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6" r:id="rId2"/>
    <p:sldId id="259" r:id="rId3"/>
    <p:sldId id="267" r:id="rId4"/>
    <p:sldId id="257" r:id="rId5"/>
    <p:sldId id="258" r:id="rId6"/>
    <p:sldId id="268" r:id="rId7"/>
    <p:sldId id="260"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944" autoAdjust="0"/>
    <p:restoredTop sz="94660"/>
  </p:normalViewPr>
  <p:slideViewPr>
    <p:cSldViewPr snapToGrid="0" showGuides="1">
      <p:cViewPr varScale="1">
        <p:scale>
          <a:sx n="65" d="100"/>
          <a:sy n="65" d="100"/>
        </p:scale>
        <p:origin x="640" y="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EC4A9F-7B3B-4824-A7B1-E96FF9E3219A}" type="datetimeFigureOut">
              <a:rPr lang="en-GB" smtClean="0"/>
              <a:t>20/05/2021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42DE9E-7FED-4554-8DFD-2AFBF817B621}" type="slidenum">
              <a:rPr lang="en-GB" smtClean="0"/>
              <a:t>‹#›</a:t>
            </a:fld>
            <a:endParaRPr lang="en-GB"/>
          </a:p>
        </p:txBody>
      </p:sp>
    </p:spTree>
    <p:extLst>
      <p:ext uri="{BB962C8B-B14F-4D97-AF65-F5344CB8AC3E}">
        <p14:creationId xmlns:p14="http://schemas.microsoft.com/office/powerpoint/2010/main" val="4293111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front cover page and can only</a:t>
            </a:r>
            <a:r>
              <a:rPr lang="en-US" baseline="0" dirty="0" smtClean="0"/>
              <a:t> be used at the beginning of a PowerPoint presentation once. D</a:t>
            </a:r>
            <a:r>
              <a:rPr lang="en-US" dirty="0" smtClean="0"/>
              <a:t>o</a:t>
            </a:r>
            <a:r>
              <a:rPr lang="en-US" baseline="0" dirty="0" smtClean="0"/>
              <a:t> not add anything else to this screen if it is being used.</a:t>
            </a:r>
            <a:endParaRPr lang="en-US" dirty="0"/>
          </a:p>
        </p:txBody>
      </p:sp>
      <p:sp>
        <p:nvSpPr>
          <p:cNvPr id="4" name="Slide Number Placeholder 3"/>
          <p:cNvSpPr>
            <a:spLocks noGrp="1"/>
          </p:cNvSpPr>
          <p:nvPr>
            <p:ph type="sldNum" sz="quarter" idx="10"/>
          </p:nvPr>
        </p:nvSpPr>
        <p:spPr/>
        <p:txBody>
          <a:bodyPr/>
          <a:lstStyle/>
          <a:p>
            <a:fld id="{1238C683-9137-4122-84BD-5AA5692D6AF0}" type="slidenum">
              <a:rPr lang="en-GB" smtClean="0"/>
              <a:t>1</a:t>
            </a:fld>
            <a:endParaRPr lang="en-GB"/>
          </a:p>
        </p:txBody>
      </p:sp>
    </p:spTree>
    <p:extLst>
      <p:ext uri="{BB962C8B-B14F-4D97-AF65-F5344CB8AC3E}">
        <p14:creationId xmlns:p14="http://schemas.microsoft.com/office/powerpoint/2010/main" val="3769309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79488" y="1241425"/>
            <a:ext cx="4838700" cy="3349625"/>
          </a:xfrm>
        </p:spPr>
      </p:sp>
      <p:sp>
        <p:nvSpPr>
          <p:cNvPr id="3" name="Notes Placeholder 2"/>
          <p:cNvSpPr>
            <a:spLocks noGrp="1"/>
          </p:cNvSpPr>
          <p:nvPr>
            <p:ph type="body" idx="1"/>
          </p:nvPr>
        </p:nvSpPr>
        <p:spPr/>
        <p:txBody>
          <a:bodyPr/>
          <a:lstStyle/>
          <a:p>
            <a:endParaRPr lang="en-GB" baseline="0" dirty="0"/>
          </a:p>
          <a:p>
            <a:r>
              <a:rPr lang="en-GB" dirty="0"/>
              <a:t>Keep</a:t>
            </a:r>
            <a:r>
              <a:rPr lang="en-GB" baseline="0" dirty="0"/>
              <a:t> as a choice – will have copies printed off</a:t>
            </a:r>
          </a:p>
          <a:p>
            <a:endParaRPr lang="en-GB" baseline="0" dirty="0"/>
          </a:p>
          <a:p>
            <a:r>
              <a:rPr lang="en-GB" dirty="0"/>
              <a:t>Choice</a:t>
            </a:r>
            <a:r>
              <a:rPr lang="en-GB" baseline="0" dirty="0"/>
              <a:t> here – either populate for one of the learning opportunities that has been generated on slide 4</a:t>
            </a:r>
          </a:p>
          <a:p>
            <a:endParaRPr lang="en-GB" dirty="0"/>
          </a:p>
        </p:txBody>
      </p:sp>
      <p:sp>
        <p:nvSpPr>
          <p:cNvPr id="4" name="Slide Number Placeholder 3"/>
          <p:cNvSpPr>
            <a:spLocks noGrp="1"/>
          </p:cNvSpPr>
          <p:nvPr>
            <p:ph type="sldNum" sz="quarter" idx="10"/>
          </p:nvPr>
        </p:nvSpPr>
        <p:spPr/>
        <p:txBody>
          <a:bodyPr/>
          <a:lstStyle/>
          <a:p>
            <a:fld id="{1238C683-9137-4122-84BD-5AA5692D6AF0}" type="slidenum">
              <a:rPr lang="en-GB" smtClean="0"/>
              <a:t>2</a:t>
            </a:fld>
            <a:endParaRPr lang="en-GB" dirty="0"/>
          </a:p>
        </p:txBody>
      </p:sp>
    </p:spTree>
    <p:extLst>
      <p:ext uri="{BB962C8B-B14F-4D97-AF65-F5344CB8AC3E}">
        <p14:creationId xmlns:p14="http://schemas.microsoft.com/office/powerpoint/2010/main" val="6160046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front cover page and can only</a:t>
            </a:r>
            <a:r>
              <a:rPr lang="en-US" baseline="0" dirty="0" smtClean="0"/>
              <a:t> be used at the beginning of a PowerPoint presentation once. D</a:t>
            </a:r>
            <a:r>
              <a:rPr lang="en-US" dirty="0" smtClean="0"/>
              <a:t>o</a:t>
            </a:r>
            <a:r>
              <a:rPr lang="en-US" baseline="0" dirty="0" smtClean="0"/>
              <a:t> not add anything else to this screen if it is being used.</a:t>
            </a:r>
            <a:endParaRPr lang="en-US" dirty="0"/>
          </a:p>
        </p:txBody>
      </p:sp>
      <p:sp>
        <p:nvSpPr>
          <p:cNvPr id="4" name="Slide Number Placeholder 3"/>
          <p:cNvSpPr>
            <a:spLocks noGrp="1"/>
          </p:cNvSpPr>
          <p:nvPr>
            <p:ph type="sldNum" sz="quarter" idx="10"/>
          </p:nvPr>
        </p:nvSpPr>
        <p:spPr/>
        <p:txBody>
          <a:bodyPr/>
          <a:lstStyle/>
          <a:p>
            <a:fld id="{1238C683-9137-4122-84BD-5AA5692D6AF0}" type="slidenum">
              <a:rPr lang="en-GB" smtClean="0"/>
              <a:t>3</a:t>
            </a:fld>
            <a:endParaRPr lang="en-GB"/>
          </a:p>
        </p:txBody>
      </p:sp>
    </p:spTree>
    <p:extLst>
      <p:ext uri="{BB962C8B-B14F-4D97-AF65-F5344CB8AC3E}">
        <p14:creationId xmlns:p14="http://schemas.microsoft.com/office/powerpoint/2010/main" val="23697024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79488" y="1241425"/>
            <a:ext cx="4838700" cy="3349625"/>
          </a:xfrm>
        </p:spPr>
      </p:sp>
      <p:sp>
        <p:nvSpPr>
          <p:cNvPr id="3" name="Notes Placeholder 2"/>
          <p:cNvSpPr>
            <a:spLocks noGrp="1"/>
          </p:cNvSpPr>
          <p:nvPr>
            <p:ph type="body" idx="1"/>
          </p:nvPr>
        </p:nvSpPr>
        <p:spPr/>
        <p:txBody>
          <a:bodyPr/>
          <a:lstStyle/>
          <a:p>
            <a:endParaRPr lang="en-GB" baseline="0" dirty="0"/>
          </a:p>
          <a:p>
            <a:r>
              <a:rPr lang="en-GB" dirty="0"/>
              <a:t>Keep</a:t>
            </a:r>
            <a:r>
              <a:rPr lang="en-GB" baseline="0" dirty="0"/>
              <a:t> as a choice – will have copies printed off</a:t>
            </a:r>
          </a:p>
          <a:p>
            <a:endParaRPr lang="en-GB" baseline="0" dirty="0"/>
          </a:p>
          <a:p>
            <a:r>
              <a:rPr lang="en-GB" dirty="0"/>
              <a:t>Choice</a:t>
            </a:r>
            <a:r>
              <a:rPr lang="en-GB" baseline="0" dirty="0"/>
              <a:t> here – either populate for one of the learning opportunities that has been generated on slide 4</a:t>
            </a:r>
          </a:p>
          <a:p>
            <a:endParaRPr lang="en-GB" dirty="0"/>
          </a:p>
        </p:txBody>
      </p:sp>
      <p:sp>
        <p:nvSpPr>
          <p:cNvPr id="4" name="Slide Number Placeholder 3"/>
          <p:cNvSpPr>
            <a:spLocks noGrp="1"/>
          </p:cNvSpPr>
          <p:nvPr>
            <p:ph type="sldNum" sz="quarter" idx="10"/>
          </p:nvPr>
        </p:nvSpPr>
        <p:spPr/>
        <p:txBody>
          <a:bodyPr/>
          <a:lstStyle/>
          <a:p>
            <a:fld id="{1238C683-9137-4122-84BD-5AA5692D6AF0}" type="slidenum">
              <a:rPr lang="en-GB" smtClean="0"/>
              <a:t>4</a:t>
            </a:fld>
            <a:endParaRPr lang="en-GB" dirty="0"/>
          </a:p>
        </p:txBody>
      </p:sp>
    </p:spTree>
    <p:extLst>
      <p:ext uri="{BB962C8B-B14F-4D97-AF65-F5344CB8AC3E}">
        <p14:creationId xmlns:p14="http://schemas.microsoft.com/office/powerpoint/2010/main" val="8080950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GB" baseline="0" dirty="0"/>
          </a:p>
          <a:p>
            <a:r>
              <a:rPr lang="en-GB" dirty="0"/>
              <a:t>Keep</a:t>
            </a:r>
            <a:r>
              <a:rPr lang="en-GB" baseline="0" dirty="0"/>
              <a:t> as a choice – will have copies printed off</a:t>
            </a:r>
          </a:p>
          <a:p>
            <a:endParaRPr lang="en-GB" baseline="0" dirty="0"/>
          </a:p>
          <a:p>
            <a:r>
              <a:rPr lang="en-GB" dirty="0"/>
              <a:t>Choice</a:t>
            </a:r>
            <a:r>
              <a:rPr lang="en-GB" baseline="0" dirty="0"/>
              <a:t> here – either populate for one of the learning opportunities that has been generated on slide 4</a:t>
            </a:r>
          </a:p>
          <a:p>
            <a:endParaRPr lang="en-GB" dirty="0"/>
          </a:p>
        </p:txBody>
      </p:sp>
      <p:sp>
        <p:nvSpPr>
          <p:cNvPr id="4" name="Slide Number Placeholder 3"/>
          <p:cNvSpPr>
            <a:spLocks noGrp="1"/>
          </p:cNvSpPr>
          <p:nvPr>
            <p:ph type="sldNum" sz="quarter" idx="10"/>
          </p:nvPr>
        </p:nvSpPr>
        <p:spPr/>
        <p:txBody>
          <a:bodyPr/>
          <a:lstStyle/>
          <a:p>
            <a:fld id="{1238C683-9137-4122-84BD-5AA5692D6AF0}" type="slidenum">
              <a:rPr lang="en-GB" smtClean="0"/>
              <a:t>5</a:t>
            </a:fld>
            <a:endParaRPr lang="en-GB" dirty="0"/>
          </a:p>
        </p:txBody>
      </p:sp>
    </p:spTree>
    <p:extLst>
      <p:ext uri="{BB962C8B-B14F-4D97-AF65-F5344CB8AC3E}">
        <p14:creationId xmlns:p14="http://schemas.microsoft.com/office/powerpoint/2010/main" val="24691989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front cover page and can only</a:t>
            </a:r>
            <a:r>
              <a:rPr lang="en-US" baseline="0" dirty="0" smtClean="0"/>
              <a:t> be used at the beginning of a PowerPoint presentation once. D</a:t>
            </a:r>
            <a:r>
              <a:rPr lang="en-US" dirty="0" smtClean="0"/>
              <a:t>o</a:t>
            </a:r>
            <a:r>
              <a:rPr lang="en-US" baseline="0" dirty="0" smtClean="0"/>
              <a:t> not add anything else to this screen if it is being used.</a:t>
            </a:r>
            <a:endParaRPr lang="en-US" dirty="0"/>
          </a:p>
        </p:txBody>
      </p:sp>
      <p:sp>
        <p:nvSpPr>
          <p:cNvPr id="4" name="Slide Number Placeholder 3"/>
          <p:cNvSpPr>
            <a:spLocks noGrp="1"/>
          </p:cNvSpPr>
          <p:nvPr>
            <p:ph type="sldNum" sz="quarter" idx="10"/>
          </p:nvPr>
        </p:nvSpPr>
        <p:spPr/>
        <p:txBody>
          <a:bodyPr/>
          <a:lstStyle/>
          <a:p>
            <a:fld id="{1238C683-9137-4122-84BD-5AA5692D6AF0}" type="slidenum">
              <a:rPr lang="en-GB" smtClean="0"/>
              <a:t>6</a:t>
            </a:fld>
            <a:endParaRPr lang="en-GB"/>
          </a:p>
        </p:txBody>
      </p:sp>
    </p:spTree>
    <p:extLst>
      <p:ext uri="{BB962C8B-B14F-4D97-AF65-F5344CB8AC3E}">
        <p14:creationId xmlns:p14="http://schemas.microsoft.com/office/powerpoint/2010/main" val="37788212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GB" baseline="0" dirty="0"/>
          </a:p>
          <a:p>
            <a:r>
              <a:rPr lang="en-GB" dirty="0"/>
              <a:t>Keep</a:t>
            </a:r>
            <a:r>
              <a:rPr lang="en-GB" baseline="0" dirty="0"/>
              <a:t> as a choice – will have copies printed off</a:t>
            </a:r>
          </a:p>
          <a:p>
            <a:endParaRPr lang="en-GB" baseline="0" dirty="0"/>
          </a:p>
          <a:p>
            <a:r>
              <a:rPr lang="en-GB" dirty="0"/>
              <a:t>Choice</a:t>
            </a:r>
            <a:r>
              <a:rPr lang="en-GB" baseline="0" dirty="0"/>
              <a:t> here – either populate for one of the learning opportunities that has been generated on slide 4</a:t>
            </a:r>
          </a:p>
          <a:p>
            <a:endParaRPr lang="en-GB" dirty="0"/>
          </a:p>
        </p:txBody>
      </p:sp>
      <p:sp>
        <p:nvSpPr>
          <p:cNvPr id="4" name="Slide Number Placeholder 3"/>
          <p:cNvSpPr>
            <a:spLocks noGrp="1"/>
          </p:cNvSpPr>
          <p:nvPr>
            <p:ph type="sldNum" sz="quarter" idx="10"/>
          </p:nvPr>
        </p:nvSpPr>
        <p:spPr/>
        <p:txBody>
          <a:bodyPr/>
          <a:lstStyle/>
          <a:p>
            <a:fld id="{1238C683-9137-4122-84BD-5AA5692D6AF0}" type="slidenum">
              <a:rPr lang="en-GB" smtClean="0"/>
              <a:t>7</a:t>
            </a:fld>
            <a:endParaRPr lang="en-GB" dirty="0"/>
          </a:p>
        </p:txBody>
      </p:sp>
    </p:spTree>
    <p:extLst>
      <p:ext uri="{BB962C8B-B14F-4D97-AF65-F5344CB8AC3E}">
        <p14:creationId xmlns:p14="http://schemas.microsoft.com/office/powerpoint/2010/main" val="6844781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GB" baseline="0" dirty="0"/>
          </a:p>
          <a:p>
            <a:r>
              <a:rPr lang="en-GB" dirty="0"/>
              <a:t>Keep</a:t>
            </a:r>
            <a:r>
              <a:rPr lang="en-GB" baseline="0" dirty="0"/>
              <a:t> as a choice – will have copies printed off</a:t>
            </a:r>
          </a:p>
          <a:p>
            <a:endParaRPr lang="en-GB" baseline="0" dirty="0"/>
          </a:p>
          <a:p>
            <a:r>
              <a:rPr lang="en-GB" dirty="0"/>
              <a:t>Choice</a:t>
            </a:r>
            <a:r>
              <a:rPr lang="en-GB" baseline="0" dirty="0"/>
              <a:t> here – either populate for one of the learning opportunities that has been generated on slide 4</a:t>
            </a:r>
          </a:p>
          <a:p>
            <a:endParaRPr lang="en-GB" dirty="0"/>
          </a:p>
        </p:txBody>
      </p:sp>
      <p:sp>
        <p:nvSpPr>
          <p:cNvPr id="4" name="Slide Number Placeholder 3"/>
          <p:cNvSpPr>
            <a:spLocks noGrp="1"/>
          </p:cNvSpPr>
          <p:nvPr>
            <p:ph type="sldNum" sz="quarter" idx="10"/>
          </p:nvPr>
        </p:nvSpPr>
        <p:spPr/>
        <p:txBody>
          <a:bodyPr/>
          <a:lstStyle/>
          <a:p>
            <a:fld id="{1238C683-9137-4122-84BD-5AA5692D6AF0}" type="slidenum">
              <a:rPr lang="en-GB" smtClean="0"/>
              <a:t>10</a:t>
            </a:fld>
            <a:endParaRPr lang="en-GB" dirty="0"/>
          </a:p>
        </p:txBody>
      </p:sp>
    </p:spTree>
    <p:extLst>
      <p:ext uri="{BB962C8B-B14F-4D97-AF65-F5344CB8AC3E}">
        <p14:creationId xmlns:p14="http://schemas.microsoft.com/office/powerpoint/2010/main" val="3448019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B3A7BEC-A23F-42D7-865A-F2E47A60D0DD}" type="datetimeFigureOut">
              <a:rPr lang="en-GB" smtClean="0"/>
              <a:t>20/05/2021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600E93-8360-4D48-89CA-9423E6F39C9F}" type="slidenum">
              <a:rPr lang="en-GB" smtClean="0"/>
              <a:t>‹#›</a:t>
            </a:fld>
            <a:endParaRPr lang="en-GB"/>
          </a:p>
        </p:txBody>
      </p:sp>
    </p:spTree>
    <p:extLst>
      <p:ext uri="{BB962C8B-B14F-4D97-AF65-F5344CB8AC3E}">
        <p14:creationId xmlns:p14="http://schemas.microsoft.com/office/powerpoint/2010/main" val="3460500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B3A7BEC-A23F-42D7-865A-F2E47A60D0DD}" type="datetimeFigureOut">
              <a:rPr lang="en-GB" smtClean="0"/>
              <a:t>20/05/2021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600E93-8360-4D48-89CA-9423E6F39C9F}" type="slidenum">
              <a:rPr lang="en-GB" smtClean="0"/>
              <a:t>‹#›</a:t>
            </a:fld>
            <a:endParaRPr lang="en-GB"/>
          </a:p>
        </p:txBody>
      </p:sp>
    </p:spTree>
    <p:extLst>
      <p:ext uri="{BB962C8B-B14F-4D97-AF65-F5344CB8AC3E}">
        <p14:creationId xmlns:p14="http://schemas.microsoft.com/office/powerpoint/2010/main" val="365231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B3A7BEC-A23F-42D7-865A-F2E47A60D0DD}" type="datetimeFigureOut">
              <a:rPr lang="en-GB" smtClean="0"/>
              <a:t>20/05/2021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600E93-8360-4D48-89CA-9423E6F39C9F}" type="slidenum">
              <a:rPr lang="en-GB" smtClean="0"/>
              <a:t>‹#›</a:t>
            </a:fld>
            <a:endParaRPr lang="en-GB"/>
          </a:p>
        </p:txBody>
      </p:sp>
    </p:spTree>
    <p:extLst>
      <p:ext uri="{BB962C8B-B14F-4D97-AF65-F5344CB8AC3E}">
        <p14:creationId xmlns:p14="http://schemas.microsoft.com/office/powerpoint/2010/main" val="3867061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B3A7BEC-A23F-42D7-865A-F2E47A60D0DD}" type="datetimeFigureOut">
              <a:rPr lang="en-GB" smtClean="0"/>
              <a:t>20/05/2021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600E93-8360-4D48-89CA-9423E6F39C9F}" type="slidenum">
              <a:rPr lang="en-GB" smtClean="0"/>
              <a:t>‹#›</a:t>
            </a:fld>
            <a:endParaRPr lang="en-GB"/>
          </a:p>
        </p:txBody>
      </p:sp>
    </p:spTree>
    <p:extLst>
      <p:ext uri="{BB962C8B-B14F-4D97-AF65-F5344CB8AC3E}">
        <p14:creationId xmlns:p14="http://schemas.microsoft.com/office/powerpoint/2010/main" val="390612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B3A7BEC-A23F-42D7-865A-F2E47A60D0DD}" type="datetimeFigureOut">
              <a:rPr lang="en-GB" smtClean="0"/>
              <a:t>20/05/2021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600E93-8360-4D48-89CA-9423E6F39C9F}" type="slidenum">
              <a:rPr lang="en-GB" smtClean="0"/>
              <a:t>‹#›</a:t>
            </a:fld>
            <a:endParaRPr lang="en-GB"/>
          </a:p>
        </p:txBody>
      </p:sp>
    </p:spTree>
    <p:extLst>
      <p:ext uri="{BB962C8B-B14F-4D97-AF65-F5344CB8AC3E}">
        <p14:creationId xmlns:p14="http://schemas.microsoft.com/office/powerpoint/2010/main" val="3128682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B3A7BEC-A23F-42D7-865A-F2E47A60D0DD}" type="datetimeFigureOut">
              <a:rPr lang="en-GB" smtClean="0"/>
              <a:t>20/05/2021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600E93-8360-4D48-89CA-9423E6F39C9F}" type="slidenum">
              <a:rPr lang="en-GB" smtClean="0"/>
              <a:t>‹#›</a:t>
            </a:fld>
            <a:endParaRPr lang="en-GB"/>
          </a:p>
        </p:txBody>
      </p:sp>
    </p:spTree>
    <p:extLst>
      <p:ext uri="{BB962C8B-B14F-4D97-AF65-F5344CB8AC3E}">
        <p14:creationId xmlns:p14="http://schemas.microsoft.com/office/powerpoint/2010/main" val="3879320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B3A7BEC-A23F-42D7-865A-F2E47A60D0DD}" type="datetimeFigureOut">
              <a:rPr lang="en-GB" smtClean="0"/>
              <a:t>20/05/2021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C600E93-8360-4D48-89CA-9423E6F39C9F}" type="slidenum">
              <a:rPr lang="en-GB" smtClean="0"/>
              <a:t>‹#›</a:t>
            </a:fld>
            <a:endParaRPr lang="en-GB"/>
          </a:p>
        </p:txBody>
      </p:sp>
    </p:spTree>
    <p:extLst>
      <p:ext uri="{BB962C8B-B14F-4D97-AF65-F5344CB8AC3E}">
        <p14:creationId xmlns:p14="http://schemas.microsoft.com/office/powerpoint/2010/main" val="2542875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B3A7BEC-A23F-42D7-865A-F2E47A60D0DD}" type="datetimeFigureOut">
              <a:rPr lang="en-GB" smtClean="0"/>
              <a:t>20/05/2021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C600E93-8360-4D48-89CA-9423E6F39C9F}" type="slidenum">
              <a:rPr lang="en-GB" smtClean="0"/>
              <a:t>‹#›</a:t>
            </a:fld>
            <a:endParaRPr lang="en-GB"/>
          </a:p>
        </p:txBody>
      </p:sp>
    </p:spTree>
    <p:extLst>
      <p:ext uri="{BB962C8B-B14F-4D97-AF65-F5344CB8AC3E}">
        <p14:creationId xmlns:p14="http://schemas.microsoft.com/office/powerpoint/2010/main" val="122207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3A7BEC-A23F-42D7-865A-F2E47A60D0DD}" type="datetimeFigureOut">
              <a:rPr lang="en-GB" smtClean="0"/>
              <a:t>20/05/2021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C600E93-8360-4D48-89CA-9423E6F39C9F}" type="slidenum">
              <a:rPr lang="en-GB" smtClean="0"/>
              <a:t>‹#›</a:t>
            </a:fld>
            <a:endParaRPr lang="en-GB"/>
          </a:p>
        </p:txBody>
      </p:sp>
    </p:spTree>
    <p:extLst>
      <p:ext uri="{BB962C8B-B14F-4D97-AF65-F5344CB8AC3E}">
        <p14:creationId xmlns:p14="http://schemas.microsoft.com/office/powerpoint/2010/main" val="920426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B3A7BEC-A23F-42D7-865A-F2E47A60D0DD}" type="datetimeFigureOut">
              <a:rPr lang="en-GB" smtClean="0"/>
              <a:t>20/05/2021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600E93-8360-4D48-89CA-9423E6F39C9F}" type="slidenum">
              <a:rPr lang="en-GB" smtClean="0"/>
              <a:t>‹#›</a:t>
            </a:fld>
            <a:endParaRPr lang="en-GB"/>
          </a:p>
        </p:txBody>
      </p:sp>
    </p:spTree>
    <p:extLst>
      <p:ext uri="{BB962C8B-B14F-4D97-AF65-F5344CB8AC3E}">
        <p14:creationId xmlns:p14="http://schemas.microsoft.com/office/powerpoint/2010/main" val="3939444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B3A7BEC-A23F-42D7-865A-F2E47A60D0DD}" type="datetimeFigureOut">
              <a:rPr lang="en-GB" smtClean="0"/>
              <a:t>20/05/2021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600E93-8360-4D48-89CA-9423E6F39C9F}" type="slidenum">
              <a:rPr lang="en-GB" smtClean="0"/>
              <a:t>‹#›</a:t>
            </a:fld>
            <a:endParaRPr lang="en-GB"/>
          </a:p>
        </p:txBody>
      </p:sp>
    </p:spTree>
    <p:extLst>
      <p:ext uri="{BB962C8B-B14F-4D97-AF65-F5344CB8AC3E}">
        <p14:creationId xmlns:p14="http://schemas.microsoft.com/office/powerpoint/2010/main" val="3329806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3A7BEC-A23F-42D7-865A-F2E47A60D0DD}" type="datetimeFigureOut">
              <a:rPr lang="en-GB" smtClean="0"/>
              <a:t>20/05/2021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600E93-8360-4D48-89CA-9423E6F39C9F}" type="slidenum">
              <a:rPr lang="en-GB" smtClean="0"/>
              <a:t>‹#›</a:t>
            </a:fld>
            <a:endParaRPr lang="en-GB"/>
          </a:p>
        </p:txBody>
      </p:sp>
    </p:spTree>
    <p:extLst>
      <p:ext uri="{BB962C8B-B14F-4D97-AF65-F5344CB8AC3E}">
        <p14:creationId xmlns:p14="http://schemas.microsoft.com/office/powerpoint/2010/main" val="24561090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4.jpeg"/><Relationship Id="rId18" Type="http://schemas.openxmlformats.org/officeDocument/2006/relationships/image" Target="../media/image19.jpeg"/><Relationship Id="rId26" Type="http://schemas.openxmlformats.org/officeDocument/2006/relationships/image" Target="../media/image27.png"/><Relationship Id="rId3" Type="http://schemas.openxmlformats.org/officeDocument/2006/relationships/image" Target="../media/image2.png"/><Relationship Id="rId21" Type="http://schemas.openxmlformats.org/officeDocument/2006/relationships/image" Target="../media/image22.jpeg"/><Relationship Id="rId7" Type="http://schemas.openxmlformats.org/officeDocument/2006/relationships/image" Target="../media/image6.png"/><Relationship Id="rId12" Type="http://schemas.openxmlformats.org/officeDocument/2006/relationships/image" Target="../media/image13.jpeg"/><Relationship Id="rId17" Type="http://schemas.openxmlformats.org/officeDocument/2006/relationships/image" Target="../media/image18.jpeg"/><Relationship Id="rId25" Type="http://schemas.openxmlformats.org/officeDocument/2006/relationships/image" Target="../media/image26.png"/><Relationship Id="rId2" Type="http://schemas.openxmlformats.org/officeDocument/2006/relationships/notesSlide" Target="../notesSlides/notesSlide8.xml"/><Relationship Id="rId16" Type="http://schemas.openxmlformats.org/officeDocument/2006/relationships/image" Target="../media/image17.jpeg"/><Relationship Id="rId20" Type="http://schemas.openxmlformats.org/officeDocument/2006/relationships/image" Target="../media/image21.jpe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2.jpeg"/><Relationship Id="rId24" Type="http://schemas.openxmlformats.org/officeDocument/2006/relationships/image" Target="../media/image25.png"/><Relationship Id="rId5" Type="http://schemas.openxmlformats.org/officeDocument/2006/relationships/image" Target="../media/image4.png"/><Relationship Id="rId15" Type="http://schemas.openxmlformats.org/officeDocument/2006/relationships/image" Target="../media/image16.jpeg"/><Relationship Id="rId23" Type="http://schemas.openxmlformats.org/officeDocument/2006/relationships/image" Target="../media/image24.png"/><Relationship Id="rId10" Type="http://schemas.openxmlformats.org/officeDocument/2006/relationships/image" Target="../media/image11.jpeg"/><Relationship Id="rId19" Type="http://schemas.openxmlformats.org/officeDocument/2006/relationships/image" Target="../media/image20.jpeg"/><Relationship Id="rId4" Type="http://schemas.openxmlformats.org/officeDocument/2006/relationships/image" Target="../media/image3.png"/><Relationship Id="rId9" Type="http://schemas.openxmlformats.org/officeDocument/2006/relationships/image" Target="../media/image10.jpeg"/><Relationship Id="rId14" Type="http://schemas.openxmlformats.org/officeDocument/2006/relationships/image" Target="../media/image15.jpeg"/><Relationship Id="rId22" Type="http://schemas.openxmlformats.org/officeDocument/2006/relationships/image" Target="../media/image23.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solidFill>
            <a:srgbClr val="00ABB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descr="ES_NO TAG_WHITE_TRANSPAREN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45260" y="4381387"/>
            <a:ext cx="4501480" cy="1800085"/>
          </a:xfrm>
          <a:prstGeom prst="rect">
            <a:avLst/>
          </a:prstGeom>
        </p:spPr>
      </p:pic>
      <p:sp>
        <p:nvSpPr>
          <p:cNvPr id="4" name="TextBox 3"/>
          <p:cNvSpPr txBox="1"/>
          <p:nvPr/>
        </p:nvSpPr>
        <p:spPr>
          <a:xfrm>
            <a:off x="2502309" y="2330245"/>
            <a:ext cx="7187381" cy="769441"/>
          </a:xfrm>
          <a:prstGeom prst="rect">
            <a:avLst/>
          </a:prstGeom>
          <a:noFill/>
        </p:spPr>
        <p:txBody>
          <a:bodyPr wrap="square" rtlCol="0">
            <a:spAutoFit/>
          </a:bodyPr>
          <a:lstStyle/>
          <a:p>
            <a:pPr algn="ctr"/>
            <a:r>
              <a:rPr lang="en-GB" sz="4400" dirty="0" smtClean="0"/>
              <a:t>Four Capacities - poster</a:t>
            </a:r>
            <a:endParaRPr lang="en-GB" sz="4400" dirty="0"/>
          </a:p>
        </p:txBody>
      </p:sp>
    </p:spTree>
    <p:extLst>
      <p:ext uri="{BB962C8B-B14F-4D97-AF65-F5344CB8AC3E}">
        <p14:creationId xmlns:p14="http://schemas.microsoft.com/office/powerpoint/2010/main" val="41090547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DFC0B90F-73C7-D94A-B260-50C09431F1B7}"/>
              </a:ext>
            </a:extLst>
          </p:cNvPr>
          <p:cNvSpPr/>
          <p:nvPr/>
        </p:nvSpPr>
        <p:spPr>
          <a:xfrm>
            <a:off x="1341599" y="712579"/>
            <a:ext cx="4585156" cy="2826075"/>
          </a:xfrm>
          <a:prstGeom prst="rect">
            <a:avLst/>
          </a:prstGeom>
          <a:solidFill>
            <a:schemeClr val="bg1"/>
          </a:solidFill>
          <a:ln w="38100">
            <a:solidFill>
              <a:srgbClr val="E53C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GB" sz="1400" dirty="0">
              <a:solidFill>
                <a:schemeClr val="tx1"/>
              </a:solidFill>
              <a:latin typeface="Arial" panose="020B0604020202020204" pitchFamily="34" charset="0"/>
              <a:cs typeface="Arial" panose="020B0604020202020204" pitchFamily="34" charset="0"/>
            </a:endParaRPr>
          </a:p>
        </p:txBody>
      </p:sp>
      <p:sp>
        <p:nvSpPr>
          <p:cNvPr id="24" name="Rectangle 23">
            <a:extLst>
              <a:ext uri="{FF2B5EF4-FFF2-40B4-BE49-F238E27FC236}">
                <a16:creationId xmlns:a16="http://schemas.microsoft.com/office/drawing/2014/main" id="{A220F15F-E56C-8D48-A484-CF4B303B4346}"/>
              </a:ext>
            </a:extLst>
          </p:cNvPr>
          <p:cNvSpPr/>
          <p:nvPr/>
        </p:nvSpPr>
        <p:spPr>
          <a:xfrm>
            <a:off x="6271699" y="755235"/>
            <a:ext cx="4585156" cy="2826075"/>
          </a:xfrm>
          <a:prstGeom prst="rect">
            <a:avLst/>
          </a:prstGeom>
          <a:solidFill>
            <a:schemeClr val="bg1"/>
          </a:solidFill>
          <a:ln w="38100">
            <a:solidFill>
              <a:srgbClr val="069B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GB" sz="1400" dirty="0">
              <a:solidFill>
                <a:schemeClr val="tx1"/>
              </a:solidFill>
              <a:latin typeface="Arial" panose="020B0604020202020204" pitchFamily="34" charset="0"/>
              <a:cs typeface="Arial" panose="020B0604020202020204" pitchFamily="34" charset="0"/>
            </a:endParaRPr>
          </a:p>
        </p:txBody>
      </p:sp>
      <p:sp>
        <p:nvSpPr>
          <p:cNvPr id="25" name="Rectangle 24">
            <a:extLst>
              <a:ext uri="{FF2B5EF4-FFF2-40B4-BE49-F238E27FC236}">
                <a16:creationId xmlns:a16="http://schemas.microsoft.com/office/drawing/2014/main" id="{A7D3A38C-B9B1-1849-BF38-7BD4E48D4D1D}"/>
              </a:ext>
            </a:extLst>
          </p:cNvPr>
          <p:cNvSpPr/>
          <p:nvPr/>
        </p:nvSpPr>
        <p:spPr>
          <a:xfrm>
            <a:off x="1314779" y="3864533"/>
            <a:ext cx="4585156" cy="2826075"/>
          </a:xfrm>
          <a:prstGeom prst="rect">
            <a:avLst/>
          </a:prstGeom>
          <a:solidFill>
            <a:schemeClr val="bg1"/>
          </a:solidFill>
          <a:ln w="38100">
            <a:solidFill>
              <a:srgbClr val="AD40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GB" sz="1400" dirty="0">
              <a:solidFill>
                <a:schemeClr val="tx1"/>
              </a:solidFill>
              <a:latin typeface="Arial" panose="020B0604020202020204" pitchFamily="34" charset="0"/>
              <a:cs typeface="Arial" panose="020B0604020202020204" pitchFamily="34" charset="0"/>
            </a:endParaRPr>
          </a:p>
        </p:txBody>
      </p:sp>
      <p:sp>
        <p:nvSpPr>
          <p:cNvPr id="26" name="Rectangle 25">
            <a:extLst>
              <a:ext uri="{FF2B5EF4-FFF2-40B4-BE49-F238E27FC236}">
                <a16:creationId xmlns:a16="http://schemas.microsoft.com/office/drawing/2014/main" id="{09F594E0-1EDF-AE42-9CBA-6C8D713689E1}"/>
              </a:ext>
            </a:extLst>
          </p:cNvPr>
          <p:cNvSpPr/>
          <p:nvPr/>
        </p:nvSpPr>
        <p:spPr>
          <a:xfrm>
            <a:off x="6245992" y="3875513"/>
            <a:ext cx="4585156" cy="2826075"/>
          </a:xfrm>
          <a:prstGeom prst="rect">
            <a:avLst/>
          </a:prstGeom>
          <a:solidFill>
            <a:schemeClr val="bg1"/>
          </a:solidFill>
          <a:ln w="38100">
            <a:solidFill>
              <a:srgbClr val="0096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GB" sz="1400" dirty="0">
              <a:solidFill>
                <a:schemeClr val="tx1"/>
              </a:solidFill>
              <a:latin typeface="Arial" panose="020B0604020202020204" pitchFamily="34" charset="0"/>
              <a:cs typeface="Arial" panose="020B0604020202020204" pitchFamily="34" charset="0"/>
            </a:endParaRPr>
          </a:p>
        </p:txBody>
      </p:sp>
      <p:sp>
        <p:nvSpPr>
          <p:cNvPr id="9" name="Title 1"/>
          <p:cNvSpPr txBox="1">
            <a:spLocks/>
          </p:cNvSpPr>
          <p:nvPr/>
        </p:nvSpPr>
        <p:spPr>
          <a:xfrm>
            <a:off x="1341599" y="106636"/>
            <a:ext cx="9489549" cy="782320"/>
          </a:xfrm>
          <a:prstGeom prst="rect">
            <a:avLst/>
          </a:prstGeom>
        </p:spPr>
        <p:txBody>
          <a:bodyPr/>
          <a:lstStyle>
            <a:lvl1pPr algn="l" rtl="0" eaLnBrk="1" fontAlgn="base" hangingPunct="1">
              <a:spcBef>
                <a:spcPct val="0"/>
              </a:spcBef>
              <a:spcAft>
                <a:spcPct val="0"/>
              </a:spcAft>
              <a:defRPr sz="3000" b="1">
                <a:solidFill>
                  <a:srgbClr val="00ABB5"/>
                </a:solidFill>
                <a:latin typeface="+mj-lt"/>
                <a:ea typeface="+mj-ea"/>
                <a:cs typeface="+mj-cs"/>
              </a:defRPr>
            </a:lvl1pPr>
            <a:lvl2pPr algn="l" rtl="0" eaLnBrk="1" fontAlgn="base" hangingPunct="1">
              <a:spcBef>
                <a:spcPct val="0"/>
              </a:spcBef>
              <a:spcAft>
                <a:spcPct val="0"/>
              </a:spcAft>
              <a:defRPr sz="3000" b="1">
                <a:solidFill>
                  <a:srgbClr val="000000"/>
                </a:solidFill>
                <a:latin typeface="Arial" charset="0"/>
                <a:cs typeface="Arial" charset="0"/>
              </a:defRPr>
            </a:lvl2pPr>
            <a:lvl3pPr algn="l" rtl="0" eaLnBrk="1" fontAlgn="base" hangingPunct="1">
              <a:spcBef>
                <a:spcPct val="0"/>
              </a:spcBef>
              <a:spcAft>
                <a:spcPct val="0"/>
              </a:spcAft>
              <a:defRPr sz="3000" b="1">
                <a:solidFill>
                  <a:srgbClr val="000000"/>
                </a:solidFill>
                <a:latin typeface="Arial" charset="0"/>
                <a:cs typeface="Arial" charset="0"/>
              </a:defRPr>
            </a:lvl3pPr>
            <a:lvl4pPr algn="l" rtl="0" eaLnBrk="1" fontAlgn="base" hangingPunct="1">
              <a:spcBef>
                <a:spcPct val="0"/>
              </a:spcBef>
              <a:spcAft>
                <a:spcPct val="0"/>
              </a:spcAft>
              <a:defRPr sz="3000" b="1">
                <a:solidFill>
                  <a:srgbClr val="000000"/>
                </a:solidFill>
                <a:latin typeface="Arial" charset="0"/>
                <a:cs typeface="Arial" charset="0"/>
              </a:defRPr>
            </a:lvl4pPr>
            <a:lvl5pPr algn="l" rtl="0" eaLnBrk="1" fontAlgn="base" hangingPunct="1">
              <a:spcBef>
                <a:spcPct val="0"/>
              </a:spcBef>
              <a:spcAft>
                <a:spcPct val="0"/>
              </a:spcAft>
              <a:defRPr sz="3000" b="1">
                <a:solidFill>
                  <a:srgbClr val="000000"/>
                </a:solidFill>
                <a:latin typeface="Arial" charset="0"/>
                <a:cs typeface="Arial" charset="0"/>
              </a:defRPr>
            </a:lvl5pPr>
            <a:lvl6pPr marL="457200" algn="l" rtl="0" eaLnBrk="1" fontAlgn="base" hangingPunct="1">
              <a:spcBef>
                <a:spcPct val="0"/>
              </a:spcBef>
              <a:spcAft>
                <a:spcPct val="0"/>
              </a:spcAft>
              <a:defRPr sz="3000" b="1">
                <a:solidFill>
                  <a:srgbClr val="000000"/>
                </a:solidFill>
                <a:latin typeface="Arial" charset="0"/>
                <a:cs typeface="Arial" charset="0"/>
              </a:defRPr>
            </a:lvl6pPr>
            <a:lvl7pPr marL="914400" algn="l" rtl="0" eaLnBrk="1" fontAlgn="base" hangingPunct="1">
              <a:spcBef>
                <a:spcPct val="0"/>
              </a:spcBef>
              <a:spcAft>
                <a:spcPct val="0"/>
              </a:spcAft>
              <a:defRPr sz="3000" b="1">
                <a:solidFill>
                  <a:srgbClr val="000000"/>
                </a:solidFill>
                <a:latin typeface="Arial" charset="0"/>
                <a:cs typeface="Arial" charset="0"/>
              </a:defRPr>
            </a:lvl7pPr>
            <a:lvl8pPr marL="1371600" algn="l" rtl="0" eaLnBrk="1" fontAlgn="base" hangingPunct="1">
              <a:spcBef>
                <a:spcPct val="0"/>
              </a:spcBef>
              <a:spcAft>
                <a:spcPct val="0"/>
              </a:spcAft>
              <a:defRPr sz="3000" b="1">
                <a:solidFill>
                  <a:srgbClr val="000000"/>
                </a:solidFill>
                <a:latin typeface="Arial" charset="0"/>
                <a:cs typeface="Arial" charset="0"/>
              </a:defRPr>
            </a:lvl8pPr>
            <a:lvl9pPr marL="1828800" algn="l" rtl="0" eaLnBrk="1" fontAlgn="base" hangingPunct="1">
              <a:spcBef>
                <a:spcPct val="0"/>
              </a:spcBef>
              <a:spcAft>
                <a:spcPct val="0"/>
              </a:spcAft>
              <a:defRPr sz="3000" b="1">
                <a:solidFill>
                  <a:srgbClr val="000000"/>
                </a:solidFill>
                <a:latin typeface="Arial" charset="0"/>
                <a:cs typeface="Arial" charset="0"/>
              </a:defRPr>
            </a:lvl9pPr>
          </a:lstStyle>
          <a:p>
            <a:pPr algn="ctr"/>
            <a:r>
              <a:rPr lang="en-GB" sz="1800" b="0" kern="0" dirty="0" smtClean="0">
                <a:solidFill>
                  <a:schemeClr val="accent1"/>
                </a:solidFill>
                <a:latin typeface="Lucida Calligraphy" panose="03010101010101010101" pitchFamily="66" charset="0"/>
                <a:ea typeface="Roboto Medium" panose="02000000000000000000" pitchFamily="2" charset="0"/>
                <a:cs typeface="Arial" panose="020B0604020202020204" pitchFamily="34" charset="0"/>
              </a:rPr>
              <a:t>Mossend PS &amp; NC - The </a:t>
            </a:r>
            <a:r>
              <a:rPr lang="en-GB" sz="1800" b="0" kern="0" dirty="0">
                <a:solidFill>
                  <a:schemeClr val="accent1"/>
                </a:solidFill>
                <a:latin typeface="Lucida Calligraphy" panose="03010101010101010101" pitchFamily="66" charset="0"/>
                <a:ea typeface="Roboto Medium" panose="02000000000000000000" pitchFamily="2" charset="0"/>
                <a:cs typeface="Arial" panose="020B0604020202020204" pitchFamily="34" charset="0"/>
              </a:rPr>
              <a:t>F</a:t>
            </a:r>
            <a:r>
              <a:rPr lang="en-GB" sz="1800" b="0" kern="0" dirty="0" smtClean="0">
                <a:solidFill>
                  <a:schemeClr val="accent1"/>
                </a:solidFill>
                <a:latin typeface="Lucida Calligraphy" panose="03010101010101010101" pitchFamily="66" charset="0"/>
                <a:ea typeface="Roboto Medium" panose="02000000000000000000" pitchFamily="2" charset="0"/>
                <a:cs typeface="Arial" panose="020B0604020202020204" pitchFamily="34" charset="0"/>
              </a:rPr>
              <a:t>our Capacities – </a:t>
            </a:r>
            <a:endParaRPr lang="en-GB" sz="1800" b="0" kern="0" dirty="0">
              <a:solidFill>
                <a:schemeClr val="accent1"/>
              </a:solidFill>
              <a:latin typeface="Lucida Calligraphy" panose="03010101010101010101" pitchFamily="66" charset="0"/>
              <a:ea typeface="Roboto Medium" panose="02000000000000000000" pitchFamily="2" charset="0"/>
              <a:cs typeface="Arial" panose="020B0604020202020204" pitchFamily="34" charset="0"/>
            </a:endParaRPr>
          </a:p>
          <a:p>
            <a:pPr algn="ctr"/>
            <a:r>
              <a:rPr lang="en-GB" sz="1800" b="0" kern="0" dirty="0" smtClean="0">
                <a:solidFill>
                  <a:schemeClr val="accent1"/>
                </a:solidFill>
                <a:latin typeface="Lucida Calligraphy" panose="03010101010101010101" pitchFamily="66" charset="0"/>
                <a:ea typeface="Roboto Medium" panose="02000000000000000000" pitchFamily="2" charset="0"/>
                <a:cs typeface="Arial" panose="020B0604020202020204" pitchFamily="34" charset="0"/>
              </a:rPr>
              <a:t>Week Commencing 25</a:t>
            </a:r>
            <a:r>
              <a:rPr lang="en-GB" sz="1800" b="0" kern="0" baseline="30000" dirty="0" smtClean="0">
                <a:solidFill>
                  <a:schemeClr val="accent1"/>
                </a:solidFill>
                <a:latin typeface="Lucida Calligraphy" panose="03010101010101010101" pitchFamily="66" charset="0"/>
                <a:ea typeface="Roboto Medium" panose="02000000000000000000" pitchFamily="2" charset="0"/>
                <a:cs typeface="Arial" panose="020B0604020202020204" pitchFamily="34" charset="0"/>
              </a:rPr>
              <a:t>th</a:t>
            </a:r>
            <a:r>
              <a:rPr lang="en-GB" sz="1800" b="0" kern="0" dirty="0" smtClean="0">
                <a:solidFill>
                  <a:schemeClr val="accent1"/>
                </a:solidFill>
                <a:latin typeface="Lucida Calligraphy" panose="03010101010101010101" pitchFamily="66" charset="0"/>
                <a:ea typeface="Roboto Medium" panose="02000000000000000000" pitchFamily="2" charset="0"/>
                <a:cs typeface="Arial" panose="020B0604020202020204" pitchFamily="34" charset="0"/>
              </a:rPr>
              <a:t> May 2020</a:t>
            </a:r>
            <a:endParaRPr lang="en-GB" sz="1800" b="0" kern="0" dirty="0">
              <a:solidFill>
                <a:schemeClr val="accent1"/>
              </a:solidFill>
              <a:latin typeface="Lucida Calligraphy" panose="03010101010101010101" pitchFamily="66" charset="0"/>
              <a:ea typeface="Roboto Medium" panose="02000000000000000000" pitchFamily="2" charset="0"/>
              <a:cs typeface="Arial" panose="020B0604020202020204" pitchFamily="34" charset="0"/>
            </a:endParaRPr>
          </a:p>
        </p:txBody>
      </p:sp>
      <p:pic>
        <p:nvPicPr>
          <p:cNvPr id="38" name="Picture 37" descr="A screenshot of a cell phone&#10;&#10;Description automatically generated">
            <a:extLst>
              <a:ext uri="{FF2B5EF4-FFF2-40B4-BE49-F238E27FC236}">
                <a16:creationId xmlns:a16="http://schemas.microsoft.com/office/drawing/2014/main" id="{9CFDBFA5-0B06-BF45-A5AD-6EE5FF4B51A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76863" y="133768"/>
            <a:ext cx="1755079" cy="599951"/>
          </a:xfrm>
          <a:prstGeom prst="rect">
            <a:avLst/>
          </a:prstGeom>
        </p:spPr>
      </p:pic>
      <p:sp>
        <p:nvSpPr>
          <p:cNvPr id="40" name="Rectangle 39">
            <a:extLst>
              <a:ext uri="{FF2B5EF4-FFF2-40B4-BE49-F238E27FC236}">
                <a16:creationId xmlns:a16="http://schemas.microsoft.com/office/drawing/2014/main" id="{BE618895-39FB-F347-B1D9-A43C2CA991AA}"/>
              </a:ext>
            </a:extLst>
          </p:cNvPr>
          <p:cNvSpPr/>
          <p:nvPr/>
        </p:nvSpPr>
        <p:spPr>
          <a:xfrm>
            <a:off x="1307388" y="6184735"/>
            <a:ext cx="5465293" cy="520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latin typeface="Arial" panose="020B0604020202020204" pitchFamily="34" charset="0"/>
                <a:ea typeface="Roboto Medium" panose="02000000000000000000" pitchFamily="2" charset="0"/>
                <a:cs typeface="Arial" panose="020B0604020202020204" pitchFamily="34" charset="0"/>
              </a:rPr>
              <a:t>Ethos and life of the school as a community</a:t>
            </a:r>
          </a:p>
        </p:txBody>
      </p:sp>
      <p:sp>
        <p:nvSpPr>
          <p:cNvPr id="4" name="Oval 3">
            <a:extLst>
              <a:ext uri="{FF2B5EF4-FFF2-40B4-BE49-F238E27FC236}">
                <a16:creationId xmlns:a16="http://schemas.microsoft.com/office/drawing/2014/main" id="{0C7515FB-C663-254F-AA00-13F4DBABC31C}"/>
              </a:ext>
            </a:extLst>
          </p:cNvPr>
          <p:cNvSpPr/>
          <p:nvPr/>
        </p:nvSpPr>
        <p:spPr>
          <a:xfrm>
            <a:off x="5207889" y="2866490"/>
            <a:ext cx="1819779" cy="1819779"/>
          </a:xfrm>
          <a:prstGeom prst="ellipse">
            <a:avLst/>
          </a:prstGeom>
          <a:solidFill>
            <a:srgbClr val="302F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 name="Oval 4">
            <a:extLst>
              <a:ext uri="{FF2B5EF4-FFF2-40B4-BE49-F238E27FC236}">
                <a16:creationId xmlns:a16="http://schemas.microsoft.com/office/drawing/2014/main" id="{5CF81A12-1084-E343-BA5B-5109A99549DA}"/>
              </a:ext>
            </a:extLst>
          </p:cNvPr>
          <p:cNvSpPr/>
          <p:nvPr/>
        </p:nvSpPr>
        <p:spPr>
          <a:xfrm>
            <a:off x="5300356" y="2960211"/>
            <a:ext cx="1633591" cy="163359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pic>
        <p:nvPicPr>
          <p:cNvPr id="7" name="Picture 6" descr="A picture containing bottle, people, black, traffic&#10;&#10;Description automatically generated">
            <a:extLst>
              <a:ext uri="{FF2B5EF4-FFF2-40B4-BE49-F238E27FC236}">
                <a16:creationId xmlns:a16="http://schemas.microsoft.com/office/drawing/2014/main" id="{50B92A2F-AF7D-4643-BB36-B05C4F4F695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09242" y="3501878"/>
            <a:ext cx="1373517" cy="686759"/>
          </a:xfrm>
          <a:prstGeom prst="rect">
            <a:avLst/>
          </a:prstGeom>
        </p:spPr>
      </p:pic>
      <p:pic>
        <p:nvPicPr>
          <p:cNvPr id="3" name="Picture 2" descr="A picture containing holding, ball, water, red&#10;&#10;Description automatically generated">
            <a:extLst>
              <a:ext uri="{FF2B5EF4-FFF2-40B4-BE49-F238E27FC236}">
                <a16:creationId xmlns:a16="http://schemas.microsoft.com/office/drawing/2014/main" id="{B6A64356-0D0C-594B-B2C2-E124163A968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11691" y="740891"/>
            <a:ext cx="1572923" cy="1636156"/>
          </a:xfrm>
          <a:prstGeom prst="rect">
            <a:avLst/>
          </a:prstGeom>
        </p:spPr>
      </p:pic>
      <p:pic>
        <p:nvPicPr>
          <p:cNvPr id="8" name="Picture 7" descr="A close up of a sign&#10;&#10;Description automatically generated">
            <a:extLst>
              <a:ext uri="{FF2B5EF4-FFF2-40B4-BE49-F238E27FC236}">
                <a16:creationId xmlns:a16="http://schemas.microsoft.com/office/drawing/2014/main" id="{1E52222B-F93B-AB45-9629-496486CB437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171232" y="5023231"/>
            <a:ext cx="1739248" cy="1697639"/>
          </a:xfrm>
          <a:prstGeom prst="rect">
            <a:avLst/>
          </a:prstGeom>
        </p:spPr>
      </p:pic>
      <p:pic>
        <p:nvPicPr>
          <p:cNvPr id="11" name="Picture 10" descr="A picture containing holding, ball&#10;&#10;Description automatically generated">
            <a:extLst>
              <a:ext uri="{FF2B5EF4-FFF2-40B4-BE49-F238E27FC236}">
                <a16:creationId xmlns:a16="http://schemas.microsoft.com/office/drawing/2014/main" id="{C8B4CF29-0457-BC47-A67F-2967A755A2D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264037" y="5054228"/>
            <a:ext cx="1713653" cy="1697638"/>
          </a:xfrm>
          <a:prstGeom prst="rect">
            <a:avLst/>
          </a:prstGeom>
        </p:spPr>
      </p:pic>
      <p:pic>
        <p:nvPicPr>
          <p:cNvPr id="13" name="Picture 12" descr="A picture containing holding, food, water, red&#10;&#10;Description automatically generated">
            <a:extLst>
              <a:ext uri="{FF2B5EF4-FFF2-40B4-BE49-F238E27FC236}">
                <a16:creationId xmlns:a16="http://schemas.microsoft.com/office/drawing/2014/main" id="{96481914-9C57-2442-A60C-D7ACE455575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00910" y="739946"/>
            <a:ext cx="1604539" cy="1636156"/>
          </a:xfrm>
          <a:prstGeom prst="rect">
            <a:avLst/>
          </a:prstGeom>
        </p:spPr>
      </p:pic>
      <p:pic>
        <p:nvPicPr>
          <p:cNvPr id="2" name="Picture 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495220" y="4049716"/>
            <a:ext cx="494166" cy="878518"/>
          </a:xfrm>
          <a:prstGeom prst="rect">
            <a:avLst/>
          </a:prstGeom>
        </p:spPr>
      </p:pic>
      <p:pic>
        <p:nvPicPr>
          <p:cNvPr id="6" name="Picture 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flipH="1">
            <a:off x="2143247" y="4049307"/>
            <a:ext cx="659196" cy="878928"/>
          </a:xfrm>
          <a:prstGeom prst="rect">
            <a:avLst/>
          </a:prstGeom>
        </p:spPr>
      </p:pic>
      <p:pic>
        <p:nvPicPr>
          <p:cNvPr id="10" name="Picture 9"/>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956304" y="4049306"/>
            <a:ext cx="677873" cy="878927"/>
          </a:xfrm>
          <a:prstGeom prst="rect">
            <a:avLst/>
          </a:prstGeom>
        </p:spPr>
      </p:pic>
      <p:pic>
        <p:nvPicPr>
          <p:cNvPr id="12" name="Picture 11"/>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595740" y="5032327"/>
            <a:ext cx="1210848" cy="754312"/>
          </a:xfrm>
          <a:prstGeom prst="rect">
            <a:avLst/>
          </a:prstGeom>
        </p:spPr>
      </p:pic>
      <p:pic>
        <p:nvPicPr>
          <p:cNvPr id="14" name="Picture 13"/>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4607176" y="5850304"/>
            <a:ext cx="1201425" cy="750891"/>
          </a:xfrm>
          <a:prstGeom prst="rect">
            <a:avLst/>
          </a:prstGeom>
        </p:spPr>
      </p:pic>
      <p:pic>
        <p:nvPicPr>
          <p:cNvPr id="15" name="Picture 14"/>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3953414" y="4041350"/>
            <a:ext cx="1182511" cy="886883"/>
          </a:xfrm>
          <a:prstGeom prst="rect">
            <a:avLst/>
          </a:prstGeom>
        </p:spPr>
      </p:pic>
      <p:sp>
        <p:nvSpPr>
          <p:cNvPr id="16" name="TextBox 15"/>
          <p:cNvSpPr txBox="1"/>
          <p:nvPr/>
        </p:nvSpPr>
        <p:spPr>
          <a:xfrm>
            <a:off x="2802443" y="5079777"/>
            <a:ext cx="1724521" cy="1615827"/>
          </a:xfrm>
          <a:prstGeom prst="rect">
            <a:avLst/>
          </a:prstGeom>
          <a:noFill/>
        </p:spPr>
        <p:txBody>
          <a:bodyPr wrap="square" rtlCol="0">
            <a:spAutoFit/>
          </a:bodyPr>
          <a:lstStyle/>
          <a:p>
            <a:r>
              <a:rPr lang="en-GB" sz="1100" dirty="0" smtClean="0">
                <a:solidFill>
                  <a:srgbClr val="CC3399"/>
                </a:solidFill>
              </a:rPr>
              <a:t>Using Emotion Works as a stimulus, children have been taught the skills and strategies to make informed choices and decisions about how they are feeling, their triggers and what they can do and use to help themselves.</a:t>
            </a:r>
            <a:endParaRPr lang="en-GB" sz="1100" dirty="0">
              <a:solidFill>
                <a:srgbClr val="CC3399"/>
              </a:solidFill>
            </a:endParaRPr>
          </a:p>
        </p:txBody>
      </p:sp>
      <p:pic>
        <p:nvPicPr>
          <p:cNvPr id="17" name="Picture 16"/>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4607177" y="897855"/>
            <a:ext cx="1199412" cy="827872"/>
          </a:xfrm>
          <a:prstGeom prst="rect">
            <a:avLst/>
          </a:prstGeom>
        </p:spPr>
      </p:pic>
      <p:sp>
        <p:nvSpPr>
          <p:cNvPr id="18" name="TextBox 17"/>
          <p:cNvSpPr txBox="1"/>
          <p:nvPr/>
        </p:nvSpPr>
        <p:spPr>
          <a:xfrm>
            <a:off x="4488648" y="1754389"/>
            <a:ext cx="1480136" cy="1477328"/>
          </a:xfrm>
          <a:prstGeom prst="rect">
            <a:avLst/>
          </a:prstGeom>
          <a:noFill/>
        </p:spPr>
        <p:txBody>
          <a:bodyPr wrap="square" rtlCol="0">
            <a:spAutoFit/>
          </a:bodyPr>
          <a:lstStyle/>
          <a:p>
            <a:r>
              <a:rPr lang="en-GB" sz="1000" dirty="0" smtClean="0">
                <a:solidFill>
                  <a:srgbClr val="FF0000"/>
                </a:solidFill>
              </a:rPr>
              <a:t>Working independently using our NLC Comprehension Strategies to successfully complete a Visualisation task about the main character of  our novel about The </a:t>
            </a:r>
          </a:p>
          <a:p>
            <a:r>
              <a:rPr lang="en-GB" sz="1000" dirty="0" smtClean="0">
                <a:solidFill>
                  <a:srgbClr val="FF0000"/>
                </a:solidFill>
              </a:rPr>
              <a:t>Titanic.</a:t>
            </a:r>
            <a:endParaRPr lang="en-GB" sz="1000" dirty="0">
              <a:solidFill>
                <a:srgbClr val="FF0000"/>
              </a:solidFill>
            </a:endParaRPr>
          </a:p>
        </p:txBody>
      </p:sp>
      <p:pic>
        <p:nvPicPr>
          <p:cNvPr id="19" name="Picture 18"/>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2922875" y="1153398"/>
            <a:ext cx="1290884" cy="1323983"/>
          </a:xfrm>
          <a:prstGeom prst="rect">
            <a:avLst/>
          </a:prstGeom>
        </p:spPr>
      </p:pic>
      <p:sp>
        <p:nvSpPr>
          <p:cNvPr id="20" name="TextBox 19"/>
          <p:cNvSpPr txBox="1"/>
          <p:nvPr/>
        </p:nvSpPr>
        <p:spPr>
          <a:xfrm>
            <a:off x="2498038" y="2644597"/>
            <a:ext cx="2090058" cy="861774"/>
          </a:xfrm>
          <a:prstGeom prst="rect">
            <a:avLst/>
          </a:prstGeom>
          <a:noFill/>
        </p:spPr>
        <p:txBody>
          <a:bodyPr wrap="square" rtlCol="0">
            <a:spAutoFit/>
          </a:bodyPr>
          <a:lstStyle/>
          <a:p>
            <a:r>
              <a:rPr lang="en-GB" sz="1000" dirty="0" smtClean="0"/>
              <a:t>In Taught Writing, using Technology to create instructions to share with peers on how to join and access Teams. Transferring learning into a real life context.</a:t>
            </a:r>
            <a:endParaRPr lang="en-GB" sz="1000" dirty="0"/>
          </a:p>
        </p:txBody>
      </p:sp>
      <p:pic>
        <p:nvPicPr>
          <p:cNvPr id="21" name="Picture 20"/>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1532186" y="2445371"/>
            <a:ext cx="914400" cy="685800"/>
          </a:xfrm>
          <a:prstGeom prst="rect">
            <a:avLst/>
          </a:prstGeom>
        </p:spPr>
      </p:pic>
      <p:pic>
        <p:nvPicPr>
          <p:cNvPr id="27" name="Picture 26"/>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9511500" y="2391391"/>
            <a:ext cx="1197429" cy="898072"/>
          </a:xfrm>
          <a:prstGeom prst="rect">
            <a:avLst/>
          </a:prstGeom>
        </p:spPr>
      </p:pic>
      <p:sp>
        <p:nvSpPr>
          <p:cNvPr id="28" name="TextBox 27"/>
          <p:cNvSpPr txBox="1"/>
          <p:nvPr/>
        </p:nvSpPr>
        <p:spPr>
          <a:xfrm>
            <a:off x="8074624" y="2237281"/>
            <a:ext cx="1473324" cy="1323439"/>
          </a:xfrm>
          <a:prstGeom prst="rect">
            <a:avLst/>
          </a:prstGeom>
          <a:noFill/>
        </p:spPr>
        <p:txBody>
          <a:bodyPr wrap="square" rtlCol="0">
            <a:spAutoFit/>
          </a:bodyPr>
          <a:lstStyle/>
          <a:p>
            <a:r>
              <a:rPr lang="en-GB" sz="1000" dirty="0" smtClean="0">
                <a:solidFill>
                  <a:srgbClr val="009999"/>
                </a:solidFill>
              </a:rPr>
              <a:t>Two of our learners achieving success in a Digital Challenge set in our Online Learning Team – share an original artistic pose with an </a:t>
            </a:r>
            <a:r>
              <a:rPr lang="en-GB" sz="1000" dirty="0">
                <a:solidFill>
                  <a:srgbClr val="009999"/>
                </a:solidFill>
              </a:rPr>
              <a:t>o</a:t>
            </a:r>
            <a:r>
              <a:rPr lang="en-GB" sz="1000" dirty="0" smtClean="0">
                <a:solidFill>
                  <a:srgbClr val="009999"/>
                </a:solidFill>
              </a:rPr>
              <a:t>bject beginning with their initial.</a:t>
            </a:r>
            <a:endParaRPr lang="en-GB" sz="1000" dirty="0">
              <a:solidFill>
                <a:srgbClr val="009999"/>
              </a:solidFill>
            </a:endParaRPr>
          </a:p>
        </p:txBody>
      </p:sp>
      <p:pic>
        <p:nvPicPr>
          <p:cNvPr id="29" name="Picture 28"/>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8328113" y="982895"/>
            <a:ext cx="862693" cy="1150257"/>
          </a:xfrm>
          <a:prstGeom prst="rect">
            <a:avLst/>
          </a:prstGeom>
        </p:spPr>
      </p:pic>
      <p:pic>
        <p:nvPicPr>
          <p:cNvPr id="30" name="Picture 29"/>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6407011" y="897855"/>
            <a:ext cx="848459" cy="1131278"/>
          </a:xfrm>
          <a:prstGeom prst="rect">
            <a:avLst/>
          </a:prstGeom>
        </p:spPr>
      </p:pic>
      <p:pic>
        <p:nvPicPr>
          <p:cNvPr id="31" name="Picture 30"/>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6966199" y="1341655"/>
            <a:ext cx="867648" cy="1156863"/>
          </a:xfrm>
          <a:prstGeom prst="rect">
            <a:avLst/>
          </a:prstGeom>
        </p:spPr>
      </p:pic>
      <p:sp>
        <p:nvSpPr>
          <p:cNvPr id="33" name="TextBox 32"/>
          <p:cNvSpPr txBox="1"/>
          <p:nvPr/>
        </p:nvSpPr>
        <p:spPr>
          <a:xfrm>
            <a:off x="6933947" y="2644597"/>
            <a:ext cx="1012624" cy="861774"/>
          </a:xfrm>
          <a:prstGeom prst="rect">
            <a:avLst/>
          </a:prstGeom>
          <a:noFill/>
        </p:spPr>
        <p:txBody>
          <a:bodyPr wrap="square" rtlCol="0">
            <a:spAutoFit/>
          </a:bodyPr>
          <a:lstStyle/>
          <a:p>
            <a:r>
              <a:rPr lang="en-GB" sz="1000" dirty="0" smtClean="0"/>
              <a:t>Actively striving for a healthy lifestyle linking to our Mossend Olympics IDL.</a:t>
            </a:r>
            <a:endParaRPr lang="en-GB" sz="1000" dirty="0"/>
          </a:p>
        </p:txBody>
      </p:sp>
      <p:sp>
        <p:nvSpPr>
          <p:cNvPr id="34" name="TextBox 33"/>
          <p:cNvSpPr txBox="1"/>
          <p:nvPr/>
        </p:nvSpPr>
        <p:spPr>
          <a:xfrm>
            <a:off x="6275285" y="5355800"/>
            <a:ext cx="1290805" cy="1323439"/>
          </a:xfrm>
          <a:prstGeom prst="rect">
            <a:avLst/>
          </a:prstGeom>
          <a:noFill/>
        </p:spPr>
        <p:txBody>
          <a:bodyPr wrap="square" rtlCol="0">
            <a:spAutoFit/>
          </a:bodyPr>
          <a:lstStyle/>
          <a:p>
            <a:r>
              <a:rPr lang="en-GB" sz="1000" dirty="0" smtClean="0"/>
              <a:t>We have used </a:t>
            </a:r>
            <a:r>
              <a:rPr lang="en-GB" sz="1000" dirty="0" err="1" smtClean="0"/>
              <a:t>Flipgrid</a:t>
            </a:r>
            <a:r>
              <a:rPr lang="en-GB" sz="1000" dirty="0" smtClean="0"/>
              <a:t>  to convey our ideas and conclusions when investigating  who stole Mrs Paterson’s Easter Egg in </a:t>
            </a:r>
            <a:r>
              <a:rPr lang="en-GB" sz="1000" dirty="0" err="1" smtClean="0"/>
              <a:t>Whodunnit</a:t>
            </a:r>
            <a:r>
              <a:rPr lang="en-GB" sz="1000" dirty="0" smtClean="0"/>
              <a:t>.</a:t>
            </a:r>
          </a:p>
        </p:txBody>
      </p:sp>
      <p:sp>
        <p:nvSpPr>
          <p:cNvPr id="35" name="TextBox 34"/>
          <p:cNvSpPr txBox="1"/>
          <p:nvPr/>
        </p:nvSpPr>
        <p:spPr>
          <a:xfrm>
            <a:off x="8883045" y="3932814"/>
            <a:ext cx="1973810" cy="1446550"/>
          </a:xfrm>
          <a:prstGeom prst="rect">
            <a:avLst/>
          </a:prstGeom>
          <a:noFill/>
        </p:spPr>
        <p:txBody>
          <a:bodyPr wrap="square" rtlCol="0">
            <a:spAutoFit/>
          </a:bodyPr>
          <a:lstStyle/>
          <a:p>
            <a:r>
              <a:rPr lang="en-GB" sz="1000" dirty="0"/>
              <a:t>We use </a:t>
            </a:r>
            <a:r>
              <a:rPr lang="en-GB" sz="1000" dirty="0" smtClean="0"/>
              <a:t>Microsoft  </a:t>
            </a:r>
            <a:r>
              <a:rPr lang="en-GB" sz="1000" dirty="0"/>
              <a:t>Teams, </a:t>
            </a:r>
            <a:r>
              <a:rPr lang="en-GB" sz="1000" dirty="0" smtClean="0"/>
              <a:t>OneNote </a:t>
            </a:r>
            <a:r>
              <a:rPr lang="en-GB" sz="1000" dirty="0"/>
              <a:t>and Forms for learning in a different context sharing ideas and taking on board the opinions of others. This showcases all of the different ways we have learned to communicate.</a:t>
            </a:r>
          </a:p>
          <a:p>
            <a:endParaRPr lang="en-GB" dirty="0"/>
          </a:p>
        </p:txBody>
      </p:sp>
      <p:pic>
        <p:nvPicPr>
          <p:cNvPr id="36" name="Picture 35"/>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7619716" y="5702588"/>
            <a:ext cx="1315749" cy="730000"/>
          </a:xfrm>
          <a:prstGeom prst="rect">
            <a:avLst/>
          </a:prstGeom>
        </p:spPr>
      </p:pic>
      <p:pic>
        <p:nvPicPr>
          <p:cNvPr id="37" name="Picture 36"/>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6950734" y="4584208"/>
            <a:ext cx="1429587" cy="800569"/>
          </a:xfrm>
          <a:prstGeom prst="rect">
            <a:avLst/>
          </a:prstGeom>
        </p:spPr>
      </p:pic>
      <p:pic>
        <p:nvPicPr>
          <p:cNvPr id="39" name="Picture 38"/>
          <p:cNvPicPr>
            <a:picLocks noChangeAspect="1"/>
          </p:cNvPicPr>
          <p:nvPr/>
        </p:nvPicPr>
        <p:blipFill>
          <a:blip r:embed="rId24" cstate="print">
            <a:extLst>
              <a:ext uri="{28A0092B-C50C-407E-A947-70E740481C1C}">
                <a14:useLocalDpi xmlns:a14="http://schemas.microsoft.com/office/drawing/2010/main" val="0"/>
              </a:ext>
            </a:extLst>
          </a:blip>
          <a:stretch>
            <a:fillRect/>
          </a:stretch>
        </p:blipFill>
        <p:spPr>
          <a:xfrm>
            <a:off x="7449320" y="3965648"/>
            <a:ext cx="1378176" cy="558298"/>
          </a:xfrm>
          <a:prstGeom prst="rect">
            <a:avLst/>
          </a:prstGeom>
        </p:spPr>
      </p:pic>
      <p:pic>
        <p:nvPicPr>
          <p:cNvPr id="41" name="Picture 40"/>
          <p:cNvPicPr>
            <a:picLocks noChangeAspect="1"/>
          </p:cNvPicPr>
          <p:nvPr/>
        </p:nvPicPr>
        <p:blipFill>
          <a:blip r:embed="rId25" cstate="print">
            <a:extLst>
              <a:ext uri="{28A0092B-C50C-407E-A947-70E740481C1C}">
                <a14:useLocalDpi xmlns:a14="http://schemas.microsoft.com/office/drawing/2010/main" val="0"/>
              </a:ext>
            </a:extLst>
          </a:blip>
          <a:stretch>
            <a:fillRect/>
          </a:stretch>
        </p:blipFill>
        <p:spPr>
          <a:xfrm>
            <a:off x="8593216" y="5077335"/>
            <a:ext cx="601230" cy="593249"/>
          </a:xfrm>
          <a:prstGeom prst="rect">
            <a:avLst/>
          </a:prstGeom>
        </p:spPr>
      </p:pic>
      <p:pic>
        <p:nvPicPr>
          <p:cNvPr id="43" name="Picture 42"/>
          <p:cNvPicPr>
            <a:picLocks noChangeAspect="1"/>
          </p:cNvPicPr>
          <p:nvPr/>
        </p:nvPicPr>
        <p:blipFill>
          <a:blip r:embed="rId26" cstate="print">
            <a:extLst>
              <a:ext uri="{28A0092B-C50C-407E-A947-70E740481C1C}">
                <a14:useLocalDpi xmlns:a14="http://schemas.microsoft.com/office/drawing/2010/main" val="0"/>
              </a:ext>
            </a:extLst>
          </a:blip>
          <a:stretch>
            <a:fillRect/>
          </a:stretch>
        </p:blipFill>
        <p:spPr>
          <a:xfrm>
            <a:off x="228565" y="105915"/>
            <a:ext cx="2016516" cy="549313"/>
          </a:xfrm>
          <a:prstGeom prst="rect">
            <a:avLst/>
          </a:prstGeom>
        </p:spPr>
      </p:pic>
    </p:spTree>
    <p:extLst>
      <p:ext uri="{BB962C8B-B14F-4D97-AF65-F5344CB8AC3E}">
        <p14:creationId xmlns:p14="http://schemas.microsoft.com/office/powerpoint/2010/main" val="4212736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DFC0B90F-73C7-D94A-B260-50C09431F1B7}"/>
              </a:ext>
            </a:extLst>
          </p:cNvPr>
          <p:cNvSpPr/>
          <p:nvPr/>
        </p:nvSpPr>
        <p:spPr>
          <a:xfrm>
            <a:off x="1314779" y="755236"/>
            <a:ext cx="4585156" cy="2826075"/>
          </a:xfrm>
          <a:prstGeom prst="rect">
            <a:avLst/>
          </a:prstGeom>
          <a:solidFill>
            <a:schemeClr val="bg1"/>
          </a:solidFill>
          <a:ln w="38100">
            <a:solidFill>
              <a:srgbClr val="E53C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GB" sz="1400" dirty="0">
              <a:solidFill>
                <a:schemeClr val="tx1"/>
              </a:solidFill>
            </a:endParaRPr>
          </a:p>
        </p:txBody>
      </p:sp>
      <p:sp>
        <p:nvSpPr>
          <p:cNvPr id="24" name="Rectangle 23">
            <a:extLst>
              <a:ext uri="{FF2B5EF4-FFF2-40B4-BE49-F238E27FC236}">
                <a16:creationId xmlns:a16="http://schemas.microsoft.com/office/drawing/2014/main" id="{A220F15F-E56C-8D48-A484-CF4B303B4346}"/>
              </a:ext>
            </a:extLst>
          </p:cNvPr>
          <p:cNvSpPr/>
          <p:nvPr/>
        </p:nvSpPr>
        <p:spPr>
          <a:xfrm>
            <a:off x="6271699" y="755235"/>
            <a:ext cx="4585156" cy="2826075"/>
          </a:xfrm>
          <a:prstGeom prst="rect">
            <a:avLst/>
          </a:prstGeom>
          <a:solidFill>
            <a:schemeClr val="bg1"/>
          </a:solidFill>
          <a:ln w="38100">
            <a:solidFill>
              <a:srgbClr val="069B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GB" sz="1400" dirty="0">
              <a:solidFill>
                <a:schemeClr val="tx1"/>
              </a:solidFill>
            </a:endParaRPr>
          </a:p>
        </p:txBody>
      </p:sp>
      <p:sp>
        <p:nvSpPr>
          <p:cNvPr id="25" name="Rectangle 24">
            <a:extLst>
              <a:ext uri="{FF2B5EF4-FFF2-40B4-BE49-F238E27FC236}">
                <a16:creationId xmlns:a16="http://schemas.microsoft.com/office/drawing/2014/main" id="{A7D3A38C-B9B1-1849-BF38-7BD4E48D4D1D}"/>
              </a:ext>
            </a:extLst>
          </p:cNvPr>
          <p:cNvSpPr/>
          <p:nvPr/>
        </p:nvSpPr>
        <p:spPr>
          <a:xfrm>
            <a:off x="1314779" y="3864533"/>
            <a:ext cx="4585156" cy="2826075"/>
          </a:xfrm>
          <a:prstGeom prst="rect">
            <a:avLst/>
          </a:prstGeom>
          <a:solidFill>
            <a:schemeClr val="bg1"/>
          </a:solidFill>
          <a:ln w="38100">
            <a:solidFill>
              <a:srgbClr val="AD40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GB" sz="1400" dirty="0">
              <a:solidFill>
                <a:schemeClr val="tx1"/>
              </a:solidFill>
            </a:endParaRPr>
          </a:p>
        </p:txBody>
      </p:sp>
      <p:sp>
        <p:nvSpPr>
          <p:cNvPr id="26" name="Rectangle 25">
            <a:extLst>
              <a:ext uri="{FF2B5EF4-FFF2-40B4-BE49-F238E27FC236}">
                <a16:creationId xmlns:a16="http://schemas.microsoft.com/office/drawing/2014/main" id="{09F594E0-1EDF-AE42-9CBA-6C8D713689E1}"/>
              </a:ext>
            </a:extLst>
          </p:cNvPr>
          <p:cNvSpPr/>
          <p:nvPr/>
        </p:nvSpPr>
        <p:spPr>
          <a:xfrm>
            <a:off x="6274581" y="3864532"/>
            <a:ext cx="4585156" cy="2826075"/>
          </a:xfrm>
          <a:prstGeom prst="rect">
            <a:avLst/>
          </a:prstGeom>
          <a:solidFill>
            <a:schemeClr val="bg1"/>
          </a:solidFill>
          <a:ln w="38100">
            <a:solidFill>
              <a:srgbClr val="0096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GB" sz="1400" dirty="0">
              <a:solidFill>
                <a:schemeClr val="tx1"/>
              </a:solidFill>
            </a:endParaRPr>
          </a:p>
        </p:txBody>
      </p:sp>
      <p:sp>
        <p:nvSpPr>
          <p:cNvPr id="9" name="Title 1"/>
          <p:cNvSpPr txBox="1">
            <a:spLocks/>
          </p:cNvSpPr>
          <p:nvPr/>
        </p:nvSpPr>
        <p:spPr>
          <a:xfrm>
            <a:off x="1297114" y="141811"/>
            <a:ext cx="8626967" cy="782320"/>
          </a:xfrm>
          <a:prstGeom prst="rect">
            <a:avLst/>
          </a:prstGeom>
        </p:spPr>
        <p:txBody>
          <a:bodyPr/>
          <a:lstStyle>
            <a:lvl1pPr algn="l" rtl="0" eaLnBrk="1" fontAlgn="base" hangingPunct="1">
              <a:spcBef>
                <a:spcPct val="0"/>
              </a:spcBef>
              <a:spcAft>
                <a:spcPct val="0"/>
              </a:spcAft>
              <a:defRPr sz="3000" b="1">
                <a:solidFill>
                  <a:srgbClr val="00ABB5"/>
                </a:solidFill>
                <a:latin typeface="+mj-lt"/>
                <a:ea typeface="+mj-ea"/>
                <a:cs typeface="+mj-cs"/>
              </a:defRPr>
            </a:lvl1pPr>
            <a:lvl2pPr algn="l" rtl="0" eaLnBrk="1" fontAlgn="base" hangingPunct="1">
              <a:spcBef>
                <a:spcPct val="0"/>
              </a:spcBef>
              <a:spcAft>
                <a:spcPct val="0"/>
              </a:spcAft>
              <a:defRPr sz="3000" b="1">
                <a:solidFill>
                  <a:srgbClr val="000000"/>
                </a:solidFill>
                <a:latin typeface="Arial" charset="0"/>
                <a:cs typeface="Arial" charset="0"/>
              </a:defRPr>
            </a:lvl2pPr>
            <a:lvl3pPr algn="l" rtl="0" eaLnBrk="1" fontAlgn="base" hangingPunct="1">
              <a:spcBef>
                <a:spcPct val="0"/>
              </a:spcBef>
              <a:spcAft>
                <a:spcPct val="0"/>
              </a:spcAft>
              <a:defRPr sz="3000" b="1">
                <a:solidFill>
                  <a:srgbClr val="000000"/>
                </a:solidFill>
                <a:latin typeface="Arial" charset="0"/>
                <a:cs typeface="Arial" charset="0"/>
              </a:defRPr>
            </a:lvl3pPr>
            <a:lvl4pPr algn="l" rtl="0" eaLnBrk="1" fontAlgn="base" hangingPunct="1">
              <a:spcBef>
                <a:spcPct val="0"/>
              </a:spcBef>
              <a:spcAft>
                <a:spcPct val="0"/>
              </a:spcAft>
              <a:defRPr sz="3000" b="1">
                <a:solidFill>
                  <a:srgbClr val="000000"/>
                </a:solidFill>
                <a:latin typeface="Arial" charset="0"/>
                <a:cs typeface="Arial" charset="0"/>
              </a:defRPr>
            </a:lvl4pPr>
            <a:lvl5pPr algn="l" rtl="0" eaLnBrk="1" fontAlgn="base" hangingPunct="1">
              <a:spcBef>
                <a:spcPct val="0"/>
              </a:spcBef>
              <a:spcAft>
                <a:spcPct val="0"/>
              </a:spcAft>
              <a:defRPr sz="3000" b="1">
                <a:solidFill>
                  <a:srgbClr val="000000"/>
                </a:solidFill>
                <a:latin typeface="Arial" charset="0"/>
                <a:cs typeface="Arial" charset="0"/>
              </a:defRPr>
            </a:lvl5pPr>
            <a:lvl6pPr marL="457200" algn="l" rtl="0" eaLnBrk="1" fontAlgn="base" hangingPunct="1">
              <a:spcBef>
                <a:spcPct val="0"/>
              </a:spcBef>
              <a:spcAft>
                <a:spcPct val="0"/>
              </a:spcAft>
              <a:defRPr sz="3000" b="1">
                <a:solidFill>
                  <a:srgbClr val="000000"/>
                </a:solidFill>
                <a:latin typeface="Arial" charset="0"/>
                <a:cs typeface="Arial" charset="0"/>
              </a:defRPr>
            </a:lvl6pPr>
            <a:lvl7pPr marL="914400" algn="l" rtl="0" eaLnBrk="1" fontAlgn="base" hangingPunct="1">
              <a:spcBef>
                <a:spcPct val="0"/>
              </a:spcBef>
              <a:spcAft>
                <a:spcPct val="0"/>
              </a:spcAft>
              <a:defRPr sz="3000" b="1">
                <a:solidFill>
                  <a:srgbClr val="000000"/>
                </a:solidFill>
                <a:latin typeface="Arial" charset="0"/>
                <a:cs typeface="Arial" charset="0"/>
              </a:defRPr>
            </a:lvl7pPr>
            <a:lvl8pPr marL="1371600" algn="l" rtl="0" eaLnBrk="1" fontAlgn="base" hangingPunct="1">
              <a:spcBef>
                <a:spcPct val="0"/>
              </a:spcBef>
              <a:spcAft>
                <a:spcPct val="0"/>
              </a:spcAft>
              <a:defRPr sz="3000" b="1">
                <a:solidFill>
                  <a:srgbClr val="000000"/>
                </a:solidFill>
                <a:latin typeface="Arial" charset="0"/>
                <a:cs typeface="Arial" charset="0"/>
              </a:defRPr>
            </a:lvl8pPr>
            <a:lvl9pPr marL="1828800" algn="l" rtl="0" eaLnBrk="1" fontAlgn="base" hangingPunct="1">
              <a:spcBef>
                <a:spcPct val="0"/>
              </a:spcBef>
              <a:spcAft>
                <a:spcPct val="0"/>
              </a:spcAft>
              <a:defRPr sz="3000" b="1">
                <a:solidFill>
                  <a:srgbClr val="000000"/>
                </a:solidFill>
                <a:latin typeface="Arial" charset="0"/>
                <a:cs typeface="Arial" charset="0"/>
              </a:defRPr>
            </a:lvl9pPr>
          </a:lstStyle>
          <a:p>
            <a:r>
              <a:rPr lang="en-GB" sz="2400" b="0" kern="0" dirty="0">
                <a:solidFill>
                  <a:schemeClr val="accent1"/>
                </a:solidFill>
                <a:latin typeface="Roboto Medium" panose="02000000000000000000" pitchFamily="2" charset="0"/>
                <a:ea typeface="Roboto Medium" panose="02000000000000000000" pitchFamily="2" charset="0"/>
              </a:rPr>
              <a:t>Scotland’s approach - the four capacities</a:t>
            </a:r>
          </a:p>
        </p:txBody>
      </p:sp>
      <p:pic>
        <p:nvPicPr>
          <p:cNvPr id="38" name="Picture 37" descr="A screenshot of a cell phone&#10;&#10;Description automatically generated">
            <a:extLst>
              <a:ext uri="{FF2B5EF4-FFF2-40B4-BE49-F238E27FC236}">
                <a16:creationId xmlns:a16="http://schemas.microsoft.com/office/drawing/2014/main" id="{9CFDBFA5-0B06-BF45-A5AD-6EE5FF4B51A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89051" y="233112"/>
            <a:ext cx="826745" cy="282612"/>
          </a:xfrm>
          <a:prstGeom prst="rect">
            <a:avLst/>
          </a:prstGeom>
        </p:spPr>
      </p:pic>
      <p:sp>
        <p:nvSpPr>
          <p:cNvPr id="40" name="Rectangle 39">
            <a:extLst>
              <a:ext uri="{FF2B5EF4-FFF2-40B4-BE49-F238E27FC236}">
                <a16:creationId xmlns:a16="http://schemas.microsoft.com/office/drawing/2014/main" id="{BE618895-39FB-F347-B1D9-A43C2CA991AA}"/>
              </a:ext>
            </a:extLst>
          </p:cNvPr>
          <p:cNvSpPr/>
          <p:nvPr/>
        </p:nvSpPr>
        <p:spPr>
          <a:xfrm>
            <a:off x="1307388" y="6184735"/>
            <a:ext cx="5465293" cy="520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latin typeface="Roboto Medium" panose="02000000000000000000" pitchFamily="2" charset="0"/>
                <a:ea typeface="Roboto Medium" panose="02000000000000000000" pitchFamily="2" charset="0"/>
              </a:rPr>
              <a:t>Ethos and life of the school as a community</a:t>
            </a:r>
          </a:p>
        </p:txBody>
      </p:sp>
      <p:sp>
        <p:nvSpPr>
          <p:cNvPr id="4" name="Oval 3">
            <a:extLst>
              <a:ext uri="{FF2B5EF4-FFF2-40B4-BE49-F238E27FC236}">
                <a16:creationId xmlns:a16="http://schemas.microsoft.com/office/drawing/2014/main" id="{0C7515FB-C663-254F-AA00-13F4DBABC31C}"/>
              </a:ext>
            </a:extLst>
          </p:cNvPr>
          <p:cNvSpPr/>
          <p:nvPr/>
        </p:nvSpPr>
        <p:spPr>
          <a:xfrm>
            <a:off x="5207889" y="2866490"/>
            <a:ext cx="1819779" cy="1819779"/>
          </a:xfrm>
          <a:prstGeom prst="ellipse">
            <a:avLst/>
          </a:prstGeom>
          <a:solidFill>
            <a:srgbClr val="302F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5CF81A12-1084-E343-BA5B-5109A99549DA}"/>
              </a:ext>
            </a:extLst>
          </p:cNvPr>
          <p:cNvSpPr/>
          <p:nvPr/>
        </p:nvSpPr>
        <p:spPr>
          <a:xfrm>
            <a:off x="5300356" y="2960211"/>
            <a:ext cx="1633591" cy="163359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picture containing bottle, people, black, traffic&#10;&#10;Description automatically generated">
            <a:extLst>
              <a:ext uri="{FF2B5EF4-FFF2-40B4-BE49-F238E27FC236}">
                <a16:creationId xmlns:a16="http://schemas.microsoft.com/office/drawing/2014/main" id="{50B92A2F-AF7D-4643-BB36-B05C4F4F695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09242" y="3501878"/>
            <a:ext cx="1373517" cy="686759"/>
          </a:xfrm>
          <a:prstGeom prst="rect">
            <a:avLst/>
          </a:prstGeom>
        </p:spPr>
      </p:pic>
      <p:sp>
        <p:nvSpPr>
          <p:cNvPr id="18" name="Rectangle 17">
            <a:extLst>
              <a:ext uri="{FF2B5EF4-FFF2-40B4-BE49-F238E27FC236}">
                <a16:creationId xmlns:a16="http://schemas.microsoft.com/office/drawing/2014/main" id="{94DA61DF-8667-124D-AF2B-E58411868B5E}"/>
              </a:ext>
            </a:extLst>
          </p:cNvPr>
          <p:cNvSpPr/>
          <p:nvPr/>
        </p:nvSpPr>
        <p:spPr>
          <a:xfrm>
            <a:off x="2802339" y="924132"/>
            <a:ext cx="2606903" cy="2554545"/>
          </a:xfrm>
          <a:prstGeom prst="rect">
            <a:avLst/>
          </a:prstGeom>
        </p:spPr>
        <p:txBody>
          <a:bodyPr wrap="square">
            <a:spAutoFit/>
          </a:bodyPr>
          <a:lstStyle/>
          <a:p>
            <a:pPr fontAlgn="base"/>
            <a:r>
              <a:rPr lang="en-GB" sz="1000" b="1" dirty="0">
                <a:solidFill>
                  <a:srgbClr val="000000"/>
                </a:solidFill>
                <a:latin typeface="Roboto" panose="02000000000000000000" pitchFamily="2" charset="0"/>
              </a:rPr>
              <a:t>with: </a:t>
            </a:r>
            <a:endParaRPr lang="en-GB" sz="1000" dirty="0">
              <a:solidFill>
                <a:srgbClr val="000000"/>
              </a:solidFill>
              <a:latin typeface="Georgia" panose="02040502050405020303" pitchFamily="18" charset="0"/>
            </a:endParaRPr>
          </a:p>
          <a:p>
            <a:pPr fontAlgn="base"/>
            <a:r>
              <a:rPr lang="en-GB" sz="1000" b="1" dirty="0">
                <a:solidFill>
                  <a:srgbClr val="B2D235"/>
                </a:solidFill>
                <a:latin typeface="Roboto" panose="02000000000000000000" pitchFamily="2" charset="0"/>
              </a:rPr>
              <a:t>&gt;</a:t>
            </a:r>
            <a:r>
              <a:rPr lang="en-GB" sz="1000" dirty="0">
                <a:solidFill>
                  <a:srgbClr val="000000"/>
                </a:solidFill>
                <a:latin typeface="Roboto" panose="02000000000000000000" pitchFamily="2" charset="0"/>
              </a:rPr>
              <a:t> enthusiasm and motivation for learning</a:t>
            </a:r>
            <a:endParaRPr lang="en-GB" sz="1000" dirty="0">
              <a:solidFill>
                <a:srgbClr val="000000"/>
              </a:solidFill>
              <a:latin typeface="Georgia" panose="02040502050405020303" pitchFamily="18" charset="0"/>
            </a:endParaRPr>
          </a:p>
          <a:p>
            <a:pPr fontAlgn="base"/>
            <a:r>
              <a:rPr lang="en-GB" sz="1000" b="1" dirty="0">
                <a:solidFill>
                  <a:srgbClr val="B2D235"/>
                </a:solidFill>
                <a:latin typeface="Roboto" panose="02000000000000000000" pitchFamily="2" charset="0"/>
              </a:rPr>
              <a:t>&gt;</a:t>
            </a:r>
            <a:r>
              <a:rPr lang="en-GB" sz="1000" dirty="0">
                <a:solidFill>
                  <a:srgbClr val="000000"/>
                </a:solidFill>
                <a:latin typeface="Roboto" panose="02000000000000000000" pitchFamily="2" charset="0"/>
              </a:rPr>
              <a:t> determination to reach high standards </a:t>
            </a:r>
          </a:p>
          <a:p>
            <a:pPr fontAlgn="base"/>
            <a:r>
              <a:rPr lang="en-GB" sz="1000" dirty="0">
                <a:solidFill>
                  <a:srgbClr val="000000"/>
                </a:solidFill>
                <a:latin typeface="Roboto" panose="02000000000000000000" pitchFamily="2" charset="0"/>
              </a:rPr>
              <a:t>of achievement</a:t>
            </a:r>
          </a:p>
          <a:p>
            <a:pPr fontAlgn="base"/>
            <a:r>
              <a:rPr lang="en-GB" sz="1000" b="1" dirty="0">
                <a:solidFill>
                  <a:srgbClr val="B2D235"/>
                </a:solidFill>
                <a:latin typeface="Roboto" panose="02000000000000000000" pitchFamily="2" charset="0"/>
              </a:rPr>
              <a:t>&gt;</a:t>
            </a:r>
            <a:r>
              <a:rPr lang="en-GB" sz="1000" dirty="0">
                <a:solidFill>
                  <a:srgbClr val="000000"/>
                </a:solidFill>
                <a:latin typeface="Roboto" panose="02000000000000000000" pitchFamily="2" charset="0"/>
              </a:rPr>
              <a:t> openness to new thinking and ideas </a:t>
            </a:r>
            <a:endParaRPr lang="en-GB" sz="1000" dirty="0">
              <a:solidFill>
                <a:srgbClr val="000000"/>
              </a:solidFill>
              <a:latin typeface="Georgia" panose="02040502050405020303" pitchFamily="18" charset="0"/>
            </a:endParaRPr>
          </a:p>
          <a:p>
            <a:pPr fontAlgn="base"/>
            <a:endParaRPr lang="en-GB" sz="1000" b="1" dirty="0">
              <a:solidFill>
                <a:srgbClr val="000000"/>
              </a:solidFill>
              <a:latin typeface="Roboto" panose="02000000000000000000" pitchFamily="2" charset="0"/>
            </a:endParaRPr>
          </a:p>
          <a:p>
            <a:pPr fontAlgn="base"/>
            <a:r>
              <a:rPr lang="en-GB" sz="1000" b="1" dirty="0">
                <a:solidFill>
                  <a:srgbClr val="000000"/>
                </a:solidFill>
                <a:latin typeface="Roboto" panose="02000000000000000000" pitchFamily="2" charset="0"/>
              </a:rPr>
              <a:t>and able to:</a:t>
            </a:r>
            <a:endParaRPr lang="en-GB" sz="1000" dirty="0">
              <a:solidFill>
                <a:srgbClr val="000000"/>
              </a:solidFill>
              <a:latin typeface="Georgia" panose="02040502050405020303" pitchFamily="18" charset="0"/>
            </a:endParaRPr>
          </a:p>
          <a:p>
            <a:pPr fontAlgn="base"/>
            <a:r>
              <a:rPr lang="en-GB" sz="1000" b="1" dirty="0">
                <a:solidFill>
                  <a:srgbClr val="B2D235"/>
                </a:solidFill>
                <a:latin typeface="Roboto" panose="02000000000000000000" pitchFamily="2" charset="0"/>
              </a:rPr>
              <a:t>&gt;</a:t>
            </a:r>
            <a:r>
              <a:rPr lang="en-GB" sz="1000" dirty="0">
                <a:solidFill>
                  <a:srgbClr val="000000"/>
                </a:solidFill>
                <a:latin typeface="Roboto" panose="02000000000000000000" pitchFamily="2" charset="0"/>
              </a:rPr>
              <a:t> use literacy, communication and </a:t>
            </a:r>
            <a:endParaRPr lang="en-GB" sz="1000" dirty="0">
              <a:solidFill>
                <a:srgbClr val="000000"/>
              </a:solidFill>
              <a:latin typeface="Georgia" panose="02040502050405020303" pitchFamily="18" charset="0"/>
            </a:endParaRPr>
          </a:p>
          <a:p>
            <a:pPr fontAlgn="base"/>
            <a:r>
              <a:rPr lang="en-GB" sz="1000" dirty="0">
                <a:solidFill>
                  <a:srgbClr val="000000"/>
                </a:solidFill>
                <a:latin typeface="Roboto" panose="02000000000000000000" pitchFamily="2" charset="0"/>
              </a:rPr>
              <a:t>numeracy skills</a:t>
            </a:r>
            <a:endParaRPr lang="en-GB" sz="1000" dirty="0">
              <a:solidFill>
                <a:srgbClr val="000000"/>
              </a:solidFill>
              <a:latin typeface="Georgia" panose="02040502050405020303" pitchFamily="18" charset="0"/>
            </a:endParaRPr>
          </a:p>
          <a:p>
            <a:pPr fontAlgn="base"/>
            <a:r>
              <a:rPr lang="en-GB" sz="1000" b="1" dirty="0">
                <a:solidFill>
                  <a:srgbClr val="B2D235"/>
                </a:solidFill>
                <a:latin typeface="Roboto" panose="02000000000000000000" pitchFamily="2" charset="0"/>
              </a:rPr>
              <a:t>&gt;</a:t>
            </a:r>
            <a:r>
              <a:rPr lang="en-GB" sz="1000" dirty="0">
                <a:solidFill>
                  <a:srgbClr val="000000"/>
                </a:solidFill>
                <a:latin typeface="Roboto" panose="02000000000000000000" pitchFamily="2" charset="0"/>
              </a:rPr>
              <a:t> use technology for learning</a:t>
            </a:r>
            <a:endParaRPr lang="en-GB" sz="1000" dirty="0">
              <a:solidFill>
                <a:srgbClr val="000000"/>
              </a:solidFill>
              <a:latin typeface="Georgia" panose="02040502050405020303" pitchFamily="18" charset="0"/>
            </a:endParaRPr>
          </a:p>
          <a:p>
            <a:pPr fontAlgn="base"/>
            <a:r>
              <a:rPr lang="en-GB" sz="1000" b="1" dirty="0">
                <a:solidFill>
                  <a:srgbClr val="B2D235"/>
                </a:solidFill>
                <a:latin typeface="Roboto" panose="02000000000000000000" pitchFamily="2" charset="0"/>
              </a:rPr>
              <a:t>&gt;</a:t>
            </a:r>
            <a:r>
              <a:rPr lang="en-GB" sz="1000" dirty="0">
                <a:solidFill>
                  <a:srgbClr val="000000"/>
                </a:solidFill>
                <a:latin typeface="Roboto" panose="02000000000000000000" pitchFamily="2" charset="0"/>
              </a:rPr>
              <a:t> think creatively and independently</a:t>
            </a:r>
            <a:endParaRPr lang="en-GB" sz="1000" dirty="0">
              <a:solidFill>
                <a:srgbClr val="000000"/>
              </a:solidFill>
              <a:latin typeface="Georgia" panose="02040502050405020303" pitchFamily="18" charset="0"/>
            </a:endParaRPr>
          </a:p>
          <a:p>
            <a:pPr fontAlgn="base"/>
            <a:r>
              <a:rPr lang="en-GB" sz="1000" b="1" dirty="0">
                <a:solidFill>
                  <a:srgbClr val="B2D235"/>
                </a:solidFill>
                <a:latin typeface="Roboto" panose="02000000000000000000" pitchFamily="2" charset="0"/>
              </a:rPr>
              <a:t>&gt;</a:t>
            </a:r>
            <a:r>
              <a:rPr lang="en-GB" sz="1000" dirty="0">
                <a:solidFill>
                  <a:srgbClr val="000000"/>
                </a:solidFill>
                <a:latin typeface="Roboto" panose="02000000000000000000" pitchFamily="2" charset="0"/>
              </a:rPr>
              <a:t> learn independently and as part </a:t>
            </a:r>
            <a:endParaRPr lang="en-GB" sz="1000" dirty="0">
              <a:solidFill>
                <a:srgbClr val="000000"/>
              </a:solidFill>
              <a:latin typeface="Georgia" panose="02040502050405020303" pitchFamily="18" charset="0"/>
            </a:endParaRPr>
          </a:p>
          <a:p>
            <a:pPr fontAlgn="base"/>
            <a:r>
              <a:rPr lang="en-GB" sz="1000" dirty="0">
                <a:solidFill>
                  <a:srgbClr val="000000"/>
                </a:solidFill>
                <a:latin typeface="Roboto" panose="02000000000000000000" pitchFamily="2" charset="0"/>
              </a:rPr>
              <a:t>of a group</a:t>
            </a:r>
            <a:endParaRPr lang="en-GB" sz="1000" dirty="0">
              <a:solidFill>
                <a:srgbClr val="000000"/>
              </a:solidFill>
              <a:latin typeface="Georgia" panose="02040502050405020303" pitchFamily="18" charset="0"/>
            </a:endParaRPr>
          </a:p>
          <a:p>
            <a:pPr fontAlgn="base"/>
            <a:r>
              <a:rPr lang="en-GB" sz="1000" b="1" dirty="0">
                <a:solidFill>
                  <a:srgbClr val="B2D235"/>
                </a:solidFill>
                <a:latin typeface="Roboto" panose="02000000000000000000" pitchFamily="2" charset="0"/>
              </a:rPr>
              <a:t>&gt; </a:t>
            </a:r>
            <a:r>
              <a:rPr lang="en-GB" sz="1000" dirty="0">
                <a:solidFill>
                  <a:srgbClr val="000000"/>
                </a:solidFill>
                <a:latin typeface="Roboto" panose="02000000000000000000" pitchFamily="2" charset="0"/>
              </a:rPr>
              <a:t>make reasoned evaluations</a:t>
            </a:r>
            <a:endParaRPr lang="en-GB" sz="1000" dirty="0">
              <a:solidFill>
                <a:srgbClr val="000000"/>
              </a:solidFill>
              <a:latin typeface="Georgia" panose="02040502050405020303" pitchFamily="18" charset="0"/>
            </a:endParaRPr>
          </a:p>
          <a:p>
            <a:pPr fontAlgn="base"/>
            <a:r>
              <a:rPr lang="en-GB" sz="1000" b="1" dirty="0">
                <a:solidFill>
                  <a:srgbClr val="B2D235"/>
                </a:solidFill>
                <a:latin typeface="Roboto" panose="02000000000000000000" pitchFamily="2" charset="0"/>
              </a:rPr>
              <a:t>&gt; </a:t>
            </a:r>
            <a:r>
              <a:rPr lang="en-GB" sz="1000" dirty="0">
                <a:solidFill>
                  <a:srgbClr val="000000"/>
                </a:solidFill>
                <a:latin typeface="Roboto" panose="02000000000000000000" pitchFamily="2" charset="0"/>
              </a:rPr>
              <a:t>link and apply different kinds of </a:t>
            </a:r>
            <a:endParaRPr lang="en-GB" sz="1000" dirty="0">
              <a:solidFill>
                <a:srgbClr val="000000"/>
              </a:solidFill>
              <a:latin typeface="Georgia" panose="02040502050405020303" pitchFamily="18" charset="0"/>
            </a:endParaRPr>
          </a:p>
          <a:p>
            <a:pPr fontAlgn="base"/>
            <a:r>
              <a:rPr lang="en-GB" sz="1000" dirty="0">
                <a:solidFill>
                  <a:srgbClr val="000000"/>
                </a:solidFill>
                <a:latin typeface="Roboto" panose="02000000000000000000" pitchFamily="2" charset="0"/>
              </a:rPr>
              <a:t>learning in new situations</a:t>
            </a:r>
            <a:endParaRPr lang="en-GB" sz="1000" dirty="0">
              <a:solidFill>
                <a:srgbClr val="000000"/>
              </a:solidFill>
              <a:latin typeface="Georgia" panose="02040502050405020303" pitchFamily="18" charset="0"/>
            </a:endParaRPr>
          </a:p>
        </p:txBody>
      </p:sp>
      <p:sp>
        <p:nvSpPr>
          <p:cNvPr id="20" name="Rectangle 19">
            <a:extLst>
              <a:ext uri="{FF2B5EF4-FFF2-40B4-BE49-F238E27FC236}">
                <a16:creationId xmlns:a16="http://schemas.microsoft.com/office/drawing/2014/main" id="{7056BA0C-AFB3-194D-B2A3-55489BC76B23}"/>
              </a:ext>
            </a:extLst>
          </p:cNvPr>
          <p:cNvSpPr/>
          <p:nvPr/>
        </p:nvSpPr>
        <p:spPr>
          <a:xfrm>
            <a:off x="6956717" y="911026"/>
            <a:ext cx="4953000" cy="2554545"/>
          </a:xfrm>
          <a:prstGeom prst="rect">
            <a:avLst/>
          </a:prstGeom>
        </p:spPr>
        <p:txBody>
          <a:bodyPr>
            <a:spAutoFit/>
          </a:bodyPr>
          <a:lstStyle/>
          <a:p>
            <a:pPr fontAlgn="base"/>
            <a:r>
              <a:rPr lang="en-GB" sz="1000" b="1" dirty="0">
                <a:solidFill>
                  <a:srgbClr val="000000"/>
                </a:solidFill>
                <a:latin typeface="Roboto" panose="02000000000000000000" pitchFamily="2" charset="0"/>
              </a:rPr>
              <a:t>with: </a:t>
            </a:r>
            <a:endParaRPr lang="en-GB" sz="1000" dirty="0">
              <a:solidFill>
                <a:srgbClr val="000000"/>
              </a:solidFill>
              <a:latin typeface="Georgia" panose="02040502050405020303" pitchFamily="18" charset="0"/>
            </a:endParaRPr>
          </a:p>
          <a:p>
            <a:pPr fontAlgn="base"/>
            <a:r>
              <a:rPr lang="en-GB" sz="1000" b="1" dirty="0">
                <a:solidFill>
                  <a:srgbClr val="B2D235"/>
                </a:solidFill>
                <a:latin typeface="Roboto" panose="02000000000000000000" pitchFamily="2" charset="0"/>
              </a:rPr>
              <a:t>&gt;</a:t>
            </a:r>
            <a:r>
              <a:rPr lang="en-GB" sz="1000" dirty="0">
                <a:solidFill>
                  <a:srgbClr val="000000"/>
                </a:solidFill>
                <a:latin typeface="Roboto" panose="02000000000000000000" pitchFamily="2" charset="0"/>
              </a:rPr>
              <a:t> self respect</a:t>
            </a:r>
            <a:endParaRPr lang="en-GB" sz="1000" dirty="0">
              <a:solidFill>
                <a:srgbClr val="000000"/>
              </a:solidFill>
              <a:latin typeface="Georgia" panose="02040502050405020303" pitchFamily="18" charset="0"/>
            </a:endParaRPr>
          </a:p>
          <a:p>
            <a:pPr fontAlgn="base"/>
            <a:r>
              <a:rPr lang="en-GB" sz="1000" b="1" dirty="0">
                <a:solidFill>
                  <a:srgbClr val="B2D235"/>
                </a:solidFill>
                <a:latin typeface="Roboto" panose="02000000000000000000" pitchFamily="2" charset="0"/>
              </a:rPr>
              <a:t>&gt;</a:t>
            </a:r>
            <a:r>
              <a:rPr lang="en-GB" sz="1000" dirty="0">
                <a:solidFill>
                  <a:srgbClr val="000000"/>
                </a:solidFill>
                <a:latin typeface="Roboto" panose="02000000000000000000" pitchFamily="2" charset="0"/>
              </a:rPr>
              <a:t> a sense of physical, mental and </a:t>
            </a:r>
          </a:p>
          <a:p>
            <a:pPr fontAlgn="base"/>
            <a:r>
              <a:rPr lang="en-GB" sz="1000" dirty="0">
                <a:solidFill>
                  <a:srgbClr val="000000"/>
                </a:solidFill>
                <a:latin typeface="Roboto" panose="02000000000000000000" pitchFamily="2" charset="0"/>
              </a:rPr>
              <a:t>emotional wellbeing</a:t>
            </a:r>
          </a:p>
          <a:p>
            <a:pPr fontAlgn="base"/>
            <a:r>
              <a:rPr lang="en-GB" sz="1000" b="1" dirty="0">
                <a:solidFill>
                  <a:srgbClr val="B2D235"/>
                </a:solidFill>
                <a:latin typeface="Roboto" panose="02000000000000000000" pitchFamily="2" charset="0"/>
              </a:rPr>
              <a:t>&gt;</a:t>
            </a:r>
            <a:r>
              <a:rPr lang="en-GB" sz="1000" dirty="0">
                <a:solidFill>
                  <a:srgbClr val="000000"/>
                </a:solidFill>
                <a:latin typeface="Roboto" panose="02000000000000000000" pitchFamily="2" charset="0"/>
              </a:rPr>
              <a:t> secure values and beliefs</a:t>
            </a:r>
            <a:endParaRPr lang="en-GB" sz="1000" dirty="0">
              <a:solidFill>
                <a:srgbClr val="000000"/>
              </a:solidFill>
              <a:latin typeface="Georgia" panose="02040502050405020303" pitchFamily="18" charset="0"/>
            </a:endParaRPr>
          </a:p>
          <a:p>
            <a:pPr fontAlgn="base"/>
            <a:endParaRPr lang="en-GB" sz="1000" b="1" dirty="0">
              <a:solidFill>
                <a:srgbClr val="000000"/>
              </a:solidFill>
              <a:latin typeface="Roboto" panose="02000000000000000000" pitchFamily="2" charset="0"/>
            </a:endParaRPr>
          </a:p>
          <a:p>
            <a:pPr fontAlgn="base"/>
            <a:r>
              <a:rPr lang="en-GB" sz="1000" b="1" dirty="0">
                <a:solidFill>
                  <a:srgbClr val="000000"/>
                </a:solidFill>
                <a:latin typeface="Roboto" panose="02000000000000000000" pitchFamily="2" charset="0"/>
              </a:rPr>
              <a:t>and able to:</a:t>
            </a:r>
            <a:endParaRPr lang="en-GB" sz="1000" dirty="0">
              <a:solidFill>
                <a:srgbClr val="000000"/>
              </a:solidFill>
              <a:latin typeface="Georgia" panose="02040502050405020303" pitchFamily="18" charset="0"/>
            </a:endParaRPr>
          </a:p>
          <a:p>
            <a:pPr fontAlgn="base"/>
            <a:r>
              <a:rPr lang="en-GB" sz="1000" b="1" dirty="0">
                <a:solidFill>
                  <a:srgbClr val="B2D235"/>
                </a:solidFill>
                <a:latin typeface="Roboto" panose="02000000000000000000" pitchFamily="2" charset="0"/>
              </a:rPr>
              <a:t>&gt;</a:t>
            </a:r>
            <a:r>
              <a:rPr lang="en-GB" sz="1000" dirty="0">
                <a:solidFill>
                  <a:srgbClr val="000000"/>
                </a:solidFill>
                <a:latin typeface="Roboto" panose="02000000000000000000" pitchFamily="2" charset="0"/>
              </a:rPr>
              <a:t> relate to others and manage themselves</a:t>
            </a:r>
            <a:endParaRPr lang="en-GB" sz="1000" dirty="0">
              <a:solidFill>
                <a:srgbClr val="000000"/>
              </a:solidFill>
              <a:latin typeface="Georgia" panose="02040502050405020303" pitchFamily="18" charset="0"/>
            </a:endParaRPr>
          </a:p>
          <a:p>
            <a:pPr fontAlgn="base"/>
            <a:r>
              <a:rPr lang="en-GB" sz="1000" b="1" dirty="0">
                <a:solidFill>
                  <a:srgbClr val="B2D235"/>
                </a:solidFill>
                <a:latin typeface="Roboto" panose="02000000000000000000" pitchFamily="2" charset="0"/>
              </a:rPr>
              <a:t>&gt;</a:t>
            </a:r>
            <a:r>
              <a:rPr lang="en-GB" sz="1000" dirty="0">
                <a:solidFill>
                  <a:srgbClr val="000000"/>
                </a:solidFill>
                <a:latin typeface="Roboto" panose="02000000000000000000" pitchFamily="2" charset="0"/>
              </a:rPr>
              <a:t> pursue a healthy and active lifestyle</a:t>
            </a:r>
            <a:endParaRPr lang="en-GB" sz="1000" dirty="0">
              <a:solidFill>
                <a:srgbClr val="000000"/>
              </a:solidFill>
              <a:latin typeface="Georgia" panose="02040502050405020303" pitchFamily="18" charset="0"/>
            </a:endParaRPr>
          </a:p>
          <a:p>
            <a:pPr fontAlgn="base"/>
            <a:r>
              <a:rPr lang="en-GB" sz="1000" b="1" dirty="0">
                <a:solidFill>
                  <a:srgbClr val="B2D235"/>
                </a:solidFill>
                <a:latin typeface="Roboto" panose="02000000000000000000" pitchFamily="2" charset="0"/>
              </a:rPr>
              <a:t>&gt;</a:t>
            </a:r>
            <a:r>
              <a:rPr lang="en-GB" sz="1000" dirty="0">
                <a:solidFill>
                  <a:srgbClr val="000000"/>
                </a:solidFill>
                <a:latin typeface="Roboto" panose="02000000000000000000" pitchFamily="2" charset="0"/>
              </a:rPr>
              <a:t> be self aware</a:t>
            </a:r>
            <a:endParaRPr lang="en-GB" sz="1000" dirty="0">
              <a:solidFill>
                <a:srgbClr val="000000"/>
              </a:solidFill>
              <a:latin typeface="Georgia" panose="02040502050405020303" pitchFamily="18" charset="0"/>
            </a:endParaRPr>
          </a:p>
          <a:p>
            <a:pPr fontAlgn="base"/>
            <a:r>
              <a:rPr lang="en-GB" sz="1000" b="1" dirty="0">
                <a:solidFill>
                  <a:srgbClr val="B2D235"/>
                </a:solidFill>
                <a:latin typeface="Roboto" panose="02000000000000000000" pitchFamily="2" charset="0"/>
              </a:rPr>
              <a:t>&gt;</a:t>
            </a:r>
            <a:r>
              <a:rPr lang="en-GB" sz="1000" dirty="0">
                <a:solidFill>
                  <a:srgbClr val="000000"/>
                </a:solidFill>
                <a:latin typeface="Roboto" panose="02000000000000000000" pitchFamily="2" charset="0"/>
              </a:rPr>
              <a:t> develop and communicate their own </a:t>
            </a:r>
            <a:endParaRPr lang="en-GB" sz="1000" dirty="0">
              <a:solidFill>
                <a:srgbClr val="000000"/>
              </a:solidFill>
              <a:latin typeface="Georgia" panose="02040502050405020303" pitchFamily="18" charset="0"/>
            </a:endParaRPr>
          </a:p>
          <a:p>
            <a:pPr fontAlgn="base"/>
            <a:r>
              <a:rPr lang="en-GB" sz="1000" dirty="0">
                <a:solidFill>
                  <a:srgbClr val="000000"/>
                </a:solidFill>
                <a:latin typeface="Roboto" panose="02000000000000000000" pitchFamily="2" charset="0"/>
              </a:rPr>
              <a:t>beliefs and view of the world</a:t>
            </a:r>
            <a:endParaRPr lang="en-GB" sz="1000" dirty="0">
              <a:solidFill>
                <a:srgbClr val="000000"/>
              </a:solidFill>
              <a:latin typeface="Georgia" panose="02040502050405020303" pitchFamily="18" charset="0"/>
            </a:endParaRPr>
          </a:p>
          <a:p>
            <a:pPr fontAlgn="base"/>
            <a:r>
              <a:rPr lang="en-GB" sz="1000" b="1" dirty="0">
                <a:solidFill>
                  <a:srgbClr val="B2D235"/>
                </a:solidFill>
                <a:latin typeface="Roboto" panose="02000000000000000000" pitchFamily="2" charset="0"/>
              </a:rPr>
              <a:t>&gt; </a:t>
            </a:r>
            <a:r>
              <a:rPr lang="en-GB" sz="1000" dirty="0">
                <a:solidFill>
                  <a:srgbClr val="000000"/>
                </a:solidFill>
                <a:latin typeface="Roboto" panose="02000000000000000000" pitchFamily="2" charset="0"/>
              </a:rPr>
              <a:t>live as independently as they can</a:t>
            </a:r>
            <a:endParaRPr lang="en-GB" sz="1000" dirty="0">
              <a:solidFill>
                <a:srgbClr val="000000"/>
              </a:solidFill>
              <a:latin typeface="Georgia" panose="02040502050405020303" pitchFamily="18" charset="0"/>
            </a:endParaRPr>
          </a:p>
          <a:p>
            <a:pPr fontAlgn="base"/>
            <a:r>
              <a:rPr lang="en-GB" sz="1000" b="1" dirty="0">
                <a:solidFill>
                  <a:srgbClr val="B2D235"/>
                </a:solidFill>
                <a:latin typeface="Roboto" panose="02000000000000000000" pitchFamily="2" charset="0"/>
              </a:rPr>
              <a:t>&gt; </a:t>
            </a:r>
            <a:r>
              <a:rPr lang="en-GB" sz="1000" dirty="0">
                <a:solidFill>
                  <a:srgbClr val="000000"/>
                </a:solidFill>
                <a:latin typeface="Roboto" panose="02000000000000000000" pitchFamily="2" charset="0"/>
              </a:rPr>
              <a:t>assess risk and take informed decisions</a:t>
            </a:r>
            <a:endParaRPr lang="en-GB" sz="1000" dirty="0">
              <a:solidFill>
                <a:srgbClr val="000000"/>
              </a:solidFill>
              <a:latin typeface="Georgia" panose="02040502050405020303" pitchFamily="18" charset="0"/>
            </a:endParaRPr>
          </a:p>
          <a:p>
            <a:pPr fontAlgn="base"/>
            <a:r>
              <a:rPr lang="en-GB" sz="1000" b="1" dirty="0">
                <a:solidFill>
                  <a:srgbClr val="B2D235"/>
                </a:solidFill>
                <a:latin typeface="Roboto" panose="02000000000000000000" pitchFamily="2" charset="0"/>
              </a:rPr>
              <a:t>&gt; </a:t>
            </a:r>
            <a:r>
              <a:rPr lang="en-GB" sz="1000" dirty="0">
                <a:solidFill>
                  <a:srgbClr val="000000"/>
                </a:solidFill>
                <a:latin typeface="Roboto" panose="02000000000000000000" pitchFamily="2" charset="0"/>
              </a:rPr>
              <a:t>achieve success in different areas </a:t>
            </a:r>
            <a:endParaRPr lang="en-GB" sz="1000" dirty="0">
              <a:solidFill>
                <a:srgbClr val="000000"/>
              </a:solidFill>
              <a:latin typeface="Georgia" panose="02040502050405020303" pitchFamily="18" charset="0"/>
            </a:endParaRPr>
          </a:p>
          <a:p>
            <a:pPr fontAlgn="base"/>
            <a:r>
              <a:rPr lang="en-GB" sz="1000" dirty="0">
                <a:solidFill>
                  <a:srgbClr val="000000"/>
                </a:solidFill>
                <a:latin typeface="Roboto" panose="02000000000000000000" pitchFamily="2" charset="0"/>
              </a:rPr>
              <a:t>of activity</a:t>
            </a:r>
            <a:endParaRPr lang="en-GB" sz="1000" dirty="0">
              <a:solidFill>
                <a:srgbClr val="000000"/>
              </a:solidFill>
              <a:latin typeface="Georgia" panose="02040502050405020303" pitchFamily="18" charset="0"/>
            </a:endParaRPr>
          </a:p>
        </p:txBody>
      </p:sp>
      <p:sp>
        <p:nvSpPr>
          <p:cNvPr id="22" name="Rectangle 21">
            <a:extLst>
              <a:ext uri="{FF2B5EF4-FFF2-40B4-BE49-F238E27FC236}">
                <a16:creationId xmlns:a16="http://schemas.microsoft.com/office/drawing/2014/main" id="{E891FB5E-5A0D-1747-99C0-C0F277350AC1}"/>
              </a:ext>
            </a:extLst>
          </p:cNvPr>
          <p:cNvSpPr/>
          <p:nvPr/>
        </p:nvSpPr>
        <p:spPr>
          <a:xfrm>
            <a:off x="2882594" y="4020344"/>
            <a:ext cx="4953000" cy="2554545"/>
          </a:xfrm>
          <a:prstGeom prst="rect">
            <a:avLst/>
          </a:prstGeom>
        </p:spPr>
        <p:txBody>
          <a:bodyPr>
            <a:spAutoFit/>
          </a:bodyPr>
          <a:lstStyle/>
          <a:p>
            <a:pPr fontAlgn="base"/>
            <a:r>
              <a:rPr lang="en-GB" sz="1000" b="1" dirty="0">
                <a:solidFill>
                  <a:srgbClr val="000000"/>
                </a:solidFill>
                <a:latin typeface="Roboto" panose="02000000000000000000" pitchFamily="2" charset="0"/>
              </a:rPr>
              <a:t>with: </a:t>
            </a:r>
            <a:endParaRPr lang="en-GB" sz="1000" dirty="0">
              <a:solidFill>
                <a:srgbClr val="000000"/>
              </a:solidFill>
              <a:latin typeface="Georgia" panose="02040502050405020303" pitchFamily="18" charset="0"/>
            </a:endParaRPr>
          </a:p>
          <a:p>
            <a:pPr fontAlgn="base"/>
            <a:r>
              <a:rPr lang="en-GB" sz="1000" b="1" dirty="0">
                <a:solidFill>
                  <a:srgbClr val="B2D235"/>
                </a:solidFill>
                <a:latin typeface="Roboto" panose="02000000000000000000" pitchFamily="2" charset="0"/>
              </a:rPr>
              <a:t>&gt;</a:t>
            </a:r>
            <a:r>
              <a:rPr lang="en-GB" sz="1000" dirty="0">
                <a:solidFill>
                  <a:srgbClr val="000000"/>
                </a:solidFill>
                <a:latin typeface="Roboto" panose="02000000000000000000" pitchFamily="2" charset="0"/>
              </a:rPr>
              <a:t> respect for others</a:t>
            </a:r>
            <a:endParaRPr lang="en-GB" sz="1000" dirty="0">
              <a:solidFill>
                <a:srgbClr val="000000"/>
              </a:solidFill>
              <a:latin typeface="Georgia" panose="02040502050405020303" pitchFamily="18" charset="0"/>
            </a:endParaRPr>
          </a:p>
          <a:p>
            <a:pPr fontAlgn="base"/>
            <a:r>
              <a:rPr lang="en-GB" sz="1000" b="1" dirty="0">
                <a:solidFill>
                  <a:srgbClr val="B2D235"/>
                </a:solidFill>
                <a:latin typeface="Roboto" panose="02000000000000000000" pitchFamily="2" charset="0"/>
              </a:rPr>
              <a:t>&gt;</a:t>
            </a:r>
            <a:r>
              <a:rPr lang="en-GB" sz="1000" dirty="0">
                <a:solidFill>
                  <a:srgbClr val="000000"/>
                </a:solidFill>
                <a:latin typeface="Roboto" panose="02000000000000000000" pitchFamily="2" charset="0"/>
              </a:rPr>
              <a:t> commitment to participate responsibly</a:t>
            </a:r>
          </a:p>
          <a:p>
            <a:pPr fontAlgn="base"/>
            <a:r>
              <a:rPr lang="en-GB" sz="1000" dirty="0">
                <a:solidFill>
                  <a:srgbClr val="000000"/>
                </a:solidFill>
                <a:latin typeface="Roboto" panose="02000000000000000000" pitchFamily="2" charset="0"/>
              </a:rPr>
              <a:t>in political, economic, social and </a:t>
            </a:r>
          </a:p>
          <a:p>
            <a:pPr fontAlgn="base"/>
            <a:r>
              <a:rPr lang="en-GB" sz="1000" dirty="0">
                <a:solidFill>
                  <a:srgbClr val="000000"/>
                </a:solidFill>
                <a:latin typeface="Roboto" panose="02000000000000000000" pitchFamily="2" charset="0"/>
              </a:rPr>
              <a:t>cultural life</a:t>
            </a:r>
          </a:p>
          <a:p>
            <a:pPr fontAlgn="base"/>
            <a:endParaRPr lang="en-GB" sz="1000" dirty="0">
              <a:solidFill>
                <a:srgbClr val="000000"/>
              </a:solidFill>
              <a:latin typeface="Roboto" panose="02000000000000000000" pitchFamily="2" charset="0"/>
            </a:endParaRPr>
          </a:p>
          <a:p>
            <a:pPr fontAlgn="base"/>
            <a:r>
              <a:rPr lang="en-GB" sz="1000" b="1" dirty="0">
                <a:solidFill>
                  <a:srgbClr val="000000"/>
                </a:solidFill>
                <a:latin typeface="Roboto" panose="02000000000000000000" pitchFamily="2" charset="0"/>
              </a:rPr>
              <a:t>and able to:</a:t>
            </a:r>
            <a:endParaRPr lang="en-GB" sz="1000" dirty="0">
              <a:solidFill>
                <a:srgbClr val="000000"/>
              </a:solidFill>
              <a:latin typeface="Roboto" panose="02000000000000000000" pitchFamily="2" charset="0"/>
            </a:endParaRPr>
          </a:p>
          <a:p>
            <a:pPr fontAlgn="base"/>
            <a:r>
              <a:rPr lang="en-GB" sz="1000" b="1" dirty="0">
                <a:solidFill>
                  <a:srgbClr val="B2D235"/>
                </a:solidFill>
                <a:latin typeface="Roboto" panose="02000000000000000000" pitchFamily="2" charset="0"/>
              </a:rPr>
              <a:t>&gt;</a:t>
            </a:r>
            <a:r>
              <a:rPr lang="en-GB" sz="1000" dirty="0">
                <a:solidFill>
                  <a:srgbClr val="000000"/>
                </a:solidFill>
                <a:latin typeface="Roboto" panose="02000000000000000000" pitchFamily="2" charset="0"/>
              </a:rPr>
              <a:t> develop knowledge and understanding </a:t>
            </a:r>
            <a:endParaRPr lang="en-GB" sz="1000" dirty="0">
              <a:solidFill>
                <a:srgbClr val="000000"/>
              </a:solidFill>
              <a:latin typeface="Georgia" panose="02040502050405020303" pitchFamily="18" charset="0"/>
            </a:endParaRPr>
          </a:p>
          <a:p>
            <a:pPr fontAlgn="base"/>
            <a:r>
              <a:rPr lang="en-GB" sz="1000" dirty="0">
                <a:solidFill>
                  <a:srgbClr val="000000"/>
                </a:solidFill>
                <a:latin typeface="Roboto" panose="02000000000000000000" pitchFamily="2" charset="0"/>
              </a:rPr>
              <a:t>of the world and Scotland’s place in it</a:t>
            </a:r>
            <a:endParaRPr lang="en-GB" sz="1000" dirty="0">
              <a:solidFill>
                <a:srgbClr val="000000"/>
              </a:solidFill>
              <a:latin typeface="Georgia" panose="02040502050405020303" pitchFamily="18" charset="0"/>
            </a:endParaRPr>
          </a:p>
          <a:p>
            <a:pPr fontAlgn="base"/>
            <a:r>
              <a:rPr lang="en-GB" sz="1000" b="1" dirty="0">
                <a:solidFill>
                  <a:srgbClr val="B2D235"/>
                </a:solidFill>
                <a:latin typeface="Roboto" panose="02000000000000000000" pitchFamily="2" charset="0"/>
              </a:rPr>
              <a:t>&gt;</a:t>
            </a:r>
            <a:r>
              <a:rPr lang="en-GB" sz="1000" dirty="0">
                <a:solidFill>
                  <a:srgbClr val="000000"/>
                </a:solidFill>
                <a:latin typeface="Roboto" panose="02000000000000000000" pitchFamily="2" charset="0"/>
              </a:rPr>
              <a:t> understand different beliefs </a:t>
            </a:r>
            <a:endParaRPr lang="en-GB" sz="1000" dirty="0">
              <a:solidFill>
                <a:srgbClr val="000000"/>
              </a:solidFill>
              <a:latin typeface="Georgia" panose="02040502050405020303" pitchFamily="18" charset="0"/>
            </a:endParaRPr>
          </a:p>
          <a:p>
            <a:pPr fontAlgn="base"/>
            <a:r>
              <a:rPr lang="en-GB" sz="1000" dirty="0">
                <a:solidFill>
                  <a:srgbClr val="000000"/>
                </a:solidFill>
                <a:latin typeface="Roboto" panose="02000000000000000000" pitchFamily="2" charset="0"/>
              </a:rPr>
              <a:t>and cultures</a:t>
            </a:r>
            <a:endParaRPr lang="en-GB" sz="1000" dirty="0">
              <a:solidFill>
                <a:srgbClr val="000000"/>
              </a:solidFill>
              <a:latin typeface="Georgia" panose="02040502050405020303" pitchFamily="18" charset="0"/>
            </a:endParaRPr>
          </a:p>
          <a:p>
            <a:pPr fontAlgn="base"/>
            <a:r>
              <a:rPr lang="en-GB" sz="1000" b="1" dirty="0">
                <a:solidFill>
                  <a:srgbClr val="B2D235"/>
                </a:solidFill>
                <a:latin typeface="Roboto" panose="02000000000000000000" pitchFamily="2" charset="0"/>
              </a:rPr>
              <a:t>&gt;</a:t>
            </a:r>
            <a:r>
              <a:rPr lang="en-GB" sz="1000" dirty="0">
                <a:solidFill>
                  <a:srgbClr val="000000"/>
                </a:solidFill>
                <a:latin typeface="Roboto" panose="02000000000000000000" pitchFamily="2" charset="0"/>
              </a:rPr>
              <a:t> make informed choices and decisions</a:t>
            </a:r>
            <a:endParaRPr lang="en-GB" sz="1000" dirty="0">
              <a:solidFill>
                <a:srgbClr val="000000"/>
              </a:solidFill>
              <a:latin typeface="Georgia" panose="02040502050405020303" pitchFamily="18" charset="0"/>
            </a:endParaRPr>
          </a:p>
          <a:p>
            <a:pPr fontAlgn="base"/>
            <a:r>
              <a:rPr lang="en-GB" sz="1000" b="1" dirty="0">
                <a:solidFill>
                  <a:srgbClr val="B2D235"/>
                </a:solidFill>
                <a:latin typeface="Roboto" panose="02000000000000000000" pitchFamily="2" charset="0"/>
              </a:rPr>
              <a:t>&gt;</a:t>
            </a:r>
            <a:r>
              <a:rPr lang="en-GB" sz="1000" dirty="0">
                <a:solidFill>
                  <a:srgbClr val="000000"/>
                </a:solidFill>
                <a:latin typeface="Roboto" panose="02000000000000000000" pitchFamily="2" charset="0"/>
              </a:rPr>
              <a:t> evaluate environmental, scientific and </a:t>
            </a:r>
            <a:endParaRPr lang="en-GB" sz="1000" dirty="0">
              <a:solidFill>
                <a:srgbClr val="000000"/>
              </a:solidFill>
              <a:latin typeface="Georgia" panose="02040502050405020303" pitchFamily="18" charset="0"/>
            </a:endParaRPr>
          </a:p>
          <a:p>
            <a:pPr fontAlgn="base"/>
            <a:r>
              <a:rPr lang="en-GB" sz="1000" dirty="0">
                <a:solidFill>
                  <a:srgbClr val="000000"/>
                </a:solidFill>
                <a:latin typeface="Roboto" panose="02000000000000000000" pitchFamily="2" charset="0"/>
              </a:rPr>
              <a:t>technological issues</a:t>
            </a:r>
            <a:endParaRPr lang="en-GB" sz="1000" dirty="0">
              <a:solidFill>
                <a:srgbClr val="000000"/>
              </a:solidFill>
              <a:latin typeface="Georgia" panose="02040502050405020303" pitchFamily="18" charset="0"/>
            </a:endParaRPr>
          </a:p>
          <a:p>
            <a:pPr fontAlgn="base"/>
            <a:r>
              <a:rPr lang="en-GB" sz="1000" b="1" dirty="0">
                <a:solidFill>
                  <a:srgbClr val="B2D235"/>
                </a:solidFill>
                <a:latin typeface="Roboto" panose="02000000000000000000" pitchFamily="2" charset="0"/>
              </a:rPr>
              <a:t>&gt;</a:t>
            </a:r>
            <a:r>
              <a:rPr lang="en-GB" sz="1000" dirty="0">
                <a:solidFill>
                  <a:srgbClr val="000000"/>
                </a:solidFill>
                <a:latin typeface="Roboto" panose="02000000000000000000" pitchFamily="2" charset="0"/>
              </a:rPr>
              <a:t> develop informed, ethical views of </a:t>
            </a:r>
            <a:endParaRPr lang="en-GB" sz="1000" dirty="0">
              <a:solidFill>
                <a:srgbClr val="000000"/>
              </a:solidFill>
              <a:latin typeface="Georgia" panose="02040502050405020303" pitchFamily="18" charset="0"/>
            </a:endParaRPr>
          </a:p>
          <a:p>
            <a:pPr fontAlgn="base"/>
            <a:r>
              <a:rPr lang="en-GB" sz="1000" dirty="0">
                <a:solidFill>
                  <a:srgbClr val="000000"/>
                </a:solidFill>
                <a:latin typeface="Roboto" panose="02000000000000000000" pitchFamily="2" charset="0"/>
              </a:rPr>
              <a:t>complex issues</a:t>
            </a:r>
            <a:endParaRPr lang="en-GB" sz="1000" dirty="0">
              <a:solidFill>
                <a:srgbClr val="000000"/>
              </a:solidFill>
              <a:latin typeface="Georgia" panose="02040502050405020303" pitchFamily="18" charset="0"/>
            </a:endParaRPr>
          </a:p>
        </p:txBody>
      </p:sp>
      <p:sp>
        <p:nvSpPr>
          <p:cNvPr id="27" name="Rectangle 26">
            <a:extLst>
              <a:ext uri="{FF2B5EF4-FFF2-40B4-BE49-F238E27FC236}">
                <a16:creationId xmlns:a16="http://schemas.microsoft.com/office/drawing/2014/main" id="{A4FE2746-7D61-6448-AA92-6FD8B7A30350}"/>
              </a:ext>
            </a:extLst>
          </p:cNvPr>
          <p:cNvSpPr/>
          <p:nvPr/>
        </p:nvSpPr>
        <p:spPr>
          <a:xfrm>
            <a:off x="6945804" y="4308619"/>
            <a:ext cx="4953000" cy="2246769"/>
          </a:xfrm>
          <a:prstGeom prst="rect">
            <a:avLst/>
          </a:prstGeom>
        </p:spPr>
        <p:txBody>
          <a:bodyPr>
            <a:spAutoFit/>
          </a:bodyPr>
          <a:lstStyle/>
          <a:p>
            <a:pPr fontAlgn="base"/>
            <a:r>
              <a:rPr lang="en-GB" sz="1000" b="1" dirty="0">
                <a:solidFill>
                  <a:srgbClr val="000000"/>
                </a:solidFill>
                <a:latin typeface="Roboto" panose="02000000000000000000" pitchFamily="2" charset="0"/>
              </a:rPr>
              <a:t>with: </a:t>
            </a:r>
            <a:endParaRPr lang="en-GB" sz="1000" dirty="0">
              <a:solidFill>
                <a:srgbClr val="000000"/>
              </a:solidFill>
              <a:latin typeface="Georgia" panose="02040502050405020303" pitchFamily="18" charset="0"/>
            </a:endParaRPr>
          </a:p>
          <a:p>
            <a:pPr fontAlgn="base"/>
            <a:r>
              <a:rPr lang="en-GB" sz="1000" b="1" dirty="0">
                <a:solidFill>
                  <a:srgbClr val="B2D235"/>
                </a:solidFill>
                <a:latin typeface="Roboto" panose="02000000000000000000" pitchFamily="2" charset="0"/>
              </a:rPr>
              <a:t>&gt;</a:t>
            </a:r>
            <a:r>
              <a:rPr lang="en-GB" sz="1000" dirty="0">
                <a:solidFill>
                  <a:srgbClr val="000000"/>
                </a:solidFill>
                <a:latin typeface="Roboto" panose="02000000000000000000" pitchFamily="2" charset="0"/>
              </a:rPr>
              <a:t> an enterprising attitude</a:t>
            </a:r>
            <a:endParaRPr lang="en-GB" sz="1000" dirty="0">
              <a:solidFill>
                <a:srgbClr val="000000"/>
              </a:solidFill>
              <a:latin typeface="Georgia" panose="02040502050405020303" pitchFamily="18" charset="0"/>
            </a:endParaRPr>
          </a:p>
          <a:p>
            <a:pPr fontAlgn="base"/>
            <a:r>
              <a:rPr lang="en-GB" sz="1000" b="1" dirty="0">
                <a:solidFill>
                  <a:srgbClr val="B2D235"/>
                </a:solidFill>
                <a:latin typeface="Roboto" panose="02000000000000000000" pitchFamily="2" charset="0"/>
              </a:rPr>
              <a:t>&gt;</a:t>
            </a:r>
            <a:r>
              <a:rPr lang="en-GB" sz="1000" dirty="0">
                <a:solidFill>
                  <a:srgbClr val="000000"/>
                </a:solidFill>
                <a:latin typeface="Roboto" panose="02000000000000000000" pitchFamily="2" charset="0"/>
              </a:rPr>
              <a:t> resilience</a:t>
            </a:r>
          </a:p>
          <a:p>
            <a:pPr fontAlgn="base"/>
            <a:r>
              <a:rPr lang="en-GB" sz="1000" b="1" dirty="0">
                <a:solidFill>
                  <a:srgbClr val="B2D235"/>
                </a:solidFill>
                <a:latin typeface="Roboto" panose="02000000000000000000" pitchFamily="2" charset="0"/>
              </a:rPr>
              <a:t>&gt;</a:t>
            </a:r>
            <a:r>
              <a:rPr lang="en-GB" sz="1000" dirty="0">
                <a:solidFill>
                  <a:srgbClr val="000000"/>
                </a:solidFill>
                <a:latin typeface="Roboto" panose="02000000000000000000" pitchFamily="2" charset="0"/>
              </a:rPr>
              <a:t> self-reliance </a:t>
            </a:r>
            <a:endParaRPr lang="en-GB" sz="1000" dirty="0">
              <a:solidFill>
                <a:srgbClr val="000000"/>
              </a:solidFill>
              <a:latin typeface="Georgia" panose="02040502050405020303" pitchFamily="18" charset="0"/>
            </a:endParaRPr>
          </a:p>
          <a:p>
            <a:pPr fontAlgn="base"/>
            <a:endParaRPr lang="en-GB" sz="1000" b="1" dirty="0">
              <a:solidFill>
                <a:srgbClr val="000000"/>
              </a:solidFill>
              <a:latin typeface="Roboto" panose="02000000000000000000" pitchFamily="2" charset="0"/>
            </a:endParaRPr>
          </a:p>
          <a:p>
            <a:pPr fontAlgn="base"/>
            <a:r>
              <a:rPr lang="en-GB" sz="1000" b="1" dirty="0">
                <a:solidFill>
                  <a:srgbClr val="000000"/>
                </a:solidFill>
                <a:latin typeface="Roboto" panose="02000000000000000000" pitchFamily="2" charset="0"/>
              </a:rPr>
              <a:t>and able to:</a:t>
            </a:r>
            <a:endParaRPr lang="en-GB" sz="1000" dirty="0">
              <a:solidFill>
                <a:srgbClr val="000000"/>
              </a:solidFill>
              <a:latin typeface="Georgia" panose="02040502050405020303" pitchFamily="18" charset="0"/>
            </a:endParaRPr>
          </a:p>
          <a:p>
            <a:pPr fontAlgn="base"/>
            <a:r>
              <a:rPr lang="en-GB" sz="1000" b="1" dirty="0">
                <a:solidFill>
                  <a:srgbClr val="B2D235"/>
                </a:solidFill>
                <a:latin typeface="Roboto" panose="02000000000000000000" pitchFamily="2" charset="0"/>
              </a:rPr>
              <a:t>&gt;</a:t>
            </a:r>
            <a:r>
              <a:rPr lang="en-GB" sz="1000" dirty="0">
                <a:solidFill>
                  <a:srgbClr val="000000"/>
                </a:solidFill>
                <a:latin typeface="Roboto" panose="02000000000000000000" pitchFamily="2" charset="0"/>
              </a:rPr>
              <a:t> communicate in different ways </a:t>
            </a:r>
            <a:endParaRPr lang="en-GB" sz="1000" dirty="0">
              <a:solidFill>
                <a:srgbClr val="000000"/>
              </a:solidFill>
              <a:latin typeface="Georgia" panose="02040502050405020303" pitchFamily="18" charset="0"/>
            </a:endParaRPr>
          </a:p>
          <a:p>
            <a:pPr fontAlgn="base"/>
            <a:r>
              <a:rPr lang="en-GB" sz="1000" dirty="0">
                <a:solidFill>
                  <a:srgbClr val="000000"/>
                </a:solidFill>
                <a:latin typeface="Roboto" panose="02000000000000000000" pitchFamily="2" charset="0"/>
              </a:rPr>
              <a:t>and in different settings</a:t>
            </a:r>
            <a:endParaRPr lang="en-GB" sz="1000" dirty="0">
              <a:solidFill>
                <a:srgbClr val="000000"/>
              </a:solidFill>
              <a:latin typeface="Georgia" panose="02040502050405020303" pitchFamily="18" charset="0"/>
            </a:endParaRPr>
          </a:p>
          <a:p>
            <a:pPr fontAlgn="base"/>
            <a:r>
              <a:rPr lang="en-GB" sz="1000" b="1" dirty="0">
                <a:solidFill>
                  <a:srgbClr val="B2D235"/>
                </a:solidFill>
                <a:latin typeface="Roboto" panose="02000000000000000000" pitchFamily="2" charset="0"/>
              </a:rPr>
              <a:t>&gt;</a:t>
            </a:r>
            <a:r>
              <a:rPr lang="en-GB" sz="1000" dirty="0">
                <a:solidFill>
                  <a:srgbClr val="000000"/>
                </a:solidFill>
                <a:latin typeface="Roboto" panose="02000000000000000000" pitchFamily="2" charset="0"/>
              </a:rPr>
              <a:t> make informed choices and decisions</a:t>
            </a:r>
            <a:endParaRPr lang="en-GB" sz="1000" dirty="0">
              <a:solidFill>
                <a:srgbClr val="000000"/>
              </a:solidFill>
              <a:latin typeface="Georgia" panose="02040502050405020303" pitchFamily="18" charset="0"/>
            </a:endParaRPr>
          </a:p>
          <a:p>
            <a:pPr fontAlgn="base"/>
            <a:r>
              <a:rPr lang="en-GB" sz="1000" b="1" dirty="0">
                <a:solidFill>
                  <a:srgbClr val="B2D235"/>
                </a:solidFill>
                <a:latin typeface="Roboto" panose="02000000000000000000" pitchFamily="2" charset="0"/>
              </a:rPr>
              <a:t>&gt;</a:t>
            </a:r>
            <a:r>
              <a:rPr lang="en-GB" sz="1000" dirty="0">
                <a:solidFill>
                  <a:srgbClr val="000000"/>
                </a:solidFill>
                <a:latin typeface="Roboto" panose="02000000000000000000" pitchFamily="2" charset="0"/>
              </a:rPr>
              <a:t> work in partnership and in teams</a:t>
            </a:r>
            <a:endParaRPr lang="en-GB" sz="1000" dirty="0">
              <a:solidFill>
                <a:srgbClr val="000000"/>
              </a:solidFill>
              <a:latin typeface="Georgia" panose="02040502050405020303" pitchFamily="18" charset="0"/>
            </a:endParaRPr>
          </a:p>
          <a:p>
            <a:pPr fontAlgn="base"/>
            <a:r>
              <a:rPr lang="en-GB" sz="1000" b="1" dirty="0">
                <a:solidFill>
                  <a:srgbClr val="B2D235"/>
                </a:solidFill>
                <a:latin typeface="Roboto" panose="02000000000000000000" pitchFamily="2" charset="0"/>
              </a:rPr>
              <a:t>&gt;</a:t>
            </a:r>
            <a:r>
              <a:rPr lang="en-GB" sz="1000" dirty="0">
                <a:solidFill>
                  <a:srgbClr val="000000"/>
                </a:solidFill>
                <a:latin typeface="Roboto" panose="02000000000000000000" pitchFamily="2" charset="0"/>
              </a:rPr>
              <a:t> take the initiative and lead</a:t>
            </a:r>
            <a:endParaRPr lang="en-GB" sz="1000" dirty="0">
              <a:solidFill>
                <a:srgbClr val="000000"/>
              </a:solidFill>
              <a:latin typeface="Georgia" panose="02040502050405020303" pitchFamily="18" charset="0"/>
            </a:endParaRPr>
          </a:p>
          <a:p>
            <a:pPr fontAlgn="base"/>
            <a:r>
              <a:rPr lang="en-GB" sz="1000" b="1" dirty="0">
                <a:solidFill>
                  <a:srgbClr val="B2D235"/>
                </a:solidFill>
                <a:latin typeface="Roboto" panose="02000000000000000000" pitchFamily="2" charset="0"/>
              </a:rPr>
              <a:t>&gt; </a:t>
            </a:r>
            <a:r>
              <a:rPr lang="en-GB" sz="1000" dirty="0">
                <a:solidFill>
                  <a:srgbClr val="000000"/>
                </a:solidFill>
                <a:latin typeface="Roboto" panose="02000000000000000000" pitchFamily="2" charset="0"/>
              </a:rPr>
              <a:t>apply critical thinking in new contexts</a:t>
            </a:r>
            <a:endParaRPr lang="en-GB" sz="1000" dirty="0">
              <a:solidFill>
                <a:srgbClr val="000000"/>
              </a:solidFill>
              <a:latin typeface="Georgia" panose="02040502050405020303" pitchFamily="18" charset="0"/>
            </a:endParaRPr>
          </a:p>
          <a:p>
            <a:pPr fontAlgn="base"/>
            <a:r>
              <a:rPr lang="en-GB" sz="1000" b="1" dirty="0">
                <a:solidFill>
                  <a:srgbClr val="B2D235"/>
                </a:solidFill>
                <a:latin typeface="Roboto" panose="02000000000000000000" pitchFamily="2" charset="0"/>
              </a:rPr>
              <a:t>&gt; </a:t>
            </a:r>
            <a:r>
              <a:rPr lang="en-GB" sz="1000" dirty="0">
                <a:solidFill>
                  <a:srgbClr val="000000"/>
                </a:solidFill>
                <a:latin typeface="Roboto" panose="02000000000000000000" pitchFamily="2" charset="0"/>
              </a:rPr>
              <a:t>create and develop</a:t>
            </a:r>
            <a:endParaRPr lang="en-GB" sz="1000" dirty="0">
              <a:solidFill>
                <a:srgbClr val="000000"/>
              </a:solidFill>
              <a:latin typeface="Georgia" panose="02040502050405020303" pitchFamily="18" charset="0"/>
            </a:endParaRPr>
          </a:p>
          <a:p>
            <a:pPr fontAlgn="base"/>
            <a:r>
              <a:rPr lang="en-GB" sz="1000" b="1" dirty="0">
                <a:solidFill>
                  <a:srgbClr val="B2D235"/>
                </a:solidFill>
                <a:latin typeface="Roboto" panose="02000000000000000000" pitchFamily="2" charset="0"/>
              </a:rPr>
              <a:t>&gt; </a:t>
            </a:r>
            <a:r>
              <a:rPr lang="en-GB" sz="1000" dirty="0">
                <a:solidFill>
                  <a:srgbClr val="000000"/>
                </a:solidFill>
                <a:latin typeface="Roboto" panose="02000000000000000000" pitchFamily="2" charset="0"/>
              </a:rPr>
              <a:t>solve problems </a:t>
            </a:r>
            <a:endParaRPr lang="en-GB" sz="1000" dirty="0">
              <a:solidFill>
                <a:srgbClr val="000000"/>
              </a:solidFill>
              <a:latin typeface="Georgia" panose="02040502050405020303" pitchFamily="18" charset="0"/>
            </a:endParaRPr>
          </a:p>
        </p:txBody>
      </p:sp>
      <p:pic>
        <p:nvPicPr>
          <p:cNvPr id="28" name="Picture 27" descr="A picture containing holding, ball, water, red&#10;&#10;Description automatically generated">
            <a:extLst>
              <a:ext uri="{FF2B5EF4-FFF2-40B4-BE49-F238E27FC236}">
                <a16:creationId xmlns:a16="http://schemas.microsoft.com/office/drawing/2014/main" id="{42F0BDC8-EEA4-E14B-AE65-193ABCA48CB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11691" y="740891"/>
            <a:ext cx="1572923" cy="1636156"/>
          </a:xfrm>
          <a:prstGeom prst="rect">
            <a:avLst/>
          </a:prstGeom>
        </p:spPr>
      </p:pic>
      <p:pic>
        <p:nvPicPr>
          <p:cNvPr id="29" name="Picture 28" descr="A close up of a sign&#10;&#10;Description automatically generated">
            <a:extLst>
              <a:ext uri="{FF2B5EF4-FFF2-40B4-BE49-F238E27FC236}">
                <a16:creationId xmlns:a16="http://schemas.microsoft.com/office/drawing/2014/main" id="{408C6B32-1D91-6D45-8241-3B4B956A385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171232" y="5023231"/>
            <a:ext cx="1739248" cy="1697639"/>
          </a:xfrm>
          <a:prstGeom prst="rect">
            <a:avLst/>
          </a:prstGeom>
        </p:spPr>
      </p:pic>
      <p:pic>
        <p:nvPicPr>
          <p:cNvPr id="30" name="Picture 29" descr="A picture containing holding, ball&#10;&#10;Description automatically generated">
            <a:extLst>
              <a:ext uri="{FF2B5EF4-FFF2-40B4-BE49-F238E27FC236}">
                <a16:creationId xmlns:a16="http://schemas.microsoft.com/office/drawing/2014/main" id="{24186961-6794-A24A-8E92-F1DF18B3FF4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264037" y="5054228"/>
            <a:ext cx="1713653" cy="1697638"/>
          </a:xfrm>
          <a:prstGeom prst="rect">
            <a:avLst/>
          </a:prstGeom>
        </p:spPr>
      </p:pic>
      <p:pic>
        <p:nvPicPr>
          <p:cNvPr id="31" name="Picture 30" descr="A picture containing holding, food, water, red&#10;&#10;Description automatically generated">
            <a:extLst>
              <a:ext uri="{FF2B5EF4-FFF2-40B4-BE49-F238E27FC236}">
                <a16:creationId xmlns:a16="http://schemas.microsoft.com/office/drawing/2014/main" id="{42982902-43BD-DB48-A161-6A5C56E14F20}"/>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00910" y="739946"/>
            <a:ext cx="1604539" cy="1636156"/>
          </a:xfrm>
          <a:prstGeom prst="rect">
            <a:avLst/>
          </a:prstGeom>
        </p:spPr>
      </p:pic>
    </p:spTree>
    <p:extLst>
      <p:ext uri="{BB962C8B-B14F-4D97-AF65-F5344CB8AC3E}">
        <p14:creationId xmlns:p14="http://schemas.microsoft.com/office/powerpoint/2010/main" val="2273040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solidFill>
            <a:srgbClr val="00ABB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descr="ES_NO TAG_WHITE_TRANSPAREN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45260" y="4381387"/>
            <a:ext cx="4501480" cy="1800085"/>
          </a:xfrm>
          <a:prstGeom prst="rect">
            <a:avLst/>
          </a:prstGeom>
        </p:spPr>
      </p:pic>
      <p:sp>
        <p:nvSpPr>
          <p:cNvPr id="4" name="TextBox 3"/>
          <p:cNvSpPr txBox="1"/>
          <p:nvPr/>
        </p:nvSpPr>
        <p:spPr>
          <a:xfrm>
            <a:off x="2502309" y="2330245"/>
            <a:ext cx="7187381" cy="1446550"/>
          </a:xfrm>
          <a:prstGeom prst="rect">
            <a:avLst/>
          </a:prstGeom>
          <a:noFill/>
        </p:spPr>
        <p:txBody>
          <a:bodyPr wrap="square" rtlCol="0">
            <a:spAutoFit/>
          </a:bodyPr>
          <a:lstStyle/>
          <a:p>
            <a:pPr algn="ctr"/>
            <a:r>
              <a:rPr lang="en-GB" sz="4400" dirty="0" smtClean="0"/>
              <a:t>Four Capacities – blank templates</a:t>
            </a:r>
            <a:endParaRPr lang="en-GB" sz="4400" dirty="0"/>
          </a:p>
        </p:txBody>
      </p:sp>
    </p:spTree>
    <p:extLst>
      <p:ext uri="{BB962C8B-B14F-4D97-AF65-F5344CB8AC3E}">
        <p14:creationId xmlns:p14="http://schemas.microsoft.com/office/powerpoint/2010/main" val="38063098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DFC0B90F-73C7-D94A-B260-50C09431F1B7}"/>
              </a:ext>
            </a:extLst>
          </p:cNvPr>
          <p:cNvSpPr/>
          <p:nvPr/>
        </p:nvSpPr>
        <p:spPr>
          <a:xfrm>
            <a:off x="1314779" y="755236"/>
            <a:ext cx="4585156" cy="2826075"/>
          </a:xfrm>
          <a:prstGeom prst="rect">
            <a:avLst/>
          </a:prstGeom>
          <a:solidFill>
            <a:schemeClr val="bg1"/>
          </a:solidFill>
          <a:ln w="38100">
            <a:solidFill>
              <a:srgbClr val="E53C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GB" sz="1400" dirty="0">
              <a:solidFill>
                <a:schemeClr val="tx1"/>
              </a:solidFill>
            </a:endParaRPr>
          </a:p>
        </p:txBody>
      </p:sp>
      <p:sp>
        <p:nvSpPr>
          <p:cNvPr id="24" name="Rectangle 23">
            <a:extLst>
              <a:ext uri="{FF2B5EF4-FFF2-40B4-BE49-F238E27FC236}">
                <a16:creationId xmlns:a16="http://schemas.microsoft.com/office/drawing/2014/main" id="{A220F15F-E56C-8D48-A484-CF4B303B4346}"/>
              </a:ext>
            </a:extLst>
          </p:cNvPr>
          <p:cNvSpPr/>
          <p:nvPr/>
        </p:nvSpPr>
        <p:spPr>
          <a:xfrm>
            <a:off x="6271699" y="755235"/>
            <a:ext cx="4585156" cy="2826075"/>
          </a:xfrm>
          <a:prstGeom prst="rect">
            <a:avLst/>
          </a:prstGeom>
          <a:solidFill>
            <a:schemeClr val="bg1"/>
          </a:solidFill>
          <a:ln w="38100">
            <a:solidFill>
              <a:srgbClr val="069B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GB" sz="1400" dirty="0">
              <a:solidFill>
                <a:schemeClr val="tx1"/>
              </a:solidFill>
            </a:endParaRPr>
          </a:p>
        </p:txBody>
      </p:sp>
      <p:sp>
        <p:nvSpPr>
          <p:cNvPr id="25" name="Rectangle 24">
            <a:extLst>
              <a:ext uri="{FF2B5EF4-FFF2-40B4-BE49-F238E27FC236}">
                <a16:creationId xmlns:a16="http://schemas.microsoft.com/office/drawing/2014/main" id="{A7D3A38C-B9B1-1849-BF38-7BD4E48D4D1D}"/>
              </a:ext>
            </a:extLst>
          </p:cNvPr>
          <p:cNvSpPr/>
          <p:nvPr/>
        </p:nvSpPr>
        <p:spPr>
          <a:xfrm>
            <a:off x="1314779" y="3864533"/>
            <a:ext cx="4585156" cy="2826075"/>
          </a:xfrm>
          <a:prstGeom prst="rect">
            <a:avLst/>
          </a:prstGeom>
          <a:solidFill>
            <a:schemeClr val="bg1"/>
          </a:solidFill>
          <a:ln w="38100">
            <a:solidFill>
              <a:srgbClr val="AD40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GB" sz="1400" dirty="0">
              <a:solidFill>
                <a:schemeClr val="tx1"/>
              </a:solidFill>
            </a:endParaRPr>
          </a:p>
        </p:txBody>
      </p:sp>
      <p:sp>
        <p:nvSpPr>
          <p:cNvPr id="26" name="Rectangle 25">
            <a:extLst>
              <a:ext uri="{FF2B5EF4-FFF2-40B4-BE49-F238E27FC236}">
                <a16:creationId xmlns:a16="http://schemas.microsoft.com/office/drawing/2014/main" id="{09F594E0-1EDF-AE42-9CBA-6C8D713689E1}"/>
              </a:ext>
            </a:extLst>
          </p:cNvPr>
          <p:cNvSpPr/>
          <p:nvPr/>
        </p:nvSpPr>
        <p:spPr>
          <a:xfrm>
            <a:off x="6274581" y="3864532"/>
            <a:ext cx="4585156" cy="2826075"/>
          </a:xfrm>
          <a:prstGeom prst="rect">
            <a:avLst/>
          </a:prstGeom>
          <a:solidFill>
            <a:schemeClr val="bg1"/>
          </a:solidFill>
          <a:ln w="38100">
            <a:solidFill>
              <a:srgbClr val="0096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GB" sz="1400" dirty="0">
              <a:solidFill>
                <a:schemeClr val="tx1"/>
              </a:solidFill>
            </a:endParaRPr>
          </a:p>
        </p:txBody>
      </p:sp>
      <p:sp>
        <p:nvSpPr>
          <p:cNvPr id="9" name="Title 1"/>
          <p:cNvSpPr txBox="1">
            <a:spLocks/>
          </p:cNvSpPr>
          <p:nvPr/>
        </p:nvSpPr>
        <p:spPr>
          <a:xfrm>
            <a:off x="1297114" y="141811"/>
            <a:ext cx="8626967" cy="782320"/>
          </a:xfrm>
          <a:prstGeom prst="rect">
            <a:avLst/>
          </a:prstGeom>
        </p:spPr>
        <p:txBody>
          <a:bodyPr/>
          <a:lstStyle>
            <a:lvl1pPr algn="l" rtl="0" eaLnBrk="1" fontAlgn="base" hangingPunct="1">
              <a:spcBef>
                <a:spcPct val="0"/>
              </a:spcBef>
              <a:spcAft>
                <a:spcPct val="0"/>
              </a:spcAft>
              <a:defRPr sz="3000" b="1">
                <a:solidFill>
                  <a:srgbClr val="00ABB5"/>
                </a:solidFill>
                <a:latin typeface="+mj-lt"/>
                <a:ea typeface="+mj-ea"/>
                <a:cs typeface="+mj-cs"/>
              </a:defRPr>
            </a:lvl1pPr>
            <a:lvl2pPr algn="l" rtl="0" eaLnBrk="1" fontAlgn="base" hangingPunct="1">
              <a:spcBef>
                <a:spcPct val="0"/>
              </a:spcBef>
              <a:spcAft>
                <a:spcPct val="0"/>
              </a:spcAft>
              <a:defRPr sz="3000" b="1">
                <a:solidFill>
                  <a:srgbClr val="000000"/>
                </a:solidFill>
                <a:latin typeface="Arial" charset="0"/>
                <a:cs typeface="Arial" charset="0"/>
              </a:defRPr>
            </a:lvl2pPr>
            <a:lvl3pPr algn="l" rtl="0" eaLnBrk="1" fontAlgn="base" hangingPunct="1">
              <a:spcBef>
                <a:spcPct val="0"/>
              </a:spcBef>
              <a:spcAft>
                <a:spcPct val="0"/>
              </a:spcAft>
              <a:defRPr sz="3000" b="1">
                <a:solidFill>
                  <a:srgbClr val="000000"/>
                </a:solidFill>
                <a:latin typeface="Arial" charset="0"/>
                <a:cs typeface="Arial" charset="0"/>
              </a:defRPr>
            </a:lvl3pPr>
            <a:lvl4pPr algn="l" rtl="0" eaLnBrk="1" fontAlgn="base" hangingPunct="1">
              <a:spcBef>
                <a:spcPct val="0"/>
              </a:spcBef>
              <a:spcAft>
                <a:spcPct val="0"/>
              </a:spcAft>
              <a:defRPr sz="3000" b="1">
                <a:solidFill>
                  <a:srgbClr val="000000"/>
                </a:solidFill>
                <a:latin typeface="Arial" charset="0"/>
                <a:cs typeface="Arial" charset="0"/>
              </a:defRPr>
            </a:lvl4pPr>
            <a:lvl5pPr algn="l" rtl="0" eaLnBrk="1" fontAlgn="base" hangingPunct="1">
              <a:spcBef>
                <a:spcPct val="0"/>
              </a:spcBef>
              <a:spcAft>
                <a:spcPct val="0"/>
              </a:spcAft>
              <a:defRPr sz="3000" b="1">
                <a:solidFill>
                  <a:srgbClr val="000000"/>
                </a:solidFill>
                <a:latin typeface="Arial" charset="0"/>
                <a:cs typeface="Arial" charset="0"/>
              </a:defRPr>
            </a:lvl5pPr>
            <a:lvl6pPr marL="457200" algn="l" rtl="0" eaLnBrk="1" fontAlgn="base" hangingPunct="1">
              <a:spcBef>
                <a:spcPct val="0"/>
              </a:spcBef>
              <a:spcAft>
                <a:spcPct val="0"/>
              </a:spcAft>
              <a:defRPr sz="3000" b="1">
                <a:solidFill>
                  <a:srgbClr val="000000"/>
                </a:solidFill>
                <a:latin typeface="Arial" charset="0"/>
                <a:cs typeface="Arial" charset="0"/>
              </a:defRPr>
            </a:lvl6pPr>
            <a:lvl7pPr marL="914400" algn="l" rtl="0" eaLnBrk="1" fontAlgn="base" hangingPunct="1">
              <a:spcBef>
                <a:spcPct val="0"/>
              </a:spcBef>
              <a:spcAft>
                <a:spcPct val="0"/>
              </a:spcAft>
              <a:defRPr sz="3000" b="1">
                <a:solidFill>
                  <a:srgbClr val="000000"/>
                </a:solidFill>
                <a:latin typeface="Arial" charset="0"/>
                <a:cs typeface="Arial" charset="0"/>
              </a:defRPr>
            </a:lvl7pPr>
            <a:lvl8pPr marL="1371600" algn="l" rtl="0" eaLnBrk="1" fontAlgn="base" hangingPunct="1">
              <a:spcBef>
                <a:spcPct val="0"/>
              </a:spcBef>
              <a:spcAft>
                <a:spcPct val="0"/>
              </a:spcAft>
              <a:defRPr sz="3000" b="1">
                <a:solidFill>
                  <a:srgbClr val="000000"/>
                </a:solidFill>
                <a:latin typeface="Arial" charset="0"/>
                <a:cs typeface="Arial" charset="0"/>
              </a:defRPr>
            </a:lvl8pPr>
            <a:lvl9pPr marL="1828800" algn="l" rtl="0" eaLnBrk="1" fontAlgn="base" hangingPunct="1">
              <a:spcBef>
                <a:spcPct val="0"/>
              </a:spcBef>
              <a:spcAft>
                <a:spcPct val="0"/>
              </a:spcAft>
              <a:defRPr sz="3000" b="1">
                <a:solidFill>
                  <a:srgbClr val="000000"/>
                </a:solidFill>
                <a:latin typeface="Arial" charset="0"/>
                <a:cs typeface="Arial" charset="0"/>
              </a:defRPr>
            </a:lvl9pPr>
          </a:lstStyle>
          <a:p>
            <a:r>
              <a:rPr lang="en-GB" sz="2400" b="0" kern="0" dirty="0">
                <a:solidFill>
                  <a:schemeClr val="accent1"/>
                </a:solidFill>
                <a:latin typeface="Roboto Medium" panose="02000000000000000000" pitchFamily="2" charset="0"/>
                <a:ea typeface="Roboto Medium" panose="02000000000000000000" pitchFamily="2" charset="0"/>
              </a:rPr>
              <a:t>Scotland’s approach - the four capacities</a:t>
            </a:r>
          </a:p>
        </p:txBody>
      </p:sp>
      <p:pic>
        <p:nvPicPr>
          <p:cNvPr id="38" name="Picture 37" descr="A screenshot of a cell phone&#10;&#10;Description automatically generated">
            <a:extLst>
              <a:ext uri="{FF2B5EF4-FFF2-40B4-BE49-F238E27FC236}">
                <a16:creationId xmlns:a16="http://schemas.microsoft.com/office/drawing/2014/main" id="{9CFDBFA5-0B06-BF45-A5AD-6EE5FF4B51A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89051" y="233112"/>
            <a:ext cx="826745" cy="282612"/>
          </a:xfrm>
          <a:prstGeom prst="rect">
            <a:avLst/>
          </a:prstGeom>
        </p:spPr>
      </p:pic>
      <p:sp>
        <p:nvSpPr>
          <p:cNvPr id="40" name="Rectangle 39">
            <a:extLst>
              <a:ext uri="{FF2B5EF4-FFF2-40B4-BE49-F238E27FC236}">
                <a16:creationId xmlns:a16="http://schemas.microsoft.com/office/drawing/2014/main" id="{BE618895-39FB-F347-B1D9-A43C2CA991AA}"/>
              </a:ext>
            </a:extLst>
          </p:cNvPr>
          <p:cNvSpPr/>
          <p:nvPr/>
        </p:nvSpPr>
        <p:spPr>
          <a:xfrm>
            <a:off x="1307388" y="6184735"/>
            <a:ext cx="5465293" cy="520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latin typeface="Roboto Medium" panose="02000000000000000000" pitchFamily="2" charset="0"/>
                <a:ea typeface="Roboto Medium" panose="02000000000000000000" pitchFamily="2" charset="0"/>
              </a:rPr>
              <a:t>Ethos and life of the school as a community</a:t>
            </a:r>
          </a:p>
        </p:txBody>
      </p:sp>
      <p:sp>
        <p:nvSpPr>
          <p:cNvPr id="4" name="Oval 3">
            <a:extLst>
              <a:ext uri="{FF2B5EF4-FFF2-40B4-BE49-F238E27FC236}">
                <a16:creationId xmlns:a16="http://schemas.microsoft.com/office/drawing/2014/main" id="{0C7515FB-C663-254F-AA00-13F4DBABC31C}"/>
              </a:ext>
            </a:extLst>
          </p:cNvPr>
          <p:cNvSpPr/>
          <p:nvPr/>
        </p:nvSpPr>
        <p:spPr>
          <a:xfrm>
            <a:off x="5207889" y="2866490"/>
            <a:ext cx="1819779" cy="1819779"/>
          </a:xfrm>
          <a:prstGeom prst="ellipse">
            <a:avLst/>
          </a:prstGeom>
          <a:solidFill>
            <a:srgbClr val="302F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5CF81A12-1084-E343-BA5B-5109A99549DA}"/>
              </a:ext>
            </a:extLst>
          </p:cNvPr>
          <p:cNvSpPr/>
          <p:nvPr/>
        </p:nvSpPr>
        <p:spPr>
          <a:xfrm>
            <a:off x="5300356" y="2960211"/>
            <a:ext cx="1633591" cy="163359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picture containing bottle, people, black, traffic&#10;&#10;Description automatically generated">
            <a:extLst>
              <a:ext uri="{FF2B5EF4-FFF2-40B4-BE49-F238E27FC236}">
                <a16:creationId xmlns:a16="http://schemas.microsoft.com/office/drawing/2014/main" id="{50B92A2F-AF7D-4643-BB36-B05C4F4F695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09242" y="3501878"/>
            <a:ext cx="1373517" cy="686759"/>
          </a:xfrm>
          <a:prstGeom prst="rect">
            <a:avLst/>
          </a:prstGeom>
        </p:spPr>
      </p:pic>
      <p:pic>
        <p:nvPicPr>
          <p:cNvPr id="3" name="Picture 2" descr="A picture containing holding, ball, water, red&#10;&#10;Description automatically generated">
            <a:extLst>
              <a:ext uri="{FF2B5EF4-FFF2-40B4-BE49-F238E27FC236}">
                <a16:creationId xmlns:a16="http://schemas.microsoft.com/office/drawing/2014/main" id="{B6A64356-0D0C-594B-B2C2-E124163A968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11691" y="740891"/>
            <a:ext cx="1572923" cy="1636156"/>
          </a:xfrm>
          <a:prstGeom prst="rect">
            <a:avLst/>
          </a:prstGeom>
        </p:spPr>
      </p:pic>
      <p:pic>
        <p:nvPicPr>
          <p:cNvPr id="8" name="Picture 7" descr="A close up of a sign&#10;&#10;Description automatically generated">
            <a:extLst>
              <a:ext uri="{FF2B5EF4-FFF2-40B4-BE49-F238E27FC236}">
                <a16:creationId xmlns:a16="http://schemas.microsoft.com/office/drawing/2014/main" id="{1E52222B-F93B-AB45-9629-496486CB437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171232" y="5023231"/>
            <a:ext cx="1739248" cy="1697639"/>
          </a:xfrm>
          <a:prstGeom prst="rect">
            <a:avLst/>
          </a:prstGeom>
        </p:spPr>
      </p:pic>
      <p:pic>
        <p:nvPicPr>
          <p:cNvPr id="11" name="Picture 10" descr="A picture containing holding, ball&#10;&#10;Description automatically generated">
            <a:extLst>
              <a:ext uri="{FF2B5EF4-FFF2-40B4-BE49-F238E27FC236}">
                <a16:creationId xmlns:a16="http://schemas.microsoft.com/office/drawing/2014/main" id="{C8B4CF29-0457-BC47-A67F-2967A755A2D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264037" y="5054228"/>
            <a:ext cx="1713653" cy="1697638"/>
          </a:xfrm>
          <a:prstGeom prst="rect">
            <a:avLst/>
          </a:prstGeom>
        </p:spPr>
      </p:pic>
      <p:pic>
        <p:nvPicPr>
          <p:cNvPr id="13" name="Picture 12" descr="A picture containing holding, food, water, red&#10;&#10;Description automatically generated">
            <a:extLst>
              <a:ext uri="{FF2B5EF4-FFF2-40B4-BE49-F238E27FC236}">
                <a16:creationId xmlns:a16="http://schemas.microsoft.com/office/drawing/2014/main" id="{96481914-9C57-2442-A60C-D7ACE455575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00910" y="739946"/>
            <a:ext cx="1604539" cy="1636156"/>
          </a:xfrm>
          <a:prstGeom prst="rect">
            <a:avLst/>
          </a:prstGeom>
        </p:spPr>
      </p:pic>
    </p:spTree>
    <p:extLst>
      <p:ext uri="{BB962C8B-B14F-4D97-AF65-F5344CB8AC3E}">
        <p14:creationId xmlns:p14="http://schemas.microsoft.com/office/powerpoint/2010/main" val="912246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DFC0B90F-73C7-D94A-B260-50C09431F1B7}"/>
              </a:ext>
            </a:extLst>
          </p:cNvPr>
          <p:cNvSpPr/>
          <p:nvPr/>
        </p:nvSpPr>
        <p:spPr>
          <a:xfrm>
            <a:off x="1314779" y="755236"/>
            <a:ext cx="4585156" cy="2826075"/>
          </a:xfrm>
          <a:prstGeom prst="rect">
            <a:avLst/>
          </a:prstGeom>
          <a:solidFill>
            <a:schemeClr val="bg1"/>
          </a:solidFill>
          <a:ln w="38100">
            <a:solidFill>
              <a:srgbClr val="E53C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GB" sz="1400" dirty="0">
              <a:solidFill>
                <a:schemeClr val="tx1"/>
              </a:solidFill>
            </a:endParaRPr>
          </a:p>
        </p:txBody>
      </p:sp>
      <p:sp>
        <p:nvSpPr>
          <p:cNvPr id="24" name="Rectangle 23">
            <a:extLst>
              <a:ext uri="{FF2B5EF4-FFF2-40B4-BE49-F238E27FC236}">
                <a16:creationId xmlns:a16="http://schemas.microsoft.com/office/drawing/2014/main" id="{A220F15F-E56C-8D48-A484-CF4B303B4346}"/>
              </a:ext>
            </a:extLst>
          </p:cNvPr>
          <p:cNvSpPr/>
          <p:nvPr/>
        </p:nvSpPr>
        <p:spPr>
          <a:xfrm>
            <a:off x="6230640" y="777090"/>
            <a:ext cx="4585156" cy="2826075"/>
          </a:xfrm>
          <a:prstGeom prst="rect">
            <a:avLst/>
          </a:prstGeom>
          <a:solidFill>
            <a:schemeClr val="bg1"/>
          </a:solidFill>
          <a:ln w="38100">
            <a:solidFill>
              <a:srgbClr val="069B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dirty="0">
              <a:solidFill>
                <a:schemeClr val="accent1"/>
              </a:solidFill>
            </a:endParaRPr>
          </a:p>
        </p:txBody>
      </p:sp>
      <p:sp>
        <p:nvSpPr>
          <p:cNvPr id="25" name="Rectangle 24">
            <a:extLst>
              <a:ext uri="{FF2B5EF4-FFF2-40B4-BE49-F238E27FC236}">
                <a16:creationId xmlns:a16="http://schemas.microsoft.com/office/drawing/2014/main" id="{A7D3A38C-B9B1-1849-BF38-7BD4E48D4D1D}"/>
              </a:ext>
            </a:extLst>
          </p:cNvPr>
          <p:cNvSpPr/>
          <p:nvPr/>
        </p:nvSpPr>
        <p:spPr>
          <a:xfrm>
            <a:off x="1314779" y="3864533"/>
            <a:ext cx="4585156" cy="2826075"/>
          </a:xfrm>
          <a:prstGeom prst="rect">
            <a:avLst/>
          </a:prstGeom>
          <a:solidFill>
            <a:schemeClr val="bg1"/>
          </a:solidFill>
          <a:ln w="38100">
            <a:solidFill>
              <a:srgbClr val="AD40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GB" sz="1400" dirty="0">
              <a:solidFill>
                <a:schemeClr val="tx1"/>
              </a:solidFill>
            </a:endParaRPr>
          </a:p>
        </p:txBody>
      </p:sp>
      <p:sp>
        <p:nvSpPr>
          <p:cNvPr id="26" name="Rectangle 25">
            <a:extLst>
              <a:ext uri="{FF2B5EF4-FFF2-40B4-BE49-F238E27FC236}">
                <a16:creationId xmlns:a16="http://schemas.microsoft.com/office/drawing/2014/main" id="{09F594E0-1EDF-AE42-9CBA-6C8D713689E1}"/>
              </a:ext>
            </a:extLst>
          </p:cNvPr>
          <p:cNvSpPr/>
          <p:nvPr/>
        </p:nvSpPr>
        <p:spPr>
          <a:xfrm>
            <a:off x="6274581" y="3864532"/>
            <a:ext cx="4585156" cy="2826075"/>
          </a:xfrm>
          <a:prstGeom prst="rect">
            <a:avLst/>
          </a:prstGeom>
          <a:solidFill>
            <a:schemeClr val="bg1"/>
          </a:solidFill>
          <a:ln w="38100">
            <a:solidFill>
              <a:srgbClr val="0096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GB" sz="1400" dirty="0">
              <a:solidFill>
                <a:schemeClr val="tx1"/>
              </a:solidFill>
            </a:endParaRPr>
          </a:p>
        </p:txBody>
      </p:sp>
      <p:sp>
        <p:nvSpPr>
          <p:cNvPr id="9" name="Title 1"/>
          <p:cNvSpPr txBox="1">
            <a:spLocks/>
          </p:cNvSpPr>
          <p:nvPr/>
        </p:nvSpPr>
        <p:spPr>
          <a:xfrm>
            <a:off x="1297114" y="141811"/>
            <a:ext cx="8626967" cy="782320"/>
          </a:xfrm>
          <a:prstGeom prst="rect">
            <a:avLst/>
          </a:prstGeom>
        </p:spPr>
        <p:txBody>
          <a:bodyPr/>
          <a:lstStyle>
            <a:lvl1pPr algn="l" rtl="0" eaLnBrk="1" fontAlgn="base" hangingPunct="1">
              <a:spcBef>
                <a:spcPct val="0"/>
              </a:spcBef>
              <a:spcAft>
                <a:spcPct val="0"/>
              </a:spcAft>
              <a:defRPr sz="3000" b="1">
                <a:solidFill>
                  <a:srgbClr val="00ABB5"/>
                </a:solidFill>
                <a:latin typeface="+mj-lt"/>
                <a:ea typeface="+mj-ea"/>
                <a:cs typeface="+mj-cs"/>
              </a:defRPr>
            </a:lvl1pPr>
            <a:lvl2pPr algn="l" rtl="0" eaLnBrk="1" fontAlgn="base" hangingPunct="1">
              <a:spcBef>
                <a:spcPct val="0"/>
              </a:spcBef>
              <a:spcAft>
                <a:spcPct val="0"/>
              </a:spcAft>
              <a:defRPr sz="3000" b="1">
                <a:solidFill>
                  <a:srgbClr val="000000"/>
                </a:solidFill>
                <a:latin typeface="Arial" charset="0"/>
                <a:cs typeface="Arial" charset="0"/>
              </a:defRPr>
            </a:lvl2pPr>
            <a:lvl3pPr algn="l" rtl="0" eaLnBrk="1" fontAlgn="base" hangingPunct="1">
              <a:spcBef>
                <a:spcPct val="0"/>
              </a:spcBef>
              <a:spcAft>
                <a:spcPct val="0"/>
              </a:spcAft>
              <a:defRPr sz="3000" b="1">
                <a:solidFill>
                  <a:srgbClr val="000000"/>
                </a:solidFill>
                <a:latin typeface="Arial" charset="0"/>
                <a:cs typeface="Arial" charset="0"/>
              </a:defRPr>
            </a:lvl3pPr>
            <a:lvl4pPr algn="l" rtl="0" eaLnBrk="1" fontAlgn="base" hangingPunct="1">
              <a:spcBef>
                <a:spcPct val="0"/>
              </a:spcBef>
              <a:spcAft>
                <a:spcPct val="0"/>
              </a:spcAft>
              <a:defRPr sz="3000" b="1">
                <a:solidFill>
                  <a:srgbClr val="000000"/>
                </a:solidFill>
                <a:latin typeface="Arial" charset="0"/>
                <a:cs typeface="Arial" charset="0"/>
              </a:defRPr>
            </a:lvl4pPr>
            <a:lvl5pPr algn="l" rtl="0" eaLnBrk="1" fontAlgn="base" hangingPunct="1">
              <a:spcBef>
                <a:spcPct val="0"/>
              </a:spcBef>
              <a:spcAft>
                <a:spcPct val="0"/>
              </a:spcAft>
              <a:defRPr sz="3000" b="1">
                <a:solidFill>
                  <a:srgbClr val="000000"/>
                </a:solidFill>
                <a:latin typeface="Arial" charset="0"/>
                <a:cs typeface="Arial" charset="0"/>
              </a:defRPr>
            </a:lvl5pPr>
            <a:lvl6pPr marL="457200" algn="l" rtl="0" eaLnBrk="1" fontAlgn="base" hangingPunct="1">
              <a:spcBef>
                <a:spcPct val="0"/>
              </a:spcBef>
              <a:spcAft>
                <a:spcPct val="0"/>
              </a:spcAft>
              <a:defRPr sz="3000" b="1">
                <a:solidFill>
                  <a:srgbClr val="000000"/>
                </a:solidFill>
                <a:latin typeface="Arial" charset="0"/>
                <a:cs typeface="Arial" charset="0"/>
              </a:defRPr>
            </a:lvl6pPr>
            <a:lvl7pPr marL="914400" algn="l" rtl="0" eaLnBrk="1" fontAlgn="base" hangingPunct="1">
              <a:spcBef>
                <a:spcPct val="0"/>
              </a:spcBef>
              <a:spcAft>
                <a:spcPct val="0"/>
              </a:spcAft>
              <a:defRPr sz="3000" b="1">
                <a:solidFill>
                  <a:srgbClr val="000000"/>
                </a:solidFill>
                <a:latin typeface="Arial" charset="0"/>
                <a:cs typeface="Arial" charset="0"/>
              </a:defRPr>
            </a:lvl7pPr>
            <a:lvl8pPr marL="1371600" algn="l" rtl="0" eaLnBrk="1" fontAlgn="base" hangingPunct="1">
              <a:spcBef>
                <a:spcPct val="0"/>
              </a:spcBef>
              <a:spcAft>
                <a:spcPct val="0"/>
              </a:spcAft>
              <a:defRPr sz="3000" b="1">
                <a:solidFill>
                  <a:srgbClr val="000000"/>
                </a:solidFill>
                <a:latin typeface="Arial" charset="0"/>
                <a:cs typeface="Arial" charset="0"/>
              </a:defRPr>
            </a:lvl8pPr>
            <a:lvl9pPr marL="1828800" algn="l" rtl="0" eaLnBrk="1" fontAlgn="base" hangingPunct="1">
              <a:spcBef>
                <a:spcPct val="0"/>
              </a:spcBef>
              <a:spcAft>
                <a:spcPct val="0"/>
              </a:spcAft>
              <a:defRPr sz="3000" b="1">
                <a:solidFill>
                  <a:srgbClr val="000000"/>
                </a:solidFill>
                <a:latin typeface="Arial" charset="0"/>
                <a:cs typeface="Arial" charset="0"/>
              </a:defRPr>
            </a:lvl9pPr>
          </a:lstStyle>
          <a:p>
            <a:r>
              <a:rPr lang="en-GB" sz="2400" b="0" kern="0" dirty="0" smtClean="0">
                <a:solidFill>
                  <a:schemeClr val="accent1"/>
                </a:solidFill>
                <a:latin typeface="Roboto Medium" panose="02000000000000000000" pitchFamily="2" charset="0"/>
                <a:ea typeface="Roboto Medium" panose="02000000000000000000" pitchFamily="2" charset="0"/>
              </a:rPr>
              <a:t>Me and </a:t>
            </a:r>
            <a:r>
              <a:rPr lang="en-GB" sz="2400" b="0" kern="0" dirty="0">
                <a:solidFill>
                  <a:schemeClr val="accent1"/>
                </a:solidFill>
                <a:latin typeface="Roboto Medium" panose="02000000000000000000" pitchFamily="2" charset="0"/>
                <a:ea typeface="Roboto Medium" panose="02000000000000000000" pitchFamily="2" charset="0"/>
              </a:rPr>
              <a:t>the four capacities</a:t>
            </a:r>
          </a:p>
        </p:txBody>
      </p:sp>
      <p:pic>
        <p:nvPicPr>
          <p:cNvPr id="38" name="Picture 37" descr="A screenshot of a cell phone&#10;&#10;Description automatically generated">
            <a:extLst>
              <a:ext uri="{FF2B5EF4-FFF2-40B4-BE49-F238E27FC236}">
                <a16:creationId xmlns:a16="http://schemas.microsoft.com/office/drawing/2014/main" id="{9CFDBFA5-0B06-BF45-A5AD-6EE5FF4B51A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89051" y="233112"/>
            <a:ext cx="826745" cy="282612"/>
          </a:xfrm>
          <a:prstGeom prst="rect">
            <a:avLst/>
          </a:prstGeom>
        </p:spPr>
      </p:pic>
      <p:sp>
        <p:nvSpPr>
          <p:cNvPr id="40" name="Rectangle 39">
            <a:extLst>
              <a:ext uri="{FF2B5EF4-FFF2-40B4-BE49-F238E27FC236}">
                <a16:creationId xmlns:a16="http://schemas.microsoft.com/office/drawing/2014/main" id="{BE618895-39FB-F347-B1D9-A43C2CA991AA}"/>
              </a:ext>
            </a:extLst>
          </p:cNvPr>
          <p:cNvSpPr/>
          <p:nvPr/>
        </p:nvSpPr>
        <p:spPr>
          <a:xfrm>
            <a:off x="1307388" y="6184735"/>
            <a:ext cx="5465293" cy="520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latin typeface="Roboto Medium" panose="02000000000000000000" pitchFamily="2" charset="0"/>
                <a:ea typeface="Roboto Medium" panose="02000000000000000000" pitchFamily="2" charset="0"/>
              </a:rPr>
              <a:t>Ethos and life of the school as a community</a:t>
            </a:r>
          </a:p>
        </p:txBody>
      </p:sp>
      <p:sp>
        <p:nvSpPr>
          <p:cNvPr id="16" name="Oval 15">
            <a:extLst>
              <a:ext uri="{FF2B5EF4-FFF2-40B4-BE49-F238E27FC236}">
                <a16:creationId xmlns:a16="http://schemas.microsoft.com/office/drawing/2014/main" id="{0C7515FB-C663-254F-AA00-13F4DBABC31C}"/>
              </a:ext>
            </a:extLst>
          </p:cNvPr>
          <p:cNvSpPr/>
          <p:nvPr/>
        </p:nvSpPr>
        <p:spPr>
          <a:xfrm>
            <a:off x="5166793" y="2866490"/>
            <a:ext cx="1819779" cy="1819779"/>
          </a:xfrm>
          <a:prstGeom prst="ellipse">
            <a:avLst/>
          </a:prstGeom>
          <a:solidFill>
            <a:srgbClr val="302F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5CF81A12-1084-E343-BA5B-5109A99549DA}"/>
              </a:ext>
            </a:extLst>
          </p:cNvPr>
          <p:cNvSpPr/>
          <p:nvPr/>
        </p:nvSpPr>
        <p:spPr>
          <a:xfrm>
            <a:off x="5259260" y="2960211"/>
            <a:ext cx="1633591" cy="163359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13C7452E-4CDF-4B40-B685-012A8A5FCF25}"/>
              </a:ext>
            </a:extLst>
          </p:cNvPr>
          <p:cNvSpPr txBox="1"/>
          <p:nvPr/>
        </p:nvSpPr>
        <p:spPr>
          <a:xfrm>
            <a:off x="5284200" y="3285332"/>
            <a:ext cx="1554480" cy="923330"/>
          </a:xfrm>
          <a:prstGeom prst="rect">
            <a:avLst/>
          </a:prstGeom>
          <a:noFill/>
        </p:spPr>
        <p:txBody>
          <a:bodyPr wrap="square" rtlCol="0">
            <a:spAutoFit/>
          </a:bodyPr>
          <a:lstStyle/>
          <a:p>
            <a:pPr algn="ctr"/>
            <a:r>
              <a:rPr lang="en-US" dirty="0">
                <a:latin typeface="Roboto Medium" panose="02000000000000000000" pitchFamily="2" charset="0"/>
                <a:ea typeface="Roboto Medium" panose="02000000000000000000" pitchFamily="2" charset="0"/>
              </a:rPr>
              <a:t>To enable ME</a:t>
            </a:r>
          </a:p>
          <a:p>
            <a:pPr algn="ctr"/>
            <a:r>
              <a:rPr lang="en-US" dirty="0">
                <a:latin typeface="Roboto Medium" panose="02000000000000000000" pitchFamily="2" charset="0"/>
                <a:ea typeface="Roboto Medium" panose="02000000000000000000" pitchFamily="2" charset="0"/>
              </a:rPr>
              <a:t>to become a</a:t>
            </a:r>
          </a:p>
        </p:txBody>
      </p:sp>
      <p:sp>
        <p:nvSpPr>
          <p:cNvPr id="2" name="Rectangle 1"/>
          <p:cNvSpPr/>
          <p:nvPr/>
        </p:nvSpPr>
        <p:spPr>
          <a:xfrm>
            <a:off x="2636738" y="889239"/>
            <a:ext cx="1941237" cy="369332"/>
          </a:xfrm>
          <a:prstGeom prst="rect">
            <a:avLst/>
          </a:prstGeom>
        </p:spPr>
        <p:txBody>
          <a:bodyPr wrap="none">
            <a:spAutoFit/>
          </a:bodyPr>
          <a:lstStyle/>
          <a:p>
            <a:pPr algn="ctr"/>
            <a:r>
              <a:rPr lang="en-GB" b="1" dirty="0">
                <a:solidFill>
                  <a:srgbClr val="FF0000"/>
                </a:solidFill>
              </a:rPr>
              <a:t>Successful </a:t>
            </a:r>
            <a:r>
              <a:rPr lang="en-GB" b="1" dirty="0" smtClean="0">
                <a:solidFill>
                  <a:srgbClr val="FF0000"/>
                </a:solidFill>
              </a:rPr>
              <a:t>Learner</a:t>
            </a:r>
            <a:endParaRPr lang="en-GB" b="1" dirty="0">
              <a:solidFill>
                <a:srgbClr val="FF0000"/>
              </a:solidFill>
            </a:endParaRPr>
          </a:p>
        </p:txBody>
      </p:sp>
      <p:sp>
        <p:nvSpPr>
          <p:cNvPr id="4" name="TextBox 3"/>
          <p:cNvSpPr txBox="1"/>
          <p:nvPr/>
        </p:nvSpPr>
        <p:spPr>
          <a:xfrm>
            <a:off x="7369827" y="913195"/>
            <a:ext cx="2306782" cy="646331"/>
          </a:xfrm>
          <a:prstGeom prst="rect">
            <a:avLst/>
          </a:prstGeom>
          <a:noFill/>
        </p:spPr>
        <p:txBody>
          <a:bodyPr wrap="square" rtlCol="0">
            <a:spAutoFit/>
          </a:bodyPr>
          <a:lstStyle/>
          <a:p>
            <a:r>
              <a:rPr lang="en-GB" b="1" dirty="0">
                <a:solidFill>
                  <a:schemeClr val="accent1"/>
                </a:solidFill>
              </a:rPr>
              <a:t>Confident </a:t>
            </a:r>
            <a:r>
              <a:rPr lang="en-GB" b="1" dirty="0" smtClean="0">
                <a:solidFill>
                  <a:schemeClr val="accent1"/>
                </a:solidFill>
              </a:rPr>
              <a:t>Individual</a:t>
            </a:r>
            <a:endParaRPr lang="en-GB" b="1" dirty="0">
              <a:solidFill>
                <a:schemeClr val="accent1"/>
              </a:solidFill>
            </a:endParaRPr>
          </a:p>
          <a:p>
            <a:endParaRPr lang="en-GB" dirty="0"/>
          </a:p>
        </p:txBody>
      </p:sp>
      <p:sp>
        <p:nvSpPr>
          <p:cNvPr id="5" name="TextBox 4"/>
          <p:cNvSpPr txBox="1"/>
          <p:nvPr/>
        </p:nvSpPr>
        <p:spPr>
          <a:xfrm>
            <a:off x="2663567" y="4080780"/>
            <a:ext cx="2245987" cy="646331"/>
          </a:xfrm>
          <a:prstGeom prst="rect">
            <a:avLst/>
          </a:prstGeom>
          <a:noFill/>
        </p:spPr>
        <p:txBody>
          <a:bodyPr wrap="square" rtlCol="0">
            <a:spAutoFit/>
          </a:bodyPr>
          <a:lstStyle/>
          <a:p>
            <a:r>
              <a:rPr lang="en-GB" b="1" dirty="0">
                <a:solidFill>
                  <a:srgbClr val="C31EAC"/>
                </a:solidFill>
              </a:rPr>
              <a:t>Responsible </a:t>
            </a:r>
            <a:r>
              <a:rPr lang="en-GB" b="1" dirty="0" smtClean="0">
                <a:solidFill>
                  <a:srgbClr val="C31EAC"/>
                </a:solidFill>
              </a:rPr>
              <a:t>Citizen</a:t>
            </a:r>
            <a:endParaRPr lang="en-GB" b="1" dirty="0">
              <a:solidFill>
                <a:srgbClr val="C31EAC"/>
              </a:solidFill>
            </a:endParaRPr>
          </a:p>
          <a:p>
            <a:endParaRPr lang="en-GB" dirty="0"/>
          </a:p>
        </p:txBody>
      </p:sp>
      <p:sp>
        <p:nvSpPr>
          <p:cNvPr id="7" name="TextBox 6"/>
          <p:cNvSpPr txBox="1"/>
          <p:nvPr/>
        </p:nvSpPr>
        <p:spPr>
          <a:xfrm>
            <a:off x="7432429" y="4039938"/>
            <a:ext cx="2937509" cy="646331"/>
          </a:xfrm>
          <a:prstGeom prst="rect">
            <a:avLst/>
          </a:prstGeom>
          <a:noFill/>
        </p:spPr>
        <p:txBody>
          <a:bodyPr wrap="square" rtlCol="0">
            <a:spAutoFit/>
          </a:bodyPr>
          <a:lstStyle/>
          <a:p>
            <a:r>
              <a:rPr lang="en-GB" b="1" dirty="0">
                <a:solidFill>
                  <a:srgbClr val="04985F"/>
                </a:solidFill>
              </a:rPr>
              <a:t>Effective </a:t>
            </a:r>
            <a:r>
              <a:rPr lang="en-GB" b="1" dirty="0" smtClean="0">
                <a:solidFill>
                  <a:srgbClr val="04985F"/>
                </a:solidFill>
              </a:rPr>
              <a:t>Contributor</a:t>
            </a:r>
            <a:endParaRPr lang="en-GB" b="1" dirty="0">
              <a:solidFill>
                <a:srgbClr val="04985F"/>
              </a:solidFill>
            </a:endParaRPr>
          </a:p>
          <a:p>
            <a:endParaRPr lang="en-GB" dirty="0"/>
          </a:p>
        </p:txBody>
      </p:sp>
    </p:spTree>
    <p:extLst>
      <p:ext uri="{BB962C8B-B14F-4D97-AF65-F5344CB8AC3E}">
        <p14:creationId xmlns:p14="http://schemas.microsoft.com/office/powerpoint/2010/main" val="4018485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solidFill>
            <a:srgbClr val="00ABB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descr="ES_NO TAG_WHITE_TRANSPAREN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45260" y="4381387"/>
            <a:ext cx="4501480" cy="1800085"/>
          </a:xfrm>
          <a:prstGeom prst="rect">
            <a:avLst/>
          </a:prstGeom>
        </p:spPr>
      </p:pic>
      <p:sp>
        <p:nvSpPr>
          <p:cNvPr id="4" name="TextBox 3"/>
          <p:cNvSpPr txBox="1"/>
          <p:nvPr/>
        </p:nvSpPr>
        <p:spPr>
          <a:xfrm>
            <a:off x="2502309" y="2330245"/>
            <a:ext cx="7187381" cy="769441"/>
          </a:xfrm>
          <a:prstGeom prst="rect">
            <a:avLst/>
          </a:prstGeom>
          <a:noFill/>
        </p:spPr>
        <p:txBody>
          <a:bodyPr wrap="square" rtlCol="0">
            <a:spAutoFit/>
          </a:bodyPr>
          <a:lstStyle/>
          <a:p>
            <a:pPr algn="ctr"/>
            <a:r>
              <a:rPr lang="en-GB" sz="4400" dirty="0" smtClean="0"/>
              <a:t>Four Capacities - examples</a:t>
            </a:r>
            <a:endParaRPr lang="en-GB" sz="4400" dirty="0"/>
          </a:p>
        </p:txBody>
      </p:sp>
    </p:spTree>
    <p:extLst>
      <p:ext uri="{BB962C8B-B14F-4D97-AF65-F5344CB8AC3E}">
        <p14:creationId xmlns:p14="http://schemas.microsoft.com/office/powerpoint/2010/main" val="21693886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DFC0B90F-73C7-D94A-B260-50C09431F1B7}"/>
              </a:ext>
            </a:extLst>
          </p:cNvPr>
          <p:cNvSpPr/>
          <p:nvPr/>
        </p:nvSpPr>
        <p:spPr>
          <a:xfrm>
            <a:off x="1314779" y="755236"/>
            <a:ext cx="4585156" cy="2826075"/>
          </a:xfrm>
          <a:prstGeom prst="rect">
            <a:avLst/>
          </a:prstGeom>
          <a:solidFill>
            <a:schemeClr val="bg1"/>
          </a:solidFill>
          <a:ln w="38100">
            <a:solidFill>
              <a:srgbClr val="E53C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GB" sz="1400" dirty="0">
              <a:solidFill>
                <a:schemeClr val="tx1"/>
              </a:solidFill>
            </a:endParaRPr>
          </a:p>
        </p:txBody>
      </p:sp>
      <p:sp>
        <p:nvSpPr>
          <p:cNvPr id="24" name="Rectangle 23">
            <a:extLst>
              <a:ext uri="{FF2B5EF4-FFF2-40B4-BE49-F238E27FC236}">
                <a16:creationId xmlns:a16="http://schemas.microsoft.com/office/drawing/2014/main" id="{A220F15F-E56C-8D48-A484-CF4B303B4346}"/>
              </a:ext>
            </a:extLst>
          </p:cNvPr>
          <p:cNvSpPr/>
          <p:nvPr/>
        </p:nvSpPr>
        <p:spPr>
          <a:xfrm>
            <a:off x="6271699" y="755235"/>
            <a:ext cx="4585156" cy="2826075"/>
          </a:xfrm>
          <a:prstGeom prst="rect">
            <a:avLst/>
          </a:prstGeom>
          <a:solidFill>
            <a:schemeClr val="bg1"/>
          </a:solidFill>
          <a:ln w="38100">
            <a:solidFill>
              <a:srgbClr val="069B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GB" sz="1400" dirty="0">
              <a:solidFill>
                <a:schemeClr val="tx1"/>
              </a:solidFill>
            </a:endParaRPr>
          </a:p>
        </p:txBody>
      </p:sp>
      <p:sp>
        <p:nvSpPr>
          <p:cNvPr id="25" name="Rectangle 24">
            <a:extLst>
              <a:ext uri="{FF2B5EF4-FFF2-40B4-BE49-F238E27FC236}">
                <a16:creationId xmlns:a16="http://schemas.microsoft.com/office/drawing/2014/main" id="{A7D3A38C-B9B1-1849-BF38-7BD4E48D4D1D}"/>
              </a:ext>
            </a:extLst>
          </p:cNvPr>
          <p:cNvSpPr/>
          <p:nvPr/>
        </p:nvSpPr>
        <p:spPr>
          <a:xfrm>
            <a:off x="1314779" y="3864533"/>
            <a:ext cx="4585156" cy="2826075"/>
          </a:xfrm>
          <a:prstGeom prst="rect">
            <a:avLst/>
          </a:prstGeom>
          <a:solidFill>
            <a:schemeClr val="bg1"/>
          </a:solidFill>
          <a:ln w="38100">
            <a:solidFill>
              <a:srgbClr val="AD40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GB" sz="1400" dirty="0">
              <a:solidFill>
                <a:schemeClr val="tx1"/>
              </a:solidFill>
            </a:endParaRPr>
          </a:p>
        </p:txBody>
      </p:sp>
      <p:sp>
        <p:nvSpPr>
          <p:cNvPr id="26" name="Rectangle 25">
            <a:extLst>
              <a:ext uri="{FF2B5EF4-FFF2-40B4-BE49-F238E27FC236}">
                <a16:creationId xmlns:a16="http://schemas.microsoft.com/office/drawing/2014/main" id="{09F594E0-1EDF-AE42-9CBA-6C8D713689E1}"/>
              </a:ext>
            </a:extLst>
          </p:cNvPr>
          <p:cNvSpPr/>
          <p:nvPr/>
        </p:nvSpPr>
        <p:spPr>
          <a:xfrm>
            <a:off x="6274581" y="3864532"/>
            <a:ext cx="4585156" cy="2826075"/>
          </a:xfrm>
          <a:prstGeom prst="rect">
            <a:avLst/>
          </a:prstGeom>
          <a:solidFill>
            <a:schemeClr val="bg1"/>
          </a:solidFill>
          <a:ln w="38100">
            <a:solidFill>
              <a:srgbClr val="0096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GB" sz="1400" dirty="0">
              <a:solidFill>
                <a:schemeClr val="tx1"/>
              </a:solidFill>
            </a:endParaRPr>
          </a:p>
        </p:txBody>
      </p:sp>
      <p:pic>
        <p:nvPicPr>
          <p:cNvPr id="38" name="Picture 37" descr="A screenshot of a cell phone&#10;&#10;Description automatically generated">
            <a:extLst>
              <a:ext uri="{FF2B5EF4-FFF2-40B4-BE49-F238E27FC236}">
                <a16:creationId xmlns:a16="http://schemas.microsoft.com/office/drawing/2014/main" id="{9CFDBFA5-0B06-BF45-A5AD-6EE5FF4B51A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89051" y="233112"/>
            <a:ext cx="826745" cy="282612"/>
          </a:xfrm>
          <a:prstGeom prst="rect">
            <a:avLst/>
          </a:prstGeom>
        </p:spPr>
      </p:pic>
      <p:sp>
        <p:nvSpPr>
          <p:cNvPr id="40" name="Rectangle 39">
            <a:extLst>
              <a:ext uri="{FF2B5EF4-FFF2-40B4-BE49-F238E27FC236}">
                <a16:creationId xmlns:a16="http://schemas.microsoft.com/office/drawing/2014/main" id="{BE618895-39FB-F347-B1D9-A43C2CA991AA}"/>
              </a:ext>
            </a:extLst>
          </p:cNvPr>
          <p:cNvSpPr/>
          <p:nvPr/>
        </p:nvSpPr>
        <p:spPr>
          <a:xfrm>
            <a:off x="1307388" y="6184735"/>
            <a:ext cx="5465293" cy="520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latin typeface="Roboto Medium" panose="02000000000000000000" pitchFamily="2" charset="0"/>
                <a:ea typeface="Roboto Medium" panose="02000000000000000000" pitchFamily="2" charset="0"/>
              </a:rPr>
              <a:t>Ethos and life of the school as a community</a:t>
            </a:r>
          </a:p>
        </p:txBody>
      </p:sp>
      <p:sp>
        <p:nvSpPr>
          <p:cNvPr id="4" name="Oval 3">
            <a:extLst>
              <a:ext uri="{FF2B5EF4-FFF2-40B4-BE49-F238E27FC236}">
                <a16:creationId xmlns:a16="http://schemas.microsoft.com/office/drawing/2014/main" id="{0C7515FB-C663-254F-AA00-13F4DBABC31C}"/>
              </a:ext>
            </a:extLst>
          </p:cNvPr>
          <p:cNvSpPr/>
          <p:nvPr/>
        </p:nvSpPr>
        <p:spPr>
          <a:xfrm>
            <a:off x="5207889" y="2866490"/>
            <a:ext cx="1819779" cy="1819779"/>
          </a:xfrm>
          <a:prstGeom prst="ellipse">
            <a:avLst/>
          </a:prstGeom>
          <a:solidFill>
            <a:srgbClr val="302F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5CF81A12-1084-E343-BA5B-5109A99549DA}"/>
              </a:ext>
            </a:extLst>
          </p:cNvPr>
          <p:cNvSpPr/>
          <p:nvPr/>
        </p:nvSpPr>
        <p:spPr>
          <a:xfrm>
            <a:off x="5300356" y="2960211"/>
            <a:ext cx="1633591" cy="163359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picture containing bottle, people, black, traffic&#10;&#10;Description automatically generated">
            <a:extLst>
              <a:ext uri="{FF2B5EF4-FFF2-40B4-BE49-F238E27FC236}">
                <a16:creationId xmlns:a16="http://schemas.microsoft.com/office/drawing/2014/main" id="{50B92A2F-AF7D-4643-BB36-B05C4F4F695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09242" y="3501878"/>
            <a:ext cx="1373517" cy="686759"/>
          </a:xfrm>
          <a:prstGeom prst="rect">
            <a:avLst/>
          </a:prstGeom>
        </p:spPr>
      </p:pic>
      <p:sp>
        <p:nvSpPr>
          <p:cNvPr id="18" name="TextBox 17">
            <a:extLst>
              <a:ext uri="{FF2B5EF4-FFF2-40B4-BE49-F238E27FC236}">
                <a16:creationId xmlns:a16="http://schemas.microsoft.com/office/drawing/2014/main" id="{7707C851-879D-0547-8D23-A61A9D66F16F}"/>
              </a:ext>
            </a:extLst>
          </p:cNvPr>
          <p:cNvSpPr txBox="1"/>
          <p:nvPr/>
        </p:nvSpPr>
        <p:spPr>
          <a:xfrm>
            <a:off x="2793533" y="742122"/>
            <a:ext cx="2744373" cy="2862322"/>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GB" sz="1200" dirty="0">
                <a:latin typeface="Roboto" panose="02000000000000000000" pitchFamily="2" charset="0"/>
                <a:ea typeface="Roboto" panose="02000000000000000000" pitchFamily="2" charset="0"/>
                <a:cs typeface="Segoe UI" panose="020B0502040204020203" pitchFamily="34" charset="0"/>
              </a:rPr>
              <a:t>Demonstrate new skills</a:t>
            </a:r>
          </a:p>
          <a:p>
            <a:pPr marL="285750" indent="-285750">
              <a:lnSpc>
                <a:spcPct val="150000"/>
              </a:lnSpc>
              <a:buFont typeface="Arial" panose="020B0604020202020204" pitchFamily="34" charset="0"/>
              <a:buChar char="•"/>
            </a:pPr>
            <a:r>
              <a:rPr lang="en-GB" sz="1200" dirty="0">
                <a:latin typeface="Roboto" panose="02000000000000000000" pitchFamily="2" charset="0"/>
                <a:ea typeface="Roboto" panose="02000000000000000000" pitchFamily="2" charset="0"/>
                <a:cs typeface="Segoe UI" panose="020B0502040204020203" pitchFamily="34" charset="0"/>
              </a:rPr>
              <a:t>Persistence and effort</a:t>
            </a:r>
          </a:p>
          <a:p>
            <a:pPr marL="285750" indent="-285750">
              <a:lnSpc>
                <a:spcPct val="150000"/>
              </a:lnSpc>
              <a:buFont typeface="Arial" panose="020B0604020202020204" pitchFamily="34" charset="0"/>
              <a:buChar char="•"/>
            </a:pPr>
            <a:r>
              <a:rPr lang="en-GB" sz="1200" dirty="0">
                <a:latin typeface="Roboto" panose="02000000000000000000" pitchFamily="2" charset="0"/>
                <a:ea typeface="Roboto" panose="02000000000000000000" pitchFamily="2" charset="0"/>
                <a:cs typeface="Segoe UI" panose="020B0502040204020203" pitchFamily="34" charset="0"/>
              </a:rPr>
              <a:t>Positive Mindset in Mathematics</a:t>
            </a:r>
          </a:p>
          <a:p>
            <a:pPr marL="285750" indent="-285750">
              <a:lnSpc>
                <a:spcPct val="150000"/>
              </a:lnSpc>
              <a:buFont typeface="Arial" panose="020B0604020202020204" pitchFamily="34" charset="0"/>
              <a:buChar char="•"/>
            </a:pPr>
            <a:r>
              <a:rPr lang="en-GB" sz="1200" dirty="0">
                <a:latin typeface="Roboto" panose="02000000000000000000" pitchFamily="2" charset="0"/>
                <a:ea typeface="Roboto" panose="02000000000000000000" pitchFamily="2" charset="0"/>
                <a:cs typeface="Segoe UI" panose="020B0502040204020203" pitchFamily="34" charset="0"/>
              </a:rPr>
              <a:t>Challenges/Puzzles etc.</a:t>
            </a:r>
          </a:p>
          <a:p>
            <a:pPr marL="285750" indent="-285750">
              <a:lnSpc>
                <a:spcPct val="150000"/>
              </a:lnSpc>
              <a:buFont typeface="Arial" panose="020B0604020202020204" pitchFamily="34" charset="0"/>
              <a:buChar char="•"/>
            </a:pPr>
            <a:r>
              <a:rPr lang="en-GB" sz="1200" dirty="0">
                <a:latin typeface="Roboto" panose="02000000000000000000" pitchFamily="2" charset="0"/>
                <a:ea typeface="Roboto" panose="02000000000000000000" pitchFamily="2" charset="0"/>
                <a:cs typeface="Segoe UI" panose="020B0502040204020203" pitchFamily="34" charset="0"/>
              </a:rPr>
              <a:t>Demonstrate creativity</a:t>
            </a:r>
          </a:p>
          <a:p>
            <a:pPr marL="285750" indent="-285750">
              <a:lnSpc>
                <a:spcPct val="150000"/>
              </a:lnSpc>
              <a:buFont typeface="Arial" panose="020B0604020202020204" pitchFamily="34" charset="0"/>
              <a:buChar char="•"/>
            </a:pPr>
            <a:r>
              <a:rPr lang="en-GB" sz="1200" dirty="0">
                <a:latin typeface="Roboto" panose="02000000000000000000" pitchFamily="2" charset="0"/>
                <a:ea typeface="Roboto" panose="02000000000000000000" pitchFamily="2" charset="0"/>
                <a:cs typeface="Segoe UI" panose="020B0502040204020203" pitchFamily="34" charset="0"/>
              </a:rPr>
              <a:t>Work independently</a:t>
            </a:r>
          </a:p>
          <a:p>
            <a:pPr marL="285750" indent="-285750">
              <a:lnSpc>
                <a:spcPct val="150000"/>
              </a:lnSpc>
              <a:buFont typeface="Arial" panose="020B0604020202020204" pitchFamily="34" charset="0"/>
              <a:buChar char="•"/>
            </a:pPr>
            <a:r>
              <a:rPr lang="en-GB" sz="1200" dirty="0">
                <a:latin typeface="Roboto" panose="02000000000000000000" pitchFamily="2" charset="0"/>
                <a:ea typeface="Roboto" panose="02000000000000000000" pitchFamily="2" charset="0"/>
                <a:cs typeface="Segoe UI" panose="020B0502040204020203" pitchFamily="34" charset="0"/>
              </a:rPr>
              <a:t>Practise new learning</a:t>
            </a:r>
          </a:p>
          <a:p>
            <a:pPr marL="285750" indent="-285750">
              <a:lnSpc>
                <a:spcPct val="150000"/>
              </a:lnSpc>
              <a:buFont typeface="Arial" panose="020B0604020202020204" pitchFamily="34" charset="0"/>
              <a:buChar char="•"/>
            </a:pPr>
            <a:r>
              <a:rPr lang="en-GB" sz="1200" dirty="0">
                <a:latin typeface="Roboto" panose="02000000000000000000" pitchFamily="2" charset="0"/>
                <a:ea typeface="Roboto" panose="02000000000000000000" pitchFamily="2" charset="0"/>
                <a:cs typeface="Segoe UI" panose="020B0502040204020203" pitchFamily="34" charset="0"/>
              </a:rPr>
              <a:t>Use numeracy and mathematics skills/knowledge/understanding in a real life context </a:t>
            </a:r>
            <a:endParaRPr lang="en-GB" dirty="0">
              <a:latin typeface="Roboto" panose="02000000000000000000" pitchFamily="2" charset="0"/>
              <a:ea typeface="Roboto" panose="02000000000000000000" pitchFamily="2" charset="0"/>
              <a:cs typeface="Segoe UI" panose="020B0502040204020203" pitchFamily="34" charset="0"/>
            </a:endParaRPr>
          </a:p>
        </p:txBody>
      </p:sp>
      <p:sp>
        <p:nvSpPr>
          <p:cNvPr id="20" name="TextBox 19">
            <a:extLst>
              <a:ext uri="{FF2B5EF4-FFF2-40B4-BE49-F238E27FC236}">
                <a16:creationId xmlns:a16="http://schemas.microsoft.com/office/drawing/2014/main" id="{855CBF5F-DE94-2F4A-BA27-0619692D4E1E}"/>
              </a:ext>
            </a:extLst>
          </p:cNvPr>
          <p:cNvSpPr txBox="1"/>
          <p:nvPr/>
        </p:nvSpPr>
        <p:spPr>
          <a:xfrm>
            <a:off x="6855614" y="724388"/>
            <a:ext cx="2937430" cy="2585323"/>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GB" sz="1200" dirty="0">
                <a:latin typeface="Roboto" panose="02000000000000000000" pitchFamily="2" charset="0"/>
                <a:ea typeface="Roboto" panose="02000000000000000000" pitchFamily="2" charset="0"/>
                <a:cs typeface="Segoe UI" panose="020B0502040204020203" pitchFamily="34" charset="0"/>
              </a:rPr>
              <a:t>Solve problems</a:t>
            </a:r>
          </a:p>
          <a:p>
            <a:pPr marL="285750" indent="-285750">
              <a:lnSpc>
                <a:spcPct val="150000"/>
              </a:lnSpc>
              <a:buFont typeface="Arial" panose="020B0604020202020204" pitchFamily="34" charset="0"/>
              <a:buChar char="•"/>
            </a:pPr>
            <a:r>
              <a:rPr lang="en-GB" sz="1200" dirty="0">
                <a:latin typeface="Roboto" panose="02000000000000000000" pitchFamily="2" charset="0"/>
                <a:ea typeface="Roboto" panose="02000000000000000000" pitchFamily="2" charset="0"/>
                <a:cs typeface="Segoe UI" panose="020B0502040204020203" pitchFamily="34" charset="0"/>
              </a:rPr>
              <a:t>Discuss learning</a:t>
            </a:r>
          </a:p>
          <a:p>
            <a:pPr marL="285750" indent="-285750">
              <a:lnSpc>
                <a:spcPct val="150000"/>
              </a:lnSpc>
              <a:buFont typeface="Arial" panose="020B0604020202020204" pitchFamily="34" charset="0"/>
              <a:buChar char="•"/>
            </a:pPr>
            <a:r>
              <a:rPr lang="en-GB" sz="1200" dirty="0">
                <a:latin typeface="Roboto" panose="02000000000000000000" pitchFamily="2" charset="0"/>
                <a:ea typeface="Roboto" panose="02000000000000000000" pitchFamily="2" charset="0"/>
                <a:cs typeface="Segoe UI" panose="020B0502040204020203" pitchFamily="34" charset="0"/>
              </a:rPr>
              <a:t>Apply thinking skills</a:t>
            </a:r>
          </a:p>
          <a:p>
            <a:pPr marL="285750" indent="-285750">
              <a:lnSpc>
                <a:spcPct val="150000"/>
              </a:lnSpc>
              <a:buFont typeface="Arial" panose="020B0604020202020204" pitchFamily="34" charset="0"/>
              <a:buChar char="•"/>
            </a:pPr>
            <a:r>
              <a:rPr lang="en-GB" sz="1200" dirty="0">
                <a:latin typeface="Roboto" panose="02000000000000000000" pitchFamily="2" charset="0"/>
                <a:ea typeface="Roboto" panose="02000000000000000000" pitchFamily="2" charset="0"/>
                <a:cs typeface="Segoe UI" panose="020B0502040204020203" pitchFamily="34" charset="0"/>
              </a:rPr>
              <a:t>Teach someone else a maths concept</a:t>
            </a:r>
          </a:p>
          <a:p>
            <a:pPr marL="285750" indent="-285750">
              <a:lnSpc>
                <a:spcPct val="150000"/>
              </a:lnSpc>
              <a:buFont typeface="Arial" panose="020B0604020202020204" pitchFamily="34" charset="0"/>
              <a:buChar char="•"/>
            </a:pPr>
            <a:r>
              <a:rPr lang="en-GB" sz="1200" dirty="0">
                <a:latin typeface="Roboto" panose="02000000000000000000" pitchFamily="2" charset="0"/>
                <a:ea typeface="Roboto" panose="02000000000000000000" pitchFamily="2" charset="0"/>
                <a:cs typeface="Segoe UI" panose="020B0502040204020203" pitchFamily="34" charset="0"/>
              </a:rPr>
              <a:t>Explain how a solution was reached</a:t>
            </a:r>
          </a:p>
          <a:p>
            <a:pPr marL="285750" indent="-285750">
              <a:lnSpc>
                <a:spcPct val="150000"/>
              </a:lnSpc>
              <a:buFont typeface="Arial" panose="020B0604020202020204" pitchFamily="34" charset="0"/>
              <a:buChar char="•"/>
            </a:pPr>
            <a:r>
              <a:rPr lang="en-GB" sz="1200" dirty="0">
                <a:latin typeface="Roboto" panose="02000000000000000000" pitchFamily="2" charset="0"/>
                <a:ea typeface="Roboto" panose="02000000000000000000" pitchFamily="2" charset="0"/>
                <a:cs typeface="Segoe UI" panose="020B0502040204020203" pitchFamily="34" charset="0"/>
              </a:rPr>
              <a:t>Show different ways of solving a calculation</a:t>
            </a:r>
          </a:p>
          <a:p>
            <a:pPr marL="285750" indent="-285750">
              <a:lnSpc>
                <a:spcPct val="150000"/>
              </a:lnSpc>
              <a:buFont typeface="Arial" panose="020B0604020202020204" pitchFamily="34" charset="0"/>
              <a:buChar char="•"/>
            </a:pPr>
            <a:r>
              <a:rPr lang="en-GB" sz="1200" dirty="0">
                <a:latin typeface="Roboto" panose="02000000000000000000" pitchFamily="2" charset="0"/>
                <a:ea typeface="Roboto" panose="02000000000000000000" pitchFamily="2" charset="0"/>
                <a:cs typeface="Segoe UI" panose="020B0502040204020203" pitchFamily="34" charset="0"/>
              </a:rPr>
              <a:t>Apply skills in different contexts</a:t>
            </a:r>
          </a:p>
        </p:txBody>
      </p:sp>
      <p:sp>
        <p:nvSpPr>
          <p:cNvPr id="22" name="TextBox 21">
            <a:extLst>
              <a:ext uri="{FF2B5EF4-FFF2-40B4-BE49-F238E27FC236}">
                <a16:creationId xmlns:a16="http://schemas.microsoft.com/office/drawing/2014/main" id="{F69F3253-6346-3D4D-BC44-BFE953BCEF0E}"/>
              </a:ext>
            </a:extLst>
          </p:cNvPr>
          <p:cNvSpPr txBox="1"/>
          <p:nvPr/>
        </p:nvSpPr>
        <p:spPr>
          <a:xfrm>
            <a:off x="2839896" y="3892942"/>
            <a:ext cx="3017778" cy="2862322"/>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GB" sz="1200" dirty="0">
                <a:latin typeface="Roboto" panose="02000000000000000000" pitchFamily="2" charset="0"/>
                <a:ea typeface="Roboto" panose="02000000000000000000" pitchFamily="2" charset="0"/>
                <a:cs typeface="Segoe UI" panose="020B0502040204020203" pitchFamily="34" charset="0"/>
              </a:rPr>
              <a:t>Critical thinking</a:t>
            </a:r>
          </a:p>
          <a:p>
            <a:pPr marL="285750" indent="-285750">
              <a:lnSpc>
                <a:spcPct val="150000"/>
              </a:lnSpc>
              <a:buFont typeface="Arial" panose="020B0604020202020204" pitchFamily="34" charset="0"/>
              <a:buChar char="•"/>
            </a:pPr>
            <a:r>
              <a:rPr lang="en-GB" sz="1200" dirty="0">
                <a:latin typeface="Roboto" panose="02000000000000000000" pitchFamily="2" charset="0"/>
                <a:ea typeface="Roboto" panose="02000000000000000000" pitchFamily="2" charset="0"/>
                <a:cs typeface="Segoe UI" panose="020B0502040204020203" pitchFamily="34" charset="0"/>
              </a:rPr>
              <a:t>Ask questions</a:t>
            </a:r>
          </a:p>
          <a:p>
            <a:pPr marL="285750" indent="-285750">
              <a:lnSpc>
                <a:spcPct val="150000"/>
              </a:lnSpc>
              <a:buFont typeface="Arial" panose="020B0604020202020204" pitchFamily="34" charset="0"/>
              <a:buChar char="•"/>
            </a:pPr>
            <a:r>
              <a:rPr lang="en-GB" sz="1200" dirty="0">
                <a:latin typeface="Roboto" panose="02000000000000000000" pitchFamily="2" charset="0"/>
                <a:ea typeface="Roboto" panose="02000000000000000000" pitchFamily="2" charset="0"/>
                <a:cs typeface="Segoe UI" panose="020B0502040204020203" pitchFamily="34" charset="0"/>
              </a:rPr>
              <a:t>Make informed decisions</a:t>
            </a:r>
          </a:p>
          <a:p>
            <a:pPr marL="285750" indent="-285750">
              <a:lnSpc>
                <a:spcPct val="150000"/>
              </a:lnSpc>
              <a:buFont typeface="Arial" panose="020B0604020202020204" pitchFamily="34" charset="0"/>
              <a:buChar char="•"/>
            </a:pPr>
            <a:r>
              <a:rPr lang="en-GB" sz="1200" dirty="0">
                <a:latin typeface="Roboto" panose="02000000000000000000" pitchFamily="2" charset="0"/>
                <a:ea typeface="Roboto" panose="02000000000000000000" pitchFamily="2" charset="0"/>
                <a:cs typeface="Segoe UI" panose="020B0502040204020203" pitchFamily="34" charset="0"/>
              </a:rPr>
              <a:t>Interpret information</a:t>
            </a:r>
          </a:p>
          <a:p>
            <a:pPr marL="285750" indent="-285750">
              <a:lnSpc>
                <a:spcPct val="150000"/>
              </a:lnSpc>
              <a:buFont typeface="Arial" panose="020B0604020202020204" pitchFamily="34" charset="0"/>
              <a:buChar char="•"/>
            </a:pPr>
            <a:r>
              <a:rPr lang="en-GB" sz="1200" dirty="0">
                <a:latin typeface="Roboto" panose="02000000000000000000" pitchFamily="2" charset="0"/>
                <a:ea typeface="Roboto" panose="02000000000000000000" pitchFamily="2" charset="0"/>
                <a:cs typeface="Segoe UI" panose="020B0502040204020203" pitchFamily="34" charset="0"/>
              </a:rPr>
              <a:t>Draw conclusions</a:t>
            </a:r>
          </a:p>
          <a:p>
            <a:pPr marL="285750" indent="-285750">
              <a:lnSpc>
                <a:spcPct val="150000"/>
              </a:lnSpc>
              <a:buFont typeface="Arial" panose="020B0604020202020204" pitchFamily="34" charset="0"/>
              <a:buChar char="•"/>
            </a:pPr>
            <a:r>
              <a:rPr lang="en-GB" sz="1200" dirty="0">
                <a:latin typeface="Roboto" panose="02000000000000000000" pitchFamily="2" charset="0"/>
                <a:ea typeface="Roboto" panose="02000000000000000000" pitchFamily="2" charset="0"/>
                <a:cs typeface="Segoe UI" panose="020B0502040204020203" pitchFamily="34" charset="0"/>
              </a:rPr>
              <a:t>Can see relevance in learning</a:t>
            </a:r>
          </a:p>
          <a:p>
            <a:pPr marL="285750" indent="-285750">
              <a:lnSpc>
                <a:spcPct val="150000"/>
              </a:lnSpc>
              <a:buFont typeface="Arial" panose="020B0604020202020204" pitchFamily="34" charset="0"/>
              <a:buChar char="•"/>
            </a:pPr>
            <a:r>
              <a:rPr lang="en-GB" sz="1200" dirty="0">
                <a:latin typeface="Roboto" panose="02000000000000000000" pitchFamily="2" charset="0"/>
                <a:ea typeface="Roboto" panose="02000000000000000000" pitchFamily="2" charset="0"/>
                <a:cs typeface="Segoe UI" panose="020B0502040204020203" pitchFamily="34" charset="0"/>
              </a:rPr>
              <a:t>View yourself as a learner</a:t>
            </a:r>
          </a:p>
          <a:p>
            <a:pPr marL="285750" indent="-285750">
              <a:lnSpc>
                <a:spcPct val="150000"/>
              </a:lnSpc>
              <a:buFont typeface="Arial" panose="020B0604020202020204" pitchFamily="34" charset="0"/>
              <a:buChar char="•"/>
            </a:pPr>
            <a:r>
              <a:rPr lang="en-GB" sz="1200" dirty="0">
                <a:latin typeface="Roboto" panose="02000000000000000000" pitchFamily="2" charset="0"/>
                <a:ea typeface="Roboto" panose="02000000000000000000" pitchFamily="2" charset="0"/>
                <a:cs typeface="Segoe UI" panose="020B0502040204020203" pitchFamily="34" charset="0"/>
              </a:rPr>
              <a:t>Can ‘see’ learning in lots of activities, not just work set by teacher/school</a:t>
            </a:r>
          </a:p>
          <a:p>
            <a:endParaRPr lang="en-GB" b="1" dirty="0">
              <a:latin typeface="Segoe UI" panose="020B0502040204020203" pitchFamily="34" charset="0"/>
              <a:cs typeface="Segoe UI" panose="020B0502040204020203" pitchFamily="34" charset="0"/>
            </a:endParaRPr>
          </a:p>
        </p:txBody>
      </p:sp>
      <p:sp>
        <p:nvSpPr>
          <p:cNvPr id="27" name="TextBox 26">
            <a:extLst>
              <a:ext uri="{FF2B5EF4-FFF2-40B4-BE49-F238E27FC236}">
                <a16:creationId xmlns:a16="http://schemas.microsoft.com/office/drawing/2014/main" id="{CAF62136-AEF2-244A-9CCA-8D6070590317}"/>
              </a:ext>
            </a:extLst>
          </p:cNvPr>
          <p:cNvSpPr txBox="1"/>
          <p:nvPr/>
        </p:nvSpPr>
        <p:spPr>
          <a:xfrm>
            <a:off x="6898656" y="4009858"/>
            <a:ext cx="2857073" cy="2585323"/>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GB" sz="1200" dirty="0">
                <a:latin typeface="Roboto" panose="02000000000000000000" pitchFamily="2" charset="0"/>
                <a:ea typeface="Roboto" panose="02000000000000000000" pitchFamily="2" charset="0"/>
                <a:cs typeface="Segoe UI" panose="020B0502040204020203" pitchFamily="34" charset="0"/>
              </a:rPr>
              <a:t>Communicate solutions</a:t>
            </a:r>
          </a:p>
          <a:p>
            <a:pPr marL="285750" indent="-285750">
              <a:lnSpc>
                <a:spcPct val="150000"/>
              </a:lnSpc>
              <a:buFont typeface="Arial" panose="020B0604020202020204" pitchFamily="34" charset="0"/>
              <a:buChar char="•"/>
            </a:pPr>
            <a:r>
              <a:rPr lang="en-GB" sz="1200" dirty="0">
                <a:latin typeface="Roboto" panose="02000000000000000000" pitchFamily="2" charset="0"/>
                <a:ea typeface="Roboto" panose="02000000000000000000" pitchFamily="2" charset="0"/>
                <a:cs typeface="Segoe UI" panose="020B0502040204020203" pitchFamily="34" charset="0"/>
              </a:rPr>
              <a:t>Work independently on challenges/puzzles/homework</a:t>
            </a:r>
          </a:p>
          <a:p>
            <a:pPr marL="285750" indent="-285750">
              <a:lnSpc>
                <a:spcPct val="150000"/>
              </a:lnSpc>
              <a:buFont typeface="Arial" panose="020B0604020202020204" pitchFamily="34" charset="0"/>
              <a:buChar char="•"/>
            </a:pPr>
            <a:r>
              <a:rPr lang="en-GB" sz="1200" dirty="0">
                <a:latin typeface="Roboto" panose="02000000000000000000" pitchFamily="2" charset="0"/>
                <a:ea typeface="Roboto" panose="02000000000000000000" pitchFamily="2" charset="0"/>
                <a:cs typeface="Segoe UI" panose="020B0502040204020203" pitchFamily="34" charset="0"/>
              </a:rPr>
              <a:t>Work as part of a team to reach solutions</a:t>
            </a:r>
          </a:p>
          <a:p>
            <a:pPr marL="285750" indent="-285750">
              <a:lnSpc>
                <a:spcPct val="150000"/>
              </a:lnSpc>
              <a:buFont typeface="Arial" panose="020B0604020202020204" pitchFamily="34" charset="0"/>
              <a:buChar char="•"/>
            </a:pPr>
            <a:r>
              <a:rPr lang="en-GB" sz="1200" dirty="0">
                <a:latin typeface="Roboto" panose="02000000000000000000" pitchFamily="2" charset="0"/>
                <a:ea typeface="Roboto" panose="02000000000000000000" pitchFamily="2" charset="0"/>
                <a:cs typeface="Segoe UI" panose="020B0502040204020203" pitchFamily="34" charset="0"/>
              </a:rPr>
              <a:t>Offer your own opinions</a:t>
            </a:r>
          </a:p>
          <a:p>
            <a:pPr marL="285750" indent="-285750">
              <a:lnSpc>
                <a:spcPct val="150000"/>
              </a:lnSpc>
              <a:buFont typeface="Arial" panose="020B0604020202020204" pitchFamily="34" charset="0"/>
              <a:buChar char="•"/>
            </a:pPr>
            <a:r>
              <a:rPr lang="en-GB" sz="1200" dirty="0">
                <a:latin typeface="Roboto" panose="02000000000000000000" pitchFamily="2" charset="0"/>
                <a:ea typeface="Roboto" panose="02000000000000000000" pitchFamily="2" charset="0"/>
                <a:cs typeface="Segoe UI" panose="020B0502040204020203" pitchFamily="34" charset="0"/>
              </a:rPr>
              <a:t>Demonstrate critical thinking</a:t>
            </a:r>
          </a:p>
          <a:p>
            <a:pPr marL="285750" indent="-285750">
              <a:lnSpc>
                <a:spcPct val="150000"/>
              </a:lnSpc>
              <a:buFont typeface="Arial" panose="020B0604020202020204" pitchFamily="34" charset="0"/>
              <a:buChar char="•"/>
            </a:pPr>
            <a:r>
              <a:rPr lang="en-GB" sz="1200" dirty="0">
                <a:latin typeface="Roboto" panose="02000000000000000000" pitchFamily="2" charset="0"/>
                <a:ea typeface="Roboto" panose="02000000000000000000" pitchFamily="2" charset="0"/>
                <a:cs typeface="Segoe UI" panose="020B0502040204020203" pitchFamily="34" charset="0"/>
              </a:rPr>
              <a:t>Apply mathematical skills to design/create/improve etc.</a:t>
            </a:r>
          </a:p>
        </p:txBody>
      </p:sp>
      <p:sp>
        <p:nvSpPr>
          <p:cNvPr id="28" name="Rectangle 27">
            <a:extLst>
              <a:ext uri="{FF2B5EF4-FFF2-40B4-BE49-F238E27FC236}">
                <a16:creationId xmlns:a16="http://schemas.microsoft.com/office/drawing/2014/main" id="{83AE9CC2-2104-8348-8B99-1CAB3263F096}"/>
              </a:ext>
            </a:extLst>
          </p:cNvPr>
          <p:cNvSpPr/>
          <p:nvPr/>
        </p:nvSpPr>
        <p:spPr>
          <a:xfrm>
            <a:off x="7002033" y="3203933"/>
            <a:ext cx="4953000" cy="369332"/>
          </a:xfrm>
          <a:prstGeom prst="rect">
            <a:avLst/>
          </a:prstGeom>
        </p:spPr>
        <p:txBody>
          <a:bodyPr>
            <a:spAutoFit/>
          </a:bodyPr>
          <a:lstStyle/>
          <a:p>
            <a:pPr marL="285750" indent="-285750">
              <a:lnSpc>
                <a:spcPct val="150000"/>
              </a:lnSpc>
              <a:buFont typeface="Arial" panose="020B0604020202020204" pitchFamily="34" charset="0"/>
              <a:buChar char="•"/>
            </a:pPr>
            <a:r>
              <a:rPr lang="en-GB" sz="1200" dirty="0">
                <a:latin typeface="Roboto" panose="02000000000000000000" pitchFamily="2" charset="0"/>
                <a:ea typeface="Roboto" panose="02000000000000000000" pitchFamily="2" charset="0"/>
                <a:cs typeface="Segoe UI" panose="020B0502040204020203" pitchFamily="34" charset="0"/>
              </a:rPr>
              <a:t>Opportunities to celebrate personal successes</a:t>
            </a:r>
          </a:p>
        </p:txBody>
      </p:sp>
      <p:sp>
        <p:nvSpPr>
          <p:cNvPr id="29" name="Title 1">
            <a:extLst>
              <a:ext uri="{FF2B5EF4-FFF2-40B4-BE49-F238E27FC236}">
                <a16:creationId xmlns:a16="http://schemas.microsoft.com/office/drawing/2014/main" id="{AA8C43EB-BD8F-4C46-B186-277E00F7F03A}"/>
              </a:ext>
            </a:extLst>
          </p:cNvPr>
          <p:cNvSpPr txBox="1">
            <a:spLocks/>
          </p:cNvSpPr>
          <p:nvPr/>
        </p:nvSpPr>
        <p:spPr>
          <a:xfrm>
            <a:off x="1297114" y="141811"/>
            <a:ext cx="8626967" cy="782320"/>
          </a:xfrm>
          <a:prstGeom prst="rect">
            <a:avLst/>
          </a:prstGeom>
        </p:spPr>
        <p:txBody>
          <a:bodyPr/>
          <a:lstStyle>
            <a:lvl1pPr algn="l" rtl="0" eaLnBrk="1" fontAlgn="base" hangingPunct="1">
              <a:spcBef>
                <a:spcPct val="0"/>
              </a:spcBef>
              <a:spcAft>
                <a:spcPct val="0"/>
              </a:spcAft>
              <a:defRPr sz="3000" b="1">
                <a:solidFill>
                  <a:srgbClr val="00ABB5"/>
                </a:solidFill>
                <a:latin typeface="+mj-lt"/>
                <a:ea typeface="+mj-ea"/>
                <a:cs typeface="+mj-cs"/>
              </a:defRPr>
            </a:lvl1pPr>
            <a:lvl2pPr algn="l" rtl="0" eaLnBrk="1" fontAlgn="base" hangingPunct="1">
              <a:spcBef>
                <a:spcPct val="0"/>
              </a:spcBef>
              <a:spcAft>
                <a:spcPct val="0"/>
              </a:spcAft>
              <a:defRPr sz="3000" b="1">
                <a:solidFill>
                  <a:srgbClr val="000000"/>
                </a:solidFill>
                <a:latin typeface="Arial" charset="0"/>
                <a:cs typeface="Arial" charset="0"/>
              </a:defRPr>
            </a:lvl2pPr>
            <a:lvl3pPr algn="l" rtl="0" eaLnBrk="1" fontAlgn="base" hangingPunct="1">
              <a:spcBef>
                <a:spcPct val="0"/>
              </a:spcBef>
              <a:spcAft>
                <a:spcPct val="0"/>
              </a:spcAft>
              <a:defRPr sz="3000" b="1">
                <a:solidFill>
                  <a:srgbClr val="000000"/>
                </a:solidFill>
                <a:latin typeface="Arial" charset="0"/>
                <a:cs typeface="Arial" charset="0"/>
              </a:defRPr>
            </a:lvl3pPr>
            <a:lvl4pPr algn="l" rtl="0" eaLnBrk="1" fontAlgn="base" hangingPunct="1">
              <a:spcBef>
                <a:spcPct val="0"/>
              </a:spcBef>
              <a:spcAft>
                <a:spcPct val="0"/>
              </a:spcAft>
              <a:defRPr sz="3000" b="1">
                <a:solidFill>
                  <a:srgbClr val="000000"/>
                </a:solidFill>
                <a:latin typeface="Arial" charset="0"/>
                <a:cs typeface="Arial" charset="0"/>
              </a:defRPr>
            </a:lvl4pPr>
            <a:lvl5pPr algn="l" rtl="0" eaLnBrk="1" fontAlgn="base" hangingPunct="1">
              <a:spcBef>
                <a:spcPct val="0"/>
              </a:spcBef>
              <a:spcAft>
                <a:spcPct val="0"/>
              </a:spcAft>
              <a:defRPr sz="3000" b="1">
                <a:solidFill>
                  <a:srgbClr val="000000"/>
                </a:solidFill>
                <a:latin typeface="Arial" charset="0"/>
                <a:cs typeface="Arial" charset="0"/>
              </a:defRPr>
            </a:lvl5pPr>
            <a:lvl6pPr marL="457200" algn="l" rtl="0" eaLnBrk="1" fontAlgn="base" hangingPunct="1">
              <a:spcBef>
                <a:spcPct val="0"/>
              </a:spcBef>
              <a:spcAft>
                <a:spcPct val="0"/>
              </a:spcAft>
              <a:defRPr sz="3000" b="1">
                <a:solidFill>
                  <a:srgbClr val="000000"/>
                </a:solidFill>
                <a:latin typeface="Arial" charset="0"/>
                <a:cs typeface="Arial" charset="0"/>
              </a:defRPr>
            </a:lvl6pPr>
            <a:lvl7pPr marL="914400" algn="l" rtl="0" eaLnBrk="1" fontAlgn="base" hangingPunct="1">
              <a:spcBef>
                <a:spcPct val="0"/>
              </a:spcBef>
              <a:spcAft>
                <a:spcPct val="0"/>
              </a:spcAft>
              <a:defRPr sz="3000" b="1">
                <a:solidFill>
                  <a:srgbClr val="000000"/>
                </a:solidFill>
                <a:latin typeface="Arial" charset="0"/>
                <a:cs typeface="Arial" charset="0"/>
              </a:defRPr>
            </a:lvl7pPr>
            <a:lvl8pPr marL="1371600" algn="l" rtl="0" eaLnBrk="1" fontAlgn="base" hangingPunct="1">
              <a:spcBef>
                <a:spcPct val="0"/>
              </a:spcBef>
              <a:spcAft>
                <a:spcPct val="0"/>
              </a:spcAft>
              <a:defRPr sz="3000" b="1">
                <a:solidFill>
                  <a:srgbClr val="000000"/>
                </a:solidFill>
                <a:latin typeface="Arial" charset="0"/>
                <a:cs typeface="Arial" charset="0"/>
              </a:defRPr>
            </a:lvl8pPr>
            <a:lvl9pPr marL="1828800" algn="l" rtl="0" eaLnBrk="1" fontAlgn="base" hangingPunct="1">
              <a:spcBef>
                <a:spcPct val="0"/>
              </a:spcBef>
              <a:spcAft>
                <a:spcPct val="0"/>
              </a:spcAft>
              <a:defRPr sz="3000" b="1">
                <a:solidFill>
                  <a:srgbClr val="000000"/>
                </a:solidFill>
                <a:latin typeface="Arial" charset="0"/>
                <a:cs typeface="Arial" charset="0"/>
              </a:defRPr>
            </a:lvl9pPr>
          </a:lstStyle>
          <a:p>
            <a:r>
              <a:rPr lang="en-GB" sz="2000" b="0" kern="0" dirty="0">
                <a:solidFill>
                  <a:schemeClr val="accent1"/>
                </a:solidFill>
                <a:latin typeface="Roboto Medium" panose="02000000000000000000" pitchFamily="2" charset="0"/>
                <a:ea typeface="Roboto Medium" panose="02000000000000000000" pitchFamily="2" charset="0"/>
              </a:rPr>
              <a:t>Numeracy and Mathematics </a:t>
            </a:r>
            <a:r>
              <a:rPr lang="en-GB" sz="2000" b="0" kern="0" dirty="0" smtClean="0">
                <a:solidFill>
                  <a:schemeClr val="accent1"/>
                </a:solidFill>
                <a:latin typeface="Roboto Medium" panose="02000000000000000000" pitchFamily="2" charset="0"/>
                <a:ea typeface="Roboto Medium" panose="02000000000000000000" pitchFamily="2" charset="0"/>
              </a:rPr>
              <a:t>– </a:t>
            </a:r>
            <a:r>
              <a:rPr lang="en-GB" sz="1600" kern="0" dirty="0" smtClean="0">
                <a:solidFill>
                  <a:schemeClr val="accent1"/>
                </a:solidFill>
                <a:latin typeface="Roboto Medium" panose="02000000000000000000" pitchFamily="2" charset="0"/>
                <a:ea typeface="Roboto Medium" panose="02000000000000000000" pitchFamily="2" charset="0"/>
              </a:rPr>
              <a:t>example of using four capacities to articulate skills and attributes in a curricular area</a:t>
            </a:r>
            <a:endParaRPr lang="en-GB" sz="1600" kern="0" dirty="0">
              <a:solidFill>
                <a:schemeClr val="accent1"/>
              </a:solidFill>
              <a:latin typeface="Roboto Medium" panose="02000000000000000000" pitchFamily="2" charset="0"/>
              <a:ea typeface="Roboto Medium" panose="02000000000000000000" pitchFamily="2" charset="0"/>
            </a:endParaRPr>
          </a:p>
        </p:txBody>
      </p:sp>
      <p:pic>
        <p:nvPicPr>
          <p:cNvPr id="30" name="Picture 29" descr="A picture containing holding, ball, water, red&#10;&#10;Description automatically generated">
            <a:extLst>
              <a:ext uri="{FF2B5EF4-FFF2-40B4-BE49-F238E27FC236}">
                <a16:creationId xmlns:a16="http://schemas.microsoft.com/office/drawing/2014/main" id="{3D395F00-1DFE-EB4C-AF5E-BD6BDFA95F9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11691" y="740891"/>
            <a:ext cx="1572923" cy="1636156"/>
          </a:xfrm>
          <a:prstGeom prst="rect">
            <a:avLst/>
          </a:prstGeom>
        </p:spPr>
      </p:pic>
      <p:pic>
        <p:nvPicPr>
          <p:cNvPr id="31" name="Picture 30" descr="A close up of a sign&#10;&#10;Description automatically generated">
            <a:extLst>
              <a:ext uri="{FF2B5EF4-FFF2-40B4-BE49-F238E27FC236}">
                <a16:creationId xmlns:a16="http://schemas.microsoft.com/office/drawing/2014/main" id="{48B87665-959B-9748-8493-738914F3700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171232" y="5023231"/>
            <a:ext cx="1739248" cy="1697639"/>
          </a:xfrm>
          <a:prstGeom prst="rect">
            <a:avLst/>
          </a:prstGeom>
        </p:spPr>
      </p:pic>
      <p:pic>
        <p:nvPicPr>
          <p:cNvPr id="32" name="Picture 31" descr="A picture containing holding, ball&#10;&#10;Description automatically generated">
            <a:extLst>
              <a:ext uri="{FF2B5EF4-FFF2-40B4-BE49-F238E27FC236}">
                <a16:creationId xmlns:a16="http://schemas.microsoft.com/office/drawing/2014/main" id="{76AF0817-0815-EA45-B155-8A66C60A9FC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264037" y="5054228"/>
            <a:ext cx="1713653" cy="1697638"/>
          </a:xfrm>
          <a:prstGeom prst="rect">
            <a:avLst/>
          </a:prstGeom>
        </p:spPr>
      </p:pic>
      <p:pic>
        <p:nvPicPr>
          <p:cNvPr id="33" name="Picture 32" descr="A picture containing holding, food, water, red&#10;&#10;Description automatically generated">
            <a:extLst>
              <a:ext uri="{FF2B5EF4-FFF2-40B4-BE49-F238E27FC236}">
                <a16:creationId xmlns:a16="http://schemas.microsoft.com/office/drawing/2014/main" id="{9A92940A-67D8-8A43-A726-46D1ACC72F0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00910" y="739946"/>
            <a:ext cx="1604539" cy="1636156"/>
          </a:xfrm>
          <a:prstGeom prst="rect">
            <a:avLst/>
          </a:prstGeom>
        </p:spPr>
      </p:pic>
    </p:spTree>
    <p:extLst>
      <p:ext uri="{BB962C8B-B14F-4D97-AF65-F5344CB8AC3E}">
        <p14:creationId xmlns:p14="http://schemas.microsoft.com/office/powerpoint/2010/main" val="786360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296710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1345582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966</Words>
  <Application>Microsoft Office PowerPoint</Application>
  <PresentationFormat>Widescreen</PresentationFormat>
  <Paragraphs>151</Paragraphs>
  <Slides>10</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Arial</vt:lpstr>
      <vt:lpstr>Calibri</vt:lpstr>
      <vt:lpstr>Calibri Light</vt:lpstr>
      <vt:lpstr>Georgia</vt:lpstr>
      <vt:lpstr>Lucida Calligraphy</vt:lpstr>
      <vt:lpstr>Roboto</vt:lpstr>
      <vt:lpstr>Roboto Medium</vt:lpstr>
      <vt:lpstr>Segoe 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Scottish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Watson J (Jenny)</dc:creator>
  <cp:lastModifiedBy>Bullock S (Stephen)</cp:lastModifiedBy>
  <cp:revision>4</cp:revision>
  <dcterms:created xsi:type="dcterms:W3CDTF">2020-06-02T14:28:48Z</dcterms:created>
  <dcterms:modified xsi:type="dcterms:W3CDTF">2021-05-20T15:34:07Z</dcterms:modified>
</cp:coreProperties>
</file>