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2"/>
  </p:notesMasterIdLst>
  <p:sldIdLst>
    <p:sldId id="257" r:id="rId3"/>
    <p:sldId id="1344" r:id="rId4"/>
    <p:sldId id="262" r:id="rId5"/>
    <p:sldId id="260" r:id="rId6"/>
    <p:sldId id="263" r:id="rId7"/>
    <p:sldId id="264" r:id="rId8"/>
    <p:sldId id="265" r:id="rId9"/>
    <p:sldId id="266" r:id="rId10"/>
    <p:sldId id="267" r:id="rId11"/>
    <p:sldId id="269" r:id="rId12"/>
    <p:sldId id="268" r:id="rId13"/>
    <p:sldId id="270" r:id="rId14"/>
    <p:sldId id="271" r:id="rId15"/>
    <p:sldId id="1353" r:id="rId16"/>
    <p:sldId id="1354" r:id="rId17"/>
    <p:sldId id="272" r:id="rId18"/>
    <p:sldId id="273" r:id="rId19"/>
    <p:sldId id="275" r:id="rId20"/>
    <p:sldId id="301" r:id="rId21"/>
  </p:sldIdLst>
  <p:sldSz cx="18288000" cy="10287000"/>
  <p:notesSz cx="6858000" cy="9144000"/>
  <p:embeddedFontLst>
    <p:embeddedFont>
      <p:font typeface="Arial MT Pro" panose="020B0604020202020204" charset="0"/>
      <p:regular r:id="rId23"/>
    </p:embeddedFont>
    <p:embeddedFont>
      <p:font typeface="Arial MT Pro Bold" panose="020B0604020202020204" charset="0"/>
      <p:regular r:id="rId24"/>
    </p:embeddedFont>
    <p:embeddedFont>
      <p:font typeface="Beth Ellen" panose="020B0604020202020204" charset="0"/>
      <p:regular r:id="rId25"/>
    </p:embeddedFont>
    <p:embeddedFont>
      <p:font typeface="Futura Bold" panose="020B0604020202020204" charset="0"/>
      <p:regular r:id="rId26"/>
    </p:embeddedFont>
    <p:embeddedFont>
      <p:font typeface="Gotham" panose="020B0604020202020204" charset="0"/>
      <p:regular r:id="rId27"/>
    </p:embeddedFont>
    <p:embeddedFont>
      <p:font typeface="Kollektif Bold" panose="020B0604020202020204"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55E34C-930A-4A6A-B26C-C016357725A9}" v="31" dt="2026-08-21T14:48:01.6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67554" autoAdjust="0"/>
  </p:normalViewPr>
  <p:slideViewPr>
    <p:cSldViewPr>
      <p:cViewPr varScale="1">
        <p:scale>
          <a:sx n="36" d="100"/>
          <a:sy n="36" d="100"/>
        </p:scale>
        <p:origin x="202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24.08.2026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professional-learning/self-directed-professional-learning/aspiring-to-middle-leadership/"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ducation.gov.scot/professional-learning/national-approach-to-professional-learning/the-national-model-of-professional-learnin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All information is correct as of August 2026.</a:t>
            </a:r>
          </a:p>
          <a:p>
            <a:endParaRPr lang="en-US" dirty="0"/>
          </a:p>
          <a:p>
            <a:r>
              <a:rPr lang="en-US" dirty="0"/>
              <a:t>This PowerPoint is intended to support senior leaders, middle leaders and practitioners in schools and local authorities to deliver an introduction session to a group on the Aspiring to Middle Leadership (AML) programme.  It is the first of a set of 3 to accompany the AML programme.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PowerPoint is a template that presenters can adapt to suit their own context and style of presenting.  It can be added to, but please do not remove any slides as they are all essential to the Introductory session. You may wish to add the date, a logo alongside the Education Scotland one, add dates for future sessions (2 further sessions are suggested)</a:t>
            </a:r>
            <a:r>
              <a:rPr lang="en-US" i="0" dirty="0">
                <a:solidFill>
                  <a:srgbClr val="FF0000"/>
                </a:solidFill>
              </a:rPr>
              <a:t> or to add a link to a local feedback form into the last slide. You can use these slides in person </a:t>
            </a:r>
            <a:r>
              <a:rPr lang="en-US" i="0">
                <a:solidFill>
                  <a:srgbClr val="FF0000"/>
                </a:solidFill>
              </a:rPr>
              <a:t>or online.</a:t>
            </a:r>
            <a:endParaRPr lang="en-US" i="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Within the slides, suggested timings, key messages to get across, facilitator notes and reflective questions are included.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a:t>
            </a:r>
          </a:p>
          <a:p>
            <a:r>
              <a:rPr lang="en-US" dirty="0"/>
              <a:t>The session this PowerPoint is intended to support has been designed to be delivered by facilitators in </a:t>
            </a:r>
            <a:r>
              <a:rPr lang="en-US" b="1" dirty="0"/>
              <a:t>60 -75 minutes</a:t>
            </a:r>
            <a:r>
              <a:rPr lang="en-US" dirty="0"/>
              <a:t>. If you have longer, we would encourage you to use that time for (more) discussion of the reflective questions and perhaps invite some feedback. Suggested approximate timings can be found in the notes for each slide.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IMPORTANT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PowerPoint refers to the open access, self-directed Education Scotland Aspiring to Middle Leadership programme</a:t>
            </a:r>
            <a:r>
              <a:rPr lang="en-US" b="0" u="none" dirty="0"/>
              <a:t>, at </a:t>
            </a:r>
            <a:r>
              <a:rPr lang="en-GB" b="0" dirty="0">
                <a:hlinkClick r:id="rId3"/>
              </a:rPr>
              <a:t>Aspiring to Middle Leadership | Self-directed professional learning | Professional Learning | Education Scotland</a:t>
            </a:r>
            <a:r>
              <a:rPr lang="en-GB" b="0" dirty="0"/>
              <a:t>. </a:t>
            </a:r>
            <a:r>
              <a:rPr lang="en-US" b="0" dirty="0"/>
              <a:t>It is anticipated the presenter will be familiar with the content of the programme, which can be found at the Education Scotland website pages.  It will be particularly useful to be familiar with Introductory Activities 1-3, before delivering this session. These are ideally completed by participants ahead of this Introductory session. The fourth and final Introductory Activity is started during this 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If facilitating in person, you may wish participants to bring their devices for slides 14 and 15, when you present ‘The learning ahead’ that is accessed through the website. Alternatively, you could share your screen whilst viewing the AML pages of the website, to show/remind participants how and where to access the Professional Learning Activities. If online, be ready to share your screen to show these webpages.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While use of the AML Reflective Journal is optional, we would encourage its use as part of this facilitated programme. If used, it will be helpful for participants to have it to hand during this session.</a:t>
            </a:r>
          </a:p>
          <a:p>
            <a:endParaRPr lang="en-US" b="0" dirty="0"/>
          </a:p>
          <a:p>
            <a:r>
              <a:rPr lang="en-US" dirty="0"/>
              <a:t>Learning outcomes for this resource:</a:t>
            </a:r>
          </a:p>
          <a:p>
            <a:r>
              <a:rPr lang="en-US" dirty="0"/>
              <a:t>•  Set the scene for professional learning</a:t>
            </a:r>
          </a:p>
          <a:p>
            <a:r>
              <a:rPr lang="en-US" dirty="0"/>
              <a:t>•  </a:t>
            </a:r>
            <a:r>
              <a:rPr lang="en-US" dirty="0" err="1"/>
              <a:t>Familiarise</a:t>
            </a:r>
            <a:r>
              <a:rPr lang="en-US" dirty="0"/>
              <a:t> colleagues with the programme</a:t>
            </a:r>
          </a:p>
          <a:p>
            <a:r>
              <a:rPr lang="en-US" dirty="0"/>
              <a:t>•  Agree/share a timeline for working together.</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5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endParaRPr lang="en-US" dirty="0"/>
          </a:p>
          <a:p>
            <a:r>
              <a:rPr lang="en-US" dirty="0"/>
              <a:t> - Why establish group protocols?</a:t>
            </a:r>
          </a:p>
          <a:p>
            <a:endParaRPr lang="en-US" dirty="0"/>
          </a:p>
          <a:p>
            <a:r>
              <a:rPr lang="en-US" dirty="0"/>
              <a:t>Effective professional learning goes beyond simply delivering information. It fosters a learning community where educators can learn with, from, and on behalf of one another. To achieve this, the facilitator of this learning should establish clear protocols and a positive learning environment at the outset. The general notes below will support the facilitator to help everyone feel comfortable participating and contribute to a rich learning experience. </a:t>
            </a:r>
          </a:p>
          <a:p>
            <a:endParaRPr lang="en-US" dirty="0"/>
          </a:p>
          <a:p>
            <a:r>
              <a:rPr lang="en-US" b="1" dirty="0"/>
              <a:t>Facilitator notes:</a:t>
            </a:r>
          </a:p>
          <a:p>
            <a:endParaRPr lang="en-US" b="1" dirty="0"/>
          </a:p>
          <a:p>
            <a:r>
              <a:rPr lang="en-US" dirty="0"/>
              <a:t>Take some time to establish group protocols (ways of working together) for this session and any further Aspiring to Middle Leadership sessions you may deliver. </a:t>
            </a:r>
          </a:p>
          <a:p>
            <a:r>
              <a:rPr lang="en-US" dirty="0"/>
              <a:t>Ask participants to comment on anything they would like to add or amend. </a:t>
            </a:r>
          </a:p>
          <a:p>
            <a:r>
              <a:rPr lang="en-US" dirty="0"/>
              <a:t>Is there anything that participants feel is missing or anything they would like to remove?</a:t>
            </a:r>
          </a:p>
          <a:p>
            <a:r>
              <a:rPr lang="en-US" dirty="0"/>
              <a:t>The protocols on the slide are suggestions to be amended for your context or group. </a:t>
            </a:r>
          </a:p>
          <a:p>
            <a:r>
              <a:rPr lang="en-US" b="1" dirty="0"/>
              <a:t> </a:t>
            </a:r>
          </a:p>
          <a:p>
            <a:r>
              <a:rPr lang="en-US" b="1" dirty="0"/>
              <a:t>Further notes on creating protocols:</a:t>
            </a:r>
          </a:p>
          <a:p>
            <a:endParaRPr lang="en-US" dirty="0"/>
          </a:p>
          <a:p>
            <a:r>
              <a:rPr lang="en-US" b="1" dirty="0"/>
              <a:t>1. Contract a safe space</a:t>
            </a:r>
          </a:p>
          <a:p>
            <a:endParaRPr lang="en-US" dirty="0"/>
          </a:p>
          <a:p>
            <a:r>
              <a:rPr lang="en-US" dirty="0"/>
              <a:t>Co-create a safe space agreement with your group. This agreement outlines expectations for respectful communication and active listening. A safe space allows trust to flourish, fostering a collaborative environment where everyone feels comfortable sharing ideas and taking risks. </a:t>
            </a:r>
          </a:p>
          <a:p>
            <a:endParaRPr lang="en-US" dirty="0"/>
          </a:p>
          <a:p>
            <a:r>
              <a:rPr lang="en-US" b="1" dirty="0"/>
              <a:t>2. Shift from top-down to collaborative learning </a:t>
            </a:r>
          </a:p>
          <a:p>
            <a:endParaRPr lang="en-US" dirty="0"/>
          </a:p>
          <a:p>
            <a:r>
              <a:rPr lang="en-US" dirty="0"/>
              <a:t>Move beyond the traditional model where one person imparts knowledge. Embrace a collaborative approach where all participants actively engage. This means learning with, from, and on behalf of one another. By leveraging the diverse perspectives within the group, gaining a richer understanding and creating a more impactful learning experience for everyone. </a:t>
            </a:r>
          </a:p>
          <a:p>
            <a:endParaRPr lang="en-US" dirty="0"/>
          </a:p>
          <a:p>
            <a:r>
              <a:rPr lang="en-US" b="1" dirty="0"/>
              <a:t>3. Holding the ladder: Shared expertise and recognition </a:t>
            </a:r>
          </a:p>
          <a:p>
            <a:endParaRPr lang="en-US" dirty="0"/>
          </a:p>
          <a:p>
            <a:r>
              <a:rPr lang="en-US" dirty="0"/>
              <a:t>Holding the ladder signifies a two-fold approach: </a:t>
            </a:r>
          </a:p>
          <a:p>
            <a:endParaRPr lang="en-US" dirty="0"/>
          </a:p>
          <a:p>
            <a:pPr marL="171450" indent="-171450">
              <a:buFont typeface="Arial" panose="020B0604020202020204" pitchFamily="34" charset="0"/>
              <a:buChar char="•"/>
            </a:pPr>
            <a:r>
              <a:rPr lang="en-US" dirty="0"/>
              <a:t>Sharing expertise: Those with experience can share their knowledge and insights.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Recognising everyone’s contribution: Actively listen and be open to learning from the unique perspectives and experiences of colleagues. Build on each other's ideas to foster a collaborative environment where everyone feels valued, and their contributions are respected. </a:t>
            </a:r>
          </a:p>
          <a:p>
            <a:endParaRPr lang="en-US" dirty="0"/>
          </a:p>
          <a:p>
            <a:r>
              <a:rPr lang="en-US" dirty="0"/>
              <a:t> </a:t>
            </a:r>
            <a:endParaRPr lang="en-US" b="1" dirty="0"/>
          </a:p>
          <a:p>
            <a:r>
              <a:rPr lang="en-US" b="1" dirty="0"/>
              <a:t>4. Hold space for silence and respectful discussion </a:t>
            </a:r>
          </a:p>
          <a:p>
            <a:endParaRPr lang="en-US" dirty="0"/>
          </a:p>
          <a:p>
            <a:r>
              <a:rPr lang="en-US" dirty="0"/>
              <a:t> Hold space for silence after someone speaks or asks a question. It can be tempting to jump in to fill silence but allowing time for quiet can avoid interrupting thought and produce more thoughtful responses. Everyone deserves to be heard and understood. </a:t>
            </a:r>
          </a:p>
          <a:p>
            <a:endParaRPr lang="en-US" dirty="0"/>
          </a:p>
          <a:p>
            <a:r>
              <a:rPr lang="en-US" dirty="0"/>
              <a:t>Adapt the time allocation based on the size of the group and the complexity of the topic.  </a:t>
            </a:r>
          </a:p>
          <a:p>
            <a:endParaRPr lang="en-US" dirty="0"/>
          </a:p>
          <a:p>
            <a:r>
              <a:rPr lang="en-US" b="1" dirty="0"/>
              <a:t>5. Schedule regular breaks </a:t>
            </a:r>
          </a:p>
          <a:p>
            <a:endParaRPr lang="en-US" dirty="0"/>
          </a:p>
          <a:p>
            <a:r>
              <a:rPr lang="en-US" dirty="0"/>
              <a:t>Schedule a break into the session (as a minimum, one 5–minute break per hour). This allows participants to process information, refocus, and return with renewed energy, leading to a more productive learning experience. </a:t>
            </a:r>
          </a:p>
          <a:p>
            <a:endParaRPr lang="en-US" dirty="0"/>
          </a:p>
          <a:p>
            <a:r>
              <a:rPr lang="en-US" b="1" dirty="0"/>
              <a:t>6. Centre learning in real life </a:t>
            </a:r>
          </a:p>
          <a:p>
            <a:endParaRPr lang="en-US" dirty="0"/>
          </a:p>
          <a:p>
            <a:r>
              <a:rPr lang="en-US" dirty="0"/>
              <a:t>Connect the learning to real-life experiences by encouraging participants to share relevant personal anecdotes or applications. This strengthens understanding and makes the learning more relatable and impactful for all. </a:t>
            </a:r>
          </a:p>
          <a:p>
            <a:endParaRPr lang="en-US" dirty="0"/>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algn="l" rtl="0" fontAlgn="base"/>
            <a:r>
              <a:rPr lang="en-GB" b="1" i="0" u="none" strike="noStrike" dirty="0">
                <a:solidFill>
                  <a:srgbClr val="000000"/>
                </a:solidFill>
                <a:effectLst/>
                <a:latin typeface="Calibri" panose="020F0502020204030204" pitchFamily="34" charset="0"/>
              </a:rPr>
              <a:t>Suggested timing:</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0" i="0" u="none" strike="noStrike" dirty="0">
                <a:solidFill>
                  <a:srgbClr val="000000"/>
                </a:solidFill>
                <a:effectLst/>
                <a:latin typeface="Calibri" panose="020F0502020204030204" pitchFamily="34" charset="0"/>
              </a:rPr>
              <a:t>1 minute</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1" i="0" u="none" strike="noStrike" dirty="0">
                <a:solidFill>
                  <a:srgbClr val="000000"/>
                </a:solidFill>
                <a:effectLst/>
                <a:latin typeface="Calibri" panose="020F0502020204030204" pitchFamily="34" charset="0"/>
              </a:rPr>
              <a:t>Facilitator notes:</a:t>
            </a:r>
            <a:r>
              <a:rPr lang="en-US" b="0" i="0" dirty="0">
                <a:solidFill>
                  <a:srgbClr val="444444"/>
                </a:solidFill>
                <a:effectLst/>
                <a:latin typeface="Calibri" panose="020F0502020204030204" pitchFamily="34" charset="0"/>
              </a:rPr>
              <a:t>​</a:t>
            </a:r>
          </a:p>
          <a:p>
            <a:pPr algn="l" rtl="0" fontAlgn="base"/>
            <a:r>
              <a:rPr lang="en-GB" b="0" i="0" dirty="0">
                <a:solidFill>
                  <a:srgbClr val="444444"/>
                </a:solidFill>
                <a:effectLst/>
                <a:latin typeface="Calibri" panose="020F0502020204030204" pitchFamily="34" charset="0"/>
              </a:rPr>
              <a:t>​</a:t>
            </a:r>
          </a:p>
          <a:p>
            <a:pPr algn="l" rtl="0" fontAlgn="base"/>
            <a:r>
              <a:rPr lang="en-GB" b="0" i="0" u="none" strike="noStrike" dirty="0">
                <a:solidFill>
                  <a:srgbClr val="000000"/>
                </a:solidFill>
                <a:effectLst/>
                <a:latin typeface="Calibri" panose="020F0502020204030204" pitchFamily="34" charset="0"/>
              </a:rPr>
              <a:t>This slide shows what will be looked at in this session, to be shared with participants. Invite any questions they may have.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algn="l" rtl="0" fontAlgn="base"/>
            <a:r>
              <a:rPr lang="en-GB" b="1" i="0" u="none" strike="noStrike" dirty="0">
                <a:solidFill>
                  <a:srgbClr val="000000"/>
                </a:solidFill>
                <a:effectLst/>
                <a:latin typeface="Calibri" panose="020F0502020204030204" pitchFamily="34" charset="0"/>
              </a:rPr>
              <a:t>Suggested timing:</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0" i="0" u="none" strike="noStrike" dirty="0">
                <a:solidFill>
                  <a:srgbClr val="000000"/>
                </a:solidFill>
                <a:effectLst/>
                <a:latin typeface="Calibri" panose="020F0502020204030204" pitchFamily="34" charset="0"/>
              </a:rPr>
              <a:t>1 minute</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1" i="0" u="none" strike="noStrike" dirty="0">
                <a:solidFill>
                  <a:srgbClr val="000000"/>
                </a:solidFill>
                <a:effectLst/>
                <a:latin typeface="Calibri" panose="020F0502020204030204" pitchFamily="34" charset="0"/>
              </a:rPr>
              <a:t>Facilitator notes:</a:t>
            </a:r>
            <a:r>
              <a:rPr lang="en-US" b="0" i="0" dirty="0">
                <a:solidFill>
                  <a:srgbClr val="444444"/>
                </a:solidFill>
                <a:effectLst/>
                <a:latin typeface="Calibri" panose="020F0502020204030204" pitchFamily="34" charset="0"/>
              </a:rPr>
              <a:t>​</a:t>
            </a:r>
          </a:p>
          <a:p>
            <a:pPr algn="l" rtl="0" fontAlgn="base"/>
            <a:r>
              <a:rPr lang="en-GB" b="0" i="0" dirty="0">
                <a:solidFill>
                  <a:srgbClr val="444444"/>
                </a:solidFill>
                <a:effectLst/>
                <a:latin typeface="Calibri" panose="020F0502020204030204" pitchFamily="34" charset="0"/>
              </a:rPr>
              <a:t>​</a:t>
            </a:r>
          </a:p>
          <a:p>
            <a:pPr algn="l" rtl="0" fontAlgn="base"/>
            <a:r>
              <a:rPr lang="en-GB" b="0" i="0" u="none" strike="noStrike" dirty="0">
                <a:solidFill>
                  <a:srgbClr val="000000"/>
                </a:solidFill>
                <a:effectLst/>
                <a:latin typeface="Calibri" panose="020F0502020204030204" pitchFamily="34" charset="0"/>
              </a:rPr>
              <a:t>This slide shows the learning outcomes for the programme, to be shared with participants. Invite any questions they may have.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dirty="0"/>
          </a:p>
          <a:p>
            <a:r>
              <a:rPr lang="en-US" dirty="0"/>
              <a:t>2 + 10 minutes</a:t>
            </a:r>
          </a:p>
          <a:p>
            <a:endParaRPr lang="en-US" dirty="0"/>
          </a:p>
          <a:p>
            <a:r>
              <a:rPr lang="en-US" b="1" dirty="0"/>
              <a:t>Key messages:</a:t>
            </a:r>
          </a:p>
          <a:p>
            <a:r>
              <a:rPr lang="en-US" dirty="0"/>
              <a:t>Reflecting on the activities already done will bring the group ‘back into’ the learning, having already done Introductory activities 1-3, and provide a good starting point for today’s thinking and learning.</a:t>
            </a:r>
          </a:p>
          <a:p>
            <a:endParaRPr lang="en-US" dirty="0"/>
          </a:p>
          <a:p>
            <a:r>
              <a:rPr lang="en-US" b="1" dirty="0"/>
              <a:t>Facilitator notes:</a:t>
            </a:r>
          </a:p>
          <a:p>
            <a:pPr marL="171450" indent="-171450">
              <a:buFont typeface="Arial" panose="020B0604020202020204" pitchFamily="34" charset="0"/>
              <a:buChar char="•"/>
            </a:pPr>
            <a:r>
              <a:rPr lang="en-US" dirty="0"/>
              <a:t>If participants have used the optional Reflective Journal for the Introductory activities, it will be useful to have it to hand.</a:t>
            </a:r>
          </a:p>
          <a:p>
            <a:pPr marL="171450" indent="-171450">
              <a:buFont typeface="Arial" panose="020B0604020202020204" pitchFamily="34" charset="0"/>
              <a:buChar char="•"/>
            </a:pPr>
            <a:r>
              <a:rPr lang="en-US" dirty="0"/>
              <a:t>If time permits, you may wish to ask each small group to feed back any key points or themes from their discussion.</a:t>
            </a:r>
          </a:p>
          <a:p>
            <a:pPr marL="171450" indent="-171450">
              <a:buFont typeface="Arial" panose="020B0604020202020204" pitchFamily="34" charset="0"/>
              <a:buChar char="•"/>
            </a:pPr>
            <a:r>
              <a:rPr lang="en-US" dirty="0"/>
              <a:t>If time permits, invite any further reflections with the whole group.</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b="1" dirty="0"/>
              <a:t>Further notes on connectors:</a:t>
            </a:r>
          </a:p>
          <a:p>
            <a:pPr marL="171450" indent="-171450">
              <a:buFont typeface="Arial" panose="020B0604020202020204" pitchFamily="34" charset="0"/>
              <a:buChar char="•"/>
            </a:pPr>
            <a:r>
              <a:rPr lang="en-US" dirty="0"/>
              <a:t>A connector activity allows participants to take part in an informal discussion. </a:t>
            </a:r>
          </a:p>
          <a:p>
            <a:pPr marL="171450" indent="-171450">
              <a:buFont typeface="Arial" panose="020B0604020202020204" pitchFamily="34" charset="0"/>
              <a:buChar char="•"/>
            </a:pPr>
            <a:r>
              <a:rPr lang="en-US" dirty="0"/>
              <a:t>This is to ensure that participants are relaxed, focused and ready for an interactive workshop.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dirty="0"/>
          </a:p>
          <a:p>
            <a:r>
              <a:rPr lang="en-US" dirty="0"/>
              <a:t>2 minutes</a:t>
            </a:r>
          </a:p>
          <a:p>
            <a:endParaRPr lang="en-US" dirty="0"/>
          </a:p>
          <a:p>
            <a:r>
              <a:rPr lang="en-US" b="1" dirty="0"/>
              <a:t>Key messages:</a:t>
            </a:r>
          </a:p>
          <a:p>
            <a:r>
              <a:rPr lang="en-US" dirty="0"/>
              <a:t>Tell the group we will look at some of the research and thinking that underpins the programme. Throughout the programme we will keep in mind the ‘3 fields of knowledge’, (NCSL = National Centre for School Leadership in England).</a:t>
            </a:r>
          </a:p>
          <a:p>
            <a:endParaRPr lang="en-US" b="1" dirty="0"/>
          </a:p>
          <a:p>
            <a:r>
              <a:rPr lang="en-US" b="1" dirty="0"/>
              <a:t>Facilitator notes:</a:t>
            </a:r>
          </a:p>
          <a:p>
            <a:endParaRPr lang="en-US" dirty="0"/>
          </a:p>
          <a:p>
            <a:r>
              <a:rPr lang="en-US" dirty="0"/>
              <a:t>3 fields of knowledge:</a:t>
            </a:r>
          </a:p>
          <a:p>
            <a:r>
              <a:rPr lang="en-US" dirty="0"/>
              <a:t>1 - what is already known and in the public domain</a:t>
            </a:r>
          </a:p>
          <a:p>
            <a:r>
              <a:rPr lang="en-US" dirty="0"/>
              <a:t>2 -  what we know in the room, our vast combined knowledge, skills and experience</a:t>
            </a:r>
          </a:p>
          <a:p>
            <a:r>
              <a:rPr lang="en-US" dirty="0"/>
              <a:t>3 - what we create by working together.</a:t>
            </a:r>
          </a:p>
          <a:p>
            <a:endParaRPr lang="en-US" dirty="0"/>
          </a:p>
          <a:p>
            <a:r>
              <a:rPr lang="en-US" dirty="0"/>
              <a:t>What each of you bring to the programme is very valuable - it contributes to the 3rd field of knowledge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a:t>
            </a:r>
          </a:p>
          <a:p>
            <a:endParaRPr lang="en-US" b="1" dirty="0"/>
          </a:p>
          <a:p>
            <a:r>
              <a:rPr lang="en-US" b="0" dirty="0"/>
              <a:t>5 minutes</a:t>
            </a:r>
          </a:p>
          <a:p>
            <a:endParaRPr lang="en-US" b="1" dirty="0"/>
          </a:p>
          <a:p>
            <a:r>
              <a:rPr lang="en-US" b="1" dirty="0"/>
              <a:t>Key messages:</a:t>
            </a:r>
          </a:p>
          <a:p>
            <a:endParaRPr lang="en-US" b="1" dirty="0"/>
          </a:p>
          <a:p>
            <a:r>
              <a:rPr lang="en-US" dirty="0"/>
              <a:t>The national model of professional learning describes the main principles and features of effective learning. These can help to build capacity and promote collaborative practices.</a:t>
            </a:r>
          </a:p>
          <a:p>
            <a:r>
              <a:rPr lang="en-GB" dirty="0">
                <a:hlinkClick r:id="rId3"/>
              </a:rPr>
              <a:t>The national model of professional learning | National approach to professional learning | Professional Learning | Education Scotland</a:t>
            </a:r>
            <a:endParaRPr lang="en-US" dirty="0"/>
          </a:p>
          <a:p>
            <a:endParaRPr lang="en-US" dirty="0"/>
          </a:p>
          <a:p>
            <a:r>
              <a:rPr lang="en-US" dirty="0"/>
              <a:t>Aspiring to Middle Leadership has been designed using the national model of professional learning and the principles of adult learning or andragogy. </a:t>
            </a:r>
          </a:p>
          <a:p>
            <a:endParaRPr lang="en-US" dirty="0"/>
          </a:p>
          <a:p>
            <a:r>
              <a:rPr lang="en-US" b="1" dirty="0"/>
              <a:t>Facilitator notes:</a:t>
            </a:r>
          </a:p>
          <a:p>
            <a:endParaRPr lang="en-US" b="1" dirty="0"/>
          </a:p>
          <a:p>
            <a:r>
              <a:rPr lang="en-US" b="0" dirty="0"/>
              <a:t>Briefly talk through each part of the model:</a:t>
            </a:r>
          </a:p>
          <a:p>
            <a:pPr marL="171450" indent="-171450">
              <a:buFont typeface="Arial" panose="020B0604020202020204" pitchFamily="34" charset="0"/>
              <a:buChar char="•"/>
            </a:pPr>
            <a:r>
              <a:rPr lang="en-US" b="0" dirty="0"/>
              <a:t>The heart (</a:t>
            </a:r>
            <a:r>
              <a:rPr lang="en-US" b="0" dirty="0" err="1"/>
              <a:t>centre</a:t>
            </a:r>
            <a:r>
              <a:rPr lang="en-US" b="0" dirty="0"/>
              <a:t>) of the model - the professional learning in this programme should impact on you as educators and in turn impact on your learners. All effective professional learning links the educator’s learning with that of the children, young people or adult learners you work with. You will be in the role of a learner in this programme too. Please reflect throughout on the potential of your learning to impact on your learners.</a:t>
            </a:r>
          </a:p>
          <a:p>
            <a:pPr marL="171450" indent="-171450">
              <a:buFont typeface="Arial" panose="020B0604020202020204" pitchFamily="34" charset="0"/>
              <a:buChar char="•"/>
            </a:pPr>
            <a:r>
              <a:rPr lang="en-US" b="0" dirty="0"/>
              <a:t>The next three elements in green – the programme involves enquiry, collaboration and learning that deepens your knowledge and understanding, because these approaches are known to support effective learning that can transform practice.</a:t>
            </a:r>
          </a:p>
          <a:p>
            <a:pPr marL="171450" indent="-171450">
              <a:buFont typeface="Arial" panose="020B0604020202020204" pitchFamily="34" charset="0"/>
              <a:buChar char="•"/>
            </a:pPr>
            <a:r>
              <a:rPr lang="en-US" b="0" dirty="0"/>
              <a:t>The programme is linked to professional standards, whether the </a:t>
            </a:r>
            <a:r>
              <a:rPr lang="en-US" dirty="0"/>
              <a:t>General Teaching Council (Scotland) (GTCS) Standard for Middle Leadership, the Scottish Social Services Council (SSSC) Codes of Practice or Standard for Childhood Practice (2015), or the Community Learning and Development Standards Council (</a:t>
            </a:r>
            <a:r>
              <a:rPr lang="en-US" dirty="0" err="1"/>
              <a:t>CLDSC</a:t>
            </a:r>
            <a:r>
              <a:rPr lang="en-US" dirty="0"/>
              <a:t>) Competent Practitioner Framework.</a:t>
            </a:r>
          </a:p>
          <a:p>
            <a:pPr marL="171450" indent="-171450">
              <a:buFont typeface="Arial" panose="020B0604020202020204" pitchFamily="34" charset="0"/>
              <a:buChar char="•"/>
            </a:pPr>
            <a:r>
              <a:rPr lang="en-US" dirty="0"/>
              <a:t>Leadership of and for learning is about creating a culture of learning in a setting, with everyone playing a part in creating that ethos, not just leadership teams.</a:t>
            </a:r>
          </a:p>
          <a:p>
            <a:endParaRPr lang="en-US" dirty="0"/>
          </a:p>
          <a:p>
            <a:endParaRPr lang="en-US" dirty="0"/>
          </a:p>
          <a:p>
            <a:r>
              <a:rPr lang="en-US" b="1" dirty="0"/>
              <a:t>Reflective question:</a:t>
            </a:r>
          </a:p>
          <a:p>
            <a:endParaRPr lang="en-US" b="1" dirty="0"/>
          </a:p>
          <a:p>
            <a:r>
              <a:rPr lang="en-US" dirty="0"/>
              <a:t>Is there anything that resonates with you and if so, why?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Suggested timing: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3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Reflecting on your own professional 'why' will help you remember why you educate and get you thinking about what kind of leader you want to become.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Here's the view of Jeffrey Boakye (pronounced ‘Bo-</a:t>
            </a:r>
            <a:r>
              <a:rPr kumimoji="0" lang="en-US" sz="1200" b="1" i="0" u="none" strike="noStrike" kern="1200" cap="none" spc="0" normalizeH="0" baseline="0" noProof="0" dirty="0">
                <a:ln>
                  <a:noFill/>
                </a:ln>
                <a:solidFill>
                  <a:prstClr val="black"/>
                </a:solidFill>
                <a:effectLst/>
                <a:uLnTx/>
                <a:uFillTx/>
                <a:latin typeface="+mn-lt"/>
                <a:ea typeface="+mn-ea"/>
                <a:cs typeface="+mn-cs"/>
              </a:rPr>
              <a:t>ah</a:t>
            </a:r>
            <a:r>
              <a:rPr kumimoji="0" lang="en-US" sz="1200" b="0" i="0" u="none" strike="noStrike" kern="1200" cap="none" spc="0" normalizeH="0" baseline="0" noProof="0" dirty="0">
                <a:ln>
                  <a:noFill/>
                </a:ln>
                <a:solidFill>
                  <a:prstClr val="black"/>
                </a:solidFill>
                <a:effectLst/>
                <a:uLnTx/>
                <a:uFillTx/>
                <a:latin typeface="+mn-lt"/>
                <a:ea typeface="+mn-ea"/>
                <a:cs typeface="+mn-cs"/>
              </a:rPr>
              <a:t>-</a:t>
            </a:r>
            <a:r>
              <a:rPr kumimoji="0" lang="en-US" sz="1200" b="0" i="0" u="none" strike="noStrike" kern="1200" cap="none" spc="0" normalizeH="0" baseline="0" noProof="0" dirty="0" err="1">
                <a:ln>
                  <a:noFill/>
                </a:ln>
                <a:solidFill>
                  <a:prstClr val="black"/>
                </a:solidFill>
                <a:effectLst/>
                <a:uLnTx/>
                <a:uFillTx/>
                <a:latin typeface="+mn-lt"/>
                <a:ea typeface="+mn-ea"/>
                <a:cs typeface="+mn-cs"/>
              </a:rPr>
              <a:t>chay</a:t>
            </a:r>
            <a:r>
              <a:rPr kumimoji="0" lang="en-US" sz="1200" b="0" i="0" u="none" strike="noStrike" kern="1200" cap="none" spc="0" normalizeH="0" baseline="0" noProof="0" dirty="0">
                <a:ln>
                  <a:noFill/>
                </a:ln>
                <a:solidFill>
                  <a:prstClr val="black"/>
                </a:solidFill>
                <a:effectLst/>
                <a:uLnTx/>
                <a:uFillTx/>
                <a:latin typeface="+mn-lt"/>
                <a:ea typeface="+mn-ea"/>
                <a:cs typeface="+mn-cs"/>
              </a:rPr>
              <a:t>’), author and education commentator, on why he teaches and what he feels education is for. Read the quote out and invite reflections on these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What is your why?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Why educate?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What is education for?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Why aspire to lead?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r>
              <a:rPr lang="en-US" b="1" dirty="0"/>
              <a:t>Invite the group to share any reflections.</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Suggested timing: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3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Our 'how' is also very important - our skills, experiences, knowledge, abilities, attitudes, values and unique qualities matter!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Another couple of quotes that might tell us something about how to lead in education, and how to be as a leader; the importance of authenticity and modelling to learners how to be a lifelong learner.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Encourage the group to tell their learners they are on a learning programme.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Mention that the professional standards and values also help us with the 'why' and the 'how' and encourage participants to check in with them from time to time as they as they proceed through the programme.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Invite the group to share any reflections.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a:t>
            </a:r>
          </a:p>
          <a:p>
            <a:endParaRPr lang="en-US" b="1" dirty="0"/>
          </a:p>
          <a:p>
            <a:r>
              <a:rPr lang="en-US" b="0" dirty="0"/>
              <a:t>1-2 minutes</a:t>
            </a:r>
          </a:p>
          <a:p>
            <a:endParaRPr lang="en-US" b="1" dirty="0"/>
          </a:p>
          <a:p>
            <a:r>
              <a:rPr lang="en-US" b="1" dirty="0"/>
              <a:t>Key messages: </a:t>
            </a:r>
          </a:p>
          <a:p>
            <a:endParaRPr lang="en-US" b="1" dirty="0"/>
          </a:p>
          <a:p>
            <a:r>
              <a:rPr lang="en-US" b="0" dirty="0"/>
              <a:t>This model presents the evidence that underpins this programme and the roles of middle leadership on which the PLAs are based. </a:t>
            </a:r>
          </a:p>
          <a:p>
            <a:endParaRPr lang="en-US" b="1" dirty="0"/>
          </a:p>
          <a:p>
            <a:pPr marL="0" indent="0">
              <a:buFont typeface="Arial" panose="020B0604020202020204" pitchFamily="34" charset="0"/>
              <a:buNone/>
            </a:pPr>
            <a:r>
              <a:rPr lang="en-GB" b="1" dirty="0"/>
              <a:t>Facilitator notes:</a:t>
            </a:r>
          </a:p>
          <a:p>
            <a:pPr marL="0" indent="0">
              <a:buFont typeface="Arial" panose="020B0604020202020204" pitchFamily="34" charset="0"/>
              <a:buNone/>
            </a:pPr>
            <a:endParaRPr lang="en-GB" b="1" dirty="0"/>
          </a:p>
          <a:p>
            <a:pPr marL="0" indent="0">
              <a:buFont typeface="Arial" panose="020B0604020202020204" pitchFamily="34" charset="0"/>
              <a:buNone/>
            </a:pPr>
            <a:r>
              <a:rPr lang="en-GB" b="0" dirty="0"/>
              <a:t>Remind the group of Introductory activity 3. Recap the roles briefly (participants will have learned about it already in the Introductory activity 3, and the full model is on the next slide with detailed notes). These are the 6 roles of middle leadership identified in the research of John De Nobile (when working at Macquarie University, Sydney, Australia).</a:t>
            </a:r>
          </a:p>
          <a:p>
            <a:pPr marL="0" indent="0">
              <a:buFont typeface="Arial" panose="020B0604020202020204" pitchFamily="34" charset="0"/>
              <a:buNone/>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a:t>
            </a:r>
          </a:p>
          <a:p>
            <a:endParaRPr lang="en-US" b="1" dirty="0"/>
          </a:p>
          <a:p>
            <a:r>
              <a:rPr lang="en-US" b="0" dirty="0"/>
              <a:t>7 minutes</a:t>
            </a:r>
          </a:p>
          <a:p>
            <a:endParaRPr lang="en-US" b="1" dirty="0"/>
          </a:p>
          <a:p>
            <a:r>
              <a:rPr lang="en-US" b="1" dirty="0"/>
              <a:t>Key messages: </a:t>
            </a:r>
          </a:p>
          <a:p>
            <a:endParaRPr lang="en-US" b="1" dirty="0"/>
          </a:p>
          <a:p>
            <a:r>
              <a:rPr lang="en-US" b="0" dirty="0"/>
              <a:t>This model presents the evidence that underpins this programme and the roles of middle leadership on which the PLAs are based. </a:t>
            </a:r>
          </a:p>
          <a:p>
            <a:endParaRPr lang="en-US" b="1" dirty="0"/>
          </a:p>
          <a:p>
            <a:pPr marL="0" indent="0">
              <a:buFont typeface="Arial" panose="020B0604020202020204" pitchFamily="34" charset="0"/>
              <a:buNone/>
            </a:pPr>
            <a:r>
              <a:rPr lang="en-GB" b="1" dirty="0"/>
              <a:t>Facilitator notes:</a:t>
            </a:r>
          </a:p>
          <a:p>
            <a:pPr marL="0" indent="0">
              <a:buFont typeface="Arial" panose="020B0604020202020204" pitchFamily="34" charset="0"/>
              <a:buNone/>
            </a:pPr>
            <a:endParaRPr lang="en-GB" b="1" dirty="0"/>
          </a:p>
          <a:p>
            <a:pPr marL="0" indent="0">
              <a:buFont typeface="Arial" panose="020B0604020202020204" pitchFamily="34" charset="0"/>
              <a:buNone/>
            </a:pPr>
            <a:r>
              <a:rPr lang="en-GB" b="0" dirty="0"/>
              <a:t>Recap the model briefly (participants will have learned about it already in the Introductory activity 3). </a:t>
            </a:r>
          </a:p>
          <a:p>
            <a:pPr marL="0" indent="0">
              <a:buFont typeface="Arial" panose="020B0604020202020204" pitchFamily="34" charset="0"/>
              <a:buNone/>
            </a:pPr>
            <a:endParaRPr lang="en-GB" b="0" dirty="0"/>
          </a:p>
          <a:p>
            <a:pPr marL="0" indent="0">
              <a:buFont typeface="Arial" panose="020B0604020202020204" pitchFamily="34" charset="0"/>
              <a:buNone/>
            </a:pPr>
            <a:r>
              <a:rPr lang="en-GB" b="0" dirty="0"/>
              <a:t>For your own reference, in the model:</a:t>
            </a:r>
          </a:p>
          <a:p>
            <a:pPr marL="0" indent="0">
              <a:buFont typeface="Arial" panose="020B0604020202020204" pitchFamily="34" charset="0"/>
              <a:buNone/>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Inputs</a:t>
            </a:r>
            <a:r>
              <a:rPr kumimoji="0" lang="en-US" sz="1200" b="0" i="0" u="none" strike="noStrike" kern="1200" cap="none" spc="0" normalizeH="0" baseline="0" noProof="0" dirty="0">
                <a:ln>
                  <a:noFill/>
                </a:ln>
                <a:solidFill>
                  <a:prstClr val="black"/>
                </a:solidFill>
                <a:effectLst/>
                <a:uLnTx/>
                <a:uFillTx/>
                <a:latin typeface="+mn-lt"/>
                <a:ea typeface="+mn-ea"/>
                <a:cs typeface="+mn-cs"/>
              </a:rPr>
              <a:t> are the influences on middle leaders that determine how effectively they can carry out their role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Notes: Principal support = Headteacher support;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C, P &amp; A = Curriculum, Pedagogy and Assessment;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‘Other??’ is included as John De Nobile acknowledged this list not to be exhaustive.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Roles</a:t>
            </a:r>
            <a:r>
              <a:rPr kumimoji="0" lang="en-US" sz="1200" b="0" i="0" u="none" strike="noStrike" kern="1200" cap="none" spc="0" normalizeH="0" baseline="0" noProof="0" dirty="0">
                <a:ln>
                  <a:noFill/>
                </a:ln>
                <a:solidFill>
                  <a:prstClr val="black"/>
                </a:solidFill>
                <a:effectLst/>
                <a:uLnTx/>
                <a:uFillTx/>
                <a:latin typeface="+mn-lt"/>
                <a:ea typeface="+mn-ea"/>
                <a:cs typeface="+mn-cs"/>
              </a:rPr>
              <a:t> are where the acronyms stand for: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SF Student focused </a:t>
            </a:r>
            <a:r>
              <a:rPr kumimoji="0" lang="en-US" sz="1200" b="0" i="0" u="none" strike="noStrike" kern="1200" cap="none" spc="0" normalizeH="0" baseline="0" noProof="0" dirty="0">
                <a:ln>
                  <a:noFill/>
                </a:ln>
                <a:solidFill>
                  <a:prstClr val="black"/>
                </a:solidFill>
                <a:effectLst/>
                <a:uLnTx/>
                <a:uFillTx/>
                <a:latin typeface="+mn-lt"/>
                <a:ea typeface="+mn-ea"/>
                <a:cs typeface="+mn-cs"/>
              </a:rPr>
              <a:t>- </a:t>
            </a:r>
            <a:r>
              <a:rPr lang="en-GB" sz="1800" b="0" i="0" u="none" strike="noStrike" baseline="0" dirty="0">
                <a:latin typeface="TimesNewRomanPSMT"/>
              </a:rPr>
              <a:t>concerns instances when middle leaders are dealing with learner issues that are not related to the other roles. Examples of activity in this area would</a:t>
            </a:r>
          </a:p>
          <a:p>
            <a:pPr algn="l"/>
            <a:r>
              <a:rPr lang="en-GB" sz="1800" b="0" i="0" u="none" strike="noStrike" baseline="0" dirty="0">
                <a:latin typeface="TimesNewRomanPSMT"/>
              </a:rPr>
              <a:t>include: assisting learners with academic issues, dealing with behaviour problems and addressing the welfare needs of learners.</a:t>
            </a:r>
          </a:p>
          <a:p>
            <a:pPr algn="l"/>
            <a:endParaRPr lang="en-GB" sz="1800" b="0" i="0" u="none" strike="noStrike" baseline="0" dirty="0">
              <a:latin typeface="TimesNewRomanPSMT"/>
            </a:endParaRPr>
          </a:p>
          <a:p>
            <a:pPr algn="l"/>
            <a:r>
              <a:rPr kumimoji="0" lang="en-GB" sz="1800" b="1" i="0" u="none" strike="noStrike" kern="1200" cap="none" spc="0" normalizeH="0" baseline="0" noProof="0" dirty="0">
                <a:ln>
                  <a:noFill/>
                </a:ln>
                <a:solidFill>
                  <a:prstClr val="black"/>
                </a:solidFill>
                <a:effectLst/>
                <a:uLnTx/>
                <a:uFillTx/>
                <a:latin typeface="TimesNewRomanPSMT"/>
                <a:ea typeface="+mn-ea"/>
                <a:cs typeface="+mn-cs"/>
              </a:rPr>
              <a:t>AD Administration</a:t>
            </a:r>
            <a:r>
              <a:rPr kumimoji="0" lang="en-GB" sz="1800" b="0" i="0" u="none" strike="noStrike" kern="1200" cap="none" spc="0" normalizeH="0" baseline="0" noProof="0" dirty="0">
                <a:ln>
                  <a:noFill/>
                </a:ln>
                <a:solidFill>
                  <a:prstClr val="black"/>
                </a:solidFill>
                <a:effectLst/>
                <a:uLnTx/>
                <a:uFillTx/>
                <a:latin typeface="TimesNewRomanPSMT"/>
                <a:ea typeface="+mn-ea"/>
                <a:cs typeface="+mn-cs"/>
              </a:rPr>
              <a:t> - </a:t>
            </a:r>
            <a:r>
              <a:rPr lang="en-GB" sz="1800" b="0" i="0" u="none" strike="noStrike" baseline="0" dirty="0">
                <a:latin typeface="TimesNewRomanPSMT"/>
              </a:rPr>
              <a:t>concerns the development of procedures and putting them in place so that a variety of tasks can be carried out by staff members and the organisational role can be executed effectively. The ultimate goal of the administration role is efficient use of time and resources. This role includes the organisation of systems, such as files and databases for the keeping of records relating to a variety of things ranging from purchases and inventory through to learner achievement and behaviour. The middle leader develops these systems, or does so as part of a team, or may even engage school administration staff to produce the necessary resources.</a:t>
            </a:r>
          </a:p>
          <a:p>
            <a:pPr algn="l"/>
            <a:endParaRPr lang="en-GB" sz="1800" b="0" i="0" u="none" strike="noStrike" baseline="0" dirty="0">
              <a:latin typeface="TimesNewRomanPSMT"/>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OR </a:t>
            </a:r>
            <a:r>
              <a:rPr kumimoji="0" lang="en-US" sz="1200" b="1" i="0" u="none" strike="noStrike" kern="1200" cap="none" spc="0" normalizeH="0" baseline="0" noProof="0" dirty="0" err="1">
                <a:ln>
                  <a:noFill/>
                </a:ln>
                <a:solidFill>
                  <a:prstClr val="black"/>
                </a:solidFill>
                <a:effectLst/>
                <a:uLnTx/>
                <a:uFillTx/>
                <a:latin typeface="+mn-lt"/>
                <a:ea typeface="+mn-ea"/>
                <a:cs typeface="+mn-cs"/>
              </a:rPr>
              <a:t>Organisational</a:t>
            </a:r>
            <a:r>
              <a:rPr kumimoji="0" lang="en-US" sz="1200" b="1" i="0" u="none" strike="noStrike" kern="1200" cap="none" spc="0" normalizeH="0" baseline="0" noProof="0" dirty="0">
                <a:ln>
                  <a:noFill/>
                </a:ln>
                <a:solidFill>
                  <a:prstClr val="black"/>
                </a:solidFill>
                <a:effectLst/>
                <a:uLnTx/>
                <a:uFillTx/>
                <a:latin typeface="+mn-lt"/>
                <a:ea typeface="+mn-ea"/>
                <a:cs typeface="+mn-cs"/>
              </a:rPr>
              <a:t> </a:t>
            </a:r>
            <a:r>
              <a:rPr lang="en-GB" sz="1800" b="0" i="0" u="none" strike="noStrike" baseline="0" dirty="0">
                <a:latin typeface="TimesNewRomanPSMT"/>
              </a:rPr>
              <a:t>has to do with the organisation of physical and human resources through tasks that help schools to achieve their goals and objectives. Coordination of people</a:t>
            </a:r>
          </a:p>
          <a:p>
            <a:pPr algn="l"/>
            <a:r>
              <a:rPr lang="en-GB" sz="1800" b="0" i="0" u="none" strike="noStrike" baseline="0" dirty="0">
                <a:latin typeface="TimesNewRomanPSMT"/>
              </a:rPr>
              <a:t>and materials is the main activity. As part of this role, middle leaders organise duty rosters and teaching timetables. The role also involves planning, executing and implementing a range of programmes, events and activities. These are increasingly collaborative tasks with others in a team, department or committee. The organisational role also requires middle leaders to collect data on student achievement through the monitoring of assessment results, which can provide the basis for work in other roles.</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algn="l"/>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SU Supervisory - </a:t>
            </a:r>
            <a:r>
              <a:rPr lang="en-GB" sz="1800" b="0" i="0" u="none" strike="noStrike" baseline="0" dirty="0">
                <a:latin typeface="TimesNewRomanPSMT"/>
              </a:rPr>
              <a:t>involves monitoring and evaluating the performance of staff, including perhaps junior leaders (such as assistant department heads). The focus of this particular role is monitoring and reporting on the competency of individuals they have authority over as well as the quality of their work. This role suggests that middle leaders may be required to assess teachers. However, in some studies, middle leaders preferred a softer, collegial notion of supervision where performance was discussed rather than observed and measured. The supervisory role links to the staff development role when discussions extend to suggestions about in-service training, such as short courses or other activities to lessen knowledge gaps and improve skills.</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algn="l"/>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SD Staff development - </a:t>
            </a:r>
            <a:r>
              <a:rPr lang="en-GB" sz="1800" b="0" i="0" u="none" strike="noStrike" baseline="0" dirty="0">
                <a:latin typeface="TimesNewRomanPSMT"/>
              </a:rPr>
              <a:t>concerns building the capacity and competence of staff members so that they can do their jobs more effectively. This role is carried out in several ways. The simplest acts are offerings of encouragement, praise or support for work being done, the aim of which is to keep teachers and other staff motivated to develop their abilities and reach their potential. Another well-known way to carry out the staff development role is to lead by example. Middle leaders are often regarded as effective teachers and role models,</a:t>
            </a:r>
          </a:p>
          <a:p>
            <a:pPr algn="l"/>
            <a:r>
              <a:rPr lang="en-GB" sz="1800" b="0" i="0" u="none" strike="noStrike" baseline="0" dirty="0">
                <a:latin typeface="TimesNewRomanPSMT"/>
              </a:rPr>
              <a:t>often reaching their position because of their capacity for leading by example. They might enhance their reach as role models by letting other staff members</a:t>
            </a:r>
          </a:p>
          <a:p>
            <a:pPr algn="l"/>
            <a:r>
              <a:rPr lang="en-GB" sz="1800" b="0" i="0" u="none" strike="noStrike" baseline="0" dirty="0">
                <a:latin typeface="TimesNewRomanPSMT"/>
              </a:rPr>
              <a:t>observe them, providing advice to teachers, mentoring and coaching their colleagues in a</a:t>
            </a:r>
          </a:p>
          <a:p>
            <a:pPr algn="l"/>
            <a:r>
              <a:rPr lang="en-GB" sz="1800" b="0" i="0" u="none" strike="noStrike" baseline="0" dirty="0">
                <a:latin typeface="TimesNewRomanPSMT"/>
              </a:rPr>
              <a:t>grade or subject area or simply working the way they want their colleagues to work. Middle leaders have also been observed to organise and even run professional development for teachers based on their particular expertise.</a:t>
            </a:r>
          </a:p>
          <a:p>
            <a:pPr algn="l"/>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ST Strategic - </a:t>
            </a:r>
            <a:r>
              <a:rPr lang="en-GB" sz="1800" b="0" i="0" u="none" strike="noStrike" baseline="0" dirty="0">
                <a:latin typeface="TimesNewRomanPSMT"/>
              </a:rPr>
              <a:t>primarily concerns vision forming and goal setting and acquiring the resources to achieve these. Middle leaders are increasingly being asked to develop a vision for</a:t>
            </a:r>
          </a:p>
          <a:p>
            <a:pPr algn="l"/>
            <a:r>
              <a:rPr lang="en-GB" sz="1800" b="0" i="0" u="none" strike="noStrike" baseline="0" dirty="0">
                <a:latin typeface="TimesNewRomanPSMT"/>
              </a:rPr>
              <a:t>their area of responsibility. This means that they must also persuade those in their area of responsibility to ‘buy in’ and work towards that vision. Collaborative styles of leadership that cultivate positive trusting relationships will be useful , especially where teaching practices may need to change. The strategic role also involves motivating and persuading others to follow a</a:t>
            </a:r>
          </a:p>
          <a:p>
            <a:pPr algn="l"/>
            <a:r>
              <a:rPr lang="en-GB" sz="1800" b="0" i="0" u="none" strike="noStrike" baseline="0" dirty="0">
                <a:latin typeface="TimesNewRomanPSMT"/>
              </a:rPr>
              <a:t>particular policy line or get involved in implementing new ideas. The strategic role is likely to be much easier to carry out if middle leaders are good staff developers, supervisors,</a:t>
            </a:r>
          </a:p>
          <a:p>
            <a:pPr algn="l"/>
            <a:r>
              <a:rPr lang="en-GB" sz="1800" b="0" i="0" u="none" strike="noStrike" baseline="0" dirty="0">
                <a:latin typeface="TimesNewRomanPSMT"/>
              </a:rPr>
              <a:t>administrators and managers because they are creating the optimal conditions for influence and change. The larger theoretical model (De Nobile, 2017) suggests that middle leadership roles are</a:t>
            </a:r>
          </a:p>
          <a:p>
            <a:pPr algn="l"/>
            <a:r>
              <a:rPr lang="en-GB" sz="1800" b="0" i="0" u="none" strike="noStrike" baseline="0" dirty="0">
                <a:latin typeface="TimesNewRomanPSMT"/>
              </a:rPr>
              <a:t>at the centre of what these important people do and their potential impacts on school effectiveness through their influence on the quality of teacher work. </a:t>
            </a:r>
          </a:p>
          <a:p>
            <a:pPr algn="l"/>
            <a:endParaRPr kumimoji="0" lang="en-GB" sz="1800" b="0" i="0" u="none" strike="noStrike" kern="1200" cap="none" spc="0" normalizeH="0" baseline="0" noProof="0" dirty="0">
              <a:ln>
                <a:noFill/>
              </a:ln>
              <a:solidFill>
                <a:prstClr val="black"/>
              </a:solidFill>
              <a:effectLst/>
              <a:uLnTx/>
              <a:uFillTx/>
              <a:latin typeface="TimesNewRomanPSMT"/>
              <a:ea typeface="+mn-ea"/>
              <a:cs typeface="+mn-cs"/>
            </a:endParaRPr>
          </a:p>
          <a:p>
            <a:pPr algn="l"/>
            <a:r>
              <a:rPr kumimoji="0" lang="en-GB" sz="1800" b="0" i="0" u="none" strike="noStrike" kern="1200" cap="none" spc="0" normalizeH="0" baseline="0" noProof="0" dirty="0">
                <a:ln>
                  <a:noFill/>
                </a:ln>
                <a:solidFill>
                  <a:prstClr val="black"/>
                </a:solidFill>
                <a:effectLst/>
                <a:uLnTx/>
                <a:uFillTx/>
                <a:latin typeface="TimesNewRomanPSMT"/>
                <a:ea typeface="+mn-ea"/>
                <a:cs typeface="+mn-cs"/>
              </a:rPr>
              <a:t>(For full article and references please access </a:t>
            </a:r>
            <a:r>
              <a:rPr lang="en-GB" sz="1800" b="1" i="0" u="none" strike="noStrike" baseline="0" dirty="0">
                <a:latin typeface="TimesNewRomanPS-BoldMT"/>
              </a:rPr>
              <a:t>The Roles of Middle Leaders in Schools: Developing a Conceptual Framework for Research, </a:t>
            </a:r>
            <a:r>
              <a:rPr lang="en-GB" sz="1800" b="0" i="0" u="none" strike="noStrike" baseline="0" dirty="0">
                <a:latin typeface="TimesNewRomanPS-BoldMT"/>
              </a:rPr>
              <a:t>De Nobile, 2017 via EBSCO).</a:t>
            </a:r>
          </a:p>
          <a:p>
            <a:pPr algn="l"/>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Tell participants that John De Nobile worked with Scottish Middle Leaders in 2021 through Education Scotland’s </a:t>
            </a:r>
            <a:r>
              <a:rPr kumimoji="0" lang="en-US" sz="1200" b="0" i="1" u="none" strike="noStrike" kern="1200" cap="none" spc="0" normalizeH="0" baseline="0" noProof="0" dirty="0">
                <a:ln>
                  <a:noFill/>
                </a:ln>
                <a:solidFill>
                  <a:prstClr val="black"/>
                </a:solidFill>
                <a:effectLst/>
                <a:uLnTx/>
                <a:uFillTx/>
                <a:latin typeface="+mn-lt"/>
                <a:ea typeface="+mn-ea"/>
                <a:cs typeface="+mn-cs"/>
              </a:rPr>
              <a:t>Middle Leaders Leading Change </a:t>
            </a:r>
            <a:r>
              <a:rPr kumimoji="0" lang="en-US" sz="1200" b="0" i="0" u="none" strike="noStrike" kern="1200" cap="none" spc="0" normalizeH="0" baseline="0" noProof="0" dirty="0">
                <a:ln>
                  <a:noFill/>
                </a:ln>
                <a:solidFill>
                  <a:prstClr val="black"/>
                </a:solidFill>
                <a:effectLst/>
                <a:uLnTx/>
                <a:uFillTx/>
                <a:latin typeface="+mn-lt"/>
                <a:ea typeface="+mn-ea"/>
                <a:cs typeface="+mn-cs"/>
              </a:rPr>
              <a:t>programme, and they identified some additional roles, including: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algn="l"/>
            <a:r>
              <a:rPr kumimoji="0" lang="en-US" sz="1200" b="1" i="0" u="none" strike="noStrike" kern="1200" cap="none" spc="0" normalizeH="0" baseline="0" noProof="0" dirty="0">
                <a:ln>
                  <a:noFill/>
                </a:ln>
                <a:solidFill>
                  <a:prstClr val="black"/>
                </a:solidFill>
                <a:effectLst/>
                <a:uLnTx/>
                <a:uFillTx/>
                <a:latin typeface="+mn-lt"/>
                <a:ea typeface="+mn-ea"/>
                <a:cs typeface="+mn-cs"/>
              </a:rPr>
              <a:t>External liaison </a:t>
            </a:r>
            <a:r>
              <a:rPr kumimoji="0" lang="en-US" sz="1200" b="0" i="0" u="none" strike="noStrike" kern="1200" cap="none" spc="0" normalizeH="0" baseline="0" noProof="0" dirty="0">
                <a:ln>
                  <a:noFill/>
                </a:ln>
                <a:solidFill>
                  <a:prstClr val="black"/>
                </a:solidFill>
                <a:effectLst/>
                <a:uLnTx/>
                <a:uFillTx/>
                <a:latin typeface="+mn-lt"/>
                <a:ea typeface="+mn-ea"/>
                <a:cs typeface="+mn-cs"/>
              </a:rPr>
              <a:t>– concerns </a:t>
            </a:r>
            <a:r>
              <a:rPr lang="en-GB" sz="1800" b="0" i="0" u="none" strike="noStrike" baseline="0" dirty="0">
                <a:latin typeface="CIDFont+F1"/>
              </a:rPr>
              <a:t>interaction with third parties such as specialists and social workers, facilitating work experience and interacting with employers or universities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Staff health and wellbeing – </a:t>
            </a:r>
            <a:r>
              <a:rPr kumimoji="0" lang="en-US" sz="1200" b="0" i="0" u="none" strike="noStrike" kern="1200" cap="none" spc="0" normalizeH="0" baseline="0" noProof="0" dirty="0">
                <a:ln>
                  <a:noFill/>
                </a:ln>
                <a:solidFill>
                  <a:prstClr val="black"/>
                </a:solidFill>
                <a:effectLst/>
                <a:uLnTx/>
                <a:uFillTx/>
                <a:latin typeface="+mn-lt"/>
                <a:ea typeface="+mn-ea"/>
                <a:cs typeface="+mn-cs"/>
              </a:rPr>
              <a:t>concerns looking after staff mental and physical health issues and other aspects of staff inclusion.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Managing and Leading</a:t>
            </a:r>
            <a:r>
              <a:rPr kumimoji="0" lang="en-US" sz="1200" b="0" i="0" u="none" strike="noStrike" kern="1200" cap="none" spc="0" normalizeH="0" baseline="0" noProof="0" dirty="0">
                <a:ln>
                  <a:noFill/>
                </a:ln>
                <a:solidFill>
                  <a:prstClr val="black"/>
                </a:solidFill>
                <a:effectLst/>
                <a:uLnTx/>
                <a:uFillTx/>
                <a:latin typeface="+mn-lt"/>
                <a:ea typeface="+mn-ea"/>
                <a:cs typeface="+mn-cs"/>
              </a:rPr>
              <a:t> are distinct but complementary and the middle leader roles will involve aspects of both. The 6 roles are distinct but interrelated.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Outputs</a:t>
            </a:r>
            <a:r>
              <a:rPr kumimoji="0" lang="en-US" sz="1200" b="0" i="0" u="none" strike="noStrike" kern="1200" cap="none" spc="0" normalizeH="0" baseline="0" noProof="0" dirty="0">
                <a:ln>
                  <a:noFill/>
                </a:ln>
                <a:solidFill>
                  <a:prstClr val="black"/>
                </a:solidFill>
                <a:effectLst/>
                <a:uLnTx/>
                <a:uFillTx/>
                <a:latin typeface="+mn-lt"/>
                <a:ea typeface="+mn-ea"/>
                <a:cs typeface="+mn-cs"/>
              </a:rPr>
              <a:t> are the impacts middle leaders can have.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How? </a:t>
            </a:r>
            <a:r>
              <a:rPr kumimoji="0" lang="en-US" sz="1200" b="0" i="0" u="none" strike="noStrike" kern="1200" cap="none" spc="0" normalizeH="0" baseline="0" noProof="0" dirty="0">
                <a:ln>
                  <a:noFill/>
                </a:ln>
                <a:solidFill>
                  <a:prstClr val="black"/>
                </a:solidFill>
                <a:effectLst/>
                <a:uLnTx/>
                <a:uFillTx/>
                <a:latin typeface="+mn-lt"/>
                <a:ea typeface="+mn-ea"/>
                <a:cs typeface="+mn-cs"/>
              </a:rPr>
              <a:t>are the skills and behaviours demonstrated by middle leaders in carrying out their roles.</a:t>
            </a:r>
          </a:p>
          <a:p>
            <a:pPr marL="0" indent="0">
              <a:buFont typeface="Arial" panose="020B0604020202020204" pitchFamily="34" charset="0"/>
              <a:buNone/>
            </a:pPr>
            <a:endParaRPr lang="en-GB" b="1" dirty="0"/>
          </a:p>
          <a:p>
            <a:r>
              <a:rPr lang="en-US" dirty="0"/>
              <a:t> </a:t>
            </a:r>
          </a:p>
          <a:p>
            <a:r>
              <a:rPr lang="en-US" b="1" dirty="0"/>
              <a:t>Reflective Questions:</a:t>
            </a:r>
          </a:p>
          <a:p>
            <a:endParaRPr lang="en-US" b="1" dirty="0"/>
          </a:p>
          <a:p>
            <a:r>
              <a:rPr lang="en-US" b="0" dirty="0"/>
              <a:t>What are your thoughts about the model? Does it ring true for you in relation to what you know about middle leadership? Were there any surprises?</a:t>
            </a:r>
          </a:p>
          <a:p>
            <a:endParaRPr lang="en-US" b="1" dirty="0"/>
          </a:p>
          <a:p>
            <a:r>
              <a:rPr lang="en-US" b="0" dirty="0"/>
              <a:t>What might be the other inputs (influences on) and outputs (impacts)? What other aspects of the How? might there be?</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timings:</a:t>
            </a:r>
          </a:p>
          <a:p>
            <a:endParaRPr lang="en-US" b="1" dirty="0"/>
          </a:p>
          <a:p>
            <a:r>
              <a:rPr lang="en-US" b="0" dirty="0"/>
              <a:t>10 minutes (more time should be taken on this activity after the session, when participants are ready to start choosing which PLAs they will do).</a:t>
            </a:r>
          </a:p>
          <a:p>
            <a:endParaRPr lang="en-US" b="1" dirty="0"/>
          </a:p>
          <a:p>
            <a:r>
              <a:rPr lang="en-US" b="1" dirty="0"/>
              <a:t>Key messages:</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slide is about Introductory Activity 4- the self-evaluation wheel. This activity is important. Participants’ learning will be determined by this activity, as they will select their </a:t>
            </a:r>
            <a:r>
              <a:rPr lang="en-GB" sz="1200" dirty="0">
                <a:effectLst/>
                <a:latin typeface="Arial" panose="020B0604020202020204" pitchFamily="34" charset="0"/>
                <a:ea typeface="Times New Roman" panose="02020603050405020304" pitchFamily="18" charset="0"/>
                <a:cs typeface="Times New Roman" panose="02020603050405020304" pitchFamily="18" charset="0"/>
              </a:rPr>
              <a:t>Professional Learning Activities (</a:t>
            </a:r>
            <a:r>
              <a:rPr lang="en-US" b="0" dirty="0"/>
              <a:t>PLAs) based on the outcomes of it.</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Each item around the wheel has a corresponding PLA.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A self-evaluation wheel is a valuable tool for supporting self-evaluation. Using a wheel can help you to explore your current reality and critically reflect on yourself as a professional and your practice. It can support you to create clarity about the areas of learning you wish to focus on and perform a simple gap analysis about where you are now, and where you would like to be. You can use it independently or as part of a dialogue.</a:t>
            </a:r>
            <a:endParaRPr lang="en-US" b="0" dirty="0"/>
          </a:p>
          <a:p>
            <a:endParaRPr lang="en-US" b="1" dirty="0"/>
          </a:p>
          <a:p>
            <a:r>
              <a:rPr lang="en-US" b="1" dirty="0"/>
              <a:t>Facilitator notes:</a:t>
            </a:r>
          </a:p>
          <a:p>
            <a:endParaRPr lang="en-US" b="0" dirty="0"/>
          </a:p>
          <a:p>
            <a:r>
              <a:rPr lang="en-US" b="0" dirty="0"/>
              <a:t>Tell the group that this is a self-evaluation wheel with 8 boxes showing John De Nobile’s 8 roles of middle leadership. If participants are using the Reflective Journal, they will find it in there and can make a start using the Journal now. If not, encourage them to draw a wheel of their own with the 8 roles of middle leadership as shown.</a:t>
            </a:r>
          </a:p>
          <a:p>
            <a:endParaRPr lang="en-US" b="0" dirty="0"/>
          </a:p>
          <a:p>
            <a:r>
              <a:rPr lang="en-US" b="0" dirty="0"/>
              <a:t>Allow the group some quiet, individual time to begin scoring themselves on the wheel, by marking a cross on the ‘spokes’ to indicate a score between 0 and 10, where:</a:t>
            </a:r>
          </a:p>
          <a:p>
            <a:endParaRPr lang="en-US" b="0" dirty="0"/>
          </a:p>
          <a:p>
            <a:pPr marL="342900" lvl="0" indent="-342900">
              <a:lnSpc>
                <a:spcPct val="115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0 = not confident/ lots of areas to develop or work on/ no experience of this role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10 = very confident/ accomplished in this area/ lots of experience of this role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b="0" dirty="0"/>
          </a:p>
          <a:p>
            <a:r>
              <a:rPr lang="en-US" b="0" dirty="0"/>
              <a:t>Tell the group they can spend more time with this later to help them plan their learning. They can select 2 ‘AML Roles of Middle Leadership’ PLAs based on their wheel. They can choose areas of strength, areas for development or areas of interest.</a:t>
            </a:r>
          </a:p>
          <a:p>
            <a:endParaRPr lang="en-US" b="1" dirty="0"/>
          </a:p>
          <a:p>
            <a:r>
              <a:rPr lang="en-US" b="1" dirty="0"/>
              <a:t>Reflective questions:</a:t>
            </a:r>
          </a:p>
          <a:p>
            <a:endParaRPr lang="en-US" b="1" dirty="0"/>
          </a:p>
          <a:p>
            <a:r>
              <a:rPr lang="en-US" b="1" dirty="0"/>
              <a:t>Questions for now: </a:t>
            </a:r>
            <a:r>
              <a:rPr lang="en-US" b="0" dirty="0"/>
              <a:t>What do you think of the self-evaluation wheel as a tool? How else might you use it with colleagues? </a:t>
            </a:r>
          </a:p>
          <a:p>
            <a:endParaRPr lang="en-US" b="1" dirty="0"/>
          </a:p>
          <a:p>
            <a:pPr marL="0" lvl="0" indent="0">
              <a:lnSpc>
                <a:spcPct val="115000"/>
              </a:lnSpc>
              <a:buSzPts val="1000"/>
              <a:buFont typeface="Symbol" panose="05050102010706020507" pitchFamily="18" charset="2"/>
              <a:buNone/>
              <a:tabLst>
                <a:tab pos="457200" algn="l"/>
              </a:tabLs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Questions for later: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After completion of the self-evaluation wheel (these appear in the Reflective Journal)-</a:t>
            </a:r>
          </a:p>
          <a:p>
            <a:pPr marL="0" lvl="0" indent="0">
              <a:lnSpc>
                <a:spcPct val="115000"/>
              </a:lnSpc>
              <a:buSzPts val="1000"/>
              <a:buFont typeface="Symbol" panose="05050102010706020507" pitchFamily="18" charset="2"/>
              <a:buNone/>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What do you notice? What’s most important? What stands out? What’s the gap? What’s my priority? What’s a key strength? How might these roles impact on each other?</a:t>
            </a:r>
          </a:p>
          <a:p>
            <a:pPr marL="0" lvl="0" indent="0">
              <a:lnSpc>
                <a:spcPct val="115000"/>
              </a:lnSpc>
              <a:buSzPts val="1000"/>
              <a:buFont typeface="Symbol" panose="05050102010706020507" pitchFamily="18" charset="2"/>
              <a:buNone/>
              <a:tabLst>
                <a:tab pos="457200" algn="l"/>
              </a:tabLs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Which 2 PLAs do I want to focus on?</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If your session lasts over an hour, we suggest taking a  break here.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dirty="0"/>
          </a:p>
          <a:p>
            <a:r>
              <a:rPr lang="en-US" b="1" dirty="0"/>
              <a:t>Key messages:</a:t>
            </a:r>
          </a:p>
          <a:p>
            <a:endParaRPr lang="en-US" b="1" dirty="0"/>
          </a:p>
          <a:p>
            <a:r>
              <a:rPr lang="en-US" b="0" dirty="0"/>
              <a:t>Remind the group that all the learning for the programme is contained in  the Aspiring to Middle Leadership webpages.</a:t>
            </a:r>
          </a:p>
          <a:p>
            <a:r>
              <a:rPr lang="en-US" b="0" dirty="0"/>
              <a:t>Next steps are to choose the 2 ‘Roles of Middle Leadership’ PLAs based on their self-evaluation wheel and complete these within an agreed timeframe. The links to the 8 ‘Roles of middle leadership’ PLAs are found within the AML webpages. Remember an account is required to access the PLAs. Once logged in, the links to the PLAs will work. </a:t>
            </a:r>
          </a:p>
          <a:p>
            <a:endParaRPr lang="en-US" dirty="0"/>
          </a:p>
          <a:p>
            <a:r>
              <a:rPr lang="en-US" b="1" dirty="0"/>
              <a:t>Facilitator notes:</a:t>
            </a:r>
          </a:p>
          <a:p>
            <a:endParaRPr lang="en-US" b="1" dirty="0"/>
          </a:p>
          <a:p>
            <a:r>
              <a:rPr lang="en-US" b="0" dirty="0"/>
              <a:t>You may wish to screen-share the relevant webpage as part of the session, or if participants have devices, allow some time for them to access the pages and read through them.</a:t>
            </a:r>
          </a:p>
          <a:p>
            <a:r>
              <a:rPr lang="en-US" b="0" dirty="0"/>
              <a:t>Tell the group each PLA takes 2-4 hours and is in ‘bite-sized’ steps that can be saved as they go along. There are reflective questions in each step with space to record reflections. Every PLA ends with an ‘impact step’. A PDF summary of each PLA, with reflections, can be downloaded once complete. Participants can also use the optional Reflective Journal to record thoughts as they go through the PLA and perhaps when they have completed it as well.</a:t>
            </a:r>
          </a:p>
          <a:p>
            <a:endParaRPr lang="en-US" b="0" dirty="0"/>
          </a:p>
          <a:p>
            <a:r>
              <a:rPr lang="en-US" b="0" dirty="0"/>
              <a:t>A suggested timeframe for completing 2 PLAs is a term, but this should be negotiated and agreed with the group and /or leadership team.</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Reflective questions:</a:t>
            </a:r>
          </a:p>
          <a:p>
            <a:pPr marL="0" indent="0">
              <a:buFont typeface="Arial" panose="020B0604020202020204" pitchFamily="34" charset="0"/>
              <a:buNone/>
            </a:pPr>
            <a:r>
              <a:rPr lang="en-US" b="0" dirty="0"/>
              <a:t>Invite any questions at this point. How are the group feeling about the learning now? Are there any hopes / concerns?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2926788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dirty="0"/>
          </a:p>
          <a:p>
            <a:r>
              <a:rPr lang="en-US" b="1" dirty="0"/>
              <a:t>Key messages:</a:t>
            </a:r>
          </a:p>
          <a:p>
            <a:r>
              <a:rPr lang="en-US" b="0" dirty="0"/>
              <a:t>This slide shows the national framework for Inclusion Wellbeing and Equalities (</a:t>
            </a:r>
            <a:r>
              <a:rPr lang="en-US" b="0" dirty="0" err="1"/>
              <a:t>IWE</a:t>
            </a:r>
            <a:r>
              <a:rPr lang="en-US" b="0" dirty="0"/>
              <a:t>). Participants will move onto learning about 2 specific areas in the second part of the programme, once 2 ‘Roles of middle leadership’ have been completed. </a:t>
            </a:r>
            <a:endParaRPr lang="en-US" b="1" dirty="0"/>
          </a:p>
          <a:p>
            <a:endParaRPr lang="en-US" dirty="0"/>
          </a:p>
          <a:p>
            <a:r>
              <a:rPr lang="en-US" b="1" dirty="0"/>
              <a:t>Facilitator notes:</a:t>
            </a:r>
          </a:p>
          <a:p>
            <a:endParaRPr lang="en-US" b="1" dirty="0"/>
          </a:p>
          <a:p>
            <a:r>
              <a:rPr lang="en-US" b="0" dirty="0"/>
              <a:t>You may wish to screen-share the AML webpage on Inclusion, wellbeing and equalities at this point, or if participants have devices, allow some time for them to access the pages and read through them. Some context is provided for the </a:t>
            </a:r>
            <a:r>
              <a:rPr lang="en-US" b="0" dirty="0" err="1"/>
              <a:t>IWE</a:t>
            </a:r>
            <a:r>
              <a:rPr lang="en-US" b="0" dirty="0"/>
              <a:t> learning and additional resources signposted at the relevant webpage.  There is a short video explaining the national framework shown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Tell the group they will select 2 further PLAs on Inclusion, Wellbeing and Equalities themes from a list available at the Aspiring to Middle Leadership webpages. These may be individual choices based on the needs of their learners, or PLAs the whole group will do, based on the school improvement plan, or perhaps one of each.</a:t>
            </a:r>
          </a:p>
          <a:p>
            <a:endParaRPr lang="en-US" b="0" dirty="0"/>
          </a:p>
          <a:p>
            <a:r>
              <a:rPr lang="en-US" b="0" dirty="0"/>
              <a:t>Again, a suggested timeframe for completing 2 PLAs is a term, but this should be negotiated and agreed with the group, as before.</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Reflective questions:</a:t>
            </a:r>
          </a:p>
          <a:p>
            <a:pPr marL="0" indent="0">
              <a:buFont typeface="Arial" panose="020B0604020202020204" pitchFamily="34" charset="0"/>
              <a:buNone/>
            </a:pPr>
            <a:r>
              <a:rPr lang="en-US" b="0" dirty="0"/>
              <a:t>Invite any questions at this point. How are the group feeling about the learning now? Are there any aspects of </a:t>
            </a:r>
            <a:r>
              <a:rPr lang="en-US" b="0" dirty="0" err="1"/>
              <a:t>IWE</a:t>
            </a:r>
            <a:r>
              <a:rPr lang="en-US" b="0" dirty="0"/>
              <a:t> they are interested in or want to learn more about?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extLst>
      <p:ext uri="{BB962C8B-B14F-4D97-AF65-F5344CB8AC3E}">
        <p14:creationId xmlns:p14="http://schemas.microsoft.com/office/powerpoint/2010/main" val="1814408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timings:</a:t>
            </a:r>
          </a:p>
          <a:p>
            <a:endParaRPr lang="en-US" b="1" dirty="0"/>
          </a:p>
          <a:p>
            <a:r>
              <a:rPr lang="en-US" b="0" dirty="0"/>
              <a:t>3 minutes</a:t>
            </a:r>
          </a:p>
          <a:p>
            <a:endParaRPr lang="en-US" b="1" dirty="0"/>
          </a:p>
          <a:p>
            <a:r>
              <a:rPr lang="en-US" b="1" dirty="0"/>
              <a:t>Key messages:</a:t>
            </a:r>
          </a:p>
          <a:p>
            <a:endParaRPr lang="en-US" b="1" dirty="0"/>
          </a:p>
          <a:p>
            <a:r>
              <a:rPr lang="en-US" b="0" dirty="0"/>
              <a:t>Working with a peer supporter can have benefits for both people involved. A peer supporter will hold space for professional dialogue about your learning. A peer supporter guide [insert link] provides more information and is available at the AML webpages.</a:t>
            </a:r>
          </a:p>
          <a:p>
            <a:endParaRPr lang="en-US" b="1" dirty="0"/>
          </a:p>
          <a:p>
            <a:r>
              <a:rPr lang="en-US" b="1" dirty="0"/>
              <a:t>Facilitator notes:</a:t>
            </a:r>
          </a:p>
          <a:p>
            <a:endParaRPr lang="en-US" b="1" dirty="0"/>
          </a:p>
          <a:p>
            <a:r>
              <a:rPr lang="en-US" b="0" dirty="0"/>
              <a:t>This slide provides a suggested schedule of meetings, assuming the programme is taking place over 8-12 months. If participants are to work with a peer supporter, this can be someone from within the group who is also part of the programme but doesn’t have to be. The peer supporter can be a current middle leader or someone the participant has a good existing relationship with. They do not need to be working in the same setting.</a:t>
            </a:r>
          </a:p>
          <a:p>
            <a:endParaRPr lang="en-US" b="0" dirty="0"/>
          </a:p>
          <a:p>
            <a:r>
              <a:rPr lang="en-US" b="0" dirty="0"/>
              <a:t>Suggested timing for meetings is 20-40 minutes of focused reflection/discussion.</a:t>
            </a:r>
          </a:p>
          <a:p>
            <a:endParaRPr lang="en-US" b="1" dirty="0"/>
          </a:p>
          <a:p>
            <a:r>
              <a:rPr lang="en-US" b="1" dirty="0"/>
              <a:t>Reflective questions:</a:t>
            </a:r>
          </a:p>
          <a:p>
            <a:endParaRPr lang="en-US" b="1" dirty="0"/>
          </a:p>
          <a:p>
            <a:r>
              <a:rPr lang="en-US" b="0" dirty="0"/>
              <a:t>What do you want from a peer supporter relationship?</a:t>
            </a:r>
          </a:p>
          <a:p>
            <a:r>
              <a:rPr lang="en-US" b="0" dirty="0"/>
              <a:t>What might be the benefits?</a:t>
            </a:r>
          </a:p>
          <a:p>
            <a:r>
              <a:rPr lang="en-US" b="0" dirty="0"/>
              <a:t>Who might be a good fit to support me in my learning?</a:t>
            </a:r>
          </a:p>
          <a:p>
            <a:endParaRPr lang="en-US" b="1" dirty="0"/>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timings:</a:t>
            </a:r>
          </a:p>
          <a:p>
            <a:endParaRPr lang="en-US" b="1" dirty="0"/>
          </a:p>
          <a:p>
            <a:r>
              <a:rPr lang="en-US" b="0" dirty="0"/>
              <a:t>1 minute</a:t>
            </a:r>
          </a:p>
          <a:p>
            <a:endParaRPr lang="en-US" b="1" dirty="0"/>
          </a:p>
          <a:p>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 is some evidence to show that using a journal can help learning to 'stick' more effectively - it can help you to </a:t>
            </a:r>
            <a:r>
              <a:rPr lang="en-US" dirty="0" err="1"/>
              <a:t>organise</a:t>
            </a:r>
            <a:r>
              <a:rPr lang="en-US" dirty="0"/>
              <a:t> your thinking, it can </a:t>
            </a:r>
            <a:r>
              <a:rPr lang="en-US" dirty="0" err="1"/>
              <a:t>crystallise</a:t>
            </a:r>
            <a:r>
              <a:rPr lang="en-US" dirty="0"/>
              <a:t> your thoughts into a plan and provide a useful resource to revisit when considering changes over time.</a:t>
            </a:r>
          </a:p>
          <a:p>
            <a:endParaRPr lang="en-US" dirty="0"/>
          </a:p>
          <a:p>
            <a:r>
              <a:rPr lang="en-US" dirty="0"/>
              <a:t>You could use it after each PLA as a way to distil your reflections into the most salient points and key actions.</a:t>
            </a:r>
          </a:p>
          <a:p>
            <a:endParaRPr lang="en-US" dirty="0"/>
          </a:p>
          <a:p>
            <a:r>
              <a:rPr lang="en-US" dirty="0"/>
              <a:t>It can also act as a record of your learning.</a:t>
            </a:r>
          </a:p>
          <a:p>
            <a:endParaRPr lang="en-US" b="1" dirty="0"/>
          </a:p>
          <a:p>
            <a:endParaRPr lang="en-US" b="1" dirty="0"/>
          </a:p>
          <a:p>
            <a:r>
              <a:rPr lang="en-US" b="1" dirty="0"/>
              <a:t>Facilitator notes:</a:t>
            </a:r>
          </a:p>
          <a:p>
            <a:endParaRPr lang="en-US" dirty="0"/>
          </a:p>
          <a:p>
            <a:r>
              <a:rPr lang="en-US" dirty="0"/>
              <a:t>It's optional and you don't need to share it, unless you choose to. It's not for submission, but just for you.</a:t>
            </a:r>
          </a:p>
          <a:p>
            <a:endParaRPr lang="en-US" b="1" dirty="0"/>
          </a:p>
          <a:p>
            <a:endParaRPr lang="en-US" b="1" dirty="0"/>
          </a:p>
          <a:p>
            <a:endParaRPr lang="en-US" b="1" dirty="0"/>
          </a:p>
          <a:p>
            <a:endParaRPr lang="en-US" b="1"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a:t>
            </a:r>
          </a:p>
          <a:p>
            <a:endParaRPr lang="en-US" dirty="0"/>
          </a:p>
          <a:p>
            <a:r>
              <a:rPr lang="en-US" dirty="0"/>
              <a:t>3 minutes</a:t>
            </a:r>
          </a:p>
          <a:p>
            <a:endParaRPr lang="en-US" dirty="0"/>
          </a:p>
          <a:p>
            <a:r>
              <a:rPr lang="en-US" b="1" dirty="0"/>
              <a:t>Key messages:</a:t>
            </a:r>
          </a:p>
          <a:p>
            <a:endParaRPr lang="en-US" b="1" dirty="0"/>
          </a:p>
          <a:p>
            <a:r>
              <a:rPr lang="en-US" dirty="0"/>
              <a:t>Middle leaders have a wide sphere of influence and are key brokers of change and improvement.</a:t>
            </a:r>
          </a:p>
          <a:p>
            <a:endParaRPr lang="en-US" dirty="0"/>
          </a:p>
          <a:p>
            <a:r>
              <a:rPr lang="en-US" b="1" dirty="0"/>
              <a:t>Facilitator notes: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image on the slide is animated if you click and press the play button.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Tell the group that Professor Andy Hargreaves in his book </a:t>
            </a:r>
            <a:r>
              <a:rPr lang="en-US" i="1" dirty="0"/>
              <a:t>Leadership from the Middle </a:t>
            </a:r>
            <a:r>
              <a:rPr lang="en-US" i="0" dirty="0"/>
              <a:t>describes </a:t>
            </a:r>
            <a:r>
              <a:rPr lang="en-US" dirty="0"/>
              <a:t>leading from the middle as a privilege of being in a place where real change can be made. The middle is sometimes seen as the bridge between practice and </a:t>
            </a:r>
            <a:r>
              <a:rPr lang="en-US" dirty="0" err="1"/>
              <a:t>SLT</a:t>
            </a:r>
            <a:r>
              <a:rPr lang="en-US" dirty="0"/>
              <a:t>. This can be both an opportunity and a challenge. For Hargreaves, the middle isn't a hierarchical </a:t>
            </a:r>
            <a:r>
              <a:rPr lang="en-US" dirty="0" err="1"/>
              <a:t>placemarker</a:t>
            </a:r>
            <a:r>
              <a:rPr lang="en-US" dirty="0"/>
              <a:t> but more like being right in the thick of things - where the action is - and where your influence can be both far-reaching and lasting.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Dr Kylie Lipscombe, and Australian academic, describes middle leaders in schools as 'brokers' of change, as they have ‘a foot in both camps’ – with working knowledge of both senior leadership decisions and actions, and of what is happening in the classroom.</a:t>
            </a:r>
          </a:p>
          <a:p>
            <a:endParaRPr lang="en-US" b="1" dirty="0"/>
          </a:p>
          <a:p>
            <a:r>
              <a:rPr lang="en-US" b="1" dirty="0"/>
              <a:t>Reflective questions:</a:t>
            </a:r>
          </a:p>
          <a:p>
            <a:r>
              <a:rPr lang="en-US" dirty="0"/>
              <a:t>Thinking of the ripples spreading outward from the drop of water, who do you reach? </a:t>
            </a:r>
          </a:p>
          <a:p>
            <a:r>
              <a:rPr lang="en-US" dirty="0"/>
              <a:t>Where are your spheres of influence as an aspiring leader? Where could they be in the future?</a:t>
            </a:r>
          </a:p>
          <a:p>
            <a:endParaRPr lang="en-US" dirty="0"/>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dirty="0"/>
              <a:t>Thank the group for their time and engagement and make sure they know who to approach with any questions and how to contact them. You may wish to add these details to the slide.</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r>
              <a:rPr lang="en-GB" dirty="0"/>
              <a:t>You may also wish to add dates for the next one or two sessions – Touchpoint session and the final Looking Ahead session.</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r>
              <a:rPr lang="en-GB" dirty="0"/>
              <a:t>You may want to add a link or QR code for your own local feedback form, for this session, at this slide, or add an extra one.</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r>
              <a:rPr lang="en-GB" dirty="0"/>
              <a:t>If you would like to provide feedback on this resource, as a facilitator, please go to https://forms.office.com/e/edkPTYNNDC</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0090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26074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9366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403882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44591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3428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022319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34414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42127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711426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94580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64144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606055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svg"/><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2.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svg"/><Relationship Id="rId4" Type="http://schemas.openxmlformats.org/officeDocument/2006/relationships/image" Target="../media/image28.sv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34.sv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36.svg"/></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svg"/><Relationship Id="rId7" Type="http://schemas.openxmlformats.org/officeDocument/2006/relationships/image" Target="../media/image41.sv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38.svg"/><Relationship Id="rId9" Type="http://schemas.openxmlformats.org/officeDocument/2006/relationships/image" Target="../media/image43.svg"/></Relationships>
</file>

<file path=ppt/slides/_rels/slide17.xml.rels><?xml version="1.0" encoding="UTF-8" standalone="yes"?>
<Relationships xmlns="http://schemas.openxmlformats.org/package/2006/relationships"><Relationship Id="rId3" Type="http://schemas.openxmlformats.org/officeDocument/2006/relationships/image" Target="../media/image39.svg"/><Relationship Id="rId7"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sv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8.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8" name="TextBox 8"/>
          <p:cNvSpPr txBox="1">
            <a:spLocks noGrp="1"/>
          </p:cNvSpPr>
          <p:nvPr>
            <p:ph type="title" idx="4294967295"/>
          </p:nvPr>
        </p:nvSpPr>
        <p:spPr>
          <a:xfrm>
            <a:off x="361950" y="3771900"/>
            <a:ext cx="8151344" cy="40979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8160"/>
              </a:lnSpc>
              <a:spcBef>
                <a:spcPts val="0"/>
              </a:spcBef>
              <a:spcAft>
                <a:spcPts val="0"/>
              </a:spcAft>
              <a:buClrTx/>
              <a:buSzTx/>
              <a:buFontTx/>
              <a:buNone/>
              <a:tabLst/>
              <a:defRPr/>
            </a:pPr>
            <a:r>
              <a:rPr kumimoji="0" lang="en-US" sz="8000" b="1" i="0" u="none" strike="noStrike" kern="1200" cap="none" spc="32" normalizeH="0" baseline="0" noProof="0" dirty="0">
                <a:ln>
                  <a:noFill/>
                </a:ln>
                <a:solidFill>
                  <a:srgbClr val="FFFFFF"/>
                </a:solidFill>
                <a:effectLst/>
                <a:uLnTx/>
                <a:uFillTx/>
                <a:latin typeface="Arial MT Pro Bold"/>
                <a:ea typeface="Arial MT Pro Bold"/>
                <a:cs typeface="Arial MT Pro Bold"/>
                <a:sym typeface="Arial MT Pro Bold"/>
              </a:rPr>
              <a:t>Aspiring to Middle Leadership</a:t>
            </a:r>
          </a:p>
          <a:p>
            <a:pPr marL="0" marR="0" lvl="0" indent="0" algn="ctr" defTabSz="914400" rtl="0" eaLnBrk="1" fontAlgn="auto" latinLnBrk="0" hangingPunct="1">
              <a:lnSpc>
                <a:spcPts val="8157"/>
              </a:lnSpc>
              <a:spcBef>
                <a:spcPts val="0"/>
              </a:spcBef>
              <a:spcAft>
                <a:spcPts val="0"/>
              </a:spcAft>
              <a:buClrTx/>
              <a:buSzTx/>
              <a:buFontTx/>
              <a:buNone/>
              <a:tabLst/>
              <a:defRPr/>
            </a:pPr>
            <a:r>
              <a:rPr kumimoji="0" lang="en-US" sz="4400" b="0" i="0" u="none" strike="noStrike" kern="1200" cap="none" spc="30" normalizeH="0" baseline="0" noProof="0" dirty="0">
                <a:ln>
                  <a:noFill/>
                </a:ln>
                <a:solidFill>
                  <a:srgbClr val="FFFFFF"/>
                </a:solidFill>
                <a:effectLst/>
                <a:uLnTx/>
                <a:uFillTx/>
                <a:latin typeface="Arial MT Pro"/>
                <a:ea typeface="Arial MT Pro"/>
                <a:cs typeface="Arial MT Pro"/>
                <a:sym typeface="Arial MT Pro"/>
              </a:rPr>
              <a:t>Introduction session</a:t>
            </a:r>
          </a:p>
        </p:txBody>
      </p:sp>
      <p:sp>
        <p:nvSpPr>
          <p:cNvPr id="4" name="Freeform 5" descr="ES logo">
            <a:extLst>
              <a:ext uri="{FF2B5EF4-FFF2-40B4-BE49-F238E27FC236}">
                <a16:creationId xmlns:a16="http://schemas.microsoft.com/office/drawing/2014/main" id="{07582437-46FE-5245-F78D-6941A66A4266}"/>
              </a:ext>
            </a:extLst>
          </p:cNvPr>
          <p:cNvSpPr/>
          <p:nvPr/>
        </p:nvSpPr>
        <p:spPr>
          <a:xfrm>
            <a:off x="639040" y="508379"/>
            <a:ext cx="3704359" cy="1587117"/>
          </a:xfrm>
          <a:custGeom>
            <a:avLst/>
            <a:gdLst/>
            <a:ahLst/>
            <a:cxnLst/>
            <a:rect l="l" t="t" r="r" b="b"/>
            <a:pathLst>
              <a:path w="2606890" h="1040640">
                <a:moveTo>
                  <a:pt x="0" y="0"/>
                </a:moveTo>
                <a:lnTo>
                  <a:pt x="2606890" y="0"/>
                </a:lnTo>
                <a:lnTo>
                  <a:pt x="2606890" y="1040640"/>
                </a:lnTo>
                <a:lnTo>
                  <a:pt x="0" y="1040640"/>
                </a:lnTo>
                <a:lnTo>
                  <a:pt x="0" y="0"/>
                </a:lnTo>
                <a:close/>
              </a:path>
            </a:pathLst>
          </a:custGeom>
          <a:blipFill>
            <a:blip r:embed="rId3"/>
            <a:stretch>
              <a:fillRect/>
            </a:stretch>
          </a:blipFill>
        </p:spPr>
        <p:txBody>
          <a:bodyPr/>
          <a:lstStyle/>
          <a:p>
            <a:r>
              <a:rPr lang="en-GB" dirty="0"/>
              <a:t>C</a:t>
            </a:r>
          </a:p>
        </p:txBody>
      </p:sp>
      <p:sp>
        <p:nvSpPr>
          <p:cNvPr id="6" name="Freeform 6">
            <a:extLst>
              <a:ext uri="{C183D7F6-B498-43B3-948B-1728B52AA6E4}">
                <adec:decorative xmlns:adec="http://schemas.microsoft.com/office/drawing/2017/decorative" val="1"/>
              </a:ext>
            </a:extLst>
          </p:cNvPr>
          <p:cNvSpPr/>
          <p:nvPr/>
        </p:nvSpPr>
        <p:spPr>
          <a:xfrm>
            <a:off x="7044939" y="508379"/>
            <a:ext cx="1487405" cy="1474390"/>
          </a:xfrm>
          <a:custGeom>
            <a:avLst/>
            <a:gdLst/>
            <a:ahLst/>
            <a:cxnLst/>
            <a:rect l="l" t="t" r="r" b="b"/>
            <a:pathLst>
              <a:path w="1487405" h="1474390">
                <a:moveTo>
                  <a:pt x="0" y="0"/>
                </a:moveTo>
                <a:lnTo>
                  <a:pt x="1487405" y="0"/>
                </a:lnTo>
                <a:lnTo>
                  <a:pt x="1487405" y="1474390"/>
                </a:lnTo>
                <a:lnTo>
                  <a:pt x="0" y="147439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Freeform 2">
            <a:extLst>
              <a:ext uri="{C183D7F6-B498-43B3-948B-1728B52AA6E4}">
                <adec:decorative xmlns:adec="http://schemas.microsoft.com/office/drawing/2017/decorative" val="1"/>
              </a:ext>
            </a:extLst>
          </p:cNvPr>
          <p:cNvSpPr/>
          <p:nvPr/>
        </p:nvSpPr>
        <p:spPr>
          <a:xfrm>
            <a:off x="8915400" y="-142788"/>
            <a:ext cx="9372600" cy="10429788"/>
          </a:xfrm>
          <a:custGeom>
            <a:avLst/>
            <a:gdLst/>
            <a:ahLst/>
            <a:cxnLst/>
            <a:rect l="l" t="t" r="r" b="b"/>
            <a:pathLst>
              <a:path w="9372600" h="10429788">
                <a:moveTo>
                  <a:pt x="0" y="0"/>
                </a:moveTo>
                <a:lnTo>
                  <a:pt x="9372600" y="0"/>
                </a:lnTo>
                <a:lnTo>
                  <a:pt x="9372600" y="10429788"/>
                </a:lnTo>
                <a:lnTo>
                  <a:pt x="0" y="1042978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9842756" y="643604"/>
            <a:ext cx="7517887" cy="2903784"/>
          </a:xfrm>
          <a:custGeom>
            <a:avLst/>
            <a:gdLst/>
            <a:ahLst/>
            <a:cxnLst/>
            <a:rect l="l" t="t" r="r" b="b"/>
            <a:pathLst>
              <a:path w="7517887" h="2903784">
                <a:moveTo>
                  <a:pt x="0" y="0"/>
                </a:moveTo>
                <a:lnTo>
                  <a:pt x="7517888" y="0"/>
                </a:lnTo>
                <a:lnTo>
                  <a:pt x="7517888" y="2903784"/>
                </a:lnTo>
                <a:lnTo>
                  <a:pt x="0" y="2903784"/>
                </a:lnTo>
                <a:lnTo>
                  <a:pt x="0" y="0"/>
                </a:lnTo>
                <a:close/>
              </a:path>
            </a:pathLst>
          </a:custGeom>
          <a:blipFill>
            <a:blip r:embed="rId6"/>
            <a:stretch>
              <a:fillRect/>
            </a:stretch>
          </a:blipFill>
        </p:spPr>
        <p:txBody>
          <a:bodyPr/>
          <a:lstStyle/>
          <a:p>
            <a:endParaRPr lang="en-GB"/>
          </a:p>
        </p:txBody>
      </p:sp>
      <p:sp>
        <p:nvSpPr>
          <p:cNvPr id="5" name="Freeform 5" descr="A group of seven people wearing colourful clothes and smiling, with hands raised in a welcoming gesture"/>
          <p:cNvSpPr/>
          <p:nvPr/>
        </p:nvSpPr>
        <p:spPr>
          <a:xfrm>
            <a:off x="9619359" y="5098483"/>
            <a:ext cx="7658400" cy="5092836"/>
          </a:xfrm>
          <a:custGeom>
            <a:avLst/>
            <a:gdLst/>
            <a:ahLst/>
            <a:cxnLst/>
            <a:rect l="l" t="t" r="r" b="b"/>
            <a:pathLst>
              <a:path w="7658400" h="5092836">
                <a:moveTo>
                  <a:pt x="0" y="0"/>
                </a:moveTo>
                <a:lnTo>
                  <a:pt x="7658400" y="0"/>
                </a:lnTo>
                <a:lnTo>
                  <a:pt x="7658400" y="5092836"/>
                </a:lnTo>
                <a:lnTo>
                  <a:pt x="0" y="5092836"/>
                </a:lnTo>
                <a:lnTo>
                  <a:pt x="0" y="0"/>
                </a:lnTo>
                <a:close/>
              </a:path>
            </a:pathLst>
          </a:custGeom>
          <a:blipFill>
            <a:blip>
              <a:extLst>
                <a:ext uri="{96DAC541-7B7A-43D3-8B79-37D633B846F1}">
                  <asvg:svgBlip xmlns:asvg="http://schemas.microsoft.com/office/drawing/2016/SVG/main" r:embed="rId7"/>
                </a:ext>
              </a:extLst>
            </a:blip>
            <a:stretch>
              <a:fillRect l="-30" r="-30"/>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AD470B-87D1-316D-F00C-6E6BCDCBAB4E}"/>
              </a:ext>
            </a:extLst>
          </p:cNvPr>
          <p:cNvSpPr txBox="1">
            <a:spLocks noGrp="1"/>
          </p:cNvSpPr>
          <p:nvPr>
            <p:ph type="title" idx="4294967295"/>
          </p:nvPr>
        </p:nvSpPr>
        <p:spPr>
          <a:xfrm>
            <a:off x="914400" y="495300"/>
            <a:ext cx="10134600" cy="10561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8160"/>
              </a:lnSpc>
              <a:spcBef>
                <a:spcPts val="0"/>
              </a:spcBef>
              <a:spcAft>
                <a:spcPts val="0"/>
              </a:spcAft>
              <a:buClrTx/>
              <a:buSzTx/>
              <a:buFontTx/>
              <a:buNone/>
              <a:tabLst/>
              <a:defRPr/>
            </a:pPr>
            <a:r>
              <a:rPr kumimoji="0" lang="en-US" sz="6000" b="1" i="0" u="none" strike="noStrike" kern="1200" cap="none" spc="32"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Ways of working together</a:t>
            </a:r>
          </a:p>
        </p:txBody>
      </p:sp>
      <p:sp>
        <p:nvSpPr>
          <p:cNvPr id="10" name="TextBox 9">
            <a:extLst>
              <a:ext uri="{FF2B5EF4-FFF2-40B4-BE49-F238E27FC236}">
                <a16:creationId xmlns:a16="http://schemas.microsoft.com/office/drawing/2014/main" id="{585612A5-1372-1B4B-A339-623B06B88901}"/>
              </a:ext>
            </a:extLst>
          </p:cNvPr>
          <p:cNvSpPr txBox="1"/>
          <p:nvPr/>
        </p:nvSpPr>
        <p:spPr>
          <a:xfrm>
            <a:off x="1295400" y="1866900"/>
            <a:ext cx="8458200" cy="729430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all work together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learn from, with and on behalf of each other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create a safe space to share ideas and build learning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agree that everyone is an equal and valued participant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remain ‘in the room’ (follow email and phone protocol)</a:t>
            </a:r>
          </a:p>
        </p:txBody>
      </p:sp>
      <p:grpSp>
        <p:nvGrpSpPr>
          <p:cNvPr id="5" name="Group 2">
            <a:extLst>
              <a:ext uri="{FF2B5EF4-FFF2-40B4-BE49-F238E27FC236}">
                <a16:creationId xmlns:a16="http://schemas.microsoft.com/office/drawing/2014/main" id="{970BF83D-9B99-3B92-1F90-635999AE8256}"/>
              </a:ext>
              <a:ext uri="{C183D7F6-B498-43B3-948B-1728B52AA6E4}">
                <adec:decorative xmlns:adec="http://schemas.microsoft.com/office/drawing/2017/decorative" val="1"/>
              </a:ext>
            </a:extLst>
          </p:cNvPr>
          <p:cNvGrpSpPr/>
          <p:nvPr/>
        </p:nvGrpSpPr>
        <p:grpSpPr>
          <a:xfrm>
            <a:off x="11517086" y="0"/>
            <a:ext cx="6781800" cy="10314214"/>
            <a:chOff x="0" y="0"/>
            <a:chExt cx="2328732" cy="2550139"/>
          </a:xfrm>
        </p:grpSpPr>
        <p:sp>
          <p:nvSpPr>
            <p:cNvPr id="6" name="Freeform 3">
              <a:extLst>
                <a:ext uri="{FF2B5EF4-FFF2-40B4-BE49-F238E27FC236}">
                  <a16:creationId xmlns:a16="http://schemas.microsoft.com/office/drawing/2014/main" id="{BBA8EF5B-748A-1F1C-E71D-5924B1A21403}"/>
                </a:ext>
              </a:extLst>
            </p:cNvPr>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4">
              <a:extLst>
                <a:ext uri="{FF2B5EF4-FFF2-40B4-BE49-F238E27FC236}">
                  <a16:creationId xmlns:a16="http://schemas.microsoft.com/office/drawing/2014/main" id="{62FC75A3-43DC-0559-8315-C529F0BF3771}"/>
                </a:ext>
              </a:extLst>
            </p:cNvPr>
            <p:cNvSpPr txBox="1"/>
            <p:nvPr/>
          </p:nvSpPr>
          <p:spPr>
            <a:xfrm>
              <a:off x="0" y="-28575"/>
              <a:ext cx="2328732" cy="2578714"/>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7" descr="Image of five people standing in a circle with a sixth person standing in the middle holding five strings. Each of the five strings is held at its other end by the five people in the circle.">
            <a:extLst>
              <a:ext uri="{FF2B5EF4-FFF2-40B4-BE49-F238E27FC236}">
                <a16:creationId xmlns:a16="http://schemas.microsoft.com/office/drawing/2014/main" id="{25563434-19CA-D80A-73AB-8DBCF372377F}"/>
              </a:ext>
            </a:extLst>
          </p:cNvPr>
          <p:cNvSpPr/>
          <p:nvPr/>
        </p:nvSpPr>
        <p:spPr>
          <a:xfrm>
            <a:off x="12586790" y="2789555"/>
            <a:ext cx="4642392" cy="5610142"/>
          </a:xfrm>
          <a:custGeom>
            <a:avLst/>
            <a:gdLst/>
            <a:ahLst/>
            <a:cxnLst/>
            <a:rect l="l" t="t" r="r" b="b"/>
            <a:pathLst>
              <a:path w="4642392" h="5610142">
                <a:moveTo>
                  <a:pt x="0" y="0"/>
                </a:moveTo>
                <a:lnTo>
                  <a:pt x="4642393" y="0"/>
                </a:lnTo>
                <a:lnTo>
                  <a:pt x="4642393" y="5610142"/>
                </a:lnTo>
                <a:lnTo>
                  <a:pt x="0" y="5610142"/>
                </a:lnTo>
                <a:lnTo>
                  <a:pt x="0" y="0"/>
                </a:lnTo>
                <a:close/>
              </a:path>
            </a:pathLst>
          </a:custGeom>
          <a: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8" name="TextBox 8"/>
          <p:cNvSpPr txBox="1">
            <a:spLocks noGrp="1"/>
          </p:cNvSpPr>
          <p:nvPr>
            <p:ph type="title" idx="4294967295"/>
          </p:nvPr>
        </p:nvSpPr>
        <p:spPr>
          <a:xfrm>
            <a:off x="1796541" y="287401"/>
            <a:ext cx="6353192" cy="123507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Today </a:t>
            </a:r>
          </a:p>
        </p:txBody>
      </p:sp>
      <p:sp>
        <p:nvSpPr>
          <p:cNvPr id="6" name="Freeform 6">
            <a:extLst>
              <a:ext uri="{C183D7F6-B498-43B3-948B-1728B52AA6E4}">
                <adec:decorative xmlns:adec="http://schemas.microsoft.com/office/drawing/2017/decorative" val="1"/>
              </a:ext>
            </a:extLst>
          </p:cNvPr>
          <p:cNvSpPr/>
          <p:nvPr/>
        </p:nvSpPr>
        <p:spPr>
          <a:xfrm>
            <a:off x="1270732" y="1311078"/>
            <a:ext cx="8975922" cy="8975922"/>
          </a:xfrm>
          <a:custGeom>
            <a:avLst/>
            <a:gdLst/>
            <a:ahLst/>
            <a:cxnLst/>
            <a:rect l="l" t="t" r="r" b="b"/>
            <a:pathLst>
              <a:path w="8975922" h="8975922">
                <a:moveTo>
                  <a:pt x="0" y="0"/>
                </a:moveTo>
                <a:lnTo>
                  <a:pt x="8975922" y="0"/>
                </a:lnTo>
                <a:lnTo>
                  <a:pt x="8975922" y="8975922"/>
                </a:lnTo>
                <a:lnTo>
                  <a:pt x="0" y="897592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TextBox 9"/>
          <p:cNvSpPr txBox="1"/>
          <p:nvPr/>
        </p:nvSpPr>
        <p:spPr>
          <a:xfrm>
            <a:off x="1770985" y="2227951"/>
            <a:ext cx="9545865"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Connect with each other</a:t>
            </a:r>
          </a:p>
        </p:txBody>
      </p:sp>
      <p:sp>
        <p:nvSpPr>
          <p:cNvPr id="10" name="TextBox 10"/>
          <p:cNvSpPr txBox="1"/>
          <p:nvPr/>
        </p:nvSpPr>
        <p:spPr>
          <a:xfrm>
            <a:off x="1770985" y="3125724"/>
            <a:ext cx="10845923"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Principles of the programme</a:t>
            </a:r>
          </a:p>
        </p:txBody>
      </p:sp>
      <p:sp>
        <p:nvSpPr>
          <p:cNvPr id="11" name="TextBox 11"/>
          <p:cNvSpPr txBox="1"/>
          <p:nvPr/>
        </p:nvSpPr>
        <p:spPr>
          <a:xfrm>
            <a:off x="1758984" y="3936502"/>
            <a:ext cx="10117832"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Roles of middle leadership</a:t>
            </a:r>
          </a:p>
        </p:txBody>
      </p:sp>
      <p:sp>
        <p:nvSpPr>
          <p:cNvPr id="12" name="TextBox 12"/>
          <p:cNvSpPr txBox="1"/>
          <p:nvPr/>
        </p:nvSpPr>
        <p:spPr>
          <a:xfrm>
            <a:off x="1796541" y="4807169"/>
            <a:ext cx="10117832"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Beginning self-evaluation</a:t>
            </a:r>
          </a:p>
        </p:txBody>
      </p:sp>
      <p:sp>
        <p:nvSpPr>
          <p:cNvPr id="17" name="TextBox 11">
            <a:extLst>
              <a:ext uri="{FF2B5EF4-FFF2-40B4-BE49-F238E27FC236}">
                <a16:creationId xmlns:a16="http://schemas.microsoft.com/office/drawing/2014/main" id="{263E9799-F2B5-368B-CB72-42C756042693}"/>
              </a:ext>
            </a:extLst>
          </p:cNvPr>
          <p:cNvSpPr txBox="1"/>
          <p:nvPr/>
        </p:nvSpPr>
        <p:spPr>
          <a:xfrm>
            <a:off x="1770985" y="5695713"/>
            <a:ext cx="11461716" cy="884858"/>
          </a:xfrm>
          <a:prstGeom prst="rect">
            <a:avLst/>
          </a:prstGeom>
        </p:spPr>
        <p:txBody>
          <a:bodyPr wrap="square"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Inclusion, wellbeing and equalities</a:t>
            </a:r>
          </a:p>
        </p:txBody>
      </p:sp>
      <p:sp>
        <p:nvSpPr>
          <p:cNvPr id="14" name="TextBox 14"/>
          <p:cNvSpPr txBox="1"/>
          <p:nvPr/>
        </p:nvSpPr>
        <p:spPr>
          <a:xfrm>
            <a:off x="1770985" y="6615816"/>
            <a:ext cx="8965228"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Supports for your learning</a:t>
            </a:r>
          </a:p>
        </p:txBody>
      </p:sp>
      <p:sp>
        <p:nvSpPr>
          <p:cNvPr id="13" name="TextBox 13"/>
          <p:cNvSpPr txBox="1"/>
          <p:nvPr/>
        </p:nvSpPr>
        <p:spPr>
          <a:xfrm>
            <a:off x="1796541" y="7424293"/>
            <a:ext cx="4176672" cy="991870"/>
          </a:xfrm>
          <a:prstGeom prst="rect">
            <a:avLst/>
          </a:prstGeom>
        </p:spPr>
        <p:txBody>
          <a:bodyPr lIns="0" tIns="0" rIns="0" bIns="0" rtlCol="0" anchor="t">
            <a:spAutoFit/>
          </a:bodyPr>
          <a:lstStyle/>
          <a:p>
            <a:pPr algn="l">
              <a:lnSpc>
                <a:spcPts val="7280"/>
              </a:lnSpc>
              <a:spcBef>
                <a:spcPct val="0"/>
              </a:spcBef>
            </a:pPr>
            <a:r>
              <a:rPr lang="en-US" sz="5200" b="1" dirty="0">
                <a:solidFill>
                  <a:srgbClr val="493325"/>
                </a:solidFill>
                <a:latin typeface="Arial MT Pro Bold"/>
                <a:ea typeface="Arial MT Pro Bold"/>
                <a:cs typeface="Arial MT Pro Bold"/>
                <a:sym typeface="Arial MT Pro Bold"/>
              </a:rPr>
              <a:t>Next steps</a:t>
            </a:r>
          </a:p>
        </p:txBody>
      </p:sp>
      <p:sp>
        <p:nvSpPr>
          <p:cNvPr id="5" name="Freeform 5">
            <a:extLst>
              <a:ext uri="{C183D7F6-B498-43B3-948B-1728B52AA6E4}">
                <adec:decorative xmlns:adec="http://schemas.microsoft.com/office/drawing/2017/decorative" val="1"/>
              </a:ext>
            </a:extLst>
          </p:cNvPr>
          <p:cNvSpPr/>
          <p:nvPr/>
        </p:nvSpPr>
        <p:spPr>
          <a:xfrm>
            <a:off x="12934703" y="2723886"/>
            <a:ext cx="4642392" cy="5610142"/>
          </a:xfrm>
          <a:custGeom>
            <a:avLst/>
            <a:gdLst/>
            <a:ahLst/>
            <a:cxnLst/>
            <a:rect l="l" t="t" r="r" b="b"/>
            <a:pathLst>
              <a:path w="4642392" h="5610142">
                <a:moveTo>
                  <a:pt x="0" y="0"/>
                </a:moveTo>
                <a:lnTo>
                  <a:pt x="4642393" y="0"/>
                </a:lnTo>
                <a:lnTo>
                  <a:pt x="4642393" y="5610142"/>
                </a:lnTo>
                <a:lnTo>
                  <a:pt x="0" y="56101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5" name="TextBox 5"/>
          <p:cNvSpPr txBox="1">
            <a:spLocks noGrp="1"/>
          </p:cNvSpPr>
          <p:nvPr>
            <p:ph type="title" idx="4294967295"/>
          </p:nvPr>
        </p:nvSpPr>
        <p:spPr>
          <a:xfrm>
            <a:off x="1327909" y="381667"/>
            <a:ext cx="9777499" cy="123507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AML learning outcomes</a:t>
            </a:r>
          </a:p>
        </p:txBody>
      </p:sp>
      <p:sp>
        <p:nvSpPr>
          <p:cNvPr id="6" name="TextBox 6"/>
          <p:cNvSpPr txBox="1"/>
          <p:nvPr/>
        </p:nvSpPr>
        <p:spPr>
          <a:xfrm>
            <a:off x="1504403" y="1492789"/>
            <a:ext cx="15279194" cy="8582023"/>
          </a:xfrm>
          <a:prstGeom prst="rect">
            <a:avLst/>
          </a:prstGeom>
        </p:spPr>
        <p:txBody>
          <a:bodyPr lIns="0" tIns="0" rIns="0" bIns="0" rtlCol="0" anchor="t">
            <a:spAutoFit/>
          </a:bodyPr>
          <a:lstStyle/>
          <a:p>
            <a:pPr algn="l">
              <a:lnSpc>
                <a:spcPts val="4200"/>
              </a:lnSpc>
              <a:spcBef>
                <a:spcPct val="0"/>
              </a:spcBef>
            </a:pPr>
            <a:r>
              <a:rPr lang="en-US" sz="3000" dirty="0">
                <a:solidFill>
                  <a:srgbClr val="009CAB"/>
                </a:solidFill>
                <a:latin typeface="Arial MT Pro"/>
                <a:ea typeface="Arial MT Pro"/>
                <a:cs typeface="Arial MT Pro"/>
                <a:sym typeface="Arial MT Pro"/>
              </a:rPr>
              <a:t>Leading their own learning, participants will:</a:t>
            </a:r>
          </a:p>
          <a:p>
            <a:pPr algn="l">
              <a:lnSpc>
                <a:spcPts val="4200"/>
              </a:lnSpc>
            </a:pPr>
            <a:endParaRPr lang="en-US" sz="3000" dirty="0">
              <a:solidFill>
                <a:srgbClr val="009CAB"/>
              </a:solidFill>
              <a:latin typeface="Arial MT Pro"/>
              <a:ea typeface="Arial MT Pro"/>
              <a:cs typeface="Arial MT Pro"/>
              <a:sym typeface="Arial MT Pro"/>
            </a:endParaRPr>
          </a:p>
          <a:p>
            <a:pPr marL="647715" lvl="1" indent="-323857" algn="l">
              <a:lnSpc>
                <a:spcPts val="4200"/>
              </a:lnSpc>
              <a:buFont typeface="Arial"/>
              <a:buChar char="•"/>
            </a:pPr>
            <a:r>
              <a:rPr lang="en-US" sz="3000" dirty="0">
                <a:solidFill>
                  <a:srgbClr val="009CAB"/>
                </a:solidFill>
                <a:latin typeface="Arial MT Pro"/>
                <a:ea typeface="Arial MT Pro"/>
                <a:cs typeface="Arial MT Pro"/>
                <a:sym typeface="Arial MT Pro"/>
              </a:rPr>
              <a:t>increase their knowledge of recent and emerging research around the roles of middle leadership</a:t>
            </a:r>
          </a:p>
          <a:p>
            <a:pPr algn="l">
              <a:lnSpc>
                <a:spcPts val="4200"/>
              </a:lnSpc>
            </a:pPr>
            <a:endParaRPr lang="en-US" sz="3000" dirty="0">
              <a:solidFill>
                <a:srgbClr val="009CAB"/>
              </a:solidFill>
              <a:latin typeface="Arial MT Pro"/>
              <a:ea typeface="Arial MT Pro"/>
              <a:cs typeface="Arial MT Pro"/>
              <a:sym typeface="Arial MT Pro"/>
            </a:endParaRPr>
          </a:p>
          <a:p>
            <a:pPr marL="647715" lvl="1" indent="-323857" algn="l">
              <a:lnSpc>
                <a:spcPts val="4200"/>
              </a:lnSpc>
              <a:buFont typeface="Arial"/>
              <a:buChar char="•"/>
            </a:pPr>
            <a:r>
              <a:rPr lang="en-US" sz="3000" dirty="0">
                <a:solidFill>
                  <a:srgbClr val="009CAB"/>
                </a:solidFill>
                <a:latin typeface="Arial MT Pro"/>
                <a:ea typeface="Arial MT Pro"/>
                <a:cs typeface="Arial MT Pro"/>
                <a:sym typeface="Arial MT Pro"/>
              </a:rPr>
              <a:t>enquire into their own strengths and areas for development as an aspiring or new middle leader</a:t>
            </a:r>
          </a:p>
          <a:p>
            <a:pPr algn="l">
              <a:lnSpc>
                <a:spcPts val="4200"/>
              </a:lnSpc>
            </a:pPr>
            <a:endParaRPr lang="en-US" sz="3000" dirty="0">
              <a:solidFill>
                <a:srgbClr val="009CAB"/>
              </a:solidFill>
              <a:latin typeface="Arial MT Pro"/>
              <a:ea typeface="Arial MT Pro"/>
              <a:cs typeface="Arial MT Pro"/>
              <a:sym typeface="Arial MT Pro"/>
            </a:endParaRPr>
          </a:p>
          <a:p>
            <a:pPr marL="647715" lvl="1" indent="-323857" algn="l">
              <a:lnSpc>
                <a:spcPts val="4200"/>
              </a:lnSpc>
              <a:buFont typeface="Arial"/>
              <a:buChar char="•"/>
            </a:pPr>
            <a:r>
              <a:rPr lang="en-US" sz="3000" dirty="0">
                <a:solidFill>
                  <a:srgbClr val="009CAB"/>
                </a:solidFill>
                <a:latin typeface="Arial MT Pro"/>
                <a:ea typeface="Arial MT Pro"/>
                <a:cs typeface="Arial MT Pro"/>
                <a:sym typeface="Arial MT Pro"/>
              </a:rPr>
              <a:t>increase their knowledge and understanding of the roles of middle leadership and the skills and abilities required to carry out key aspects of these roles</a:t>
            </a:r>
          </a:p>
          <a:p>
            <a:pPr algn="l">
              <a:lnSpc>
                <a:spcPts val="4200"/>
              </a:lnSpc>
            </a:pPr>
            <a:endParaRPr lang="en-US" sz="3000" dirty="0">
              <a:solidFill>
                <a:srgbClr val="009CAB"/>
              </a:solidFill>
              <a:latin typeface="Arial MT Pro"/>
              <a:ea typeface="Arial MT Pro"/>
              <a:cs typeface="Arial MT Pro"/>
              <a:sym typeface="Arial MT Pro"/>
            </a:endParaRPr>
          </a:p>
          <a:p>
            <a:pPr marL="647715" lvl="1" indent="-323857" algn="l">
              <a:lnSpc>
                <a:spcPts val="4200"/>
              </a:lnSpc>
              <a:buFont typeface="Arial"/>
              <a:buChar char="•"/>
            </a:pPr>
            <a:r>
              <a:rPr lang="en-US" sz="3000" dirty="0">
                <a:solidFill>
                  <a:srgbClr val="009CAB"/>
                </a:solidFill>
                <a:latin typeface="Arial MT Pro"/>
                <a:ea typeface="Arial MT Pro"/>
                <a:cs typeface="Arial MT Pro"/>
                <a:sym typeface="Arial MT Pro"/>
              </a:rPr>
              <a:t>increase their knowledge and understanding of an aspect of wellbeing, inclusion, equity or equalities, with a view to leading a change in this area</a:t>
            </a:r>
          </a:p>
          <a:p>
            <a:pPr algn="l">
              <a:lnSpc>
                <a:spcPts val="4200"/>
              </a:lnSpc>
            </a:pPr>
            <a:endParaRPr lang="en-US" sz="3000" dirty="0">
              <a:solidFill>
                <a:srgbClr val="009CAB"/>
              </a:solidFill>
              <a:latin typeface="Arial MT Pro"/>
              <a:ea typeface="Arial MT Pro"/>
              <a:cs typeface="Arial MT Pro"/>
              <a:sym typeface="Arial MT Pro"/>
            </a:endParaRPr>
          </a:p>
          <a:p>
            <a:pPr marL="647715" lvl="1" indent="-323857" algn="l">
              <a:lnSpc>
                <a:spcPts val="4200"/>
              </a:lnSpc>
              <a:buFont typeface="Arial"/>
              <a:buChar char="•"/>
            </a:pPr>
            <a:r>
              <a:rPr lang="en-US" sz="3000" dirty="0">
                <a:solidFill>
                  <a:srgbClr val="009CAB"/>
                </a:solidFill>
                <a:latin typeface="Arial MT Pro"/>
                <a:ea typeface="Arial MT Pro"/>
                <a:cs typeface="Arial MT Pro"/>
                <a:sym typeface="Arial MT Pro"/>
              </a:rPr>
              <a:t>make connections and learn with and from colleagues from different schools and settings.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7628928" y="271774"/>
            <a:ext cx="4174925" cy="2891136"/>
          </a:xfrm>
          <a:custGeom>
            <a:avLst/>
            <a:gdLst/>
            <a:ahLst/>
            <a:cxnLst/>
            <a:rect l="l" t="t" r="r" b="b"/>
            <a:pathLst>
              <a:path w="4174925" h="2891136">
                <a:moveTo>
                  <a:pt x="0" y="0"/>
                </a:moveTo>
                <a:lnTo>
                  <a:pt x="4174925" y="0"/>
                </a:lnTo>
                <a:lnTo>
                  <a:pt x="4174925" y="2891135"/>
                </a:lnTo>
                <a:lnTo>
                  <a:pt x="0" y="289113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6" name="Group 6">
            <a:extLst>
              <a:ext uri="{C183D7F6-B498-43B3-948B-1728B52AA6E4}">
                <adec:decorative xmlns:adec="http://schemas.microsoft.com/office/drawing/2017/decorative" val="1"/>
              </a:ext>
            </a:extLst>
          </p:cNvPr>
          <p:cNvGrpSpPr/>
          <p:nvPr/>
        </p:nvGrpSpPr>
        <p:grpSpPr>
          <a:xfrm>
            <a:off x="0" y="3434898"/>
            <a:ext cx="18509098" cy="6852102"/>
            <a:chOff x="0" y="0"/>
            <a:chExt cx="23307197" cy="9136136"/>
          </a:xfrm>
        </p:grpSpPr>
        <p:grpSp>
          <p:nvGrpSpPr>
            <p:cNvPr id="7" name="Group 7"/>
            <p:cNvGrpSpPr/>
            <p:nvPr/>
          </p:nvGrpSpPr>
          <p:grpSpPr>
            <a:xfrm>
              <a:off x="0" y="1681953"/>
              <a:ext cx="5947534" cy="7454183"/>
              <a:chOff x="0" y="0"/>
              <a:chExt cx="1174821" cy="1472431"/>
            </a:xfrm>
          </p:grpSpPr>
          <p:sp>
            <p:nvSpPr>
              <p:cNvPr id="8" name="Freeform 8"/>
              <p:cNvSpPr/>
              <p:nvPr/>
            </p:nvSpPr>
            <p:spPr>
              <a:xfrm>
                <a:off x="0" y="0"/>
                <a:ext cx="1174821" cy="1472431"/>
              </a:xfrm>
              <a:custGeom>
                <a:avLst/>
                <a:gdLst/>
                <a:ahLst/>
                <a:cxnLst/>
                <a:rect l="l" t="t" r="r" b="b"/>
                <a:pathLst>
                  <a:path w="1174821" h="1472431">
                    <a:moveTo>
                      <a:pt x="0" y="0"/>
                    </a:moveTo>
                    <a:lnTo>
                      <a:pt x="1174821" y="0"/>
                    </a:lnTo>
                    <a:lnTo>
                      <a:pt x="1174821" y="1472431"/>
                    </a:lnTo>
                    <a:lnTo>
                      <a:pt x="0" y="1472431"/>
                    </a:lnTo>
                    <a:close/>
                  </a:path>
                </a:pathLst>
              </a:custGeom>
              <a:solidFill>
                <a:srgbClr val="C96E86"/>
              </a:solidFill>
            </p:spPr>
            <p:txBody>
              <a:bodyPr/>
              <a:lstStyle/>
              <a:p>
                <a:endParaRPr lang="en-GB"/>
              </a:p>
            </p:txBody>
          </p:sp>
          <p:sp>
            <p:nvSpPr>
              <p:cNvPr id="9" name="TextBox 9"/>
              <p:cNvSpPr txBox="1"/>
              <p:nvPr/>
            </p:nvSpPr>
            <p:spPr>
              <a:xfrm>
                <a:off x="0" y="-57150"/>
                <a:ext cx="1174821" cy="1529581"/>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11586347" y="1681953"/>
              <a:ext cx="5561048" cy="7454183"/>
              <a:chOff x="0" y="0"/>
              <a:chExt cx="1098479" cy="1472431"/>
            </a:xfrm>
          </p:grpSpPr>
          <p:sp>
            <p:nvSpPr>
              <p:cNvPr id="11" name="Freeform 11"/>
              <p:cNvSpPr/>
              <p:nvPr/>
            </p:nvSpPr>
            <p:spPr>
              <a:xfrm>
                <a:off x="0" y="0"/>
                <a:ext cx="1098479" cy="1472431"/>
              </a:xfrm>
              <a:custGeom>
                <a:avLst/>
                <a:gdLst/>
                <a:ahLst/>
                <a:cxnLst/>
                <a:rect l="l" t="t" r="r" b="b"/>
                <a:pathLst>
                  <a:path w="1098479" h="1472431">
                    <a:moveTo>
                      <a:pt x="0" y="0"/>
                    </a:moveTo>
                    <a:lnTo>
                      <a:pt x="1098479" y="0"/>
                    </a:lnTo>
                    <a:lnTo>
                      <a:pt x="1098479" y="1472431"/>
                    </a:lnTo>
                    <a:lnTo>
                      <a:pt x="0" y="1472431"/>
                    </a:lnTo>
                    <a:close/>
                  </a:path>
                </a:pathLst>
              </a:custGeom>
              <a:solidFill>
                <a:srgbClr val="CDAC79"/>
              </a:solidFill>
            </p:spPr>
            <p:txBody>
              <a:bodyPr/>
              <a:lstStyle/>
              <a:p>
                <a:endParaRPr lang="en-GB"/>
              </a:p>
            </p:txBody>
          </p:sp>
          <p:sp>
            <p:nvSpPr>
              <p:cNvPr id="12" name="TextBox 12"/>
              <p:cNvSpPr txBox="1"/>
              <p:nvPr/>
            </p:nvSpPr>
            <p:spPr>
              <a:xfrm>
                <a:off x="0" y="-57150"/>
                <a:ext cx="1098479" cy="1529581"/>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5947534" y="1681953"/>
              <a:ext cx="5638814" cy="7454183"/>
              <a:chOff x="0" y="0"/>
              <a:chExt cx="1113840" cy="1472431"/>
            </a:xfrm>
          </p:grpSpPr>
          <p:sp>
            <p:nvSpPr>
              <p:cNvPr id="14" name="Freeform 14"/>
              <p:cNvSpPr/>
              <p:nvPr/>
            </p:nvSpPr>
            <p:spPr>
              <a:xfrm>
                <a:off x="0" y="0"/>
                <a:ext cx="1113840" cy="1472431"/>
              </a:xfrm>
              <a:custGeom>
                <a:avLst/>
                <a:gdLst/>
                <a:ahLst/>
                <a:cxnLst/>
                <a:rect l="l" t="t" r="r" b="b"/>
                <a:pathLst>
                  <a:path w="1113840" h="1472431">
                    <a:moveTo>
                      <a:pt x="0" y="0"/>
                    </a:moveTo>
                    <a:lnTo>
                      <a:pt x="1113840" y="0"/>
                    </a:lnTo>
                    <a:lnTo>
                      <a:pt x="1113840" y="1472431"/>
                    </a:lnTo>
                    <a:lnTo>
                      <a:pt x="0" y="1472431"/>
                    </a:lnTo>
                    <a:close/>
                  </a:path>
                </a:pathLst>
              </a:custGeom>
              <a:solidFill>
                <a:srgbClr val="66C16C"/>
              </a:solidFill>
            </p:spPr>
            <p:txBody>
              <a:bodyPr/>
              <a:lstStyle/>
              <a:p>
                <a:endParaRPr lang="en-GB"/>
              </a:p>
            </p:txBody>
          </p:sp>
          <p:sp>
            <p:nvSpPr>
              <p:cNvPr id="15" name="TextBox 15"/>
              <p:cNvSpPr txBox="1"/>
              <p:nvPr/>
            </p:nvSpPr>
            <p:spPr>
              <a:xfrm>
                <a:off x="0" y="-57150"/>
                <a:ext cx="1113840" cy="1529581"/>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1367130" y="0"/>
              <a:ext cx="2297196" cy="2297196"/>
            </a:xfrm>
            <a:custGeom>
              <a:avLst/>
              <a:gdLst/>
              <a:ahLst/>
              <a:cxnLst/>
              <a:rect l="l" t="t" r="r" b="b"/>
              <a:pathLst>
                <a:path w="2297196" h="2297196">
                  <a:moveTo>
                    <a:pt x="0" y="0"/>
                  </a:moveTo>
                  <a:lnTo>
                    <a:pt x="2297196" y="0"/>
                  </a:lnTo>
                  <a:lnTo>
                    <a:pt x="2297196" y="2297196"/>
                  </a:lnTo>
                  <a:lnTo>
                    <a:pt x="0" y="229719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7" name="Freeform 17"/>
            <p:cNvSpPr/>
            <p:nvPr/>
          </p:nvSpPr>
          <p:spPr>
            <a:xfrm>
              <a:off x="7444159" y="82251"/>
              <a:ext cx="2259077" cy="2259077"/>
            </a:xfrm>
            <a:custGeom>
              <a:avLst/>
              <a:gdLst/>
              <a:ahLst/>
              <a:cxnLst/>
              <a:rect l="l" t="t" r="r" b="b"/>
              <a:pathLst>
                <a:path w="2259077" h="2259077">
                  <a:moveTo>
                    <a:pt x="0" y="0"/>
                  </a:moveTo>
                  <a:lnTo>
                    <a:pt x="2259077" y="0"/>
                  </a:lnTo>
                  <a:lnTo>
                    <a:pt x="2259077" y="2259077"/>
                  </a:lnTo>
                  <a:lnTo>
                    <a:pt x="0" y="225907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8" name="Freeform 18"/>
            <p:cNvSpPr/>
            <p:nvPr/>
          </p:nvSpPr>
          <p:spPr>
            <a:xfrm>
              <a:off x="13310628" y="127532"/>
              <a:ext cx="2112486" cy="2112486"/>
            </a:xfrm>
            <a:custGeom>
              <a:avLst/>
              <a:gdLst/>
              <a:ahLst/>
              <a:cxnLst/>
              <a:rect l="l" t="t" r="r" b="b"/>
              <a:pathLst>
                <a:path w="2112486" h="2112486">
                  <a:moveTo>
                    <a:pt x="0" y="0"/>
                  </a:moveTo>
                  <a:lnTo>
                    <a:pt x="2112486" y="0"/>
                  </a:lnTo>
                  <a:lnTo>
                    <a:pt x="2112486" y="2112485"/>
                  </a:lnTo>
                  <a:lnTo>
                    <a:pt x="0" y="211248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9" name="Group 19"/>
            <p:cNvGrpSpPr/>
            <p:nvPr/>
          </p:nvGrpSpPr>
          <p:grpSpPr>
            <a:xfrm>
              <a:off x="17147395" y="1681953"/>
              <a:ext cx="5865005" cy="7454183"/>
              <a:chOff x="0" y="0"/>
              <a:chExt cx="1158519" cy="1472431"/>
            </a:xfrm>
          </p:grpSpPr>
          <p:sp>
            <p:nvSpPr>
              <p:cNvPr id="20" name="Freeform 20"/>
              <p:cNvSpPr/>
              <p:nvPr/>
            </p:nvSpPr>
            <p:spPr>
              <a:xfrm>
                <a:off x="0" y="0"/>
                <a:ext cx="1158519" cy="1472431"/>
              </a:xfrm>
              <a:custGeom>
                <a:avLst/>
                <a:gdLst/>
                <a:ahLst/>
                <a:cxnLst/>
                <a:rect l="l" t="t" r="r" b="b"/>
                <a:pathLst>
                  <a:path w="1158519" h="1472431">
                    <a:moveTo>
                      <a:pt x="0" y="0"/>
                    </a:moveTo>
                    <a:lnTo>
                      <a:pt x="1158519" y="0"/>
                    </a:lnTo>
                    <a:lnTo>
                      <a:pt x="1158519" y="1472431"/>
                    </a:lnTo>
                    <a:lnTo>
                      <a:pt x="0" y="1472431"/>
                    </a:lnTo>
                    <a:close/>
                  </a:path>
                </a:pathLst>
              </a:custGeom>
              <a:solidFill>
                <a:srgbClr val="F6AE4E"/>
              </a:solidFill>
            </p:spPr>
            <p:txBody>
              <a:bodyPr/>
              <a:lstStyle/>
              <a:p>
                <a:endParaRPr lang="en-GB"/>
              </a:p>
            </p:txBody>
          </p:sp>
          <p:sp>
            <p:nvSpPr>
              <p:cNvPr id="21" name="TextBox 21"/>
              <p:cNvSpPr txBox="1"/>
              <p:nvPr/>
            </p:nvSpPr>
            <p:spPr>
              <a:xfrm>
                <a:off x="0" y="-57150"/>
                <a:ext cx="1158519" cy="1529581"/>
              </a:xfrm>
              <a:prstGeom prst="rect">
                <a:avLst/>
              </a:prstGeom>
            </p:spPr>
            <p:txBody>
              <a:bodyPr lIns="50800" tIns="50800" rIns="50800" bIns="50800" rtlCol="0" anchor="ctr"/>
              <a:lstStyle/>
              <a:p>
                <a:pPr algn="ctr">
                  <a:lnSpc>
                    <a:spcPts val="2659"/>
                  </a:lnSpc>
                </a:pPr>
                <a:endParaRPr/>
              </a:p>
            </p:txBody>
          </p:sp>
        </p:grpSp>
        <p:sp>
          <p:nvSpPr>
            <p:cNvPr id="22" name="Freeform 22"/>
            <p:cNvSpPr/>
            <p:nvPr/>
          </p:nvSpPr>
          <p:spPr>
            <a:xfrm>
              <a:off x="19026995" y="127532"/>
              <a:ext cx="2150605" cy="2150605"/>
            </a:xfrm>
            <a:custGeom>
              <a:avLst/>
              <a:gdLst/>
              <a:ahLst/>
              <a:cxnLst/>
              <a:rect l="l" t="t" r="r" b="b"/>
              <a:pathLst>
                <a:path w="2150605" h="2150605">
                  <a:moveTo>
                    <a:pt x="0" y="0"/>
                  </a:moveTo>
                  <a:lnTo>
                    <a:pt x="2150605" y="0"/>
                  </a:lnTo>
                  <a:lnTo>
                    <a:pt x="2150605" y="2150604"/>
                  </a:lnTo>
                  <a:lnTo>
                    <a:pt x="0" y="215060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3" name="TextBox 23"/>
            <p:cNvSpPr txBox="1"/>
            <p:nvPr/>
          </p:nvSpPr>
          <p:spPr>
            <a:xfrm>
              <a:off x="567391" y="2449605"/>
              <a:ext cx="5960915" cy="849840"/>
            </a:xfrm>
            <a:prstGeom prst="rect">
              <a:avLst/>
            </a:prstGeom>
          </p:spPr>
          <p:txBody>
            <a:bodyPr lIns="0" tIns="0" rIns="0" bIns="0" rtlCol="0" anchor="t">
              <a:spAutoFit/>
            </a:bodyPr>
            <a:lstStyle/>
            <a:p>
              <a:pPr algn="l">
                <a:lnSpc>
                  <a:spcPts val="4900"/>
                </a:lnSpc>
                <a:spcBef>
                  <a:spcPct val="0"/>
                </a:spcBef>
              </a:pPr>
              <a:r>
                <a:rPr lang="en-US" sz="3500" b="1" dirty="0">
                  <a:solidFill>
                    <a:srgbClr val="000000"/>
                  </a:solidFill>
                  <a:latin typeface="Arial MT Pro Bold"/>
                  <a:ea typeface="Arial MT Pro Bold"/>
                  <a:cs typeface="Arial MT Pro Bold"/>
                  <a:sym typeface="Arial MT Pro Bold"/>
                </a:rPr>
                <a:t>One at a time</a:t>
              </a:r>
            </a:p>
          </p:txBody>
        </p:sp>
        <p:sp>
          <p:nvSpPr>
            <p:cNvPr id="24" name="TextBox 24"/>
            <p:cNvSpPr txBox="1"/>
            <p:nvPr/>
          </p:nvSpPr>
          <p:spPr>
            <a:xfrm>
              <a:off x="6320113" y="2403848"/>
              <a:ext cx="5960915" cy="849840"/>
            </a:xfrm>
            <a:prstGeom prst="rect">
              <a:avLst/>
            </a:prstGeom>
          </p:spPr>
          <p:txBody>
            <a:bodyPr lIns="0" tIns="0" rIns="0" bIns="0" rtlCol="0" anchor="t">
              <a:spAutoFit/>
            </a:bodyPr>
            <a:lstStyle/>
            <a:p>
              <a:pPr algn="l">
                <a:lnSpc>
                  <a:spcPts val="4900"/>
                </a:lnSpc>
                <a:spcBef>
                  <a:spcPct val="0"/>
                </a:spcBef>
              </a:pPr>
              <a:r>
                <a:rPr lang="en-US" sz="3500" b="1">
                  <a:solidFill>
                    <a:srgbClr val="000000"/>
                  </a:solidFill>
                  <a:latin typeface="Arial MT Pro Bold"/>
                  <a:ea typeface="Arial MT Pro Bold"/>
                  <a:cs typeface="Arial MT Pro Bold"/>
                  <a:sym typeface="Arial MT Pro Bold"/>
                </a:rPr>
                <a:t>On your own</a:t>
              </a:r>
            </a:p>
          </p:txBody>
        </p:sp>
        <p:sp>
          <p:nvSpPr>
            <p:cNvPr id="25" name="TextBox 25"/>
            <p:cNvSpPr txBox="1"/>
            <p:nvPr/>
          </p:nvSpPr>
          <p:spPr>
            <a:xfrm>
              <a:off x="11941947" y="2403848"/>
              <a:ext cx="5960915" cy="849840"/>
            </a:xfrm>
            <a:prstGeom prst="rect">
              <a:avLst/>
            </a:prstGeom>
          </p:spPr>
          <p:txBody>
            <a:bodyPr lIns="0" tIns="0" rIns="0" bIns="0" rtlCol="0" anchor="t">
              <a:spAutoFit/>
            </a:bodyPr>
            <a:lstStyle/>
            <a:p>
              <a:pPr algn="l">
                <a:lnSpc>
                  <a:spcPts val="4900"/>
                </a:lnSpc>
                <a:spcBef>
                  <a:spcPct val="0"/>
                </a:spcBef>
              </a:pPr>
              <a:r>
                <a:rPr lang="en-US" sz="3500" b="1">
                  <a:solidFill>
                    <a:srgbClr val="000000"/>
                  </a:solidFill>
                  <a:latin typeface="Arial MT Pro Bold"/>
                  <a:ea typeface="Arial MT Pro Bold"/>
                  <a:cs typeface="Arial MT Pro Bold"/>
                  <a:sym typeface="Arial MT Pro Bold"/>
                </a:rPr>
                <a:t>In the group</a:t>
              </a:r>
            </a:p>
          </p:txBody>
        </p:sp>
        <p:sp>
          <p:nvSpPr>
            <p:cNvPr id="26" name="TextBox 26"/>
            <p:cNvSpPr txBox="1"/>
            <p:nvPr/>
          </p:nvSpPr>
          <p:spPr>
            <a:xfrm>
              <a:off x="17346282" y="2403848"/>
              <a:ext cx="5960915" cy="849840"/>
            </a:xfrm>
            <a:prstGeom prst="rect">
              <a:avLst/>
            </a:prstGeom>
          </p:spPr>
          <p:txBody>
            <a:bodyPr lIns="0" tIns="0" rIns="0" bIns="0" rtlCol="0" anchor="t">
              <a:spAutoFit/>
            </a:bodyPr>
            <a:lstStyle/>
            <a:p>
              <a:pPr algn="l">
                <a:lnSpc>
                  <a:spcPts val="4900"/>
                </a:lnSpc>
                <a:spcBef>
                  <a:spcPct val="0"/>
                </a:spcBef>
              </a:pPr>
              <a:r>
                <a:rPr lang="en-US" sz="3500" b="1">
                  <a:solidFill>
                    <a:srgbClr val="000000"/>
                  </a:solidFill>
                  <a:latin typeface="Arial MT Pro Bold"/>
                  <a:ea typeface="Arial MT Pro Bold"/>
                  <a:cs typeface="Arial MT Pro Bold"/>
                  <a:sym typeface="Arial MT Pro Bold"/>
                </a:rPr>
                <a:t>All together</a:t>
              </a:r>
            </a:p>
          </p:txBody>
        </p:sp>
        <p:sp>
          <p:nvSpPr>
            <p:cNvPr id="27" name="TextBox 27"/>
            <p:cNvSpPr txBox="1"/>
            <p:nvPr/>
          </p:nvSpPr>
          <p:spPr>
            <a:xfrm>
              <a:off x="609859" y="3588767"/>
              <a:ext cx="4810344" cy="3981871"/>
            </a:xfrm>
            <a:prstGeom prst="rect">
              <a:avLst/>
            </a:prstGeom>
          </p:spPr>
          <p:txBody>
            <a:bodyPr lIns="0" tIns="0" rIns="0" bIns="0" rtlCol="0" anchor="t">
              <a:spAutoFit/>
            </a:bodyPr>
            <a:lstStyle/>
            <a:p>
              <a:pPr algn="l">
                <a:lnSpc>
                  <a:spcPts val="3920"/>
                </a:lnSpc>
              </a:pPr>
              <a:r>
                <a:rPr lang="en-US" sz="2800" dirty="0">
                  <a:solidFill>
                    <a:srgbClr val="000000"/>
                  </a:solidFill>
                  <a:latin typeface="Arial MT Pro"/>
                  <a:ea typeface="Arial MT Pro"/>
                  <a:cs typeface="Arial MT Pro"/>
                  <a:sym typeface="Arial MT Pro"/>
                </a:rPr>
                <a:t>Introduce yourselves to each other</a:t>
              </a:r>
            </a:p>
            <a:p>
              <a:pPr algn="l">
                <a:lnSpc>
                  <a:spcPts val="3920"/>
                </a:lnSpc>
              </a:pPr>
              <a:r>
                <a:rPr lang="en-US" sz="2800" dirty="0">
                  <a:solidFill>
                    <a:srgbClr val="000000"/>
                  </a:solidFill>
                  <a:latin typeface="Arial MT Pro"/>
                  <a:ea typeface="Arial MT Pro"/>
                  <a:cs typeface="Arial MT Pro"/>
                  <a:sym typeface="Arial MT Pro"/>
                </a:rPr>
                <a:t>-name</a:t>
              </a:r>
            </a:p>
            <a:p>
              <a:pPr algn="l">
                <a:lnSpc>
                  <a:spcPts val="3920"/>
                </a:lnSpc>
              </a:pPr>
              <a:r>
                <a:rPr lang="en-US" sz="2800" dirty="0">
                  <a:solidFill>
                    <a:srgbClr val="000000"/>
                  </a:solidFill>
                  <a:latin typeface="Arial MT Pro"/>
                  <a:ea typeface="Arial MT Pro"/>
                  <a:cs typeface="Arial MT Pro"/>
                  <a:sym typeface="Arial MT Pro"/>
                </a:rPr>
                <a:t>-role </a:t>
              </a:r>
            </a:p>
            <a:p>
              <a:pPr algn="l">
                <a:lnSpc>
                  <a:spcPts val="3920"/>
                </a:lnSpc>
              </a:pPr>
              <a:r>
                <a:rPr lang="en-US" sz="2800" dirty="0">
                  <a:solidFill>
                    <a:srgbClr val="000000"/>
                  </a:solidFill>
                  <a:latin typeface="Arial MT Pro"/>
                  <a:ea typeface="Arial MT Pro"/>
                  <a:cs typeface="Arial MT Pro"/>
                  <a:sym typeface="Arial MT Pro"/>
                </a:rPr>
                <a:t>-setting</a:t>
              </a:r>
            </a:p>
            <a:p>
              <a:pPr algn="l">
                <a:lnSpc>
                  <a:spcPts val="3920"/>
                </a:lnSpc>
                <a:spcBef>
                  <a:spcPct val="0"/>
                </a:spcBef>
              </a:pPr>
              <a:r>
                <a:rPr lang="en-US" sz="2800" dirty="0">
                  <a:solidFill>
                    <a:srgbClr val="000000"/>
                  </a:solidFill>
                  <a:latin typeface="Arial MT Pro"/>
                  <a:ea typeface="Arial MT Pro"/>
                  <a:cs typeface="Arial MT Pro"/>
                  <a:sym typeface="Arial MT Pro"/>
                </a:rPr>
                <a:t>-hopes for AML?</a:t>
              </a:r>
            </a:p>
          </p:txBody>
        </p:sp>
        <p:sp>
          <p:nvSpPr>
            <p:cNvPr id="28" name="TextBox 28"/>
            <p:cNvSpPr txBox="1"/>
            <p:nvPr/>
          </p:nvSpPr>
          <p:spPr>
            <a:xfrm>
              <a:off x="17674725" y="3787049"/>
              <a:ext cx="4810344" cy="1964983"/>
            </a:xfrm>
            <a:prstGeom prst="rect">
              <a:avLst/>
            </a:prstGeom>
          </p:spPr>
          <p:txBody>
            <a:bodyPr lIns="0" tIns="0" rIns="0" bIns="0" rtlCol="0" anchor="t">
              <a:spAutoFit/>
            </a:bodyPr>
            <a:lstStyle/>
            <a:p>
              <a:pPr algn="l">
                <a:lnSpc>
                  <a:spcPts val="3920"/>
                </a:lnSpc>
                <a:spcBef>
                  <a:spcPct val="0"/>
                </a:spcBef>
              </a:pPr>
              <a:r>
                <a:rPr lang="en-US" sz="2800" dirty="0">
                  <a:solidFill>
                    <a:srgbClr val="000000"/>
                  </a:solidFill>
                  <a:latin typeface="Arial MT Pro"/>
                  <a:ea typeface="Arial MT Pro"/>
                  <a:cs typeface="Arial MT Pro"/>
                  <a:sym typeface="Arial MT Pro"/>
                </a:rPr>
                <a:t>Share with the wider group and programme leads - if you want to </a:t>
              </a:r>
            </a:p>
          </p:txBody>
        </p:sp>
        <p:sp>
          <p:nvSpPr>
            <p:cNvPr id="29" name="TextBox 29"/>
            <p:cNvSpPr txBox="1"/>
            <p:nvPr/>
          </p:nvSpPr>
          <p:spPr>
            <a:xfrm>
              <a:off x="11941947" y="3787049"/>
              <a:ext cx="4810344" cy="3321471"/>
            </a:xfrm>
            <a:prstGeom prst="rect">
              <a:avLst/>
            </a:prstGeom>
          </p:spPr>
          <p:txBody>
            <a:bodyPr lIns="0" tIns="0" rIns="0" bIns="0" rtlCol="0" anchor="t">
              <a:spAutoFit/>
            </a:bodyPr>
            <a:lstStyle/>
            <a:p>
              <a:pPr algn="l">
                <a:lnSpc>
                  <a:spcPts val="3920"/>
                </a:lnSpc>
                <a:spcBef>
                  <a:spcPct val="0"/>
                </a:spcBef>
              </a:pPr>
              <a:r>
                <a:rPr lang="en-US" sz="2800">
                  <a:solidFill>
                    <a:srgbClr val="000000"/>
                  </a:solidFill>
                  <a:latin typeface="Arial MT Pro"/>
                  <a:ea typeface="Arial MT Pro"/>
                  <a:cs typeface="Arial MT Pro"/>
                  <a:sym typeface="Arial MT Pro"/>
                </a:rPr>
                <a:t>Share an aspect that resonated with you, that challenged you, that got you thinking...and why</a:t>
              </a:r>
            </a:p>
          </p:txBody>
        </p:sp>
        <p:sp>
          <p:nvSpPr>
            <p:cNvPr id="30" name="TextBox 30"/>
            <p:cNvSpPr txBox="1"/>
            <p:nvPr/>
          </p:nvSpPr>
          <p:spPr>
            <a:xfrm>
              <a:off x="6320113" y="3691432"/>
              <a:ext cx="5034464" cy="5302671"/>
            </a:xfrm>
            <a:prstGeom prst="rect">
              <a:avLst/>
            </a:prstGeom>
          </p:spPr>
          <p:txBody>
            <a:bodyPr lIns="0" tIns="0" rIns="0" bIns="0" rtlCol="0" anchor="t">
              <a:spAutoFit/>
            </a:bodyPr>
            <a:lstStyle/>
            <a:p>
              <a:pPr algn="l">
                <a:lnSpc>
                  <a:spcPts val="3920"/>
                </a:lnSpc>
              </a:pPr>
              <a:r>
                <a:rPr lang="en-US" sz="2800">
                  <a:solidFill>
                    <a:srgbClr val="000000"/>
                  </a:solidFill>
                  <a:latin typeface="Arial MT Pro"/>
                  <a:ea typeface="Arial MT Pro"/>
                  <a:cs typeface="Arial MT Pro"/>
                  <a:sym typeface="Arial MT Pro"/>
                </a:rPr>
                <a:t>Think for a minute or two to the pre-programme activities</a:t>
              </a:r>
            </a:p>
            <a:p>
              <a:pPr algn="l">
                <a:lnSpc>
                  <a:spcPts val="3920"/>
                </a:lnSpc>
              </a:pPr>
              <a:r>
                <a:rPr lang="en-US" sz="2800">
                  <a:solidFill>
                    <a:srgbClr val="000000"/>
                  </a:solidFill>
                  <a:latin typeface="Arial MT Pro"/>
                  <a:ea typeface="Arial MT Pro"/>
                  <a:cs typeface="Arial MT Pro"/>
                  <a:sym typeface="Arial MT Pro"/>
                </a:rPr>
                <a:t>-Ceitidh’s blog</a:t>
              </a:r>
            </a:p>
            <a:p>
              <a:pPr algn="l">
                <a:lnSpc>
                  <a:spcPts val="3920"/>
                </a:lnSpc>
              </a:pPr>
              <a:r>
                <a:rPr lang="en-US" sz="2800">
                  <a:solidFill>
                    <a:srgbClr val="000000"/>
                  </a:solidFill>
                  <a:latin typeface="Arial MT Pro"/>
                  <a:ea typeface="Arial MT Pro"/>
                  <a:cs typeface="Arial MT Pro"/>
                  <a:sym typeface="Arial MT Pro"/>
                </a:rPr>
                <a:t>-Professional values</a:t>
              </a:r>
            </a:p>
            <a:p>
              <a:pPr algn="l">
                <a:lnSpc>
                  <a:spcPts val="3920"/>
                </a:lnSpc>
              </a:pPr>
              <a:r>
                <a:rPr lang="en-US" sz="2800">
                  <a:solidFill>
                    <a:srgbClr val="000000"/>
                  </a:solidFill>
                  <a:latin typeface="Arial MT Pro"/>
                  <a:ea typeface="Arial MT Pro"/>
                  <a:cs typeface="Arial MT Pro"/>
                  <a:sym typeface="Arial MT Pro"/>
                </a:rPr>
                <a:t>-John DeNobile’s paper and/or model</a:t>
              </a:r>
            </a:p>
            <a:p>
              <a:pPr algn="l">
                <a:lnSpc>
                  <a:spcPts val="3920"/>
                </a:lnSpc>
                <a:spcBef>
                  <a:spcPct val="0"/>
                </a:spcBef>
              </a:pPr>
              <a:endParaRPr lang="en-US" sz="2800">
                <a:solidFill>
                  <a:srgbClr val="000000"/>
                </a:solidFill>
                <a:latin typeface="Arial MT Pro"/>
                <a:ea typeface="Arial MT Pro"/>
                <a:cs typeface="Arial MT Pro"/>
                <a:sym typeface="Arial MT Pro"/>
              </a:endParaRPr>
            </a:p>
          </p:txBody>
        </p:sp>
      </p:grpSp>
      <p:sp>
        <p:nvSpPr>
          <p:cNvPr id="31" name="Freeform 31">
            <a:extLst>
              <a:ext uri="{C183D7F6-B498-43B3-948B-1728B52AA6E4}">
                <adec:decorative xmlns:adec="http://schemas.microsoft.com/office/drawing/2017/decorative" val="1"/>
              </a:ext>
            </a:extLst>
          </p:cNvPr>
          <p:cNvSpPr/>
          <p:nvPr/>
        </p:nvSpPr>
        <p:spPr>
          <a:xfrm>
            <a:off x="12962666" y="585330"/>
            <a:ext cx="1624436" cy="2264023"/>
          </a:xfrm>
          <a:custGeom>
            <a:avLst/>
            <a:gdLst/>
            <a:ahLst/>
            <a:cxnLst/>
            <a:rect l="l" t="t" r="r" b="b"/>
            <a:pathLst>
              <a:path w="1624436" h="2264023">
                <a:moveTo>
                  <a:pt x="0" y="0"/>
                </a:moveTo>
                <a:lnTo>
                  <a:pt x="1624436" y="0"/>
                </a:lnTo>
                <a:lnTo>
                  <a:pt x="1624436" y="2264023"/>
                </a:lnTo>
                <a:lnTo>
                  <a:pt x="0" y="2264023"/>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2" name="TextBox 32"/>
          <p:cNvSpPr txBox="1">
            <a:spLocks noGrp="1"/>
          </p:cNvSpPr>
          <p:nvPr>
            <p:ph type="title" idx="4294967295"/>
          </p:nvPr>
        </p:nvSpPr>
        <p:spPr>
          <a:xfrm>
            <a:off x="679649" y="656943"/>
            <a:ext cx="4460651" cy="1103572"/>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Connector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9" name="TextBox 9"/>
          <p:cNvSpPr txBox="1">
            <a:spLocks noGrp="1"/>
          </p:cNvSpPr>
          <p:nvPr>
            <p:ph type="title" idx="4294967295"/>
          </p:nvPr>
        </p:nvSpPr>
        <p:spPr>
          <a:xfrm>
            <a:off x="1848987" y="1500462"/>
            <a:ext cx="16291896" cy="184383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679"/>
              </a:lnSpc>
              <a:spcBef>
                <a:spcPts val="0"/>
              </a:spcBef>
              <a:spcAft>
                <a:spcPts val="0"/>
              </a:spcAft>
              <a:buClrTx/>
              <a:buSzTx/>
              <a:buFontTx/>
              <a:buNone/>
              <a:tabLst/>
              <a:defRPr/>
            </a:pPr>
            <a:r>
              <a:rPr kumimoji="0" lang="en-US" sz="6199" b="1" i="0" u="none" strike="noStrike" kern="1200" cap="none" spc="0" normalizeH="0" baseline="0" noProof="0" dirty="0">
                <a:ln>
                  <a:noFill/>
                </a:ln>
                <a:solidFill>
                  <a:srgbClr val="000000"/>
                </a:solidFill>
                <a:effectLst/>
                <a:uLnTx/>
                <a:uFillTx/>
                <a:latin typeface="Arial MT Pro Bold"/>
                <a:ea typeface="Arial MT Pro Bold"/>
                <a:cs typeface="Arial MT Pro Bold"/>
                <a:sym typeface="Arial MT Pro Bold"/>
              </a:rPr>
              <a:t>Models underpinning the programme</a:t>
            </a:r>
          </a:p>
          <a:p>
            <a:pPr marL="0" marR="0" lvl="0" indent="0" algn="l" defTabSz="914400" rtl="0" eaLnBrk="1" fontAlgn="auto" latinLnBrk="0" hangingPunct="1">
              <a:lnSpc>
                <a:spcPts val="6020"/>
              </a:lnSpc>
              <a:spcBef>
                <a:spcPct val="0"/>
              </a:spcBef>
              <a:spcAft>
                <a:spcPts val="0"/>
              </a:spcAft>
              <a:buClrTx/>
              <a:buSzTx/>
              <a:buFontTx/>
              <a:buNone/>
              <a:tabLst/>
              <a:defRPr/>
            </a:pPr>
            <a:r>
              <a:rPr kumimoji="0" lang="en-US" sz="4300" b="0" i="0" u="none" strike="noStrike" kern="1200" cap="none" spc="0" normalizeH="0" baseline="0" noProof="0" dirty="0">
                <a:ln>
                  <a:noFill/>
                </a:ln>
                <a:solidFill>
                  <a:srgbClr val="000000"/>
                </a:solidFill>
                <a:effectLst/>
                <a:uLnTx/>
                <a:uFillTx/>
                <a:latin typeface="Arial MT Pro"/>
                <a:ea typeface="Arial MT Pro"/>
                <a:cs typeface="Arial MT Pro"/>
                <a:sym typeface="Arial MT Pro"/>
              </a:rPr>
              <a:t>‘Three fields of knowledge’- Louise Stoll (NCSL, 2006)</a:t>
            </a:r>
          </a:p>
        </p:txBody>
      </p:sp>
      <p:sp>
        <p:nvSpPr>
          <p:cNvPr id="5" name="Freeform 5">
            <a:extLst>
              <a:ext uri="{C183D7F6-B498-43B3-948B-1728B52AA6E4}">
                <adec:decorative xmlns:adec="http://schemas.microsoft.com/office/drawing/2017/decorative" val="1"/>
              </a:ext>
            </a:extLst>
          </p:cNvPr>
          <p:cNvSpPr/>
          <p:nvPr/>
        </p:nvSpPr>
        <p:spPr>
          <a:xfrm>
            <a:off x="0" y="0"/>
            <a:ext cx="18288000" cy="10287000"/>
          </a:xfrm>
          <a:custGeom>
            <a:avLst/>
            <a:gdLst/>
            <a:ahLst/>
            <a:cxnLst/>
            <a:rect l="l" t="t" r="r" b="b"/>
            <a:pathLst>
              <a:path w="17371719" h="10287000">
                <a:moveTo>
                  <a:pt x="0" y="0"/>
                </a:moveTo>
                <a:lnTo>
                  <a:pt x="17371719" y="0"/>
                </a:lnTo>
                <a:lnTo>
                  <a:pt x="17371719" y="10287000"/>
                </a:lnTo>
                <a:lnTo>
                  <a:pt x="0" y="10287000"/>
                </a:lnTo>
                <a:lnTo>
                  <a:pt x="0" y="0"/>
                </a:lnTo>
                <a:close/>
              </a:path>
            </a:pathLst>
          </a:custGeom>
          <a:blipFill>
            <a:blip r:embed="rId3"/>
            <a:stretch>
              <a:fillRect t="-5841" b="-6668"/>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5086332" y="4930846"/>
            <a:ext cx="1332915" cy="1332915"/>
          </a:xfrm>
          <a:custGeom>
            <a:avLst/>
            <a:gdLst/>
            <a:ahLst/>
            <a:cxnLst/>
            <a:rect l="l" t="t" r="r" b="b"/>
            <a:pathLst>
              <a:path w="1332915" h="1332915">
                <a:moveTo>
                  <a:pt x="0" y="0"/>
                </a:moveTo>
                <a:lnTo>
                  <a:pt x="1332915" y="0"/>
                </a:lnTo>
                <a:lnTo>
                  <a:pt x="1332915" y="1332915"/>
                </a:lnTo>
                <a:lnTo>
                  <a:pt x="0" y="133291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TextBox 11"/>
          <p:cNvSpPr txBox="1"/>
          <p:nvPr/>
        </p:nvSpPr>
        <p:spPr>
          <a:xfrm>
            <a:off x="1431172" y="6214471"/>
            <a:ext cx="8927644" cy="765174"/>
          </a:xfrm>
          <a:prstGeom prst="rect">
            <a:avLst/>
          </a:prstGeom>
        </p:spPr>
        <p:txBody>
          <a:bodyPr lIns="0" tIns="0" rIns="0" bIns="0" rtlCol="0" anchor="t">
            <a:spAutoFit/>
          </a:bodyPr>
          <a:lstStyle/>
          <a:p>
            <a:pPr algn="ctr">
              <a:lnSpc>
                <a:spcPts val="5600"/>
              </a:lnSpc>
              <a:spcBef>
                <a:spcPct val="0"/>
              </a:spcBef>
            </a:pPr>
            <a:r>
              <a:rPr lang="en-US" sz="4000">
                <a:solidFill>
                  <a:srgbClr val="FFFFFF"/>
                </a:solidFill>
                <a:latin typeface="Arial MT Pro"/>
                <a:ea typeface="Arial MT Pro"/>
                <a:cs typeface="Arial MT Pro"/>
                <a:sym typeface="Arial MT Pro"/>
              </a:rPr>
              <a:t>Public knowledge- theory and research</a:t>
            </a:r>
          </a:p>
        </p:txBody>
      </p:sp>
      <p:sp>
        <p:nvSpPr>
          <p:cNvPr id="6" name="Freeform 6">
            <a:extLst>
              <a:ext uri="{C183D7F6-B498-43B3-948B-1728B52AA6E4}">
                <adec:decorative xmlns:adec="http://schemas.microsoft.com/office/drawing/2017/decorative" val="1"/>
              </a:ext>
            </a:extLst>
          </p:cNvPr>
          <p:cNvSpPr/>
          <p:nvPr/>
        </p:nvSpPr>
        <p:spPr>
          <a:xfrm>
            <a:off x="13608482" y="5304993"/>
            <a:ext cx="1347915" cy="1347915"/>
          </a:xfrm>
          <a:custGeom>
            <a:avLst/>
            <a:gdLst/>
            <a:ahLst/>
            <a:cxnLst/>
            <a:rect l="l" t="t" r="r" b="b"/>
            <a:pathLst>
              <a:path w="1347915" h="1347915">
                <a:moveTo>
                  <a:pt x="0" y="0"/>
                </a:moveTo>
                <a:lnTo>
                  <a:pt x="1347916" y="0"/>
                </a:lnTo>
                <a:lnTo>
                  <a:pt x="1347916" y="1347916"/>
                </a:lnTo>
                <a:lnTo>
                  <a:pt x="0" y="134791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TextBox 10"/>
          <p:cNvSpPr txBox="1"/>
          <p:nvPr/>
        </p:nvSpPr>
        <p:spPr>
          <a:xfrm>
            <a:off x="10929378" y="6700942"/>
            <a:ext cx="6968663" cy="1470024"/>
          </a:xfrm>
          <a:prstGeom prst="rect">
            <a:avLst/>
          </a:prstGeom>
        </p:spPr>
        <p:txBody>
          <a:bodyPr lIns="0" tIns="0" rIns="0" bIns="0" rtlCol="0" anchor="t">
            <a:spAutoFit/>
          </a:bodyPr>
          <a:lstStyle/>
          <a:p>
            <a:pPr algn="ctr">
              <a:lnSpc>
                <a:spcPts val="5600"/>
              </a:lnSpc>
            </a:pPr>
            <a:r>
              <a:rPr lang="en-US" sz="4000" dirty="0">
                <a:solidFill>
                  <a:srgbClr val="FFFFFF"/>
                </a:solidFill>
                <a:latin typeface="Arial MT Pro"/>
                <a:ea typeface="Arial MT Pro"/>
                <a:cs typeface="Arial MT Pro"/>
                <a:sym typeface="Arial MT Pro"/>
              </a:rPr>
              <a:t>Practitioner knowledge- </a:t>
            </a:r>
          </a:p>
          <a:p>
            <a:pPr algn="ctr">
              <a:lnSpc>
                <a:spcPts val="5600"/>
              </a:lnSpc>
              <a:spcBef>
                <a:spcPct val="0"/>
              </a:spcBef>
            </a:pPr>
            <a:r>
              <a:rPr lang="en-US" sz="4000" dirty="0">
                <a:solidFill>
                  <a:srgbClr val="FFFFFF"/>
                </a:solidFill>
                <a:latin typeface="Arial MT Pro"/>
                <a:ea typeface="Arial MT Pro"/>
                <a:cs typeface="Arial MT Pro"/>
                <a:sym typeface="Arial MT Pro"/>
              </a:rPr>
              <a:t>experience and context </a:t>
            </a:r>
          </a:p>
        </p:txBody>
      </p:sp>
      <p:sp>
        <p:nvSpPr>
          <p:cNvPr id="8" name="Freeform 8">
            <a:extLst>
              <a:ext uri="{C183D7F6-B498-43B3-948B-1728B52AA6E4}">
                <adec:decorative xmlns:adec="http://schemas.microsoft.com/office/drawing/2017/decorative" val="1"/>
              </a:ext>
            </a:extLst>
          </p:cNvPr>
          <p:cNvSpPr/>
          <p:nvPr/>
        </p:nvSpPr>
        <p:spPr>
          <a:xfrm>
            <a:off x="3102873" y="8251461"/>
            <a:ext cx="1336313" cy="1336313"/>
          </a:xfrm>
          <a:custGeom>
            <a:avLst/>
            <a:gdLst/>
            <a:ahLst/>
            <a:cxnLst/>
            <a:rect l="l" t="t" r="r" b="b"/>
            <a:pathLst>
              <a:path w="1336313" h="1336313">
                <a:moveTo>
                  <a:pt x="0" y="0"/>
                </a:moveTo>
                <a:lnTo>
                  <a:pt x="1336314" y="0"/>
                </a:lnTo>
                <a:lnTo>
                  <a:pt x="1336314" y="1336313"/>
                </a:lnTo>
                <a:lnTo>
                  <a:pt x="0" y="133631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TextBox 12"/>
          <p:cNvSpPr txBox="1"/>
          <p:nvPr/>
        </p:nvSpPr>
        <p:spPr>
          <a:xfrm>
            <a:off x="4154040" y="8356229"/>
            <a:ext cx="10455048" cy="765174"/>
          </a:xfrm>
          <a:prstGeom prst="rect">
            <a:avLst/>
          </a:prstGeom>
        </p:spPr>
        <p:txBody>
          <a:bodyPr lIns="0" tIns="0" rIns="0" bIns="0" rtlCol="0" anchor="t">
            <a:spAutoFit/>
          </a:bodyPr>
          <a:lstStyle/>
          <a:p>
            <a:pPr algn="ctr">
              <a:lnSpc>
                <a:spcPts val="5600"/>
              </a:lnSpc>
              <a:spcBef>
                <a:spcPct val="0"/>
              </a:spcBef>
            </a:pPr>
            <a:r>
              <a:rPr lang="en-US" sz="4000">
                <a:solidFill>
                  <a:srgbClr val="FFFFFF"/>
                </a:solidFill>
                <a:latin typeface="Arial MT Pro"/>
                <a:ea typeface="Arial MT Pro"/>
                <a:cs typeface="Arial MT Pro"/>
                <a:sym typeface="Arial MT Pro"/>
              </a:rPr>
              <a:t>New knowledge- collaboration and enquiry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AE4E"/>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1028700" y="0"/>
            <a:ext cx="10414859" cy="10287000"/>
          </a:xfrm>
          <a:custGeom>
            <a:avLst/>
            <a:gdLst/>
            <a:ahLst/>
            <a:cxnLst/>
            <a:rect l="l" t="t" r="r" b="b"/>
            <a:pathLst>
              <a:path w="10414859" h="10287000">
                <a:moveTo>
                  <a:pt x="0" y="0"/>
                </a:moveTo>
                <a:lnTo>
                  <a:pt x="10414859" y="0"/>
                </a:lnTo>
                <a:lnTo>
                  <a:pt x="10414859" y="10287000"/>
                </a:lnTo>
                <a:lnTo>
                  <a:pt x="0" y="10287000"/>
                </a:lnTo>
                <a:lnTo>
                  <a:pt x="0" y="0"/>
                </a:lnTo>
                <a:close/>
              </a:path>
            </a:pathLst>
          </a:custGeom>
          <a:blipFill>
            <a:blip r:embed="rId3"/>
            <a:stretch>
              <a:fillRect l="-1291" t="-4543" b="-4543"/>
            </a:stretch>
          </a:blipFill>
        </p:spPr>
        <p:txBody>
          <a:bodyPr/>
          <a:lstStyle/>
          <a:p>
            <a:endParaRPr lang="en-GB"/>
          </a:p>
        </p:txBody>
      </p:sp>
      <p:sp>
        <p:nvSpPr>
          <p:cNvPr id="6" name="TextBox 6"/>
          <p:cNvSpPr txBox="1">
            <a:spLocks noGrp="1"/>
          </p:cNvSpPr>
          <p:nvPr>
            <p:ph type="title" idx="4294967295"/>
          </p:nvPr>
        </p:nvSpPr>
        <p:spPr>
          <a:xfrm>
            <a:off x="11830165" y="1527867"/>
            <a:ext cx="5815741" cy="699770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099"/>
              </a:lnSpc>
              <a:spcBef>
                <a:spcPts val="0"/>
              </a:spcBef>
              <a:spcAft>
                <a:spcPts val="0"/>
              </a:spcAft>
              <a:buClrTx/>
              <a:buSzTx/>
              <a:buFontTx/>
              <a:buNone/>
              <a:tabLst/>
              <a:defRPr/>
            </a:pPr>
            <a:r>
              <a:rPr kumimoji="0" lang="en-US" sz="6499" b="0" i="0" u="none" strike="noStrike" kern="1200" cap="none" spc="0" normalizeH="0" baseline="0" noProof="0" dirty="0">
                <a:ln>
                  <a:noFill/>
                </a:ln>
                <a:solidFill>
                  <a:srgbClr val="0155B1"/>
                </a:solidFill>
                <a:effectLst/>
                <a:uLnTx/>
                <a:uFillTx/>
                <a:latin typeface="Arial MT Pro"/>
                <a:ea typeface="Arial MT Pro"/>
                <a:cs typeface="Arial MT Pro"/>
                <a:sym typeface="Arial MT Pro"/>
              </a:rPr>
              <a:t>The national model of professional learning</a:t>
            </a:r>
          </a:p>
          <a:p>
            <a:pPr marL="0" marR="0" lvl="0" indent="0" algn="ctr" defTabSz="914400" rtl="0" eaLnBrk="1" fontAlgn="auto" latinLnBrk="0" hangingPunct="1">
              <a:lnSpc>
                <a:spcPts val="9099"/>
              </a:lnSpc>
              <a:spcBef>
                <a:spcPct val="0"/>
              </a:spcBef>
              <a:spcAft>
                <a:spcPts val="0"/>
              </a:spcAft>
              <a:buClrTx/>
              <a:buSzTx/>
              <a:buFontTx/>
              <a:buNone/>
              <a:tabLst/>
              <a:defRPr/>
            </a:pPr>
            <a:r>
              <a:rPr kumimoji="0" lang="en-US" sz="6499" b="0" i="0" u="none" strike="noStrike" kern="1200" cap="none" spc="0" normalizeH="0" baseline="0" noProof="0" dirty="0">
                <a:ln>
                  <a:noFill/>
                </a:ln>
                <a:solidFill>
                  <a:srgbClr val="0155B1"/>
                </a:solidFill>
                <a:effectLst/>
                <a:uLnTx/>
                <a:uFillTx/>
                <a:latin typeface="Arial MT Pro"/>
                <a:ea typeface="Arial MT Pro"/>
                <a:cs typeface="Arial MT Pro"/>
                <a:sym typeface="Arial MT Pro"/>
              </a:rPr>
              <a:t>(Scotland, 2018)</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8" name="TextBox 8"/>
          <p:cNvSpPr txBox="1">
            <a:spLocks noGrp="1"/>
          </p:cNvSpPr>
          <p:nvPr>
            <p:ph type="title" idx="4294967295"/>
          </p:nvPr>
        </p:nvSpPr>
        <p:spPr>
          <a:xfrm>
            <a:off x="1532969" y="287401"/>
            <a:ext cx="9962398" cy="123507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Our ‘why’</a:t>
            </a:r>
          </a:p>
        </p:txBody>
      </p:sp>
      <p:sp>
        <p:nvSpPr>
          <p:cNvPr id="5" name="Freeform 5">
            <a:extLst>
              <a:ext uri="{C183D7F6-B498-43B3-948B-1728B52AA6E4}">
                <adec:decorative xmlns:adec="http://schemas.microsoft.com/office/drawing/2017/decorative" val="1"/>
              </a:ext>
            </a:extLst>
          </p:cNvPr>
          <p:cNvSpPr/>
          <p:nvPr/>
        </p:nvSpPr>
        <p:spPr>
          <a:xfrm>
            <a:off x="11381379" y="6155954"/>
            <a:ext cx="6130056" cy="4114800"/>
          </a:xfrm>
          <a:custGeom>
            <a:avLst/>
            <a:gdLst/>
            <a:ahLst/>
            <a:cxnLst/>
            <a:rect l="l" t="t" r="r" b="b"/>
            <a:pathLst>
              <a:path w="6130056" h="4114800">
                <a:moveTo>
                  <a:pt x="0" y="0"/>
                </a:moveTo>
                <a:lnTo>
                  <a:pt x="6130056" y="0"/>
                </a:lnTo>
                <a:lnTo>
                  <a:pt x="6130056"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C183D7F6-B498-43B3-948B-1728B52AA6E4}">
                <adec:decorative xmlns:adec="http://schemas.microsoft.com/office/drawing/2017/decorative" val="1"/>
              </a:ext>
            </a:extLst>
          </p:cNvPr>
          <p:cNvSpPr/>
          <p:nvPr/>
        </p:nvSpPr>
        <p:spPr>
          <a:xfrm>
            <a:off x="2184148" y="1522349"/>
            <a:ext cx="8975922" cy="8975922"/>
          </a:xfrm>
          <a:custGeom>
            <a:avLst/>
            <a:gdLst/>
            <a:ahLst/>
            <a:cxnLst/>
            <a:rect l="l" t="t" r="r" b="b"/>
            <a:pathLst>
              <a:path w="8975922" h="8975922">
                <a:moveTo>
                  <a:pt x="0" y="0"/>
                </a:moveTo>
                <a:lnTo>
                  <a:pt x="8975922" y="0"/>
                </a:lnTo>
                <a:lnTo>
                  <a:pt x="8975922" y="8975921"/>
                </a:lnTo>
                <a:lnTo>
                  <a:pt x="0" y="897592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2454110" y="2401373"/>
            <a:ext cx="9547333" cy="5667374"/>
          </a:xfrm>
          <a:prstGeom prst="rect">
            <a:avLst/>
          </a:prstGeom>
        </p:spPr>
        <p:txBody>
          <a:bodyPr lIns="0" tIns="0" rIns="0" bIns="0" rtlCol="0" anchor="t">
            <a:spAutoFit/>
          </a:bodyPr>
          <a:lstStyle/>
          <a:p>
            <a:pPr algn="l">
              <a:lnSpc>
                <a:spcPts val="6300"/>
              </a:lnSpc>
              <a:spcBef>
                <a:spcPct val="0"/>
              </a:spcBef>
            </a:pPr>
            <a:r>
              <a:rPr lang="en-US" sz="4500" b="1">
                <a:solidFill>
                  <a:srgbClr val="000000"/>
                </a:solidFill>
                <a:latin typeface="Arial MT Pro Bold"/>
                <a:ea typeface="Arial MT Pro Bold"/>
                <a:cs typeface="Arial MT Pro Bold"/>
                <a:sym typeface="Arial MT Pro Bold"/>
              </a:rPr>
              <a:t>‘...to promote social justice... to navigate contexts...to flourish in creativity...to open doors of opportunity...to bridge the present to the future...to feel that education is important for the sake of our collective humanity...’</a:t>
            </a:r>
          </a:p>
        </p:txBody>
      </p:sp>
      <p:sp>
        <p:nvSpPr>
          <p:cNvPr id="9" name="TextBox 9"/>
          <p:cNvSpPr txBox="1"/>
          <p:nvPr/>
        </p:nvSpPr>
        <p:spPr>
          <a:xfrm>
            <a:off x="4093972" y="8089529"/>
            <a:ext cx="7051625" cy="1025523"/>
          </a:xfrm>
          <a:prstGeom prst="rect">
            <a:avLst/>
          </a:prstGeom>
        </p:spPr>
        <p:txBody>
          <a:bodyPr lIns="0" tIns="0" rIns="0" bIns="0" rtlCol="0" anchor="t">
            <a:spAutoFit/>
          </a:bodyPr>
          <a:lstStyle/>
          <a:p>
            <a:pPr algn="ctr">
              <a:lnSpc>
                <a:spcPts val="4200"/>
              </a:lnSpc>
            </a:pPr>
            <a:r>
              <a:rPr lang="en-US" sz="3000">
                <a:solidFill>
                  <a:srgbClr val="000000"/>
                </a:solidFill>
                <a:latin typeface="Arial MT Pro"/>
                <a:ea typeface="Arial MT Pro"/>
                <a:cs typeface="Arial MT Pro"/>
                <a:sym typeface="Arial MT Pro"/>
              </a:rPr>
              <a:t>Jeffrey Boakye, ‘I Heard What You Said - </a:t>
            </a:r>
          </a:p>
          <a:p>
            <a:pPr algn="l">
              <a:lnSpc>
                <a:spcPts val="3500"/>
              </a:lnSpc>
              <a:spcBef>
                <a:spcPct val="0"/>
              </a:spcBef>
            </a:pPr>
            <a:r>
              <a:rPr lang="en-US" sz="2500">
                <a:solidFill>
                  <a:srgbClr val="000000"/>
                </a:solidFill>
                <a:latin typeface="Arial MT Pro"/>
                <a:ea typeface="Arial MT Pro"/>
                <a:cs typeface="Arial MT Pro"/>
                <a:sym typeface="Arial MT Pro"/>
              </a:rPr>
              <a:t>A Black Teacher, A White System’, 2023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1430570" y="196646"/>
            <a:ext cx="15828730" cy="123507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Our ’how’</a:t>
            </a:r>
          </a:p>
        </p:txBody>
      </p:sp>
      <p:sp>
        <p:nvSpPr>
          <p:cNvPr id="6" name="Freeform 6">
            <a:extLst>
              <a:ext uri="{C183D7F6-B498-43B3-948B-1728B52AA6E4}">
                <adec:decorative xmlns:adec="http://schemas.microsoft.com/office/drawing/2017/decorative" val="1"/>
              </a:ext>
            </a:extLst>
          </p:cNvPr>
          <p:cNvSpPr/>
          <p:nvPr/>
        </p:nvSpPr>
        <p:spPr>
          <a:xfrm>
            <a:off x="1430570" y="1617014"/>
            <a:ext cx="14817691" cy="8195612"/>
          </a:xfrm>
          <a:custGeom>
            <a:avLst/>
            <a:gdLst/>
            <a:ahLst/>
            <a:cxnLst/>
            <a:rect l="l" t="t" r="r" b="b"/>
            <a:pathLst>
              <a:path w="14817691" h="8195612">
                <a:moveTo>
                  <a:pt x="0" y="0"/>
                </a:moveTo>
                <a:lnTo>
                  <a:pt x="14817691" y="0"/>
                </a:lnTo>
                <a:lnTo>
                  <a:pt x="14817691" y="8195612"/>
                </a:lnTo>
                <a:lnTo>
                  <a:pt x="0" y="8195612"/>
                </a:lnTo>
                <a:lnTo>
                  <a:pt x="0" y="0"/>
                </a:lnTo>
                <a:close/>
              </a:path>
            </a:pathLst>
          </a:custGeom>
          <a:blipFill>
            <a:blip r:embed="rId3"/>
            <a:stretch>
              <a:fillRect t="-19353" b="-61446"/>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12845123" y="6148859"/>
            <a:ext cx="4414177" cy="3663767"/>
          </a:xfrm>
          <a:custGeom>
            <a:avLst/>
            <a:gdLst/>
            <a:ahLst/>
            <a:cxnLst/>
            <a:rect l="l" t="t" r="r" b="b"/>
            <a:pathLst>
              <a:path w="4414177" h="3663767">
                <a:moveTo>
                  <a:pt x="0" y="0"/>
                </a:moveTo>
                <a:lnTo>
                  <a:pt x="4414177" y="0"/>
                </a:lnTo>
                <a:lnTo>
                  <a:pt x="4414177" y="3663767"/>
                </a:lnTo>
                <a:lnTo>
                  <a:pt x="0" y="366376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TextBox 8"/>
          <p:cNvSpPr txBox="1"/>
          <p:nvPr/>
        </p:nvSpPr>
        <p:spPr>
          <a:xfrm>
            <a:off x="2069592" y="1902146"/>
            <a:ext cx="10232117" cy="2541269"/>
          </a:xfrm>
          <a:prstGeom prst="rect">
            <a:avLst/>
          </a:prstGeom>
        </p:spPr>
        <p:txBody>
          <a:bodyPr lIns="0" tIns="0" rIns="0" bIns="0" rtlCol="0" anchor="t">
            <a:spAutoFit/>
          </a:bodyPr>
          <a:lstStyle/>
          <a:p>
            <a:pPr algn="l">
              <a:lnSpc>
                <a:spcPts val="7560"/>
              </a:lnSpc>
            </a:pPr>
            <a:r>
              <a:rPr lang="en-US" sz="5400" b="1">
                <a:solidFill>
                  <a:srgbClr val="000000"/>
                </a:solidFill>
                <a:latin typeface="Arial MT Pro Bold"/>
                <a:ea typeface="Arial MT Pro Bold"/>
                <a:cs typeface="Arial MT Pro Bold"/>
                <a:sym typeface="Arial MT Pro Bold"/>
              </a:rPr>
              <a:t>‘Teach children how to learn, not merely how to be taught’</a:t>
            </a:r>
          </a:p>
          <a:p>
            <a:pPr algn="l">
              <a:lnSpc>
                <a:spcPts val="4200"/>
              </a:lnSpc>
              <a:spcBef>
                <a:spcPct val="0"/>
              </a:spcBef>
            </a:pPr>
            <a:r>
              <a:rPr lang="en-US" sz="3000">
                <a:solidFill>
                  <a:srgbClr val="000000"/>
                </a:solidFill>
                <a:latin typeface="Arial MT Pro"/>
                <a:ea typeface="Arial MT Pro"/>
                <a:cs typeface="Arial MT Pro"/>
                <a:sym typeface="Arial MT Pro"/>
              </a:rPr>
              <a:t>Santiago Rincon-Gallardo</a:t>
            </a:r>
          </a:p>
        </p:txBody>
      </p:sp>
      <p:sp>
        <p:nvSpPr>
          <p:cNvPr id="9" name="TextBox 9"/>
          <p:cNvSpPr txBox="1"/>
          <p:nvPr/>
        </p:nvSpPr>
        <p:spPr>
          <a:xfrm>
            <a:off x="3529885" y="5205842"/>
            <a:ext cx="10370973" cy="2549524"/>
          </a:xfrm>
          <a:prstGeom prst="rect">
            <a:avLst/>
          </a:prstGeom>
        </p:spPr>
        <p:txBody>
          <a:bodyPr lIns="0" tIns="0" rIns="0" bIns="0" rtlCol="0" anchor="t">
            <a:spAutoFit/>
          </a:bodyPr>
          <a:lstStyle/>
          <a:p>
            <a:pPr algn="l">
              <a:lnSpc>
                <a:spcPts val="7560"/>
              </a:lnSpc>
            </a:pPr>
            <a:r>
              <a:rPr lang="en-US" sz="5400">
                <a:solidFill>
                  <a:srgbClr val="000000"/>
                </a:solidFill>
                <a:latin typeface="Arial MT Pro"/>
                <a:ea typeface="Arial MT Pro"/>
                <a:cs typeface="Arial MT Pro"/>
                <a:sym typeface="Arial MT Pro"/>
              </a:rPr>
              <a:t>‘Flawlessly perfect leadership is unattainable and undesirable’</a:t>
            </a:r>
          </a:p>
          <a:p>
            <a:pPr algn="l">
              <a:lnSpc>
                <a:spcPts val="4340"/>
              </a:lnSpc>
              <a:spcBef>
                <a:spcPct val="0"/>
              </a:spcBef>
            </a:pPr>
            <a:r>
              <a:rPr lang="en-US" sz="3100">
                <a:solidFill>
                  <a:srgbClr val="000000"/>
                </a:solidFill>
                <a:latin typeface="Arial MT Pro"/>
                <a:ea typeface="Arial MT Pro"/>
                <a:cs typeface="Arial MT Pro"/>
                <a:sym typeface="Arial MT Pro"/>
              </a:rPr>
              <a:t> </a:t>
            </a:r>
            <a:r>
              <a:rPr lang="en-US" sz="3100" b="1">
                <a:solidFill>
                  <a:srgbClr val="000000"/>
                </a:solidFill>
                <a:latin typeface="Arial MT Pro Bold"/>
                <a:ea typeface="Arial MT Pro Bold"/>
                <a:cs typeface="Arial MT Pro Bold"/>
                <a:sym typeface="Arial MT Pro Bold"/>
              </a:rPr>
              <a:t>Prof. Andy Hargreaves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14748" y="180975"/>
            <a:ext cx="18288000" cy="107768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668"/>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A theoretical model of middle leadership</a:t>
            </a:r>
          </a:p>
        </p:txBody>
      </p:sp>
      <p:sp>
        <p:nvSpPr>
          <p:cNvPr id="27" name="TextBox 27"/>
          <p:cNvSpPr txBox="1"/>
          <p:nvPr/>
        </p:nvSpPr>
        <p:spPr>
          <a:xfrm>
            <a:off x="4511040" y="1445895"/>
            <a:ext cx="9265920" cy="685800"/>
          </a:xfrm>
          <a:prstGeom prst="rect">
            <a:avLst/>
          </a:prstGeom>
        </p:spPr>
        <p:txBody>
          <a:bodyPr lIns="0" tIns="0" rIns="0" bIns="0" rtlCol="0" anchor="t">
            <a:spAutoFit/>
          </a:bodyPr>
          <a:lstStyle/>
          <a:p>
            <a:pPr algn="ctr">
              <a:lnSpc>
                <a:spcPts val="4800"/>
              </a:lnSpc>
            </a:pPr>
            <a:r>
              <a:rPr lang="en-US" sz="4000" b="1" spc="37">
                <a:solidFill>
                  <a:srgbClr val="000000"/>
                </a:solidFill>
                <a:latin typeface="Arial MT Pro Bold"/>
                <a:ea typeface="Arial MT Pro Bold"/>
                <a:cs typeface="Arial MT Pro Bold"/>
                <a:sym typeface="Arial MT Pro Bold"/>
              </a:rPr>
              <a:t>The roles of middle leaders </a:t>
            </a:r>
          </a:p>
        </p:txBody>
      </p:sp>
      <p:grpSp>
        <p:nvGrpSpPr>
          <p:cNvPr id="3" name="Group 3">
            <a:extLst>
              <a:ext uri="{C183D7F6-B498-43B3-948B-1728B52AA6E4}">
                <adec:decorative xmlns:adec="http://schemas.microsoft.com/office/drawing/2017/decorative" val="1"/>
              </a:ext>
            </a:extLst>
          </p:cNvPr>
          <p:cNvGrpSpPr/>
          <p:nvPr/>
        </p:nvGrpSpPr>
        <p:grpSpPr>
          <a:xfrm>
            <a:off x="-10468" y="3518346"/>
            <a:ext cx="3682107" cy="3682107"/>
            <a:chOff x="0" y="0"/>
            <a:chExt cx="4909476" cy="4909476"/>
          </a:xfrm>
        </p:grpSpPr>
        <p:sp>
          <p:nvSpPr>
            <p:cNvPr id="4" name="Freeform 4"/>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5" name="Freeform 5"/>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6" name="TextBox 6"/>
          <p:cNvSpPr txBox="1"/>
          <p:nvPr/>
        </p:nvSpPr>
        <p:spPr>
          <a:xfrm>
            <a:off x="726285" y="4928489"/>
            <a:ext cx="2208601" cy="833247"/>
          </a:xfrm>
          <a:prstGeom prst="rect">
            <a:avLst/>
          </a:prstGeom>
        </p:spPr>
        <p:txBody>
          <a:bodyPr lIns="0" tIns="0" rIns="0" bIns="0" rtlCol="0" anchor="t">
            <a:spAutoFit/>
          </a:bodyPr>
          <a:lstStyle/>
          <a:p>
            <a:pPr algn="ctr">
              <a:lnSpc>
                <a:spcPts val="3024"/>
              </a:lnSpc>
            </a:pPr>
            <a:r>
              <a:rPr lang="en-US" sz="2799" spc="26">
                <a:solidFill>
                  <a:srgbClr val="000000"/>
                </a:solidFill>
                <a:latin typeface="Arial MT Pro"/>
                <a:ea typeface="Arial MT Pro"/>
                <a:cs typeface="Arial MT Pro"/>
                <a:sym typeface="Arial MT Pro"/>
              </a:rPr>
              <a:t>Student Focused (SF)</a:t>
            </a:r>
          </a:p>
        </p:txBody>
      </p:sp>
      <p:grpSp>
        <p:nvGrpSpPr>
          <p:cNvPr id="7" name="Group 7">
            <a:extLst>
              <a:ext uri="{C183D7F6-B498-43B3-948B-1728B52AA6E4}">
                <adec:decorative xmlns:adec="http://schemas.microsoft.com/office/drawing/2017/decorative" val="1"/>
              </a:ext>
            </a:extLst>
          </p:cNvPr>
          <p:cNvGrpSpPr/>
          <p:nvPr/>
        </p:nvGrpSpPr>
        <p:grpSpPr>
          <a:xfrm>
            <a:off x="2914898" y="3518346"/>
            <a:ext cx="3682107" cy="3682107"/>
            <a:chOff x="0" y="0"/>
            <a:chExt cx="4909476" cy="4909476"/>
          </a:xfrm>
        </p:grpSpPr>
        <p:sp>
          <p:nvSpPr>
            <p:cNvPr id="8" name="Freeform 8"/>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9" name="Freeform 9"/>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10" name="TextBox 10"/>
          <p:cNvSpPr txBox="1"/>
          <p:nvPr/>
        </p:nvSpPr>
        <p:spPr>
          <a:xfrm>
            <a:off x="3651651" y="4958587"/>
            <a:ext cx="2208601" cy="773049"/>
          </a:xfrm>
          <a:prstGeom prst="rect">
            <a:avLst/>
          </a:prstGeom>
        </p:spPr>
        <p:txBody>
          <a:bodyPr lIns="0" tIns="0" rIns="0" bIns="0" rtlCol="0" anchor="t">
            <a:spAutoFit/>
          </a:bodyPr>
          <a:lstStyle/>
          <a:p>
            <a:pPr algn="ctr">
              <a:lnSpc>
                <a:spcPts val="2808"/>
              </a:lnSpc>
            </a:pPr>
            <a:r>
              <a:rPr lang="en-US" sz="2600" spc="24">
                <a:solidFill>
                  <a:srgbClr val="000000"/>
                </a:solidFill>
                <a:latin typeface="Arial MT Pro"/>
                <a:ea typeface="Arial MT Pro"/>
                <a:cs typeface="Arial MT Pro"/>
                <a:sym typeface="Arial MT Pro"/>
              </a:rPr>
              <a:t>Administration (AD)</a:t>
            </a:r>
          </a:p>
        </p:txBody>
      </p:sp>
      <p:grpSp>
        <p:nvGrpSpPr>
          <p:cNvPr id="11" name="Group 11">
            <a:extLst>
              <a:ext uri="{C183D7F6-B498-43B3-948B-1728B52AA6E4}">
                <adec:decorative xmlns:adec="http://schemas.microsoft.com/office/drawing/2017/decorative" val="1"/>
              </a:ext>
            </a:extLst>
          </p:cNvPr>
          <p:cNvGrpSpPr/>
          <p:nvPr/>
        </p:nvGrpSpPr>
        <p:grpSpPr>
          <a:xfrm>
            <a:off x="5840263" y="3518346"/>
            <a:ext cx="3682107" cy="3682107"/>
            <a:chOff x="0" y="0"/>
            <a:chExt cx="4909476" cy="4909476"/>
          </a:xfrm>
        </p:grpSpPr>
        <p:sp>
          <p:nvSpPr>
            <p:cNvPr id="12" name="Freeform 12"/>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13" name="Freeform 13"/>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14" name="TextBox 14"/>
          <p:cNvSpPr txBox="1"/>
          <p:nvPr/>
        </p:nvSpPr>
        <p:spPr>
          <a:xfrm>
            <a:off x="6577016" y="4968874"/>
            <a:ext cx="2208601" cy="752475"/>
          </a:xfrm>
          <a:prstGeom prst="rect">
            <a:avLst/>
          </a:prstGeom>
        </p:spPr>
        <p:txBody>
          <a:bodyPr lIns="0" tIns="0" rIns="0" bIns="0" rtlCol="0" anchor="t">
            <a:spAutoFit/>
          </a:bodyPr>
          <a:lstStyle/>
          <a:p>
            <a:pPr algn="ctr">
              <a:lnSpc>
                <a:spcPts val="2700"/>
              </a:lnSpc>
            </a:pPr>
            <a:r>
              <a:rPr lang="en-US" sz="2500" spc="23">
                <a:solidFill>
                  <a:srgbClr val="000000"/>
                </a:solidFill>
                <a:latin typeface="Arial MT Pro"/>
                <a:ea typeface="Arial MT Pro"/>
                <a:cs typeface="Arial MT Pro"/>
                <a:sym typeface="Arial MT Pro"/>
              </a:rPr>
              <a:t>Organisational (OR)</a:t>
            </a:r>
          </a:p>
        </p:txBody>
      </p:sp>
      <p:grpSp>
        <p:nvGrpSpPr>
          <p:cNvPr id="15" name="Group 15">
            <a:extLst>
              <a:ext uri="{C183D7F6-B498-43B3-948B-1728B52AA6E4}">
                <adec:decorative xmlns:adec="http://schemas.microsoft.com/office/drawing/2017/decorative" val="1"/>
              </a:ext>
            </a:extLst>
          </p:cNvPr>
          <p:cNvGrpSpPr/>
          <p:nvPr/>
        </p:nvGrpSpPr>
        <p:grpSpPr>
          <a:xfrm>
            <a:off x="8765629" y="3518346"/>
            <a:ext cx="3682107" cy="3682107"/>
            <a:chOff x="0" y="0"/>
            <a:chExt cx="4909476" cy="4909476"/>
          </a:xfrm>
        </p:grpSpPr>
        <p:sp>
          <p:nvSpPr>
            <p:cNvPr id="16" name="Freeform 16"/>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17" name="Freeform 17"/>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18" name="TextBox 18"/>
          <p:cNvSpPr txBox="1"/>
          <p:nvPr/>
        </p:nvSpPr>
        <p:spPr>
          <a:xfrm>
            <a:off x="9502382" y="4928489"/>
            <a:ext cx="2208601" cy="833247"/>
          </a:xfrm>
          <a:prstGeom prst="rect">
            <a:avLst/>
          </a:prstGeom>
        </p:spPr>
        <p:txBody>
          <a:bodyPr lIns="0" tIns="0" rIns="0" bIns="0" rtlCol="0" anchor="t">
            <a:spAutoFit/>
          </a:bodyPr>
          <a:lstStyle/>
          <a:p>
            <a:pPr algn="ctr">
              <a:lnSpc>
                <a:spcPts val="3024"/>
              </a:lnSpc>
            </a:pPr>
            <a:r>
              <a:rPr lang="en-US" sz="2799" spc="26">
                <a:solidFill>
                  <a:srgbClr val="000000"/>
                </a:solidFill>
                <a:latin typeface="Arial MT Pro"/>
                <a:ea typeface="Arial MT Pro"/>
                <a:cs typeface="Arial MT Pro"/>
                <a:sym typeface="Arial MT Pro"/>
              </a:rPr>
              <a:t>Supervisory (SU)</a:t>
            </a:r>
          </a:p>
        </p:txBody>
      </p:sp>
      <p:grpSp>
        <p:nvGrpSpPr>
          <p:cNvPr id="19" name="Group 19">
            <a:extLst>
              <a:ext uri="{C183D7F6-B498-43B3-948B-1728B52AA6E4}">
                <adec:decorative xmlns:adec="http://schemas.microsoft.com/office/drawing/2017/decorative" val="1"/>
              </a:ext>
            </a:extLst>
          </p:cNvPr>
          <p:cNvGrpSpPr/>
          <p:nvPr/>
        </p:nvGrpSpPr>
        <p:grpSpPr>
          <a:xfrm>
            <a:off x="11690994" y="3518346"/>
            <a:ext cx="3682107" cy="3682107"/>
            <a:chOff x="0" y="0"/>
            <a:chExt cx="4909476" cy="4909476"/>
          </a:xfrm>
        </p:grpSpPr>
        <p:sp>
          <p:nvSpPr>
            <p:cNvPr id="20" name="Freeform 20"/>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21" name="Freeform 21"/>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22" name="TextBox 22"/>
          <p:cNvSpPr txBox="1"/>
          <p:nvPr/>
        </p:nvSpPr>
        <p:spPr>
          <a:xfrm>
            <a:off x="12427747" y="4737989"/>
            <a:ext cx="2208601" cy="1214247"/>
          </a:xfrm>
          <a:prstGeom prst="rect">
            <a:avLst/>
          </a:prstGeom>
        </p:spPr>
        <p:txBody>
          <a:bodyPr lIns="0" tIns="0" rIns="0" bIns="0" rtlCol="0" anchor="t">
            <a:spAutoFit/>
          </a:bodyPr>
          <a:lstStyle/>
          <a:p>
            <a:pPr algn="ctr">
              <a:lnSpc>
                <a:spcPts val="3024"/>
              </a:lnSpc>
            </a:pPr>
            <a:r>
              <a:rPr lang="en-US" sz="2799" spc="26">
                <a:solidFill>
                  <a:srgbClr val="000000"/>
                </a:solidFill>
                <a:latin typeface="Arial MT Pro"/>
                <a:ea typeface="Arial MT Pro"/>
                <a:cs typeface="Arial MT Pro"/>
                <a:sym typeface="Arial MT Pro"/>
              </a:rPr>
              <a:t>Staff Development (SD)</a:t>
            </a:r>
          </a:p>
        </p:txBody>
      </p:sp>
      <p:grpSp>
        <p:nvGrpSpPr>
          <p:cNvPr id="23" name="Group 23">
            <a:extLst>
              <a:ext uri="{C183D7F6-B498-43B3-948B-1728B52AA6E4}">
                <adec:decorative xmlns:adec="http://schemas.microsoft.com/office/drawing/2017/decorative" val="1"/>
              </a:ext>
            </a:extLst>
          </p:cNvPr>
          <p:cNvGrpSpPr/>
          <p:nvPr/>
        </p:nvGrpSpPr>
        <p:grpSpPr>
          <a:xfrm>
            <a:off x="14616360" y="3518346"/>
            <a:ext cx="3682107" cy="3682107"/>
            <a:chOff x="0" y="0"/>
            <a:chExt cx="4909476" cy="4909476"/>
          </a:xfrm>
        </p:grpSpPr>
        <p:sp>
          <p:nvSpPr>
            <p:cNvPr id="24" name="Freeform 24"/>
            <p:cNvSpPr/>
            <p:nvPr/>
          </p:nvSpPr>
          <p:spPr>
            <a:xfrm>
              <a:off x="16891" y="16891"/>
              <a:ext cx="4875657" cy="4875657"/>
            </a:xfrm>
            <a:custGeom>
              <a:avLst/>
              <a:gdLst/>
              <a:ahLst/>
              <a:cxnLst/>
              <a:rect l="l" t="t" r="r" b="b"/>
              <a:pathLst>
                <a:path w="4875657" h="4875657">
                  <a:moveTo>
                    <a:pt x="0" y="2437892"/>
                  </a:moveTo>
                  <a:cubicBezTo>
                    <a:pt x="0" y="1091438"/>
                    <a:pt x="1091438" y="0"/>
                    <a:pt x="2437892" y="0"/>
                  </a:cubicBezTo>
                  <a:cubicBezTo>
                    <a:pt x="3784346" y="0"/>
                    <a:pt x="4875657" y="1091438"/>
                    <a:pt x="4875657" y="2437892"/>
                  </a:cubicBezTo>
                  <a:cubicBezTo>
                    <a:pt x="4875657" y="3784346"/>
                    <a:pt x="3784219" y="4875657"/>
                    <a:pt x="2437892" y="4875657"/>
                  </a:cubicBezTo>
                  <a:cubicBezTo>
                    <a:pt x="1091565" y="4875657"/>
                    <a:pt x="0" y="3784219"/>
                    <a:pt x="0" y="2437892"/>
                  </a:cubicBezTo>
                  <a:close/>
                </a:path>
              </a:pathLst>
            </a:custGeom>
            <a:solidFill>
              <a:srgbClr val="4F81BD">
                <a:alpha val="24706"/>
              </a:srgbClr>
            </a:solidFill>
          </p:spPr>
          <p:txBody>
            <a:bodyPr/>
            <a:lstStyle/>
            <a:p>
              <a:endParaRPr lang="en-GB"/>
            </a:p>
          </p:txBody>
        </p:sp>
        <p:sp>
          <p:nvSpPr>
            <p:cNvPr id="25" name="Freeform 25"/>
            <p:cNvSpPr/>
            <p:nvPr/>
          </p:nvSpPr>
          <p:spPr>
            <a:xfrm>
              <a:off x="0" y="0"/>
              <a:ext cx="4909439" cy="4909566"/>
            </a:xfrm>
            <a:custGeom>
              <a:avLst/>
              <a:gdLst/>
              <a:ahLst/>
              <a:cxnLst/>
              <a:rect l="l" t="t" r="r" b="b"/>
              <a:pathLst>
                <a:path w="4909439" h="4909566">
                  <a:moveTo>
                    <a:pt x="0" y="2454783"/>
                  </a:moveTo>
                  <a:cubicBezTo>
                    <a:pt x="0" y="1099058"/>
                    <a:pt x="1099058" y="0"/>
                    <a:pt x="2454783" y="0"/>
                  </a:cubicBezTo>
                  <a:lnTo>
                    <a:pt x="2454783" y="16891"/>
                  </a:lnTo>
                  <a:lnTo>
                    <a:pt x="2454783" y="0"/>
                  </a:lnTo>
                  <a:cubicBezTo>
                    <a:pt x="3810508" y="0"/>
                    <a:pt x="4909439" y="1099058"/>
                    <a:pt x="4909439" y="2454783"/>
                  </a:cubicBezTo>
                  <a:lnTo>
                    <a:pt x="4892548" y="2454783"/>
                  </a:lnTo>
                  <a:lnTo>
                    <a:pt x="4909439" y="2454783"/>
                  </a:lnTo>
                  <a:cubicBezTo>
                    <a:pt x="4909439" y="3810508"/>
                    <a:pt x="3810381" y="4909566"/>
                    <a:pt x="2454656" y="4909566"/>
                  </a:cubicBezTo>
                  <a:lnTo>
                    <a:pt x="2454656" y="4892675"/>
                  </a:lnTo>
                  <a:lnTo>
                    <a:pt x="2454656" y="4909566"/>
                  </a:lnTo>
                  <a:cubicBezTo>
                    <a:pt x="1099058" y="4909439"/>
                    <a:pt x="0" y="3810508"/>
                    <a:pt x="0" y="2454783"/>
                  </a:cubicBezTo>
                  <a:lnTo>
                    <a:pt x="16891" y="2454783"/>
                  </a:lnTo>
                  <a:lnTo>
                    <a:pt x="33909" y="2454783"/>
                  </a:lnTo>
                  <a:lnTo>
                    <a:pt x="16891" y="2454783"/>
                  </a:lnTo>
                  <a:lnTo>
                    <a:pt x="0" y="2454783"/>
                  </a:lnTo>
                  <a:moveTo>
                    <a:pt x="33909" y="2454783"/>
                  </a:moveTo>
                  <a:cubicBezTo>
                    <a:pt x="33909" y="2464181"/>
                    <a:pt x="26289" y="2471674"/>
                    <a:pt x="17018" y="2471674"/>
                  </a:cubicBezTo>
                  <a:cubicBezTo>
                    <a:pt x="7747" y="2471674"/>
                    <a:pt x="0" y="2464054"/>
                    <a:pt x="0" y="2454783"/>
                  </a:cubicBezTo>
                  <a:cubicBezTo>
                    <a:pt x="0" y="2445512"/>
                    <a:pt x="7620" y="2437892"/>
                    <a:pt x="16891" y="2437892"/>
                  </a:cubicBezTo>
                  <a:cubicBezTo>
                    <a:pt x="26162" y="2437892"/>
                    <a:pt x="33782" y="2445512"/>
                    <a:pt x="33782" y="2454783"/>
                  </a:cubicBezTo>
                  <a:cubicBezTo>
                    <a:pt x="33782" y="3791839"/>
                    <a:pt x="1117600" y="4875657"/>
                    <a:pt x="2454656" y="4875657"/>
                  </a:cubicBezTo>
                  <a:cubicBezTo>
                    <a:pt x="3791712" y="4875657"/>
                    <a:pt x="4875530" y="3791839"/>
                    <a:pt x="4875530" y="2454783"/>
                  </a:cubicBezTo>
                  <a:cubicBezTo>
                    <a:pt x="4875530" y="1117727"/>
                    <a:pt x="3791712" y="33909"/>
                    <a:pt x="2454783" y="33909"/>
                  </a:cubicBezTo>
                  <a:lnTo>
                    <a:pt x="2454783" y="16891"/>
                  </a:lnTo>
                  <a:lnTo>
                    <a:pt x="2454783" y="33909"/>
                  </a:lnTo>
                  <a:cubicBezTo>
                    <a:pt x="1117727" y="33909"/>
                    <a:pt x="33909" y="1117727"/>
                    <a:pt x="33909" y="2454783"/>
                  </a:cubicBezTo>
                  <a:close/>
                </a:path>
              </a:pathLst>
            </a:custGeom>
            <a:solidFill>
              <a:srgbClr val="FFFFFF"/>
            </a:solidFill>
          </p:spPr>
          <p:txBody>
            <a:bodyPr/>
            <a:lstStyle/>
            <a:p>
              <a:endParaRPr lang="en-GB"/>
            </a:p>
          </p:txBody>
        </p:sp>
      </p:grpSp>
      <p:sp>
        <p:nvSpPr>
          <p:cNvPr id="26" name="TextBox 26"/>
          <p:cNvSpPr txBox="1"/>
          <p:nvPr/>
        </p:nvSpPr>
        <p:spPr>
          <a:xfrm>
            <a:off x="15353113" y="4928489"/>
            <a:ext cx="2208601" cy="833247"/>
          </a:xfrm>
          <a:prstGeom prst="rect">
            <a:avLst/>
          </a:prstGeom>
        </p:spPr>
        <p:txBody>
          <a:bodyPr lIns="0" tIns="0" rIns="0" bIns="0" rtlCol="0" anchor="t">
            <a:spAutoFit/>
          </a:bodyPr>
          <a:lstStyle/>
          <a:p>
            <a:pPr algn="ctr">
              <a:lnSpc>
                <a:spcPts val="3024"/>
              </a:lnSpc>
            </a:pPr>
            <a:r>
              <a:rPr lang="en-US" sz="2799" spc="26">
                <a:solidFill>
                  <a:srgbClr val="000000"/>
                </a:solidFill>
                <a:latin typeface="Arial MT Pro"/>
                <a:ea typeface="Arial MT Pro"/>
                <a:cs typeface="Arial MT Pro"/>
                <a:sym typeface="Arial MT Pro"/>
              </a:rPr>
              <a:t>Strategic (ST)</a:t>
            </a:r>
          </a:p>
        </p:txBody>
      </p:sp>
      <p:sp>
        <p:nvSpPr>
          <p:cNvPr id="28" name="TextBox 28"/>
          <p:cNvSpPr txBox="1"/>
          <p:nvPr/>
        </p:nvSpPr>
        <p:spPr>
          <a:xfrm>
            <a:off x="4511040" y="9211945"/>
            <a:ext cx="9265920" cy="552450"/>
          </a:xfrm>
          <a:prstGeom prst="rect">
            <a:avLst/>
          </a:prstGeom>
        </p:spPr>
        <p:txBody>
          <a:bodyPr lIns="0" tIns="0" rIns="0" bIns="0" rtlCol="0" anchor="t">
            <a:spAutoFit/>
          </a:bodyPr>
          <a:lstStyle/>
          <a:p>
            <a:pPr algn="ctr">
              <a:lnSpc>
                <a:spcPts val="3840"/>
              </a:lnSpc>
            </a:pPr>
            <a:r>
              <a:rPr lang="en-US" sz="3200" spc="29">
                <a:solidFill>
                  <a:srgbClr val="000000"/>
                </a:solidFill>
                <a:latin typeface="Arial MT Pro"/>
                <a:ea typeface="Arial MT Pro"/>
                <a:cs typeface="Arial MT Pro"/>
                <a:sym typeface="Arial MT Pro"/>
              </a:rPr>
              <a:t>Adapted from De Nobile, 2017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685800" y="320471"/>
            <a:ext cx="17449800" cy="1034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lang="en-US" sz="6499" b="1" dirty="0">
                <a:solidFill>
                  <a:srgbClr val="000000"/>
                </a:solidFill>
                <a:latin typeface="Kollektif Bold"/>
                <a:ea typeface="Kollektif Bold"/>
                <a:cs typeface="Kollektif Bold"/>
                <a:sym typeface="Kollektif Bold"/>
              </a:rPr>
              <a:t>The</a:t>
            </a:r>
            <a:r>
              <a:rPr kumimoji="0" lang="en-US" sz="6499" b="1" i="0" u="none" strike="noStrike" kern="1200" cap="none" spc="0" normalizeH="0" baseline="0" noProof="0" dirty="0">
                <a:ln>
                  <a:noFill/>
                </a:ln>
                <a:solidFill>
                  <a:srgbClr val="000000"/>
                </a:solidFill>
                <a:effectLst/>
                <a:uLnTx/>
                <a:uFillTx/>
                <a:latin typeface="Kollektif Bold"/>
                <a:ea typeface="Kollektif Bold"/>
                <a:cs typeface="Kollektif Bold"/>
                <a:sym typeface="Kollektif Bold"/>
              </a:rPr>
              <a:t> theoretical model of middle leadership</a:t>
            </a:r>
          </a:p>
        </p:txBody>
      </p:sp>
      <p:sp>
        <p:nvSpPr>
          <p:cNvPr id="6" name="Freeform 6">
            <a:extLst>
              <a:ext uri="{C183D7F6-B498-43B3-948B-1728B52AA6E4}">
                <adec:decorative xmlns:adec="http://schemas.microsoft.com/office/drawing/2017/decorative" val="1"/>
              </a:ext>
            </a:extLst>
          </p:cNvPr>
          <p:cNvSpPr/>
          <p:nvPr/>
        </p:nvSpPr>
        <p:spPr>
          <a:xfrm>
            <a:off x="2595967" y="1883511"/>
            <a:ext cx="13500926" cy="8102544"/>
          </a:xfrm>
          <a:custGeom>
            <a:avLst/>
            <a:gdLst/>
            <a:ahLst/>
            <a:cxnLst/>
            <a:rect l="l" t="t" r="r" b="b"/>
            <a:pathLst>
              <a:path w="13500926" h="8102544">
                <a:moveTo>
                  <a:pt x="0" y="0"/>
                </a:moveTo>
                <a:lnTo>
                  <a:pt x="13500925" y="0"/>
                </a:lnTo>
                <a:lnTo>
                  <a:pt x="13500925" y="8102544"/>
                </a:lnTo>
                <a:lnTo>
                  <a:pt x="0" y="8102544"/>
                </a:lnTo>
                <a:lnTo>
                  <a:pt x="0" y="0"/>
                </a:lnTo>
                <a:close/>
              </a:path>
            </a:pathLst>
          </a:custGeom>
          <a:blipFill>
            <a:blip r:embed="rId3"/>
            <a:stretch>
              <a:fillRect/>
            </a:stretch>
          </a:blip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15453932" y="6172200"/>
            <a:ext cx="1805368" cy="4114800"/>
          </a:xfrm>
          <a:custGeom>
            <a:avLst/>
            <a:gdLst/>
            <a:ahLst/>
            <a:cxnLst/>
            <a:rect l="l" t="t" r="r" b="b"/>
            <a:pathLst>
              <a:path w="1805368" h="4114800">
                <a:moveTo>
                  <a:pt x="0" y="0"/>
                </a:moveTo>
                <a:lnTo>
                  <a:pt x="1805368" y="0"/>
                </a:lnTo>
                <a:lnTo>
                  <a:pt x="1805368"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a:spLocks noGrp="1"/>
          </p:cNvSpPr>
          <p:nvPr>
            <p:ph type="title" idx="4294967295"/>
          </p:nvPr>
        </p:nvSpPr>
        <p:spPr>
          <a:xfrm>
            <a:off x="1675073" y="381667"/>
            <a:ext cx="14937854" cy="1103572"/>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Where are YOU in all this?</a:t>
            </a:r>
          </a:p>
        </p:txBody>
      </p:sp>
      <p:grpSp>
        <p:nvGrpSpPr>
          <p:cNvPr id="7" name="Group 7" descr="An image of a self-evalaution wheel with a circle in the centre, with eight spokes shown in the style of a compass, with outward poitning arrows. At the end of each arrow tip there is a box; eight boixes in total. Each box contains one fo the 8 roles of middle leadership, which are: student-focused, administrative, organisational, supervisory, staff development, strategic, external liaison and staff heallth and wellbeing. Each spoke has a red cross somewhere on it to indicate a score for each role, between zero and ten."/>
          <p:cNvGrpSpPr/>
          <p:nvPr/>
        </p:nvGrpSpPr>
        <p:grpSpPr>
          <a:xfrm>
            <a:off x="2925649" y="1851987"/>
            <a:ext cx="11547127" cy="7956327"/>
            <a:chOff x="0" y="0"/>
            <a:chExt cx="15396170" cy="10608436"/>
          </a:xfrm>
        </p:grpSpPr>
        <p:sp>
          <p:nvSpPr>
            <p:cNvPr id="8" name="Freeform 8"/>
            <p:cNvSpPr/>
            <p:nvPr/>
          </p:nvSpPr>
          <p:spPr>
            <a:xfrm>
              <a:off x="0" y="0"/>
              <a:ext cx="15396170" cy="10608436"/>
            </a:xfrm>
            <a:custGeom>
              <a:avLst/>
              <a:gdLst/>
              <a:ahLst/>
              <a:cxnLst/>
              <a:rect l="l" t="t" r="r" b="b"/>
              <a:pathLst>
                <a:path w="15396170" h="10608436">
                  <a:moveTo>
                    <a:pt x="0" y="0"/>
                  </a:moveTo>
                  <a:lnTo>
                    <a:pt x="15396170" y="0"/>
                  </a:lnTo>
                  <a:lnTo>
                    <a:pt x="15396170" y="10608436"/>
                  </a:lnTo>
                  <a:lnTo>
                    <a:pt x="0" y="10608436"/>
                  </a:lnTo>
                  <a:lnTo>
                    <a:pt x="0" y="0"/>
                  </a:lnTo>
                  <a:close/>
                </a:path>
              </a:pathLst>
            </a:custGeom>
            <a:blipFill>
              <a:blip r:embed="rId4"/>
              <a:stretch>
                <a:fillRect/>
              </a:stretch>
            </a:blipFill>
          </p:spPr>
          <p:txBody>
            <a:bodyPr/>
            <a:lstStyle/>
            <a:p>
              <a:endParaRPr lang="en-GB"/>
            </a:p>
          </p:txBody>
        </p:sp>
        <p:sp>
          <p:nvSpPr>
            <p:cNvPr id="9" name="Freeform 9"/>
            <p:cNvSpPr/>
            <p:nvPr/>
          </p:nvSpPr>
          <p:spPr>
            <a:xfrm>
              <a:off x="7126082" y="2816490"/>
              <a:ext cx="572003" cy="640899"/>
            </a:xfrm>
            <a:custGeom>
              <a:avLst/>
              <a:gdLst/>
              <a:ahLst/>
              <a:cxnLst/>
              <a:rect l="l" t="t" r="r" b="b"/>
              <a:pathLst>
                <a:path w="572003" h="640899">
                  <a:moveTo>
                    <a:pt x="0" y="0"/>
                  </a:moveTo>
                  <a:lnTo>
                    <a:pt x="572003" y="0"/>
                  </a:lnTo>
                  <a:lnTo>
                    <a:pt x="572003" y="640899"/>
                  </a:lnTo>
                  <a:lnTo>
                    <a:pt x="0" y="640899"/>
                  </a:lnTo>
                  <a:lnTo>
                    <a:pt x="0" y="0"/>
                  </a:lnTo>
                  <a:close/>
                </a:path>
              </a:pathLst>
            </a:custGeom>
            <a:blipFill>
              <a:blip r:embed="rId5"/>
              <a:stretch>
                <a:fillRect/>
              </a:stretch>
            </a:blipFill>
          </p:spPr>
          <p:txBody>
            <a:bodyPr/>
            <a:lstStyle/>
            <a:p>
              <a:endParaRPr lang="en-GB"/>
            </a:p>
          </p:txBody>
        </p:sp>
        <p:sp>
          <p:nvSpPr>
            <p:cNvPr id="10" name="TextBox 10"/>
            <p:cNvSpPr txBox="1"/>
            <p:nvPr/>
          </p:nvSpPr>
          <p:spPr>
            <a:xfrm>
              <a:off x="5684255" y="177352"/>
              <a:ext cx="3398391" cy="1140538"/>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Student-focused</a:t>
              </a:r>
            </a:p>
          </p:txBody>
        </p:sp>
        <p:sp>
          <p:nvSpPr>
            <p:cNvPr id="11" name="TextBox 11"/>
            <p:cNvSpPr txBox="1"/>
            <p:nvPr/>
          </p:nvSpPr>
          <p:spPr>
            <a:xfrm>
              <a:off x="10392260" y="2318323"/>
              <a:ext cx="3779394" cy="556509"/>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Administrative</a:t>
              </a:r>
            </a:p>
          </p:txBody>
        </p:sp>
        <p:sp>
          <p:nvSpPr>
            <p:cNvPr id="12" name="TextBox 12"/>
            <p:cNvSpPr txBox="1"/>
            <p:nvPr/>
          </p:nvSpPr>
          <p:spPr>
            <a:xfrm>
              <a:off x="11400799" y="4763716"/>
              <a:ext cx="3398391" cy="556509"/>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Organisational</a:t>
              </a:r>
            </a:p>
          </p:txBody>
        </p:sp>
        <p:sp>
          <p:nvSpPr>
            <p:cNvPr id="13" name="TextBox 13"/>
            <p:cNvSpPr txBox="1"/>
            <p:nvPr/>
          </p:nvSpPr>
          <p:spPr>
            <a:xfrm>
              <a:off x="10392260" y="7419520"/>
              <a:ext cx="3398391" cy="556509"/>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Supervisory</a:t>
              </a:r>
            </a:p>
          </p:txBody>
        </p:sp>
        <p:sp>
          <p:nvSpPr>
            <p:cNvPr id="14" name="TextBox 14"/>
            <p:cNvSpPr txBox="1"/>
            <p:nvPr/>
          </p:nvSpPr>
          <p:spPr>
            <a:xfrm>
              <a:off x="5482548" y="9186007"/>
              <a:ext cx="3801806" cy="1074293"/>
            </a:xfrm>
            <a:prstGeom prst="rect">
              <a:avLst/>
            </a:prstGeom>
          </p:spPr>
          <p:txBody>
            <a:bodyPr lIns="0" tIns="0" rIns="0" bIns="0" rtlCol="0" anchor="t">
              <a:spAutoFit/>
            </a:bodyPr>
            <a:lstStyle/>
            <a:p>
              <a:pPr algn="ctr">
                <a:lnSpc>
                  <a:spcPts val="3360"/>
                </a:lnSpc>
                <a:spcBef>
                  <a:spcPct val="0"/>
                </a:spcBef>
              </a:pPr>
              <a:r>
                <a:rPr lang="en-US" sz="2400">
                  <a:solidFill>
                    <a:srgbClr val="0155B1"/>
                  </a:solidFill>
                  <a:latin typeface="Beth Ellen"/>
                  <a:ea typeface="Beth Ellen"/>
                  <a:cs typeface="Beth Ellen"/>
                  <a:sym typeface="Beth Ellen"/>
                </a:rPr>
                <a:t>Staff development</a:t>
              </a:r>
            </a:p>
          </p:txBody>
        </p:sp>
        <p:sp>
          <p:nvSpPr>
            <p:cNvPr id="15" name="TextBox 15"/>
            <p:cNvSpPr txBox="1"/>
            <p:nvPr/>
          </p:nvSpPr>
          <p:spPr>
            <a:xfrm>
              <a:off x="799939" y="7206938"/>
              <a:ext cx="3398391" cy="556509"/>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Strategic</a:t>
              </a:r>
            </a:p>
          </p:txBody>
        </p:sp>
        <p:sp>
          <p:nvSpPr>
            <p:cNvPr id="16" name="TextBox 16"/>
            <p:cNvSpPr txBox="1"/>
            <p:nvPr/>
          </p:nvSpPr>
          <p:spPr>
            <a:xfrm>
              <a:off x="599213" y="2124231"/>
              <a:ext cx="3398391" cy="1140538"/>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Staff health and wellbeing</a:t>
              </a:r>
            </a:p>
          </p:txBody>
        </p:sp>
        <p:sp>
          <p:nvSpPr>
            <p:cNvPr id="17" name="TextBox 17"/>
            <p:cNvSpPr txBox="1"/>
            <p:nvPr/>
          </p:nvSpPr>
          <p:spPr>
            <a:xfrm>
              <a:off x="164301" y="4668119"/>
              <a:ext cx="3398391" cy="1140538"/>
            </a:xfrm>
            <a:prstGeom prst="rect">
              <a:avLst/>
            </a:prstGeom>
          </p:spPr>
          <p:txBody>
            <a:bodyPr lIns="0" tIns="0" rIns="0" bIns="0" rtlCol="0" anchor="t">
              <a:spAutoFit/>
            </a:bodyPr>
            <a:lstStyle/>
            <a:p>
              <a:pPr algn="ctr">
                <a:lnSpc>
                  <a:spcPts val="3500"/>
                </a:lnSpc>
                <a:spcBef>
                  <a:spcPct val="0"/>
                </a:spcBef>
              </a:pPr>
              <a:r>
                <a:rPr lang="en-US" sz="2500">
                  <a:solidFill>
                    <a:srgbClr val="0155B1"/>
                  </a:solidFill>
                  <a:latin typeface="Beth Ellen"/>
                  <a:ea typeface="Beth Ellen"/>
                  <a:cs typeface="Beth Ellen"/>
                  <a:sym typeface="Beth Ellen"/>
                </a:rPr>
                <a:t>External liaison</a:t>
              </a:r>
            </a:p>
          </p:txBody>
        </p:sp>
        <p:sp>
          <p:nvSpPr>
            <p:cNvPr id="18" name="Freeform 18"/>
            <p:cNvSpPr/>
            <p:nvPr/>
          </p:nvSpPr>
          <p:spPr>
            <a:xfrm>
              <a:off x="5970257" y="3963109"/>
              <a:ext cx="572003" cy="640899"/>
            </a:xfrm>
            <a:custGeom>
              <a:avLst/>
              <a:gdLst/>
              <a:ahLst/>
              <a:cxnLst/>
              <a:rect l="l" t="t" r="r" b="b"/>
              <a:pathLst>
                <a:path w="572003" h="640899">
                  <a:moveTo>
                    <a:pt x="0" y="0"/>
                  </a:moveTo>
                  <a:lnTo>
                    <a:pt x="572002" y="0"/>
                  </a:lnTo>
                  <a:lnTo>
                    <a:pt x="572002" y="640900"/>
                  </a:lnTo>
                  <a:lnTo>
                    <a:pt x="0" y="640900"/>
                  </a:lnTo>
                  <a:lnTo>
                    <a:pt x="0" y="0"/>
                  </a:lnTo>
                  <a:close/>
                </a:path>
              </a:pathLst>
            </a:custGeom>
            <a:blipFill>
              <a:blip r:embed="rId5"/>
              <a:stretch>
                <a:fillRect/>
              </a:stretch>
            </a:blipFill>
          </p:spPr>
          <p:txBody>
            <a:bodyPr/>
            <a:lstStyle/>
            <a:p>
              <a:endParaRPr lang="en-GB"/>
            </a:p>
          </p:txBody>
        </p:sp>
        <p:sp>
          <p:nvSpPr>
            <p:cNvPr id="19" name="Freeform 19"/>
            <p:cNvSpPr/>
            <p:nvPr/>
          </p:nvSpPr>
          <p:spPr>
            <a:xfrm>
              <a:off x="8291135" y="3747785"/>
              <a:ext cx="572003" cy="640899"/>
            </a:xfrm>
            <a:custGeom>
              <a:avLst/>
              <a:gdLst/>
              <a:ahLst/>
              <a:cxnLst/>
              <a:rect l="l" t="t" r="r" b="b"/>
              <a:pathLst>
                <a:path w="572003" h="640899">
                  <a:moveTo>
                    <a:pt x="0" y="0"/>
                  </a:moveTo>
                  <a:lnTo>
                    <a:pt x="572003" y="0"/>
                  </a:lnTo>
                  <a:lnTo>
                    <a:pt x="572003" y="640899"/>
                  </a:lnTo>
                  <a:lnTo>
                    <a:pt x="0" y="640899"/>
                  </a:lnTo>
                  <a:lnTo>
                    <a:pt x="0" y="0"/>
                  </a:lnTo>
                  <a:close/>
                </a:path>
              </a:pathLst>
            </a:custGeom>
            <a:blipFill>
              <a:blip r:embed="rId5"/>
              <a:stretch>
                <a:fillRect/>
              </a:stretch>
            </a:blipFill>
          </p:spPr>
          <p:txBody>
            <a:bodyPr/>
            <a:lstStyle/>
            <a:p>
              <a:endParaRPr lang="en-GB"/>
            </a:p>
          </p:txBody>
        </p:sp>
        <p:sp>
          <p:nvSpPr>
            <p:cNvPr id="20" name="Freeform 20"/>
            <p:cNvSpPr/>
            <p:nvPr/>
          </p:nvSpPr>
          <p:spPr>
            <a:xfrm>
              <a:off x="7097449" y="6449608"/>
              <a:ext cx="572003" cy="640899"/>
            </a:xfrm>
            <a:custGeom>
              <a:avLst/>
              <a:gdLst/>
              <a:ahLst/>
              <a:cxnLst/>
              <a:rect l="l" t="t" r="r" b="b"/>
              <a:pathLst>
                <a:path w="572003" h="640899">
                  <a:moveTo>
                    <a:pt x="0" y="0"/>
                  </a:moveTo>
                  <a:lnTo>
                    <a:pt x="572003" y="0"/>
                  </a:lnTo>
                  <a:lnTo>
                    <a:pt x="572003" y="640899"/>
                  </a:lnTo>
                  <a:lnTo>
                    <a:pt x="0" y="640899"/>
                  </a:lnTo>
                  <a:lnTo>
                    <a:pt x="0" y="0"/>
                  </a:lnTo>
                  <a:close/>
                </a:path>
              </a:pathLst>
            </a:custGeom>
            <a:blipFill>
              <a:blip r:embed="rId5"/>
              <a:stretch>
                <a:fillRect/>
              </a:stretch>
            </a:blipFill>
          </p:spPr>
          <p:txBody>
            <a:bodyPr/>
            <a:lstStyle/>
            <a:p>
              <a:endParaRPr lang="en-GB"/>
            </a:p>
          </p:txBody>
        </p:sp>
        <p:sp>
          <p:nvSpPr>
            <p:cNvPr id="21" name="Freeform 21"/>
            <p:cNvSpPr/>
            <p:nvPr/>
          </p:nvSpPr>
          <p:spPr>
            <a:xfrm>
              <a:off x="7698085" y="5587413"/>
              <a:ext cx="572003" cy="640899"/>
            </a:xfrm>
            <a:custGeom>
              <a:avLst/>
              <a:gdLst/>
              <a:ahLst/>
              <a:cxnLst/>
              <a:rect l="l" t="t" r="r" b="b"/>
              <a:pathLst>
                <a:path w="572003" h="640899">
                  <a:moveTo>
                    <a:pt x="0" y="0"/>
                  </a:moveTo>
                  <a:lnTo>
                    <a:pt x="572002" y="0"/>
                  </a:lnTo>
                  <a:lnTo>
                    <a:pt x="572002" y="640899"/>
                  </a:lnTo>
                  <a:lnTo>
                    <a:pt x="0" y="640899"/>
                  </a:lnTo>
                  <a:lnTo>
                    <a:pt x="0" y="0"/>
                  </a:lnTo>
                  <a:close/>
                </a:path>
              </a:pathLst>
            </a:custGeom>
            <a:blipFill>
              <a:blip r:embed="rId5"/>
              <a:stretch>
                <a:fillRect/>
              </a:stretch>
            </a:blipFill>
          </p:spPr>
          <p:txBody>
            <a:bodyPr/>
            <a:lstStyle/>
            <a:p>
              <a:endParaRPr lang="en-GB"/>
            </a:p>
          </p:txBody>
        </p:sp>
        <p:sp>
          <p:nvSpPr>
            <p:cNvPr id="22" name="Freeform 22"/>
            <p:cNvSpPr/>
            <p:nvPr/>
          </p:nvSpPr>
          <p:spPr>
            <a:xfrm>
              <a:off x="6256258" y="5760284"/>
              <a:ext cx="572003" cy="640899"/>
            </a:xfrm>
            <a:custGeom>
              <a:avLst/>
              <a:gdLst/>
              <a:ahLst/>
              <a:cxnLst/>
              <a:rect l="l" t="t" r="r" b="b"/>
              <a:pathLst>
                <a:path w="572003" h="640899">
                  <a:moveTo>
                    <a:pt x="0" y="0"/>
                  </a:moveTo>
                  <a:lnTo>
                    <a:pt x="572002" y="0"/>
                  </a:lnTo>
                  <a:lnTo>
                    <a:pt x="572002" y="640899"/>
                  </a:lnTo>
                  <a:lnTo>
                    <a:pt x="0" y="640899"/>
                  </a:lnTo>
                  <a:lnTo>
                    <a:pt x="0" y="0"/>
                  </a:lnTo>
                  <a:close/>
                </a:path>
              </a:pathLst>
            </a:custGeom>
            <a:blipFill>
              <a:blip r:embed="rId5"/>
              <a:stretch>
                <a:fillRect/>
              </a:stretch>
            </a:blipFill>
          </p:spPr>
          <p:txBody>
            <a:bodyPr/>
            <a:lstStyle/>
            <a:p>
              <a:endParaRPr lang="en-GB"/>
            </a:p>
          </p:txBody>
        </p:sp>
        <p:sp>
          <p:nvSpPr>
            <p:cNvPr id="23" name="Freeform 23"/>
            <p:cNvSpPr/>
            <p:nvPr/>
          </p:nvSpPr>
          <p:spPr>
            <a:xfrm>
              <a:off x="4910545" y="4946514"/>
              <a:ext cx="572003" cy="640899"/>
            </a:xfrm>
            <a:custGeom>
              <a:avLst/>
              <a:gdLst/>
              <a:ahLst/>
              <a:cxnLst/>
              <a:rect l="l" t="t" r="r" b="b"/>
              <a:pathLst>
                <a:path w="572003" h="640899">
                  <a:moveTo>
                    <a:pt x="0" y="0"/>
                  </a:moveTo>
                  <a:lnTo>
                    <a:pt x="572003" y="0"/>
                  </a:lnTo>
                  <a:lnTo>
                    <a:pt x="572003" y="640899"/>
                  </a:lnTo>
                  <a:lnTo>
                    <a:pt x="0" y="640899"/>
                  </a:lnTo>
                  <a:lnTo>
                    <a:pt x="0" y="0"/>
                  </a:lnTo>
                  <a:close/>
                </a:path>
              </a:pathLst>
            </a:custGeom>
            <a:blipFill>
              <a:blip r:embed="rId5"/>
              <a:stretch>
                <a:fillRect/>
              </a:stretch>
            </a:blipFill>
          </p:spPr>
          <p:txBody>
            <a:bodyPr/>
            <a:lstStyle/>
            <a:p>
              <a:endParaRPr lang="en-GB"/>
            </a:p>
          </p:txBody>
        </p:sp>
        <p:sp>
          <p:nvSpPr>
            <p:cNvPr id="24" name="Freeform 24"/>
            <p:cNvSpPr/>
            <p:nvPr/>
          </p:nvSpPr>
          <p:spPr>
            <a:xfrm>
              <a:off x="8998352" y="4946514"/>
              <a:ext cx="572003" cy="640899"/>
            </a:xfrm>
            <a:custGeom>
              <a:avLst/>
              <a:gdLst/>
              <a:ahLst/>
              <a:cxnLst/>
              <a:rect l="l" t="t" r="r" b="b"/>
              <a:pathLst>
                <a:path w="572003" h="640899">
                  <a:moveTo>
                    <a:pt x="0" y="0"/>
                  </a:moveTo>
                  <a:lnTo>
                    <a:pt x="572003" y="0"/>
                  </a:lnTo>
                  <a:lnTo>
                    <a:pt x="572003" y="640899"/>
                  </a:lnTo>
                  <a:lnTo>
                    <a:pt x="0" y="640899"/>
                  </a:lnTo>
                  <a:lnTo>
                    <a:pt x="0" y="0"/>
                  </a:lnTo>
                  <a:close/>
                </a:path>
              </a:pathLst>
            </a:custGeom>
            <a:blipFill>
              <a:blip r:embed="rId5"/>
              <a:stretch>
                <a:fillRect/>
              </a:stretch>
            </a:blipFill>
          </p:spPr>
          <p:txBody>
            <a:bodyPr/>
            <a:lstStyle/>
            <a:p>
              <a:endParaRPr lang="en-GB"/>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7570089" y="3086100"/>
            <a:ext cx="3147822" cy="4114800"/>
          </a:xfrm>
          <a:custGeom>
            <a:avLst/>
            <a:gdLst/>
            <a:ahLst/>
            <a:cxnLst/>
            <a:rect l="l" t="t" r="r" b="b"/>
            <a:pathLst>
              <a:path w="3147822" h="4114800">
                <a:moveTo>
                  <a:pt x="0" y="0"/>
                </a:moveTo>
                <a:lnTo>
                  <a:pt x="3147822" y="0"/>
                </a:lnTo>
                <a:lnTo>
                  <a:pt x="3147822"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C183D7F6-B498-43B3-948B-1728B52AA6E4}">
                <adec:decorative xmlns:adec="http://schemas.microsoft.com/office/drawing/2017/decorative" val="1"/>
              </a:ext>
            </a:extLst>
          </p:cNvPr>
          <p:cNvSpPr/>
          <p:nvPr/>
        </p:nvSpPr>
        <p:spPr>
          <a:xfrm>
            <a:off x="3225947" y="3086100"/>
            <a:ext cx="3734181" cy="4114800"/>
          </a:xfrm>
          <a:custGeom>
            <a:avLst/>
            <a:gdLst/>
            <a:ahLst/>
            <a:cxnLst/>
            <a:rect l="l" t="t" r="r" b="b"/>
            <a:pathLst>
              <a:path w="3734181" h="4114800">
                <a:moveTo>
                  <a:pt x="0" y="0"/>
                </a:moveTo>
                <a:lnTo>
                  <a:pt x="3734181" y="0"/>
                </a:lnTo>
                <a:lnTo>
                  <a:pt x="3734181"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11220380" y="3086100"/>
            <a:ext cx="3982784" cy="4114800"/>
          </a:xfrm>
          <a:custGeom>
            <a:avLst/>
            <a:gdLst/>
            <a:ahLst/>
            <a:cxnLst/>
            <a:rect l="l" t="t" r="r" b="b"/>
            <a:pathLst>
              <a:path w="3982784" h="4114800">
                <a:moveTo>
                  <a:pt x="0" y="0"/>
                </a:moveTo>
                <a:lnTo>
                  <a:pt x="3982784" y="0"/>
                </a:lnTo>
                <a:lnTo>
                  <a:pt x="3982784"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a:extLst>
              <a:ext uri="{C183D7F6-B498-43B3-948B-1728B52AA6E4}">
                <adec:decorative xmlns:adec="http://schemas.microsoft.com/office/drawing/2017/decorative" val="1"/>
              </a:ext>
            </a:extLst>
          </p:cNvPr>
          <p:cNvSpPr/>
          <p:nvPr/>
        </p:nvSpPr>
        <p:spPr>
          <a:xfrm>
            <a:off x="0" y="-65280"/>
            <a:ext cx="18404053" cy="10352280"/>
          </a:xfrm>
          <a:custGeom>
            <a:avLst/>
            <a:gdLst/>
            <a:ahLst/>
            <a:cxnLst/>
            <a:rect l="l" t="t" r="r" b="b"/>
            <a:pathLst>
              <a:path w="17375353" h="10352280">
                <a:moveTo>
                  <a:pt x="0" y="0"/>
                </a:moveTo>
                <a:lnTo>
                  <a:pt x="17375353" y="0"/>
                </a:lnTo>
                <a:lnTo>
                  <a:pt x="17375353" y="10352280"/>
                </a:lnTo>
                <a:lnTo>
                  <a:pt x="0" y="10352280"/>
                </a:lnTo>
                <a:lnTo>
                  <a:pt x="0" y="0"/>
                </a:lnTo>
                <a:close/>
              </a:path>
            </a:pathLst>
          </a:custGeom>
          <a:blipFill>
            <a:blip r:embed="rId6"/>
            <a:stretch>
              <a:fillRect l="-4208" t="-2356" r="-4208"/>
            </a:stretch>
          </a:blipFill>
        </p:spPr>
        <p:txBody>
          <a:bodyPr/>
          <a:lstStyle/>
          <a:p>
            <a:endParaRPr lang="en-GB"/>
          </a:p>
        </p:txBody>
      </p:sp>
      <p:sp>
        <p:nvSpPr>
          <p:cNvPr id="9" name="Freeform 9">
            <a:extLst>
              <a:ext uri="{C183D7F6-B498-43B3-948B-1728B52AA6E4}">
                <adec:decorative xmlns:adec="http://schemas.microsoft.com/office/drawing/2017/decorative" val="1"/>
              </a:ext>
            </a:extLst>
          </p:cNvPr>
          <p:cNvSpPr/>
          <p:nvPr/>
        </p:nvSpPr>
        <p:spPr>
          <a:xfrm>
            <a:off x="6720591" y="996060"/>
            <a:ext cx="5283852" cy="4114800"/>
          </a:xfrm>
          <a:custGeom>
            <a:avLst/>
            <a:gdLst/>
            <a:ahLst/>
            <a:cxnLst/>
            <a:rect l="l" t="t" r="r" b="b"/>
            <a:pathLst>
              <a:path w="5283852" h="4114800">
                <a:moveTo>
                  <a:pt x="0" y="0"/>
                </a:moveTo>
                <a:lnTo>
                  <a:pt x="5283852" y="0"/>
                </a:lnTo>
                <a:lnTo>
                  <a:pt x="5283852"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Freeform 10">
            <a:extLst>
              <a:ext uri="{C183D7F6-B498-43B3-948B-1728B52AA6E4}">
                <adec:decorative xmlns:adec="http://schemas.microsoft.com/office/drawing/2017/decorative" val="1"/>
              </a:ext>
            </a:extLst>
          </p:cNvPr>
          <p:cNvSpPr/>
          <p:nvPr/>
        </p:nvSpPr>
        <p:spPr>
          <a:xfrm>
            <a:off x="8609512" y="5143500"/>
            <a:ext cx="1506010" cy="1506010"/>
          </a:xfrm>
          <a:custGeom>
            <a:avLst/>
            <a:gdLst/>
            <a:ahLst/>
            <a:cxnLst/>
            <a:rect l="l" t="t" r="r" b="b"/>
            <a:pathLst>
              <a:path w="1506010" h="1506010">
                <a:moveTo>
                  <a:pt x="0" y="0"/>
                </a:moveTo>
                <a:lnTo>
                  <a:pt x="1506010" y="0"/>
                </a:lnTo>
                <a:lnTo>
                  <a:pt x="1506010" y="1506010"/>
                </a:lnTo>
                <a:lnTo>
                  <a:pt x="0" y="1506010"/>
                </a:lnTo>
                <a:lnTo>
                  <a:pt x="0" y="0"/>
                </a:lnTo>
                <a:close/>
              </a:path>
            </a:pathLst>
          </a:custGeom>
          <a:blipFill>
            <a:blip r:embed="rId8"/>
            <a:stretch>
              <a:fillRect/>
            </a:stretch>
          </a:blipFill>
        </p:spPr>
        <p:txBody>
          <a:bodyPr/>
          <a:lstStyle/>
          <a:p>
            <a:endParaRPr lang="en-GB"/>
          </a:p>
        </p:txBody>
      </p:sp>
      <p:sp>
        <p:nvSpPr>
          <p:cNvPr id="4" name="Title 3">
            <a:extLst>
              <a:ext uri="{FF2B5EF4-FFF2-40B4-BE49-F238E27FC236}">
                <a16:creationId xmlns:a16="http://schemas.microsoft.com/office/drawing/2014/main" id="{0BC9061F-8339-6FFE-8383-E889DBEEB896}"/>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Let’s take a break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a:spLocks noGrp="1"/>
          </p:cNvSpPr>
          <p:nvPr>
            <p:ph type="title" idx="4294967295"/>
          </p:nvPr>
        </p:nvSpPr>
        <p:spPr>
          <a:xfrm>
            <a:off x="1028700" y="828675"/>
            <a:ext cx="15430500" cy="179536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5000" b="0" i="0" u="none" strike="noStrike" kern="1200" cap="none" spc="0" normalizeH="0" baseline="0" noProof="0" dirty="0">
                <a:ln>
                  <a:noFill/>
                </a:ln>
                <a:solidFill>
                  <a:srgbClr val="80379B"/>
                </a:solidFill>
                <a:effectLst/>
                <a:uLnTx/>
                <a:uFillTx/>
                <a:latin typeface="Futura Bold"/>
                <a:ea typeface="+mn-ea"/>
                <a:cs typeface="+mn-cs"/>
              </a:rPr>
              <a:t> </a:t>
            </a:r>
            <a:r>
              <a:rPr kumimoji="0" lang="en-US" sz="6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The learning ahead:</a:t>
            </a:r>
          </a:p>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 ‘Roles of middle leadership’ PLAs – choose 2 PLAs</a:t>
            </a:r>
          </a:p>
        </p:txBody>
      </p:sp>
      <p:pic>
        <p:nvPicPr>
          <p:cNvPr id="11" name="Picture 10" descr="Screenshot - Roles of middle leadership PLA">
            <a:extLst>
              <a:ext uri="{FF2B5EF4-FFF2-40B4-BE49-F238E27FC236}">
                <a16:creationId xmlns:a16="http://schemas.microsoft.com/office/drawing/2014/main" id="{2D8B86E0-7AAF-B1F9-6095-52417B48A97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4926" y="2627926"/>
            <a:ext cx="12477750" cy="7393404"/>
          </a:xfrm>
          <a:prstGeom prst="rect">
            <a:avLst/>
          </a:prstGeom>
        </p:spPr>
      </p:pic>
      <p:sp>
        <p:nvSpPr>
          <p:cNvPr id="2" name="Freeform 3">
            <a:extLst>
              <a:ext uri="{FF2B5EF4-FFF2-40B4-BE49-F238E27FC236}">
                <a16:creationId xmlns:a16="http://schemas.microsoft.com/office/drawing/2014/main" id="{BE0657A0-8BFB-BA6B-C663-5F8825B585FC}"/>
              </a:ext>
              <a:ext uri="{C183D7F6-B498-43B3-948B-1728B52AA6E4}">
                <adec:decorative xmlns:adec="http://schemas.microsoft.com/office/drawing/2017/decorative" val="1"/>
              </a:ext>
            </a:extLst>
          </p:cNvPr>
          <p:cNvSpPr/>
          <p:nvPr/>
        </p:nvSpPr>
        <p:spPr>
          <a:xfrm>
            <a:off x="10616630" y="5868430"/>
            <a:ext cx="6884543" cy="4152900"/>
          </a:xfrm>
          <a:custGeom>
            <a:avLst/>
            <a:gdLst/>
            <a:ahLst/>
            <a:cxnLst/>
            <a:rect l="l" t="t" r="r" b="b"/>
            <a:pathLst>
              <a:path w="7658400" h="5092836">
                <a:moveTo>
                  <a:pt x="0" y="0"/>
                </a:moveTo>
                <a:lnTo>
                  <a:pt x="7658399" y="0"/>
                </a:lnTo>
                <a:lnTo>
                  <a:pt x="7658399" y="5092836"/>
                </a:lnTo>
                <a:lnTo>
                  <a:pt x="0" y="509283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6165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3" name="TextBox 3"/>
          <p:cNvSpPr txBox="1">
            <a:spLocks noGrp="1"/>
          </p:cNvSpPr>
          <p:nvPr>
            <p:ph type="title" idx="4294967295"/>
          </p:nvPr>
        </p:nvSpPr>
        <p:spPr>
          <a:xfrm>
            <a:off x="1028700" y="828675"/>
            <a:ext cx="16192500" cy="16877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The learning ahead: </a:t>
            </a:r>
          </a:p>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 Inclusion, wellbeing and equalities – choose 2 PLAs</a:t>
            </a:r>
          </a:p>
        </p:txBody>
      </p:sp>
      <p:pic>
        <p:nvPicPr>
          <p:cNvPr id="5" name="Picture 4" descr="IWE diagram">
            <a:extLst>
              <a:ext uri="{FF2B5EF4-FFF2-40B4-BE49-F238E27FC236}">
                <a16:creationId xmlns:a16="http://schemas.microsoft.com/office/drawing/2014/main" id="{1211CE88-E516-633A-A0BD-E50C344493C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5137" y="2871283"/>
            <a:ext cx="14091531" cy="6587042"/>
          </a:xfrm>
          <a:prstGeom prst="rect">
            <a:avLst/>
          </a:prstGeom>
        </p:spPr>
      </p:pic>
      <p:sp>
        <p:nvSpPr>
          <p:cNvPr id="6" name="Freeform 11">
            <a:extLst>
              <a:ext uri="{FF2B5EF4-FFF2-40B4-BE49-F238E27FC236}">
                <a16:creationId xmlns:a16="http://schemas.microsoft.com/office/drawing/2014/main" id="{7EF95D97-D1C8-8778-A4F7-FC4209B97271}"/>
              </a:ext>
              <a:ext uri="{C183D7F6-B498-43B3-948B-1728B52AA6E4}">
                <adec:decorative xmlns:adec="http://schemas.microsoft.com/office/drawing/2017/decorative" val="1"/>
              </a:ext>
            </a:extLst>
          </p:cNvPr>
          <p:cNvSpPr/>
          <p:nvPr/>
        </p:nvSpPr>
        <p:spPr>
          <a:xfrm>
            <a:off x="14325600" y="6209921"/>
            <a:ext cx="3568489" cy="3495649"/>
          </a:xfrm>
          <a:custGeom>
            <a:avLst/>
            <a:gdLst/>
            <a:ahLst/>
            <a:cxnLst/>
            <a:rect l="l" t="t" r="r" b="b"/>
            <a:pathLst>
              <a:path w="4546740" h="4114800">
                <a:moveTo>
                  <a:pt x="0" y="0"/>
                </a:moveTo>
                <a:lnTo>
                  <a:pt x="4546740" y="0"/>
                </a:lnTo>
                <a:lnTo>
                  <a:pt x="4546740" y="4114800"/>
                </a:lnTo>
                <a:lnTo>
                  <a:pt x="0" y="4114800"/>
                </a:lnTo>
                <a:lnTo>
                  <a:pt x="0" y="0"/>
                </a:lnTo>
                <a:close/>
              </a:path>
            </a:pathLst>
          </a:custGeom>
          <a:blipFill>
            <a:blip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5947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9CAB"/>
        </a:solidFill>
        <a:effectLst/>
      </p:bgPr>
    </p:bg>
    <p:spTree>
      <p:nvGrpSpPr>
        <p:cNvPr id="1" name=""/>
        <p:cNvGrpSpPr/>
        <p:nvPr/>
      </p:nvGrpSpPr>
      <p:grpSpPr>
        <a:xfrm>
          <a:off x="0" y="0"/>
          <a:ext cx="0" cy="0"/>
          <a:chOff x="0" y="0"/>
          <a:chExt cx="0" cy="0"/>
        </a:xfrm>
      </p:grpSpPr>
      <p:sp>
        <p:nvSpPr>
          <p:cNvPr id="26" name="TextBox 26"/>
          <p:cNvSpPr txBox="1">
            <a:spLocks noGrp="1"/>
          </p:cNvSpPr>
          <p:nvPr>
            <p:ph type="title" idx="4294967295"/>
          </p:nvPr>
        </p:nvSpPr>
        <p:spPr>
          <a:xfrm>
            <a:off x="1675073" y="381667"/>
            <a:ext cx="14937854" cy="227055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Supports for your learning – </a:t>
            </a:r>
          </a:p>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your peer supporter</a:t>
            </a:r>
          </a:p>
        </p:txBody>
      </p:sp>
      <p:sp>
        <p:nvSpPr>
          <p:cNvPr id="9" name="TextBox 9">
            <a:extLst>
              <a:ext uri="{C183D7F6-B498-43B3-948B-1728B52AA6E4}">
                <adec:decorative xmlns:adec="http://schemas.microsoft.com/office/drawing/2017/decorative" val="1"/>
              </a:ext>
            </a:extLst>
          </p:cNvPr>
          <p:cNvSpPr txBox="1"/>
          <p:nvPr/>
        </p:nvSpPr>
        <p:spPr>
          <a:xfrm>
            <a:off x="0" y="329996"/>
            <a:ext cx="15828730" cy="913066"/>
          </a:xfrm>
          <a:prstGeom prst="rect">
            <a:avLst/>
          </a:prstGeom>
        </p:spPr>
        <p:txBody>
          <a:bodyPr lIns="0" tIns="0" rIns="0" bIns="0" rtlCol="0" anchor="t">
            <a:spAutoFit/>
          </a:bodyPr>
          <a:lstStyle/>
          <a:p>
            <a:pPr algn="ctr">
              <a:lnSpc>
                <a:spcPts val="7420"/>
              </a:lnSpc>
              <a:spcBef>
                <a:spcPct val="0"/>
              </a:spcBef>
            </a:pPr>
            <a:endParaRPr dirty="0"/>
          </a:p>
        </p:txBody>
      </p:sp>
      <p:sp>
        <p:nvSpPr>
          <p:cNvPr id="27" name="Freeform 27">
            <a:extLst>
              <a:ext uri="{C183D7F6-B498-43B3-948B-1728B52AA6E4}">
                <adec:decorative xmlns:adec="http://schemas.microsoft.com/office/drawing/2017/decorative" val="1"/>
              </a:ext>
            </a:extLst>
          </p:cNvPr>
          <p:cNvSpPr/>
          <p:nvPr/>
        </p:nvSpPr>
        <p:spPr>
          <a:xfrm>
            <a:off x="1878178" y="2695919"/>
            <a:ext cx="5141816" cy="4409107"/>
          </a:xfrm>
          <a:custGeom>
            <a:avLst/>
            <a:gdLst/>
            <a:ahLst/>
            <a:cxnLst/>
            <a:rect l="l" t="t" r="r" b="b"/>
            <a:pathLst>
              <a:path w="5141816" h="4409107">
                <a:moveTo>
                  <a:pt x="0" y="0"/>
                </a:moveTo>
                <a:lnTo>
                  <a:pt x="5141816" y="0"/>
                </a:lnTo>
                <a:lnTo>
                  <a:pt x="5141816" y="4409108"/>
                </a:lnTo>
                <a:lnTo>
                  <a:pt x="0" y="440910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9" name="TextBox 29"/>
          <p:cNvSpPr txBox="1"/>
          <p:nvPr/>
        </p:nvSpPr>
        <p:spPr>
          <a:xfrm>
            <a:off x="2124334" y="3828379"/>
            <a:ext cx="4798601" cy="1363346"/>
          </a:xfrm>
          <a:prstGeom prst="rect">
            <a:avLst/>
          </a:prstGeom>
        </p:spPr>
        <p:txBody>
          <a:bodyPr lIns="0" tIns="0" rIns="0" bIns="0" rtlCol="0" anchor="t">
            <a:spAutoFit/>
          </a:bodyPr>
          <a:lstStyle/>
          <a:p>
            <a:pPr algn="ctr">
              <a:lnSpc>
                <a:spcPts val="5179"/>
              </a:lnSpc>
            </a:pPr>
            <a:r>
              <a:rPr lang="en-US" sz="3699" dirty="0">
                <a:solidFill>
                  <a:srgbClr val="000000"/>
                </a:solidFill>
                <a:latin typeface="Arial MT Pro"/>
                <a:ea typeface="Arial MT Pro"/>
                <a:cs typeface="Arial MT Pro"/>
                <a:sym typeface="Arial MT Pro"/>
              </a:rPr>
              <a:t>What do I want </a:t>
            </a:r>
          </a:p>
          <a:p>
            <a:pPr algn="ctr">
              <a:lnSpc>
                <a:spcPts val="5179"/>
              </a:lnSpc>
              <a:spcBef>
                <a:spcPct val="0"/>
              </a:spcBef>
            </a:pPr>
            <a:r>
              <a:rPr lang="en-US" sz="3699" dirty="0">
                <a:solidFill>
                  <a:srgbClr val="000000"/>
                </a:solidFill>
                <a:latin typeface="Arial MT Pro"/>
                <a:ea typeface="Arial MT Pro"/>
                <a:cs typeface="Arial MT Pro"/>
                <a:sym typeface="Arial MT Pro"/>
              </a:rPr>
              <a:t>from this relationship?</a:t>
            </a:r>
          </a:p>
        </p:txBody>
      </p:sp>
      <p:sp>
        <p:nvSpPr>
          <p:cNvPr id="28" name="Freeform 28">
            <a:extLst>
              <a:ext uri="{C183D7F6-B498-43B3-948B-1728B52AA6E4}">
                <adec:decorative xmlns:adec="http://schemas.microsoft.com/office/drawing/2017/decorative" val="1"/>
              </a:ext>
            </a:extLst>
          </p:cNvPr>
          <p:cNvSpPr/>
          <p:nvPr/>
        </p:nvSpPr>
        <p:spPr>
          <a:xfrm>
            <a:off x="7985556" y="2557644"/>
            <a:ext cx="5054614" cy="4334331"/>
          </a:xfrm>
          <a:custGeom>
            <a:avLst/>
            <a:gdLst/>
            <a:ahLst/>
            <a:cxnLst/>
            <a:rect l="l" t="t" r="r" b="b"/>
            <a:pathLst>
              <a:path w="5054614" h="4334331">
                <a:moveTo>
                  <a:pt x="0" y="0"/>
                </a:moveTo>
                <a:lnTo>
                  <a:pt x="5054613" y="0"/>
                </a:lnTo>
                <a:lnTo>
                  <a:pt x="5054613" y="4334331"/>
                </a:lnTo>
                <a:lnTo>
                  <a:pt x="0" y="433433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0" name="TextBox 30"/>
          <p:cNvSpPr txBox="1"/>
          <p:nvPr/>
        </p:nvSpPr>
        <p:spPr>
          <a:xfrm>
            <a:off x="8209848" y="3722207"/>
            <a:ext cx="4798601" cy="1363346"/>
          </a:xfrm>
          <a:prstGeom prst="rect">
            <a:avLst/>
          </a:prstGeom>
        </p:spPr>
        <p:txBody>
          <a:bodyPr lIns="0" tIns="0" rIns="0" bIns="0" rtlCol="0" anchor="t">
            <a:spAutoFit/>
          </a:bodyPr>
          <a:lstStyle/>
          <a:p>
            <a:pPr algn="ctr">
              <a:lnSpc>
                <a:spcPts val="5179"/>
              </a:lnSpc>
              <a:spcBef>
                <a:spcPct val="0"/>
              </a:spcBef>
            </a:pPr>
            <a:r>
              <a:rPr lang="en-US" sz="3699" dirty="0">
                <a:solidFill>
                  <a:srgbClr val="000000"/>
                </a:solidFill>
                <a:latin typeface="Arial MT Pro"/>
                <a:ea typeface="Arial MT Pro"/>
                <a:cs typeface="Arial MT Pro"/>
                <a:sym typeface="Arial MT Pro"/>
              </a:rPr>
              <a:t>Who could best provide that?</a:t>
            </a:r>
          </a:p>
        </p:txBody>
      </p:sp>
      <p:sp>
        <p:nvSpPr>
          <p:cNvPr id="10" name="Freeform 10">
            <a:extLst>
              <a:ext uri="{C183D7F6-B498-43B3-948B-1728B52AA6E4}">
                <adec:decorative xmlns:adec="http://schemas.microsoft.com/office/drawing/2017/decorative" val="1"/>
              </a:ext>
            </a:extLst>
          </p:cNvPr>
          <p:cNvSpPr/>
          <p:nvPr/>
        </p:nvSpPr>
        <p:spPr>
          <a:xfrm>
            <a:off x="1443990" y="6753700"/>
            <a:ext cx="2613764" cy="2167409"/>
          </a:xfrm>
          <a:custGeom>
            <a:avLst/>
            <a:gdLst/>
            <a:ahLst/>
            <a:cxnLst/>
            <a:rect l="l" t="t" r="r" b="b"/>
            <a:pathLst>
              <a:path w="2613764" h="2167409">
                <a:moveTo>
                  <a:pt x="0" y="0"/>
                </a:moveTo>
                <a:lnTo>
                  <a:pt x="2613764" y="0"/>
                </a:lnTo>
                <a:lnTo>
                  <a:pt x="2613764" y="2167409"/>
                </a:lnTo>
                <a:lnTo>
                  <a:pt x="0" y="2167409"/>
                </a:lnTo>
                <a:lnTo>
                  <a:pt x="0" y="0"/>
                </a:lnTo>
                <a:close/>
              </a:path>
            </a:pathLst>
          </a:custGeom>
          <a:blipFill>
            <a:blip>
              <a:extLst>
                <a:ext uri="{96DAC541-7B7A-43D3-8B79-37D633B846F1}">
                  <asvg:svgBlip xmlns:asvg="http://schemas.microsoft.com/office/drawing/2016/SVG/main" r:embed="rId4"/>
                </a:ext>
              </a:extLst>
            </a:blip>
            <a:stretch>
              <a:fillRect t="-347" b="-347"/>
            </a:stretch>
          </a:blipFill>
        </p:spPr>
        <p:txBody>
          <a:bodyPr/>
          <a:lstStyle/>
          <a:p>
            <a:endParaRPr lang="en-GB" dirty="0"/>
          </a:p>
        </p:txBody>
      </p:sp>
      <p:sp>
        <p:nvSpPr>
          <p:cNvPr id="12" name="TextBox 12"/>
          <p:cNvSpPr txBox="1"/>
          <p:nvPr/>
        </p:nvSpPr>
        <p:spPr>
          <a:xfrm>
            <a:off x="1443990" y="7631010"/>
            <a:ext cx="2613764" cy="1025922"/>
          </a:xfrm>
          <a:prstGeom prst="rect">
            <a:avLst/>
          </a:prstGeom>
        </p:spPr>
        <p:txBody>
          <a:bodyPr lIns="0" tIns="0" rIns="0" bIns="0" rtlCol="0" anchor="t">
            <a:spAutoFit/>
          </a:bodyPr>
          <a:lstStyle/>
          <a:p>
            <a:pPr algn="ctr">
              <a:lnSpc>
                <a:spcPts val="2020"/>
              </a:lnSpc>
              <a:spcBef>
                <a:spcPct val="0"/>
              </a:spcBef>
            </a:pPr>
            <a:r>
              <a:rPr lang="en-US" sz="2020" dirty="0">
                <a:solidFill>
                  <a:srgbClr val="000000"/>
                </a:solidFill>
                <a:latin typeface="Gotham"/>
                <a:ea typeface="Gotham"/>
                <a:cs typeface="Gotham"/>
                <a:sym typeface="Gotham"/>
              </a:rPr>
              <a:t>After today, agree dates, duration, approach and expectations</a:t>
            </a:r>
          </a:p>
        </p:txBody>
      </p:sp>
      <p:sp>
        <p:nvSpPr>
          <p:cNvPr id="13" name="Freeform 13">
            <a:extLst>
              <a:ext uri="{C183D7F6-B498-43B3-948B-1728B52AA6E4}">
                <adec:decorative xmlns:adec="http://schemas.microsoft.com/office/drawing/2017/decorative" val="1"/>
              </a:ext>
            </a:extLst>
          </p:cNvPr>
          <p:cNvSpPr/>
          <p:nvPr/>
        </p:nvSpPr>
        <p:spPr>
          <a:xfrm>
            <a:off x="4157829" y="6753700"/>
            <a:ext cx="2613764" cy="2167409"/>
          </a:xfrm>
          <a:custGeom>
            <a:avLst/>
            <a:gdLst/>
            <a:ahLst/>
            <a:cxnLst/>
            <a:rect l="l" t="t" r="r" b="b"/>
            <a:pathLst>
              <a:path w="2613764" h="2167409">
                <a:moveTo>
                  <a:pt x="0" y="0"/>
                </a:moveTo>
                <a:lnTo>
                  <a:pt x="2613765" y="0"/>
                </a:lnTo>
                <a:lnTo>
                  <a:pt x="2613765" y="2167409"/>
                </a:lnTo>
                <a:lnTo>
                  <a:pt x="0" y="2167409"/>
                </a:lnTo>
                <a:lnTo>
                  <a:pt x="0" y="0"/>
                </a:lnTo>
                <a:close/>
              </a:path>
            </a:pathLst>
          </a:custGeom>
          <a:blipFill>
            <a:blip>
              <a:extLst>
                <a:ext uri="{96DAC541-7B7A-43D3-8B79-37D633B846F1}">
                  <asvg:svgBlip xmlns:asvg="http://schemas.microsoft.com/office/drawing/2016/SVG/main" r:embed="rId4"/>
                </a:ext>
              </a:extLst>
            </a:blip>
            <a:stretch>
              <a:fillRect t="-347" b="-347"/>
            </a:stretch>
          </a:blipFill>
        </p:spPr>
        <p:txBody>
          <a:bodyPr/>
          <a:lstStyle/>
          <a:p>
            <a:endParaRPr lang="en-GB" dirty="0"/>
          </a:p>
        </p:txBody>
      </p:sp>
      <p:sp>
        <p:nvSpPr>
          <p:cNvPr id="15" name="TextBox 15"/>
          <p:cNvSpPr txBox="1"/>
          <p:nvPr/>
        </p:nvSpPr>
        <p:spPr>
          <a:xfrm>
            <a:off x="4157829" y="7591081"/>
            <a:ext cx="2613764" cy="972701"/>
          </a:xfrm>
          <a:prstGeom prst="rect">
            <a:avLst/>
          </a:prstGeom>
        </p:spPr>
        <p:txBody>
          <a:bodyPr lIns="0" tIns="0" rIns="0" bIns="0" rtlCol="0" anchor="t">
            <a:spAutoFit/>
          </a:bodyPr>
          <a:lstStyle/>
          <a:p>
            <a:pPr algn="ctr">
              <a:lnSpc>
                <a:spcPts val="1920"/>
              </a:lnSpc>
              <a:spcBef>
                <a:spcPct val="0"/>
              </a:spcBef>
            </a:pPr>
            <a:r>
              <a:rPr lang="en-US" sz="1920">
                <a:solidFill>
                  <a:srgbClr val="000000"/>
                </a:solidFill>
                <a:latin typeface="Gotham"/>
                <a:ea typeface="Gotham"/>
                <a:cs typeface="Gotham"/>
                <a:sym typeface="Gotham"/>
              </a:rPr>
              <a:t>After PLAs 1 -2, reflect on learning and consider impact on practice</a:t>
            </a:r>
          </a:p>
        </p:txBody>
      </p:sp>
      <p:sp>
        <p:nvSpPr>
          <p:cNvPr id="19" name="Freeform 19">
            <a:extLst>
              <a:ext uri="{C183D7F6-B498-43B3-948B-1728B52AA6E4}">
                <adec:decorative xmlns:adec="http://schemas.microsoft.com/office/drawing/2017/decorative" val="1"/>
              </a:ext>
            </a:extLst>
          </p:cNvPr>
          <p:cNvSpPr/>
          <p:nvPr/>
        </p:nvSpPr>
        <p:spPr>
          <a:xfrm>
            <a:off x="6922935" y="6753700"/>
            <a:ext cx="2613764" cy="2182493"/>
          </a:xfrm>
          <a:custGeom>
            <a:avLst/>
            <a:gdLst/>
            <a:ahLst/>
            <a:cxnLst/>
            <a:rect l="l" t="t" r="r" b="b"/>
            <a:pathLst>
              <a:path w="2613764" h="2182493">
                <a:moveTo>
                  <a:pt x="0" y="0"/>
                </a:moveTo>
                <a:lnTo>
                  <a:pt x="2613764" y="0"/>
                </a:lnTo>
                <a:lnTo>
                  <a:pt x="2613764" y="2182494"/>
                </a:lnTo>
                <a:lnTo>
                  <a:pt x="0" y="218249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1" name="TextBox 21"/>
          <p:cNvSpPr txBox="1"/>
          <p:nvPr/>
        </p:nvSpPr>
        <p:spPr>
          <a:xfrm>
            <a:off x="6871669" y="7591081"/>
            <a:ext cx="2613764" cy="1033516"/>
          </a:xfrm>
          <a:prstGeom prst="rect">
            <a:avLst/>
          </a:prstGeom>
        </p:spPr>
        <p:txBody>
          <a:bodyPr lIns="0" tIns="0" rIns="0" bIns="0" rtlCol="0" anchor="t">
            <a:spAutoFit/>
          </a:bodyPr>
          <a:lstStyle/>
          <a:p>
            <a:pPr algn="ctr">
              <a:lnSpc>
                <a:spcPts val="2020"/>
              </a:lnSpc>
              <a:spcBef>
                <a:spcPct val="0"/>
              </a:spcBef>
            </a:pPr>
            <a:r>
              <a:rPr lang="en-US" sz="2020" dirty="0">
                <a:solidFill>
                  <a:srgbClr val="000000"/>
                </a:solidFill>
                <a:latin typeface="Gotham"/>
                <a:ea typeface="Gotham"/>
                <a:cs typeface="Gotham"/>
                <a:sym typeface="Gotham"/>
              </a:rPr>
              <a:t>After Touchpoint session, reflect on shared learning and plan next steps </a:t>
            </a:r>
          </a:p>
        </p:txBody>
      </p:sp>
      <p:sp>
        <p:nvSpPr>
          <p:cNvPr id="16" name="Freeform 16">
            <a:extLst>
              <a:ext uri="{C183D7F6-B498-43B3-948B-1728B52AA6E4}">
                <adec:decorative xmlns:adec="http://schemas.microsoft.com/office/drawing/2017/decorative" val="1"/>
              </a:ext>
            </a:extLst>
          </p:cNvPr>
          <p:cNvSpPr/>
          <p:nvPr/>
        </p:nvSpPr>
        <p:spPr>
          <a:xfrm>
            <a:off x="9645105" y="6753700"/>
            <a:ext cx="2613764" cy="2167409"/>
          </a:xfrm>
          <a:custGeom>
            <a:avLst/>
            <a:gdLst/>
            <a:ahLst/>
            <a:cxnLst/>
            <a:rect l="l" t="t" r="r" b="b"/>
            <a:pathLst>
              <a:path w="2613764" h="2167409">
                <a:moveTo>
                  <a:pt x="0" y="0"/>
                </a:moveTo>
                <a:lnTo>
                  <a:pt x="2613764" y="0"/>
                </a:lnTo>
                <a:lnTo>
                  <a:pt x="2613764" y="2167409"/>
                </a:lnTo>
                <a:lnTo>
                  <a:pt x="0" y="2167409"/>
                </a:lnTo>
                <a:lnTo>
                  <a:pt x="0" y="0"/>
                </a:lnTo>
                <a:close/>
              </a:path>
            </a:pathLst>
          </a:custGeom>
          <a:blipFill>
            <a:blip>
              <a:extLst>
                <a:ext uri="{96DAC541-7B7A-43D3-8B79-37D633B846F1}">
                  <asvg:svgBlip xmlns:asvg="http://schemas.microsoft.com/office/drawing/2016/SVG/main" r:embed="rId4"/>
                </a:ext>
              </a:extLst>
            </a:blip>
            <a:stretch>
              <a:fillRect t="-347" b="-347"/>
            </a:stretch>
          </a:blipFill>
        </p:spPr>
        <p:txBody>
          <a:bodyPr/>
          <a:lstStyle/>
          <a:p>
            <a:endParaRPr lang="en-GB"/>
          </a:p>
        </p:txBody>
      </p:sp>
      <p:sp>
        <p:nvSpPr>
          <p:cNvPr id="18" name="TextBox 18"/>
          <p:cNvSpPr txBox="1"/>
          <p:nvPr/>
        </p:nvSpPr>
        <p:spPr>
          <a:xfrm>
            <a:off x="9645105" y="7591081"/>
            <a:ext cx="2613764" cy="972701"/>
          </a:xfrm>
          <a:prstGeom prst="rect">
            <a:avLst/>
          </a:prstGeom>
        </p:spPr>
        <p:txBody>
          <a:bodyPr lIns="0" tIns="0" rIns="0" bIns="0" rtlCol="0" anchor="t">
            <a:spAutoFit/>
          </a:bodyPr>
          <a:lstStyle/>
          <a:p>
            <a:pPr algn="ctr">
              <a:lnSpc>
                <a:spcPts val="1920"/>
              </a:lnSpc>
              <a:spcBef>
                <a:spcPct val="0"/>
              </a:spcBef>
            </a:pPr>
            <a:r>
              <a:rPr lang="en-US" sz="1920">
                <a:solidFill>
                  <a:srgbClr val="000000"/>
                </a:solidFill>
                <a:latin typeface="Gotham"/>
                <a:ea typeface="Gotham"/>
                <a:cs typeface="Gotham"/>
                <a:sym typeface="Gotham"/>
              </a:rPr>
              <a:t>After PLAs 3-4, reflect on learning and consider impact on practice</a:t>
            </a:r>
          </a:p>
        </p:txBody>
      </p:sp>
      <p:sp>
        <p:nvSpPr>
          <p:cNvPr id="22" name="Freeform 22">
            <a:extLst>
              <a:ext uri="{C183D7F6-B498-43B3-948B-1728B52AA6E4}">
                <adec:decorative xmlns:adec="http://schemas.microsoft.com/office/drawing/2017/decorative" val="1"/>
              </a:ext>
            </a:extLst>
          </p:cNvPr>
          <p:cNvSpPr/>
          <p:nvPr/>
        </p:nvSpPr>
        <p:spPr>
          <a:xfrm>
            <a:off x="12349208" y="6753700"/>
            <a:ext cx="2613764" cy="2167409"/>
          </a:xfrm>
          <a:custGeom>
            <a:avLst/>
            <a:gdLst/>
            <a:ahLst/>
            <a:cxnLst/>
            <a:rect l="l" t="t" r="r" b="b"/>
            <a:pathLst>
              <a:path w="2613764" h="2167409">
                <a:moveTo>
                  <a:pt x="0" y="0"/>
                </a:moveTo>
                <a:lnTo>
                  <a:pt x="2613764" y="0"/>
                </a:lnTo>
                <a:lnTo>
                  <a:pt x="2613764" y="2167409"/>
                </a:lnTo>
                <a:lnTo>
                  <a:pt x="0" y="2167409"/>
                </a:lnTo>
                <a:lnTo>
                  <a:pt x="0" y="0"/>
                </a:lnTo>
                <a:close/>
              </a:path>
            </a:pathLst>
          </a:custGeom>
          <a:blipFill>
            <a:blip>
              <a:extLst>
                <a:ext uri="{96DAC541-7B7A-43D3-8B79-37D633B846F1}">
                  <asvg:svgBlip xmlns:asvg="http://schemas.microsoft.com/office/drawing/2016/SVG/main" r:embed="rId4"/>
                </a:ext>
              </a:extLst>
            </a:blip>
            <a:stretch>
              <a:fillRect t="-347" b="-347"/>
            </a:stretch>
          </a:blipFill>
        </p:spPr>
        <p:txBody>
          <a:bodyPr/>
          <a:lstStyle/>
          <a:p>
            <a:endParaRPr lang="en-GB"/>
          </a:p>
        </p:txBody>
      </p:sp>
      <p:sp>
        <p:nvSpPr>
          <p:cNvPr id="24" name="TextBox 24"/>
          <p:cNvSpPr txBox="1"/>
          <p:nvPr/>
        </p:nvSpPr>
        <p:spPr>
          <a:xfrm>
            <a:off x="12349208" y="7591081"/>
            <a:ext cx="2613764" cy="1282402"/>
          </a:xfrm>
          <a:prstGeom prst="rect">
            <a:avLst/>
          </a:prstGeom>
        </p:spPr>
        <p:txBody>
          <a:bodyPr lIns="0" tIns="0" rIns="0" bIns="0" rtlCol="0" anchor="t">
            <a:spAutoFit/>
          </a:bodyPr>
          <a:lstStyle/>
          <a:p>
            <a:pPr algn="ctr">
              <a:lnSpc>
                <a:spcPts val="2020"/>
              </a:lnSpc>
              <a:spcBef>
                <a:spcPct val="0"/>
              </a:spcBef>
            </a:pPr>
            <a:r>
              <a:rPr lang="en-US" sz="2020" dirty="0">
                <a:solidFill>
                  <a:srgbClr val="000000"/>
                </a:solidFill>
                <a:latin typeface="Gotham"/>
                <a:ea typeface="Gotham"/>
                <a:cs typeface="Gotham"/>
                <a:sym typeface="Gotham"/>
              </a:rPr>
              <a:t>After Looking Ahead session, reflect on programme and plan next steps</a:t>
            </a:r>
          </a:p>
        </p:txBody>
      </p:sp>
      <p:sp>
        <p:nvSpPr>
          <p:cNvPr id="5" name="Freeform 5">
            <a:extLst>
              <a:ext uri="{C183D7F6-B498-43B3-948B-1728B52AA6E4}">
                <adec:decorative xmlns:adec="http://schemas.microsoft.com/office/drawing/2017/decorative" val="1"/>
              </a:ext>
            </a:extLst>
          </p:cNvPr>
          <p:cNvSpPr/>
          <p:nvPr/>
        </p:nvSpPr>
        <p:spPr>
          <a:xfrm rot="5400000">
            <a:off x="10257452" y="5120810"/>
            <a:ext cx="13151358" cy="2909738"/>
          </a:xfrm>
          <a:custGeom>
            <a:avLst/>
            <a:gdLst/>
            <a:ahLst/>
            <a:cxnLst/>
            <a:rect l="l" t="t" r="r" b="b"/>
            <a:pathLst>
              <a:path w="13151358" h="2909738">
                <a:moveTo>
                  <a:pt x="0" y="0"/>
                </a:moveTo>
                <a:lnTo>
                  <a:pt x="13151358" y="0"/>
                </a:lnTo>
                <a:lnTo>
                  <a:pt x="13151358" y="2909738"/>
                </a:lnTo>
                <a:lnTo>
                  <a:pt x="0" y="290973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1" name="Freeform 31">
            <a:extLst>
              <a:ext uri="{C183D7F6-B498-43B3-948B-1728B52AA6E4}">
                <adec:decorative xmlns:adec="http://schemas.microsoft.com/office/drawing/2017/decorative" val="1"/>
              </a:ext>
            </a:extLst>
          </p:cNvPr>
          <p:cNvSpPr/>
          <p:nvPr/>
        </p:nvSpPr>
        <p:spPr>
          <a:xfrm>
            <a:off x="15235787" y="843679"/>
            <a:ext cx="2742767" cy="1607947"/>
          </a:xfrm>
          <a:custGeom>
            <a:avLst/>
            <a:gdLst/>
            <a:ahLst/>
            <a:cxnLst/>
            <a:rect l="l" t="t" r="r" b="b"/>
            <a:pathLst>
              <a:path w="2742767" h="1607947">
                <a:moveTo>
                  <a:pt x="0" y="0"/>
                </a:moveTo>
                <a:lnTo>
                  <a:pt x="2742767" y="0"/>
                </a:lnTo>
                <a:lnTo>
                  <a:pt x="2742767" y="1607947"/>
                </a:lnTo>
                <a:lnTo>
                  <a:pt x="0" y="160794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15437236" y="3087554"/>
            <a:ext cx="2725433" cy="1829447"/>
          </a:xfrm>
          <a:custGeom>
            <a:avLst/>
            <a:gdLst/>
            <a:ahLst/>
            <a:cxnLst/>
            <a:rect l="l" t="t" r="r" b="b"/>
            <a:pathLst>
              <a:path w="2725433" h="1829447">
                <a:moveTo>
                  <a:pt x="0" y="0"/>
                </a:moveTo>
                <a:lnTo>
                  <a:pt x="2725434" y="0"/>
                </a:lnTo>
                <a:lnTo>
                  <a:pt x="2725434" y="1829448"/>
                </a:lnTo>
                <a:lnTo>
                  <a:pt x="0" y="182944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a:extLst>
              <a:ext uri="{C183D7F6-B498-43B3-948B-1728B52AA6E4}">
                <adec:decorative xmlns:adec="http://schemas.microsoft.com/office/drawing/2017/decorative" val="1"/>
              </a:ext>
            </a:extLst>
          </p:cNvPr>
          <p:cNvSpPr/>
          <p:nvPr/>
        </p:nvSpPr>
        <p:spPr>
          <a:xfrm>
            <a:off x="15756692" y="5447942"/>
            <a:ext cx="2152878" cy="1517779"/>
          </a:xfrm>
          <a:custGeom>
            <a:avLst/>
            <a:gdLst/>
            <a:ahLst/>
            <a:cxnLst/>
            <a:rect l="l" t="t" r="r" b="b"/>
            <a:pathLst>
              <a:path w="2152878" h="1517779">
                <a:moveTo>
                  <a:pt x="0" y="0"/>
                </a:moveTo>
                <a:lnTo>
                  <a:pt x="2152878" y="0"/>
                </a:lnTo>
                <a:lnTo>
                  <a:pt x="2152878" y="1517779"/>
                </a:lnTo>
                <a:lnTo>
                  <a:pt x="0" y="1517779"/>
                </a:lnTo>
                <a:lnTo>
                  <a:pt x="0" y="0"/>
                </a:lnTo>
                <a:close/>
              </a:path>
            </a:pathLst>
          </a:custGeom>
          <a:blipFill>
            <a:blip r:embed="rId8"/>
            <a:stretch>
              <a:fillRect/>
            </a:stretch>
          </a:blipFill>
        </p:spPr>
        <p:txBody>
          <a:bodyPr/>
          <a:lstStyle/>
          <a:p>
            <a:endParaRPr lang="en-GB"/>
          </a:p>
        </p:txBody>
      </p:sp>
      <p:sp>
        <p:nvSpPr>
          <p:cNvPr id="8" name="Freeform 8">
            <a:extLst>
              <a:ext uri="{C183D7F6-B498-43B3-948B-1728B52AA6E4}">
                <adec:decorative xmlns:adec="http://schemas.microsoft.com/office/drawing/2017/decorative" val="1"/>
              </a:ext>
            </a:extLst>
          </p:cNvPr>
          <p:cNvSpPr/>
          <p:nvPr/>
        </p:nvSpPr>
        <p:spPr>
          <a:xfrm>
            <a:off x="15850205" y="7603896"/>
            <a:ext cx="1965853" cy="2442053"/>
          </a:xfrm>
          <a:custGeom>
            <a:avLst/>
            <a:gdLst/>
            <a:ahLst/>
            <a:cxnLst/>
            <a:rect l="l" t="t" r="r" b="b"/>
            <a:pathLst>
              <a:path w="1965853" h="2442053">
                <a:moveTo>
                  <a:pt x="0" y="0"/>
                </a:moveTo>
                <a:lnTo>
                  <a:pt x="1965852" y="0"/>
                </a:lnTo>
                <a:lnTo>
                  <a:pt x="1965852" y="2442053"/>
                </a:lnTo>
                <a:lnTo>
                  <a:pt x="0" y="2442053"/>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9CAB"/>
        </a:solidFill>
        <a:effectLst/>
      </p:bgPr>
    </p:bg>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1675073" y="381667"/>
            <a:ext cx="14937854" cy="227055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Support for your learning – </a:t>
            </a:r>
          </a:p>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reflective journal</a:t>
            </a:r>
          </a:p>
        </p:txBody>
      </p:sp>
      <p:sp>
        <p:nvSpPr>
          <p:cNvPr id="3" name="Freeform 3">
            <a:extLst>
              <a:ext uri="{C183D7F6-B498-43B3-948B-1728B52AA6E4}">
                <adec:decorative xmlns:adec="http://schemas.microsoft.com/office/drawing/2017/decorative" val="1"/>
              </a:ext>
            </a:extLst>
          </p:cNvPr>
          <p:cNvSpPr/>
          <p:nvPr/>
        </p:nvSpPr>
        <p:spPr>
          <a:xfrm rot="5400000">
            <a:off x="10257452" y="5120810"/>
            <a:ext cx="13151358" cy="2909738"/>
          </a:xfrm>
          <a:custGeom>
            <a:avLst/>
            <a:gdLst/>
            <a:ahLst/>
            <a:cxnLst/>
            <a:rect l="l" t="t" r="r" b="b"/>
            <a:pathLst>
              <a:path w="13151358" h="2909738">
                <a:moveTo>
                  <a:pt x="0" y="0"/>
                </a:moveTo>
                <a:lnTo>
                  <a:pt x="13151358" y="0"/>
                </a:lnTo>
                <a:lnTo>
                  <a:pt x="13151358" y="2909738"/>
                </a:lnTo>
                <a:lnTo>
                  <a:pt x="0" y="290973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a:extLst>
              <a:ext uri="{C183D7F6-B498-43B3-948B-1728B52AA6E4}">
                <adec:decorative xmlns:adec="http://schemas.microsoft.com/office/drawing/2017/decorative" val="1"/>
              </a:ext>
            </a:extLst>
          </p:cNvPr>
          <p:cNvSpPr/>
          <p:nvPr/>
        </p:nvSpPr>
        <p:spPr>
          <a:xfrm>
            <a:off x="15506776" y="4140632"/>
            <a:ext cx="2435046" cy="2435046"/>
          </a:xfrm>
          <a:custGeom>
            <a:avLst/>
            <a:gdLst/>
            <a:ahLst/>
            <a:cxnLst/>
            <a:rect l="l" t="t" r="r" b="b"/>
            <a:pathLst>
              <a:path w="2435046" h="2435046">
                <a:moveTo>
                  <a:pt x="0" y="0"/>
                </a:moveTo>
                <a:lnTo>
                  <a:pt x="2435047" y="0"/>
                </a:lnTo>
                <a:lnTo>
                  <a:pt x="2435047" y="2435047"/>
                </a:lnTo>
                <a:lnTo>
                  <a:pt x="0" y="24350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a:extLst>
              <a:ext uri="{C183D7F6-B498-43B3-948B-1728B52AA6E4}">
                <adec:decorative xmlns:adec="http://schemas.microsoft.com/office/drawing/2017/decorative" val="1"/>
              </a:ext>
            </a:extLst>
          </p:cNvPr>
          <p:cNvSpPr/>
          <p:nvPr/>
        </p:nvSpPr>
        <p:spPr>
          <a:xfrm>
            <a:off x="15129130" y="938065"/>
            <a:ext cx="2967594" cy="2377785"/>
          </a:xfrm>
          <a:custGeom>
            <a:avLst/>
            <a:gdLst/>
            <a:ahLst/>
            <a:cxnLst/>
            <a:rect l="l" t="t" r="r" b="b"/>
            <a:pathLst>
              <a:path w="2967594" h="2377785">
                <a:moveTo>
                  <a:pt x="0" y="0"/>
                </a:moveTo>
                <a:lnTo>
                  <a:pt x="2967594" y="0"/>
                </a:lnTo>
                <a:lnTo>
                  <a:pt x="2967594" y="2377785"/>
                </a:lnTo>
                <a:lnTo>
                  <a:pt x="0" y="2377785"/>
                </a:lnTo>
                <a:lnTo>
                  <a:pt x="0" y="0"/>
                </a:lnTo>
                <a:close/>
              </a:path>
            </a:pathLst>
          </a:custGeom>
          <a:blipFill>
            <a:blip r:embed="rId5"/>
            <a:stretch>
              <a:fillRect/>
            </a:stretch>
          </a:blipFill>
        </p:spPr>
        <p:txBody>
          <a:bodyPr/>
          <a:lstStyle/>
          <a:p>
            <a:endParaRPr lang="en-GB"/>
          </a:p>
        </p:txBody>
      </p:sp>
      <p:sp>
        <p:nvSpPr>
          <p:cNvPr id="6" name="Freeform 6">
            <a:extLst>
              <a:ext uri="{C183D7F6-B498-43B3-948B-1728B52AA6E4}">
                <adec:decorative xmlns:adec="http://schemas.microsoft.com/office/drawing/2017/decorative" val="1"/>
              </a:ext>
            </a:extLst>
          </p:cNvPr>
          <p:cNvSpPr/>
          <p:nvPr/>
        </p:nvSpPr>
        <p:spPr>
          <a:xfrm>
            <a:off x="15825060" y="7256337"/>
            <a:ext cx="2016142" cy="1660797"/>
          </a:xfrm>
          <a:custGeom>
            <a:avLst/>
            <a:gdLst/>
            <a:ahLst/>
            <a:cxnLst/>
            <a:rect l="l" t="t" r="r" b="b"/>
            <a:pathLst>
              <a:path w="2016142" h="1660797">
                <a:moveTo>
                  <a:pt x="0" y="0"/>
                </a:moveTo>
                <a:lnTo>
                  <a:pt x="2016142" y="0"/>
                </a:lnTo>
                <a:lnTo>
                  <a:pt x="2016142" y="1660797"/>
                </a:lnTo>
                <a:lnTo>
                  <a:pt x="0" y="1660797"/>
                </a:lnTo>
                <a:lnTo>
                  <a:pt x="0" y="0"/>
                </a:lnTo>
                <a:close/>
              </a:path>
            </a:pathLst>
          </a:custGeom>
          <a:blipFill>
            <a:blip r:embed="rId6"/>
            <a:stretch>
              <a:fillRect/>
            </a:stretch>
          </a:blipFill>
        </p:spPr>
        <p:txBody>
          <a:bodyPr/>
          <a:lstStyle/>
          <a:p>
            <a:endParaRPr lang="en-GB"/>
          </a:p>
        </p:txBody>
      </p:sp>
      <p:sp>
        <p:nvSpPr>
          <p:cNvPr id="7" name="Freeform 7">
            <a:extLst>
              <a:ext uri="{C183D7F6-B498-43B3-948B-1728B52AA6E4}">
                <adec:decorative xmlns:adec="http://schemas.microsoft.com/office/drawing/2017/decorative" val="1"/>
              </a:ext>
            </a:extLst>
          </p:cNvPr>
          <p:cNvSpPr/>
          <p:nvPr/>
        </p:nvSpPr>
        <p:spPr>
          <a:xfrm>
            <a:off x="1566134" y="3685803"/>
            <a:ext cx="3643203" cy="3247004"/>
          </a:xfrm>
          <a:custGeom>
            <a:avLst/>
            <a:gdLst/>
            <a:ahLst/>
            <a:cxnLst/>
            <a:rect l="l" t="t" r="r" b="b"/>
            <a:pathLst>
              <a:path w="3643203" h="3247004">
                <a:moveTo>
                  <a:pt x="0" y="0"/>
                </a:moveTo>
                <a:lnTo>
                  <a:pt x="3643203" y="0"/>
                </a:lnTo>
                <a:lnTo>
                  <a:pt x="3643203" y="3247005"/>
                </a:lnTo>
                <a:lnTo>
                  <a:pt x="0" y="3247005"/>
                </a:lnTo>
                <a:lnTo>
                  <a:pt x="0" y="0"/>
                </a:lnTo>
                <a:close/>
              </a:path>
            </a:pathLst>
          </a:custGeom>
          <a:blipFill>
            <a:blip r:embed="rId7"/>
            <a:stretch>
              <a:fillRect/>
            </a:stretch>
          </a:blipFill>
        </p:spPr>
        <p:txBody>
          <a:bodyPr/>
          <a:lstStyle/>
          <a:p>
            <a:endParaRPr lang="en-GB"/>
          </a:p>
        </p:txBody>
      </p:sp>
      <p:sp>
        <p:nvSpPr>
          <p:cNvPr id="8" name="TextBox 8"/>
          <p:cNvSpPr txBox="1"/>
          <p:nvPr/>
        </p:nvSpPr>
        <p:spPr>
          <a:xfrm>
            <a:off x="5856393" y="3526689"/>
            <a:ext cx="8342599" cy="4984751"/>
          </a:xfrm>
          <a:prstGeom prst="rect">
            <a:avLst/>
          </a:prstGeom>
        </p:spPr>
        <p:txBody>
          <a:bodyPr lIns="0" tIns="0" rIns="0" bIns="0" rtlCol="0" anchor="t">
            <a:spAutoFit/>
          </a:bodyPr>
          <a:lstStyle/>
          <a:p>
            <a:pPr algn="l">
              <a:lnSpc>
                <a:spcPts val="5599"/>
              </a:lnSpc>
              <a:spcBef>
                <a:spcPct val="0"/>
              </a:spcBef>
            </a:pPr>
            <a:r>
              <a:rPr lang="en-US" sz="3999" dirty="0">
                <a:solidFill>
                  <a:srgbClr val="FFFFFF"/>
                </a:solidFill>
                <a:latin typeface="Arial MT Pro"/>
                <a:ea typeface="Arial MT Pro"/>
                <a:cs typeface="Arial MT Pro"/>
                <a:sym typeface="Arial MT Pro"/>
              </a:rPr>
              <a:t>An optional reflective journal is provided at the programme webpages to support you in your learning. You may choose to download this and populate it during the programme. It is just for you and only for sharing if you choose.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2" name="TextBox 2">
            <a:extLst>
              <a:ext uri="{C183D7F6-B498-43B3-948B-1728B52AA6E4}">
                <adec:decorative xmlns:adec="http://schemas.microsoft.com/office/drawing/2017/decorative" val="1"/>
              </a:ext>
            </a:extLst>
          </p:cNvPr>
          <p:cNvSpPr txBox="1"/>
          <p:nvPr/>
        </p:nvSpPr>
        <p:spPr>
          <a:xfrm>
            <a:off x="0" y="329996"/>
            <a:ext cx="15828730" cy="913066"/>
          </a:xfrm>
          <a:prstGeom prst="rect">
            <a:avLst/>
          </a:prstGeom>
        </p:spPr>
        <p:txBody>
          <a:bodyPr lIns="0" tIns="0" rIns="0" bIns="0" rtlCol="0" anchor="t">
            <a:spAutoFit/>
          </a:bodyPr>
          <a:lstStyle/>
          <a:p>
            <a:pPr algn="ctr">
              <a:lnSpc>
                <a:spcPts val="7420"/>
              </a:lnSpc>
              <a:spcBef>
                <a:spcPct val="0"/>
              </a:spcBef>
            </a:pPr>
            <a:endParaRPr/>
          </a:p>
        </p:txBody>
      </p:sp>
      <p:pic>
        <p:nvPicPr>
          <p:cNvPr id="6" name="Picture 6" descr="an image of water with drops landing in it, creating concentric rippl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rcRect/>
          <a:stretch>
            <a:fillRect/>
          </a:stretch>
        </p:blipFill>
        <p:spPr>
          <a:xfrm>
            <a:off x="0" y="0"/>
            <a:ext cx="19256542" cy="10287000"/>
          </a:xfrm>
          <a:prstGeom prst="rect">
            <a:avLst/>
          </a:prstGeom>
        </p:spPr>
      </p:pic>
      <p:sp>
        <p:nvSpPr>
          <p:cNvPr id="7" name="TextBox 7">
            <a:extLst>
              <a:ext uri="{C183D7F6-B498-43B3-948B-1728B52AA6E4}">
                <adec:decorative xmlns:adec="http://schemas.microsoft.com/office/drawing/2017/decorative" val="1"/>
              </a:ext>
            </a:extLst>
          </p:cNvPr>
          <p:cNvSpPr txBox="1"/>
          <p:nvPr/>
        </p:nvSpPr>
        <p:spPr>
          <a:xfrm>
            <a:off x="3336401" y="786529"/>
            <a:ext cx="10522614" cy="399939"/>
          </a:xfrm>
          <a:prstGeom prst="rect">
            <a:avLst/>
          </a:prstGeom>
        </p:spPr>
        <p:txBody>
          <a:bodyPr lIns="0" tIns="0" rIns="0" bIns="0" rtlCol="0" anchor="t">
            <a:spAutoFit/>
          </a:bodyPr>
          <a:lstStyle/>
          <a:p>
            <a:pPr algn="l">
              <a:lnSpc>
                <a:spcPts val="3149"/>
              </a:lnSpc>
            </a:pPr>
            <a:endParaRPr/>
          </a:p>
        </p:txBody>
      </p:sp>
      <p:sp>
        <p:nvSpPr>
          <p:cNvPr id="8" name="TextBox 8"/>
          <p:cNvSpPr txBox="1">
            <a:spLocks noGrp="1"/>
          </p:cNvSpPr>
          <p:nvPr>
            <p:ph type="title" idx="4294967295"/>
          </p:nvPr>
        </p:nvSpPr>
        <p:spPr>
          <a:xfrm>
            <a:off x="1675073" y="400717"/>
            <a:ext cx="14937854" cy="21907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399"/>
              </a:lnSpc>
              <a:spcBef>
                <a:spcPts val="0"/>
              </a:spcBef>
              <a:spcAft>
                <a:spcPts val="0"/>
              </a:spcAft>
              <a:buClrTx/>
              <a:buSzTx/>
              <a:buFontTx/>
              <a:buNone/>
              <a:tabLst/>
              <a:defRPr/>
            </a:pPr>
            <a:r>
              <a:rPr kumimoji="0" lang="en-US" sz="5999" b="1" i="0" u="none" strike="noStrike" kern="1200" cap="none" spc="0" normalizeH="0" baseline="0" noProof="0" dirty="0">
                <a:ln>
                  <a:noFill/>
                </a:ln>
                <a:solidFill>
                  <a:srgbClr val="F3F3F3"/>
                </a:solidFill>
                <a:effectLst/>
                <a:uLnTx/>
                <a:uFillTx/>
                <a:latin typeface="Arial MT Pro Bold"/>
                <a:ea typeface="Arial MT Pro Bold"/>
                <a:cs typeface="Arial MT Pro Bold"/>
                <a:sym typeface="Arial MT Pro Bold"/>
              </a:rPr>
              <a:t>Leading from the middle....</a:t>
            </a:r>
          </a:p>
          <a:p>
            <a:pPr marL="0" marR="0" lvl="0" indent="0" algn="l" defTabSz="914400" rtl="0" eaLnBrk="1" fontAlgn="auto" latinLnBrk="0" hangingPunct="1">
              <a:lnSpc>
                <a:spcPts val="8399"/>
              </a:lnSpc>
              <a:spcBef>
                <a:spcPct val="0"/>
              </a:spcBef>
              <a:spcAft>
                <a:spcPts val="0"/>
              </a:spcAft>
              <a:buClrTx/>
              <a:buSzTx/>
              <a:buFontTx/>
              <a:buNone/>
              <a:tabLst/>
              <a:defRPr/>
            </a:pPr>
            <a:endParaRPr kumimoji="0" lang="en-US" sz="5999" b="1" i="0" u="none" strike="noStrike" kern="1200" cap="none" spc="0" normalizeH="0" baseline="0" noProof="0" dirty="0">
              <a:ln>
                <a:noFill/>
              </a:ln>
              <a:solidFill>
                <a:srgbClr val="F3F3F3"/>
              </a:solidFill>
              <a:effectLst/>
              <a:uLnTx/>
              <a:uFillTx/>
              <a:latin typeface="Arial MT Pro Bold"/>
              <a:ea typeface="Arial MT Pro Bold"/>
              <a:cs typeface="Arial MT Pro Bold"/>
              <a:sym typeface="Arial MT Pro Bold"/>
            </a:endParaRPr>
          </a:p>
        </p:txBody>
      </p:sp>
      <p:sp>
        <p:nvSpPr>
          <p:cNvPr id="9" name="TextBox 9"/>
          <p:cNvSpPr txBox="1"/>
          <p:nvPr/>
        </p:nvSpPr>
        <p:spPr>
          <a:xfrm>
            <a:off x="1153995" y="3634730"/>
            <a:ext cx="16954931" cy="1159513"/>
          </a:xfrm>
          <a:prstGeom prst="rect">
            <a:avLst/>
          </a:prstGeom>
        </p:spPr>
        <p:txBody>
          <a:bodyPr lIns="0" tIns="0" rIns="0" bIns="0" rtlCol="0" anchor="t">
            <a:spAutoFit/>
          </a:bodyPr>
          <a:lstStyle/>
          <a:p>
            <a:pPr algn="ctr">
              <a:lnSpc>
                <a:spcPts val="8539"/>
              </a:lnSpc>
              <a:spcBef>
                <a:spcPct val="0"/>
              </a:spcBef>
            </a:pPr>
            <a:r>
              <a:rPr lang="en-US" sz="6099">
                <a:solidFill>
                  <a:srgbClr val="000000"/>
                </a:solidFill>
                <a:latin typeface="Arial MT Pro"/>
                <a:ea typeface="Arial MT Pro"/>
                <a:cs typeface="Arial MT Pro"/>
                <a:sym typeface="Arial MT Pro"/>
              </a:rPr>
              <a:t>...what (or where) are </a:t>
            </a:r>
            <a:r>
              <a:rPr lang="en-US" sz="6099" b="1">
                <a:solidFill>
                  <a:srgbClr val="000000"/>
                </a:solidFill>
                <a:latin typeface="Arial MT Pro Bold"/>
                <a:ea typeface="Arial MT Pro Bold"/>
                <a:cs typeface="Arial MT Pro Bold"/>
                <a:sym typeface="Arial MT Pro Bold"/>
              </a:rPr>
              <a:t>your</a:t>
            </a:r>
            <a:r>
              <a:rPr lang="en-US" sz="6099">
                <a:solidFill>
                  <a:srgbClr val="000000"/>
                </a:solidFill>
                <a:latin typeface="Arial MT Pro"/>
                <a:ea typeface="Arial MT Pro"/>
                <a:cs typeface="Arial MT Pro"/>
                <a:sym typeface="Arial MT Pro"/>
              </a:rPr>
              <a:t> spheres of influence?</a:t>
            </a:r>
          </a:p>
        </p:txBody>
      </p:sp>
    </p:spTree>
  </p:cSld>
  <p:clrMapOvr>
    <a:masterClrMapping/>
  </p:clrMapOvr>
  <p:timing>
    <p:tnLst>
      <p:par>
        <p:cTn id="1" dur="indefinite" restart="never" nodeType="tmRoot">
          <p:childTnLst>
            <p:video>
              <p:cMediaNode vol="100000">
                <p:cTn id="2" fill="hold" display="0">
                  <p:stCondLst>
                    <p:cond delay="indefinite"/>
                  </p:stCondLst>
                </p:cTn>
                <p:tgtEl>
                  <p:spTgt spid="6"/>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F52A493-943A-5ED7-49EE-CD39A5F9BE5E}"/>
              </a:ext>
            </a:extLst>
          </p:cNvPr>
          <p:cNvSpPr>
            <a:spLocks noGrp="1"/>
          </p:cNvSpPr>
          <p:nvPr>
            <p:ph type="title" idx="4294967295"/>
          </p:nvPr>
        </p:nvSpPr>
        <p:spPr>
          <a:xfrm>
            <a:off x="1051154" y="911612"/>
            <a:ext cx="8956288" cy="1061829"/>
          </a:xfrm>
          <a:prstGeom prst="rect">
            <a:avLst/>
          </a:prstGeom>
          <a:noFill/>
          <a:ln>
            <a:noFill/>
            <a:prstDash/>
          </a:ln>
          <a:effectLst/>
        </p:spPr>
        <p:txBody>
          <a:bodyPr rot="0" spcFirstLastPara="0" vertOverflow="overflow" horzOverflow="overflow" vert="horz" wrap="square" lIns="137160" tIns="68580" rIns="137160" bIns="68580" numCol="1" spcCol="0" rtlCol="0" fromWordArt="0" anchor="t" anchorCtr="0" forceAA="0" compatLnSpc="1">
            <a:prstTxWarp prst="textNoShape">
              <a:avLst/>
            </a:prstTxWarp>
            <a:spAutoFit/>
          </a:bodyPr>
          <a:lstStyle/>
          <a:p>
            <a:pPr algn="l" defTabSz="1371600">
              <a:spcBef>
                <a:spcPts val="0"/>
              </a:spcBef>
              <a:defRPr/>
            </a:pPr>
            <a:r>
              <a:rPr lang="en-US" sz="6000" b="1">
                <a:solidFill>
                  <a:srgbClr val="00ABB5"/>
                </a:solidFill>
                <a:latin typeface="Arial" panose="020B0604020202020204" pitchFamily="34" charset="0"/>
                <a:ea typeface="+mn-ea"/>
                <a:cs typeface="Arial" panose="020B0604020202020204" pitchFamily="34" charset="0"/>
              </a:rPr>
              <a:t>Feedback and contact</a:t>
            </a:r>
          </a:p>
        </p:txBody>
      </p:sp>
      <p:pic>
        <p:nvPicPr>
          <p:cNvPr id="7" name="Picture 6" descr="The Education Scotland logo">
            <a:extLst>
              <a:ext uri="{FF2B5EF4-FFF2-40B4-BE49-F238E27FC236}">
                <a16:creationId xmlns:a16="http://schemas.microsoft.com/office/drawing/2014/main" id="{B135B038-C436-0831-B21F-1EC61F3E4E24}"/>
              </a:ext>
              <a:ext uri="{C183D7F6-B498-43B3-948B-1728B52AA6E4}">
                <adec:decorative xmlns:adec="http://schemas.microsoft.com/office/drawing/2017/decorative" val="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572358" y="546168"/>
            <a:ext cx="5089077" cy="2142996"/>
          </a:xfrm>
          <a:prstGeom prst="rect">
            <a:avLst/>
          </a:prstGeom>
        </p:spPr>
      </p:pic>
      <p:sp>
        <p:nvSpPr>
          <p:cNvPr id="4" name="Freeform 6" descr="Thank you text">
            <a:extLst>
              <a:ext uri="{FF2B5EF4-FFF2-40B4-BE49-F238E27FC236}">
                <a16:creationId xmlns:a16="http://schemas.microsoft.com/office/drawing/2014/main" id="{CD26CB0B-3E4D-5F56-D926-DE01501CF87F}"/>
              </a:ext>
            </a:extLst>
          </p:cNvPr>
          <p:cNvSpPr/>
          <p:nvPr/>
        </p:nvSpPr>
        <p:spPr>
          <a:xfrm>
            <a:off x="1477183" y="3022892"/>
            <a:ext cx="4894234" cy="1101036"/>
          </a:xfrm>
          <a:custGeom>
            <a:avLst/>
            <a:gdLst/>
            <a:ahLst/>
            <a:cxnLst/>
            <a:rect l="l" t="t" r="r" b="b"/>
            <a:pathLst>
              <a:path w="9238596" h="2852417">
                <a:moveTo>
                  <a:pt x="0" y="0"/>
                </a:moveTo>
                <a:lnTo>
                  <a:pt x="9238597" y="0"/>
                </a:lnTo>
                <a:lnTo>
                  <a:pt x="9238597" y="2852417"/>
                </a:lnTo>
                <a:lnTo>
                  <a:pt x="0" y="285241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24F6EE7E-7220-DBEA-91BC-EA307774394E}"/>
              </a:ext>
            </a:extLst>
          </p:cNvPr>
          <p:cNvSpPr txBox="1"/>
          <p:nvPr/>
        </p:nvSpPr>
        <p:spPr>
          <a:xfrm>
            <a:off x="1583285" y="4693091"/>
            <a:ext cx="6319157" cy="1200329"/>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We hope that you found this session useful. </a:t>
            </a:r>
          </a:p>
        </p:txBody>
      </p:sp>
      <p:sp>
        <p:nvSpPr>
          <p:cNvPr id="3" name="Freeform 7">
            <a:extLst>
              <a:ext uri="{FF2B5EF4-FFF2-40B4-BE49-F238E27FC236}">
                <a16:creationId xmlns:a16="http://schemas.microsoft.com/office/drawing/2014/main" id="{2178BC0C-DF3A-586F-8CA1-268095529F24}"/>
              </a:ext>
              <a:ext uri="{C183D7F6-B498-43B3-948B-1728B52AA6E4}">
                <adec:decorative xmlns:adec="http://schemas.microsoft.com/office/drawing/2017/decorative" val="1"/>
              </a:ext>
            </a:extLst>
          </p:cNvPr>
          <p:cNvSpPr/>
          <p:nvPr/>
        </p:nvSpPr>
        <p:spPr>
          <a:xfrm>
            <a:off x="0" y="6006955"/>
            <a:ext cx="9485726" cy="4123928"/>
          </a:xfrm>
          <a:custGeom>
            <a:avLst/>
            <a:gdLst/>
            <a:ahLst/>
            <a:cxnLst/>
            <a:rect l="l" t="t" r="r" b="b"/>
            <a:pathLst>
              <a:path w="12908729" h="5808928">
                <a:moveTo>
                  <a:pt x="0" y="0"/>
                </a:moveTo>
                <a:lnTo>
                  <a:pt x="12908729" y="0"/>
                </a:lnTo>
                <a:lnTo>
                  <a:pt x="12908729" y="5808928"/>
                </a:lnTo>
                <a:lnTo>
                  <a:pt x="0" y="5808928"/>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Freeform 7">
            <a:extLst>
              <a:ext uri="{FF2B5EF4-FFF2-40B4-BE49-F238E27FC236}">
                <a16:creationId xmlns:a16="http://schemas.microsoft.com/office/drawing/2014/main" id="{C10E2637-4552-3C0B-3167-5E35B283EFDC}"/>
              </a:ext>
              <a:ext uri="{C183D7F6-B498-43B3-948B-1728B52AA6E4}">
                <adec:decorative xmlns:adec="http://schemas.microsoft.com/office/drawing/2017/decorative" val="1"/>
              </a:ext>
            </a:extLst>
          </p:cNvPr>
          <p:cNvSpPr/>
          <p:nvPr/>
        </p:nvSpPr>
        <p:spPr>
          <a:xfrm>
            <a:off x="9485726" y="6006955"/>
            <a:ext cx="9485726" cy="4123928"/>
          </a:xfrm>
          <a:custGeom>
            <a:avLst/>
            <a:gdLst/>
            <a:ahLst/>
            <a:cxnLst/>
            <a:rect l="l" t="t" r="r" b="b"/>
            <a:pathLst>
              <a:path w="12908729" h="5808928">
                <a:moveTo>
                  <a:pt x="0" y="0"/>
                </a:moveTo>
                <a:lnTo>
                  <a:pt x="12908729" y="0"/>
                </a:lnTo>
                <a:lnTo>
                  <a:pt x="12908729" y="5808928"/>
                </a:lnTo>
                <a:lnTo>
                  <a:pt x="0" y="5808928"/>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2436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0ef77447-1083-4dec-b89f-27c765076840}" enabled="0" method="" siteId="{0ef77447-1083-4dec-b89f-27c765076840}" removed="1"/>
</clbl:labelList>
</file>

<file path=docProps/app.xml><?xml version="1.0" encoding="utf-8"?>
<Properties xmlns="http://schemas.openxmlformats.org/officeDocument/2006/extended-properties" xmlns:vt="http://schemas.openxmlformats.org/officeDocument/2006/docPropsVTypes">
  <TotalTime>6119</TotalTime>
  <Words>5455</Words>
  <Application>Microsoft Office PowerPoint</Application>
  <PresentationFormat>Custom</PresentationFormat>
  <Paragraphs>518</Paragraphs>
  <Slides>19</Slides>
  <Notes>19</Notes>
  <HiddenSlides>0</HiddenSlides>
  <MMClips>1</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19</vt:i4>
      </vt:variant>
    </vt:vector>
  </HeadingPairs>
  <TitlesOfParts>
    <vt:vector size="33" baseType="lpstr">
      <vt:lpstr>Arial MT Pro Bold</vt:lpstr>
      <vt:lpstr>Arial MT Pro</vt:lpstr>
      <vt:lpstr>Gotham</vt:lpstr>
      <vt:lpstr>Arial</vt:lpstr>
      <vt:lpstr>Beth Ellen</vt:lpstr>
      <vt:lpstr>Futura Bold</vt:lpstr>
      <vt:lpstr>TimesNewRomanPSMT</vt:lpstr>
      <vt:lpstr>Calibri</vt:lpstr>
      <vt:lpstr>Symbol</vt:lpstr>
      <vt:lpstr>CIDFont+F1</vt:lpstr>
      <vt:lpstr>TimesNewRomanPS-BoldMT</vt:lpstr>
      <vt:lpstr>Kollektif Bold</vt:lpstr>
      <vt:lpstr>Office Theme</vt:lpstr>
      <vt:lpstr>1_Office Theme</vt:lpstr>
      <vt:lpstr>Aspiring to Middle Leadership Introduction session</vt:lpstr>
      <vt:lpstr>Ways of working together</vt:lpstr>
      <vt:lpstr>Today </vt:lpstr>
      <vt:lpstr>AML learning outcomes</vt:lpstr>
      <vt:lpstr>Connector</vt:lpstr>
      <vt:lpstr>Models underpinning the programme ‘Three fields of knowledge’- Louise Stoll (NCSL, 2006)</vt:lpstr>
      <vt:lpstr>The national model of professional learning (Scotland, 2018)</vt:lpstr>
      <vt:lpstr>Our ‘why’</vt:lpstr>
      <vt:lpstr>Our ’how’</vt:lpstr>
      <vt:lpstr>A theoretical model of middle leadership</vt:lpstr>
      <vt:lpstr>The theoretical model of middle leadership</vt:lpstr>
      <vt:lpstr>Where are YOU in all this?</vt:lpstr>
      <vt:lpstr>Let’s take a break</vt:lpstr>
      <vt:lpstr> The learning ahead:  1. ‘Roles of middle leadership’ PLAs – choose 2 PLAs</vt:lpstr>
      <vt:lpstr>The learning ahead:  2. Inclusion, wellbeing and equalities – choose 2 PLAs</vt:lpstr>
      <vt:lpstr>Supports for your learning –  your peer supporter</vt:lpstr>
      <vt:lpstr>Support for your learning –  reflective journal</vt:lpstr>
      <vt:lpstr>Leading from the middle.... </vt:lpstr>
      <vt:lpstr>Feedback and contact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AML Induction 2025-26</dc:title>
  <dc:creator>Walker L (Lesley)</dc:creator>
  <cp:lastModifiedBy>Jeremy Stevenson</cp:lastModifiedBy>
  <cp:revision>3</cp:revision>
  <dcterms:created xsi:type="dcterms:W3CDTF">2006-08-16T00:00:00Z</dcterms:created>
  <dcterms:modified xsi:type="dcterms:W3CDTF">2026-08-24T08:18:25Z</dcterms:modified>
  <dc:identifier>DAGzbbC2m8E</dc:identifier>
</cp:coreProperties>
</file>