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6" r:id="rId7"/>
    <p:sldId id="264" r:id="rId8"/>
    <p:sldId id="265"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78" d="100"/>
          <a:sy n="78" d="100"/>
        </p:scale>
        <p:origin x="3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381000" y="685800"/>
            <a:ext cx="6096000"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This is a front cover page and can only be used once. Use the corresponding </a:t>
            </a:r>
            <a:r>
              <a:rPr b="1"/>
              <a:t>green</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381000" y="685800"/>
            <a:ext cx="6096000" cy="3429000"/>
          </a:xfrm>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This is an internal page in </a:t>
            </a:r>
            <a:r>
              <a:rPr b="1"/>
              <a:t>green</a:t>
            </a:r>
            <a:r>
              <a:t> and can be duplicated to create additional pages. Always keep the heading and footer as shown. Use the corresponding </a:t>
            </a:r>
            <a:r>
              <a:rPr b="1"/>
              <a:t>green</a:t>
            </a:r>
            <a:r>
              <a:t> front and back pages if you are using this page.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xfrm>
            <a:off x="381000" y="685800"/>
            <a:ext cx="6096000" cy="3429000"/>
          </a:xfrm>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r>
              <a:t>This is a front cover page and can only be used once. Use the corresponding </a:t>
            </a:r>
            <a:r>
              <a:rPr b="1"/>
              <a:t>blue</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extLst>
      <p:ext uri="{BB962C8B-B14F-4D97-AF65-F5344CB8AC3E}">
        <p14:creationId xmlns:p14="http://schemas.microsoft.com/office/powerpoint/2010/main" val="3632956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noRot="1" noChangeAspect="1"/>
          </p:cNvSpPr>
          <p:nvPr>
            <p:ph type="sldImg"/>
          </p:nvPr>
        </p:nvSpPr>
        <p:spPr>
          <a:xfrm>
            <a:off x="381000" y="685800"/>
            <a:ext cx="6096000" cy="3429000"/>
          </a:xfrm>
          <a:prstGeom prst="rect">
            <a:avLst/>
          </a:prstGeom>
        </p:spPr>
        <p:txBody>
          <a:bodyPr/>
          <a:lstStyle/>
          <a:p>
            <a:endParaRPr/>
          </a:p>
        </p:txBody>
      </p:sp>
      <p:sp>
        <p:nvSpPr>
          <p:cNvPr id="198" name="Shape 198"/>
          <p:cNvSpPr>
            <a:spLocks noGrp="1"/>
          </p:cNvSpPr>
          <p:nvPr>
            <p:ph type="body" sz="quarter" idx="1"/>
          </p:nvPr>
        </p:nvSpPr>
        <p:spPr>
          <a:prstGeom prst="rect">
            <a:avLst/>
          </a:prstGeom>
        </p:spPr>
        <p:txBody>
          <a:bodyPr/>
          <a:lstStyle/>
          <a:p>
            <a:r>
              <a:t>This is a back cover page in </a:t>
            </a:r>
            <a:r>
              <a:rPr b="1"/>
              <a:t>blue</a:t>
            </a:r>
            <a:r>
              <a:t>. You may edit the address if needed only. It can only be once and at the end of the PowerPoint presentation. Use the corresponding </a:t>
            </a:r>
            <a:r>
              <a:rPr b="1"/>
              <a:t>blue</a:t>
            </a:r>
            <a:r>
              <a:t> internal and back pages if you are using this page.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381000" y="685800"/>
            <a:ext cx="6096000" cy="3429000"/>
          </a:xfrm>
          <a:prstGeom prst="rect">
            <a:avLst/>
          </a:prstGeom>
        </p:spPr>
        <p:txBody>
          <a:bodyPr/>
          <a:lstStyle/>
          <a:p>
            <a:endParaRPr/>
          </a:p>
        </p:txBody>
      </p:sp>
      <p:sp>
        <p:nvSpPr>
          <p:cNvPr id="203" name="Shape 203"/>
          <p:cNvSpPr>
            <a:spLocks noGrp="1"/>
          </p:cNvSpPr>
          <p:nvPr>
            <p:ph type="body" sz="quarter" idx="1"/>
          </p:nvPr>
        </p:nvSpPr>
        <p:spPr>
          <a:prstGeom prst="rect">
            <a:avLst/>
          </a:prstGeom>
        </p:spPr>
        <p:txBody>
          <a:bodyPr/>
          <a:lstStyle/>
          <a:p>
            <a:r>
              <a:t>This is a front cover page and can only be used at the beginning of a PowerPoint presentation once. Do not add anything else to this screen if it is being used.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4" name="Title Text"/>
          <p:cNvSpPr txBox="1">
            <a:spLocks noGrp="1"/>
          </p:cNvSpPr>
          <p:nvPr>
            <p:ph type="title"/>
          </p:nvPr>
        </p:nvSpPr>
        <p:spPr>
          <a:prstGeom prst="rect">
            <a:avLst/>
          </a:prstGeom>
        </p:spPr>
        <p:txBody>
          <a:bodyPr/>
          <a:lstStyle/>
          <a:p>
            <a:r>
              <a:t>Title Text</a:t>
            </a:r>
          </a:p>
        </p:txBody>
      </p:sp>
      <p:sp>
        <p:nvSpPr>
          <p:cNvPr id="15" name="Body Level One…"/>
          <p:cNvSpPr txBox="1">
            <a:spLocks noGrp="1"/>
          </p:cNvSpPr>
          <p:nvPr>
            <p:ph type="body" idx="1" hasCustomPrompt="1"/>
          </p:nvPr>
        </p:nvSpPr>
        <p:spPr>
          <a:xfrm>
            <a:off x="685800" y="1887538"/>
            <a:ext cx="10817923" cy="3702051"/>
          </a:xfrm>
          <a:prstGeom prst="rect">
            <a:avLst/>
          </a:prstGeom>
        </p:spPr>
        <p:txBody>
          <a:bodyPr>
            <a:normAutofit/>
          </a:bodyPr>
          <a:lstStyle/>
          <a:p>
            <a:r>
              <a:t>Main body style like this and leading into bullets:</a:t>
            </a:r>
          </a:p>
          <a:p>
            <a:pPr lvl="1"/>
            <a:endParaRPr/>
          </a:p>
          <a:p>
            <a:pPr lvl="2"/>
            <a:endParaRPr/>
          </a:p>
          <a:p>
            <a:pPr lvl="3"/>
            <a:endParaRPr/>
          </a:p>
          <a:p>
            <a:pPr lvl="4"/>
            <a:endParaRPr/>
          </a:p>
        </p:txBody>
      </p:sp>
      <p:sp>
        <p:nvSpPr>
          <p:cNvPr id="16" name="Straight Connector 5"/>
          <p:cNvSpPr/>
          <p:nvPr/>
        </p:nvSpPr>
        <p:spPr>
          <a:xfrm>
            <a:off x="666751" y="6223000"/>
            <a:ext cx="10836972" cy="0"/>
          </a:xfrm>
          <a:prstGeom prst="line">
            <a:avLst/>
          </a:prstGeom>
          <a:ln>
            <a:solidFill>
              <a:srgbClr val="B3D236"/>
            </a:solidFill>
          </a:ln>
        </p:spPr>
        <p:txBody>
          <a:bodyPr lIns="45719" rIns="45719"/>
          <a:lstStyle/>
          <a:p>
            <a:endParaRPr/>
          </a:p>
        </p:txBody>
      </p:sp>
      <p:sp>
        <p:nvSpPr>
          <p:cNvPr id="17" name="TextBox 6"/>
          <p:cNvSpPr txBox="1"/>
          <p:nvPr/>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
        <p:nvSpPr>
          <p:cNvPr id="18" name="TextBox 7"/>
          <p:cNvSpPr txBox="1"/>
          <p:nvPr/>
        </p:nvSpPr>
        <p:spPr>
          <a:xfrm>
            <a:off x="7445972" y="6301464"/>
            <a:ext cx="4131715"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6" name="Title Text"/>
          <p:cNvSpPr txBox="1">
            <a:spLocks noGrp="1"/>
          </p:cNvSpPr>
          <p:nvPr>
            <p:ph type="title"/>
          </p:nvPr>
        </p:nvSpPr>
        <p:spPr>
          <a:xfrm>
            <a:off x="963084" y="4406901"/>
            <a:ext cx="10363201" cy="1362076"/>
          </a:xfrm>
          <a:prstGeom prst="rect">
            <a:avLst/>
          </a:prstGeom>
        </p:spPr>
        <p:txBody>
          <a:bodyPr anchor="t"/>
          <a:lstStyle>
            <a:lvl1pPr>
              <a:defRPr sz="4000" cap="all"/>
            </a:lvl1pPr>
          </a:lstStyle>
          <a:p>
            <a:r>
              <a:t>Title Text</a:t>
            </a:r>
          </a:p>
        </p:txBody>
      </p:sp>
      <p:sp>
        <p:nvSpPr>
          <p:cNvPr id="27" name="Body Level One…"/>
          <p:cNvSpPr txBox="1">
            <a:spLocks noGrp="1"/>
          </p:cNvSpPr>
          <p:nvPr>
            <p:ph type="body" sz="quarter" idx="1"/>
          </p:nvPr>
        </p:nvSpPr>
        <p:spPr>
          <a:xfrm>
            <a:off x="963084" y="2906713"/>
            <a:ext cx="10363201" cy="1500188"/>
          </a:xfrm>
          <a:prstGeom prst="rect">
            <a:avLst/>
          </a:prstGeom>
        </p:spPr>
        <p:txBody>
          <a:bodyPr anchor="b">
            <a:normAutofit/>
          </a:bodyPr>
          <a:lstStyle>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28" name="Straight Connector 3"/>
          <p:cNvSpPr/>
          <p:nvPr/>
        </p:nvSpPr>
        <p:spPr>
          <a:xfrm>
            <a:off x="666751" y="6223000"/>
            <a:ext cx="10836972" cy="0"/>
          </a:xfrm>
          <a:prstGeom prst="line">
            <a:avLst/>
          </a:prstGeom>
          <a:ln>
            <a:solidFill>
              <a:srgbClr val="B3D236"/>
            </a:solidFill>
          </a:ln>
        </p:spPr>
        <p:txBody>
          <a:bodyPr lIns="45719" rIns="45719"/>
          <a:lstStyle/>
          <a:p>
            <a:endParaRPr/>
          </a:p>
        </p:txBody>
      </p:sp>
      <p:sp>
        <p:nvSpPr>
          <p:cNvPr id="30" name="TextBox 5"/>
          <p:cNvSpPr txBox="1"/>
          <p:nvPr/>
        </p:nvSpPr>
        <p:spPr>
          <a:xfrm>
            <a:off x="7508685" y="6301464"/>
            <a:ext cx="4053323"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 name="TextBox 6">
            <a:extLst>
              <a:ext uri="{FF2B5EF4-FFF2-40B4-BE49-F238E27FC236}">
                <a16:creationId xmlns:a16="http://schemas.microsoft.com/office/drawing/2014/main" id="{A87F3529-0888-EF31-142F-D33E50D530D4}"/>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5800" y="1887538"/>
            <a:ext cx="5384800" cy="3702051"/>
          </a:xfrm>
          <a:prstGeom prst="rect">
            <a:avLst/>
          </a:prstGeom>
        </p:spPr>
        <p:txBody>
          <a:bodyPr>
            <a:normAutofit/>
          </a:bodyPr>
          <a:lstStyle>
            <a:lvl1pPr>
              <a:spcBef>
                <a:spcPts val="600"/>
              </a:spcBef>
              <a:defRPr sz="2800"/>
            </a:lvl1pPr>
            <a:lvl2pPr marL="790575" indent="-333375">
              <a:spcBef>
                <a:spcPts val="600"/>
              </a:spcBef>
              <a:defRPr sz="2800"/>
            </a:lvl2pPr>
            <a:lvl3pPr marL="1394460" indent="-480060">
              <a:spcBef>
                <a:spcPts val="600"/>
              </a:spcBef>
              <a:defRPr sz="2800"/>
            </a:lvl3pPr>
            <a:lvl4pPr marL="1905000" indent="-533400">
              <a:spcBef>
                <a:spcPts val="600"/>
              </a:spcBef>
              <a:defRPr sz="2800"/>
            </a:lvl4pPr>
            <a:lvl5pPr marL="2362200" indent="-5334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42"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 name="TextBox 6">
            <a:extLst>
              <a:ext uri="{FF2B5EF4-FFF2-40B4-BE49-F238E27FC236}">
                <a16:creationId xmlns:a16="http://schemas.microsoft.com/office/drawing/2014/main" id="{61FEF734-437A-A83E-BC1E-FDDF334BE669}"/>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609600" y="274638"/>
            <a:ext cx="10972800" cy="1143001"/>
          </a:xfrm>
          <a:prstGeom prst="rect">
            <a:avLst/>
          </a:prstGeom>
        </p:spPr>
        <p:txBody>
          <a:bodyPr/>
          <a:lstStyle/>
          <a:p>
            <a:r>
              <a:t>Title Text</a:t>
            </a:r>
          </a:p>
        </p:txBody>
      </p:sp>
      <p:sp>
        <p:nvSpPr>
          <p:cNvPr id="51" name="Body Level One…"/>
          <p:cNvSpPr txBox="1">
            <a:spLocks noGrp="1"/>
          </p:cNvSpPr>
          <p:nvPr>
            <p:ph type="body" sz="quarter" idx="1"/>
          </p:nvPr>
        </p:nvSpPr>
        <p:spPr>
          <a:xfrm>
            <a:off x="609600" y="1535112"/>
            <a:ext cx="5386917" cy="639763"/>
          </a:xfrm>
          <a:prstGeom prst="rect">
            <a:avLst/>
          </a:prstGeom>
        </p:spPr>
        <p:txBody>
          <a:bodyPr anchor="b">
            <a:normAutofit/>
          </a:bodyPr>
          <a:lstStyle>
            <a:lvl1pPr>
              <a:spcBef>
                <a:spcPts val="500"/>
              </a:spcBef>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6193368" y="1535112"/>
            <a:ext cx="5389034" cy="639763"/>
          </a:xfrm>
          <a:prstGeom prst="rect">
            <a:avLst/>
          </a:prstGeom>
        </p:spPr>
        <p:txBody>
          <a:bodyPr anchor="b">
            <a:normAutofit/>
          </a:bodyPr>
          <a:lstStyle/>
          <a:p>
            <a:pPr>
              <a:spcBef>
                <a:spcPts val="500"/>
              </a:spcBef>
              <a:defRPr sz="2400" b="1"/>
            </a:pPr>
            <a:endParaRPr/>
          </a:p>
        </p:txBody>
      </p:sp>
      <p:sp>
        <p:nvSpPr>
          <p:cNvPr id="53" name="Straight Connector 6"/>
          <p:cNvSpPr/>
          <p:nvPr/>
        </p:nvSpPr>
        <p:spPr>
          <a:xfrm>
            <a:off x="666751" y="6223000"/>
            <a:ext cx="10836972" cy="0"/>
          </a:xfrm>
          <a:prstGeom prst="line">
            <a:avLst/>
          </a:prstGeom>
          <a:ln>
            <a:solidFill>
              <a:srgbClr val="B3D236"/>
            </a:solidFill>
          </a:ln>
        </p:spPr>
        <p:txBody>
          <a:bodyPr lIns="45719" rIns="45719"/>
          <a:lstStyle/>
          <a:p>
            <a:endParaRPr/>
          </a:p>
        </p:txBody>
      </p:sp>
      <p:sp>
        <p:nvSpPr>
          <p:cNvPr id="55" name="TextBox 8"/>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6">
            <a:extLst>
              <a:ext uri="{FF2B5EF4-FFF2-40B4-BE49-F238E27FC236}">
                <a16:creationId xmlns:a16="http://schemas.microsoft.com/office/drawing/2014/main" id="{3D53FE29-CF4E-7A83-683A-9DC98B4726C5}"/>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1" name="Straight Connector 1"/>
          <p:cNvSpPr/>
          <p:nvPr/>
        </p:nvSpPr>
        <p:spPr>
          <a:xfrm>
            <a:off x="666751" y="6223000"/>
            <a:ext cx="10836972" cy="0"/>
          </a:xfrm>
          <a:prstGeom prst="line">
            <a:avLst/>
          </a:prstGeom>
          <a:ln>
            <a:solidFill>
              <a:srgbClr val="B3D236"/>
            </a:solidFill>
          </a:ln>
        </p:spPr>
        <p:txBody>
          <a:bodyPr lIns="45719" rIns="45719"/>
          <a:lstStyle/>
          <a:p>
            <a:endParaRPr/>
          </a:p>
        </p:txBody>
      </p:sp>
      <p:sp>
        <p:nvSpPr>
          <p:cNvPr id="73" name="TextBox 3"/>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TextBox 6">
            <a:extLst>
              <a:ext uri="{FF2B5EF4-FFF2-40B4-BE49-F238E27FC236}">
                <a16:creationId xmlns:a16="http://schemas.microsoft.com/office/drawing/2014/main" id="{ED12499B-C72F-26CE-D3A4-CDF1618E6C44}"/>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609601" y="273050"/>
            <a:ext cx="4011084" cy="1162050"/>
          </a:xfrm>
          <a:prstGeom prst="rect">
            <a:avLst/>
          </a:prstGeom>
        </p:spPr>
        <p:txBody>
          <a:bodyPr anchor="b"/>
          <a:lstStyle>
            <a:lvl1pPr>
              <a:defRPr sz="2000"/>
            </a:lvl1pPr>
          </a:lstStyle>
          <a:p>
            <a:r>
              <a:t>Title Text</a:t>
            </a:r>
          </a:p>
        </p:txBody>
      </p:sp>
      <p:sp>
        <p:nvSpPr>
          <p:cNvPr id="82" name="Body Level One…"/>
          <p:cNvSpPr txBox="1">
            <a:spLocks noGrp="1"/>
          </p:cNvSpPr>
          <p:nvPr>
            <p:ph type="body" idx="1"/>
          </p:nvPr>
        </p:nvSpPr>
        <p:spPr>
          <a:xfrm>
            <a:off x="4766733" y="273050"/>
            <a:ext cx="6815667" cy="5853114"/>
          </a:xfrm>
          <a:prstGeom prst="rect">
            <a:avLst/>
          </a:prstGeom>
        </p:spPr>
        <p:txBody>
          <a:bodyPr>
            <a:normAutofit/>
          </a:bodyPr>
          <a:lstStyle>
            <a:lvl1pPr>
              <a:spcBef>
                <a:spcPts val="700"/>
              </a:spcBef>
              <a:defRPr sz="3200"/>
            </a:lvl1pPr>
            <a:lvl2pPr marL="783771" indent="-326571">
              <a:spcBef>
                <a:spcPts val="700"/>
              </a:spcBef>
              <a:defRPr sz="3200"/>
            </a:lvl2pPr>
            <a:lvl3pPr marL="1371600" indent="-457200">
              <a:spcBef>
                <a:spcPts val="700"/>
              </a:spcBef>
              <a:defRPr sz="3200"/>
            </a:lvl3pPr>
            <a:lvl4pPr marL="1920239" indent="-548639">
              <a:spcBef>
                <a:spcPts val="700"/>
              </a:spcBef>
              <a:defRPr sz="3200"/>
            </a:lvl4pPr>
            <a:lvl5pPr marL="2377439" indent="-548639">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half" idx="21"/>
          </p:nvPr>
        </p:nvSpPr>
        <p:spPr>
          <a:xfrm>
            <a:off x="609600" y="1435101"/>
            <a:ext cx="4011085" cy="4691063"/>
          </a:xfrm>
          <a:prstGeom prst="rect">
            <a:avLst/>
          </a:prstGeom>
        </p:spPr>
        <p:txBody>
          <a:bodyPr>
            <a:normAutofit/>
          </a:bodyPr>
          <a:lstStyle/>
          <a:p>
            <a:pPr>
              <a:spcBef>
                <a:spcPts val="300"/>
              </a:spcBef>
              <a:defRPr sz="1400"/>
            </a:pPr>
            <a:endParaRPr/>
          </a:p>
        </p:txBody>
      </p:sp>
      <p:sp>
        <p:nvSpPr>
          <p:cNvPr id="84"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86"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6">
            <a:extLst>
              <a:ext uri="{FF2B5EF4-FFF2-40B4-BE49-F238E27FC236}">
                <a16:creationId xmlns:a16="http://schemas.microsoft.com/office/drawing/2014/main" id="{85DB775E-F7B1-0511-637A-F79195D23244}"/>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4" name="Title Text"/>
          <p:cNvSpPr txBox="1">
            <a:spLocks noGrp="1"/>
          </p:cNvSpPr>
          <p:nvPr>
            <p:ph type="title"/>
          </p:nvPr>
        </p:nvSpPr>
        <p:spPr>
          <a:xfrm>
            <a:off x="2389716" y="4800600"/>
            <a:ext cx="7315201" cy="566738"/>
          </a:xfrm>
          <a:prstGeom prst="rect">
            <a:avLst/>
          </a:prstGeom>
        </p:spPr>
        <p:txBody>
          <a:bodyPr anchor="b"/>
          <a:lstStyle>
            <a:lvl1pPr>
              <a:defRPr sz="2000"/>
            </a:lvl1pPr>
          </a:lstStyle>
          <a:p>
            <a:r>
              <a:t>Title Text</a:t>
            </a:r>
          </a:p>
        </p:txBody>
      </p:sp>
      <p:sp>
        <p:nvSpPr>
          <p:cNvPr id="95" name="Picture Placeholder 2"/>
          <p:cNvSpPr>
            <a:spLocks noGrp="1"/>
          </p:cNvSpPr>
          <p:nvPr>
            <p:ph type="pic" sz="half" idx="21"/>
          </p:nvPr>
        </p:nvSpPr>
        <p:spPr>
          <a:xfrm>
            <a:off x="2389716" y="612775"/>
            <a:ext cx="7315201" cy="4114800"/>
          </a:xfrm>
          <a:prstGeom prst="rect">
            <a:avLst/>
          </a:prstGeom>
        </p:spPr>
        <p:txBody>
          <a:bodyPr lIns="91439" rIns="91439"/>
          <a:lstStyle/>
          <a:p>
            <a:endParaRPr/>
          </a:p>
        </p:txBody>
      </p:sp>
      <p:sp>
        <p:nvSpPr>
          <p:cNvPr id="96" name="Body Level One…"/>
          <p:cNvSpPr txBox="1">
            <a:spLocks noGrp="1"/>
          </p:cNvSpPr>
          <p:nvPr>
            <p:ph type="body" sz="quarter" idx="1"/>
          </p:nvPr>
        </p:nvSpPr>
        <p:spPr>
          <a:xfrm>
            <a:off x="2389716" y="5367337"/>
            <a:ext cx="7315201" cy="804863"/>
          </a:xfrm>
          <a:prstGeom prst="rect">
            <a:avLst/>
          </a:prstGeom>
        </p:spPr>
        <p:txBody>
          <a:bodyPr>
            <a:normAutofit/>
          </a:bodyPr>
          <a:lstStyle>
            <a:lvl1pPr>
              <a:spcBef>
                <a:spcPts val="300"/>
              </a:spcBef>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97"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99" name="TextBox 6"/>
          <p:cNvSpPr txBox="1"/>
          <p:nvPr/>
        </p:nvSpPr>
        <p:spPr>
          <a:xfrm>
            <a:off x="9011342" y="6301464"/>
            <a:ext cx="266042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200">
                <a:solidFill>
                  <a:srgbClr val="00ABB5"/>
                </a:solidFill>
              </a:defRPr>
            </a:lvl1pPr>
          </a:lstStyle>
          <a:p>
            <a:r>
              <a:t>Transforming lives through learning</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6">
            <a:extLst>
              <a:ext uri="{FF2B5EF4-FFF2-40B4-BE49-F238E27FC236}">
                <a16:creationId xmlns:a16="http://schemas.microsoft.com/office/drawing/2014/main" id="{5F2194C0-221C-43BA-BCD8-C1DF088BD79F}"/>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66751" y="830262"/>
            <a:ext cx="10836972"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Straight Connector 2"/>
          <p:cNvSpPr/>
          <p:nvPr/>
        </p:nvSpPr>
        <p:spPr>
          <a:xfrm>
            <a:off x="666751" y="6223000"/>
            <a:ext cx="10836972" cy="0"/>
          </a:xfrm>
          <a:prstGeom prst="line">
            <a:avLst/>
          </a:prstGeom>
          <a:ln>
            <a:solidFill>
              <a:srgbClr val="B3D236"/>
            </a:solidFill>
          </a:ln>
        </p:spPr>
        <p:txBody>
          <a:bodyPr lIns="45719" rIns="45719"/>
          <a:lstStyle/>
          <a:p>
            <a:endParaRPr/>
          </a:p>
        </p:txBody>
      </p:sp>
      <p:sp>
        <p:nvSpPr>
          <p:cNvPr id="5" name="TextBox 4"/>
          <p:cNvSpPr txBox="1"/>
          <p:nvPr/>
        </p:nvSpPr>
        <p:spPr>
          <a:xfrm>
            <a:off x="7493007" y="6301464"/>
            <a:ext cx="4069000" cy="264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
        <p:nvSpPr>
          <p:cNvPr id="8" name="TextBox 6">
            <a:extLst>
              <a:ext uri="{FF2B5EF4-FFF2-40B4-BE49-F238E27FC236}">
                <a16:creationId xmlns:a16="http://schemas.microsoft.com/office/drawing/2014/main" id="{8E44D426-117E-81F4-2901-AD5B93D82D86}"/>
              </a:ext>
            </a:extLst>
          </p:cNvPr>
          <p:cNvSpPr txBox="1"/>
          <p:nvPr userDrawn="1"/>
        </p:nvSpPr>
        <p:spPr>
          <a:xfrm>
            <a:off x="629342" y="6307282"/>
            <a:ext cx="266042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200">
                <a:solidFill>
                  <a:srgbClr val="808080"/>
                </a:solidFill>
              </a:defRPr>
            </a:pPr>
            <a:r>
              <a:rPr dirty="0"/>
              <a:t>The Curriculum Story Project:</a:t>
            </a:r>
            <a:br>
              <a:rPr dirty="0"/>
            </a:br>
            <a:r>
              <a:rPr lang="en-GB" dirty="0"/>
              <a:t>6. The Benefits of Partnerships</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9pPr>
    </p:titleStyle>
    <p:bodyStyle>
      <a:lvl1pPr marL="0" marR="0" indent="0" algn="l" defTabSz="914400" rtl="0" latinLnBrk="0">
        <a:lnSpc>
          <a:spcPct val="100000"/>
        </a:lnSpc>
        <a:spcBef>
          <a:spcPts val="400"/>
        </a:spcBef>
        <a:spcAft>
          <a:spcPts val="0"/>
        </a:spcAft>
        <a:buClrTx/>
        <a:buSzTx/>
        <a:buFontTx/>
        <a:buNone/>
        <a:tabLst/>
        <a:defRPr sz="2000" b="0" i="0" u="none" strike="noStrike" cap="none" spc="0" baseline="0">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2pPr>
      <a:lvl3pPr marL="12573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3pPr>
      <a:lvl4pPr marL="17145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4pPr>
      <a:lvl5pPr marL="21717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pz.harvard.edu/" TargetMode="External"/><Relationship Id="rId5" Type="http://schemas.openxmlformats.org/officeDocument/2006/relationships/hyperlink" Target="http://www.pz.harvard.edu/sites/default/files/Options%20Explosion_0.pdf"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6"/>
          <p:cNvSpPr txBox="1"/>
          <p:nvPr/>
        </p:nvSpPr>
        <p:spPr>
          <a:xfrm>
            <a:off x="712251" y="2289450"/>
            <a:ext cx="10541818"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solidFill>
                  <a:srgbClr val="00ABB5"/>
                </a:solidFill>
              </a:defRPr>
            </a:pPr>
            <a:r>
              <a:rPr dirty="0"/>
              <a:t>The Curriculum Story Project:</a:t>
            </a:r>
            <a:br>
              <a:rPr dirty="0"/>
            </a:br>
            <a:r>
              <a:rPr lang="en-GB" dirty="0"/>
              <a:t>6</a:t>
            </a:r>
            <a:r>
              <a:rPr dirty="0"/>
              <a:t>.</a:t>
            </a:r>
            <a:r>
              <a:rPr lang="en-GB" dirty="0"/>
              <a:t> The Benefits of Partnerships</a:t>
            </a:r>
            <a:endParaRPr dirty="0"/>
          </a:p>
        </p:txBody>
      </p:sp>
      <p:sp>
        <p:nvSpPr>
          <p:cNvPr id="117" name="Rectangle 7"/>
          <p:cNvSpPr txBox="1"/>
          <p:nvPr/>
        </p:nvSpPr>
        <p:spPr>
          <a:xfrm>
            <a:off x="712251" y="3371507"/>
            <a:ext cx="105418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b="1">
                <a:solidFill>
                  <a:srgbClr val="B3D236"/>
                </a:solidFill>
              </a:defRPr>
            </a:lvl1pPr>
          </a:lstStyle>
          <a:p>
            <a:r>
              <a:t>Discussion Activities</a:t>
            </a:r>
          </a:p>
        </p:txBody>
      </p:sp>
      <p:pic>
        <p:nvPicPr>
          <p:cNvPr id="118" name="Picture 11" descr="Picture 11"/>
          <p:cNvPicPr>
            <a:picLocks noChangeAspect="1"/>
          </p:cNvPicPr>
          <p:nvPr/>
        </p:nvPicPr>
        <p:blipFill>
          <a:blip r:embed="rId3"/>
          <a:srcRect l="10040" t="16806" r="10529" b="28484"/>
          <a:stretch>
            <a:fillRect/>
          </a:stretch>
        </p:blipFill>
        <p:spPr>
          <a:xfrm>
            <a:off x="658156" y="528428"/>
            <a:ext cx="3392720" cy="1428665"/>
          </a:xfrm>
          <a:prstGeom prst="rect">
            <a:avLst/>
          </a:prstGeom>
          <a:ln w="12700">
            <a:miter lim="400000"/>
          </a:ln>
        </p:spPr>
      </p:pic>
      <p:pic>
        <p:nvPicPr>
          <p:cNvPr id="119" name="Picture 5" descr="Picture 5"/>
          <p:cNvPicPr>
            <a:picLocks noChangeAspect="1"/>
          </p:cNvPicPr>
          <p:nvPr/>
        </p:nvPicPr>
        <p:blipFill>
          <a:blip r:embed="rId4"/>
          <a:stretch>
            <a:fillRect/>
          </a:stretch>
        </p:blipFill>
        <p:spPr>
          <a:xfrm>
            <a:off x="0" y="3752515"/>
            <a:ext cx="12209385" cy="3105486"/>
          </a:xfrm>
          <a:prstGeom prst="rect">
            <a:avLst/>
          </a:prstGeom>
          <a:ln w="12700">
            <a:miter lim="400000"/>
          </a:ln>
        </p:spPr>
      </p:pic>
      <p:sp>
        <p:nvSpPr>
          <p:cNvPr id="120"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How to use this download pack"/>
          <p:cNvSpPr txBox="1">
            <a:spLocks noGrp="1"/>
          </p:cNvSpPr>
          <p:nvPr>
            <p:ph type="title"/>
          </p:nvPr>
        </p:nvSpPr>
        <p:spPr>
          <a:prstGeom prst="rect">
            <a:avLst/>
          </a:prstGeom>
        </p:spPr>
        <p:txBody>
          <a:bodyPr/>
          <a:lstStyle/>
          <a:p>
            <a:r>
              <a:t>How to use this download pack</a:t>
            </a:r>
          </a:p>
        </p:txBody>
      </p:sp>
      <p:sp>
        <p:nvSpPr>
          <p:cNvPr id="125" name="The discussion and practical activities in this pack connect to the case studies and ideas around interdisciplinary learning of…"/>
          <p:cNvSpPr txBox="1">
            <a:spLocks noGrp="1"/>
          </p:cNvSpPr>
          <p:nvPr>
            <p:ph type="body" sz="half" idx="1"/>
          </p:nvPr>
        </p:nvSpPr>
        <p:spPr>
          <a:prstGeom prst="rect">
            <a:avLst/>
          </a:prstGeom>
        </p:spPr>
        <p:txBody>
          <a:bodyPr>
            <a:normAutofit lnSpcReduction="10000"/>
          </a:bodyPr>
          <a:lstStyle/>
          <a:p>
            <a:pPr defTabSz="749808">
              <a:spcBef>
                <a:spcPts val="500"/>
              </a:spcBef>
              <a:defRPr sz="2296"/>
            </a:pPr>
            <a:r>
              <a:rPr dirty="0"/>
              <a:t>The discussion and practical activities in this pack connect to the case studies and ideas around interdisciplinary learning of</a:t>
            </a:r>
          </a:p>
          <a:p>
            <a:pPr defTabSz="749808">
              <a:spcBef>
                <a:spcPts val="500"/>
              </a:spcBef>
              <a:defRPr sz="2296"/>
            </a:pPr>
            <a:r>
              <a:rPr b="1" dirty="0"/>
              <a:t>The Curriculum Story Project </a:t>
            </a:r>
            <a:r>
              <a:rPr lang="en-GB" b="1" dirty="0"/>
              <a:t>6</a:t>
            </a:r>
            <a:r>
              <a:rPr b="1" dirty="0"/>
              <a:t>:</a:t>
            </a:r>
            <a:br>
              <a:rPr b="1" dirty="0"/>
            </a:br>
            <a:r>
              <a:rPr lang="en-GB" b="1" dirty="0"/>
              <a:t>The Benefits of Partnerships</a:t>
            </a:r>
            <a:r>
              <a:rPr b="1" dirty="0"/>
              <a:t>.</a:t>
            </a:r>
          </a:p>
          <a:p>
            <a:pPr defTabSz="749808">
              <a:spcBef>
                <a:spcPts val="500"/>
              </a:spcBef>
              <a:defRPr sz="2296"/>
            </a:pPr>
            <a:r>
              <a:rPr dirty="0"/>
              <a:t>While there is value in using them as standalone resources, we encourage teams to read the case studies, together, as part of their own reflective practice. </a:t>
            </a:r>
          </a:p>
        </p:txBody>
      </p:sp>
      <p:sp>
        <p:nvSpPr>
          <p:cNvPr id="126" name="From 2020-22, The Curriculum Story Project from Education Scotland brought together nearly 200 practitioners to understand the components, processes, and thinking behind successful interdisciplinary learning and the development of broader learner pathway"/>
          <p:cNvSpPr txBox="1"/>
          <p:nvPr/>
        </p:nvSpPr>
        <p:spPr>
          <a:xfrm>
            <a:off x="8245531" y="1887538"/>
            <a:ext cx="3187285" cy="37020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lnSpcReduction="10000"/>
          </a:bodyPr>
          <a:lstStyle/>
          <a:p>
            <a:pPr defTabSz="521208">
              <a:spcBef>
                <a:spcPts val="300"/>
              </a:spcBef>
              <a:defRPr sz="1596">
                <a:solidFill>
                  <a:srgbClr val="595959"/>
                </a:solidFill>
              </a:defRPr>
            </a:pPr>
            <a:r>
              <a:t>From 2020-22, </a:t>
            </a:r>
            <a:r>
              <a:rPr b="1"/>
              <a:t>The Curriculum Story Project</a:t>
            </a:r>
            <a:r>
              <a:t> from Education Scotland brought together nearly 200 practitioners to understand the components, processes, and thinking behind successful interdisciplinary learning and the development of broader learner pathways.</a:t>
            </a:r>
          </a:p>
          <a:p>
            <a:pPr defTabSz="521208">
              <a:spcBef>
                <a:spcPts val="300"/>
              </a:spcBef>
              <a:defRPr sz="1596">
                <a:solidFill>
                  <a:srgbClr val="595959"/>
                </a:solidFill>
              </a:defRPr>
            </a:pPr>
            <a:endParaRPr/>
          </a:p>
          <a:p>
            <a:pPr defTabSz="521208">
              <a:spcBef>
                <a:spcPts val="300"/>
              </a:spcBef>
              <a:defRPr sz="1596">
                <a:solidFill>
                  <a:srgbClr val="595959"/>
                </a:solidFill>
              </a:defRPr>
            </a:pPr>
            <a:r>
              <a:t>The case studies and activities are designed by NoTosh, a firm specialised in helping people think differently and choose the way they learn and work.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29"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30" name="Picture 8" descr="Picture 8"/>
          <p:cNvPicPr>
            <a:picLocks noChangeAspect="1"/>
          </p:cNvPicPr>
          <p:nvPr/>
        </p:nvPicPr>
        <p:blipFill>
          <a:blip r:embed="rId4"/>
          <a:stretch>
            <a:fillRect/>
          </a:stretch>
        </p:blipFill>
        <p:spPr>
          <a:xfrm>
            <a:off x="0" y="5815262"/>
            <a:ext cx="12209385" cy="1042738"/>
          </a:xfrm>
          <a:prstGeom prst="rect">
            <a:avLst/>
          </a:prstGeom>
          <a:ln w="12700">
            <a:miter lim="400000"/>
          </a:ln>
        </p:spPr>
      </p:pic>
      <p:sp>
        <p:nvSpPr>
          <p:cNvPr id="131"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32" name="Title 1"/>
          <p:cNvSpPr txBox="1">
            <a:spLocks noGrp="1"/>
          </p:cNvSpPr>
          <p:nvPr>
            <p:ph type="title"/>
          </p:nvPr>
        </p:nvSpPr>
        <p:spPr>
          <a:xfrm>
            <a:off x="611801" y="525849"/>
            <a:ext cx="11049507" cy="782321"/>
          </a:xfrm>
          <a:prstGeom prst="rect">
            <a:avLst/>
          </a:prstGeom>
        </p:spPr>
        <p:txBody>
          <a:bodyPr/>
          <a:lstStyle/>
          <a:p>
            <a:r>
              <a:t>Discussion activities</a:t>
            </a:r>
          </a:p>
        </p:txBody>
      </p:sp>
      <p:sp>
        <p:nvSpPr>
          <p:cNvPr id="133" name="Content Placeholder 2"/>
          <p:cNvSpPr txBox="1">
            <a:spLocks noGrp="1"/>
          </p:cNvSpPr>
          <p:nvPr>
            <p:ph type="body" idx="1"/>
          </p:nvPr>
        </p:nvSpPr>
        <p:spPr>
          <a:xfrm>
            <a:off x="1019510" y="1507436"/>
            <a:ext cx="10521292" cy="4511534"/>
          </a:xfrm>
          <a:prstGeom prst="rect">
            <a:avLst/>
          </a:prstGeom>
        </p:spPr>
        <p:txBody>
          <a:bodyPr>
            <a:normAutofit/>
          </a:bodyPr>
          <a:lstStyle/>
          <a:p>
            <a:pPr defTabSz="777240">
              <a:defRPr sz="1700"/>
            </a:pPr>
            <a:r>
              <a:rPr dirty="0"/>
              <a:t>First read the case studies for The Curriculum Story Project </a:t>
            </a:r>
            <a:r>
              <a:rPr lang="en-BE" dirty="0"/>
              <a:t>– The Benefits of Partnerships</a:t>
            </a:r>
            <a:r>
              <a:rPr dirty="0"/>
              <a:t>.</a:t>
            </a:r>
            <a:br>
              <a:rPr dirty="0"/>
            </a:br>
            <a:r>
              <a:rPr dirty="0"/>
              <a:t>Then use one of these discussion points for a learning session or team meeting. </a:t>
            </a:r>
          </a:p>
          <a:p>
            <a:pPr defTabSz="777240">
              <a:defRPr sz="1700"/>
            </a:pPr>
            <a:endParaRPr dirty="0"/>
          </a:p>
          <a:p>
            <a:pPr defTabSz="777240">
              <a:spcBef>
                <a:spcPts val="0"/>
              </a:spcBef>
              <a:defRPr sz="1700" b="1">
                <a:solidFill>
                  <a:srgbClr val="00ABB5"/>
                </a:solidFill>
              </a:defRPr>
            </a:pPr>
            <a:r>
              <a:rPr dirty="0"/>
              <a:t>Discussion 1. </a:t>
            </a:r>
            <a:r>
              <a:rPr lang="en-GB" sz="1700" b="1" dirty="0"/>
              <a:t>What new opportunities can you envisage for partnerships in your community?</a:t>
            </a:r>
            <a:endParaRPr lang="en-GB" dirty="0"/>
          </a:p>
          <a:p>
            <a:pPr defTabSz="777240">
              <a:defRPr sz="1700"/>
            </a:pPr>
            <a:r>
              <a:rPr lang="en-GB" sz="1700" dirty="0"/>
              <a:t>For example, what local businesses or charities has your school/setting not worked with recently or perhaps never?</a:t>
            </a:r>
          </a:p>
          <a:p>
            <a:pPr defTabSz="777240">
              <a:defRPr sz="1700"/>
            </a:pPr>
            <a:endParaRPr sz="1020" dirty="0">
              <a:solidFill>
                <a:srgbClr val="000000"/>
              </a:solidFill>
              <a:latin typeface="Times Roman"/>
              <a:ea typeface="Times Roman"/>
              <a:cs typeface="Times Roman"/>
              <a:sym typeface="Times Roman"/>
            </a:endParaRPr>
          </a:p>
          <a:p>
            <a:pPr defTabSz="777240">
              <a:spcBef>
                <a:spcPts val="0"/>
              </a:spcBef>
              <a:defRPr sz="1700" b="1">
                <a:solidFill>
                  <a:srgbClr val="00ABB5"/>
                </a:solidFill>
              </a:defRPr>
            </a:pPr>
            <a:r>
              <a:rPr dirty="0"/>
              <a:t>Discussion 2: </a:t>
            </a:r>
            <a:r>
              <a:rPr lang="en-GB" sz="1700" b="1" dirty="0"/>
              <a:t> How could you apply or adapt the example of pupil passports to present information about learners’ needs to partners?</a:t>
            </a:r>
            <a:endParaRPr sz="1020" b="0" dirty="0">
              <a:solidFill>
                <a:srgbClr val="000000"/>
              </a:solidFill>
              <a:latin typeface="Times Roman"/>
              <a:ea typeface="Times Roman"/>
              <a:cs typeface="Times Roman"/>
              <a:sym typeface="Times Roman"/>
            </a:endParaRPr>
          </a:p>
          <a:p>
            <a:pPr defTabSz="777240">
              <a:defRPr sz="1700"/>
            </a:pPr>
            <a:r>
              <a:rPr lang="en-GB" sz="1700" dirty="0"/>
              <a:t>For example, what essential information about attributes, skills, or passions might you include on a passport? </a:t>
            </a:r>
          </a:p>
          <a:p>
            <a:pPr defTabSz="777240">
              <a:defRPr sz="1700"/>
            </a:pPr>
            <a:endParaRPr sz="1020" dirty="0">
              <a:solidFill>
                <a:srgbClr val="000000"/>
              </a:solidFill>
              <a:latin typeface="Times Roman"/>
              <a:ea typeface="Times Roman"/>
              <a:cs typeface="Times Roman"/>
              <a:sym typeface="Times Roman"/>
            </a:endParaRPr>
          </a:p>
          <a:p>
            <a:pPr defTabSz="777240">
              <a:spcBef>
                <a:spcPts val="0"/>
              </a:spcBef>
              <a:defRPr sz="1700" b="1">
                <a:solidFill>
                  <a:srgbClr val="00ABB5"/>
                </a:solidFill>
              </a:defRPr>
            </a:pPr>
            <a:r>
              <a:rPr lang="en-GB" dirty="0"/>
              <a:t>Discussion</a:t>
            </a:r>
            <a:r>
              <a:rPr dirty="0"/>
              <a:t> 3: </a:t>
            </a:r>
            <a:r>
              <a:rPr lang="en-GB" sz="1700" b="1" dirty="0"/>
              <a:t>How do you overcome challenges in building more community partnerships?</a:t>
            </a:r>
            <a:endParaRPr sz="1020" b="0" dirty="0">
              <a:solidFill>
                <a:srgbClr val="000000"/>
              </a:solidFill>
              <a:latin typeface="Times Roman"/>
              <a:ea typeface="Times Roman"/>
              <a:cs typeface="Times Roman"/>
              <a:sym typeface="Times Roman"/>
            </a:endParaRPr>
          </a:p>
          <a:p>
            <a:pPr defTabSz="777240">
              <a:defRPr sz="1700"/>
            </a:pPr>
            <a:r>
              <a:rPr lang="en-GB" sz="1700" dirty="0"/>
              <a:t>For example, how could you use former students or local residents to provide partnership experiences? </a:t>
            </a:r>
            <a:r>
              <a:rPr lang="en-GB" sz="1700"/>
              <a:t>How could you use technology to pursue partnerships beyond the community, even making links internationally?</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Picture 4" descr="Picture 4"/>
          <p:cNvPicPr>
            <a:picLocks noChangeAspect="1"/>
          </p:cNvPicPr>
          <p:nvPr/>
        </p:nvPicPr>
        <p:blipFill>
          <a:blip r:embed="rId3"/>
          <a:srcRect l="10040" t="16806" r="10529" b="28484"/>
          <a:stretch>
            <a:fillRect/>
          </a:stretch>
        </p:blipFill>
        <p:spPr>
          <a:xfrm>
            <a:off x="658156" y="528428"/>
            <a:ext cx="3392720" cy="1428665"/>
          </a:xfrm>
          <a:prstGeom prst="rect">
            <a:avLst/>
          </a:prstGeom>
          <a:ln w="12700">
            <a:miter lim="400000"/>
          </a:ln>
        </p:spPr>
      </p:pic>
      <p:pic>
        <p:nvPicPr>
          <p:cNvPr id="138" name="Picture 11" descr="Picture 11"/>
          <p:cNvPicPr>
            <a:picLocks noChangeAspect="1"/>
          </p:cNvPicPr>
          <p:nvPr/>
        </p:nvPicPr>
        <p:blipFill>
          <a:blip r:embed="rId4"/>
          <a:stretch>
            <a:fillRect/>
          </a:stretch>
        </p:blipFill>
        <p:spPr>
          <a:xfrm>
            <a:off x="0" y="3752515"/>
            <a:ext cx="12209381" cy="3105485"/>
          </a:xfrm>
          <a:prstGeom prst="rect">
            <a:avLst/>
          </a:prstGeom>
          <a:ln w="12700">
            <a:miter lim="400000"/>
          </a:ln>
        </p:spPr>
      </p:pic>
      <p:sp>
        <p:nvSpPr>
          <p:cNvPr id="139"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0" name="Rectangle 6"/>
          <p:cNvSpPr txBox="1"/>
          <p:nvPr/>
        </p:nvSpPr>
        <p:spPr>
          <a:xfrm>
            <a:off x="712251" y="2289450"/>
            <a:ext cx="10541818"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solidFill>
                  <a:srgbClr val="00ABB5"/>
                </a:solidFill>
              </a:defRPr>
            </a:pPr>
            <a:r>
              <a:rPr lang="en-GB" dirty="0"/>
              <a:t>The Curriculum Story Project:</a:t>
            </a:r>
            <a:br>
              <a:rPr lang="en-GB" dirty="0"/>
            </a:br>
            <a:r>
              <a:rPr lang="en-GB" dirty="0"/>
              <a:t>6. The Benefits of Partnerships</a:t>
            </a:r>
          </a:p>
        </p:txBody>
      </p:sp>
      <p:sp>
        <p:nvSpPr>
          <p:cNvPr id="141" name="Rectangle 7"/>
          <p:cNvSpPr txBox="1"/>
          <p:nvPr/>
        </p:nvSpPr>
        <p:spPr>
          <a:xfrm>
            <a:off x="712251" y="3371507"/>
            <a:ext cx="10541818" cy="3752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b="1">
                <a:solidFill>
                  <a:srgbClr val="B3D236"/>
                </a:solidFill>
              </a:defRPr>
            </a:lvl1pPr>
          </a:lstStyle>
          <a:p>
            <a:r>
              <a:t>Practical Activities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dirty="0"/>
              <a:t>1. </a:t>
            </a:r>
            <a:r>
              <a:rPr lang="en-GB" dirty="0"/>
              <a:t>Options Explosion thinking routine to explore new opportunities for community partnerships</a:t>
            </a:r>
            <a:endParaRPr dirty="0"/>
          </a:p>
        </p:txBody>
      </p:sp>
      <p:sp>
        <p:nvSpPr>
          <p:cNvPr id="150" name="Content Placeholder 2"/>
          <p:cNvSpPr txBox="1">
            <a:spLocks noGrp="1"/>
          </p:cNvSpPr>
          <p:nvPr>
            <p:ph type="body" idx="1"/>
          </p:nvPr>
        </p:nvSpPr>
        <p:spPr>
          <a:xfrm>
            <a:off x="1019510" y="1507436"/>
            <a:ext cx="10521292" cy="4511534"/>
          </a:xfrm>
          <a:prstGeom prst="rect">
            <a:avLst/>
          </a:prstGeom>
        </p:spPr>
        <p:txBody>
          <a:bodyPr/>
          <a:lstStyle/>
          <a:p>
            <a:r>
              <a:rPr lang="en-BE" dirty="0">
                <a:hlinkClick r:id="rId5"/>
              </a:rPr>
              <a:t>Options Explosion</a:t>
            </a:r>
            <a:r>
              <a:rPr lang="en-BE" dirty="0"/>
              <a:t> is a thinking routine from </a:t>
            </a:r>
            <a:r>
              <a:rPr lang="en-BE" dirty="0">
                <a:hlinkClick r:id="rId6"/>
              </a:rPr>
              <a:t>Project Zero</a:t>
            </a:r>
            <a:r>
              <a:rPr lang="en-BE" dirty="0"/>
              <a:t> at the Harvard Graduate School of Education. It is a routine for creative decision making.</a:t>
            </a:r>
          </a:p>
          <a:p>
            <a:r>
              <a:rPr lang="en-BE" dirty="0"/>
              <a:t>This routine helps explore ‘hidden’ or forgotten options in a decision making situation. You don’t need a final decision at the end of the process, but it will hopefully provide more options to investigate further. U</a:t>
            </a:r>
            <a:r>
              <a:rPr lang="en-GB" dirty="0"/>
              <a:t>s</a:t>
            </a:r>
            <a:r>
              <a:rPr lang="en-BE" dirty="0"/>
              <a:t>e post-it notes or chart paper to collect ideas.</a:t>
            </a:r>
          </a:p>
          <a:p>
            <a:pPr marL="457200" indent="-457200">
              <a:buFont typeface="+mj-lt"/>
              <a:buAutoNum type="arabicPeriod"/>
            </a:pPr>
            <a:r>
              <a:rPr lang="en-BE" dirty="0"/>
              <a:t>List the obvious options – including the exisiting community partnerships</a:t>
            </a:r>
          </a:p>
          <a:p>
            <a:pPr marL="457200" indent="-457200">
              <a:buFont typeface="+mj-lt"/>
              <a:buAutoNum type="arabicPeriod"/>
            </a:pPr>
            <a:r>
              <a:rPr lang="en-BE" dirty="0"/>
              <a:t>Now brainstorm all sorts of different options to find the ‘hidden’ options. Be imaginative and bold! Think locally, nationally and globally for inspiration. Also, consider the untapped potential in existing partnerships.</a:t>
            </a:r>
          </a:p>
          <a:p>
            <a:pPr marL="457200" indent="-457200">
              <a:buFont typeface="+mj-lt"/>
              <a:buAutoNum type="arabicPeriod"/>
            </a:pPr>
            <a:r>
              <a:rPr lang="en-BE" dirty="0"/>
              <a:t>Ask: what have we learned about the situation from finding these options? </a:t>
            </a:r>
          </a:p>
          <a:p>
            <a:pPr marL="457200" indent="-457200">
              <a:buFont typeface="+mj-lt"/>
              <a:buAutoNum type="arabicPeriod"/>
            </a:pPr>
            <a:r>
              <a:rPr lang="en-BE" dirty="0"/>
              <a:t>Compare and sort the options you have come up with. You could sort them in terms of local, national and global. Or sort them by preference into which options you are most interested in pursuing first.</a:t>
            </a:r>
          </a:p>
          <a:p>
            <a:endParaRPr lang="en-BE" dirty="0"/>
          </a:p>
          <a:p>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a:bodyPr>
          <a:lstStyle/>
          <a:p>
            <a:r>
              <a:rPr lang="en-GB" dirty="0"/>
              <a:t>2</a:t>
            </a:r>
            <a:r>
              <a:rPr dirty="0"/>
              <a:t>. </a:t>
            </a:r>
            <a:r>
              <a:rPr lang="en-GB" dirty="0"/>
              <a:t>Design Anonymised Pupil Passports</a:t>
            </a:r>
            <a:endParaRPr dirty="0"/>
          </a:p>
        </p:txBody>
      </p:sp>
      <p:sp>
        <p:nvSpPr>
          <p:cNvPr id="150" name="Content Placeholder 2"/>
          <p:cNvSpPr txBox="1">
            <a:spLocks noGrp="1"/>
          </p:cNvSpPr>
          <p:nvPr>
            <p:ph type="body" idx="1"/>
          </p:nvPr>
        </p:nvSpPr>
        <p:spPr>
          <a:xfrm>
            <a:off x="1019510" y="1507436"/>
            <a:ext cx="10521292" cy="4511534"/>
          </a:xfrm>
          <a:prstGeom prst="rect">
            <a:avLst/>
          </a:prstGeom>
        </p:spPr>
        <p:txBody>
          <a:bodyPr>
            <a:normAutofit fontScale="92500" lnSpcReduction="20000"/>
          </a:bodyPr>
          <a:lstStyle/>
          <a:p>
            <a:r>
              <a:rPr lang="en-GB" dirty="0"/>
              <a:t>West Lothian Inclusion and Support Service use the concept of ‘Pupil Passports’ to amplify learners’ voices in the curriculum planning process. The Pupil Passports are anonymised personas of learners which are given to a range of community partners to help them think about where they can support the learning pathways of those learners.</a:t>
            </a:r>
          </a:p>
          <a:p>
            <a:r>
              <a:rPr lang="en-BE" dirty="0"/>
              <a:t>A Pupil Passport contains information about what they enjoy learning at school, their personal interests, and what they enjoy doing with their friends.</a:t>
            </a:r>
          </a:p>
          <a:p>
            <a:r>
              <a:rPr lang="en-BE" b="1" dirty="0"/>
              <a:t>Explore the concept of Pupil Passports through role play.</a:t>
            </a:r>
          </a:p>
          <a:p>
            <a:pPr marL="457200" indent="-457200">
              <a:buFont typeface="+mj-lt"/>
              <a:buAutoNum type="arabicPeriod"/>
            </a:pPr>
            <a:r>
              <a:rPr lang="en-BE" dirty="0"/>
              <a:t>Everyone creates their own fictitious and anonymous Pupil Passport based on the three categories above.</a:t>
            </a:r>
          </a:p>
          <a:p>
            <a:pPr marL="457200" indent="-457200">
              <a:buFont typeface="+mj-lt"/>
              <a:buAutoNum type="arabicPeriod"/>
            </a:pPr>
            <a:r>
              <a:rPr lang="en-BE" dirty="0"/>
              <a:t>Then move into small groups and choose a ‘partner’ identity for that group. E.g. local business, a charity, international company.</a:t>
            </a:r>
          </a:p>
          <a:p>
            <a:pPr marL="457200" indent="-457200">
              <a:buFont typeface="+mj-lt"/>
              <a:buAutoNum type="arabicPeriod"/>
            </a:pPr>
            <a:r>
              <a:rPr lang="en-BE" dirty="0"/>
              <a:t>Distribute the Pupil Passports to the different ‘partner’ groups. The groups then discuss and imagine possible ways of supporting the learners, looking at it from their ‘partner’ perspective.</a:t>
            </a:r>
          </a:p>
          <a:p>
            <a:pPr marL="457200" indent="-457200">
              <a:buFont typeface="+mj-lt"/>
              <a:buAutoNum type="arabicPeriod"/>
            </a:pPr>
            <a:r>
              <a:rPr lang="en-BE" dirty="0"/>
              <a:t>As a whole group, discuss what you liked and disliked about the concept. How could you adopt or adapt it for your setting?</a:t>
            </a:r>
          </a:p>
          <a:p>
            <a:endParaRPr lang="en-BE" dirty="0"/>
          </a:p>
          <a:p>
            <a:endParaRPr dirty="0"/>
          </a:p>
        </p:txBody>
      </p:sp>
    </p:spTree>
    <p:extLst>
      <p:ext uri="{BB962C8B-B14F-4D97-AF65-F5344CB8AC3E}">
        <p14:creationId xmlns:p14="http://schemas.microsoft.com/office/powerpoint/2010/main" val="124677648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ontent Placeholder 2"/>
          <p:cNvSpPr txBox="1">
            <a:spLocks noGrp="1"/>
          </p:cNvSpPr>
          <p:nvPr>
            <p:ph type="body" sz="half" idx="1"/>
          </p:nvPr>
        </p:nvSpPr>
        <p:spPr>
          <a:xfrm>
            <a:off x="691173" y="1751176"/>
            <a:ext cx="10827034" cy="3039181"/>
          </a:xfrm>
          <a:prstGeom prst="rect">
            <a:avLst/>
          </a:prstGeom>
        </p:spPr>
        <p:txBody>
          <a:bodyPr/>
          <a:lstStyle/>
          <a:p>
            <a:pPr>
              <a:spcBef>
                <a:spcPts val="300"/>
              </a:spcBef>
              <a:defRPr sz="1400" b="1"/>
            </a:pPr>
            <a:r>
              <a:t>Education Scotland</a:t>
            </a:r>
          </a:p>
          <a:p>
            <a:pPr>
              <a:spcBef>
                <a:spcPts val="300"/>
              </a:spcBef>
              <a:defRPr sz="1400"/>
            </a:pPr>
            <a:r>
              <a:t>Denholm House</a:t>
            </a:r>
          </a:p>
          <a:p>
            <a:pPr>
              <a:spcBef>
                <a:spcPts val="300"/>
              </a:spcBef>
              <a:defRPr sz="1400"/>
            </a:pPr>
            <a:r>
              <a:t>Almondvale Business Park</a:t>
            </a:r>
          </a:p>
          <a:p>
            <a:pPr>
              <a:spcBef>
                <a:spcPts val="300"/>
              </a:spcBef>
              <a:defRPr sz="1400"/>
            </a:pPr>
            <a:r>
              <a:t>Almondvale Way</a:t>
            </a:r>
          </a:p>
          <a:p>
            <a:pPr>
              <a:spcBef>
                <a:spcPts val="300"/>
              </a:spcBef>
              <a:defRPr sz="1400"/>
            </a:pPr>
            <a:r>
              <a:t>Livingston EH54 6GA</a:t>
            </a:r>
          </a:p>
          <a:p>
            <a:pPr>
              <a:defRPr sz="1400"/>
            </a:pPr>
            <a:endParaRPr/>
          </a:p>
          <a:p>
            <a:pPr>
              <a:spcBef>
                <a:spcPts val="300"/>
              </a:spcBef>
              <a:defRPr sz="1400" b="1"/>
            </a:pPr>
            <a:r>
              <a:t>T   </a:t>
            </a:r>
            <a:r>
              <a:rPr b="0"/>
              <a:t>+44 (0)131 244 5000</a:t>
            </a:r>
          </a:p>
          <a:p>
            <a:pPr>
              <a:spcBef>
                <a:spcPts val="300"/>
              </a:spcBef>
              <a:defRPr sz="1400" b="1"/>
            </a:pPr>
            <a:r>
              <a:t>E   </a:t>
            </a:r>
            <a:r>
              <a:rPr b="0"/>
              <a:t>enquiries@educationscotland.gsi.gov.uk</a:t>
            </a:r>
          </a:p>
          <a:p>
            <a:pPr>
              <a:spcBef>
                <a:spcPts val="300"/>
              </a:spcBef>
              <a:defRPr sz="1400"/>
            </a:pPr>
            <a:r>
              <a:t> </a:t>
            </a:r>
          </a:p>
        </p:txBody>
      </p:sp>
      <p:pic>
        <p:nvPicPr>
          <p:cNvPr id="194" name="Picture 3" descr="Picture 3"/>
          <p:cNvPicPr>
            <a:picLocks noChangeAspect="1"/>
          </p:cNvPicPr>
          <p:nvPr/>
        </p:nvPicPr>
        <p:blipFill>
          <a:blip r:embed="rId3"/>
          <a:srcRect l="9653" t="15093" r="10208" b="27991"/>
          <a:stretch>
            <a:fillRect/>
          </a:stretch>
        </p:blipFill>
        <p:spPr>
          <a:xfrm>
            <a:off x="546912" y="398639"/>
            <a:ext cx="2604793" cy="1131025"/>
          </a:xfrm>
          <a:prstGeom prst="rect">
            <a:avLst/>
          </a:prstGeom>
          <a:ln w="12700">
            <a:miter lim="400000"/>
          </a:ln>
        </p:spPr>
      </p:pic>
      <p:pic>
        <p:nvPicPr>
          <p:cNvPr id="195" name="Picture 6" descr="Picture 6"/>
          <p:cNvPicPr>
            <a:picLocks noChangeAspect="1"/>
          </p:cNvPicPr>
          <p:nvPr/>
        </p:nvPicPr>
        <p:blipFill>
          <a:blip r:embed="rId4"/>
          <a:stretch>
            <a:fillRect/>
          </a:stretch>
        </p:blipFill>
        <p:spPr>
          <a:xfrm>
            <a:off x="0" y="3752515"/>
            <a:ext cx="12209381" cy="3105485"/>
          </a:xfrm>
          <a:prstGeom prst="rect">
            <a:avLst/>
          </a:prstGeom>
          <a:ln w="12700">
            <a:miter lim="400000"/>
          </a:ln>
        </p:spPr>
      </p:pic>
      <p:sp>
        <p:nvSpPr>
          <p:cNvPr id="196" name="Text Box 8"/>
          <p:cNvSpPr txBox="1"/>
          <p:nvPr/>
        </p:nvSpPr>
        <p:spPr>
          <a:xfrm>
            <a:off x="7208519" y="6057900"/>
            <a:ext cx="4937761"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Rectangle 1"/>
          <p:cNvSpPr/>
          <p:nvPr/>
        </p:nvSpPr>
        <p:spPr>
          <a:xfrm>
            <a:off x="0" y="0"/>
            <a:ext cx="12192000" cy="6858000"/>
          </a:xfrm>
          <a:prstGeom prst="rect">
            <a:avLst/>
          </a:prstGeom>
          <a:solidFill>
            <a:srgbClr val="00ABB5"/>
          </a:solidFill>
          <a:ln w="12700">
            <a:miter lim="400000"/>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pic>
        <p:nvPicPr>
          <p:cNvPr id="201" name="Picture 2" descr="Picture 2"/>
          <p:cNvPicPr>
            <a:picLocks noChangeAspect="1"/>
          </p:cNvPicPr>
          <p:nvPr/>
        </p:nvPicPr>
        <p:blipFill>
          <a:blip r:embed="rId3"/>
          <a:stretch>
            <a:fillRect/>
          </a:stretch>
        </p:blipFill>
        <p:spPr>
          <a:xfrm>
            <a:off x="3786940" y="2277284"/>
            <a:ext cx="4501481" cy="1800086"/>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514</TotalTime>
  <Words>1082</Words>
  <Application>Microsoft Office PowerPoint</Application>
  <PresentationFormat>Widescreen</PresentationFormat>
  <Paragraphs>59</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Roman</vt:lpstr>
      <vt:lpstr>Powerpoint_template</vt:lpstr>
      <vt:lpstr>PowerPoint Presentation</vt:lpstr>
      <vt:lpstr>How to use this download pack</vt:lpstr>
      <vt:lpstr>Discussion activities</vt:lpstr>
      <vt:lpstr>PowerPoint Presentation</vt:lpstr>
      <vt:lpstr>1. Options Explosion thinking routine to explore new opportunities for community partnerships</vt:lpstr>
      <vt:lpstr>2. Design Anonymised Pupil Passports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Partnerships - Discussion and Practical Activities</dc:title>
  <dc:creator>Stevenson J (Jeremy)</dc:creator>
  <cp:lastModifiedBy>Stevenson J (Jeremy)</cp:lastModifiedBy>
  <cp:revision>12</cp:revision>
  <dcterms:modified xsi:type="dcterms:W3CDTF">2022-05-25T14:44:40Z</dcterms:modified>
</cp:coreProperties>
</file>