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258" r:id="rId3"/>
    <p:sldId id="259" r:id="rId4"/>
    <p:sldId id="260" r:id="rId5"/>
    <p:sldId id="261" r:id="rId6"/>
    <p:sldId id="295" r:id="rId7"/>
    <p:sldId id="262" r:id="rId8"/>
    <p:sldId id="263" r:id="rId9"/>
    <p:sldId id="267" r:id="rId10"/>
    <p:sldId id="268" r:id="rId11"/>
    <p:sldId id="284" r:id="rId12"/>
    <p:sldId id="287" r:id="rId13"/>
    <p:sldId id="269" r:id="rId14"/>
    <p:sldId id="288" r:id="rId15"/>
    <p:sldId id="286" r:id="rId16"/>
    <p:sldId id="296" r:id="rId17"/>
    <p:sldId id="271" r:id="rId18"/>
    <p:sldId id="285" r:id="rId19"/>
    <p:sldId id="283" r:id="rId20"/>
    <p:sldId id="272" r:id="rId21"/>
    <p:sldId id="281" r:id="rId22"/>
    <p:sldId id="278" r:id="rId23"/>
    <p:sldId id="290" r:id="rId24"/>
    <p:sldId id="265" r:id="rId25"/>
    <p:sldId id="289" r:id="rId26"/>
    <p:sldId id="273" r:id="rId27"/>
    <p:sldId id="294" r:id="rId28"/>
    <p:sldId id="291" r:id="rId29"/>
    <p:sldId id="292" r:id="rId30"/>
    <p:sldId id="293" r:id="rId31"/>
    <p:sldId id="27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A8205E-A8CF-0548-4E65-6F58C310A8D0}" name="Natasha Watson" initials="NW" userId="S::NaWatson@aberdeencity.gov.uk::2724c769-182c-4a7f-ac0b-7406cdaae08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799AD5"/>
    <a:srgbClr val="8AA7DA"/>
    <a:srgbClr val="FF99CC"/>
    <a:srgbClr val="FFCCCC"/>
    <a:srgbClr val="FFCCFF"/>
    <a:srgbClr val="FFCC00"/>
    <a:srgbClr val="FFFF66"/>
    <a:srgbClr val="CC00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DD143D-4080-4A9F-BADC-FBC085D27723}" v="2" dt="2024-08-26T08:54:17.9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870" autoAdjust="0"/>
    <p:restoredTop sz="69351" autoAdjust="0"/>
  </p:normalViewPr>
  <p:slideViewPr>
    <p:cSldViewPr snapToGrid="0">
      <p:cViewPr varScale="1">
        <p:scale>
          <a:sx n="56" d="100"/>
          <a:sy n="56" d="100"/>
        </p:scale>
        <p:origin x="1038" y="60"/>
      </p:cViewPr>
      <p:guideLst/>
    </p:cSldViewPr>
  </p:slideViewPr>
  <p:outlineViewPr>
    <p:cViewPr>
      <p:scale>
        <a:sx n="33" d="100"/>
        <a:sy n="33" d="100"/>
      </p:scale>
      <p:origin x="0" y="-6654"/>
    </p:cViewPr>
  </p:outlineViewPr>
  <p:notesTextViewPr>
    <p:cViewPr>
      <p:scale>
        <a:sx n="1" d="1"/>
        <a:sy n="1" d="1"/>
      </p:scale>
      <p:origin x="0" y="0"/>
    </p:cViewPr>
  </p:notesTextViewPr>
  <p:sorterViewPr>
    <p:cViewPr>
      <p:scale>
        <a:sx n="100" d="100"/>
        <a:sy n="100" d="100"/>
      </p:scale>
      <p:origin x="0" y="-390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ine Mccullough" userId="59fc6379-55e3-469a-8068-045c146eb134" providerId="ADAL" clId="{4297E4D6-91EE-4F0B-9662-83D6D9A11903}"/>
    <pc:docChg chg="custSel modSld sldOrd">
      <pc:chgData name="Janine Mccullough" userId="59fc6379-55e3-469a-8068-045c146eb134" providerId="ADAL" clId="{4297E4D6-91EE-4F0B-9662-83D6D9A11903}" dt="2024-08-13T08:21:05.537" v="146"/>
      <pc:docMkLst>
        <pc:docMk/>
      </pc:docMkLst>
      <pc:sldChg chg="modSp mod ord">
        <pc:chgData name="Janine Mccullough" userId="59fc6379-55e3-469a-8068-045c146eb134" providerId="ADAL" clId="{4297E4D6-91EE-4F0B-9662-83D6D9A11903}" dt="2024-08-12T12:35:53.016" v="2"/>
        <pc:sldMkLst>
          <pc:docMk/>
          <pc:sldMk cId="1948002414" sldId="258"/>
        </pc:sldMkLst>
        <pc:spChg chg="mod">
          <ac:chgData name="Janine Mccullough" userId="59fc6379-55e3-469a-8068-045c146eb134" providerId="ADAL" clId="{4297E4D6-91EE-4F0B-9662-83D6D9A11903}" dt="2024-08-12T12:33:12.154" v="0" actId="20577"/>
          <ac:spMkLst>
            <pc:docMk/>
            <pc:sldMk cId="1948002414" sldId="258"/>
            <ac:spMk id="5" creationId="{25D64587-9A76-73CB-D266-8F6797E019A4}"/>
          </ac:spMkLst>
        </pc:spChg>
      </pc:sldChg>
      <pc:sldChg chg="addSp modSp mod">
        <pc:chgData name="Janine Mccullough" userId="59fc6379-55e3-469a-8068-045c146eb134" providerId="ADAL" clId="{4297E4D6-91EE-4F0B-9662-83D6D9A11903}" dt="2024-08-13T07:59:08.147" v="8" actId="962"/>
        <pc:sldMkLst>
          <pc:docMk/>
          <pc:sldMk cId="2612091418" sldId="260"/>
        </pc:sldMkLst>
        <pc:spChg chg="mod">
          <ac:chgData name="Janine Mccullough" userId="59fc6379-55e3-469a-8068-045c146eb134" providerId="ADAL" clId="{4297E4D6-91EE-4F0B-9662-83D6D9A11903}" dt="2024-08-13T07:59:06.074" v="6" actId="164"/>
          <ac:spMkLst>
            <pc:docMk/>
            <pc:sldMk cId="2612091418" sldId="260"/>
            <ac:spMk id="2" creationId="{5D803DDA-876D-95F2-096E-A6DB5AAA3698}"/>
          </ac:spMkLst>
        </pc:spChg>
        <pc:grpChg chg="add mod">
          <ac:chgData name="Janine Mccullough" userId="59fc6379-55e3-469a-8068-045c146eb134" providerId="ADAL" clId="{4297E4D6-91EE-4F0B-9662-83D6D9A11903}" dt="2024-08-13T07:58:35.046" v="5" actId="962"/>
          <ac:grpSpMkLst>
            <pc:docMk/>
            <pc:sldMk cId="2612091418" sldId="260"/>
            <ac:grpSpMk id="3" creationId="{769E1E4E-07D3-7522-0475-962CE9EB75A9}"/>
          </ac:grpSpMkLst>
        </pc:grpChg>
        <pc:grpChg chg="add mod">
          <ac:chgData name="Janine Mccullough" userId="59fc6379-55e3-469a-8068-045c146eb134" providerId="ADAL" clId="{4297E4D6-91EE-4F0B-9662-83D6D9A11903}" dt="2024-08-13T07:59:08.147" v="8" actId="962"/>
          <ac:grpSpMkLst>
            <pc:docMk/>
            <pc:sldMk cId="2612091418" sldId="260"/>
            <ac:grpSpMk id="4" creationId="{3A458894-90AF-D869-4B07-0EEA62EA6805}"/>
          </ac:grpSpMkLst>
        </pc:grpChg>
        <pc:grpChg chg="mod">
          <ac:chgData name="Janine Mccullough" userId="59fc6379-55e3-469a-8068-045c146eb134" providerId="ADAL" clId="{4297E4D6-91EE-4F0B-9662-83D6D9A11903}" dt="2024-08-13T07:57:55.568" v="3" actId="164"/>
          <ac:grpSpMkLst>
            <pc:docMk/>
            <pc:sldMk cId="2612091418" sldId="260"/>
            <ac:grpSpMk id="9" creationId="{79022A90-BC54-47B8-EEC2-A806241E2527}"/>
          </ac:grpSpMkLst>
        </pc:grpChg>
        <pc:grpChg chg="mod">
          <ac:chgData name="Janine Mccullough" userId="59fc6379-55e3-469a-8068-045c146eb134" providerId="ADAL" clId="{4297E4D6-91EE-4F0B-9662-83D6D9A11903}" dt="2024-08-13T07:57:55.568" v="3" actId="164"/>
          <ac:grpSpMkLst>
            <pc:docMk/>
            <pc:sldMk cId="2612091418" sldId="260"/>
            <ac:grpSpMk id="16" creationId="{540367F6-BACF-A275-B0FE-80644986AED1}"/>
          </ac:grpSpMkLst>
        </pc:grpChg>
        <pc:picChg chg="mod">
          <ac:chgData name="Janine Mccullough" userId="59fc6379-55e3-469a-8068-045c146eb134" providerId="ADAL" clId="{4297E4D6-91EE-4F0B-9662-83D6D9A11903}" dt="2024-08-13T07:59:06.074" v="6" actId="164"/>
          <ac:picMkLst>
            <pc:docMk/>
            <pc:sldMk cId="2612091418" sldId="260"/>
            <ac:picMk id="8" creationId="{D4FCA5CE-6AF3-A64D-D481-DF7CE37DBF5A}"/>
          </ac:picMkLst>
        </pc:picChg>
      </pc:sldChg>
      <pc:sldChg chg="addSp delSp modSp mod">
        <pc:chgData name="Janine Mccullough" userId="59fc6379-55e3-469a-8068-045c146eb134" providerId="ADAL" clId="{4297E4D6-91EE-4F0B-9662-83D6D9A11903}" dt="2024-08-13T08:00:28.427" v="17" actId="20577"/>
        <pc:sldMkLst>
          <pc:docMk/>
          <pc:sldMk cId="4086085165" sldId="261"/>
        </pc:sldMkLst>
        <pc:spChg chg="mod">
          <ac:chgData name="Janine Mccullough" userId="59fc6379-55e3-469a-8068-045c146eb134" providerId="ADAL" clId="{4297E4D6-91EE-4F0B-9662-83D6D9A11903}" dt="2024-08-13T08:00:28.427" v="17" actId="20577"/>
          <ac:spMkLst>
            <pc:docMk/>
            <pc:sldMk cId="4086085165" sldId="261"/>
            <ac:spMk id="2" creationId="{59463720-47D7-1CF6-9E71-51E4F9437FF4}"/>
          </ac:spMkLst>
        </pc:spChg>
        <pc:spChg chg="add del mod">
          <ac:chgData name="Janine Mccullough" userId="59fc6379-55e3-469a-8068-045c146eb134" providerId="ADAL" clId="{4297E4D6-91EE-4F0B-9662-83D6D9A11903}" dt="2024-08-13T07:59:36.109" v="10" actId="478"/>
          <ac:spMkLst>
            <pc:docMk/>
            <pc:sldMk cId="4086085165" sldId="261"/>
            <ac:spMk id="3" creationId="{56E28656-D2B2-8C59-3648-195435945912}"/>
          </ac:spMkLst>
        </pc:spChg>
      </pc:sldChg>
      <pc:sldChg chg="modSp mod">
        <pc:chgData name="Janine Mccullough" userId="59fc6379-55e3-469a-8068-045c146eb134" providerId="ADAL" clId="{4297E4D6-91EE-4F0B-9662-83D6D9A11903}" dt="2024-08-13T08:03:34.619" v="22" actId="14100"/>
        <pc:sldMkLst>
          <pc:docMk/>
          <pc:sldMk cId="372797816" sldId="284"/>
        </pc:sldMkLst>
        <pc:spChg chg="mod">
          <ac:chgData name="Janine Mccullough" userId="59fc6379-55e3-469a-8068-045c146eb134" providerId="ADAL" clId="{4297E4D6-91EE-4F0B-9662-83D6D9A11903}" dt="2024-08-13T08:03:34.619" v="22" actId="14100"/>
          <ac:spMkLst>
            <pc:docMk/>
            <pc:sldMk cId="372797816" sldId="284"/>
            <ac:spMk id="8" creationId="{CBE1C0B9-AF08-ADD3-F368-C560BC264C86}"/>
          </ac:spMkLst>
        </pc:spChg>
      </pc:sldChg>
      <pc:sldChg chg="modSp mod">
        <pc:chgData name="Janine Mccullough" userId="59fc6379-55e3-469a-8068-045c146eb134" providerId="ADAL" clId="{4297E4D6-91EE-4F0B-9662-83D6D9A11903}" dt="2024-08-13T08:21:05.537" v="146"/>
        <pc:sldMkLst>
          <pc:docMk/>
          <pc:sldMk cId="1963270062" sldId="286"/>
        </pc:sldMkLst>
        <pc:spChg chg="mod">
          <ac:chgData name="Janine Mccullough" userId="59fc6379-55e3-469a-8068-045c146eb134" providerId="ADAL" clId="{4297E4D6-91EE-4F0B-9662-83D6D9A11903}" dt="2024-08-13T08:21:05.537" v="146"/>
          <ac:spMkLst>
            <pc:docMk/>
            <pc:sldMk cId="1963270062" sldId="286"/>
            <ac:spMk id="7" creationId="{DF543CF6-9D35-81E4-AE5D-A77BC39D7A3F}"/>
          </ac:spMkLst>
        </pc:spChg>
      </pc:sldChg>
    </pc:docChg>
  </pc:docChgLst>
  <pc:docChgLst>
    <pc:chgData name="Jeremy Stevenson" userId="b951fcdf-47d4-42da-bf6c-f08c041864bc" providerId="ADAL" clId="{58DD143D-4080-4A9F-BADC-FBC085D27723}"/>
    <pc:docChg chg="modSld">
      <pc:chgData name="Jeremy Stevenson" userId="b951fcdf-47d4-42da-bf6c-f08c041864bc" providerId="ADAL" clId="{58DD143D-4080-4A9F-BADC-FBC085D27723}" dt="2024-08-26T08:53:09.547" v="129" actId="962"/>
      <pc:docMkLst>
        <pc:docMk/>
      </pc:docMkLst>
      <pc:sldChg chg="modSp mod">
        <pc:chgData name="Jeremy Stevenson" userId="b951fcdf-47d4-42da-bf6c-f08c041864bc" providerId="ADAL" clId="{58DD143D-4080-4A9F-BADC-FBC085D27723}" dt="2024-08-26T08:53:09.547" v="129" actId="962"/>
        <pc:sldMkLst>
          <pc:docMk/>
          <pc:sldMk cId="2868824037" sldId="259"/>
        </pc:sldMkLst>
        <pc:picChg chg="mod">
          <ac:chgData name="Jeremy Stevenson" userId="b951fcdf-47d4-42da-bf6c-f08c041864bc" providerId="ADAL" clId="{58DD143D-4080-4A9F-BADC-FBC085D27723}" dt="2024-08-26T08:53:09.547" v="129" actId="962"/>
          <ac:picMkLst>
            <pc:docMk/>
            <pc:sldMk cId="2868824037" sldId="259"/>
            <ac:picMk id="2" creationId="{329500DA-3115-10C7-C772-7EE3987200D9}"/>
          </ac:picMkLst>
        </pc:picChg>
      </pc:sldChg>
      <pc:sldChg chg="modSp mod">
        <pc:chgData name="Jeremy Stevenson" userId="b951fcdf-47d4-42da-bf6c-f08c041864bc" providerId="ADAL" clId="{58DD143D-4080-4A9F-BADC-FBC085D27723}" dt="2024-08-26T08:51:59.196" v="125" actId="962"/>
        <pc:sldMkLst>
          <pc:docMk/>
          <pc:sldMk cId="2407800556" sldId="265"/>
        </pc:sldMkLst>
        <pc:picChg chg="mod">
          <ac:chgData name="Jeremy Stevenson" userId="b951fcdf-47d4-42da-bf6c-f08c041864bc" providerId="ADAL" clId="{58DD143D-4080-4A9F-BADC-FBC085D27723}" dt="2024-08-26T08:51:59.196" v="125" actId="962"/>
          <ac:picMkLst>
            <pc:docMk/>
            <pc:sldMk cId="2407800556" sldId="265"/>
            <ac:picMk id="8" creationId="{051A6BBC-C38F-5308-33DD-482D65CDD9FC}"/>
          </ac:picMkLst>
        </pc:picChg>
      </pc:sldChg>
      <pc:sldChg chg="modSp mod">
        <pc:chgData name="Jeremy Stevenson" userId="b951fcdf-47d4-42da-bf6c-f08c041864bc" providerId="ADAL" clId="{58DD143D-4080-4A9F-BADC-FBC085D27723}" dt="2024-08-26T08:48:58.487" v="1" actId="962"/>
        <pc:sldMkLst>
          <pc:docMk/>
          <pc:sldMk cId="1034712256" sldId="295"/>
        </pc:sldMkLst>
        <pc:picChg chg="mod">
          <ac:chgData name="Jeremy Stevenson" userId="b951fcdf-47d4-42da-bf6c-f08c041864bc" providerId="ADAL" clId="{58DD143D-4080-4A9F-BADC-FBC085D27723}" dt="2024-08-26T08:48:58.487" v="1" actId="962"/>
          <ac:picMkLst>
            <pc:docMk/>
            <pc:sldMk cId="1034712256" sldId="295"/>
            <ac:picMk id="5" creationId="{F60FB857-AAA3-0511-32D8-4A92DAF84788}"/>
          </ac:picMkLst>
        </pc:picChg>
      </pc:sldChg>
      <pc:sldChg chg="modSp mod">
        <pc:chgData name="Jeremy Stevenson" userId="b951fcdf-47d4-42da-bf6c-f08c041864bc" providerId="ADAL" clId="{58DD143D-4080-4A9F-BADC-FBC085D27723}" dt="2024-08-26T08:49:23.682" v="43" actId="962"/>
        <pc:sldMkLst>
          <pc:docMk/>
          <pc:sldMk cId="2775566003" sldId="296"/>
        </pc:sldMkLst>
        <pc:picChg chg="mod">
          <ac:chgData name="Jeremy Stevenson" userId="b951fcdf-47d4-42da-bf6c-f08c041864bc" providerId="ADAL" clId="{58DD143D-4080-4A9F-BADC-FBC085D27723}" dt="2024-08-26T08:49:23.682" v="43" actId="962"/>
          <ac:picMkLst>
            <pc:docMk/>
            <pc:sldMk cId="2775566003" sldId="296"/>
            <ac:picMk id="5" creationId="{50F4B430-BC26-14C5-CAE3-0E58DE6AD91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F3D420-1643-46AF-8F46-CD8FFE6CD502}" type="datetimeFigureOut">
              <a:rPr lang="en-GB" smtClean="0"/>
              <a:t>26/08/2024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CA0EAF-A1EA-4ADE-B230-55205EADB753}" type="slidenum">
              <a:rPr lang="en-GB" smtClean="0"/>
              <a:t>‹#›</a:t>
            </a:fld>
            <a:endParaRPr lang="en-GB"/>
          </a:p>
        </p:txBody>
      </p:sp>
    </p:spTree>
    <p:extLst>
      <p:ext uri="{BB962C8B-B14F-4D97-AF65-F5344CB8AC3E}">
        <p14:creationId xmlns:p14="http://schemas.microsoft.com/office/powerpoint/2010/main" val="1226982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ohov.co.uk/wp-content/uploads/2024/05/articulate__a_film_by_our_hearings_our_voice-1080p.mp4"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vimeo.com/929867493?share=copy"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arereview.scot/conclusions/independent-care-review-report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carereview.scot/wp-content/uploads/2020/02/The-Promise.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P2H0GzxmLK8"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 everyone. I’d like to start by telling you a little bit about the Keeping The Promise Award for Family Learning. It was originally created in North Lanarkshire Council by a broad range of staff to support children and young people, who are care experienced, on their journey through early years, school and beyond. Everyone involved in creating the original Award wanted to create a vehicle to raise awareness of care experienced children and young people and some of the challenges that they face. This version of the Award has been adapted to lend itself to Family Learning teams across Scotland, supporting children, young people and their families who may be care experienced, or requiring preventive support to keep them from becoming cafe experienced. </a:t>
            </a:r>
          </a:p>
          <a:p>
            <a:endParaRPr lang="en-GB" dirty="0"/>
          </a:p>
          <a:p>
            <a:r>
              <a:rPr lang="en-GB" dirty="0"/>
              <a:t>The Award has been developed to deepen our understanding around the national commitment made by the Scottish Government and supported by (</a:t>
            </a:r>
            <a:r>
              <a:rPr lang="en-GB" b="1" dirty="0"/>
              <a:t>insert Local Authority name</a:t>
            </a:r>
            <a:r>
              <a:rPr lang="en-GB" dirty="0"/>
              <a:t>) to improve the experiences and outcomes, and overall wellbeing of care experienced children, young people and their families. </a:t>
            </a:r>
          </a:p>
          <a:p>
            <a:endParaRPr lang="en-GB" dirty="0"/>
          </a:p>
          <a:p>
            <a:r>
              <a:rPr lang="en-GB" dirty="0"/>
              <a:t>This Award is designed to help us to identify our responsibilities to these families, and to grow in our understanding of the needs of the families that we work alongside. </a:t>
            </a:r>
          </a:p>
          <a:p>
            <a:endParaRPr lang="en-GB" dirty="0"/>
          </a:p>
          <a:p>
            <a:r>
              <a:rPr lang="en-GB" dirty="0"/>
              <a:t>The Award is simple and straightforward. It consists of two short training sessions delivered in conjunction with an e-learning course. When completed by a threshold of staff in a Family Learning team, the team will receive an accreditation – ‘The We Promise Award’. The first session covers the national context, terminology around care experience, and corporate parenting, the role of CLD, Family Learning, and what The Promise means for our practice. Throughout the sessions, where, possible, the voice and lived experience of care experienced children and young people has been used. Hopefully, these sessions will demonstrate the positive impact that Family Learning and ‘we’ as practitioners, can have on care experienced children, young people and their families. </a:t>
            </a:r>
          </a:p>
        </p:txBody>
      </p:sp>
      <p:sp>
        <p:nvSpPr>
          <p:cNvPr id="4" name="Slide Number Placeholder 3"/>
          <p:cNvSpPr>
            <a:spLocks noGrp="1"/>
          </p:cNvSpPr>
          <p:nvPr>
            <p:ph type="sldNum" sz="quarter" idx="5"/>
          </p:nvPr>
        </p:nvSpPr>
        <p:spPr/>
        <p:txBody>
          <a:bodyPr/>
          <a:lstStyle/>
          <a:p>
            <a:fld id="{DBCA0EAF-A1EA-4ADE-B230-55205EADB753}" type="slidenum">
              <a:rPr lang="en-GB" smtClean="0"/>
              <a:t>1</a:t>
            </a:fld>
            <a:endParaRPr lang="en-GB"/>
          </a:p>
        </p:txBody>
      </p:sp>
    </p:spTree>
    <p:extLst>
      <p:ext uri="{BB962C8B-B14F-4D97-AF65-F5344CB8AC3E}">
        <p14:creationId xmlns:p14="http://schemas.microsoft.com/office/powerpoint/2010/main" val="1835303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2014 Children and Young People’s Act there are 26 Corporate Parent public bodies listed. These Corporate Parents have legal duties under the Act. Many of these Corporate Parents are large umbrella entities such as local authorities. </a:t>
            </a:r>
          </a:p>
          <a:p>
            <a:endParaRPr lang="en-GB" dirty="0"/>
          </a:p>
          <a:p>
            <a:r>
              <a:rPr lang="en-GB" dirty="0"/>
              <a:t>This means, however, that every single employee within each of the 32 local authorities is a corporate parent, and as such has legal duties towards care experienced people. </a:t>
            </a:r>
          </a:p>
          <a:p>
            <a:endParaRPr lang="en-GB" dirty="0"/>
          </a:p>
          <a:p>
            <a:r>
              <a:rPr lang="en-GB" dirty="0"/>
              <a:t>Another example is Education Scotland as an Executive Agency of the government it acts on the instruction of Scottish Ministers and is also a corporate parent. </a:t>
            </a:r>
          </a:p>
          <a:p>
            <a:endParaRPr lang="en-GB" dirty="0"/>
          </a:p>
          <a:p>
            <a:r>
              <a:rPr lang="en-GB" dirty="0"/>
              <a:t>All these corporate parents collectively have a legal duty to coordinate their efforts to support care experienced people.</a:t>
            </a:r>
          </a:p>
        </p:txBody>
      </p:sp>
      <p:sp>
        <p:nvSpPr>
          <p:cNvPr id="4" name="Slide Number Placeholder 3"/>
          <p:cNvSpPr>
            <a:spLocks noGrp="1"/>
          </p:cNvSpPr>
          <p:nvPr>
            <p:ph type="sldNum" sz="quarter" idx="5"/>
          </p:nvPr>
        </p:nvSpPr>
        <p:spPr/>
        <p:txBody>
          <a:bodyPr/>
          <a:lstStyle/>
          <a:p>
            <a:fld id="{DBCA0EAF-A1EA-4ADE-B230-55205EADB753}" type="slidenum">
              <a:rPr lang="en-GB" smtClean="0"/>
              <a:t>10</a:t>
            </a:fld>
            <a:endParaRPr lang="en-GB"/>
          </a:p>
        </p:txBody>
      </p:sp>
    </p:spTree>
    <p:extLst>
      <p:ext uri="{BB962C8B-B14F-4D97-AF65-F5344CB8AC3E}">
        <p14:creationId xmlns:p14="http://schemas.microsoft.com/office/powerpoint/2010/main" val="226145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rPr>
              <a:t>Play the film (4 min 21 sec)</a:t>
            </a:r>
            <a:r>
              <a:rPr lang="en-GB" sz="1200" b="1" dirty="0">
                <a:effectLst/>
                <a:latin typeface="Calibri" panose="020F0502020204030204" pitchFamily="34" charset="0"/>
                <a:ea typeface="Calibri" panose="020F0502020204030204" pitchFamily="34" charset="0"/>
              </a:rPr>
              <a:t> https://www.youtube.com/watch?v=G3BWDSyBQgg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Calibri" panose="020F0502020204030204" pitchFamily="34" charset="0"/>
                <a:ea typeface="Calibri" panose="020F0502020204030204" pitchFamily="34" charset="0"/>
              </a:rPr>
              <a:t>Consider a brief discussion about the ways in which your professional practice reflects how you and your service fulfil your corporate parenting responsibilities.</a:t>
            </a:r>
          </a:p>
          <a:p>
            <a:endParaRPr lang="en-GB" dirty="0"/>
          </a:p>
          <a:p>
            <a:endParaRPr lang="en-GB" dirty="0"/>
          </a:p>
        </p:txBody>
      </p:sp>
      <p:sp>
        <p:nvSpPr>
          <p:cNvPr id="4" name="Slide Number Placeholder 3"/>
          <p:cNvSpPr>
            <a:spLocks noGrp="1"/>
          </p:cNvSpPr>
          <p:nvPr>
            <p:ph type="sldNum" sz="quarter" idx="5"/>
          </p:nvPr>
        </p:nvSpPr>
        <p:spPr/>
        <p:txBody>
          <a:bodyPr/>
          <a:lstStyle/>
          <a:p>
            <a:fld id="{DBCA0EAF-A1EA-4ADE-B230-55205EADB753}" type="slidenum">
              <a:rPr lang="en-GB" smtClean="0"/>
              <a:t>11</a:t>
            </a:fld>
            <a:endParaRPr lang="en-GB"/>
          </a:p>
        </p:txBody>
      </p:sp>
    </p:spTree>
    <p:extLst>
      <p:ext uri="{BB962C8B-B14F-4D97-AF65-F5344CB8AC3E}">
        <p14:creationId xmlns:p14="http://schemas.microsoft.com/office/powerpoint/2010/main" val="1818492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ambition for Scotland’s Children is that all children grow up </a:t>
            </a:r>
            <a:r>
              <a:rPr lang="en-GB" b="1" dirty="0"/>
              <a:t>loved, safe, and respected </a:t>
            </a:r>
            <a:r>
              <a:rPr lang="en-GB" dirty="0"/>
              <a:t>so that they can realise their full potential. </a:t>
            </a:r>
          </a:p>
          <a:p>
            <a:endParaRPr lang="en-GB" dirty="0"/>
          </a:p>
          <a:p>
            <a:r>
              <a:rPr lang="en-GB" dirty="0"/>
              <a:t>However, we know it </a:t>
            </a:r>
            <a:r>
              <a:rPr lang="en-GB" b="1" dirty="0"/>
              <a:t>takes a village to raise a child</a:t>
            </a:r>
            <a:r>
              <a:rPr lang="en-GB" dirty="0"/>
              <a:t>. Educational and community settings in all their forms can have a massive impact on children, their lived experience, and their outcomes. They can be the constant in a child’s life even if everything else around them is changing. This slide reminds us that we have a duty to ensure that all children and young people but particularly those who are care experienced grow up </a:t>
            </a:r>
            <a:r>
              <a:rPr lang="en-GB" b="1" dirty="0"/>
              <a:t>LOVED</a:t>
            </a:r>
            <a:r>
              <a:rPr lang="en-GB" dirty="0"/>
              <a:t>, </a:t>
            </a:r>
            <a:r>
              <a:rPr lang="en-GB" b="1" dirty="0"/>
              <a:t>SAFE </a:t>
            </a:r>
            <a:r>
              <a:rPr lang="en-GB" dirty="0"/>
              <a:t>and </a:t>
            </a:r>
            <a:r>
              <a:rPr lang="en-GB" b="1" dirty="0"/>
              <a:t>RESPECTED.</a:t>
            </a:r>
          </a:p>
          <a:p>
            <a:endParaRPr lang="en-GB" dirty="0"/>
          </a:p>
          <a:p>
            <a:r>
              <a:rPr lang="en-GB" dirty="0"/>
              <a:t>So how do we know what needs to change to make things better for care experienced children and young people?</a:t>
            </a:r>
          </a:p>
          <a:p>
            <a:endParaRPr lang="en-GB" dirty="0"/>
          </a:p>
        </p:txBody>
      </p:sp>
      <p:sp>
        <p:nvSpPr>
          <p:cNvPr id="4" name="Slide Number Placeholder 3"/>
          <p:cNvSpPr>
            <a:spLocks noGrp="1"/>
          </p:cNvSpPr>
          <p:nvPr>
            <p:ph type="sldNum" sz="quarter" idx="5"/>
          </p:nvPr>
        </p:nvSpPr>
        <p:spPr/>
        <p:txBody>
          <a:bodyPr/>
          <a:lstStyle/>
          <a:p>
            <a:fld id="{DBCA0EAF-A1EA-4ADE-B230-55205EADB753}" type="slidenum">
              <a:rPr lang="en-GB" smtClean="0"/>
              <a:t>12</a:t>
            </a:fld>
            <a:endParaRPr lang="en-GB"/>
          </a:p>
        </p:txBody>
      </p:sp>
    </p:spTree>
    <p:extLst>
      <p:ext uri="{BB962C8B-B14F-4D97-AF65-F5344CB8AC3E}">
        <p14:creationId xmlns:p14="http://schemas.microsoft.com/office/powerpoint/2010/main" val="2112977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200" dirty="0">
                <a:effectLst/>
                <a:latin typeface="Calibri" panose="020F0502020204030204" pitchFamily="34" charset="0"/>
                <a:ea typeface="Calibri" panose="020F0502020204030204" pitchFamily="34" charset="0"/>
              </a:rPr>
              <a:t>The Independent Care Review which started in 2016 was a root and branch review as it was nationally recognised that the current care system wasn’t fit for purpose. The review was overseen by Fiona Duncan. It was extensive and included testimonials from people with lived experiences, families, carers, practitioners, corporate parents, and many other organisations and stakeholders. Over half of the voices noted in The Promise Report following on from the review were from people with lived experience. </a:t>
            </a:r>
          </a:p>
          <a:p>
            <a:pPr algn="just"/>
            <a:endParaRPr lang="en-GB" sz="1200" dirty="0">
              <a:effectLst/>
              <a:latin typeface="Calibri" panose="020F0502020204030204" pitchFamily="34" charset="0"/>
              <a:ea typeface="Calibri" panose="020F0502020204030204" pitchFamily="34" charset="0"/>
            </a:endParaRPr>
          </a:p>
          <a:p>
            <a:pPr algn="just"/>
            <a:r>
              <a:rPr lang="en-GB" sz="1200" dirty="0">
                <a:effectLst/>
                <a:latin typeface="Calibri" panose="020F0502020204030204" pitchFamily="34" charset="0"/>
                <a:ea typeface="Calibri" panose="020F0502020204030204" pitchFamily="34" charset="0"/>
              </a:rPr>
              <a:t>The review took place over a 4-year period up to 2020. It exposed the fact that the care system is hugely complex, confusing and difficult to navigate. For example, there are 44 pieces of legislation, 23 pieces of secondary legislation and 3 International Conventions that govern this thing we call the ‘care system’. </a:t>
            </a:r>
          </a:p>
          <a:p>
            <a:pPr algn="just"/>
            <a:endParaRPr lang="en-GB" sz="1200" dirty="0">
              <a:effectLst/>
              <a:latin typeface="Calibri" panose="020F0502020204030204" pitchFamily="34" charset="0"/>
              <a:ea typeface="Calibri" panose="020F0502020204030204" pitchFamily="34" charset="0"/>
            </a:endParaRPr>
          </a:p>
          <a:p>
            <a:pPr algn="just"/>
            <a:r>
              <a:rPr lang="en-GB" sz="1200" dirty="0">
                <a:effectLst/>
                <a:latin typeface="Calibri" panose="020F0502020204030204" pitchFamily="34" charset="0"/>
                <a:ea typeface="Calibri" panose="020F0502020204030204" pitchFamily="34" charset="0"/>
              </a:rPr>
              <a:t>To get it right for care experienced people we know we need to have a more coordinated and systematic approach. This is where everyone and more specifically Corporate Parents must work together and see a young person with care experience – holistically - in the context of their family and their community, and not just in the context of their learning or another individual aspect of their life – for example, their mental health. </a:t>
            </a:r>
          </a:p>
          <a:p>
            <a:pPr algn="just"/>
            <a:endParaRPr lang="en-GB" sz="1200" dirty="0">
              <a:effectLst/>
              <a:latin typeface="Calibri" panose="020F0502020204030204" pitchFamily="34" charset="0"/>
              <a:ea typeface="Calibri" panose="020F0502020204030204" pitchFamily="34" charset="0"/>
            </a:endParaRPr>
          </a:p>
          <a:p>
            <a:pPr algn="just"/>
            <a:r>
              <a:rPr lang="en-GB" sz="1200" dirty="0">
                <a:effectLst/>
                <a:latin typeface="Calibri" panose="020F0502020204030204" pitchFamily="34" charset="0"/>
                <a:ea typeface="Calibri" panose="020F0502020204030204" pitchFamily="34" charset="0"/>
              </a:rPr>
              <a:t>The Promise was written to try to join up the supports and services around the lives of care experienced people and highlight how care experienced people think things need to change for the care system to be better.</a:t>
            </a:r>
          </a:p>
          <a:p>
            <a:endParaRPr lang="en-GB" dirty="0"/>
          </a:p>
        </p:txBody>
      </p:sp>
      <p:sp>
        <p:nvSpPr>
          <p:cNvPr id="4" name="Slide Number Placeholder 3"/>
          <p:cNvSpPr>
            <a:spLocks noGrp="1"/>
          </p:cNvSpPr>
          <p:nvPr>
            <p:ph type="sldNum" sz="quarter" idx="5"/>
          </p:nvPr>
        </p:nvSpPr>
        <p:spPr/>
        <p:txBody>
          <a:bodyPr/>
          <a:lstStyle/>
          <a:p>
            <a:fld id="{DBCA0EAF-A1EA-4ADE-B230-55205EADB753}" type="slidenum">
              <a:rPr lang="en-GB" smtClean="0"/>
              <a:t>13</a:t>
            </a:fld>
            <a:endParaRPr lang="en-GB"/>
          </a:p>
        </p:txBody>
      </p:sp>
    </p:spTree>
    <p:extLst>
      <p:ext uri="{BB962C8B-B14F-4D97-AF65-F5344CB8AC3E}">
        <p14:creationId xmlns:p14="http://schemas.microsoft.com/office/powerpoint/2010/main" val="1923611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quote from The Promise Report, 2020, in it they highlight that they have deliberately avoided using the term corporate parent.</a:t>
            </a:r>
          </a:p>
          <a:p>
            <a:endParaRPr lang="en-GB" dirty="0"/>
          </a:p>
          <a:p>
            <a:r>
              <a:rPr lang="en-GB" dirty="0"/>
              <a:t>Read the quote from Nevertheless…..</a:t>
            </a:r>
          </a:p>
          <a:p>
            <a:endParaRPr lang="en-GB" dirty="0"/>
          </a:p>
          <a:p>
            <a:r>
              <a:rPr lang="en-GB" dirty="0"/>
              <a:t>Care experienced children and young people, through the Review, also told us that they found the care system ‘cold, overly professionalised and uncaring’.</a:t>
            </a:r>
          </a:p>
          <a:p>
            <a:endParaRPr lang="en-GB" dirty="0"/>
          </a:p>
          <a:p>
            <a:r>
              <a:rPr lang="en-GB" dirty="0"/>
              <a:t>For a more thought provoking take on the topic of ‘language matters’, consider playing the new cartoon ‘Articulate Animation’ </a:t>
            </a:r>
            <a:r>
              <a:rPr lang="en-GB" b="0" i="0" dirty="0">
                <a:solidFill>
                  <a:srgbClr val="666666"/>
                </a:solidFill>
                <a:effectLst/>
                <a:highlight>
                  <a:srgbClr val="FCE56C"/>
                </a:highlight>
                <a:latin typeface="Open Sans" panose="020B0606030504020204" pitchFamily="34" charset="0"/>
              </a:rPr>
              <a:t>bringing to life the importance of language in the Children’s Hearings System which has just been launched. </a:t>
            </a:r>
            <a:r>
              <a:rPr lang="en-GB" dirty="0">
                <a:hlinkClick r:id="rId3"/>
              </a:rPr>
              <a:t>ohov.co.uk/</a:t>
            </a:r>
            <a:r>
              <a:rPr lang="en-GB" dirty="0" err="1">
                <a:hlinkClick r:id="rId3"/>
              </a:rPr>
              <a:t>wp</a:t>
            </a:r>
            <a:r>
              <a:rPr lang="en-GB" dirty="0">
                <a:hlinkClick r:id="rId3"/>
              </a:rPr>
              <a:t>-content/uploads/2024/05/articulate__a_film_by_our_hearings_our_voice-1080p.mp4</a:t>
            </a:r>
            <a:endParaRPr lang="en-GB" b="0" i="0" dirty="0">
              <a:solidFill>
                <a:srgbClr val="666666"/>
              </a:solidFill>
              <a:effectLst/>
              <a:highlight>
                <a:srgbClr val="FCE56C"/>
              </a:highlight>
              <a:latin typeface="Open Sans" panose="020B0606030504020204" pitchFamily="34" charset="0"/>
            </a:endParaRPr>
          </a:p>
          <a:p>
            <a:endParaRPr lang="en-GB" b="0" i="0" dirty="0">
              <a:solidFill>
                <a:srgbClr val="666666"/>
              </a:solidFill>
              <a:effectLst/>
              <a:highlight>
                <a:srgbClr val="FCE56C"/>
              </a:highlight>
              <a:latin typeface="Open Sans" panose="020B0606030504020204" pitchFamily="34" charset="0"/>
            </a:endParaRPr>
          </a:p>
          <a:p>
            <a:r>
              <a:rPr lang="en-GB" b="1" i="0" dirty="0">
                <a:solidFill>
                  <a:srgbClr val="666666"/>
                </a:solidFill>
                <a:effectLst/>
                <a:highlight>
                  <a:srgbClr val="FCE56C"/>
                </a:highlight>
                <a:latin typeface="Open Sans" panose="020B0606030504020204" pitchFamily="34" charset="0"/>
              </a:rPr>
              <a:t>Please note: </a:t>
            </a:r>
            <a:r>
              <a:rPr lang="en-GB" b="0" i="0" dirty="0">
                <a:solidFill>
                  <a:srgbClr val="666666"/>
                </a:solidFill>
                <a:effectLst/>
                <a:highlight>
                  <a:srgbClr val="FCE56C"/>
                </a:highlight>
                <a:latin typeface="Open Sans" panose="020B0606030504020204" pitchFamily="34" charset="0"/>
              </a:rPr>
              <a:t>This video will have to be queued to play in a different window as its size meant we weren’t able to embed it in the presentation. </a:t>
            </a:r>
          </a:p>
          <a:p>
            <a:endParaRPr lang="en-GB" b="0" i="0" dirty="0">
              <a:solidFill>
                <a:srgbClr val="666666"/>
              </a:solidFill>
              <a:effectLst/>
              <a:highlight>
                <a:srgbClr val="FCE56C"/>
              </a:highlight>
              <a:latin typeface="Open Sans" panose="020B0606030504020204" pitchFamily="34" charset="0"/>
            </a:endParaRPr>
          </a:p>
          <a:p>
            <a:r>
              <a:rPr lang="en-GB" b="0" i="0" dirty="0">
                <a:solidFill>
                  <a:srgbClr val="666666"/>
                </a:solidFill>
                <a:effectLst/>
                <a:highlight>
                  <a:srgbClr val="FCE56C"/>
                </a:highlight>
                <a:latin typeface="Open Sans" panose="020B0606030504020204" pitchFamily="34" charset="0"/>
              </a:rPr>
              <a:t>If you decide not to play it as part of this presentation do highlight in the resource list at the end, its well worth a watch.</a:t>
            </a:r>
            <a:endParaRPr lang="en-GB" dirty="0"/>
          </a:p>
        </p:txBody>
      </p:sp>
      <p:sp>
        <p:nvSpPr>
          <p:cNvPr id="4" name="Slide Number Placeholder 3"/>
          <p:cNvSpPr>
            <a:spLocks noGrp="1"/>
          </p:cNvSpPr>
          <p:nvPr>
            <p:ph type="sldNum" sz="quarter" idx="5"/>
          </p:nvPr>
        </p:nvSpPr>
        <p:spPr/>
        <p:txBody>
          <a:bodyPr/>
          <a:lstStyle/>
          <a:p>
            <a:fld id="{DBCA0EAF-A1EA-4ADE-B230-55205EADB753}" type="slidenum">
              <a:rPr lang="en-GB" smtClean="0"/>
              <a:t>14</a:t>
            </a:fld>
            <a:endParaRPr lang="en-GB"/>
          </a:p>
        </p:txBody>
      </p:sp>
    </p:spTree>
    <p:extLst>
      <p:ext uri="{BB962C8B-B14F-4D97-AF65-F5344CB8AC3E}">
        <p14:creationId xmlns:p14="http://schemas.microsoft.com/office/powerpoint/2010/main" val="529957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dirty="0">
                <a:effectLst/>
                <a:latin typeface="Calibri" panose="020F0502020204030204" pitchFamily="34" charset="0"/>
                <a:ea typeface="Calibri" panose="020F0502020204030204" pitchFamily="34" charset="0"/>
              </a:rPr>
              <a:t>Before we take a closer look at The Promise, let's consider one of its key priorities - the importance of using non-stigmatising language. Watch the animation and consider the impact of the language we all use in our professional practice. This animation brings to life the importance of language in the Children’s Hearings System.</a:t>
            </a:r>
          </a:p>
          <a:p>
            <a:pPr algn="just"/>
            <a:r>
              <a:rPr lang="en-GB" sz="1800" b="1" dirty="0">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b="1" dirty="0">
                <a:effectLst/>
                <a:latin typeface="Calibri" panose="020F0502020204030204" pitchFamily="34" charset="0"/>
                <a:ea typeface="Calibri" panose="020F0502020204030204" pitchFamily="34" charset="0"/>
              </a:rPr>
              <a:t>Play the </a:t>
            </a:r>
            <a:r>
              <a:rPr lang="en-GB" sz="1800" dirty="0">
                <a:effectLst/>
                <a:latin typeface="Calibri" panose="020F0502020204030204" pitchFamily="34" charset="0"/>
                <a:ea typeface="Calibri" panose="020F0502020204030204" pitchFamily="34" charset="0"/>
              </a:rPr>
              <a:t>‘</a:t>
            </a:r>
            <a:r>
              <a:rPr lang="en-GB" sz="1800" b="1" dirty="0">
                <a:effectLst/>
                <a:latin typeface="Calibri" panose="020F0502020204030204" pitchFamily="34" charset="0"/>
                <a:ea typeface="Calibri" panose="020F0502020204030204" pitchFamily="34" charset="0"/>
              </a:rPr>
              <a:t>Articulate Animation</a:t>
            </a:r>
            <a:r>
              <a:rPr lang="en-GB" sz="1800" dirty="0">
                <a:effectLst/>
                <a:latin typeface="Calibri" panose="020F0502020204030204" pitchFamily="34" charset="0"/>
                <a:ea typeface="Calibri" panose="020F0502020204030204" pitchFamily="34" charset="0"/>
              </a:rPr>
              <a:t>’ (3 mins 15 secs) </a:t>
            </a:r>
            <a:r>
              <a:rPr lang="en-GB" sz="1800" u="sng" dirty="0">
                <a:solidFill>
                  <a:srgbClr val="0563C1"/>
                </a:solidFill>
                <a:effectLst/>
                <a:latin typeface="Calibri" panose="020F0502020204030204" pitchFamily="34" charset="0"/>
                <a:ea typeface="Calibri" panose="020F0502020204030204" pitchFamily="34" charset="0"/>
                <a:hlinkClick r:id="rId3"/>
              </a:rPr>
              <a:t>https://vimeo.com/929867493?share=copy</a:t>
            </a:r>
            <a:endParaRPr lang="en-GB" sz="1800" dirty="0">
              <a:effectLst/>
              <a:latin typeface="Calibri" panose="020F0502020204030204" pitchFamily="34" charset="0"/>
              <a:ea typeface="Calibri" panose="020F0502020204030204" pitchFamily="34" charset="0"/>
            </a:endParaRPr>
          </a:p>
          <a:p>
            <a:endParaRPr lang="en-GB" b="0" i="0" dirty="0">
              <a:solidFill>
                <a:srgbClr val="666666"/>
              </a:solidFill>
              <a:effectLst/>
              <a:highlight>
                <a:srgbClr val="FCE56C"/>
              </a:highligh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1" dirty="0">
              <a:solidFill>
                <a:srgbClr val="666666"/>
              </a:solidFill>
              <a:effectLst/>
              <a:highlight>
                <a:srgbClr val="FCE56C"/>
              </a:highligh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1" dirty="0">
              <a:solidFill>
                <a:srgbClr val="666666"/>
              </a:solidFill>
              <a:effectLst/>
              <a:highlight>
                <a:srgbClr val="FCE56C"/>
              </a:highlight>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DBCA0EAF-A1EA-4ADE-B230-55205EADB753}" type="slidenum">
              <a:rPr lang="en-GB" smtClean="0"/>
              <a:t>15</a:t>
            </a:fld>
            <a:endParaRPr lang="en-GB"/>
          </a:p>
        </p:txBody>
      </p:sp>
    </p:spTree>
    <p:extLst>
      <p:ext uri="{BB962C8B-B14F-4D97-AF65-F5344CB8AC3E}">
        <p14:creationId xmlns:p14="http://schemas.microsoft.com/office/powerpoint/2010/main" val="2089900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dirty="0">
                <a:effectLst/>
                <a:latin typeface="Calibri" panose="020F0502020204030204" pitchFamily="34" charset="0"/>
                <a:ea typeface="Calibri" panose="020F0502020204030204" pitchFamily="34" charset="0"/>
              </a:rPr>
              <a:t>Some of the language we’ve heard in the film, and we use every day, is so ingrained in how we talk and write about children, young people, parents and carers that it’ll take time to change. </a:t>
            </a:r>
          </a:p>
          <a:p>
            <a:pPr algn="just"/>
            <a:r>
              <a:rPr lang="en-GB" sz="1800" dirty="0">
                <a:effectLst/>
                <a:latin typeface="Calibri" panose="020F0502020204030204" pitchFamily="34" charset="0"/>
                <a:ea typeface="Calibri" panose="020F0502020204030204" pitchFamily="34" charset="0"/>
              </a:rPr>
              <a:t> </a:t>
            </a:r>
          </a:p>
          <a:p>
            <a:pPr algn="just"/>
            <a:r>
              <a:rPr lang="en-GB" sz="1800" dirty="0">
                <a:effectLst/>
                <a:latin typeface="Calibri" panose="020F0502020204030204" pitchFamily="34" charset="0"/>
                <a:ea typeface="Calibri" panose="020F0502020204030204" pitchFamily="34" charset="0"/>
              </a:rPr>
              <a:t>However, we need to continually realise the ambition of being </a:t>
            </a:r>
            <a:r>
              <a:rPr lang="en-GB" sz="1800" b="1" dirty="0">
                <a:effectLst/>
                <a:latin typeface="Calibri" panose="020F0502020204030204" pitchFamily="34" charset="0"/>
                <a:ea typeface="Calibri" panose="020F0502020204030204" pitchFamily="34" charset="0"/>
              </a:rPr>
              <a:t>LOVED, SAFE </a:t>
            </a:r>
            <a:r>
              <a:rPr lang="en-GB" sz="1800" dirty="0">
                <a:effectLst/>
                <a:latin typeface="Calibri" panose="020F0502020204030204" pitchFamily="34" charset="0"/>
                <a:ea typeface="Calibri" panose="020F0502020204030204" pitchFamily="34" charset="0"/>
              </a:rPr>
              <a:t>and</a:t>
            </a:r>
            <a:r>
              <a:rPr lang="en-GB" sz="1800" b="1" dirty="0">
                <a:effectLst/>
                <a:latin typeface="Calibri" panose="020F0502020204030204" pitchFamily="34" charset="0"/>
                <a:ea typeface="Calibri" panose="020F0502020204030204" pitchFamily="34" charset="0"/>
              </a:rPr>
              <a:t> RESPECTED </a:t>
            </a:r>
            <a:r>
              <a:rPr lang="en-GB" sz="1800" dirty="0">
                <a:effectLst/>
                <a:latin typeface="Calibri" panose="020F0502020204030204" pitchFamily="34" charset="0"/>
                <a:ea typeface="Calibri" panose="020F0502020204030204" pitchFamily="34" charset="0"/>
              </a:rPr>
              <a:t>and understand the power language will play in this achieving this goal.</a:t>
            </a:r>
          </a:p>
          <a:p>
            <a:pPr algn="just"/>
            <a:r>
              <a:rPr lang="en-GB" sz="1800" dirty="0">
                <a:effectLst/>
                <a:latin typeface="Calibri" panose="020F0502020204030204" pitchFamily="34" charset="0"/>
                <a:ea typeface="Calibri" panose="020F0502020204030204" pitchFamily="34" charset="0"/>
              </a:rPr>
              <a:t> </a:t>
            </a:r>
          </a:p>
          <a:p>
            <a:pPr algn="just"/>
            <a:r>
              <a:rPr lang="en-GB" sz="1800" dirty="0">
                <a:effectLst/>
                <a:latin typeface="Calibri" panose="020F0502020204030204" pitchFamily="34" charset="0"/>
                <a:ea typeface="Calibri" panose="020F0502020204030204" pitchFamily="34" charset="0"/>
              </a:rPr>
              <a:t>Read the slide. Does language matter to you? </a:t>
            </a:r>
          </a:p>
          <a:p>
            <a:pPr algn="just"/>
            <a:r>
              <a:rPr lang="en-GB" sz="1800" dirty="0">
                <a:effectLst/>
                <a:latin typeface="Calibri" panose="020F0502020204030204" pitchFamily="34" charset="0"/>
                <a:ea typeface="Calibri" panose="020F0502020204030204" pitchFamily="34" charset="0"/>
              </a:rPr>
              <a:t> </a:t>
            </a:r>
          </a:p>
          <a:p>
            <a:pPr algn="just"/>
            <a:r>
              <a:rPr lang="en-GB" sz="1800" dirty="0">
                <a:effectLst/>
                <a:latin typeface="Calibri" panose="020F0502020204030204" pitchFamily="34" charset="0"/>
                <a:ea typeface="Calibri" panose="020F0502020204030204" pitchFamily="34" charset="0"/>
              </a:rPr>
              <a:t>If time permits allow time to discuss the question.</a:t>
            </a:r>
          </a:p>
        </p:txBody>
      </p:sp>
      <p:sp>
        <p:nvSpPr>
          <p:cNvPr id="4" name="Slide Number Placeholder 3"/>
          <p:cNvSpPr>
            <a:spLocks noGrp="1"/>
          </p:cNvSpPr>
          <p:nvPr>
            <p:ph type="sldNum" sz="quarter" idx="5"/>
          </p:nvPr>
        </p:nvSpPr>
        <p:spPr/>
        <p:txBody>
          <a:bodyPr/>
          <a:lstStyle/>
          <a:p>
            <a:fld id="{DBCA0EAF-A1EA-4ADE-B230-55205EADB753}" type="slidenum">
              <a:rPr lang="en-GB" smtClean="0"/>
              <a:t>16</a:t>
            </a:fld>
            <a:endParaRPr lang="en-GB"/>
          </a:p>
        </p:txBody>
      </p:sp>
    </p:spTree>
    <p:extLst>
      <p:ext uri="{BB962C8B-B14F-4D97-AF65-F5344CB8AC3E}">
        <p14:creationId xmlns:p14="http://schemas.microsoft.com/office/powerpoint/2010/main" val="1725570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2020, Scotland made a promise to all its children that they would grow up </a:t>
            </a:r>
            <a:r>
              <a:rPr lang="en-GB" b="1" dirty="0"/>
              <a:t>loved</a:t>
            </a:r>
            <a:r>
              <a:rPr lang="en-GB" dirty="0"/>
              <a:t>, </a:t>
            </a:r>
            <a:r>
              <a:rPr lang="en-GB" b="1" dirty="0"/>
              <a:t>safe </a:t>
            </a:r>
            <a:r>
              <a:rPr lang="en-GB" dirty="0"/>
              <a:t>and </a:t>
            </a:r>
            <a:r>
              <a:rPr lang="en-GB" b="1" dirty="0"/>
              <a:t>respected</a:t>
            </a:r>
            <a:r>
              <a:rPr lang="en-GB" dirty="0"/>
              <a:t>, and that this would be achieved by 2030. This promise extends to all children; however, it has particular meaning to children who are, or could be, care experienced. </a:t>
            </a:r>
          </a:p>
          <a:p>
            <a:endParaRPr lang="en-GB" dirty="0"/>
          </a:p>
          <a:p>
            <a:r>
              <a:rPr lang="en-GB" dirty="0"/>
              <a:t>Scotland’s Promise was made following an independent review of the care system in 2016. As previously mentioned, 5.5 thousand people across Scotland engaged in this process, and at least half of this number were people who had lived experience of the care system. </a:t>
            </a:r>
          </a:p>
          <a:p>
            <a:endParaRPr lang="en-GB" dirty="0"/>
          </a:p>
          <a:p>
            <a:r>
              <a:rPr lang="en-GB" dirty="0"/>
              <a:t>The Promise is not a party-political agenda, it is Scotland’s promise to children, young people and families regardless of which political party leads Government. </a:t>
            </a:r>
            <a:r>
              <a:rPr lang="en-GB" b="0" i="0" dirty="0">
                <a:solidFill>
                  <a:srgbClr val="2E2E2E"/>
                </a:solidFill>
                <a:effectLst/>
                <a:latin typeface="Montserrat" panose="00000500000000000000" pitchFamily="2" charset="0"/>
              </a:rPr>
              <a:t>On Wednesday 5 February 2020, the Independent Care Review published seven reports. </a:t>
            </a:r>
            <a:r>
              <a:rPr lang="en-GB" b="0" i="0" u="none" strike="noStrike" dirty="0">
                <a:solidFill>
                  <a:srgbClr val="1B9693"/>
                </a:solidFill>
                <a:effectLst/>
                <a:latin typeface="Montserrat" panose="00000500000000000000" pitchFamily="2" charset="0"/>
              </a:rPr>
              <a:t>The Promise </a:t>
            </a:r>
            <a:r>
              <a:rPr lang="en-GB" b="0" i="0" dirty="0">
                <a:solidFill>
                  <a:srgbClr val="2E2E2E"/>
                </a:solidFill>
                <a:effectLst/>
                <a:latin typeface="Montserrat" panose="00000500000000000000" pitchFamily="2" charset="0"/>
              </a:rPr>
              <a:t>laid out five foundations and over 80 calls to action. </a:t>
            </a:r>
            <a:r>
              <a:rPr lang="en-GB" dirty="0">
                <a:hlinkClick r:id="rId3"/>
              </a:rPr>
              <a:t>https://www.carereview.scot/conclusions/independent-care-review-reports/</a:t>
            </a:r>
            <a:r>
              <a:rPr lang="en-GB" dirty="0"/>
              <a:t> </a:t>
            </a:r>
            <a:endParaRPr lang="en-GB" b="0" i="0" dirty="0">
              <a:solidFill>
                <a:srgbClr val="2E2E2E"/>
              </a:solidFill>
              <a:effectLst/>
              <a:latin typeface="Montserrat" panose="00000500000000000000" pitchFamily="2" charset="0"/>
            </a:endParaRPr>
          </a:p>
          <a:p>
            <a:endParaRPr lang="en-GB" dirty="0"/>
          </a:p>
          <a:p>
            <a:r>
              <a:rPr lang="en-GB" dirty="0"/>
              <a:t> </a:t>
            </a:r>
          </a:p>
          <a:p>
            <a:endParaRPr lang="en-GB" dirty="0"/>
          </a:p>
        </p:txBody>
      </p:sp>
      <p:sp>
        <p:nvSpPr>
          <p:cNvPr id="4" name="Slide Number Placeholder 3"/>
          <p:cNvSpPr>
            <a:spLocks noGrp="1"/>
          </p:cNvSpPr>
          <p:nvPr>
            <p:ph type="sldNum" sz="quarter" idx="5"/>
          </p:nvPr>
        </p:nvSpPr>
        <p:spPr/>
        <p:txBody>
          <a:bodyPr/>
          <a:lstStyle/>
          <a:p>
            <a:fld id="{DBCA0EAF-A1EA-4ADE-B230-55205EADB753}" type="slidenum">
              <a:rPr lang="en-GB" smtClean="0"/>
              <a:t>17</a:t>
            </a:fld>
            <a:endParaRPr lang="en-GB"/>
          </a:p>
        </p:txBody>
      </p:sp>
    </p:spTree>
    <p:extLst>
      <p:ext uri="{BB962C8B-B14F-4D97-AF65-F5344CB8AC3E}">
        <p14:creationId xmlns:p14="http://schemas.microsoft.com/office/powerpoint/2010/main" val="34407141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Promise itself has five Foundations which encompasses 84 Promises or commitments made to care experienced children and young people. These commitments have been made by all Scottish Political Parties in their Manifesto’s. Something that had never happened before.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Plan 21-24 - Principles and Priorities were identified. The principles recognise the impact of poverty, the importance of using non-stigmatising language, the fact that we need to listen to children, young people and their families and uphold their rights. We need to focus on these things - in other words designing services and supports that meets the needs of families rather than asking families to use services and supports that don’t work for them.</a:t>
            </a:r>
          </a:p>
          <a:p>
            <a:endParaRPr lang="en-GB" dirty="0"/>
          </a:p>
        </p:txBody>
      </p:sp>
      <p:sp>
        <p:nvSpPr>
          <p:cNvPr id="4" name="Slide Number Placeholder 3"/>
          <p:cNvSpPr>
            <a:spLocks noGrp="1"/>
          </p:cNvSpPr>
          <p:nvPr>
            <p:ph type="sldNum" sz="quarter" idx="5"/>
          </p:nvPr>
        </p:nvSpPr>
        <p:spPr/>
        <p:txBody>
          <a:bodyPr/>
          <a:lstStyle/>
          <a:p>
            <a:fld id="{DBCA0EAF-A1EA-4ADE-B230-55205EADB753}" type="slidenum">
              <a:rPr lang="en-GB" smtClean="0"/>
              <a:t>18</a:t>
            </a:fld>
            <a:endParaRPr lang="en-GB"/>
          </a:p>
        </p:txBody>
      </p:sp>
    </p:spTree>
    <p:extLst>
      <p:ext uri="{BB962C8B-B14F-4D97-AF65-F5344CB8AC3E}">
        <p14:creationId xmlns:p14="http://schemas.microsoft.com/office/powerpoint/2010/main" val="1244713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Aft>
                <a:spcPts val="600"/>
              </a:spcAft>
            </a:pPr>
            <a:r>
              <a:rPr lang="en-GB" b="1" dirty="0"/>
              <a:t>The Promise Plan 24-30 will be produced by the end of 2024 however we already know that it will:</a:t>
            </a:r>
          </a:p>
          <a:p>
            <a:pPr>
              <a:lnSpc>
                <a:spcPct val="90000"/>
              </a:lnSpc>
              <a:spcAft>
                <a:spcPts val="600"/>
              </a:spcAft>
            </a:pPr>
            <a:endParaRPr lang="en-GB" b="1" dirty="0"/>
          </a:p>
          <a:p>
            <a:pPr>
              <a:lnSpc>
                <a:spcPct val="90000"/>
              </a:lnSpc>
              <a:spcAft>
                <a:spcPts val="600"/>
              </a:spcAft>
            </a:pPr>
            <a:r>
              <a:rPr lang="en-US" sz="1200" b="1" i="0" dirty="0">
                <a:effectLst/>
              </a:rPr>
              <a:t>Build on what has come before</a:t>
            </a:r>
          </a:p>
          <a:p>
            <a:pPr>
              <a:lnSpc>
                <a:spcPct val="90000"/>
              </a:lnSpc>
              <a:spcAft>
                <a:spcPts val="600"/>
              </a:spcAft>
            </a:pPr>
            <a:r>
              <a:rPr lang="en-US" sz="1200" b="0" i="0" dirty="0">
                <a:effectLst/>
              </a:rPr>
              <a:t>Plan 24-30 is an evolution of Plan 21-24. It details who needs to do what, by when to make sure the promise made to children, young people, families and care experienced adults in February 2020 is kept in full by 2030.</a:t>
            </a:r>
          </a:p>
          <a:p>
            <a:pPr>
              <a:lnSpc>
                <a:spcPct val="90000"/>
              </a:lnSpc>
              <a:spcAft>
                <a:spcPts val="600"/>
              </a:spcAft>
            </a:pPr>
            <a:endParaRPr lang="en-US" sz="1000" b="0" i="0" dirty="0">
              <a:effectLst/>
            </a:endParaRPr>
          </a:p>
          <a:p>
            <a:pPr>
              <a:lnSpc>
                <a:spcPct val="90000"/>
              </a:lnSpc>
              <a:spcAft>
                <a:spcPts val="600"/>
              </a:spcAft>
            </a:pPr>
            <a:r>
              <a:rPr lang="en-US" sz="1200" b="1" i="0" dirty="0">
                <a:effectLst/>
              </a:rPr>
              <a:t>Be devised together</a:t>
            </a:r>
          </a:p>
          <a:p>
            <a:pPr>
              <a:lnSpc>
                <a:spcPct val="90000"/>
              </a:lnSpc>
              <a:spcAft>
                <a:spcPts val="600"/>
              </a:spcAft>
            </a:pPr>
            <a:r>
              <a:rPr lang="en-US" sz="1200" b="0" i="0" dirty="0">
                <a:effectLst/>
              </a:rPr>
              <a:t>The development of Plan 24-30 has been done in consultation with stakeholders including the care community.</a:t>
            </a:r>
          </a:p>
          <a:p>
            <a:pPr>
              <a:lnSpc>
                <a:spcPct val="90000"/>
              </a:lnSpc>
              <a:spcAft>
                <a:spcPts val="600"/>
              </a:spcAft>
            </a:pPr>
            <a:endParaRPr lang="en-US" sz="1000" b="0" i="0" dirty="0">
              <a:effectLst/>
            </a:endParaRPr>
          </a:p>
          <a:p>
            <a:pPr>
              <a:lnSpc>
                <a:spcPct val="90000"/>
              </a:lnSpc>
              <a:spcAft>
                <a:spcPts val="600"/>
              </a:spcAft>
            </a:pPr>
            <a:r>
              <a:rPr lang="en-US" sz="1200" b="1" i="0" dirty="0">
                <a:effectLst/>
              </a:rPr>
              <a:t>Keep everyone on track</a:t>
            </a:r>
          </a:p>
          <a:p>
            <a:pPr>
              <a:lnSpc>
                <a:spcPct val="90000"/>
              </a:lnSpc>
              <a:spcAft>
                <a:spcPts val="600"/>
              </a:spcAft>
            </a:pPr>
            <a:r>
              <a:rPr lang="en-US" sz="1200" b="0" i="0" dirty="0">
                <a:effectLst/>
              </a:rPr>
              <a:t>Plan 24-30 is mapped to key policy areas such as the United Nations Convention on the Rights of the Child (UNCRC) and Getting It Right For Every Child (GIRFEC).</a:t>
            </a:r>
          </a:p>
          <a:p>
            <a:pPr>
              <a:lnSpc>
                <a:spcPct val="90000"/>
              </a:lnSpc>
              <a:spcAft>
                <a:spcPts val="600"/>
              </a:spcAft>
            </a:pPr>
            <a:endParaRPr lang="en-US" sz="1000" b="0" i="0" dirty="0">
              <a:effectLst/>
            </a:endParaRPr>
          </a:p>
          <a:p>
            <a:pPr>
              <a:lnSpc>
                <a:spcPct val="90000"/>
              </a:lnSpc>
              <a:spcAft>
                <a:spcPts val="600"/>
              </a:spcAft>
            </a:pPr>
            <a:r>
              <a:rPr lang="en-US" sz="1200" b="1" i="0" dirty="0">
                <a:effectLst/>
              </a:rPr>
              <a:t>Belong to everyone involved</a:t>
            </a:r>
          </a:p>
          <a:p>
            <a:pPr>
              <a:lnSpc>
                <a:spcPct val="90000"/>
              </a:lnSpc>
              <a:spcAft>
                <a:spcPts val="600"/>
              </a:spcAft>
            </a:pPr>
            <a:r>
              <a:rPr lang="en-US" sz="1200" b="0" i="0" dirty="0">
                <a:effectLst/>
              </a:rPr>
              <a:t>Plan 24-30 has been developed in an open and collaborative way with everyone who has a stake in </a:t>
            </a:r>
            <a:r>
              <a:rPr lang="en-US" sz="1200" b="0" i="0" u="sng" dirty="0">
                <a:effectLst/>
                <a:hlinkClick r:id="rId3"/>
              </a:rPr>
              <a:t>the promise</a:t>
            </a:r>
            <a:r>
              <a:rPr lang="en-US" sz="1200" b="0" i="0" dirty="0">
                <a:effectLst/>
              </a:rPr>
              <a:t>, including consulting with and listening to the care community. Plan 24-30 belongs to everyone, and everyone’s work is reflected in it.</a:t>
            </a:r>
          </a:p>
          <a:p>
            <a:pPr>
              <a:lnSpc>
                <a:spcPct val="90000"/>
              </a:lnSpc>
              <a:spcAft>
                <a:spcPts val="600"/>
              </a:spcAft>
            </a:pPr>
            <a:endParaRPr lang="en-US" sz="1000" b="0" i="0" dirty="0">
              <a:effectLst/>
            </a:endParaRPr>
          </a:p>
          <a:p>
            <a:pPr>
              <a:lnSpc>
                <a:spcPct val="90000"/>
              </a:lnSpc>
              <a:spcAft>
                <a:spcPts val="600"/>
              </a:spcAft>
            </a:pPr>
            <a:r>
              <a:rPr lang="en-US" sz="1200" b="1" i="0" dirty="0">
                <a:effectLst/>
              </a:rPr>
              <a:t>Be live and constantly updated</a:t>
            </a:r>
          </a:p>
          <a:p>
            <a:pPr>
              <a:lnSpc>
                <a:spcPct val="90000"/>
              </a:lnSpc>
              <a:spcAft>
                <a:spcPts val="600"/>
              </a:spcAft>
            </a:pPr>
            <a:r>
              <a:rPr lang="en-US" sz="1200" b="0" i="0" dirty="0">
                <a:effectLst/>
              </a:rPr>
              <a:t>Plan 24-30 is live and dynamic. As the route map progresses and becomes clearer, Plan 24-30 will be updated so that it keeps track of progress and what still needs to happen.</a:t>
            </a:r>
          </a:p>
          <a:p>
            <a:endParaRPr lang="en-GB" b="1" dirty="0"/>
          </a:p>
        </p:txBody>
      </p:sp>
      <p:sp>
        <p:nvSpPr>
          <p:cNvPr id="4" name="Slide Number Placeholder 3"/>
          <p:cNvSpPr>
            <a:spLocks noGrp="1"/>
          </p:cNvSpPr>
          <p:nvPr>
            <p:ph type="sldNum" sz="quarter" idx="5"/>
          </p:nvPr>
        </p:nvSpPr>
        <p:spPr/>
        <p:txBody>
          <a:bodyPr/>
          <a:lstStyle/>
          <a:p>
            <a:fld id="{DBCA0EAF-A1EA-4ADE-B230-55205EADB753}" type="slidenum">
              <a:rPr lang="en-GB" smtClean="0"/>
              <a:t>19</a:t>
            </a:fld>
            <a:endParaRPr lang="en-GB"/>
          </a:p>
        </p:txBody>
      </p:sp>
    </p:spTree>
    <p:extLst>
      <p:ext uri="{BB962C8B-B14F-4D97-AF65-F5344CB8AC3E}">
        <p14:creationId xmlns:p14="http://schemas.microsoft.com/office/powerpoint/2010/main" val="50841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professional learning is for ALL staff who have contact with children, young people and their families. there is an expectation that over time ALL staff complete it.</a:t>
            </a:r>
          </a:p>
          <a:p>
            <a:endParaRPr lang="en-GB" dirty="0"/>
          </a:p>
          <a:p>
            <a:r>
              <a:rPr lang="en-GB" dirty="0"/>
              <a:t>The information should or could be part of induction training for new staff.</a:t>
            </a:r>
          </a:p>
          <a:p>
            <a:endParaRPr lang="en-GB" dirty="0"/>
          </a:p>
          <a:p>
            <a:r>
              <a:rPr lang="en-GB" dirty="0"/>
              <a:t>The training should be regularly refreshed - at least every three years.</a:t>
            </a:r>
          </a:p>
          <a:p>
            <a:endParaRPr lang="en-GB" dirty="0"/>
          </a:p>
          <a:p>
            <a:r>
              <a:rPr lang="en-GB" dirty="0"/>
              <a:t>Individuals can receive an ‘I promise’ Award upon course completion. To obtain a ‘We Promise’ Award for a setting 70% of all staff need to have completed the presentations and e-Learning module.</a:t>
            </a:r>
          </a:p>
        </p:txBody>
      </p:sp>
      <p:sp>
        <p:nvSpPr>
          <p:cNvPr id="4" name="Slide Number Placeholder 3"/>
          <p:cNvSpPr>
            <a:spLocks noGrp="1"/>
          </p:cNvSpPr>
          <p:nvPr>
            <p:ph type="sldNum" sz="quarter" idx="5"/>
          </p:nvPr>
        </p:nvSpPr>
        <p:spPr/>
        <p:txBody>
          <a:bodyPr/>
          <a:lstStyle/>
          <a:p>
            <a:fld id="{DBCA0EAF-A1EA-4ADE-B230-55205EADB753}" type="slidenum">
              <a:rPr lang="en-GB" smtClean="0"/>
              <a:t>2</a:t>
            </a:fld>
            <a:endParaRPr lang="en-GB"/>
          </a:p>
        </p:txBody>
      </p:sp>
    </p:spTree>
    <p:extLst>
      <p:ext uri="{BB962C8B-B14F-4D97-AF65-F5344CB8AC3E}">
        <p14:creationId xmlns:p14="http://schemas.microsoft.com/office/powerpoint/2010/main" val="13496899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are The Promise foundations, and what do they mean?</a:t>
            </a:r>
          </a:p>
          <a:p>
            <a:endParaRPr lang="en-GB" dirty="0"/>
          </a:p>
          <a:p>
            <a:pPr algn="l"/>
            <a:r>
              <a:rPr lang="en-GB" b="1" dirty="0"/>
              <a:t>Voice</a:t>
            </a:r>
            <a:r>
              <a:rPr lang="en-GB" dirty="0"/>
              <a:t> - </a:t>
            </a:r>
            <a:r>
              <a:rPr lang="en-GB" b="1" i="0" dirty="0">
                <a:effectLst/>
                <a:latin typeface="Open Sans" panose="020B0606030504020204" pitchFamily="34" charset="0"/>
              </a:rPr>
              <a:t>Children must be listened to.</a:t>
            </a:r>
            <a:endParaRPr lang="en-GB" b="0" i="0" dirty="0">
              <a:effectLst/>
              <a:latin typeface="Open Sans" panose="020B0606030504020204" pitchFamily="34" charset="0"/>
            </a:endParaRPr>
          </a:p>
          <a:p>
            <a:pPr algn="l"/>
            <a:r>
              <a:rPr lang="en-GB" b="0" i="0" dirty="0">
                <a:effectLst/>
                <a:latin typeface="Open Sans" panose="020B0606030504020204" pitchFamily="34" charset="0"/>
              </a:rPr>
              <a:t>That means they should be meaningfully and appropriately involved when decisions are made about their care. It means everyone involved in their care should listen properly to them and respond to what they want and need. Scotland's culture of decision-making must be compassionate and caring. It must be focused on children, and those they trust.</a:t>
            </a:r>
          </a:p>
          <a:p>
            <a:pPr algn="l"/>
            <a:endParaRPr lang="en-GB" b="0" i="0" dirty="0">
              <a:effectLst/>
              <a:latin typeface="Open Sans" panose="020B0606030504020204" pitchFamily="34" charset="0"/>
            </a:endParaRPr>
          </a:p>
          <a:p>
            <a:pPr algn="l"/>
            <a:r>
              <a:rPr lang="en-GB" b="1" i="0" dirty="0">
                <a:effectLst/>
                <a:latin typeface="Open Sans" panose="020B0606030504020204" pitchFamily="34" charset="0"/>
              </a:rPr>
              <a:t>Family</a:t>
            </a:r>
            <a:r>
              <a:rPr lang="en-GB" b="0" i="0" dirty="0">
                <a:effectLst/>
                <a:latin typeface="Open Sans" panose="020B0606030504020204" pitchFamily="34" charset="0"/>
              </a:rPr>
              <a:t> - Where children are safe in their families and feel loved, </a:t>
            </a:r>
            <a:r>
              <a:rPr lang="en-GB" b="1" i="0" dirty="0">
                <a:effectLst/>
                <a:latin typeface="Open Sans" panose="020B0606030504020204" pitchFamily="34" charset="0"/>
              </a:rPr>
              <a:t>they must stay.</a:t>
            </a:r>
            <a:r>
              <a:rPr lang="en-GB" b="0" i="0" dirty="0">
                <a:effectLst/>
                <a:latin typeface="Open Sans" panose="020B0606030504020204" pitchFamily="34" charset="0"/>
              </a:rPr>
              <a:t> Families must get support together to nurture that love, and to overcome the difficulties which get in its way.</a:t>
            </a:r>
          </a:p>
          <a:p>
            <a:pPr algn="l"/>
            <a:endParaRPr lang="en-GB" b="0" i="0" dirty="0">
              <a:effectLst/>
              <a:latin typeface="Open Sans" panose="020B0606030504020204" pitchFamily="34" charset="0"/>
            </a:endParaRPr>
          </a:p>
          <a:p>
            <a:pPr algn="l"/>
            <a:r>
              <a:rPr lang="en-GB" b="1" i="0" dirty="0">
                <a:effectLst/>
                <a:latin typeface="Open Sans" panose="020B0606030504020204" pitchFamily="34" charset="0"/>
              </a:rPr>
              <a:t>Care </a:t>
            </a:r>
            <a:r>
              <a:rPr lang="en-GB" b="0" i="0" dirty="0">
                <a:effectLst/>
                <a:latin typeface="Open Sans" panose="020B0606030504020204" pitchFamily="34" charset="0"/>
              </a:rPr>
              <a:t>- Sometimes, it's not possible for children to live with their family. But they must still be able to live with their brothers and sisters, as long as it's safe. And they must belong to a loving home, staying there for as long as they need to.</a:t>
            </a:r>
          </a:p>
          <a:p>
            <a:pPr algn="l"/>
            <a:endParaRPr lang="en-GB" b="0" i="0" dirty="0">
              <a:effectLst/>
              <a:latin typeface="Open Sans" panose="020B0606030504020204" pitchFamily="34" charset="0"/>
            </a:endParaRPr>
          </a:p>
          <a:p>
            <a:pPr algn="l"/>
            <a:endParaRPr lang="en-GB" b="0" i="0" dirty="0">
              <a:effectLst/>
              <a:latin typeface="Open Sans" panose="020B0606030504020204" pitchFamily="34" charset="0"/>
            </a:endParaRPr>
          </a:p>
          <a:p>
            <a:pPr algn="l"/>
            <a:endParaRPr lang="en-GB" b="0" i="0" dirty="0">
              <a:effectLst/>
              <a:latin typeface="Open Sans" panose="020B0606030504020204" pitchFamily="34" charset="0"/>
            </a:endParaRPr>
          </a:p>
          <a:p>
            <a:pPr algn="l"/>
            <a:endParaRPr lang="en-GB" b="0" i="0" dirty="0">
              <a:effectLst/>
              <a:latin typeface="Open Sans" panose="020B0606030504020204" pitchFamily="34" charset="0"/>
            </a:endParaRPr>
          </a:p>
          <a:p>
            <a:pPr algn="l"/>
            <a:endParaRPr lang="en-GB" b="0" i="0" dirty="0">
              <a:effectLst/>
              <a:latin typeface="Open Sans" panose="020B0606030504020204" pitchFamily="34" charset="0"/>
            </a:endParaRPr>
          </a:p>
          <a:p>
            <a:pPr algn="l"/>
            <a:endParaRPr lang="en-GB" b="0" i="0" dirty="0">
              <a:effectLst/>
              <a:latin typeface="Open Sans" panose="020B0606030504020204" pitchFamily="34" charset="0"/>
            </a:endParaRPr>
          </a:p>
          <a:p>
            <a:endParaRPr lang="en-GB" dirty="0"/>
          </a:p>
        </p:txBody>
      </p:sp>
      <p:sp>
        <p:nvSpPr>
          <p:cNvPr id="4" name="Slide Number Placeholder 3"/>
          <p:cNvSpPr>
            <a:spLocks noGrp="1"/>
          </p:cNvSpPr>
          <p:nvPr>
            <p:ph type="sldNum" sz="quarter" idx="5"/>
          </p:nvPr>
        </p:nvSpPr>
        <p:spPr/>
        <p:txBody>
          <a:bodyPr/>
          <a:lstStyle/>
          <a:p>
            <a:fld id="{DBCA0EAF-A1EA-4ADE-B230-55205EADB753}" type="slidenum">
              <a:rPr lang="en-GB" smtClean="0"/>
              <a:t>20</a:t>
            </a:fld>
            <a:endParaRPr lang="en-GB"/>
          </a:p>
        </p:txBody>
      </p:sp>
    </p:spTree>
    <p:extLst>
      <p:ext uri="{BB962C8B-B14F-4D97-AF65-F5344CB8AC3E}">
        <p14:creationId xmlns:p14="http://schemas.microsoft.com/office/powerpoint/2010/main" val="16914811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i="0" dirty="0">
                <a:effectLst/>
                <a:latin typeface="Open Sans" panose="020B0606030504020204" pitchFamily="34" charset="0"/>
              </a:rPr>
              <a:t>People</a:t>
            </a:r>
            <a:r>
              <a:rPr lang="en-GB" b="0" i="0" dirty="0">
                <a:effectLst/>
                <a:latin typeface="Open Sans" panose="020B0606030504020204" pitchFamily="34" charset="0"/>
              </a:rPr>
              <a:t> - The children Scotland cares for must </a:t>
            </a:r>
            <a:r>
              <a:rPr lang="en-GB" b="1" i="0" dirty="0">
                <a:effectLst/>
                <a:latin typeface="Open Sans" panose="020B0606030504020204" pitchFamily="34" charset="0"/>
              </a:rPr>
              <a:t>be supported to develop relationships</a:t>
            </a:r>
            <a:r>
              <a:rPr lang="en-GB" b="0" i="0" dirty="0">
                <a:effectLst/>
                <a:latin typeface="Open Sans" panose="020B0606030504020204" pitchFamily="34" charset="0"/>
              </a:rPr>
              <a:t>: with people in the workforce, and those in the wider community. And these people must also be supported: to listen, and to be compassionate in their care and decision-making.</a:t>
            </a:r>
          </a:p>
          <a:p>
            <a:pPr algn="l"/>
            <a:endParaRPr lang="en-GB" b="0" i="0" dirty="0">
              <a:effectLst/>
              <a:latin typeface="Open Sans" panose="020B0606030504020204" pitchFamily="34" charset="0"/>
            </a:endParaRPr>
          </a:p>
          <a:p>
            <a:pPr algn="l"/>
            <a:r>
              <a:rPr lang="en-GB" b="1" i="0" dirty="0">
                <a:effectLst/>
                <a:latin typeface="Open Sans" panose="020B0606030504020204" pitchFamily="34" charset="0"/>
              </a:rPr>
              <a:t>Scaffolding</a:t>
            </a:r>
            <a:r>
              <a:rPr lang="en-GB" b="0" i="0" dirty="0">
                <a:effectLst/>
                <a:latin typeface="Open Sans" panose="020B0606030504020204" pitchFamily="34" charset="0"/>
              </a:rPr>
              <a:t> - Children, families and the workforce must be </a:t>
            </a:r>
            <a:r>
              <a:rPr lang="en-GB" b="1" i="0" dirty="0">
                <a:effectLst/>
                <a:latin typeface="Open Sans" panose="020B0606030504020204" pitchFamily="34" charset="0"/>
              </a:rPr>
              <a:t>supported by a system that is there when it is needed:</a:t>
            </a:r>
            <a:r>
              <a:rPr lang="en-GB" b="0" i="0" dirty="0">
                <a:effectLst/>
                <a:latin typeface="Open Sans" panose="020B0606030504020204" pitchFamily="34" charset="0"/>
              </a:rPr>
              <a:t> the scaffolding of help, support and accountability.</a:t>
            </a:r>
          </a:p>
          <a:p>
            <a:endParaRPr lang="en-GB" dirty="0"/>
          </a:p>
        </p:txBody>
      </p:sp>
      <p:sp>
        <p:nvSpPr>
          <p:cNvPr id="4" name="Slide Number Placeholder 3"/>
          <p:cNvSpPr>
            <a:spLocks noGrp="1"/>
          </p:cNvSpPr>
          <p:nvPr>
            <p:ph type="sldNum" sz="quarter" idx="5"/>
          </p:nvPr>
        </p:nvSpPr>
        <p:spPr/>
        <p:txBody>
          <a:bodyPr/>
          <a:lstStyle/>
          <a:p>
            <a:fld id="{DBCA0EAF-A1EA-4ADE-B230-55205EADB753}" type="slidenum">
              <a:rPr lang="en-GB" smtClean="0"/>
              <a:t>21</a:t>
            </a:fld>
            <a:endParaRPr lang="en-GB"/>
          </a:p>
        </p:txBody>
      </p:sp>
    </p:spTree>
    <p:extLst>
      <p:ext uri="{BB962C8B-B14F-4D97-AF65-F5344CB8AC3E}">
        <p14:creationId xmlns:p14="http://schemas.microsoft.com/office/powerpoint/2010/main" val="9822043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Community Learning and Development have a clear role to play in helping Keep the Promise beginning with the principles fundamental to our practice.</a:t>
            </a:r>
          </a:p>
          <a:p>
            <a:pPr algn="l"/>
            <a:endParaRPr lang="en-GB" b="0" i="0" dirty="0">
              <a:solidFill>
                <a:srgbClr val="252525"/>
              </a:solidFill>
              <a:effectLst/>
              <a:latin typeface="ProximaNova-Regular"/>
            </a:endParaRPr>
          </a:p>
          <a:p>
            <a:pPr algn="l"/>
            <a:r>
              <a:rPr lang="en-GB" b="0" i="0" dirty="0">
                <a:solidFill>
                  <a:srgbClr val="252525"/>
                </a:solidFill>
                <a:effectLst/>
                <a:latin typeface="ProximaNova-Regular"/>
              </a:rPr>
              <a:t>The CLD Standards Council Scotland is the professional body for people who work or volunteer in community learning and development in Scotland, including Family Learning.</a:t>
            </a:r>
          </a:p>
          <a:p>
            <a:pPr algn="l"/>
            <a:endParaRPr lang="en-GB" b="0" i="0" dirty="0">
              <a:solidFill>
                <a:srgbClr val="252525"/>
              </a:solidFill>
              <a:effectLst/>
              <a:latin typeface="ProximaNova-Regular"/>
            </a:endParaRPr>
          </a:p>
          <a:p>
            <a:pPr algn="l"/>
            <a:r>
              <a:rPr lang="en-GB" b="0" i="0" dirty="0">
                <a:solidFill>
                  <a:srgbClr val="252525"/>
                </a:solidFill>
                <a:effectLst/>
                <a:latin typeface="ProximaNova-Regular"/>
              </a:rPr>
              <a:t>They are a member led organisation whose approach, and work aims to deliver </a:t>
            </a:r>
            <a:r>
              <a:rPr lang="en-GB" b="1" i="0" dirty="0">
                <a:solidFill>
                  <a:srgbClr val="252525"/>
                </a:solidFill>
                <a:effectLst/>
                <a:latin typeface="ProximaNova-Regular"/>
              </a:rPr>
              <a:t>5 core values </a:t>
            </a:r>
            <a:r>
              <a:rPr lang="en-GB" b="0" i="0" dirty="0">
                <a:solidFill>
                  <a:srgbClr val="252525"/>
                </a:solidFill>
                <a:effectLst/>
                <a:latin typeface="ProximaNova-Regular"/>
              </a:rPr>
              <a:t>including:</a:t>
            </a:r>
          </a:p>
          <a:p>
            <a:pPr algn="l"/>
            <a:endParaRPr lang="en-GB" b="0" i="0" dirty="0">
              <a:solidFill>
                <a:srgbClr val="252525"/>
              </a:solidFill>
              <a:effectLst/>
              <a:latin typeface="ProximaNova-Regular"/>
            </a:endParaRPr>
          </a:p>
          <a:p>
            <a:pPr algn="l">
              <a:buFont typeface="Arial" panose="020B0604020202020204" pitchFamily="34" charset="0"/>
              <a:buChar char="•"/>
            </a:pPr>
            <a:r>
              <a:rPr lang="en-GB" b="1" i="0" dirty="0">
                <a:solidFill>
                  <a:srgbClr val="333333"/>
                </a:solidFill>
                <a:effectLst/>
                <a:latin typeface="ProximaNova-Regular"/>
              </a:rPr>
              <a:t>Self-determination</a:t>
            </a:r>
            <a:r>
              <a:rPr lang="en-GB" b="0" i="0" dirty="0">
                <a:solidFill>
                  <a:srgbClr val="333333"/>
                </a:solidFill>
                <a:effectLst/>
                <a:latin typeface="ProximaNova-Regular"/>
              </a:rPr>
              <a:t> – respecting the individual and valuing the right of people to make their own choices.</a:t>
            </a:r>
          </a:p>
          <a:p>
            <a:pPr algn="l">
              <a:buFont typeface="Arial" panose="020B0604020202020204" pitchFamily="34" charset="0"/>
              <a:buChar char="•"/>
            </a:pPr>
            <a:r>
              <a:rPr lang="en-GB" b="1" i="0" dirty="0">
                <a:solidFill>
                  <a:srgbClr val="333333"/>
                </a:solidFill>
                <a:effectLst/>
                <a:latin typeface="ProximaNova-Regular"/>
              </a:rPr>
              <a:t>Inclusion</a:t>
            </a:r>
            <a:r>
              <a:rPr lang="en-GB" b="0" i="0" dirty="0">
                <a:solidFill>
                  <a:srgbClr val="333333"/>
                </a:solidFill>
                <a:effectLst/>
                <a:latin typeface="ProximaNova-Regular"/>
              </a:rPr>
              <a:t> – valuing equality of both opportunity and outcome, and challenging discriminatory practice.</a:t>
            </a:r>
          </a:p>
          <a:p>
            <a:pPr algn="l">
              <a:buFont typeface="Arial" panose="020B0604020202020204" pitchFamily="34" charset="0"/>
              <a:buChar char="•"/>
            </a:pPr>
            <a:r>
              <a:rPr lang="en-GB" b="1" i="0" dirty="0">
                <a:solidFill>
                  <a:srgbClr val="333333"/>
                </a:solidFill>
                <a:effectLst/>
                <a:latin typeface="ProximaNova-Regular"/>
              </a:rPr>
              <a:t>Empowerment</a:t>
            </a:r>
            <a:r>
              <a:rPr lang="en-GB" b="0" i="0" dirty="0">
                <a:solidFill>
                  <a:srgbClr val="333333"/>
                </a:solidFill>
                <a:effectLst/>
                <a:latin typeface="ProximaNova-Regular"/>
              </a:rPr>
              <a:t> – increasing the ability of individuals and groups to influence issues that affect them and their communities through individual and/ or collective action.</a:t>
            </a:r>
          </a:p>
          <a:p>
            <a:pPr algn="l">
              <a:buFont typeface="Arial" panose="020B0604020202020204" pitchFamily="34" charset="0"/>
              <a:buChar char="•"/>
            </a:pPr>
            <a:r>
              <a:rPr lang="en-GB" b="1" i="0" dirty="0">
                <a:solidFill>
                  <a:srgbClr val="333333"/>
                </a:solidFill>
                <a:effectLst/>
                <a:latin typeface="ProximaNova-Regular"/>
              </a:rPr>
              <a:t>Working collaboratively</a:t>
            </a:r>
            <a:r>
              <a:rPr lang="en-GB" b="0" i="0" dirty="0">
                <a:solidFill>
                  <a:srgbClr val="333333"/>
                </a:solidFill>
                <a:effectLst/>
                <a:latin typeface="ProximaNova-Regular"/>
              </a:rPr>
              <a:t> – maximising collaborative working relationships in partnerships between the many agencies which contribute to CLD, including collaborative work with participants, learners and communities.</a:t>
            </a:r>
          </a:p>
          <a:p>
            <a:pPr algn="l">
              <a:buFont typeface="Arial" panose="020B0604020202020204" pitchFamily="34" charset="0"/>
              <a:buChar char="•"/>
            </a:pPr>
            <a:r>
              <a:rPr lang="en-GB" b="1" i="0" dirty="0">
                <a:solidFill>
                  <a:srgbClr val="333333"/>
                </a:solidFill>
                <a:effectLst/>
                <a:latin typeface="ProximaNova-Regular"/>
              </a:rPr>
              <a:t>Promotion of learning as a lifelong activity</a:t>
            </a:r>
            <a:r>
              <a:rPr lang="en-GB" b="0" i="0" dirty="0">
                <a:solidFill>
                  <a:srgbClr val="333333"/>
                </a:solidFill>
                <a:effectLst/>
                <a:latin typeface="ProximaNova-Regular"/>
              </a:rPr>
              <a:t> – ensuring that individuals are aware of a range of learning opportunities and are able to access relevant options at any stage of their life.</a:t>
            </a:r>
          </a:p>
          <a:p>
            <a:pPr algn="l">
              <a:buFont typeface="Arial" panose="020B0604020202020204" pitchFamily="34" charset="0"/>
              <a:buNone/>
            </a:pPr>
            <a:endParaRPr lang="en-GB" b="0" i="0" dirty="0">
              <a:solidFill>
                <a:srgbClr val="252525"/>
              </a:solidFill>
              <a:effectLst/>
              <a:latin typeface="ProximaNova-Regular"/>
            </a:endParaRPr>
          </a:p>
          <a:p>
            <a:pPr algn="l"/>
            <a:r>
              <a:rPr lang="en-GB" b="0" i="0" dirty="0">
                <a:solidFill>
                  <a:srgbClr val="252525"/>
                </a:solidFill>
                <a:effectLst/>
                <a:latin typeface="ProximaNova-Regular"/>
              </a:rPr>
              <a:t>Their core responsibilities are:</a:t>
            </a:r>
          </a:p>
          <a:p>
            <a:pPr algn="l">
              <a:buFont typeface="Arial" panose="020B0604020202020204" pitchFamily="34" charset="0"/>
              <a:buChar char="•"/>
            </a:pPr>
            <a:r>
              <a:rPr lang="en-GB" b="0" i="0" dirty="0">
                <a:solidFill>
                  <a:srgbClr val="333333"/>
                </a:solidFill>
                <a:effectLst/>
                <a:latin typeface="ProximaNova-Regular"/>
              </a:rPr>
              <a:t>Delivering a professional approvals structure for qualifications, courses and development opportunities for everyone involved in CLD</a:t>
            </a:r>
          </a:p>
          <a:p>
            <a:pPr algn="l">
              <a:buFont typeface="Arial" panose="020B0604020202020204" pitchFamily="34" charset="0"/>
              <a:buChar char="•"/>
            </a:pPr>
            <a:r>
              <a:rPr lang="en-GB" b="0" i="0" dirty="0">
                <a:solidFill>
                  <a:srgbClr val="333333"/>
                </a:solidFill>
                <a:effectLst/>
                <a:latin typeface="ProximaNova-Regular"/>
              </a:rPr>
              <a:t>Maintaining a registration system available to practitioners delivering and active in CLD practice</a:t>
            </a:r>
          </a:p>
          <a:p>
            <a:pPr algn="l">
              <a:buFont typeface="Arial" panose="020B0604020202020204" pitchFamily="34" charset="0"/>
              <a:buChar char="•"/>
            </a:pPr>
            <a:r>
              <a:rPr lang="en-GB" b="0" i="0" dirty="0">
                <a:solidFill>
                  <a:srgbClr val="333333"/>
                </a:solidFill>
                <a:effectLst/>
                <a:latin typeface="ProximaNova-Regular"/>
              </a:rPr>
              <a:t>Developing and establishing a model of supported induction, CPD and training opportunities</a:t>
            </a:r>
          </a:p>
          <a:p>
            <a:endParaRPr lang="en-GB" dirty="0"/>
          </a:p>
        </p:txBody>
      </p:sp>
      <p:sp>
        <p:nvSpPr>
          <p:cNvPr id="4" name="Slide Number Placeholder 3"/>
          <p:cNvSpPr>
            <a:spLocks noGrp="1"/>
          </p:cNvSpPr>
          <p:nvPr>
            <p:ph type="sldNum" sz="quarter" idx="5"/>
          </p:nvPr>
        </p:nvSpPr>
        <p:spPr/>
        <p:txBody>
          <a:bodyPr/>
          <a:lstStyle/>
          <a:p>
            <a:fld id="{DBCA0EAF-A1EA-4ADE-B230-55205EADB753}" type="slidenum">
              <a:rPr lang="en-GB" smtClean="0"/>
              <a:t>22</a:t>
            </a:fld>
            <a:endParaRPr lang="en-GB"/>
          </a:p>
        </p:txBody>
      </p:sp>
    </p:spTree>
    <p:extLst>
      <p:ext uri="{BB962C8B-B14F-4D97-AF65-F5344CB8AC3E}">
        <p14:creationId xmlns:p14="http://schemas.microsoft.com/office/powerpoint/2010/main" val="3358930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dirty="0">
                <a:solidFill>
                  <a:srgbClr val="333333"/>
                </a:solidFill>
                <a:effectLst/>
                <a:latin typeface="ProximaNova-Regular"/>
              </a:rPr>
              <a:t>It’s clear to see what the values of CLD overlap with the foundations of The Promise. These ambitious commitments are already part of our day-to-day practice and integral to the way we represent CLD in the wider community.</a:t>
            </a:r>
            <a:endParaRPr lang="en-GB" b="0" dirty="0"/>
          </a:p>
        </p:txBody>
      </p:sp>
      <p:sp>
        <p:nvSpPr>
          <p:cNvPr id="4" name="Slide Number Placeholder 3"/>
          <p:cNvSpPr>
            <a:spLocks noGrp="1"/>
          </p:cNvSpPr>
          <p:nvPr>
            <p:ph type="sldNum" sz="quarter" idx="5"/>
          </p:nvPr>
        </p:nvSpPr>
        <p:spPr/>
        <p:txBody>
          <a:bodyPr/>
          <a:lstStyle/>
          <a:p>
            <a:fld id="{DBCA0EAF-A1EA-4ADE-B230-55205EADB753}" type="slidenum">
              <a:rPr lang="en-GB" smtClean="0"/>
              <a:t>23</a:t>
            </a:fld>
            <a:endParaRPr lang="en-GB"/>
          </a:p>
        </p:txBody>
      </p:sp>
    </p:spTree>
    <p:extLst>
      <p:ext uri="{BB962C8B-B14F-4D97-AF65-F5344CB8AC3E}">
        <p14:creationId xmlns:p14="http://schemas.microsoft.com/office/powerpoint/2010/main" val="13571921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dirty="0">
                <a:solidFill>
                  <a:srgbClr val="000000"/>
                </a:solidFill>
                <a:effectLst/>
                <a:latin typeface="Calibri" panose="020F0502020204030204" pitchFamily="34" charset="0"/>
              </a:rPr>
              <a:t>The Scottish Government Review of Family Learning Supporting Excellence &amp; Equity (2016) describes the contribution of Family Learning as “</a:t>
            </a:r>
            <a:r>
              <a:rPr lang="en-GB" sz="1800" b="1" i="0" u="none" strike="noStrike" dirty="0">
                <a:solidFill>
                  <a:srgbClr val="000000"/>
                </a:solidFill>
                <a:effectLst/>
                <a:latin typeface="Calibri" panose="020F0502020204030204" pitchFamily="34" charset="0"/>
              </a:rPr>
              <a:t>an early intervention and prevention approach which is ideal for reaching the most disadvantaged communities. Done well, family learning helps close the attainment gap through breaking the inter-generational cycles of deprivation and low attainment. Its effects can extend beyond the duration of the intervention and provide lasting impacts and improved outcomes.”</a:t>
            </a:r>
          </a:p>
          <a:p>
            <a:endParaRPr lang="en-GB" sz="1800" b="0" i="0" u="none" strike="noStrike" dirty="0">
              <a:solidFill>
                <a:srgbClr val="000000"/>
              </a:solidFill>
              <a:effectLst/>
              <a:latin typeface="Calibri" panose="020F0502020204030204" pitchFamily="34" charset="0"/>
            </a:endParaRPr>
          </a:p>
          <a:p>
            <a:r>
              <a:rPr lang="en-GB" sz="1800" b="0" i="0" u="none" strike="noStrike" dirty="0">
                <a:solidFill>
                  <a:srgbClr val="000000"/>
                </a:solidFill>
                <a:effectLst/>
                <a:latin typeface="Calibri" panose="020F0502020204030204" pitchFamily="34" charset="0"/>
              </a:rPr>
              <a:t>The Family Learning Wheel, created by Education Scotland, shows how Family Learning can work in multiple partnerships, including education, health, housing, social work and the voluntary sector. We can directly support vital pieces of legislation, including Early Years Framework, Children and Young People Bill, UNCRC, Adult Learning Strategy 2022 -2027 and The Promise. This work is carried out by building strong, equal relationships with parents, increasing parental engagement and involvement, and taking learning opportunities to learners in their own homes or in the community. </a:t>
            </a:r>
            <a:endParaRPr lang="en-GB" b="0" dirty="0"/>
          </a:p>
        </p:txBody>
      </p:sp>
      <p:sp>
        <p:nvSpPr>
          <p:cNvPr id="4" name="Slide Number Placeholder 3"/>
          <p:cNvSpPr>
            <a:spLocks noGrp="1"/>
          </p:cNvSpPr>
          <p:nvPr>
            <p:ph type="sldNum" sz="quarter" idx="5"/>
          </p:nvPr>
        </p:nvSpPr>
        <p:spPr/>
        <p:txBody>
          <a:bodyPr/>
          <a:lstStyle/>
          <a:p>
            <a:fld id="{DBCA0EAF-A1EA-4ADE-B230-55205EADB753}" type="slidenum">
              <a:rPr lang="en-GB" smtClean="0"/>
              <a:t>24</a:t>
            </a:fld>
            <a:endParaRPr lang="en-GB"/>
          </a:p>
        </p:txBody>
      </p:sp>
    </p:spTree>
    <p:extLst>
      <p:ext uri="{BB962C8B-B14F-4D97-AF65-F5344CB8AC3E}">
        <p14:creationId xmlns:p14="http://schemas.microsoft.com/office/powerpoint/2010/main" val="35560224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2023 the National Occupation Standards (NOS) for Family Learning were revised with the input of the family learning community from across the UK. They represent the minimum recommended performance and knowledge indicators and, alongside other relevant NOS or accepted standards, can be used to inform and underpin training courses, qualifications, and individual professional development opportunities. </a:t>
            </a:r>
          </a:p>
          <a:p>
            <a:endParaRPr lang="en-GB" dirty="0"/>
          </a:p>
          <a:p>
            <a:r>
              <a:rPr lang="en-GB" dirty="0"/>
              <a:t>The key purpose of the Family Learning NOS is to: </a:t>
            </a:r>
            <a:r>
              <a:rPr lang="en-GB" b="1" dirty="0"/>
              <a:t>“Plan, manage and deliver opportunities to engage adults and children to learn together as and within a family through quality formal or informal programmes”</a:t>
            </a:r>
            <a:endParaRPr lang="en-GB" dirty="0"/>
          </a:p>
          <a:p>
            <a:endParaRPr lang="en-GB" dirty="0"/>
          </a:p>
          <a:p>
            <a:r>
              <a:rPr lang="en-GB" dirty="0"/>
              <a:t>The eight values set out in the Family Learning National Occupational Standards clearly overlap with the aims and objectives of The Promise. </a:t>
            </a:r>
          </a:p>
          <a:p>
            <a:endParaRPr lang="en-GB" dirty="0"/>
          </a:p>
          <a:p>
            <a:r>
              <a:rPr lang="en-GB" sz="1400" b="1" dirty="0">
                <a:solidFill>
                  <a:srgbClr val="0070C0"/>
                </a:solidFill>
                <a:latin typeface="+mj-lt"/>
              </a:rPr>
              <a:t>IF NEEDED … the eight values in full: </a:t>
            </a:r>
          </a:p>
          <a:p>
            <a:endParaRPr lang="en-GB" sz="1200" b="1" dirty="0"/>
          </a:p>
          <a:p>
            <a:pPr marL="457200" indent="-457200" algn="l">
              <a:spcAft>
                <a:spcPts val="600"/>
              </a:spcAft>
              <a:buFont typeface="+mj-lt"/>
              <a:buAutoNum type="arabicPeriod"/>
            </a:pPr>
            <a:r>
              <a:rPr lang="en-GB" sz="1200" i="0" dirty="0">
                <a:solidFill>
                  <a:srgbClr val="333333"/>
                </a:solidFill>
                <a:effectLst/>
              </a:rPr>
              <a:t>Family </a:t>
            </a:r>
            <a:r>
              <a:rPr lang="en-GB" sz="1200" dirty="0">
                <a:solidFill>
                  <a:srgbClr val="333333"/>
                </a:solidFill>
              </a:rPr>
              <a:t>L</a:t>
            </a:r>
            <a:r>
              <a:rPr lang="en-GB" sz="1200" i="0" dirty="0">
                <a:solidFill>
                  <a:srgbClr val="333333"/>
                </a:solidFill>
                <a:effectLst/>
              </a:rPr>
              <a:t>earning recognises the role of the parent as the first educator</a:t>
            </a:r>
          </a:p>
          <a:p>
            <a:pPr marL="457200" indent="-457200" algn="l">
              <a:spcAft>
                <a:spcPts val="600"/>
              </a:spcAft>
              <a:buFont typeface="+mj-lt"/>
              <a:buAutoNum type="arabicPeriod"/>
            </a:pPr>
            <a:r>
              <a:rPr lang="en-GB" sz="1200" dirty="0">
                <a:solidFill>
                  <a:srgbClr val="333333"/>
                </a:solidFill>
              </a:rPr>
              <a:t>F</a:t>
            </a:r>
            <a:r>
              <a:rPr lang="en-GB" sz="1200" i="0" dirty="0">
                <a:solidFill>
                  <a:srgbClr val="333333"/>
                </a:solidFill>
                <a:effectLst/>
              </a:rPr>
              <a:t>amily </a:t>
            </a:r>
            <a:r>
              <a:rPr lang="en-GB" sz="1200" dirty="0">
                <a:solidFill>
                  <a:srgbClr val="333333"/>
                </a:solidFill>
              </a:rPr>
              <a:t>L</a:t>
            </a:r>
            <a:r>
              <a:rPr lang="en-GB" sz="1200" i="0" dirty="0">
                <a:solidFill>
                  <a:srgbClr val="333333"/>
                </a:solidFill>
                <a:effectLst/>
              </a:rPr>
              <a:t>earning is inclusive and is to be offered as a universal provision with open access</a:t>
            </a:r>
          </a:p>
          <a:p>
            <a:pPr marL="457200" indent="-457200" algn="l">
              <a:spcAft>
                <a:spcPts val="600"/>
              </a:spcAft>
              <a:buFont typeface="+mj-lt"/>
              <a:buAutoNum type="arabicPeriod"/>
            </a:pPr>
            <a:r>
              <a:rPr lang="en-GB" sz="1200" dirty="0">
                <a:solidFill>
                  <a:srgbClr val="333333"/>
                </a:solidFill>
              </a:rPr>
              <a:t>F</a:t>
            </a:r>
            <a:r>
              <a:rPr lang="en-GB" sz="1200" i="0" dirty="0">
                <a:solidFill>
                  <a:srgbClr val="333333"/>
                </a:solidFill>
                <a:effectLst/>
              </a:rPr>
              <a:t>amily </a:t>
            </a:r>
            <a:r>
              <a:rPr lang="en-GB" sz="1200" dirty="0">
                <a:solidFill>
                  <a:srgbClr val="333333"/>
                </a:solidFill>
              </a:rPr>
              <a:t>L</a:t>
            </a:r>
            <a:r>
              <a:rPr lang="en-GB" sz="1200" i="0" dirty="0">
                <a:solidFill>
                  <a:srgbClr val="333333"/>
                </a:solidFill>
                <a:effectLst/>
              </a:rPr>
              <a:t>earning recognises and values diversity of culture, race, relationships and beliefs</a:t>
            </a:r>
          </a:p>
          <a:p>
            <a:pPr marL="457200" indent="-457200" algn="l">
              <a:spcAft>
                <a:spcPts val="600"/>
              </a:spcAft>
              <a:buFont typeface="+mj-lt"/>
              <a:buAutoNum type="arabicPeriod"/>
            </a:pPr>
            <a:r>
              <a:rPr lang="en-GB" sz="1200" i="0" dirty="0">
                <a:solidFill>
                  <a:srgbClr val="333333"/>
                </a:solidFill>
                <a:effectLst/>
              </a:rPr>
              <a:t>Equal partnership is the basis for all developments in family learning: all learners and educators, regardless of generation, recognise that learners and educators can frequently exchange ideas</a:t>
            </a:r>
          </a:p>
          <a:p>
            <a:pPr marL="457200" indent="-457200" algn="l">
              <a:spcAft>
                <a:spcPts val="600"/>
              </a:spcAft>
              <a:buFont typeface="+mj-lt"/>
              <a:buAutoNum type="arabicPeriod"/>
            </a:pPr>
            <a:r>
              <a:rPr lang="en-GB" sz="1200" dirty="0">
                <a:solidFill>
                  <a:srgbClr val="333333"/>
                </a:solidFill>
              </a:rPr>
              <a:t>F</a:t>
            </a:r>
            <a:r>
              <a:rPr lang="en-GB" sz="1200" i="0" dirty="0">
                <a:solidFill>
                  <a:srgbClr val="333333"/>
                </a:solidFill>
                <a:effectLst/>
              </a:rPr>
              <a:t>amily </a:t>
            </a:r>
            <a:r>
              <a:rPr lang="en-GB" sz="1200" dirty="0">
                <a:solidFill>
                  <a:srgbClr val="333333"/>
                </a:solidFill>
              </a:rPr>
              <a:t>L</a:t>
            </a:r>
            <a:r>
              <a:rPr lang="en-GB" sz="1200" i="0" dirty="0">
                <a:solidFill>
                  <a:srgbClr val="333333"/>
                </a:solidFill>
                <a:effectLst/>
              </a:rPr>
              <a:t>earning recognises that it is acceptable to make mistakes, which are part of the process of reflective learning</a:t>
            </a:r>
          </a:p>
          <a:p>
            <a:pPr marL="457200" indent="-457200" algn="l">
              <a:spcAft>
                <a:spcPts val="600"/>
              </a:spcAft>
              <a:buFont typeface="+mj-lt"/>
              <a:buAutoNum type="arabicPeriod"/>
            </a:pPr>
            <a:r>
              <a:rPr lang="en-GB" sz="1200" dirty="0">
                <a:solidFill>
                  <a:srgbClr val="333333"/>
                </a:solidFill>
              </a:rPr>
              <a:t>A</a:t>
            </a:r>
            <a:r>
              <a:rPr lang="en-GB" sz="1200" i="0" dirty="0">
                <a:solidFill>
                  <a:srgbClr val="333333"/>
                </a:solidFill>
                <a:effectLst/>
              </a:rPr>
              <a:t>chievements within family learning benefit the wider learning community through promoting change and empowering individuals and communities</a:t>
            </a:r>
          </a:p>
          <a:p>
            <a:pPr marL="457200" indent="-457200" algn="l">
              <a:spcAft>
                <a:spcPts val="600"/>
              </a:spcAft>
              <a:buFont typeface="+mj-lt"/>
              <a:buAutoNum type="arabicPeriod"/>
            </a:pPr>
            <a:r>
              <a:rPr lang="en-GB" sz="1200" dirty="0">
                <a:solidFill>
                  <a:srgbClr val="333333"/>
                </a:solidFill>
              </a:rPr>
              <a:t>F</a:t>
            </a:r>
            <a:r>
              <a:rPr lang="en-GB" sz="1200" i="0" dirty="0">
                <a:solidFill>
                  <a:srgbClr val="333333"/>
                </a:solidFill>
                <a:effectLst/>
              </a:rPr>
              <a:t>amily </a:t>
            </a:r>
            <a:r>
              <a:rPr lang="en-GB" sz="1200" dirty="0">
                <a:solidFill>
                  <a:srgbClr val="333333"/>
                </a:solidFill>
              </a:rPr>
              <a:t>L</a:t>
            </a:r>
            <a:r>
              <a:rPr lang="en-GB" sz="1200" i="0" dirty="0">
                <a:solidFill>
                  <a:srgbClr val="333333"/>
                </a:solidFill>
                <a:effectLst/>
              </a:rPr>
              <a:t>earning raises aspirations and all outcomes of the process, including those which may not be overt, are of equal significance and importance</a:t>
            </a:r>
          </a:p>
          <a:p>
            <a:pPr marL="457200" indent="-457200" algn="l">
              <a:spcAft>
                <a:spcPts val="600"/>
              </a:spcAft>
              <a:buFont typeface="+mj-lt"/>
              <a:buAutoNum type="arabicPeriod"/>
            </a:pPr>
            <a:r>
              <a:rPr lang="en-GB" sz="1200" dirty="0">
                <a:solidFill>
                  <a:srgbClr val="333333"/>
                </a:solidFill>
              </a:rPr>
              <a:t>F</a:t>
            </a:r>
            <a:r>
              <a:rPr lang="en-GB" sz="1200" i="0" dirty="0">
                <a:solidFill>
                  <a:srgbClr val="333333"/>
                </a:solidFill>
                <a:effectLst/>
              </a:rPr>
              <a:t>amily </a:t>
            </a:r>
            <a:r>
              <a:rPr lang="en-GB" sz="1200" dirty="0">
                <a:solidFill>
                  <a:srgbClr val="333333"/>
                </a:solidFill>
              </a:rPr>
              <a:t>L</a:t>
            </a:r>
            <a:r>
              <a:rPr lang="en-GB" sz="1200" i="0" dirty="0">
                <a:solidFill>
                  <a:srgbClr val="333333"/>
                </a:solidFill>
                <a:effectLst/>
              </a:rPr>
              <a:t>earning operates within a culture of mutual respect for individuals, communities, colleagues and organisations</a:t>
            </a:r>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DBCA0EAF-A1EA-4ADE-B230-55205EADB753}" type="slidenum">
              <a:rPr lang="en-GB" smtClean="0"/>
              <a:t>25</a:t>
            </a:fld>
            <a:endParaRPr lang="en-GB"/>
          </a:p>
        </p:txBody>
      </p:sp>
    </p:spTree>
    <p:extLst>
      <p:ext uri="{BB962C8B-B14F-4D97-AF65-F5344CB8AC3E}">
        <p14:creationId xmlns:p14="http://schemas.microsoft.com/office/powerpoint/2010/main" val="22246294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0" i="0" u="none" strike="noStrike" dirty="0">
                <a:solidFill>
                  <a:srgbClr val="333333"/>
                </a:solidFill>
                <a:effectLst/>
                <a:latin typeface="Roboto" panose="02000000000000000000" pitchFamily="2" charset="0"/>
              </a:rPr>
              <a:t>Read the content of this slide: </a:t>
            </a:r>
          </a:p>
          <a:p>
            <a:pPr algn="l" rtl="0" fontAlgn="base"/>
            <a:endParaRPr lang="en-GB" sz="1800" b="0" i="0" u="none" strike="noStrike" dirty="0">
              <a:solidFill>
                <a:srgbClr val="333333"/>
              </a:solidFill>
              <a:effectLst/>
              <a:latin typeface="Roboto" panose="02000000000000000000" pitchFamily="2" charset="0"/>
            </a:endParaRPr>
          </a:p>
          <a:p>
            <a:pPr algn="l" rtl="0" fontAlgn="base"/>
            <a:r>
              <a:rPr lang="en-GB" sz="1800" b="0" i="0" u="none" strike="noStrike" dirty="0">
                <a:solidFill>
                  <a:srgbClr val="333333"/>
                </a:solidFill>
                <a:effectLst/>
                <a:latin typeface="Roboto" panose="02000000000000000000" pitchFamily="2" charset="0"/>
              </a:rPr>
              <a:t>How does Family Learning support the foundations of The Promise? By ambitiously delivering a whole family support model. </a:t>
            </a:r>
          </a:p>
          <a:p>
            <a:pPr algn="l" rtl="0" fontAlgn="base"/>
            <a:endParaRPr lang="en-GB" sz="1800" b="0" i="0" u="none" strike="noStrike" dirty="0">
              <a:solidFill>
                <a:srgbClr val="333333"/>
              </a:solidFill>
              <a:effectLst/>
              <a:latin typeface="Roboto" panose="02000000000000000000" pitchFamily="2" charset="0"/>
            </a:endParaRPr>
          </a:p>
          <a:p>
            <a:pPr algn="l" rtl="0" fontAlgn="base"/>
            <a:r>
              <a:rPr lang="en-GB" sz="1800" b="0" i="0" u="none" strike="noStrike" dirty="0">
                <a:solidFill>
                  <a:srgbClr val="333333"/>
                </a:solidFill>
                <a:effectLst/>
                <a:latin typeface="Roboto" panose="02000000000000000000" pitchFamily="2" charset="0"/>
              </a:rPr>
              <a:t>In 2023 the Scottish Government stated “We recognise that to make a major shift in the way the care system operates we need to make a major investment in preventative action. We cannot simply transfer resources away from the current system as this system is supporting people now that have experienced the systemic problems that Keeping The Promise seeks to prevent</a:t>
            </a:r>
            <a:r>
              <a:rPr lang="en-GB" sz="1800" b="0" i="0" dirty="0">
                <a:solidFill>
                  <a:srgbClr val="000000"/>
                </a:solidFill>
                <a:effectLst/>
                <a:latin typeface="Roboto" panose="02000000000000000000" pitchFamily="2" charset="0"/>
              </a:rPr>
              <a:t>​.</a:t>
            </a:r>
          </a:p>
          <a:p>
            <a:pPr algn="l" rtl="0" fontAlgn="base"/>
            <a:endParaRPr lang="en-GB" b="0" i="0" dirty="0">
              <a:solidFill>
                <a:srgbClr val="000000"/>
              </a:solidFill>
              <a:effectLst/>
              <a:latin typeface="Segoe UI" panose="020B0502040204020203" pitchFamily="34" charset="0"/>
            </a:endParaRPr>
          </a:p>
          <a:p>
            <a:pPr algn="l" rtl="0" fontAlgn="base"/>
            <a:r>
              <a:rPr lang="en-GB" sz="1800" b="0" i="0" u="none" strike="noStrike" dirty="0">
                <a:solidFill>
                  <a:srgbClr val="333333"/>
                </a:solidFill>
                <a:effectLst/>
                <a:latin typeface="Roboto" panose="02000000000000000000" pitchFamily="2" charset="0"/>
              </a:rPr>
              <a:t>As we progress towards this preventative ambition, it is important to ensure that we are providing the right kind of support to families to enable them to thrive and stay together. To assist this the Whole Family Wellbeing Funding will help transform services that support families, ensuring families can access the support they need, where and when they need it.</a:t>
            </a:r>
            <a:r>
              <a:rPr lang="en-US" sz="1800" b="0" i="0" dirty="0">
                <a:solidFill>
                  <a:srgbClr val="000000"/>
                </a:solidFill>
                <a:effectLst/>
                <a:latin typeface="Roboto" panose="02000000000000000000" pitchFamily="2" charset="0"/>
              </a:rPr>
              <a:t>​”</a:t>
            </a:r>
            <a:endParaRPr lang="en-US" b="0" i="0" dirty="0">
              <a:solidFill>
                <a:srgbClr val="000000"/>
              </a:solidFill>
              <a:effectLst/>
              <a:latin typeface="Segoe UI" panose="020B0502040204020203" pitchFamily="34" charset="0"/>
            </a:endParaRPr>
          </a:p>
          <a:p>
            <a:pPr algn="l" rtl="0" fontAlgn="base"/>
            <a:endParaRPr lang="en-GB" b="0" i="0" dirty="0">
              <a:solidFill>
                <a:srgbClr val="000000"/>
              </a:solidFill>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DBCA0EAF-A1EA-4ADE-B230-55205EADB753}" type="slidenum">
              <a:rPr lang="en-GB" smtClean="0"/>
              <a:t>26</a:t>
            </a:fld>
            <a:endParaRPr lang="en-GB"/>
          </a:p>
        </p:txBody>
      </p:sp>
    </p:spTree>
    <p:extLst>
      <p:ext uri="{BB962C8B-B14F-4D97-AF65-F5344CB8AC3E}">
        <p14:creationId xmlns:p14="http://schemas.microsoft.com/office/powerpoint/2010/main" val="38257703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Optional Slides: </a:t>
            </a:r>
          </a:p>
          <a:p>
            <a:endParaRPr lang="en-GB" sz="1200" dirty="0"/>
          </a:p>
          <a:p>
            <a:r>
              <a:rPr lang="en-GB" sz="1200" dirty="0"/>
              <a:t>Add information about your local authority’s Family Learning offer </a:t>
            </a:r>
          </a:p>
          <a:p>
            <a:endParaRPr lang="en-GB" sz="1200" dirty="0"/>
          </a:p>
          <a:p>
            <a:r>
              <a:rPr lang="en-GB" sz="1100" dirty="0"/>
              <a:t>Slides 28 &amp; 29 offers an example from Aberdeen City Council CLD Family Learning Offer</a:t>
            </a:r>
            <a:r>
              <a:rPr lang="en-GB" sz="1200" dirty="0"/>
              <a:t>.  Delete the Aberdeen Specific slides after you have viewed them.</a:t>
            </a:r>
          </a:p>
          <a:p>
            <a:endParaRPr lang="en-GB" dirty="0"/>
          </a:p>
        </p:txBody>
      </p:sp>
      <p:sp>
        <p:nvSpPr>
          <p:cNvPr id="4" name="Slide Number Placeholder 3"/>
          <p:cNvSpPr>
            <a:spLocks noGrp="1"/>
          </p:cNvSpPr>
          <p:nvPr>
            <p:ph type="sldNum" sz="quarter" idx="5"/>
          </p:nvPr>
        </p:nvSpPr>
        <p:spPr/>
        <p:txBody>
          <a:bodyPr/>
          <a:lstStyle/>
          <a:p>
            <a:fld id="{DBCA0EAF-A1EA-4ADE-B230-55205EADB753}" type="slidenum">
              <a:rPr lang="en-GB" smtClean="0"/>
              <a:t>27</a:t>
            </a:fld>
            <a:endParaRPr lang="en-GB"/>
          </a:p>
        </p:txBody>
      </p:sp>
    </p:spTree>
    <p:extLst>
      <p:ext uri="{BB962C8B-B14F-4D97-AF65-F5344CB8AC3E}">
        <p14:creationId xmlns:p14="http://schemas.microsoft.com/office/powerpoint/2010/main" val="5870073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OPTIONAL Local info and data related to each local authority’s Family Learning offer</a:t>
            </a:r>
          </a:p>
          <a:p>
            <a:endParaRPr lang="en-GB" dirty="0"/>
          </a:p>
          <a:p>
            <a:r>
              <a:rPr lang="en-GB" dirty="0"/>
              <a:t>Family Learning across Scotland looks and feels different depending on the needs of each specific area. Family Learning in Aberdeen has grown significantly since the Covid-19 pandemic and has carved a niche for itself though offering high-quality, early intervention support to families, whilst increasing opportunities for families to learn together. </a:t>
            </a:r>
          </a:p>
          <a:p>
            <a:endParaRPr lang="en-GB" dirty="0"/>
          </a:p>
        </p:txBody>
      </p:sp>
      <p:sp>
        <p:nvSpPr>
          <p:cNvPr id="4" name="Slide Number Placeholder 3"/>
          <p:cNvSpPr>
            <a:spLocks noGrp="1"/>
          </p:cNvSpPr>
          <p:nvPr>
            <p:ph type="sldNum" sz="quarter" idx="5"/>
          </p:nvPr>
        </p:nvSpPr>
        <p:spPr/>
        <p:txBody>
          <a:bodyPr/>
          <a:lstStyle/>
          <a:p>
            <a:fld id="{DBCA0EAF-A1EA-4ADE-B230-55205EADB753}" type="slidenum">
              <a:rPr lang="en-GB" smtClean="0"/>
              <a:t>28</a:t>
            </a:fld>
            <a:endParaRPr lang="en-GB"/>
          </a:p>
        </p:txBody>
      </p:sp>
    </p:spTree>
    <p:extLst>
      <p:ext uri="{BB962C8B-B14F-4D97-AF65-F5344CB8AC3E}">
        <p14:creationId xmlns:p14="http://schemas.microsoft.com/office/powerpoint/2010/main" val="36811223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OPTIONAL Local info and data related to each local authority’s Family Learning offer</a:t>
            </a:r>
          </a:p>
          <a:p>
            <a:endParaRPr lang="en-GB" dirty="0"/>
          </a:p>
          <a:p>
            <a:r>
              <a:rPr lang="en-GB" dirty="0"/>
              <a:t>This slide shows how Aberdeen City Council has responded to the need for additional preventative support post pandemic:</a:t>
            </a:r>
          </a:p>
          <a:p>
            <a:endParaRPr lang="en-GB" dirty="0"/>
          </a:p>
          <a:p>
            <a:r>
              <a:rPr lang="en-GB" dirty="0"/>
              <a:t>Several different funding streams has allowed the ACC CLD Family Learning team to expand from a team of 6 (pre-Covid) to a team of 25. Staff have been recruited and allocated to specific areas of work that have included Education Recovery Fund (school area specific workers) now Strategic Equity and Whole Family Wellbeing Funding , Pupil Equity Fund (specific schools requiring their own worker), Whole Family Wellbeing Fund (2 Edge of Care Pilots within 2 local academies and 1 kinship-specific Development Officer), and core funding for the original posts within the team.  This is just one local authority example of how funding opportunities can be utilised to  promote an early intervention/prevention approach and answer the asks of Family Learning nationally, a Whole Family Support Model and The Promise.</a:t>
            </a:r>
          </a:p>
        </p:txBody>
      </p:sp>
      <p:sp>
        <p:nvSpPr>
          <p:cNvPr id="4" name="Slide Number Placeholder 3"/>
          <p:cNvSpPr>
            <a:spLocks noGrp="1"/>
          </p:cNvSpPr>
          <p:nvPr>
            <p:ph type="sldNum" sz="quarter" idx="5"/>
          </p:nvPr>
        </p:nvSpPr>
        <p:spPr/>
        <p:txBody>
          <a:bodyPr/>
          <a:lstStyle/>
          <a:p>
            <a:fld id="{DBCA0EAF-A1EA-4ADE-B230-55205EADB753}" type="slidenum">
              <a:rPr lang="en-GB" smtClean="0"/>
              <a:t>29</a:t>
            </a:fld>
            <a:endParaRPr lang="en-GB"/>
          </a:p>
        </p:txBody>
      </p:sp>
    </p:spTree>
    <p:extLst>
      <p:ext uri="{BB962C8B-B14F-4D97-AF65-F5344CB8AC3E}">
        <p14:creationId xmlns:p14="http://schemas.microsoft.com/office/powerpoint/2010/main" val="665445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begin, GIRFEC underpins how we work with children and young people across all services in Scotland. </a:t>
            </a:r>
          </a:p>
          <a:p>
            <a:endParaRPr lang="en-GB" dirty="0"/>
          </a:p>
          <a:p>
            <a:r>
              <a:rPr lang="en-GB" dirty="0"/>
              <a:t>It provides us with a consistent framework and shared language for promoting, supporting, and safeguarding the wellbeing of ALL children and young people including those who are care experienced. </a:t>
            </a:r>
          </a:p>
          <a:p>
            <a:endParaRPr lang="en-GB" dirty="0"/>
          </a:p>
          <a:p>
            <a:r>
              <a:rPr lang="en-GB" dirty="0"/>
              <a:t>GIRFEC promotes a common understanding of wellbeing recognising that children and young people need to grow up safe, healthy, achieving, nurtured, active, respected, responsible and included, so that they can become confident individuals, effective contributors, successful learners and responsible citizens. </a:t>
            </a:r>
          </a:p>
          <a:p>
            <a:endParaRPr lang="en-GB" dirty="0"/>
          </a:p>
          <a:p>
            <a:r>
              <a:rPr lang="en-GB" dirty="0"/>
              <a:t>GIRFEC contributes to the family support model and delivering The Promise made to all of Scotland’s children, young people and their families - a shared commitment to reorganise how we think, plan and prioritise for children, young people and their families. </a:t>
            </a:r>
          </a:p>
          <a:p>
            <a:endParaRPr lang="en-GB" dirty="0"/>
          </a:p>
          <a:p>
            <a:r>
              <a:rPr lang="en-GB" dirty="0"/>
              <a:t>GIRFEC is a strengths-based approach which seeks to realise children’s rights on a day-to-day basis. GIRFEC places the child or young person and their family at the heart of everything we do. </a:t>
            </a:r>
          </a:p>
          <a:p>
            <a:endParaRPr lang="en-GB" dirty="0"/>
          </a:p>
          <a:p>
            <a:r>
              <a:rPr lang="en-GB" dirty="0"/>
              <a:t>GIRFEC is about enhancing the wellbeing of all children and young people as well as building a flexible scaffold of support: where it is needed, for as long as it is needed</a:t>
            </a:r>
          </a:p>
        </p:txBody>
      </p:sp>
      <p:sp>
        <p:nvSpPr>
          <p:cNvPr id="4" name="Slide Number Placeholder 3"/>
          <p:cNvSpPr>
            <a:spLocks noGrp="1"/>
          </p:cNvSpPr>
          <p:nvPr>
            <p:ph type="sldNum" sz="quarter" idx="5"/>
          </p:nvPr>
        </p:nvSpPr>
        <p:spPr/>
        <p:txBody>
          <a:bodyPr/>
          <a:lstStyle/>
          <a:p>
            <a:fld id="{DBCA0EAF-A1EA-4ADE-B230-55205EADB753}" type="slidenum">
              <a:rPr lang="en-GB" smtClean="0"/>
              <a:t>3</a:t>
            </a:fld>
            <a:endParaRPr lang="en-GB"/>
          </a:p>
        </p:txBody>
      </p:sp>
    </p:spTree>
    <p:extLst>
      <p:ext uri="{BB962C8B-B14F-4D97-AF65-F5344CB8AC3E}">
        <p14:creationId xmlns:p14="http://schemas.microsoft.com/office/powerpoint/2010/main" val="9919890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can use this time to have a fuller discussion to review the session and plan our next steps. Consider the following questions: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Within your role, what you do to ‘Keep The Promise’?</a:t>
            </a:r>
            <a:br>
              <a:rPr lang="en-GB" sz="1200" dirty="0"/>
            </a:b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After today’s presentation, what are your next steps?</a:t>
            </a:r>
          </a:p>
          <a:p>
            <a:endParaRPr lang="en-GB" dirty="0"/>
          </a:p>
        </p:txBody>
      </p:sp>
      <p:sp>
        <p:nvSpPr>
          <p:cNvPr id="4" name="Slide Number Placeholder 3"/>
          <p:cNvSpPr>
            <a:spLocks noGrp="1"/>
          </p:cNvSpPr>
          <p:nvPr>
            <p:ph type="sldNum" sz="quarter" idx="5"/>
          </p:nvPr>
        </p:nvSpPr>
        <p:spPr/>
        <p:txBody>
          <a:bodyPr/>
          <a:lstStyle/>
          <a:p>
            <a:fld id="{DBCA0EAF-A1EA-4ADE-B230-55205EADB753}" type="slidenum">
              <a:rPr lang="en-GB" smtClean="0"/>
              <a:t>30</a:t>
            </a:fld>
            <a:endParaRPr lang="en-GB"/>
          </a:p>
        </p:txBody>
      </p:sp>
    </p:spTree>
    <p:extLst>
      <p:ext uri="{BB962C8B-B14F-4D97-AF65-F5344CB8AC3E}">
        <p14:creationId xmlns:p14="http://schemas.microsoft.com/office/powerpoint/2010/main" val="15824719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 some links to supportive resources.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rPr>
              <a:t>This is not an exhaustive list but may be a starting place for any further reading or professional learning.</a:t>
            </a:r>
          </a:p>
          <a:p>
            <a:endParaRPr lang="en-GB" dirty="0"/>
          </a:p>
        </p:txBody>
      </p:sp>
      <p:sp>
        <p:nvSpPr>
          <p:cNvPr id="4" name="Slide Number Placeholder 3"/>
          <p:cNvSpPr>
            <a:spLocks noGrp="1"/>
          </p:cNvSpPr>
          <p:nvPr>
            <p:ph type="sldNum" sz="quarter" idx="5"/>
          </p:nvPr>
        </p:nvSpPr>
        <p:spPr/>
        <p:txBody>
          <a:bodyPr/>
          <a:lstStyle/>
          <a:p>
            <a:fld id="{DBCA0EAF-A1EA-4ADE-B230-55205EADB753}" type="slidenum">
              <a:rPr lang="en-GB" smtClean="0"/>
              <a:t>31</a:t>
            </a:fld>
            <a:endParaRPr lang="en-GB"/>
          </a:p>
        </p:txBody>
      </p:sp>
    </p:spTree>
    <p:extLst>
      <p:ext uri="{BB962C8B-B14F-4D97-AF65-F5344CB8AC3E}">
        <p14:creationId xmlns:p14="http://schemas.microsoft.com/office/powerpoint/2010/main" val="4023420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should start by making sure we all share an understanding of who we are talking about – our care experienced children and young people. </a:t>
            </a:r>
          </a:p>
          <a:p>
            <a:endParaRPr lang="en-GB" dirty="0"/>
          </a:p>
          <a:p>
            <a:r>
              <a:rPr lang="en-GB" dirty="0"/>
              <a:t>Some children and young people need to be looked after by their local authority when they don’t receive adequate care from their parents or there are other concerns about their wellbeing. You’ll be familiar with ‘looked after’, LAC, terminology and expressions such as children who are ‘in care’, children who are accommodated and more recently children with care experience or who are experiencing care. </a:t>
            </a:r>
          </a:p>
          <a:p>
            <a:endParaRPr lang="en-GB" dirty="0"/>
          </a:p>
          <a:p>
            <a:r>
              <a:rPr lang="en-GB" dirty="0"/>
              <a:t>What’s the difference between these terms and does it matter? YES, it matters. </a:t>
            </a:r>
          </a:p>
          <a:p>
            <a:endParaRPr lang="en-GB" dirty="0"/>
          </a:p>
          <a:p>
            <a:r>
              <a:rPr lang="en-GB" dirty="0"/>
              <a:t>It matters both legally and in terms of how we reduce the stigma around care. ‘Looked after’ is the legal term used by Scottish Government and refers to a child or young person whose care is supervised formally, on a compulsory order, by the local authority through social work services. They can be ‘looked after’ at home or away from their parental home in a range of settings or arrangements. We’ll go into the different types of care in more detail later. If a child or young person no longer needs to be formally ‘looked after’, this will be decided at a Children’s Hearing, then they become ‘Previously Looked After’. However, children and young people find the expression ‘looked after’ stigmatizing and ‘uncaring’! They prefer the expression ‘care experienced’. We therefore use care experience as an umbrella term for all of the types of care highlighted above.</a:t>
            </a:r>
          </a:p>
          <a:p>
            <a:endParaRPr lang="en-GB" dirty="0"/>
          </a:p>
          <a:p>
            <a:r>
              <a:rPr lang="en-GB" dirty="0"/>
              <a:t>Using the expression care experienced shifts the emphasis from making the person the subject rather than the object, with care being seen as something they have come through and learned from rather than simply something that defines them. Additionally, not all children and young people who experience care with people other than their parents or in places other than their parental home are formally looked after and come under the supervision of social worker. We’ll come back to this in more detail later too. But first we want to look into what it’s like for a young person experiencing care, some of the challenges they may face, and why the system supporting these young people needs to change.</a:t>
            </a:r>
          </a:p>
        </p:txBody>
      </p:sp>
      <p:sp>
        <p:nvSpPr>
          <p:cNvPr id="4" name="Slide Number Placeholder 3"/>
          <p:cNvSpPr>
            <a:spLocks noGrp="1"/>
          </p:cNvSpPr>
          <p:nvPr>
            <p:ph type="sldNum" sz="quarter" idx="5"/>
          </p:nvPr>
        </p:nvSpPr>
        <p:spPr/>
        <p:txBody>
          <a:bodyPr/>
          <a:lstStyle/>
          <a:p>
            <a:fld id="{DBCA0EAF-A1EA-4ADE-B230-55205EADB753}" type="slidenum">
              <a:rPr lang="en-GB" smtClean="0"/>
              <a:t>4</a:t>
            </a:fld>
            <a:endParaRPr lang="en-GB"/>
          </a:p>
        </p:txBody>
      </p:sp>
    </p:spTree>
    <p:extLst>
      <p:ext uri="{BB962C8B-B14F-4D97-AF65-F5344CB8AC3E}">
        <p14:creationId xmlns:p14="http://schemas.microsoft.com/office/powerpoint/2010/main" val="228372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Play film </a:t>
            </a:r>
            <a:r>
              <a:rPr lang="en-GB" sz="1200" b="1" u="sng" dirty="0">
                <a:solidFill>
                  <a:srgbClr val="0000FF"/>
                </a:solidFill>
                <a:effectLst/>
                <a:latin typeface="Calibri" panose="020F0502020204030204" pitchFamily="34" charset="0"/>
                <a:ea typeface="Calibri" panose="020F0502020204030204" pitchFamily="34" charset="0"/>
                <a:hlinkClick r:id="rId3"/>
              </a:rPr>
              <a:t>Reforming Scotland’s care system with love / Jamie </a:t>
            </a:r>
            <a:r>
              <a:rPr lang="en-GB" sz="1200" b="1" u="sng" dirty="0" err="1">
                <a:solidFill>
                  <a:srgbClr val="0000FF"/>
                </a:solidFill>
                <a:effectLst/>
                <a:latin typeface="Calibri" panose="020F0502020204030204" pitchFamily="34" charset="0"/>
                <a:ea typeface="Calibri" panose="020F0502020204030204" pitchFamily="34" charset="0"/>
                <a:hlinkClick r:id="rId3"/>
              </a:rPr>
              <a:t>Dalgoutte</a:t>
            </a:r>
            <a:r>
              <a:rPr lang="en-GB" sz="1200" b="1" u="sng" dirty="0">
                <a:solidFill>
                  <a:srgbClr val="0000FF"/>
                </a:solidFill>
                <a:effectLst/>
                <a:latin typeface="Calibri" panose="020F0502020204030204" pitchFamily="34" charset="0"/>
                <a:ea typeface="Calibri" panose="020F0502020204030204" pitchFamily="34" charset="0"/>
                <a:hlinkClick r:id="rId3"/>
              </a:rPr>
              <a:t> / University of Glasgow – YouTube</a:t>
            </a:r>
            <a:endParaRPr lang="en-GB" b="1" dirty="0"/>
          </a:p>
        </p:txBody>
      </p:sp>
      <p:sp>
        <p:nvSpPr>
          <p:cNvPr id="4" name="Slide Number Placeholder 3"/>
          <p:cNvSpPr>
            <a:spLocks noGrp="1"/>
          </p:cNvSpPr>
          <p:nvPr>
            <p:ph type="sldNum" sz="quarter" idx="5"/>
          </p:nvPr>
        </p:nvSpPr>
        <p:spPr/>
        <p:txBody>
          <a:bodyPr/>
          <a:lstStyle/>
          <a:p>
            <a:fld id="{DBCA0EAF-A1EA-4ADE-B230-55205EADB753}" type="slidenum">
              <a:rPr lang="en-GB" smtClean="0"/>
              <a:t>5</a:t>
            </a:fld>
            <a:endParaRPr lang="en-GB"/>
          </a:p>
        </p:txBody>
      </p:sp>
    </p:spTree>
    <p:extLst>
      <p:ext uri="{BB962C8B-B14F-4D97-AF65-F5344CB8AC3E}">
        <p14:creationId xmlns:p14="http://schemas.microsoft.com/office/powerpoint/2010/main" val="3214404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That powerful film of just one young man’s life experiences and his care and educational journey gives us a flavour of the challenges faced by care experienced children and young people. His story has ended with him accessing Higher Education but this often isn’t the case for many other children and young people who experience care. For many their journey through education and the care system isn’t always as positive. So, who are our care experienced children and young people and how are they cared for? </a:t>
            </a:r>
          </a:p>
          <a:p>
            <a:endParaRPr lang="en-GB" dirty="0"/>
          </a:p>
        </p:txBody>
      </p:sp>
      <p:sp>
        <p:nvSpPr>
          <p:cNvPr id="4" name="Slide Number Placeholder 3"/>
          <p:cNvSpPr>
            <a:spLocks noGrp="1"/>
          </p:cNvSpPr>
          <p:nvPr>
            <p:ph type="sldNum" sz="quarter" idx="5"/>
          </p:nvPr>
        </p:nvSpPr>
        <p:spPr/>
        <p:txBody>
          <a:bodyPr/>
          <a:lstStyle/>
          <a:p>
            <a:fld id="{DBCA0EAF-A1EA-4ADE-B230-55205EADB753}" type="slidenum">
              <a:rPr lang="en-GB" smtClean="0"/>
              <a:t>6</a:t>
            </a:fld>
            <a:endParaRPr lang="en-GB"/>
          </a:p>
        </p:txBody>
      </p:sp>
    </p:spTree>
    <p:extLst>
      <p:ext uri="{BB962C8B-B14F-4D97-AF65-F5344CB8AC3E}">
        <p14:creationId xmlns:p14="http://schemas.microsoft.com/office/powerpoint/2010/main" val="1951192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add to the complexity of the situation – these figures only represent the group of children and young people who are officially and legally ‘looked after’. </a:t>
            </a:r>
          </a:p>
          <a:p>
            <a:endParaRPr lang="en-GB" dirty="0"/>
          </a:p>
          <a:p>
            <a:r>
              <a:rPr lang="en-GB" dirty="0"/>
              <a:t>However, we know that there is a much larger group of children and young people who are informally cared for by grannies and grandad’s, aunties and uncles, brothers or sisters, or family friends who are not formally recorded. These are often referred to as informal kinship arrangements. These children and young people may also face challenges similar to those who are legally looked after and are likely to also need our consideration and care. These children and young people are often recognised in our recording systems as those who require additional support socially and emotionally and with their behaviour. The expression ‘care experienced’ does not include children who are temporarily staying with relatives on a babysitting arrangement.</a:t>
            </a:r>
          </a:p>
        </p:txBody>
      </p:sp>
      <p:sp>
        <p:nvSpPr>
          <p:cNvPr id="4" name="Slide Number Placeholder 3"/>
          <p:cNvSpPr>
            <a:spLocks noGrp="1"/>
          </p:cNvSpPr>
          <p:nvPr>
            <p:ph type="sldNum" sz="quarter" idx="5"/>
          </p:nvPr>
        </p:nvSpPr>
        <p:spPr/>
        <p:txBody>
          <a:bodyPr/>
          <a:lstStyle/>
          <a:p>
            <a:fld id="{DBCA0EAF-A1EA-4ADE-B230-55205EADB753}" type="slidenum">
              <a:rPr lang="en-GB" smtClean="0"/>
              <a:t>7</a:t>
            </a:fld>
            <a:endParaRPr lang="en-GB"/>
          </a:p>
        </p:txBody>
      </p:sp>
    </p:spTree>
    <p:extLst>
      <p:ext uri="{BB962C8B-B14F-4D97-AF65-F5344CB8AC3E}">
        <p14:creationId xmlns:p14="http://schemas.microsoft.com/office/powerpoint/2010/main" val="2153540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OPTIONAL Insert your own local authority data and describe the cohort. It may also be good to discuss the implications of the data.</a:t>
            </a:r>
          </a:p>
          <a:p>
            <a:endParaRPr lang="en-GB" b="1" dirty="0"/>
          </a:p>
          <a:p>
            <a:r>
              <a:rPr lang="en-GB" b="1" dirty="0"/>
              <a:t>Delete the slide if you don’t have access to this data for your Local Authority.</a:t>
            </a:r>
          </a:p>
          <a:p>
            <a:endParaRPr lang="en-GB" dirty="0"/>
          </a:p>
        </p:txBody>
      </p:sp>
      <p:sp>
        <p:nvSpPr>
          <p:cNvPr id="4" name="Slide Number Placeholder 3"/>
          <p:cNvSpPr>
            <a:spLocks noGrp="1"/>
          </p:cNvSpPr>
          <p:nvPr>
            <p:ph type="sldNum" sz="quarter" idx="5"/>
          </p:nvPr>
        </p:nvSpPr>
        <p:spPr/>
        <p:txBody>
          <a:bodyPr/>
          <a:lstStyle/>
          <a:p>
            <a:fld id="{DBCA0EAF-A1EA-4ADE-B230-55205EADB753}" type="slidenum">
              <a:rPr lang="en-GB" smtClean="0"/>
              <a:t>8</a:t>
            </a:fld>
            <a:endParaRPr lang="en-GB"/>
          </a:p>
        </p:txBody>
      </p:sp>
    </p:spTree>
    <p:extLst>
      <p:ext uri="{BB962C8B-B14F-4D97-AF65-F5344CB8AC3E}">
        <p14:creationId xmlns:p14="http://schemas.microsoft.com/office/powerpoint/2010/main" val="3953114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let’s move on to our legal duties towards children and young people who are care experienced. Let’s start from our understanding of this expression ‘Corporate Parent’ both officially and unofficially – read the definitions on the slide.</a:t>
            </a:r>
          </a:p>
        </p:txBody>
      </p:sp>
      <p:sp>
        <p:nvSpPr>
          <p:cNvPr id="4" name="Slide Number Placeholder 3"/>
          <p:cNvSpPr>
            <a:spLocks noGrp="1"/>
          </p:cNvSpPr>
          <p:nvPr>
            <p:ph type="sldNum" sz="quarter" idx="5"/>
          </p:nvPr>
        </p:nvSpPr>
        <p:spPr/>
        <p:txBody>
          <a:bodyPr/>
          <a:lstStyle/>
          <a:p>
            <a:fld id="{DBCA0EAF-A1EA-4ADE-B230-55205EADB753}" type="slidenum">
              <a:rPr lang="en-GB" smtClean="0"/>
              <a:t>9</a:t>
            </a:fld>
            <a:endParaRPr lang="en-GB"/>
          </a:p>
        </p:txBody>
      </p:sp>
    </p:spTree>
    <p:extLst>
      <p:ext uri="{BB962C8B-B14F-4D97-AF65-F5344CB8AC3E}">
        <p14:creationId xmlns:p14="http://schemas.microsoft.com/office/powerpoint/2010/main" val="3644725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564DE-AF63-A386-DDEF-47B5BED5B0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36A7848-DAEF-45AC-2539-895FA358BD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4D63284-E156-01F2-2387-5B0ADC4ADFBD}"/>
              </a:ext>
            </a:extLst>
          </p:cNvPr>
          <p:cNvSpPr>
            <a:spLocks noGrp="1"/>
          </p:cNvSpPr>
          <p:nvPr>
            <p:ph type="dt" sz="half" idx="10"/>
          </p:nvPr>
        </p:nvSpPr>
        <p:spPr/>
        <p:txBody>
          <a:bodyPr/>
          <a:lstStyle/>
          <a:p>
            <a:fld id="{41DA6754-6832-42CF-A24F-E430624BEE08}" type="datetime1">
              <a:rPr lang="en-GB" smtClean="0"/>
              <a:t>26/08/2024</a:t>
            </a:fld>
            <a:endParaRPr lang="en-GB"/>
          </a:p>
        </p:txBody>
      </p:sp>
      <p:sp>
        <p:nvSpPr>
          <p:cNvPr id="5" name="Footer Placeholder 4">
            <a:extLst>
              <a:ext uri="{FF2B5EF4-FFF2-40B4-BE49-F238E27FC236}">
                <a16:creationId xmlns:a16="http://schemas.microsoft.com/office/drawing/2014/main" id="{E2D30EC5-8109-33E5-76EA-3E4471A56273}"/>
              </a:ext>
            </a:extLst>
          </p:cNvPr>
          <p:cNvSpPr>
            <a:spLocks noGrp="1"/>
          </p:cNvSpPr>
          <p:nvPr>
            <p:ph type="ftr" sz="quarter" idx="11"/>
          </p:nvPr>
        </p:nvSpPr>
        <p:spPr/>
        <p:txBody>
          <a:bodyPr/>
          <a:lstStyle/>
          <a:p>
            <a:r>
              <a:rPr lang="en-GB"/>
              <a:t>Family Learning - Keeping The Promise Award </a:t>
            </a:r>
          </a:p>
        </p:txBody>
      </p:sp>
      <p:sp>
        <p:nvSpPr>
          <p:cNvPr id="6" name="Slide Number Placeholder 5">
            <a:extLst>
              <a:ext uri="{FF2B5EF4-FFF2-40B4-BE49-F238E27FC236}">
                <a16:creationId xmlns:a16="http://schemas.microsoft.com/office/drawing/2014/main" id="{AEA9B356-3833-7C80-AD24-F062C3AD47F0}"/>
              </a:ext>
            </a:extLst>
          </p:cNvPr>
          <p:cNvSpPr>
            <a:spLocks noGrp="1"/>
          </p:cNvSpPr>
          <p:nvPr>
            <p:ph type="sldNum" sz="quarter" idx="12"/>
          </p:nvPr>
        </p:nvSpPr>
        <p:spPr/>
        <p:txBody>
          <a:bodyPr/>
          <a:lstStyle/>
          <a:p>
            <a:fld id="{BAA4CB34-9297-46EC-ACA6-BB53DA8E0B5B}" type="slidenum">
              <a:rPr lang="en-GB" smtClean="0"/>
              <a:t>‹#›</a:t>
            </a:fld>
            <a:endParaRPr lang="en-GB"/>
          </a:p>
        </p:txBody>
      </p:sp>
    </p:spTree>
    <p:extLst>
      <p:ext uri="{BB962C8B-B14F-4D97-AF65-F5344CB8AC3E}">
        <p14:creationId xmlns:p14="http://schemas.microsoft.com/office/powerpoint/2010/main" val="1605694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DCE41-C77F-93E9-95BD-7023D37569C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7801B79-AF95-27B5-1750-9021CFD4E6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6C7F99-5198-E074-4745-7B64349895CC}"/>
              </a:ext>
            </a:extLst>
          </p:cNvPr>
          <p:cNvSpPr>
            <a:spLocks noGrp="1"/>
          </p:cNvSpPr>
          <p:nvPr>
            <p:ph type="dt" sz="half" idx="10"/>
          </p:nvPr>
        </p:nvSpPr>
        <p:spPr/>
        <p:txBody>
          <a:bodyPr/>
          <a:lstStyle/>
          <a:p>
            <a:fld id="{D24322A5-C3A7-485C-A46F-E9AB00D00F45}" type="datetime1">
              <a:rPr lang="en-GB" smtClean="0"/>
              <a:t>26/08/2024</a:t>
            </a:fld>
            <a:endParaRPr lang="en-GB"/>
          </a:p>
        </p:txBody>
      </p:sp>
      <p:sp>
        <p:nvSpPr>
          <p:cNvPr id="5" name="Footer Placeholder 4">
            <a:extLst>
              <a:ext uri="{FF2B5EF4-FFF2-40B4-BE49-F238E27FC236}">
                <a16:creationId xmlns:a16="http://schemas.microsoft.com/office/drawing/2014/main" id="{AEE8F66B-94FF-2175-1733-D2F262A29CAA}"/>
              </a:ext>
            </a:extLst>
          </p:cNvPr>
          <p:cNvSpPr>
            <a:spLocks noGrp="1"/>
          </p:cNvSpPr>
          <p:nvPr>
            <p:ph type="ftr" sz="quarter" idx="11"/>
          </p:nvPr>
        </p:nvSpPr>
        <p:spPr/>
        <p:txBody>
          <a:bodyPr/>
          <a:lstStyle/>
          <a:p>
            <a:r>
              <a:rPr lang="en-GB"/>
              <a:t>Family Learning - Keeping The Promise Award </a:t>
            </a:r>
          </a:p>
        </p:txBody>
      </p:sp>
      <p:sp>
        <p:nvSpPr>
          <p:cNvPr id="6" name="Slide Number Placeholder 5">
            <a:extLst>
              <a:ext uri="{FF2B5EF4-FFF2-40B4-BE49-F238E27FC236}">
                <a16:creationId xmlns:a16="http://schemas.microsoft.com/office/drawing/2014/main" id="{3D857129-BF74-D4AE-1F9F-01034187D2D7}"/>
              </a:ext>
            </a:extLst>
          </p:cNvPr>
          <p:cNvSpPr>
            <a:spLocks noGrp="1"/>
          </p:cNvSpPr>
          <p:nvPr>
            <p:ph type="sldNum" sz="quarter" idx="12"/>
          </p:nvPr>
        </p:nvSpPr>
        <p:spPr/>
        <p:txBody>
          <a:bodyPr/>
          <a:lstStyle/>
          <a:p>
            <a:fld id="{BAA4CB34-9297-46EC-ACA6-BB53DA8E0B5B}" type="slidenum">
              <a:rPr lang="en-GB" smtClean="0"/>
              <a:t>‹#›</a:t>
            </a:fld>
            <a:endParaRPr lang="en-GB"/>
          </a:p>
        </p:txBody>
      </p:sp>
    </p:spTree>
    <p:extLst>
      <p:ext uri="{BB962C8B-B14F-4D97-AF65-F5344CB8AC3E}">
        <p14:creationId xmlns:p14="http://schemas.microsoft.com/office/powerpoint/2010/main" val="1537059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B1A77B-1E19-7153-3383-790850C43C7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F48C04E-6200-2377-FDA8-DEE395B93E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E72F53-489D-64D0-427F-B4DDF893C39D}"/>
              </a:ext>
            </a:extLst>
          </p:cNvPr>
          <p:cNvSpPr>
            <a:spLocks noGrp="1"/>
          </p:cNvSpPr>
          <p:nvPr>
            <p:ph type="dt" sz="half" idx="10"/>
          </p:nvPr>
        </p:nvSpPr>
        <p:spPr/>
        <p:txBody>
          <a:bodyPr/>
          <a:lstStyle/>
          <a:p>
            <a:fld id="{A2AFAA79-FCEC-424E-9BFC-A45BFE5657FC}" type="datetime1">
              <a:rPr lang="en-GB" smtClean="0"/>
              <a:t>26/08/2024</a:t>
            </a:fld>
            <a:endParaRPr lang="en-GB"/>
          </a:p>
        </p:txBody>
      </p:sp>
      <p:sp>
        <p:nvSpPr>
          <p:cNvPr id="5" name="Footer Placeholder 4">
            <a:extLst>
              <a:ext uri="{FF2B5EF4-FFF2-40B4-BE49-F238E27FC236}">
                <a16:creationId xmlns:a16="http://schemas.microsoft.com/office/drawing/2014/main" id="{38683634-C2E1-8A9F-8317-CB900BB5C197}"/>
              </a:ext>
            </a:extLst>
          </p:cNvPr>
          <p:cNvSpPr>
            <a:spLocks noGrp="1"/>
          </p:cNvSpPr>
          <p:nvPr>
            <p:ph type="ftr" sz="quarter" idx="11"/>
          </p:nvPr>
        </p:nvSpPr>
        <p:spPr/>
        <p:txBody>
          <a:bodyPr/>
          <a:lstStyle/>
          <a:p>
            <a:r>
              <a:rPr lang="en-GB"/>
              <a:t>Family Learning - Keeping The Promise Award </a:t>
            </a:r>
          </a:p>
        </p:txBody>
      </p:sp>
      <p:sp>
        <p:nvSpPr>
          <p:cNvPr id="6" name="Slide Number Placeholder 5">
            <a:extLst>
              <a:ext uri="{FF2B5EF4-FFF2-40B4-BE49-F238E27FC236}">
                <a16:creationId xmlns:a16="http://schemas.microsoft.com/office/drawing/2014/main" id="{467FB3D3-63E2-C58A-F483-B1BCBA5C9245}"/>
              </a:ext>
            </a:extLst>
          </p:cNvPr>
          <p:cNvSpPr>
            <a:spLocks noGrp="1"/>
          </p:cNvSpPr>
          <p:nvPr>
            <p:ph type="sldNum" sz="quarter" idx="12"/>
          </p:nvPr>
        </p:nvSpPr>
        <p:spPr/>
        <p:txBody>
          <a:bodyPr/>
          <a:lstStyle/>
          <a:p>
            <a:fld id="{BAA4CB34-9297-46EC-ACA6-BB53DA8E0B5B}" type="slidenum">
              <a:rPr lang="en-GB" smtClean="0"/>
              <a:t>‹#›</a:t>
            </a:fld>
            <a:endParaRPr lang="en-GB"/>
          </a:p>
        </p:txBody>
      </p:sp>
    </p:spTree>
    <p:extLst>
      <p:ext uri="{BB962C8B-B14F-4D97-AF65-F5344CB8AC3E}">
        <p14:creationId xmlns:p14="http://schemas.microsoft.com/office/powerpoint/2010/main" val="631874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DA79D-BA04-B25F-2914-2B300AE52D0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0E3189-DDA8-CD52-7388-88A8C86364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F77623-0CB7-D7C4-A145-E00247CFC112}"/>
              </a:ext>
            </a:extLst>
          </p:cNvPr>
          <p:cNvSpPr>
            <a:spLocks noGrp="1"/>
          </p:cNvSpPr>
          <p:nvPr>
            <p:ph type="dt" sz="half" idx="10"/>
          </p:nvPr>
        </p:nvSpPr>
        <p:spPr/>
        <p:txBody>
          <a:bodyPr/>
          <a:lstStyle/>
          <a:p>
            <a:fld id="{0EF22D4F-AC95-4DA0-A995-AF42865D2BE0}" type="datetime1">
              <a:rPr lang="en-GB" smtClean="0"/>
              <a:t>26/08/2024</a:t>
            </a:fld>
            <a:endParaRPr lang="en-GB"/>
          </a:p>
        </p:txBody>
      </p:sp>
      <p:sp>
        <p:nvSpPr>
          <p:cNvPr id="5" name="Footer Placeholder 4">
            <a:extLst>
              <a:ext uri="{FF2B5EF4-FFF2-40B4-BE49-F238E27FC236}">
                <a16:creationId xmlns:a16="http://schemas.microsoft.com/office/drawing/2014/main" id="{97128375-4C5A-65E6-8F61-C08CBBB581AB}"/>
              </a:ext>
            </a:extLst>
          </p:cNvPr>
          <p:cNvSpPr>
            <a:spLocks noGrp="1"/>
          </p:cNvSpPr>
          <p:nvPr>
            <p:ph type="ftr" sz="quarter" idx="11"/>
          </p:nvPr>
        </p:nvSpPr>
        <p:spPr/>
        <p:txBody>
          <a:bodyPr/>
          <a:lstStyle/>
          <a:p>
            <a:r>
              <a:rPr lang="en-GB"/>
              <a:t>Family Learning - Keeping The Promise Award </a:t>
            </a:r>
          </a:p>
        </p:txBody>
      </p:sp>
      <p:sp>
        <p:nvSpPr>
          <p:cNvPr id="6" name="Slide Number Placeholder 5">
            <a:extLst>
              <a:ext uri="{FF2B5EF4-FFF2-40B4-BE49-F238E27FC236}">
                <a16:creationId xmlns:a16="http://schemas.microsoft.com/office/drawing/2014/main" id="{FEB1CFBA-EE22-130F-CFCD-DC206F077D93}"/>
              </a:ext>
            </a:extLst>
          </p:cNvPr>
          <p:cNvSpPr>
            <a:spLocks noGrp="1"/>
          </p:cNvSpPr>
          <p:nvPr>
            <p:ph type="sldNum" sz="quarter" idx="12"/>
          </p:nvPr>
        </p:nvSpPr>
        <p:spPr/>
        <p:txBody>
          <a:bodyPr/>
          <a:lstStyle/>
          <a:p>
            <a:fld id="{BAA4CB34-9297-46EC-ACA6-BB53DA8E0B5B}" type="slidenum">
              <a:rPr lang="en-GB" smtClean="0"/>
              <a:t>‹#›</a:t>
            </a:fld>
            <a:endParaRPr lang="en-GB"/>
          </a:p>
        </p:txBody>
      </p:sp>
    </p:spTree>
    <p:extLst>
      <p:ext uri="{BB962C8B-B14F-4D97-AF65-F5344CB8AC3E}">
        <p14:creationId xmlns:p14="http://schemas.microsoft.com/office/powerpoint/2010/main" val="1055895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E1BB1-5AA3-1D51-B0B9-08204929EB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1326083-510B-993C-7BC6-BDA7F4243A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2C25B1-85FC-268D-583D-84A5BD26865F}"/>
              </a:ext>
            </a:extLst>
          </p:cNvPr>
          <p:cNvSpPr>
            <a:spLocks noGrp="1"/>
          </p:cNvSpPr>
          <p:nvPr>
            <p:ph type="dt" sz="half" idx="10"/>
          </p:nvPr>
        </p:nvSpPr>
        <p:spPr/>
        <p:txBody>
          <a:bodyPr/>
          <a:lstStyle/>
          <a:p>
            <a:fld id="{0DC87EB7-DCD2-4A6C-A200-99900176D01F}" type="datetime1">
              <a:rPr lang="en-GB" smtClean="0"/>
              <a:t>26/08/2024</a:t>
            </a:fld>
            <a:endParaRPr lang="en-GB"/>
          </a:p>
        </p:txBody>
      </p:sp>
      <p:sp>
        <p:nvSpPr>
          <p:cNvPr id="5" name="Footer Placeholder 4">
            <a:extLst>
              <a:ext uri="{FF2B5EF4-FFF2-40B4-BE49-F238E27FC236}">
                <a16:creationId xmlns:a16="http://schemas.microsoft.com/office/drawing/2014/main" id="{DBA242AF-D182-0E9D-69D2-ECA8D06675B2}"/>
              </a:ext>
            </a:extLst>
          </p:cNvPr>
          <p:cNvSpPr>
            <a:spLocks noGrp="1"/>
          </p:cNvSpPr>
          <p:nvPr>
            <p:ph type="ftr" sz="quarter" idx="11"/>
          </p:nvPr>
        </p:nvSpPr>
        <p:spPr/>
        <p:txBody>
          <a:bodyPr/>
          <a:lstStyle/>
          <a:p>
            <a:r>
              <a:rPr lang="en-GB"/>
              <a:t>Family Learning - Keeping The Promise Award </a:t>
            </a:r>
          </a:p>
        </p:txBody>
      </p:sp>
      <p:sp>
        <p:nvSpPr>
          <p:cNvPr id="6" name="Slide Number Placeholder 5">
            <a:extLst>
              <a:ext uri="{FF2B5EF4-FFF2-40B4-BE49-F238E27FC236}">
                <a16:creationId xmlns:a16="http://schemas.microsoft.com/office/drawing/2014/main" id="{23DF10B3-26E3-627A-0561-C9A4B465D891}"/>
              </a:ext>
            </a:extLst>
          </p:cNvPr>
          <p:cNvSpPr>
            <a:spLocks noGrp="1"/>
          </p:cNvSpPr>
          <p:nvPr>
            <p:ph type="sldNum" sz="quarter" idx="12"/>
          </p:nvPr>
        </p:nvSpPr>
        <p:spPr/>
        <p:txBody>
          <a:bodyPr/>
          <a:lstStyle/>
          <a:p>
            <a:fld id="{BAA4CB34-9297-46EC-ACA6-BB53DA8E0B5B}" type="slidenum">
              <a:rPr lang="en-GB" smtClean="0"/>
              <a:t>‹#›</a:t>
            </a:fld>
            <a:endParaRPr lang="en-GB"/>
          </a:p>
        </p:txBody>
      </p:sp>
    </p:spTree>
    <p:extLst>
      <p:ext uri="{BB962C8B-B14F-4D97-AF65-F5344CB8AC3E}">
        <p14:creationId xmlns:p14="http://schemas.microsoft.com/office/powerpoint/2010/main" val="1072677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475B3-A01D-40AC-C0DA-A7ADC7EE61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BA5D751-89A6-4937-A323-0B1DFEA8D2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C7568BD-B6AA-5762-6C84-E26F7C3AA5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03EB882-2464-BB64-BDA9-9D6E4C3E8BC8}"/>
              </a:ext>
            </a:extLst>
          </p:cNvPr>
          <p:cNvSpPr>
            <a:spLocks noGrp="1"/>
          </p:cNvSpPr>
          <p:nvPr>
            <p:ph type="dt" sz="half" idx="10"/>
          </p:nvPr>
        </p:nvSpPr>
        <p:spPr/>
        <p:txBody>
          <a:bodyPr/>
          <a:lstStyle/>
          <a:p>
            <a:fld id="{D19D97D5-0AD5-47C1-AB21-A3A85A4C66C3}" type="datetime1">
              <a:rPr lang="en-GB" smtClean="0"/>
              <a:t>26/08/2024</a:t>
            </a:fld>
            <a:endParaRPr lang="en-GB"/>
          </a:p>
        </p:txBody>
      </p:sp>
      <p:sp>
        <p:nvSpPr>
          <p:cNvPr id="6" name="Footer Placeholder 5">
            <a:extLst>
              <a:ext uri="{FF2B5EF4-FFF2-40B4-BE49-F238E27FC236}">
                <a16:creationId xmlns:a16="http://schemas.microsoft.com/office/drawing/2014/main" id="{AC019593-65C4-9538-F5C8-EF835C4B93D6}"/>
              </a:ext>
            </a:extLst>
          </p:cNvPr>
          <p:cNvSpPr>
            <a:spLocks noGrp="1"/>
          </p:cNvSpPr>
          <p:nvPr>
            <p:ph type="ftr" sz="quarter" idx="11"/>
          </p:nvPr>
        </p:nvSpPr>
        <p:spPr/>
        <p:txBody>
          <a:bodyPr/>
          <a:lstStyle/>
          <a:p>
            <a:r>
              <a:rPr lang="en-GB"/>
              <a:t>Family Learning - Keeping The Promise Award </a:t>
            </a:r>
          </a:p>
        </p:txBody>
      </p:sp>
      <p:sp>
        <p:nvSpPr>
          <p:cNvPr id="7" name="Slide Number Placeholder 6">
            <a:extLst>
              <a:ext uri="{FF2B5EF4-FFF2-40B4-BE49-F238E27FC236}">
                <a16:creationId xmlns:a16="http://schemas.microsoft.com/office/drawing/2014/main" id="{F27EA64D-BDA7-3CF5-3767-7710687D0FC4}"/>
              </a:ext>
            </a:extLst>
          </p:cNvPr>
          <p:cNvSpPr>
            <a:spLocks noGrp="1"/>
          </p:cNvSpPr>
          <p:nvPr>
            <p:ph type="sldNum" sz="quarter" idx="12"/>
          </p:nvPr>
        </p:nvSpPr>
        <p:spPr/>
        <p:txBody>
          <a:bodyPr/>
          <a:lstStyle/>
          <a:p>
            <a:fld id="{BAA4CB34-9297-46EC-ACA6-BB53DA8E0B5B}" type="slidenum">
              <a:rPr lang="en-GB" smtClean="0"/>
              <a:t>‹#›</a:t>
            </a:fld>
            <a:endParaRPr lang="en-GB"/>
          </a:p>
        </p:txBody>
      </p:sp>
    </p:spTree>
    <p:extLst>
      <p:ext uri="{BB962C8B-B14F-4D97-AF65-F5344CB8AC3E}">
        <p14:creationId xmlns:p14="http://schemas.microsoft.com/office/powerpoint/2010/main" val="2564703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46B8B-7620-9E7E-7675-48DC9E55412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057B3A-2270-3436-52B6-4479C7AEA4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5959B1-8F97-0B8B-D2B0-D304DDB898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6A8931F-E939-4B70-81D0-4645117B22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49CD17-754F-B4C4-84E2-876B55FB11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C72D5E7-F51B-E914-00A5-5C5DD81CE7D5}"/>
              </a:ext>
            </a:extLst>
          </p:cNvPr>
          <p:cNvSpPr>
            <a:spLocks noGrp="1"/>
          </p:cNvSpPr>
          <p:nvPr>
            <p:ph type="dt" sz="half" idx="10"/>
          </p:nvPr>
        </p:nvSpPr>
        <p:spPr/>
        <p:txBody>
          <a:bodyPr/>
          <a:lstStyle/>
          <a:p>
            <a:fld id="{BA9224FA-7432-4EC8-8470-581333FF2985}" type="datetime1">
              <a:rPr lang="en-GB" smtClean="0"/>
              <a:t>26/08/2024</a:t>
            </a:fld>
            <a:endParaRPr lang="en-GB"/>
          </a:p>
        </p:txBody>
      </p:sp>
      <p:sp>
        <p:nvSpPr>
          <p:cNvPr id="8" name="Footer Placeholder 7">
            <a:extLst>
              <a:ext uri="{FF2B5EF4-FFF2-40B4-BE49-F238E27FC236}">
                <a16:creationId xmlns:a16="http://schemas.microsoft.com/office/drawing/2014/main" id="{673FAB15-7E55-AFC9-BC6E-ED6E08AAF3D8}"/>
              </a:ext>
            </a:extLst>
          </p:cNvPr>
          <p:cNvSpPr>
            <a:spLocks noGrp="1"/>
          </p:cNvSpPr>
          <p:nvPr>
            <p:ph type="ftr" sz="quarter" idx="11"/>
          </p:nvPr>
        </p:nvSpPr>
        <p:spPr/>
        <p:txBody>
          <a:bodyPr/>
          <a:lstStyle/>
          <a:p>
            <a:r>
              <a:rPr lang="en-GB"/>
              <a:t>Family Learning - Keeping The Promise Award </a:t>
            </a:r>
          </a:p>
        </p:txBody>
      </p:sp>
      <p:sp>
        <p:nvSpPr>
          <p:cNvPr id="9" name="Slide Number Placeholder 8">
            <a:extLst>
              <a:ext uri="{FF2B5EF4-FFF2-40B4-BE49-F238E27FC236}">
                <a16:creationId xmlns:a16="http://schemas.microsoft.com/office/drawing/2014/main" id="{411B5BEE-0BFD-56EF-A53E-CD9A6446B6E7}"/>
              </a:ext>
            </a:extLst>
          </p:cNvPr>
          <p:cNvSpPr>
            <a:spLocks noGrp="1"/>
          </p:cNvSpPr>
          <p:nvPr>
            <p:ph type="sldNum" sz="quarter" idx="12"/>
          </p:nvPr>
        </p:nvSpPr>
        <p:spPr/>
        <p:txBody>
          <a:bodyPr/>
          <a:lstStyle/>
          <a:p>
            <a:fld id="{BAA4CB34-9297-46EC-ACA6-BB53DA8E0B5B}" type="slidenum">
              <a:rPr lang="en-GB" smtClean="0"/>
              <a:t>‹#›</a:t>
            </a:fld>
            <a:endParaRPr lang="en-GB"/>
          </a:p>
        </p:txBody>
      </p:sp>
    </p:spTree>
    <p:extLst>
      <p:ext uri="{BB962C8B-B14F-4D97-AF65-F5344CB8AC3E}">
        <p14:creationId xmlns:p14="http://schemas.microsoft.com/office/powerpoint/2010/main" val="1916420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4CFA4-BF96-D111-DF80-ADF51517425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675FF32-FF1F-2920-F307-CE739ED20843}"/>
              </a:ext>
            </a:extLst>
          </p:cNvPr>
          <p:cNvSpPr>
            <a:spLocks noGrp="1"/>
          </p:cNvSpPr>
          <p:nvPr>
            <p:ph type="dt" sz="half" idx="10"/>
          </p:nvPr>
        </p:nvSpPr>
        <p:spPr/>
        <p:txBody>
          <a:bodyPr/>
          <a:lstStyle/>
          <a:p>
            <a:fld id="{BFAD1E74-8B7D-42A2-9F2B-FCE6209DFAFA}" type="datetime1">
              <a:rPr lang="en-GB" smtClean="0"/>
              <a:t>26/08/2024</a:t>
            </a:fld>
            <a:endParaRPr lang="en-GB"/>
          </a:p>
        </p:txBody>
      </p:sp>
      <p:sp>
        <p:nvSpPr>
          <p:cNvPr id="4" name="Footer Placeholder 3">
            <a:extLst>
              <a:ext uri="{FF2B5EF4-FFF2-40B4-BE49-F238E27FC236}">
                <a16:creationId xmlns:a16="http://schemas.microsoft.com/office/drawing/2014/main" id="{C27E179F-BBE3-6301-7590-65146786CA0C}"/>
              </a:ext>
            </a:extLst>
          </p:cNvPr>
          <p:cNvSpPr>
            <a:spLocks noGrp="1"/>
          </p:cNvSpPr>
          <p:nvPr>
            <p:ph type="ftr" sz="quarter" idx="11"/>
          </p:nvPr>
        </p:nvSpPr>
        <p:spPr/>
        <p:txBody>
          <a:bodyPr/>
          <a:lstStyle/>
          <a:p>
            <a:r>
              <a:rPr lang="en-GB"/>
              <a:t>Family Learning - Keeping The Promise Award </a:t>
            </a:r>
          </a:p>
        </p:txBody>
      </p:sp>
      <p:sp>
        <p:nvSpPr>
          <p:cNvPr id="5" name="Slide Number Placeholder 4">
            <a:extLst>
              <a:ext uri="{FF2B5EF4-FFF2-40B4-BE49-F238E27FC236}">
                <a16:creationId xmlns:a16="http://schemas.microsoft.com/office/drawing/2014/main" id="{7A8E16AA-7854-F428-F8D7-3DE98B64DB68}"/>
              </a:ext>
            </a:extLst>
          </p:cNvPr>
          <p:cNvSpPr>
            <a:spLocks noGrp="1"/>
          </p:cNvSpPr>
          <p:nvPr>
            <p:ph type="sldNum" sz="quarter" idx="12"/>
          </p:nvPr>
        </p:nvSpPr>
        <p:spPr/>
        <p:txBody>
          <a:bodyPr/>
          <a:lstStyle/>
          <a:p>
            <a:fld id="{BAA4CB34-9297-46EC-ACA6-BB53DA8E0B5B}" type="slidenum">
              <a:rPr lang="en-GB" smtClean="0"/>
              <a:t>‹#›</a:t>
            </a:fld>
            <a:endParaRPr lang="en-GB"/>
          </a:p>
        </p:txBody>
      </p:sp>
    </p:spTree>
    <p:extLst>
      <p:ext uri="{BB962C8B-B14F-4D97-AF65-F5344CB8AC3E}">
        <p14:creationId xmlns:p14="http://schemas.microsoft.com/office/powerpoint/2010/main" val="3730321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A85047-C488-A4CA-FCD9-FB2DDB2CDF7E}"/>
              </a:ext>
            </a:extLst>
          </p:cNvPr>
          <p:cNvSpPr>
            <a:spLocks noGrp="1"/>
          </p:cNvSpPr>
          <p:nvPr>
            <p:ph type="dt" sz="half" idx="10"/>
          </p:nvPr>
        </p:nvSpPr>
        <p:spPr/>
        <p:txBody>
          <a:bodyPr/>
          <a:lstStyle/>
          <a:p>
            <a:fld id="{CE6D3C26-7D08-473F-9195-A5C00AF9DFAD}" type="datetime1">
              <a:rPr lang="en-GB" smtClean="0"/>
              <a:t>26/08/2024</a:t>
            </a:fld>
            <a:endParaRPr lang="en-GB"/>
          </a:p>
        </p:txBody>
      </p:sp>
      <p:sp>
        <p:nvSpPr>
          <p:cNvPr id="3" name="Footer Placeholder 2">
            <a:extLst>
              <a:ext uri="{FF2B5EF4-FFF2-40B4-BE49-F238E27FC236}">
                <a16:creationId xmlns:a16="http://schemas.microsoft.com/office/drawing/2014/main" id="{5C030725-7875-1037-B98F-A87BCE1D02F8}"/>
              </a:ext>
            </a:extLst>
          </p:cNvPr>
          <p:cNvSpPr>
            <a:spLocks noGrp="1"/>
          </p:cNvSpPr>
          <p:nvPr>
            <p:ph type="ftr" sz="quarter" idx="11"/>
          </p:nvPr>
        </p:nvSpPr>
        <p:spPr/>
        <p:txBody>
          <a:bodyPr/>
          <a:lstStyle/>
          <a:p>
            <a:r>
              <a:rPr lang="en-GB"/>
              <a:t>Family Learning - Keeping The Promise Award </a:t>
            </a:r>
          </a:p>
        </p:txBody>
      </p:sp>
      <p:sp>
        <p:nvSpPr>
          <p:cNvPr id="4" name="Slide Number Placeholder 3">
            <a:extLst>
              <a:ext uri="{FF2B5EF4-FFF2-40B4-BE49-F238E27FC236}">
                <a16:creationId xmlns:a16="http://schemas.microsoft.com/office/drawing/2014/main" id="{DB8280C9-DAC1-28F0-B14B-5981612B1355}"/>
              </a:ext>
            </a:extLst>
          </p:cNvPr>
          <p:cNvSpPr>
            <a:spLocks noGrp="1"/>
          </p:cNvSpPr>
          <p:nvPr>
            <p:ph type="sldNum" sz="quarter" idx="12"/>
          </p:nvPr>
        </p:nvSpPr>
        <p:spPr/>
        <p:txBody>
          <a:bodyPr/>
          <a:lstStyle/>
          <a:p>
            <a:fld id="{BAA4CB34-9297-46EC-ACA6-BB53DA8E0B5B}" type="slidenum">
              <a:rPr lang="en-GB" smtClean="0"/>
              <a:t>‹#›</a:t>
            </a:fld>
            <a:endParaRPr lang="en-GB"/>
          </a:p>
        </p:txBody>
      </p:sp>
    </p:spTree>
    <p:extLst>
      <p:ext uri="{BB962C8B-B14F-4D97-AF65-F5344CB8AC3E}">
        <p14:creationId xmlns:p14="http://schemas.microsoft.com/office/powerpoint/2010/main" val="1595984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484FF-8E9C-5C0A-5AE7-F48B1E9E71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149CB3E-AAE9-EA2B-2197-A1734ECB9D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C8005A9-8B79-FA85-6A0B-74F5447E30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DFEE54-FFC7-6561-0FEB-F7745AEB0908}"/>
              </a:ext>
            </a:extLst>
          </p:cNvPr>
          <p:cNvSpPr>
            <a:spLocks noGrp="1"/>
          </p:cNvSpPr>
          <p:nvPr>
            <p:ph type="dt" sz="half" idx="10"/>
          </p:nvPr>
        </p:nvSpPr>
        <p:spPr/>
        <p:txBody>
          <a:bodyPr/>
          <a:lstStyle/>
          <a:p>
            <a:fld id="{E3CDCAFA-15E1-4A0B-A97E-7A519186B6A5}" type="datetime1">
              <a:rPr lang="en-GB" smtClean="0"/>
              <a:t>26/08/2024</a:t>
            </a:fld>
            <a:endParaRPr lang="en-GB"/>
          </a:p>
        </p:txBody>
      </p:sp>
      <p:sp>
        <p:nvSpPr>
          <p:cNvPr id="6" name="Footer Placeholder 5">
            <a:extLst>
              <a:ext uri="{FF2B5EF4-FFF2-40B4-BE49-F238E27FC236}">
                <a16:creationId xmlns:a16="http://schemas.microsoft.com/office/drawing/2014/main" id="{E8061C3E-7750-A842-D983-692C8770EAC5}"/>
              </a:ext>
            </a:extLst>
          </p:cNvPr>
          <p:cNvSpPr>
            <a:spLocks noGrp="1"/>
          </p:cNvSpPr>
          <p:nvPr>
            <p:ph type="ftr" sz="quarter" idx="11"/>
          </p:nvPr>
        </p:nvSpPr>
        <p:spPr/>
        <p:txBody>
          <a:bodyPr/>
          <a:lstStyle/>
          <a:p>
            <a:r>
              <a:rPr lang="en-GB"/>
              <a:t>Family Learning - Keeping The Promise Award </a:t>
            </a:r>
          </a:p>
        </p:txBody>
      </p:sp>
      <p:sp>
        <p:nvSpPr>
          <p:cNvPr id="7" name="Slide Number Placeholder 6">
            <a:extLst>
              <a:ext uri="{FF2B5EF4-FFF2-40B4-BE49-F238E27FC236}">
                <a16:creationId xmlns:a16="http://schemas.microsoft.com/office/drawing/2014/main" id="{B1C69445-7D8E-D3ED-A41B-CE403FF89702}"/>
              </a:ext>
            </a:extLst>
          </p:cNvPr>
          <p:cNvSpPr>
            <a:spLocks noGrp="1"/>
          </p:cNvSpPr>
          <p:nvPr>
            <p:ph type="sldNum" sz="quarter" idx="12"/>
          </p:nvPr>
        </p:nvSpPr>
        <p:spPr/>
        <p:txBody>
          <a:bodyPr/>
          <a:lstStyle/>
          <a:p>
            <a:fld id="{BAA4CB34-9297-46EC-ACA6-BB53DA8E0B5B}" type="slidenum">
              <a:rPr lang="en-GB" smtClean="0"/>
              <a:t>‹#›</a:t>
            </a:fld>
            <a:endParaRPr lang="en-GB"/>
          </a:p>
        </p:txBody>
      </p:sp>
    </p:spTree>
    <p:extLst>
      <p:ext uri="{BB962C8B-B14F-4D97-AF65-F5344CB8AC3E}">
        <p14:creationId xmlns:p14="http://schemas.microsoft.com/office/powerpoint/2010/main" val="3333465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C9B1F-B558-713C-9064-9EAFC1827D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7B2103E-09D9-3129-9395-72597002F7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C3E111D-A449-77A8-3824-B780F1668E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8CBB83-9621-F7F8-51BC-0E1DEE558296}"/>
              </a:ext>
            </a:extLst>
          </p:cNvPr>
          <p:cNvSpPr>
            <a:spLocks noGrp="1"/>
          </p:cNvSpPr>
          <p:nvPr>
            <p:ph type="dt" sz="half" idx="10"/>
          </p:nvPr>
        </p:nvSpPr>
        <p:spPr/>
        <p:txBody>
          <a:bodyPr/>
          <a:lstStyle/>
          <a:p>
            <a:fld id="{40F48A88-F87D-4C90-969C-E6F75A6F3CCB}" type="datetime1">
              <a:rPr lang="en-GB" smtClean="0"/>
              <a:t>26/08/2024</a:t>
            </a:fld>
            <a:endParaRPr lang="en-GB"/>
          </a:p>
        </p:txBody>
      </p:sp>
      <p:sp>
        <p:nvSpPr>
          <p:cNvPr id="6" name="Footer Placeholder 5">
            <a:extLst>
              <a:ext uri="{FF2B5EF4-FFF2-40B4-BE49-F238E27FC236}">
                <a16:creationId xmlns:a16="http://schemas.microsoft.com/office/drawing/2014/main" id="{6CA0966D-5753-1359-0680-EAE18192CDD0}"/>
              </a:ext>
            </a:extLst>
          </p:cNvPr>
          <p:cNvSpPr>
            <a:spLocks noGrp="1"/>
          </p:cNvSpPr>
          <p:nvPr>
            <p:ph type="ftr" sz="quarter" idx="11"/>
          </p:nvPr>
        </p:nvSpPr>
        <p:spPr/>
        <p:txBody>
          <a:bodyPr/>
          <a:lstStyle/>
          <a:p>
            <a:r>
              <a:rPr lang="en-GB"/>
              <a:t>Family Learning - Keeping The Promise Award </a:t>
            </a:r>
          </a:p>
        </p:txBody>
      </p:sp>
      <p:sp>
        <p:nvSpPr>
          <p:cNvPr id="7" name="Slide Number Placeholder 6">
            <a:extLst>
              <a:ext uri="{FF2B5EF4-FFF2-40B4-BE49-F238E27FC236}">
                <a16:creationId xmlns:a16="http://schemas.microsoft.com/office/drawing/2014/main" id="{BF954E32-ADA9-1B78-7F9C-BABE1641B7EB}"/>
              </a:ext>
            </a:extLst>
          </p:cNvPr>
          <p:cNvSpPr>
            <a:spLocks noGrp="1"/>
          </p:cNvSpPr>
          <p:nvPr>
            <p:ph type="sldNum" sz="quarter" idx="12"/>
          </p:nvPr>
        </p:nvSpPr>
        <p:spPr/>
        <p:txBody>
          <a:bodyPr/>
          <a:lstStyle/>
          <a:p>
            <a:fld id="{BAA4CB34-9297-46EC-ACA6-BB53DA8E0B5B}" type="slidenum">
              <a:rPr lang="en-GB" smtClean="0"/>
              <a:t>‹#›</a:t>
            </a:fld>
            <a:endParaRPr lang="en-GB"/>
          </a:p>
        </p:txBody>
      </p:sp>
    </p:spTree>
    <p:extLst>
      <p:ext uri="{BB962C8B-B14F-4D97-AF65-F5344CB8AC3E}">
        <p14:creationId xmlns:p14="http://schemas.microsoft.com/office/powerpoint/2010/main" val="239881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B4069D-2300-EC47-A512-735EE46632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81998B5-F477-A210-3428-280A532E43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E1FB78-FA39-91F7-A939-E9E4F83480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270C6B-E2B9-4399-B7B4-BDED3BCE44B1}" type="datetime1">
              <a:rPr lang="en-GB" smtClean="0"/>
              <a:t>26/08/2024</a:t>
            </a:fld>
            <a:endParaRPr lang="en-GB"/>
          </a:p>
        </p:txBody>
      </p:sp>
      <p:sp>
        <p:nvSpPr>
          <p:cNvPr id="5" name="Footer Placeholder 4">
            <a:extLst>
              <a:ext uri="{FF2B5EF4-FFF2-40B4-BE49-F238E27FC236}">
                <a16:creationId xmlns:a16="http://schemas.microsoft.com/office/drawing/2014/main" id="{2172CFFB-50BE-7319-2753-89ACB4826A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Family Learning - Keeping The Promise Award </a:t>
            </a:r>
          </a:p>
        </p:txBody>
      </p:sp>
      <p:sp>
        <p:nvSpPr>
          <p:cNvPr id="6" name="Slide Number Placeholder 5">
            <a:extLst>
              <a:ext uri="{FF2B5EF4-FFF2-40B4-BE49-F238E27FC236}">
                <a16:creationId xmlns:a16="http://schemas.microsoft.com/office/drawing/2014/main" id="{7F6EA6E9-E78A-264C-F7A5-CE04CFAB69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A4CB34-9297-46EC-ACA6-BB53DA8E0B5B}" type="slidenum">
              <a:rPr lang="en-GB" smtClean="0"/>
              <a:t>‹#›</a:t>
            </a:fld>
            <a:endParaRPr lang="en-GB"/>
          </a:p>
        </p:txBody>
      </p:sp>
    </p:spTree>
    <p:extLst>
      <p:ext uri="{BB962C8B-B14F-4D97-AF65-F5344CB8AC3E}">
        <p14:creationId xmlns:p14="http://schemas.microsoft.com/office/powerpoint/2010/main" val="3947079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ideo" Target="https://www.youtube.com/embed/G3BWDSyBQgg?feature=oembed" TargetMode="External"/><Relationship Id="rId5" Type="http://schemas.openxmlformats.org/officeDocument/2006/relationships/hyperlink" Target="https://www.youtube.com/watch?v=G3BWDSyBQgg" TargetMode="Externa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ideo" Target="https://player.vimeo.com/video/929867493?app_id=122963" TargetMode="External"/><Relationship Id="rId6" Type="http://schemas.openxmlformats.org/officeDocument/2006/relationships/image" Target="../media/image22.jpeg"/><Relationship Id="rId5" Type="http://schemas.openxmlformats.org/officeDocument/2006/relationships/hyperlink" Target="https://www.bing.com/search?q=Our+Hearing+Our+Voice&amp;cvid=728ed1f1cd0d47349e2a2d5c8c2b5b13&amp;gs_lcrp=EgZjaHJvbWUyBggAEEUYOTIGCAEQABhAMgYIAhAAGEAyBggDEAAYQDIGCAQQABhAMgYIBRAAGEAyBggGEAAYQDIGCAcQABhAMgYICBBFGDwyCAgJEOkHGPxV0gEINTk1NmowajSoAgiwAgE&amp;FORM=ANAB01&amp;PC=U531" TargetMode="External"/><Relationship Id="rId4" Type="http://schemas.openxmlformats.org/officeDocument/2006/relationships/hyperlink" Target="https://vimeo.com/929867493?share=copy"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hyperlink" Target="https://www.carereview.scot/conclusions/independent-care-review-reports/" TargetMode="Externa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hyperlink" Target="https://education.gov.scot/resources/review-of-family-learning/"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8" Type="http://schemas.openxmlformats.org/officeDocument/2006/relationships/hyperlink" Target="https://www.youtube.com/watch?v=u_Oapo1Q7_w" TargetMode="External"/><Relationship Id="rId13" Type="http://schemas.openxmlformats.org/officeDocument/2006/relationships/image" Target="../media/image2.png"/><Relationship Id="rId3" Type="http://schemas.openxmlformats.org/officeDocument/2006/relationships/hyperlink" Target="https://www.carereview.scot/conclusions/independent-care-review-reports/" TargetMode="External"/><Relationship Id="rId7" Type="http://schemas.openxmlformats.org/officeDocument/2006/relationships/hyperlink" Target="https://www.youtube.com/watch?v=P2H0GzxmLK8" TargetMode="External"/><Relationship Id="rId12"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hyperlink" Target="https://thepromise.scot/resources/2020/keepthepromise-education.pdf" TargetMode="External"/><Relationship Id="rId11" Type="http://schemas.openxmlformats.org/officeDocument/2006/relationships/image" Target="../media/image4.png"/><Relationship Id="rId5" Type="http://schemas.openxmlformats.org/officeDocument/2006/relationships/hyperlink" Target="https://www.carereview.scot/conclusions/composite-stories/" TargetMode="External"/><Relationship Id="rId10" Type="http://schemas.openxmlformats.org/officeDocument/2006/relationships/hyperlink" Target="https://committees.aberdeencity.gov.uk/documents/s159026/Family%20Support%20Model%20Plan%20Final.pdf" TargetMode="External"/><Relationship Id="rId4" Type="http://schemas.openxmlformats.org/officeDocument/2006/relationships/hyperlink" Target="https://www.carereview.scot/conclusions/foundations-infographics/" TargetMode="External"/><Relationship Id="rId9" Type="http://schemas.openxmlformats.org/officeDocument/2006/relationships/hyperlink" Target="https://www.ohov.co.uk/wp-content/uploads/2024/05/articulate__a_film_by_our_hearings_our_voice-1080p.mp4" TargetMode="External"/><Relationship Id="rId1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ideo" Target="https://www.youtube.com/embed/P2H0GzxmLK8?feature=oembed" TargetMode="External"/><Relationship Id="rId5" Type="http://schemas.openxmlformats.org/officeDocument/2006/relationships/image" Target="../media/image15.jpeg"/><Relationship Id="rId4" Type="http://schemas.openxmlformats.org/officeDocument/2006/relationships/hyperlink" Target="https://youtu.be/P2H0GzxmLK8"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descr="Title - Family Learning - Keeping the Promise Award">
            <a:extLst>
              <a:ext uri="{FF2B5EF4-FFF2-40B4-BE49-F238E27FC236}">
                <a16:creationId xmlns:a16="http://schemas.microsoft.com/office/drawing/2014/main" id="{023ACB7D-97B7-716B-16A1-9507CD86504E}"/>
              </a:ext>
            </a:extLst>
          </p:cNvPr>
          <p:cNvSpPr txBox="1">
            <a:spLocks noGrp="1"/>
          </p:cNvSpPr>
          <p:nvPr>
            <p:ph type="title" idx="4294967295"/>
          </p:nvPr>
        </p:nvSpPr>
        <p:spPr>
          <a:xfrm>
            <a:off x="1853376" y="448539"/>
            <a:ext cx="10224323"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chemeClr val="tx1"/>
                </a:solidFill>
                <a:effectLst/>
                <a:uLnTx/>
                <a:uFillTx/>
                <a:latin typeface="+mj-lt"/>
                <a:ea typeface="+mn-ea"/>
                <a:cs typeface="+mn-cs"/>
              </a:rPr>
              <a:t>Family Learning - Keeping the Promise Award</a:t>
            </a:r>
          </a:p>
        </p:txBody>
      </p:sp>
      <p:pic>
        <p:nvPicPr>
          <p:cNvPr id="3074" name="Picture 2" descr="The Promise Scotland Logo and Hash Tag">
            <a:extLst>
              <a:ext uri="{FF2B5EF4-FFF2-40B4-BE49-F238E27FC236}">
                <a16:creationId xmlns:a16="http://schemas.microsoft.com/office/drawing/2014/main" id="{EF13769D-3B25-4097-A34E-5E4214E013A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577975"/>
            <a:ext cx="12192000" cy="37004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descr="The following content has been adapted by Family Learning at Aberdeen City Council from the resource developed by the West Partnership Improvement Collaborative and North Lanarkshire Council’s Original Award.&#10;">
            <a:extLst>
              <a:ext uri="{FF2B5EF4-FFF2-40B4-BE49-F238E27FC236}">
                <a16:creationId xmlns:a16="http://schemas.microsoft.com/office/drawing/2014/main" id="{EECE14B4-CAC0-9B6F-5AEE-C99552A47DF4}"/>
              </a:ext>
            </a:extLst>
          </p:cNvPr>
          <p:cNvSpPr txBox="1"/>
          <p:nvPr/>
        </p:nvSpPr>
        <p:spPr>
          <a:xfrm>
            <a:off x="99345" y="5697275"/>
            <a:ext cx="5521191" cy="1077218"/>
          </a:xfrm>
          <a:prstGeom prst="rect">
            <a:avLst/>
          </a:prstGeom>
          <a:noFill/>
        </p:spPr>
        <p:txBody>
          <a:bodyPr wrap="square" rtlCol="0">
            <a:spAutoFit/>
          </a:bodyPr>
          <a:lstStyle/>
          <a:p>
            <a:r>
              <a:rPr lang="en-GB" sz="1600" dirty="0"/>
              <a:t>The following content has been adapted by Family Learning at Aberdeen City Council from the resource developed by the West Partnership Improvement Collaborative and North Lanarkshire Council’s Original Award.</a:t>
            </a:r>
          </a:p>
        </p:txBody>
      </p:sp>
      <p:pic>
        <p:nvPicPr>
          <p:cNvPr id="2" name="Picture 1" descr="West Partnership and Education Scotland Logo creators of this Keeping the Promise Award">
            <a:extLst>
              <a:ext uri="{FF2B5EF4-FFF2-40B4-BE49-F238E27FC236}">
                <a16:creationId xmlns:a16="http://schemas.microsoft.com/office/drawing/2014/main" id="{D3C176B4-0CD5-C43D-A954-176D87210CE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891446" y="5714727"/>
            <a:ext cx="2148182" cy="1088412"/>
          </a:xfrm>
          <a:prstGeom prst="rect">
            <a:avLst/>
          </a:prstGeom>
        </p:spPr>
      </p:pic>
      <p:pic>
        <p:nvPicPr>
          <p:cNvPr id="1026" name="Picture 2" descr="North Lanarkshire Council Logo creators of the original, longer Keeping the promise Award">
            <a:extLst>
              <a:ext uri="{FF2B5EF4-FFF2-40B4-BE49-F238E27FC236}">
                <a16:creationId xmlns:a16="http://schemas.microsoft.com/office/drawing/2014/main" id="{B241C68E-AE35-E72B-62DB-583B346A99DC}"/>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8013206" y="5788730"/>
            <a:ext cx="1850409" cy="9404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berdeen City Council Logo">
            <a:extLst>
              <a:ext uri="{FF2B5EF4-FFF2-40B4-BE49-F238E27FC236}">
                <a16:creationId xmlns:a16="http://schemas.microsoft.com/office/drawing/2014/main" id="{2C5CB695-B1AD-8F29-5CF3-3A6DE8C8727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863615" y="5714727"/>
            <a:ext cx="1149597" cy="1088412"/>
          </a:xfrm>
          <a:prstGeom prst="rect">
            <a:avLst/>
          </a:prstGeom>
        </p:spPr>
      </p:pic>
      <p:pic>
        <p:nvPicPr>
          <p:cNvPr id="13" name="Picture 12" descr="Family Learning Logo">
            <a:extLst>
              <a:ext uri="{FF2B5EF4-FFF2-40B4-BE49-F238E27FC236}">
                <a16:creationId xmlns:a16="http://schemas.microsoft.com/office/drawing/2014/main" id="{F1DD0343-0D19-444A-85EA-F660D57D036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1010978" y="5718749"/>
            <a:ext cx="1080369" cy="1080369"/>
          </a:xfrm>
          <a:prstGeom prst="rect">
            <a:avLst/>
          </a:prstGeom>
        </p:spPr>
      </p:pic>
    </p:spTree>
    <p:extLst>
      <p:ext uri="{BB962C8B-B14F-4D97-AF65-F5344CB8AC3E}">
        <p14:creationId xmlns:p14="http://schemas.microsoft.com/office/powerpoint/2010/main" val="1550901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14F8643-AE1B-D388-6167-9CF26D1A94AC}"/>
              </a:ext>
              <a:ext uri="{C183D7F6-B498-43B3-948B-1728B52AA6E4}">
                <adec:decorative xmlns:adec="http://schemas.microsoft.com/office/drawing/2017/decorative" val="1"/>
              </a:ext>
            </a:extLst>
          </p:cNvPr>
          <p:cNvSpPr>
            <a:spLocks noGrp="1"/>
          </p:cNvSpPr>
          <p:nvPr>
            <p:ph type="ftr" sz="quarter" idx="11"/>
          </p:nvPr>
        </p:nvSpPr>
        <p:spPr>
          <a:xfrm>
            <a:off x="7979275" y="6412890"/>
            <a:ext cx="4114800" cy="365125"/>
          </a:xfrm>
        </p:spPr>
        <p:txBody>
          <a:bodyPr/>
          <a:lstStyle/>
          <a:p>
            <a:pPr algn="r"/>
            <a:r>
              <a:rPr lang="en-GB" dirty="0"/>
              <a:t>Family Learning - Keeping The Promise Award </a:t>
            </a:r>
          </a:p>
        </p:txBody>
      </p:sp>
      <p:sp>
        <p:nvSpPr>
          <p:cNvPr id="3" name="Title 2">
            <a:extLst>
              <a:ext uri="{FF2B5EF4-FFF2-40B4-BE49-F238E27FC236}">
                <a16:creationId xmlns:a16="http://schemas.microsoft.com/office/drawing/2014/main" id="{02C9CBF3-0E8D-C04E-0C02-78FC9F0C2185}"/>
              </a:ext>
            </a:extLst>
          </p:cNvPr>
          <p:cNvSpPr txBox="1">
            <a:spLocks noGrp="1"/>
          </p:cNvSpPr>
          <p:nvPr>
            <p:ph type="title" idx="4294967295"/>
          </p:nvPr>
        </p:nvSpPr>
        <p:spPr>
          <a:xfrm>
            <a:off x="243888" y="146245"/>
            <a:ext cx="1007110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mj-lt"/>
                <a:ea typeface="+mn-ea"/>
                <a:cs typeface="+mn-cs"/>
              </a:rPr>
              <a:t>Corporate Parents in Scotland </a:t>
            </a:r>
          </a:p>
        </p:txBody>
      </p:sp>
      <p:pic>
        <p:nvPicPr>
          <p:cNvPr id="1026" name="Picture 2" descr="Diagram of all 26 Corporate parent public bodies listed by Scottish Government in the 2014 Children and Young People’s Act. &#10;These Corporate Parents have legal duties under the Act. Many of these Corporate Parents are large umbrella entities such as local authorities. &#10;&#10;This means, however, that every single employee within each of the 32 local authorities is a corporate parent, and as such has legal duties towards care experienced people. &#10;&#10;Another example is Education Scotland as an Executive Agency of the government it acts on the instruction of Scottish Ministers and is also a corporate parent. &#10;&#10;All these corporate parents collectively have a legal duty to coordinate their efforts to support care experienced people.&#10;">
            <a:extLst>
              <a:ext uri="{FF2B5EF4-FFF2-40B4-BE49-F238E27FC236}">
                <a16:creationId xmlns:a16="http://schemas.microsoft.com/office/drawing/2014/main" id="{7C6B3C32-FB70-996A-A625-FC948183ABF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9705" y="978085"/>
            <a:ext cx="11287593" cy="5405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842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EE1C223-88AC-3830-A965-56A1EDDC56EE}"/>
              </a:ext>
              <a:ext uri="{C183D7F6-B498-43B3-948B-1728B52AA6E4}">
                <adec:decorative xmlns:adec="http://schemas.microsoft.com/office/drawing/2017/decorative" val="1"/>
              </a:ext>
            </a:extLst>
          </p:cNvPr>
          <p:cNvSpPr>
            <a:spLocks noGrp="1"/>
          </p:cNvSpPr>
          <p:nvPr>
            <p:ph type="ftr" sz="quarter" idx="11"/>
          </p:nvPr>
        </p:nvSpPr>
        <p:spPr>
          <a:xfrm>
            <a:off x="7974495" y="6356349"/>
            <a:ext cx="4114800" cy="365125"/>
          </a:xfrm>
        </p:spPr>
        <p:txBody>
          <a:bodyPr/>
          <a:lstStyle/>
          <a:p>
            <a:pPr algn="r"/>
            <a:r>
              <a:rPr lang="en-GB"/>
              <a:t>Family Learning - Keeping The Promise Award </a:t>
            </a:r>
          </a:p>
        </p:txBody>
      </p:sp>
      <p:sp>
        <p:nvSpPr>
          <p:cNvPr id="6" name="Title 1">
            <a:extLst>
              <a:ext uri="{FF2B5EF4-FFF2-40B4-BE49-F238E27FC236}">
                <a16:creationId xmlns:a16="http://schemas.microsoft.com/office/drawing/2014/main" id="{9F4DC722-C81F-657E-B261-9456C57F2035}"/>
              </a:ext>
            </a:extLst>
          </p:cNvPr>
          <p:cNvSpPr txBox="1">
            <a:spLocks noGrp="1"/>
          </p:cNvSpPr>
          <p:nvPr>
            <p:ph type="title" idx="4294967295"/>
          </p:nvPr>
        </p:nvSpPr>
        <p:spPr>
          <a:xfrm>
            <a:off x="141614" y="292008"/>
            <a:ext cx="11201400" cy="90906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j-lt"/>
                <a:ea typeface="+mj-ea"/>
                <a:cs typeface="+mj-cs"/>
              </a:rPr>
              <a:t>What kind of Corporate Parent are you?</a:t>
            </a:r>
            <a:endParaRPr kumimoji="0" lang="en-GB" sz="4000" b="1" i="0" u="none" strike="noStrike" kern="1200" cap="none" spc="0" normalizeH="0" baseline="0" noProof="0" dirty="0">
              <a:ln>
                <a:noFill/>
              </a:ln>
              <a:solidFill>
                <a:schemeClr val="tx1"/>
              </a:solidFill>
              <a:effectLst/>
              <a:uLnTx/>
              <a:uFillTx/>
              <a:latin typeface="+mj-lt"/>
              <a:ea typeface="+mj-ea"/>
              <a:cs typeface="+mj-cs"/>
            </a:endParaRPr>
          </a:p>
        </p:txBody>
      </p:sp>
      <p:pic>
        <p:nvPicPr>
          <p:cNvPr id="7" name="Online Media 5" title="We are all corporate parents">
            <a:hlinkClick r:id="" action="ppaction://media"/>
            <a:extLst>
              <a:ext uri="{FF2B5EF4-FFF2-40B4-BE49-F238E27FC236}">
                <a16:creationId xmlns:a16="http://schemas.microsoft.com/office/drawing/2014/main" id="{BB63B094-D405-4741-FADB-9B98733279A9}"/>
              </a:ext>
            </a:extLst>
          </p:cNvPr>
          <p:cNvPicPr>
            <a:picLocks noRot="1" noChangeAspect="1"/>
          </p:cNvPicPr>
          <p:nvPr>
            <a:videoFile r:link="rId1"/>
          </p:nvPr>
        </p:nvPicPr>
        <p:blipFill>
          <a:blip r:embed="rId4"/>
          <a:stretch>
            <a:fillRect/>
          </a:stretch>
        </p:blipFill>
        <p:spPr>
          <a:xfrm>
            <a:off x="1928966" y="1201077"/>
            <a:ext cx="8334067" cy="4708747"/>
          </a:xfrm>
          <a:prstGeom prst="rect">
            <a:avLst/>
          </a:prstGeom>
        </p:spPr>
      </p:pic>
      <p:sp>
        <p:nvSpPr>
          <p:cNvPr id="8" name="TextBox 7">
            <a:extLst>
              <a:ext uri="{FF2B5EF4-FFF2-40B4-BE49-F238E27FC236}">
                <a16:creationId xmlns:a16="http://schemas.microsoft.com/office/drawing/2014/main" id="{CBE1C0B9-AF08-ADD3-F368-C560BC264C86}"/>
              </a:ext>
              <a:ext uri="{C183D7F6-B498-43B3-948B-1728B52AA6E4}">
                <adec:decorative xmlns:adec="http://schemas.microsoft.com/office/drawing/2017/decorative" val="1"/>
              </a:ext>
            </a:extLst>
          </p:cNvPr>
          <p:cNvSpPr txBox="1"/>
          <p:nvPr/>
        </p:nvSpPr>
        <p:spPr>
          <a:xfrm>
            <a:off x="1910678" y="5963809"/>
            <a:ext cx="8352355" cy="584775"/>
          </a:xfrm>
          <a:prstGeom prst="rect">
            <a:avLst/>
          </a:prstGeom>
          <a:noFill/>
        </p:spPr>
        <p:txBody>
          <a:bodyPr wrap="square" rtlCol="0">
            <a:spAutoFit/>
          </a:bodyPr>
          <a:lstStyle/>
          <a:p>
            <a:pPr algn="ctr"/>
            <a:r>
              <a:rPr lang="en-GB" sz="1600" dirty="0"/>
              <a:t>4 min 21 Sec </a:t>
            </a:r>
            <a:r>
              <a:rPr lang="en-GB" sz="1600" dirty="0">
                <a:latin typeface="+mn-lt"/>
                <a:ea typeface="Calibri" panose="020F0502020204030204" pitchFamily="34" charset="0"/>
              </a:rPr>
              <a:t>Link to access the film:</a:t>
            </a:r>
            <a:r>
              <a:rPr lang="en-GB" sz="1600" dirty="0"/>
              <a:t> </a:t>
            </a:r>
            <a:r>
              <a:rPr lang="en-GB" sz="1600" b="1" dirty="0">
                <a:effectLst/>
                <a:latin typeface="Calibri" panose="020F0502020204030204" pitchFamily="34" charset="0"/>
                <a:ea typeface="Calibri" panose="020F0502020204030204" pitchFamily="34" charset="0"/>
                <a:hlinkClick r:id="rId5"/>
              </a:rPr>
              <a:t>https://www.youtube.com/watch?v=G3BWDSyBQgg</a:t>
            </a:r>
            <a:r>
              <a:rPr lang="en-GB" sz="1600" b="1" dirty="0">
                <a:effectLst/>
                <a:latin typeface="Calibri" panose="020F0502020204030204" pitchFamily="34" charset="0"/>
                <a:ea typeface="Calibri" panose="020F0502020204030204" pitchFamily="34" charset="0"/>
              </a:rPr>
              <a:t>  </a:t>
            </a:r>
          </a:p>
          <a:p>
            <a:pPr algn="ctr"/>
            <a:r>
              <a:rPr lang="en-GB" sz="1600" dirty="0"/>
              <a:t>Thanks go to Edinburgh Champs &amp; Edinburgh City Council for this Film</a:t>
            </a:r>
          </a:p>
        </p:txBody>
      </p:sp>
    </p:spTree>
    <p:extLst>
      <p:ext uri="{BB962C8B-B14F-4D97-AF65-F5344CB8AC3E}">
        <p14:creationId xmlns:p14="http://schemas.microsoft.com/office/powerpoint/2010/main" val="37279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61DE77-2281-3520-5221-7A048215F995}"/>
              </a:ext>
            </a:extLst>
          </p:cNvPr>
          <p:cNvSpPr>
            <a:spLocks noGrp="1"/>
          </p:cNvSpPr>
          <p:nvPr>
            <p:ph type="title" idx="4294967295"/>
          </p:nvPr>
        </p:nvSpPr>
        <p:spPr>
          <a:xfrm>
            <a:off x="838200" y="2499361"/>
            <a:ext cx="10515600" cy="1812608"/>
          </a:xfrm>
        </p:spPr>
        <p:txBody>
          <a:bodyPr>
            <a:normAutofit fontScale="90000"/>
          </a:bodyPr>
          <a:lstStyle/>
          <a:p>
            <a:pPr>
              <a:lnSpc>
                <a:spcPct val="120000"/>
              </a:lnSpc>
            </a:pPr>
            <a:r>
              <a:rPr lang="en-US" b="1" dirty="0"/>
              <a:t>The ambition for </a:t>
            </a:r>
            <a:br>
              <a:rPr lang="en-US" b="1" dirty="0"/>
            </a:br>
            <a:r>
              <a:rPr lang="en-US" b="1" dirty="0"/>
              <a:t>Scotland’s children…</a:t>
            </a:r>
            <a:br>
              <a:rPr lang="en-US" b="1" dirty="0"/>
            </a:br>
            <a:endParaRPr lang="en-GB" dirty="0"/>
          </a:p>
        </p:txBody>
      </p:sp>
      <p:pic>
        <p:nvPicPr>
          <p:cNvPr id="2054" name="Picture 6" descr="It Takes A Village To Raise a Child! | Take that, Having a baby, Donor">
            <a:extLst>
              <a:ext uri="{FF2B5EF4-FFF2-40B4-BE49-F238E27FC236}">
                <a16:creationId xmlns:a16="http://schemas.microsoft.com/office/drawing/2014/main" id="{48E2CD64-827A-1F75-2863-AA1A6947B7B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70370" y="512618"/>
            <a:ext cx="5832763" cy="5832763"/>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D1F24F75-FCE7-1CFA-66ED-94807AE67C49}"/>
              </a:ext>
              <a:ext uri="{C183D7F6-B498-43B3-948B-1728B52AA6E4}">
                <adec:decorative xmlns:adec="http://schemas.microsoft.com/office/drawing/2017/decorative" val="1"/>
              </a:ext>
            </a:extLst>
          </p:cNvPr>
          <p:cNvSpPr>
            <a:spLocks noGrp="1"/>
          </p:cNvSpPr>
          <p:nvPr>
            <p:ph type="ftr" sz="quarter" idx="11"/>
          </p:nvPr>
        </p:nvSpPr>
        <p:spPr>
          <a:xfrm>
            <a:off x="7987147" y="6384588"/>
            <a:ext cx="4114800" cy="365125"/>
          </a:xfrm>
        </p:spPr>
        <p:txBody>
          <a:bodyPr/>
          <a:lstStyle/>
          <a:p>
            <a:pPr algn="r"/>
            <a:r>
              <a:rPr lang="en-GB" dirty="0"/>
              <a:t>Family Learning - Keeping The Promise Award </a:t>
            </a:r>
          </a:p>
        </p:txBody>
      </p:sp>
    </p:spTree>
    <p:extLst>
      <p:ext uri="{BB962C8B-B14F-4D97-AF65-F5344CB8AC3E}">
        <p14:creationId xmlns:p14="http://schemas.microsoft.com/office/powerpoint/2010/main" val="787377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230173A-7C27-4539-BFA5-460807A5F25E}"/>
              </a:ext>
              <a:ext uri="{C183D7F6-B498-43B3-948B-1728B52AA6E4}">
                <adec:decorative xmlns:adec="http://schemas.microsoft.com/office/drawing/2017/decorative" val="1"/>
              </a:ext>
            </a:extLst>
          </p:cNvPr>
          <p:cNvSpPr>
            <a:spLocks noGrp="1"/>
          </p:cNvSpPr>
          <p:nvPr>
            <p:ph type="ftr" sz="quarter" idx="11"/>
          </p:nvPr>
        </p:nvSpPr>
        <p:spPr>
          <a:xfrm>
            <a:off x="7985316" y="6406599"/>
            <a:ext cx="4114800" cy="365125"/>
          </a:xfrm>
        </p:spPr>
        <p:txBody>
          <a:bodyPr/>
          <a:lstStyle/>
          <a:p>
            <a:pPr algn="r"/>
            <a:r>
              <a:rPr lang="en-GB" dirty="0"/>
              <a:t>Family Learning - Keeping The Promise Award </a:t>
            </a:r>
          </a:p>
        </p:txBody>
      </p:sp>
      <p:sp>
        <p:nvSpPr>
          <p:cNvPr id="4" name="Title 3">
            <a:extLst>
              <a:ext uri="{FF2B5EF4-FFF2-40B4-BE49-F238E27FC236}">
                <a16:creationId xmlns:a16="http://schemas.microsoft.com/office/drawing/2014/main" id="{DD442273-287A-975A-634B-FEEA70039A57}"/>
              </a:ext>
            </a:extLst>
          </p:cNvPr>
          <p:cNvSpPr txBox="1">
            <a:spLocks noGrp="1"/>
          </p:cNvSpPr>
          <p:nvPr>
            <p:ph type="title" idx="4294967295"/>
          </p:nvPr>
        </p:nvSpPr>
        <p:spPr>
          <a:xfrm>
            <a:off x="264160" y="141455"/>
            <a:ext cx="1166368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j-lt"/>
                <a:ea typeface="+mn-ea"/>
                <a:cs typeface="+mn-cs"/>
              </a:rPr>
              <a:t>Independent Care Review</a:t>
            </a:r>
          </a:p>
        </p:txBody>
      </p:sp>
      <p:pic>
        <p:nvPicPr>
          <p:cNvPr id="5" name="Picture 2" descr="The Independent Care Review which started in 2016 was a root and branch review as it was nationally recognised that the current care system wasn’t fit for purpose. The review was overseen by Fiona Duncan. It was extensive and included testimonials from people with lived experiences, families, carers, practitioners, corporate parents, and many other organisations and stakeholders. Over half of the voices noted in The Promise Report following on from the review were from people with lived experience. &#10;&#10;The review took place over a 4-year period up to 2020. It exposed the fact that the care system is hugely complex, confusing and difficult to navigate. For example, there are 44 pieces of legislation, 23 pieces of secondary legislation and 3 International Conventions that govern this thing we call the ‘care system’. &#10;&#10;To get it right for care experienced people we know we need to have a more coordinated and systematic approach. This is where everyone and more specifically Corporate Parents must work together and see a young person with care experience – holistically - in the context of their family and their community, and not just in the context of their learning or another individual aspect of their life – for example, their mental health. &#10;&#10;The Promise was written to try to join up the supports and services around the lives of care experienced people and highlight how care experienced people think things need to change for the care system to be better.&#10;">
            <a:extLst>
              <a:ext uri="{FF2B5EF4-FFF2-40B4-BE49-F238E27FC236}">
                <a16:creationId xmlns:a16="http://schemas.microsoft.com/office/drawing/2014/main" id="{2C3BE28F-2AFC-5F91-C3BF-ECADF8A410C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146" b="40"/>
          <a:stretch/>
        </p:blipFill>
        <p:spPr bwMode="auto">
          <a:xfrm>
            <a:off x="935939" y="1000599"/>
            <a:ext cx="10320122" cy="5406000"/>
          </a:xfrm>
          <a:prstGeom prst="rect">
            <a:avLst/>
          </a:prstGeom>
          <a:solidFill>
            <a:srgbClr val="FFFFFF">
              <a:shade val="85000"/>
            </a:srgbClr>
          </a:solidFill>
          <a:ln w="190500" cap="rnd">
            <a:noFill/>
          </a:ln>
          <a:effectLst>
            <a:outerShdw algn="tl" rotWithShape="0">
              <a:srgbClr val="000000"/>
            </a:outerShdw>
          </a:effectLst>
          <a:scene3d>
            <a:camera prst="orthographicFront"/>
            <a:lightRig rig="twoPt" dir="t">
              <a:rot lat="0" lon="0" rev="7800000"/>
            </a:lightRig>
          </a:scene3d>
          <a:sp3d contourW="6350">
            <a:bevelT w="0" h="0"/>
            <a:contourClr>
              <a:srgbClr val="C0C0C0"/>
            </a:contourClr>
          </a:sp3d>
        </p:spPr>
      </p:pic>
    </p:spTree>
    <p:extLst>
      <p:ext uri="{BB962C8B-B14F-4D97-AF65-F5344CB8AC3E}">
        <p14:creationId xmlns:p14="http://schemas.microsoft.com/office/powerpoint/2010/main" val="852661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387800-C096-DF3D-1CF8-4A8B9A4A467F}"/>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20981" y="237780"/>
            <a:ext cx="8950038" cy="6382299"/>
          </a:xfrm>
          <a:prstGeom prst="rect">
            <a:avLst/>
          </a:prstGeom>
        </p:spPr>
      </p:pic>
      <p:sp>
        <p:nvSpPr>
          <p:cNvPr id="2" name="Footer Placeholder 1">
            <a:extLst>
              <a:ext uri="{FF2B5EF4-FFF2-40B4-BE49-F238E27FC236}">
                <a16:creationId xmlns:a16="http://schemas.microsoft.com/office/drawing/2014/main" id="{8B5E5094-39D2-1F7A-61CC-43FF7F0A8C5C}"/>
              </a:ext>
              <a:ext uri="{C183D7F6-B498-43B3-948B-1728B52AA6E4}">
                <adec:decorative xmlns:adec="http://schemas.microsoft.com/office/drawing/2017/decorative" val="1"/>
              </a:ext>
            </a:extLst>
          </p:cNvPr>
          <p:cNvSpPr>
            <a:spLocks noGrp="1"/>
          </p:cNvSpPr>
          <p:nvPr>
            <p:ph type="ftr" sz="quarter" idx="11"/>
          </p:nvPr>
        </p:nvSpPr>
        <p:spPr>
          <a:xfrm>
            <a:off x="8049490" y="6400982"/>
            <a:ext cx="4114800" cy="365125"/>
          </a:xfrm>
        </p:spPr>
        <p:txBody>
          <a:bodyPr/>
          <a:lstStyle/>
          <a:p>
            <a:pPr algn="r"/>
            <a:r>
              <a:rPr lang="en-GB" dirty="0"/>
              <a:t>Family Learning - Keeping The Promise Award </a:t>
            </a:r>
          </a:p>
        </p:txBody>
      </p:sp>
      <p:sp>
        <p:nvSpPr>
          <p:cNvPr id="4" name="Title 1">
            <a:extLst>
              <a:ext uri="{FF2B5EF4-FFF2-40B4-BE49-F238E27FC236}">
                <a16:creationId xmlns:a16="http://schemas.microsoft.com/office/drawing/2014/main" id="{D0B54BBD-502A-F39B-30AD-E7E1762B2DCD}"/>
              </a:ext>
            </a:extLst>
          </p:cNvPr>
          <p:cNvSpPr txBox="1">
            <a:spLocks noGrp="1"/>
          </p:cNvSpPr>
          <p:nvPr>
            <p:ph type="title" idx="4294967295"/>
          </p:nvPr>
        </p:nvSpPr>
        <p:spPr>
          <a:xfrm>
            <a:off x="235527" y="105748"/>
            <a:ext cx="10996863" cy="1010756"/>
          </a:xfrm>
          <a:prstGeom prst="rect">
            <a:avLst/>
          </a:prstGeom>
          <a:no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Language Matters</a:t>
            </a:r>
          </a:p>
        </p:txBody>
      </p:sp>
      <p:sp>
        <p:nvSpPr>
          <p:cNvPr id="3" name="TextBox 2">
            <a:extLst>
              <a:ext uri="{FF2B5EF4-FFF2-40B4-BE49-F238E27FC236}">
                <a16:creationId xmlns:a16="http://schemas.microsoft.com/office/drawing/2014/main" id="{E5406C4D-E07D-CF3B-04E6-1736A3146899}"/>
              </a:ext>
            </a:extLst>
          </p:cNvPr>
          <p:cNvSpPr txBox="1"/>
          <p:nvPr/>
        </p:nvSpPr>
        <p:spPr>
          <a:xfrm>
            <a:off x="2715491" y="1633055"/>
            <a:ext cx="6428510" cy="3373359"/>
          </a:xfrm>
          <a:prstGeom prst="rect">
            <a:avLst/>
          </a:prstGeom>
          <a:noFill/>
        </p:spPr>
        <p:txBody>
          <a:bodyPr wrap="square">
            <a:spAutoFit/>
          </a:bodyPr>
          <a:lstStyle/>
          <a:p>
            <a:pPr>
              <a:lnSpc>
                <a:spcPct val="150000"/>
              </a:lnSpc>
              <a:defRPr/>
            </a:pPr>
            <a:r>
              <a:rPr lang="en-GB" dirty="0">
                <a:latin typeface="Calibri" panose="020F0502020204030204"/>
              </a:rPr>
              <a:t>“It’s important to note that The Care Review has avoided using the term </a:t>
            </a:r>
            <a:r>
              <a:rPr lang="en-GB" i="1" dirty="0">
                <a:latin typeface="Calibri" panose="020F0502020204030204"/>
              </a:rPr>
              <a:t>Corporate Parent</a:t>
            </a:r>
            <a:r>
              <a:rPr lang="en-GB" dirty="0">
                <a:latin typeface="Calibri" panose="020F0502020204030204"/>
              </a:rPr>
              <a:t>. Nevertheless, Scotland must live up to its responsibilities in relation to the children it has (and has had) responsibility for and be a ‘good parent’. It is tempting to define what a ‘good parent’ is. However, like love, to do so would only apply an institutional version of parenting and create the danger of further systemisation of care.” </a:t>
            </a:r>
          </a:p>
          <a:p>
            <a:pPr algn="r">
              <a:lnSpc>
                <a:spcPct val="150000"/>
              </a:lnSpc>
              <a:defRPr/>
            </a:pPr>
            <a:r>
              <a:rPr lang="en-GB" i="1" dirty="0">
                <a:latin typeface="Calibri" panose="020F0502020204030204"/>
              </a:rPr>
              <a:t>The Promise 2020</a:t>
            </a:r>
            <a:endParaRPr lang="en-GB" sz="2000" dirty="0"/>
          </a:p>
        </p:txBody>
      </p:sp>
    </p:spTree>
    <p:extLst>
      <p:ext uri="{BB962C8B-B14F-4D97-AF65-F5344CB8AC3E}">
        <p14:creationId xmlns:p14="http://schemas.microsoft.com/office/powerpoint/2010/main" val="2659438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C6D7A4B-9A48-0273-CAEF-D373BEB40F7B}"/>
              </a:ext>
              <a:ext uri="{C183D7F6-B498-43B3-948B-1728B52AA6E4}">
                <adec:decorative xmlns:adec="http://schemas.microsoft.com/office/drawing/2017/decorative" val="1"/>
              </a:ext>
            </a:extLst>
          </p:cNvPr>
          <p:cNvSpPr>
            <a:spLocks noGrp="1"/>
          </p:cNvSpPr>
          <p:nvPr>
            <p:ph type="ftr" sz="quarter" idx="11"/>
          </p:nvPr>
        </p:nvSpPr>
        <p:spPr>
          <a:xfrm>
            <a:off x="7973292" y="6384061"/>
            <a:ext cx="4114800" cy="365125"/>
          </a:xfrm>
        </p:spPr>
        <p:txBody>
          <a:bodyPr/>
          <a:lstStyle/>
          <a:p>
            <a:pPr algn="r"/>
            <a:r>
              <a:rPr lang="en-GB" dirty="0"/>
              <a:t>Family Learning - Keeping The Promise Award </a:t>
            </a:r>
          </a:p>
        </p:txBody>
      </p:sp>
      <p:sp>
        <p:nvSpPr>
          <p:cNvPr id="3" name="Title 1">
            <a:extLst>
              <a:ext uri="{FF2B5EF4-FFF2-40B4-BE49-F238E27FC236}">
                <a16:creationId xmlns:a16="http://schemas.microsoft.com/office/drawing/2014/main" id="{4DE64024-BCAB-5497-7322-FA639A86FCB7}"/>
              </a:ext>
            </a:extLst>
          </p:cNvPr>
          <p:cNvSpPr txBox="1">
            <a:spLocks noGrp="1"/>
          </p:cNvSpPr>
          <p:nvPr>
            <p:ph type="title" idx="4294967295"/>
          </p:nvPr>
        </p:nvSpPr>
        <p:spPr>
          <a:xfrm>
            <a:off x="361771" y="0"/>
            <a:ext cx="10996863" cy="1010756"/>
          </a:xfrm>
          <a:prstGeom prst="rect">
            <a:avLst/>
          </a:prstGeom>
          <a:no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Language Matters</a:t>
            </a:r>
          </a:p>
        </p:txBody>
      </p:sp>
      <p:sp>
        <p:nvSpPr>
          <p:cNvPr id="7" name="TextBox 6">
            <a:extLst>
              <a:ext uri="{FF2B5EF4-FFF2-40B4-BE49-F238E27FC236}">
                <a16:creationId xmlns:a16="http://schemas.microsoft.com/office/drawing/2014/main" id="{DF543CF6-9D35-81E4-AE5D-A77BC39D7A3F}"/>
              </a:ext>
            </a:extLst>
          </p:cNvPr>
          <p:cNvSpPr txBox="1"/>
          <p:nvPr/>
        </p:nvSpPr>
        <p:spPr>
          <a:xfrm>
            <a:off x="1790316" y="5981848"/>
            <a:ext cx="8611365" cy="830997"/>
          </a:xfrm>
          <a:prstGeom prst="rect">
            <a:avLst/>
          </a:prstGeom>
          <a:noFill/>
        </p:spPr>
        <p:txBody>
          <a:bodyPr wrap="square">
            <a:spAutoFit/>
          </a:bodyPr>
          <a:lstStyle/>
          <a:p>
            <a:pPr algn="ctr"/>
            <a:r>
              <a:rPr lang="en-GB" sz="1600" dirty="0">
                <a:solidFill>
                  <a:srgbClr val="666666"/>
                </a:solidFill>
              </a:rPr>
              <a:t>(3 mins 15 sec)Link to access film </a:t>
            </a:r>
            <a:r>
              <a:rPr lang="en-GB" sz="1600" u="sng" dirty="0">
                <a:solidFill>
                  <a:srgbClr val="0563C1"/>
                </a:solidFill>
                <a:effectLst/>
                <a:latin typeface="Calibri" panose="020F0502020204030204" pitchFamily="34" charset="0"/>
                <a:ea typeface="Calibri" panose="020F0502020204030204" pitchFamily="34" charset="0"/>
                <a:hlinkClick r:id="rId4"/>
              </a:rPr>
              <a:t>https://vimeo.com/929867493?share=copy</a:t>
            </a:r>
            <a:endParaRPr lang="en-GB" sz="1600" dirty="0">
              <a:effectLst/>
              <a:latin typeface="Calibri" panose="020F0502020204030204" pitchFamily="34" charset="0"/>
              <a:ea typeface="Calibri" panose="020F0502020204030204" pitchFamily="34" charset="0"/>
            </a:endParaRPr>
          </a:p>
          <a:p>
            <a:pPr algn="ctr"/>
            <a:r>
              <a:rPr lang="en-GB" sz="1600"/>
              <a:t>Film commissioned </a:t>
            </a:r>
            <a:r>
              <a:rPr lang="en-GB" sz="1600" dirty="0"/>
              <a:t>by </a:t>
            </a:r>
            <a:r>
              <a:rPr lang="en-GB" sz="1600" dirty="0">
                <a:hlinkClick r:id="rId5"/>
              </a:rPr>
              <a:t>Our Hearings, </a:t>
            </a:r>
            <a:r>
              <a:rPr lang="en-GB" sz="1600">
                <a:hlinkClick r:id="rId5"/>
              </a:rPr>
              <a:t>Our Voice</a:t>
            </a:r>
            <a:r>
              <a:rPr lang="en-GB" sz="1600"/>
              <a:t> and created by Braw Talent </a:t>
            </a:r>
            <a:endParaRPr lang="en-GB" sz="1600" dirty="0"/>
          </a:p>
          <a:p>
            <a:pPr algn="ctr"/>
            <a:endParaRPr lang="en-GB" sz="1600" b="0" i="0" dirty="0">
              <a:solidFill>
                <a:srgbClr val="666666"/>
              </a:solidFill>
              <a:effectLst/>
              <a:highlight>
                <a:srgbClr val="FCE56C"/>
              </a:highlight>
            </a:endParaRPr>
          </a:p>
        </p:txBody>
      </p:sp>
      <p:pic>
        <p:nvPicPr>
          <p:cNvPr id="4" name="Online Media 3" title="Articulate: A film by Our Hearings, Our Voice">
            <a:hlinkClick r:id="" action="ppaction://media"/>
            <a:extLst>
              <a:ext uri="{FF2B5EF4-FFF2-40B4-BE49-F238E27FC236}">
                <a16:creationId xmlns:a16="http://schemas.microsoft.com/office/drawing/2014/main" id="{4F2CB96C-D15B-3A40-0909-2D0CA77A5C57}"/>
              </a:ext>
            </a:extLst>
          </p:cNvPr>
          <p:cNvPicPr>
            <a:picLocks noRot="1" noChangeAspect="1"/>
          </p:cNvPicPr>
          <p:nvPr>
            <a:videoFile r:link="rId1"/>
          </p:nvPr>
        </p:nvPicPr>
        <p:blipFill>
          <a:blip r:embed="rId6"/>
          <a:stretch>
            <a:fillRect/>
          </a:stretch>
        </p:blipFill>
        <p:spPr>
          <a:xfrm>
            <a:off x="1790316" y="1003263"/>
            <a:ext cx="8611365" cy="4851473"/>
          </a:xfrm>
          <a:prstGeom prst="rect">
            <a:avLst/>
          </a:prstGeom>
        </p:spPr>
      </p:pic>
    </p:spTree>
    <p:extLst>
      <p:ext uri="{BB962C8B-B14F-4D97-AF65-F5344CB8AC3E}">
        <p14:creationId xmlns:p14="http://schemas.microsoft.com/office/powerpoint/2010/main" val="196327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anguage Matters text">
            <a:extLst>
              <a:ext uri="{FF2B5EF4-FFF2-40B4-BE49-F238E27FC236}">
                <a16:creationId xmlns:a16="http://schemas.microsoft.com/office/drawing/2014/main" id="{50F4B430-BC26-14C5-CAE3-0E58DE6AD91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7271" t="12715" r="9189" b="13970"/>
          <a:stretch/>
        </p:blipFill>
        <p:spPr>
          <a:xfrm>
            <a:off x="6572250" y="419101"/>
            <a:ext cx="4977063" cy="3581400"/>
          </a:xfrm>
          <a:prstGeom prst="rect">
            <a:avLst/>
          </a:prstGeom>
        </p:spPr>
      </p:pic>
      <p:sp>
        <p:nvSpPr>
          <p:cNvPr id="2" name="Footer Placeholder 1">
            <a:extLst>
              <a:ext uri="{FF2B5EF4-FFF2-40B4-BE49-F238E27FC236}">
                <a16:creationId xmlns:a16="http://schemas.microsoft.com/office/drawing/2014/main" id="{E1B1D50E-C170-C0B1-AB9E-3E6FC223FC5B}"/>
              </a:ext>
            </a:extLst>
          </p:cNvPr>
          <p:cNvSpPr>
            <a:spLocks noGrp="1"/>
          </p:cNvSpPr>
          <p:nvPr>
            <p:ph type="ftr" sz="quarter" idx="11"/>
          </p:nvPr>
        </p:nvSpPr>
        <p:spPr/>
        <p:txBody>
          <a:bodyPr/>
          <a:lstStyle/>
          <a:p>
            <a:r>
              <a:rPr lang="en-GB"/>
              <a:t>Family Learning - Keeping The Promise Award </a:t>
            </a:r>
          </a:p>
        </p:txBody>
      </p:sp>
      <p:sp>
        <p:nvSpPr>
          <p:cNvPr id="3" name="TextBox 2">
            <a:extLst>
              <a:ext uri="{FF2B5EF4-FFF2-40B4-BE49-F238E27FC236}">
                <a16:creationId xmlns:a16="http://schemas.microsoft.com/office/drawing/2014/main" id="{A24D4B0A-010E-EEE3-D85C-54C79E7B587C}"/>
              </a:ext>
            </a:extLst>
          </p:cNvPr>
          <p:cNvSpPr txBox="1"/>
          <p:nvPr/>
        </p:nvSpPr>
        <p:spPr>
          <a:xfrm>
            <a:off x="333375" y="419101"/>
            <a:ext cx="11525250" cy="5693866"/>
          </a:xfrm>
          <a:prstGeom prst="rect">
            <a:avLst/>
          </a:prstGeom>
          <a:noFill/>
        </p:spPr>
        <p:txBody>
          <a:bodyPr wrap="square">
            <a:spAutoFit/>
          </a:bodyPr>
          <a:lstStyle/>
          <a:p>
            <a:r>
              <a:rPr lang="en-US" sz="4400" b="1" dirty="0">
                <a:latin typeface="+mj-lt"/>
              </a:rPr>
              <a:t>Language…</a:t>
            </a:r>
          </a:p>
          <a:p>
            <a:endParaRPr lang="en-US" dirty="0"/>
          </a:p>
          <a:p>
            <a:endParaRPr lang="en-US" dirty="0"/>
          </a:p>
          <a:p>
            <a:r>
              <a:rPr lang="en-US" sz="4000" dirty="0">
                <a:latin typeface="+mj-lt"/>
              </a:rPr>
              <a:t>It isn’t neutral</a:t>
            </a:r>
          </a:p>
          <a:p>
            <a:endParaRPr lang="en-US" sz="4000" dirty="0">
              <a:latin typeface="+mj-lt"/>
            </a:endParaRPr>
          </a:p>
          <a:p>
            <a:r>
              <a:rPr lang="en-US" sz="4000" dirty="0">
                <a:latin typeface="+mj-lt"/>
              </a:rPr>
              <a:t>It can help or harm</a:t>
            </a:r>
          </a:p>
          <a:p>
            <a:endParaRPr lang="en-US" sz="4000" dirty="0">
              <a:latin typeface="+mj-lt"/>
            </a:endParaRPr>
          </a:p>
          <a:p>
            <a:r>
              <a:rPr lang="en-US" sz="4000" dirty="0">
                <a:latin typeface="+mj-lt"/>
              </a:rPr>
              <a:t>It can engender respect or stigma</a:t>
            </a:r>
          </a:p>
          <a:p>
            <a:endParaRPr lang="en-US" sz="4000" dirty="0">
              <a:latin typeface="+mj-lt"/>
            </a:endParaRPr>
          </a:p>
          <a:p>
            <a:r>
              <a:rPr lang="en-US" sz="4000" b="1" dirty="0">
                <a:latin typeface="+mj-lt"/>
              </a:rPr>
              <a:t>Does language matter to you?</a:t>
            </a:r>
            <a:endParaRPr lang="en-US" b="1" dirty="0">
              <a:latin typeface="+mj-lt"/>
            </a:endParaRPr>
          </a:p>
        </p:txBody>
      </p:sp>
    </p:spTree>
    <p:extLst>
      <p:ext uri="{BB962C8B-B14F-4D97-AF65-F5344CB8AC3E}">
        <p14:creationId xmlns:p14="http://schemas.microsoft.com/office/powerpoint/2010/main" val="2775566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76B6F7D-1E18-E92A-FDA6-32AB3C04D2D5}"/>
              </a:ext>
              <a:ext uri="{C183D7F6-B498-43B3-948B-1728B52AA6E4}">
                <adec:decorative xmlns:adec="http://schemas.microsoft.com/office/drawing/2017/decorative" val="1"/>
              </a:ext>
            </a:extLst>
          </p:cNvPr>
          <p:cNvSpPr>
            <a:spLocks noGrp="1"/>
          </p:cNvSpPr>
          <p:nvPr>
            <p:ph type="ftr" sz="quarter" idx="11"/>
          </p:nvPr>
        </p:nvSpPr>
        <p:spPr>
          <a:xfrm>
            <a:off x="7983866" y="6398820"/>
            <a:ext cx="4114800" cy="365125"/>
          </a:xfrm>
        </p:spPr>
        <p:txBody>
          <a:bodyPr/>
          <a:lstStyle/>
          <a:p>
            <a:pPr algn="r"/>
            <a:r>
              <a:rPr lang="en-GB" dirty="0"/>
              <a:t>Family Learning - Keeping The Promise Award </a:t>
            </a:r>
          </a:p>
        </p:txBody>
      </p:sp>
      <p:sp>
        <p:nvSpPr>
          <p:cNvPr id="3" name="Title 2">
            <a:extLst>
              <a:ext uri="{FF2B5EF4-FFF2-40B4-BE49-F238E27FC236}">
                <a16:creationId xmlns:a16="http://schemas.microsoft.com/office/drawing/2014/main" id="{B600F975-1F26-A4E3-ACCC-B9057B0232A1}"/>
              </a:ext>
            </a:extLst>
          </p:cNvPr>
          <p:cNvSpPr txBox="1">
            <a:spLocks noGrp="1"/>
          </p:cNvSpPr>
          <p:nvPr>
            <p:ph type="title" idx="4294967295"/>
          </p:nvPr>
        </p:nvSpPr>
        <p:spPr>
          <a:xfrm>
            <a:off x="230848" y="171659"/>
            <a:ext cx="1130808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mj-lt"/>
                <a:ea typeface="+mn-ea"/>
                <a:cs typeface="+mn-cs"/>
              </a:rPr>
              <a:t>The Promise Plan - Programme Timeline</a:t>
            </a:r>
          </a:p>
        </p:txBody>
      </p:sp>
      <p:pic>
        <p:nvPicPr>
          <p:cNvPr id="4" name="Picture 6" descr="In 2020, Scotland made a promise to all its children that they would grow up loved, safe and respected, and that this would be achieved by 2030. This promise extends to all children; however, it has particular meaning to children who are, or could be, care experienced. &#10;&#10;Scotland’s Promise was made following an independent review of the care system in 2016. As previously mentioned, 5.5 thousand people across Scotland engaged in this process, and at least half of this number were people who had lived experience of the care system. &#10;&#10;The Promise is not a party-political agenda, it is Scotland’s promise to children, young people and families regardless of which political party leads Government. On Wednesday 5 February 2020, the Independent Care Review published seven reports. The Promise laid out five foundations and over 80 calls to action. &#10;">
            <a:extLst>
              <a:ext uri="{FF2B5EF4-FFF2-40B4-BE49-F238E27FC236}">
                <a16:creationId xmlns:a16="http://schemas.microsoft.com/office/drawing/2014/main" id="{9B26983B-6362-FFDA-1B38-B21CDE39D25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5703" y="1597420"/>
            <a:ext cx="2105963" cy="34667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a:extLst>
              <a:ext uri="{FF2B5EF4-FFF2-40B4-BE49-F238E27FC236}">
                <a16:creationId xmlns:a16="http://schemas.microsoft.com/office/drawing/2014/main" id="{22604C53-248C-6AB0-7C24-C9DD562789E9}"/>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60851" y="1595104"/>
            <a:ext cx="2105963" cy="347136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A603C01-8DD1-66B9-1A24-5DB8FD122C1A}"/>
              </a:ext>
              <a:ext uri="{C183D7F6-B498-43B3-948B-1728B52AA6E4}">
                <adec:decorative xmlns:adec="http://schemas.microsoft.com/office/drawing/2017/decorative" val="1"/>
              </a:ext>
            </a:extLst>
          </p:cNvPr>
          <p:cNvSpPr txBox="1"/>
          <p:nvPr/>
        </p:nvSpPr>
        <p:spPr>
          <a:xfrm>
            <a:off x="111526" y="5158967"/>
            <a:ext cx="11021363" cy="369332"/>
          </a:xfrm>
          <a:prstGeom prst="rect">
            <a:avLst/>
          </a:prstGeom>
          <a:noFill/>
        </p:spPr>
        <p:txBody>
          <a:bodyPr wrap="square" rtlCol="0">
            <a:spAutoFit/>
          </a:bodyPr>
          <a:lstStyle/>
          <a:p>
            <a:r>
              <a:rPr lang="en-GB" b="1" dirty="0">
                <a:latin typeface="Montserrat" panose="00000500000000000000" pitchFamily="2" charset="0"/>
              </a:rPr>
              <a:t>             Inception </a:t>
            </a:r>
            <a:r>
              <a:rPr lang="en-GB" b="1" i="0" dirty="0">
                <a:effectLst/>
                <a:latin typeface="Montserrat" panose="00000500000000000000" pitchFamily="2" charset="0"/>
              </a:rPr>
              <a:t>	             Plan 21-24		                            Plan 24-30</a:t>
            </a:r>
          </a:p>
        </p:txBody>
      </p:sp>
      <p:sp>
        <p:nvSpPr>
          <p:cNvPr id="9" name="TextBox 8">
            <a:extLst>
              <a:ext uri="{FF2B5EF4-FFF2-40B4-BE49-F238E27FC236}">
                <a16:creationId xmlns:a16="http://schemas.microsoft.com/office/drawing/2014/main" id="{554F42F8-A1AE-0F55-5D08-5DCBC67C085E}"/>
              </a:ext>
              <a:ext uri="{C183D7F6-B498-43B3-948B-1728B52AA6E4}">
                <adec:decorative xmlns:adec="http://schemas.microsoft.com/office/drawing/2017/decorative" val="1"/>
              </a:ext>
            </a:extLst>
          </p:cNvPr>
          <p:cNvSpPr txBox="1">
            <a:spLocks/>
          </p:cNvSpPr>
          <p:nvPr/>
        </p:nvSpPr>
        <p:spPr>
          <a:xfrm>
            <a:off x="625703" y="5814045"/>
            <a:ext cx="376936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dirty="0">
                <a:ln>
                  <a:noFill/>
                </a:ln>
                <a:solidFill>
                  <a:schemeClr val="tx1"/>
                </a:solidFill>
                <a:effectLst/>
                <a:uLnTx/>
                <a:uFillTx/>
                <a:latin typeface="+mn-lt"/>
                <a:ea typeface="+mn-ea"/>
                <a:cs typeface="+mn-cs"/>
                <a:hlinkClick r:id="rId5"/>
              </a:rPr>
              <a:t>Care Review Reports – Independent Care Review</a:t>
            </a:r>
            <a:endParaRPr kumimoji="0" lang="en-GB" sz="1400" b="0" i="0" u="sng"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10" name="Picture 9">
            <a:extLst>
              <a:ext uri="{FF2B5EF4-FFF2-40B4-BE49-F238E27FC236}">
                <a16:creationId xmlns:a16="http://schemas.microsoft.com/office/drawing/2014/main" id="{885379C7-3C3A-FFC7-9726-B609F1BD6696}"/>
              </a:ext>
              <a:ext uri="{C183D7F6-B498-43B3-948B-1728B52AA6E4}">
                <adec:decorative xmlns:adec="http://schemas.microsoft.com/office/drawing/2017/decorative" val="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096000" y="1592789"/>
            <a:ext cx="5512712" cy="3434322"/>
          </a:xfrm>
          <a:prstGeom prst="rect">
            <a:avLst/>
          </a:prstGeom>
        </p:spPr>
      </p:pic>
    </p:spTree>
    <p:extLst>
      <p:ext uri="{BB962C8B-B14F-4D97-AF65-F5344CB8AC3E}">
        <p14:creationId xmlns:p14="http://schemas.microsoft.com/office/powerpoint/2010/main" val="642912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e Promise itself has five Foundations which encompasses 84 Promises or commitments made to care experienced children and young people. These commitments have been made by all Scottish Political Parties in their Manifesto’s. Something that had never happened before.&#10;&#10;In Plan 21-24 - Principles and Priorities were identified. The principles recognise the impact of poverty, the importance of using non-stigmatising language, the fact that we need to listen to children, young people and their families and uphold their rights. We need to focus on these things - in other words designing services and supports that meets the needs of families rather than asking families to use services and supports that don’t work for them.">
            <a:extLst>
              <a:ext uri="{FF2B5EF4-FFF2-40B4-BE49-F238E27FC236}">
                <a16:creationId xmlns:a16="http://schemas.microsoft.com/office/drawing/2014/main" id="{79F1AB0D-6B49-65E4-2C62-0517D83DBD4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3562"/>
          <a:stretch/>
        </p:blipFill>
        <p:spPr>
          <a:xfrm>
            <a:off x="1314702" y="0"/>
            <a:ext cx="9562596" cy="7059886"/>
          </a:xfrm>
          <a:prstGeom prst="rect">
            <a:avLst/>
          </a:prstGeom>
        </p:spPr>
      </p:pic>
      <p:sp>
        <p:nvSpPr>
          <p:cNvPr id="3" name="Title 1">
            <a:extLst>
              <a:ext uri="{FF2B5EF4-FFF2-40B4-BE49-F238E27FC236}">
                <a16:creationId xmlns:a16="http://schemas.microsoft.com/office/drawing/2014/main" id="{2EE313D6-9515-4629-4CDB-84C1C931783C}"/>
              </a:ext>
            </a:extLst>
          </p:cNvPr>
          <p:cNvSpPr txBox="1">
            <a:spLocks noGrp="1"/>
          </p:cNvSpPr>
          <p:nvPr>
            <p:ph type="title" idx="4294967295"/>
          </p:nvPr>
        </p:nvSpPr>
        <p:spPr>
          <a:xfrm>
            <a:off x="9812516" y="6449569"/>
            <a:ext cx="2700985" cy="370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mj-lt"/>
                <a:ea typeface="+mj-ea"/>
                <a:cs typeface="+mj-cs"/>
              </a:rPr>
              <a:t>New Plan due Dec 2024</a:t>
            </a:r>
            <a:endParaRPr kumimoji="0" lang="en-GB" sz="40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62772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E371E61-2132-2593-2A67-AEFD390D6990}"/>
              </a:ext>
            </a:extLst>
          </p:cNvPr>
          <p:cNvSpPr txBox="1">
            <a:spLocks noGrp="1"/>
          </p:cNvSpPr>
          <p:nvPr>
            <p:ph type="title" idx="4294967295"/>
          </p:nvPr>
        </p:nvSpPr>
        <p:spPr>
          <a:xfrm>
            <a:off x="109330" y="139897"/>
            <a:ext cx="5986670" cy="7089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j-lt"/>
                <a:ea typeface="+mj-ea"/>
                <a:cs typeface="+mj-cs"/>
              </a:rPr>
              <a:t>The Promise Plan 24-30</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10" name="TextBox 9">
            <a:extLst>
              <a:ext uri="{FF2B5EF4-FFF2-40B4-BE49-F238E27FC236}">
                <a16:creationId xmlns:a16="http://schemas.microsoft.com/office/drawing/2014/main" id="{06DE3542-0D62-99C8-ECAD-B4A009DA9859}"/>
              </a:ext>
            </a:extLst>
          </p:cNvPr>
          <p:cNvSpPr txBox="1"/>
          <p:nvPr/>
        </p:nvSpPr>
        <p:spPr>
          <a:xfrm>
            <a:off x="648728" y="1778185"/>
            <a:ext cx="4481471" cy="5647418"/>
          </a:xfrm>
          <a:prstGeom prst="rect">
            <a:avLst/>
          </a:prstGeom>
        </p:spPr>
        <p:txBody>
          <a:bodyPr vert="horz" lIns="91440" tIns="45720" rIns="91440" bIns="45720" rtlCol="0">
            <a:normAutofit/>
          </a:bodyPr>
          <a:lstStyle/>
          <a:p>
            <a:pPr>
              <a:lnSpc>
                <a:spcPct val="90000"/>
              </a:lnSpc>
              <a:spcAft>
                <a:spcPts val="600"/>
              </a:spcAft>
            </a:pPr>
            <a:r>
              <a:rPr lang="en-US" sz="2400" b="1" i="0" dirty="0">
                <a:effectLst/>
                <a:latin typeface="+mj-lt"/>
              </a:rPr>
              <a:t>Builds on what has come before</a:t>
            </a:r>
          </a:p>
          <a:p>
            <a:pPr>
              <a:lnSpc>
                <a:spcPct val="90000"/>
              </a:lnSpc>
              <a:spcAft>
                <a:spcPts val="600"/>
              </a:spcAft>
            </a:pPr>
            <a:endParaRPr lang="en-US" sz="1600" b="0" i="0" dirty="0">
              <a:effectLst/>
              <a:latin typeface="+mj-lt"/>
            </a:endParaRPr>
          </a:p>
          <a:p>
            <a:pPr>
              <a:lnSpc>
                <a:spcPct val="90000"/>
              </a:lnSpc>
              <a:spcAft>
                <a:spcPts val="600"/>
              </a:spcAft>
            </a:pPr>
            <a:r>
              <a:rPr lang="en-US" sz="2400" b="1" i="0" dirty="0">
                <a:effectLst/>
                <a:latin typeface="+mj-lt"/>
              </a:rPr>
              <a:t>Is devised together</a:t>
            </a:r>
          </a:p>
          <a:p>
            <a:pPr>
              <a:lnSpc>
                <a:spcPct val="90000"/>
              </a:lnSpc>
              <a:spcAft>
                <a:spcPts val="600"/>
              </a:spcAft>
            </a:pPr>
            <a:endParaRPr lang="en-US" sz="1600" b="0" i="0" dirty="0">
              <a:effectLst/>
              <a:latin typeface="+mj-lt"/>
            </a:endParaRPr>
          </a:p>
          <a:p>
            <a:pPr>
              <a:lnSpc>
                <a:spcPct val="90000"/>
              </a:lnSpc>
              <a:spcAft>
                <a:spcPts val="600"/>
              </a:spcAft>
            </a:pPr>
            <a:r>
              <a:rPr lang="en-US" sz="2400" b="1" i="0" dirty="0">
                <a:effectLst/>
                <a:latin typeface="+mj-lt"/>
              </a:rPr>
              <a:t>Keeps everyone on track</a:t>
            </a:r>
          </a:p>
          <a:p>
            <a:pPr>
              <a:lnSpc>
                <a:spcPct val="90000"/>
              </a:lnSpc>
              <a:spcAft>
                <a:spcPts val="600"/>
              </a:spcAft>
            </a:pPr>
            <a:endParaRPr lang="en-US" sz="1600" b="0" i="0" dirty="0">
              <a:effectLst/>
              <a:latin typeface="+mj-lt"/>
            </a:endParaRPr>
          </a:p>
          <a:p>
            <a:pPr>
              <a:lnSpc>
                <a:spcPct val="90000"/>
              </a:lnSpc>
              <a:spcAft>
                <a:spcPts val="600"/>
              </a:spcAft>
            </a:pPr>
            <a:r>
              <a:rPr lang="en-US" sz="2400" b="1" i="0" dirty="0">
                <a:effectLst/>
                <a:latin typeface="+mj-lt"/>
              </a:rPr>
              <a:t>Belongs to everyone involved</a:t>
            </a:r>
          </a:p>
          <a:p>
            <a:pPr>
              <a:lnSpc>
                <a:spcPct val="90000"/>
              </a:lnSpc>
              <a:spcAft>
                <a:spcPts val="600"/>
              </a:spcAft>
            </a:pPr>
            <a:endParaRPr lang="en-US" sz="1600" b="0" i="0" dirty="0">
              <a:effectLst/>
              <a:latin typeface="+mj-lt"/>
            </a:endParaRPr>
          </a:p>
          <a:p>
            <a:pPr>
              <a:lnSpc>
                <a:spcPct val="90000"/>
              </a:lnSpc>
              <a:spcAft>
                <a:spcPts val="600"/>
              </a:spcAft>
            </a:pPr>
            <a:r>
              <a:rPr lang="en-US" sz="2400" b="1" i="0" dirty="0">
                <a:effectLst/>
                <a:latin typeface="+mj-lt"/>
              </a:rPr>
              <a:t>Is live and constantly updated</a:t>
            </a:r>
          </a:p>
        </p:txBody>
      </p:sp>
      <p:pic>
        <p:nvPicPr>
          <p:cNvPr id="3" name="Picture 2" descr="New Picture of The Promise Route map from 2024-2030">
            <a:extLst>
              <a:ext uri="{FF2B5EF4-FFF2-40B4-BE49-F238E27FC236}">
                <a16:creationId xmlns:a16="http://schemas.microsoft.com/office/drawing/2014/main" id="{ED372EFB-704C-70B7-569C-C189F8E3D2C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53108" y="1143000"/>
            <a:ext cx="7338892" cy="4572000"/>
          </a:xfrm>
          <a:prstGeom prst="rect">
            <a:avLst/>
          </a:prstGeom>
        </p:spPr>
      </p:pic>
      <p:sp>
        <p:nvSpPr>
          <p:cNvPr id="4" name="Footer Placeholder 1">
            <a:extLst>
              <a:ext uri="{FF2B5EF4-FFF2-40B4-BE49-F238E27FC236}">
                <a16:creationId xmlns:a16="http://schemas.microsoft.com/office/drawing/2014/main" id="{3C9597BC-A9BC-4FDF-FFE5-CB3B5A31C91D}"/>
              </a:ext>
            </a:extLst>
          </p:cNvPr>
          <p:cNvSpPr>
            <a:spLocks noGrp="1"/>
          </p:cNvSpPr>
          <p:nvPr>
            <p:ph type="ftr" sz="quarter" idx="11"/>
          </p:nvPr>
        </p:nvSpPr>
        <p:spPr>
          <a:xfrm>
            <a:off x="7986659" y="6394004"/>
            <a:ext cx="4114800" cy="365125"/>
          </a:xfrm>
        </p:spPr>
        <p:txBody>
          <a:bodyPr/>
          <a:lstStyle/>
          <a:p>
            <a:pPr algn="r"/>
            <a:r>
              <a:rPr lang="en-GB" dirty="0"/>
              <a:t>Family Learning - Keeping The Promise Award </a:t>
            </a:r>
          </a:p>
        </p:txBody>
      </p:sp>
      <p:pic>
        <p:nvPicPr>
          <p:cNvPr id="5" name="Picture 4">
            <a:extLst>
              <a:ext uri="{FF2B5EF4-FFF2-40B4-BE49-F238E27FC236}">
                <a16:creationId xmlns:a16="http://schemas.microsoft.com/office/drawing/2014/main" id="{4C63FBDA-04ED-D0B7-4740-38CA26572779}"/>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427" y="1763447"/>
            <a:ext cx="420301" cy="404265"/>
          </a:xfrm>
          <a:prstGeom prst="rect">
            <a:avLst/>
          </a:prstGeom>
        </p:spPr>
      </p:pic>
      <p:pic>
        <p:nvPicPr>
          <p:cNvPr id="6" name="Picture 5">
            <a:extLst>
              <a:ext uri="{FF2B5EF4-FFF2-40B4-BE49-F238E27FC236}">
                <a16:creationId xmlns:a16="http://schemas.microsoft.com/office/drawing/2014/main" id="{6262E939-6E39-74AB-F125-8EE67820E675}"/>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426" y="2489197"/>
            <a:ext cx="420301" cy="404265"/>
          </a:xfrm>
          <a:prstGeom prst="rect">
            <a:avLst/>
          </a:prstGeom>
        </p:spPr>
      </p:pic>
      <p:pic>
        <p:nvPicPr>
          <p:cNvPr id="7" name="Picture 6">
            <a:extLst>
              <a:ext uri="{FF2B5EF4-FFF2-40B4-BE49-F238E27FC236}">
                <a16:creationId xmlns:a16="http://schemas.microsoft.com/office/drawing/2014/main" id="{2B0A3105-030D-D839-A28F-9254CE229CE2}"/>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426" y="3213226"/>
            <a:ext cx="420301" cy="404265"/>
          </a:xfrm>
          <a:prstGeom prst="rect">
            <a:avLst/>
          </a:prstGeom>
        </p:spPr>
      </p:pic>
      <p:pic>
        <p:nvPicPr>
          <p:cNvPr id="9" name="Picture 8">
            <a:extLst>
              <a:ext uri="{FF2B5EF4-FFF2-40B4-BE49-F238E27FC236}">
                <a16:creationId xmlns:a16="http://schemas.microsoft.com/office/drawing/2014/main" id="{1B4884CD-2B80-A113-8276-A6BFE3520986}"/>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425" y="3937255"/>
            <a:ext cx="420301" cy="404265"/>
          </a:xfrm>
          <a:prstGeom prst="rect">
            <a:avLst/>
          </a:prstGeom>
        </p:spPr>
      </p:pic>
      <p:pic>
        <p:nvPicPr>
          <p:cNvPr id="11" name="Picture 10">
            <a:extLst>
              <a:ext uri="{FF2B5EF4-FFF2-40B4-BE49-F238E27FC236}">
                <a16:creationId xmlns:a16="http://schemas.microsoft.com/office/drawing/2014/main" id="{361ED5FB-EA78-8852-6DE6-B639698A8FA6}"/>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424" y="4661284"/>
            <a:ext cx="420301" cy="404265"/>
          </a:xfrm>
          <a:prstGeom prst="rect">
            <a:avLst/>
          </a:prstGeom>
        </p:spPr>
      </p:pic>
    </p:spTree>
    <p:extLst>
      <p:ext uri="{BB962C8B-B14F-4D97-AF65-F5344CB8AC3E}">
        <p14:creationId xmlns:p14="http://schemas.microsoft.com/office/powerpoint/2010/main" val="492516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1BB264-0241-B88E-A655-3FC5065C238A}"/>
              </a:ext>
            </a:extLst>
          </p:cNvPr>
          <p:cNvSpPr txBox="1">
            <a:spLocks noGrp="1"/>
          </p:cNvSpPr>
          <p:nvPr>
            <p:ph type="title" idx="4294967295"/>
          </p:nvPr>
        </p:nvSpPr>
        <p:spPr>
          <a:xfrm>
            <a:off x="431800" y="374592"/>
            <a:ext cx="1121410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mj-lt"/>
                <a:ea typeface="+mn-ea"/>
                <a:cs typeface="+mn-cs"/>
              </a:rPr>
              <a:t>Keeping the Promise Award Structure</a:t>
            </a:r>
          </a:p>
        </p:txBody>
      </p:sp>
      <p:sp>
        <p:nvSpPr>
          <p:cNvPr id="5" name="TextBox 4">
            <a:extLst>
              <a:ext uri="{FF2B5EF4-FFF2-40B4-BE49-F238E27FC236}">
                <a16:creationId xmlns:a16="http://schemas.microsoft.com/office/drawing/2014/main" id="{25D64587-9A76-73CB-D266-8F6797E019A4}"/>
              </a:ext>
            </a:extLst>
          </p:cNvPr>
          <p:cNvSpPr txBox="1"/>
          <p:nvPr/>
        </p:nvSpPr>
        <p:spPr>
          <a:xfrm>
            <a:off x="431800" y="1502688"/>
            <a:ext cx="10883900" cy="5663089"/>
          </a:xfrm>
          <a:prstGeom prst="rect">
            <a:avLst/>
          </a:prstGeom>
          <a:noFill/>
        </p:spPr>
        <p:txBody>
          <a:bodyPr wrap="square">
            <a:spAutoFit/>
          </a:bodyPr>
          <a:lstStyle/>
          <a:p>
            <a:pPr marL="342900" indent="-342900">
              <a:buFont typeface="Arial" panose="020B0604020202020204" pitchFamily="34" charset="0"/>
              <a:buChar char="•"/>
            </a:pPr>
            <a:r>
              <a:rPr lang="en-GB" sz="2200" dirty="0"/>
              <a:t>This professional learning is for ALL Family Learning staff who have contact with children, young people and their families. There is an expectation that over time ALL Family Learning staff will complete this training.</a:t>
            </a:r>
          </a:p>
          <a:p>
            <a:pPr marL="342900" indent="-342900">
              <a:buFont typeface="Arial" panose="020B0604020202020204" pitchFamily="34" charset="0"/>
              <a:buChar char="•"/>
            </a:pPr>
            <a:endParaRPr lang="en-GB" sz="2200" dirty="0"/>
          </a:p>
          <a:p>
            <a:pPr marL="342900" indent="-342900">
              <a:buFont typeface="Arial" panose="020B0604020202020204" pitchFamily="34" charset="0"/>
              <a:buChar char="•"/>
            </a:pPr>
            <a:r>
              <a:rPr lang="en-GB" sz="2200" dirty="0"/>
              <a:t>The information should or could be part of induction training for new staff and volunteers. </a:t>
            </a:r>
          </a:p>
          <a:p>
            <a:pPr marL="342900" indent="-342900">
              <a:buFont typeface="Arial" panose="020B0604020202020204" pitchFamily="34" charset="0"/>
              <a:buChar char="•"/>
            </a:pPr>
            <a:endParaRPr lang="en-GB" sz="2200" dirty="0">
              <a:highlight>
                <a:srgbClr val="FFFF00"/>
              </a:highlight>
            </a:endParaRPr>
          </a:p>
          <a:p>
            <a:pPr marL="342900" indent="-342900">
              <a:buFont typeface="Arial" panose="020B0604020202020204" pitchFamily="34" charset="0"/>
              <a:buChar char="•"/>
            </a:pPr>
            <a:r>
              <a:rPr lang="en-GB" sz="2200" dirty="0"/>
              <a:t>The training should be regularly refreshed - at least every three years (to include refreshed materials).</a:t>
            </a:r>
          </a:p>
          <a:p>
            <a:pPr marL="342900" indent="-342900">
              <a:buFont typeface="Arial" panose="020B0604020202020204" pitchFamily="34" charset="0"/>
              <a:buChar char="•"/>
            </a:pPr>
            <a:endParaRPr lang="en-GB" sz="2200" dirty="0"/>
          </a:p>
          <a:p>
            <a:pPr marL="342900" indent="-342900">
              <a:buFont typeface="Arial" panose="020B0604020202020204" pitchFamily="34" charset="0"/>
              <a:buChar char="•"/>
            </a:pPr>
            <a:r>
              <a:rPr lang="en-GB" sz="2200" dirty="0"/>
              <a:t>Individual participants receive a professional learning I Promise Award on completion of the course.</a:t>
            </a:r>
          </a:p>
          <a:p>
            <a:endParaRPr lang="en-GB" sz="2200" dirty="0"/>
          </a:p>
          <a:p>
            <a:pPr marL="342900" indent="-342900">
              <a:buFont typeface="Arial" panose="020B0604020202020204" pitchFamily="34" charset="0"/>
              <a:buChar char="•"/>
            </a:pPr>
            <a:r>
              <a:rPr lang="en-GB" sz="2200" dirty="0"/>
              <a:t>To obtain the We Promise Award for a setting, 70% of all staff need to have completed the presentations and e-Learning module.</a:t>
            </a:r>
          </a:p>
          <a:p>
            <a:endParaRPr lang="en-GB" dirty="0"/>
          </a:p>
          <a:p>
            <a:endParaRPr lang="en-GB" dirty="0"/>
          </a:p>
          <a:p>
            <a:endParaRPr lang="en-GB" dirty="0"/>
          </a:p>
        </p:txBody>
      </p:sp>
      <p:sp>
        <p:nvSpPr>
          <p:cNvPr id="6" name="Footer Placeholder 5">
            <a:extLst>
              <a:ext uri="{FF2B5EF4-FFF2-40B4-BE49-F238E27FC236}">
                <a16:creationId xmlns:a16="http://schemas.microsoft.com/office/drawing/2014/main" id="{49A7C5CF-F3FB-BEAA-A27B-553D94109505}"/>
              </a:ext>
            </a:extLst>
          </p:cNvPr>
          <p:cNvSpPr>
            <a:spLocks noGrp="1"/>
          </p:cNvSpPr>
          <p:nvPr>
            <p:ph type="ftr" sz="quarter" idx="11"/>
          </p:nvPr>
        </p:nvSpPr>
        <p:spPr>
          <a:xfrm>
            <a:off x="8018744" y="6414933"/>
            <a:ext cx="4114800" cy="365125"/>
          </a:xfrm>
        </p:spPr>
        <p:txBody>
          <a:bodyPr/>
          <a:lstStyle/>
          <a:p>
            <a:pPr algn="r"/>
            <a:r>
              <a:rPr lang="en-GB" dirty="0"/>
              <a:t>Family Learning - Keeping The Promise Award </a:t>
            </a:r>
          </a:p>
        </p:txBody>
      </p:sp>
      <p:pic>
        <p:nvPicPr>
          <p:cNvPr id="1026" name="Picture 2" descr="The Promise Scotland and OPFS - One Parent Families Scotland">
            <a:extLst>
              <a:ext uri="{FF2B5EF4-FFF2-40B4-BE49-F238E27FC236}">
                <a16:creationId xmlns:a16="http://schemas.microsoft.com/office/drawing/2014/main" id="{4B66E3E7-2849-43D2-849B-8F1ABA10103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646594" y="317081"/>
            <a:ext cx="1182571" cy="1111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002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4B94F8E-16C0-6D11-B4B6-39F74FFB39C8}"/>
              </a:ext>
              <a:ext uri="{C183D7F6-B498-43B3-948B-1728B52AA6E4}">
                <adec:decorative xmlns:adec="http://schemas.microsoft.com/office/drawing/2017/decorative" val="1"/>
              </a:ext>
            </a:extLst>
          </p:cNvPr>
          <p:cNvSpPr>
            <a:spLocks noGrp="1"/>
          </p:cNvSpPr>
          <p:nvPr>
            <p:ph type="ftr" sz="quarter" idx="11"/>
          </p:nvPr>
        </p:nvSpPr>
        <p:spPr>
          <a:xfrm>
            <a:off x="7992526" y="6409358"/>
            <a:ext cx="4114800" cy="365125"/>
          </a:xfrm>
        </p:spPr>
        <p:txBody>
          <a:bodyPr/>
          <a:lstStyle/>
          <a:p>
            <a:pPr algn="r"/>
            <a:r>
              <a:rPr lang="en-GB" dirty="0"/>
              <a:t>Family Learning - Keeping The Promise Award </a:t>
            </a:r>
          </a:p>
        </p:txBody>
      </p:sp>
      <p:sp>
        <p:nvSpPr>
          <p:cNvPr id="13" name="Title 12">
            <a:extLst>
              <a:ext uri="{FF2B5EF4-FFF2-40B4-BE49-F238E27FC236}">
                <a16:creationId xmlns:a16="http://schemas.microsoft.com/office/drawing/2014/main" id="{AFA7409C-438C-4DAD-14B1-12898C220028}"/>
              </a:ext>
            </a:extLst>
          </p:cNvPr>
          <p:cNvSpPr txBox="1">
            <a:spLocks noGrp="1"/>
          </p:cNvSpPr>
          <p:nvPr>
            <p:ph type="title" idx="4294967295"/>
          </p:nvPr>
        </p:nvSpPr>
        <p:spPr>
          <a:xfrm>
            <a:off x="189389" y="178483"/>
            <a:ext cx="11509494"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chemeClr val="tx1"/>
                </a:solidFill>
                <a:effectLst/>
                <a:uLnTx/>
                <a:uFillTx/>
                <a:latin typeface="+mj-lt"/>
                <a:ea typeface="+mn-ea"/>
                <a:cs typeface="+mn-cs"/>
              </a:rPr>
              <a:t>Foundations of The Promise</a:t>
            </a:r>
          </a:p>
        </p:txBody>
      </p:sp>
      <p:pic>
        <p:nvPicPr>
          <p:cNvPr id="3074" name="Picture 2">
            <a:extLst>
              <a:ext uri="{FF2B5EF4-FFF2-40B4-BE49-F238E27FC236}">
                <a16:creationId xmlns:a16="http://schemas.microsoft.com/office/drawing/2014/main" id="{F6CC4250-D268-F286-3D6F-382CDB6DED48}"/>
              </a:ex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72814" y="278041"/>
            <a:ext cx="3383543" cy="8678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What are The Promise foundations, and what do they mean?&#10;&#10;Voice - Children must be listened to.&#10;That means they should be meaningfully and appropriately involved when decisions are made about their care. It means everyone involved in their care should listen properly to them and respond to what they want and need. Scotland's culture of decision-making must be compassionate and caring. It must be focused on children, and those they trust.&#10;&#10;Family - Where children are safe in their families and feel loved, they must stay. Families must get support together to nurture that love, and to overcome the difficulties which get in its way.&#10;&#10;Care - Sometimes, it's not possible for children to live with their family. But they must still be able to live with their brothers and sisters, as long as it's safe. And they must belong to a loving home, staying there for as long as they need to.&#10;">
            <a:extLst>
              <a:ext uri="{FF2B5EF4-FFF2-40B4-BE49-F238E27FC236}">
                <a16:creationId xmlns:a16="http://schemas.microsoft.com/office/drawing/2014/main" id="{AB524879-BB4F-4D7A-AAED-7033701EE94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7600" y="1323560"/>
            <a:ext cx="11813222" cy="4855087"/>
          </a:xfrm>
          <a:prstGeom prst="rect">
            <a:avLst/>
          </a:prstGeom>
        </p:spPr>
      </p:pic>
    </p:spTree>
    <p:extLst>
      <p:ext uri="{BB962C8B-B14F-4D97-AF65-F5344CB8AC3E}">
        <p14:creationId xmlns:p14="http://schemas.microsoft.com/office/powerpoint/2010/main" val="2448743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4B94F8E-16C0-6D11-B4B6-39F74FFB39C8}"/>
              </a:ext>
              <a:ext uri="{C183D7F6-B498-43B3-948B-1728B52AA6E4}">
                <adec:decorative xmlns:adec="http://schemas.microsoft.com/office/drawing/2017/decorative" val="1"/>
              </a:ext>
            </a:extLst>
          </p:cNvPr>
          <p:cNvSpPr>
            <a:spLocks noGrp="1"/>
          </p:cNvSpPr>
          <p:nvPr>
            <p:ph type="ftr" sz="quarter" idx="11"/>
          </p:nvPr>
        </p:nvSpPr>
        <p:spPr>
          <a:xfrm>
            <a:off x="7979274" y="6396106"/>
            <a:ext cx="4114800" cy="365125"/>
          </a:xfrm>
        </p:spPr>
        <p:txBody>
          <a:bodyPr/>
          <a:lstStyle/>
          <a:p>
            <a:pPr algn="r"/>
            <a:r>
              <a:rPr lang="en-GB" dirty="0"/>
              <a:t>Family Learning - Keeping The Promise Award </a:t>
            </a:r>
          </a:p>
        </p:txBody>
      </p:sp>
      <p:sp>
        <p:nvSpPr>
          <p:cNvPr id="13" name="Title 12">
            <a:extLst>
              <a:ext uri="{FF2B5EF4-FFF2-40B4-BE49-F238E27FC236}">
                <a16:creationId xmlns:a16="http://schemas.microsoft.com/office/drawing/2014/main" id="{AFA7409C-438C-4DAD-14B1-12898C220028}"/>
              </a:ext>
            </a:extLst>
          </p:cNvPr>
          <p:cNvSpPr txBox="1">
            <a:spLocks noGrp="1"/>
          </p:cNvSpPr>
          <p:nvPr>
            <p:ph type="title" idx="4294967295"/>
          </p:nvPr>
        </p:nvSpPr>
        <p:spPr>
          <a:xfrm>
            <a:off x="189389" y="178483"/>
            <a:ext cx="11509494"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chemeClr val="tx1"/>
                </a:solidFill>
                <a:effectLst/>
                <a:uLnTx/>
                <a:uFillTx/>
                <a:latin typeface="+mj-lt"/>
                <a:ea typeface="+mn-ea"/>
                <a:cs typeface="+mn-cs"/>
              </a:rPr>
              <a:t>Foundations of The Promise</a:t>
            </a:r>
          </a:p>
        </p:txBody>
      </p:sp>
      <p:pic>
        <p:nvPicPr>
          <p:cNvPr id="3074" name="Picture 2">
            <a:extLst>
              <a:ext uri="{FF2B5EF4-FFF2-40B4-BE49-F238E27FC236}">
                <a16:creationId xmlns:a16="http://schemas.microsoft.com/office/drawing/2014/main" id="{F6CC4250-D268-F286-3D6F-382CDB6DED48}"/>
              </a:ex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72814" y="278041"/>
            <a:ext cx="3383543" cy="86781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People - The children Scotland cares for must be supported to develop relationships: with people in the workforce, and those in the wider community. And these people must also be supported: to listen, and to be compassionate in their care and decision-making.&#10;&#10;Scaffolding - Children, families and the workforce must be supported by a system that is there when it is needed: the scaffolding of help, support and accountability.">
            <a:extLst>
              <a:ext uri="{FF2B5EF4-FFF2-40B4-BE49-F238E27FC236}">
                <a16:creationId xmlns:a16="http://schemas.microsoft.com/office/drawing/2014/main" id="{6E6ECC34-D17A-4850-9930-1480DB913A6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20031" y="1275599"/>
            <a:ext cx="9248209" cy="5080751"/>
          </a:xfrm>
          <a:prstGeom prst="rect">
            <a:avLst/>
          </a:prstGeom>
        </p:spPr>
      </p:pic>
    </p:spTree>
    <p:extLst>
      <p:ext uri="{BB962C8B-B14F-4D97-AF65-F5344CB8AC3E}">
        <p14:creationId xmlns:p14="http://schemas.microsoft.com/office/powerpoint/2010/main" val="1998985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iagram showing all the key elements of being a competent CLD practitioners">
            <a:extLst>
              <a:ext uri="{FF2B5EF4-FFF2-40B4-BE49-F238E27FC236}">
                <a16:creationId xmlns:a16="http://schemas.microsoft.com/office/drawing/2014/main" id="{68D970D8-2D8C-9511-600B-22F625C9B48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01916" y="2146184"/>
            <a:ext cx="4282818" cy="3840067"/>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8AF6A4FE-00B2-481D-ABDD-405C4FF15AD2}"/>
              </a:ext>
            </a:extLst>
          </p:cNvPr>
          <p:cNvSpPr txBox="1">
            <a:spLocks noGrp="1"/>
          </p:cNvSpPr>
          <p:nvPr>
            <p:ph type="title" idx="4294967295"/>
          </p:nvPr>
        </p:nvSpPr>
        <p:spPr>
          <a:xfrm>
            <a:off x="185420" y="160573"/>
            <a:ext cx="1041262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chemeClr val="tx1"/>
                </a:solidFill>
                <a:effectLst/>
                <a:uLnTx/>
                <a:uFillTx/>
                <a:latin typeface="+mj-lt"/>
                <a:ea typeface="+mn-ea"/>
                <a:cs typeface="+mn-cs"/>
              </a:rPr>
              <a:t>CLD Standards Council Scotland - Who Are We?</a:t>
            </a:r>
          </a:p>
        </p:txBody>
      </p:sp>
      <p:sp>
        <p:nvSpPr>
          <p:cNvPr id="8" name="TextBox 7">
            <a:extLst>
              <a:ext uri="{FF2B5EF4-FFF2-40B4-BE49-F238E27FC236}">
                <a16:creationId xmlns:a16="http://schemas.microsoft.com/office/drawing/2014/main" id="{519B1767-134E-46AA-A97F-D51814549C22}"/>
              </a:ext>
            </a:extLst>
          </p:cNvPr>
          <p:cNvSpPr txBox="1"/>
          <p:nvPr/>
        </p:nvSpPr>
        <p:spPr>
          <a:xfrm>
            <a:off x="185420" y="872522"/>
            <a:ext cx="11821160" cy="1477328"/>
          </a:xfrm>
          <a:prstGeom prst="rect">
            <a:avLst/>
          </a:prstGeom>
          <a:noFill/>
        </p:spPr>
        <p:txBody>
          <a:bodyPr wrap="square">
            <a:spAutoFit/>
          </a:bodyPr>
          <a:lstStyle/>
          <a:p>
            <a:pPr algn="l"/>
            <a:r>
              <a:rPr lang="en-GB" b="0" i="0" dirty="0">
                <a:solidFill>
                  <a:srgbClr val="252525"/>
                </a:solidFill>
                <a:effectLst/>
              </a:rPr>
              <a:t>Community Learning and Development (CLD) includes a wide range of services including Youth Work, Adult Learning, Community Development and Family Learning.</a:t>
            </a:r>
          </a:p>
          <a:p>
            <a:pPr algn="l"/>
            <a:endParaRPr lang="en-GB" dirty="0">
              <a:solidFill>
                <a:srgbClr val="252525"/>
              </a:solidFill>
            </a:endParaRPr>
          </a:p>
          <a:p>
            <a:pPr algn="l"/>
            <a:r>
              <a:rPr lang="en-GB" sz="1800" b="0" i="0" dirty="0">
                <a:solidFill>
                  <a:srgbClr val="0070C0"/>
                </a:solidFill>
                <a:effectLst/>
              </a:rPr>
              <a:t>Fundamental to the practice of CLD across all of its settings</a:t>
            </a:r>
            <a:r>
              <a:rPr lang="en-GB" sz="1800" dirty="0">
                <a:solidFill>
                  <a:srgbClr val="0070C0"/>
                </a:solidFill>
              </a:rPr>
              <a:t> are the following </a:t>
            </a:r>
            <a:r>
              <a:rPr lang="en-GB" sz="1800" b="0" i="0" dirty="0">
                <a:solidFill>
                  <a:srgbClr val="0070C0"/>
                </a:solidFill>
                <a:effectLst/>
              </a:rPr>
              <a:t>values identified by the CLD Standards Council</a:t>
            </a:r>
            <a:r>
              <a:rPr lang="en-GB" sz="1800" dirty="0">
                <a:solidFill>
                  <a:srgbClr val="252525"/>
                </a:solidFill>
              </a:rPr>
              <a:t>:</a:t>
            </a:r>
            <a:endParaRPr lang="en-GB" dirty="0">
              <a:solidFill>
                <a:srgbClr val="252525"/>
              </a:solidFill>
            </a:endParaRPr>
          </a:p>
          <a:p>
            <a:pPr algn="l"/>
            <a:endParaRPr lang="en-GB" b="0" i="0" dirty="0">
              <a:solidFill>
                <a:srgbClr val="252525"/>
              </a:solidFill>
              <a:effectLst/>
            </a:endParaRPr>
          </a:p>
        </p:txBody>
      </p:sp>
      <p:sp>
        <p:nvSpPr>
          <p:cNvPr id="3" name="TextBox 2">
            <a:extLst>
              <a:ext uri="{FF2B5EF4-FFF2-40B4-BE49-F238E27FC236}">
                <a16:creationId xmlns:a16="http://schemas.microsoft.com/office/drawing/2014/main" id="{C1DD4467-FFE9-BBC0-50E1-B69C5F42410E}"/>
              </a:ext>
            </a:extLst>
          </p:cNvPr>
          <p:cNvSpPr txBox="1"/>
          <p:nvPr/>
        </p:nvSpPr>
        <p:spPr>
          <a:xfrm>
            <a:off x="507266" y="2335415"/>
            <a:ext cx="8207841" cy="3539430"/>
          </a:xfrm>
          <a:prstGeom prst="rect">
            <a:avLst/>
          </a:prstGeom>
          <a:noFill/>
        </p:spPr>
        <p:txBody>
          <a:bodyPr wrap="square" rtlCol="0">
            <a:spAutoFit/>
          </a:bodyPr>
          <a:lstStyle/>
          <a:p>
            <a:pPr algn="l"/>
            <a:endParaRPr lang="en-GB" sz="1000" b="0" i="0" dirty="0">
              <a:solidFill>
                <a:srgbClr val="252525"/>
              </a:solidFill>
              <a:effectLst/>
              <a:latin typeface="+mj-lt"/>
            </a:endParaRPr>
          </a:p>
          <a:p>
            <a:pPr algn="l">
              <a:buFont typeface="Arial" panose="020B0604020202020204" pitchFamily="34" charset="0"/>
              <a:buChar char="•"/>
            </a:pPr>
            <a:r>
              <a:rPr lang="en-GB" sz="3200" b="1" i="0" dirty="0">
                <a:solidFill>
                  <a:srgbClr val="333333"/>
                </a:solidFill>
                <a:effectLst/>
                <a:latin typeface="+mj-lt"/>
              </a:rPr>
              <a:t>Self-determination</a:t>
            </a:r>
            <a:r>
              <a:rPr lang="en-GB" sz="3200" b="0" i="0" dirty="0">
                <a:solidFill>
                  <a:srgbClr val="333333"/>
                </a:solidFill>
                <a:effectLst/>
                <a:latin typeface="+mj-lt"/>
              </a:rPr>
              <a:t> </a:t>
            </a:r>
          </a:p>
          <a:p>
            <a:pPr algn="l"/>
            <a:endParaRPr lang="en-GB" sz="1400" b="0" i="0" dirty="0">
              <a:solidFill>
                <a:srgbClr val="333333"/>
              </a:solidFill>
              <a:effectLst/>
              <a:latin typeface="+mj-lt"/>
            </a:endParaRPr>
          </a:p>
          <a:p>
            <a:pPr algn="l">
              <a:buFont typeface="Arial" panose="020B0604020202020204" pitchFamily="34" charset="0"/>
              <a:buChar char="•"/>
            </a:pPr>
            <a:r>
              <a:rPr lang="en-GB" sz="3200" b="1" i="0" dirty="0">
                <a:solidFill>
                  <a:srgbClr val="333333"/>
                </a:solidFill>
                <a:effectLst/>
                <a:latin typeface="+mj-lt"/>
              </a:rPr>
              <a:t>Inclusion</a:t>
            </a:r>
            <a:r>
              <a:rPr lang="en-GB" sz="3200" b="0" i="0" dirty="0">
                <a:solidFill>
                  <a:srgbClr val="333333"/>
                </a:solidFill>
                <a:effectLst/>
                <a:latin typeface="+mj-lt"/>
              </a:rPr>
              <a:t> </a:t>
            </a:r>
          </a:p>
          <a:p>
            <a:pPr algn="l">
              <a:buFont typeface="Arial" panose="020B0604020202020204" pitchFamily="34" charset="0"/>
              <a:buChar char="•"/>
            </a:pPr>
            <a:endParaRPr lang="en-GB" sz="1400" b="0" i="0" dirty="0">
              <a:solidFill>
                <a:srgbClr val="333333"/>
              </a:solidFill>
              <a:effectLst/>
              <a:latin typeface="+mj-lt"/>
            </a:endParaRPr>
          </a:p>
          <a:p>
            <a:pPr algn="l">
              <a:buFont typeface="Arial" panose="020B0604020202020204" pitchFamily="34" charset="0"/>
              <a:buChar char="•"/>
            </a:pPr>
            <a:r>
              <a:rPr lang="en-GB" sz="3200" b="1" i="0" dirty="0">
                <a:solidFill>
                  <a:srgbClr val="333333"/>
                </a:solidFill>
                <a:effectLst/>
                <a:latin typeface="+mj-lt"/>
              </a:rPr>
              <a:t>Empowerment</a:t>
            </a:r>
            <a:r>
              <a:rPr lang="en-GB" sz="3200" b="0" i="0" dirty="0">
                <a:solidFill>
                  <a:srgbClr val="333333"/>
                </a:solidFill>
                <a:effectLst/>
                <a:latin typeface="+mj-lt"/>
              </a:rPr>
              <a:t> </a:t>
            </a:r>
          </a:p>
          <a:p>
            <a:pPr algn="l">
              <a:buFont typeface="Arial" panose="020B0604020202020204" pitchFamily="34" charset="0"/>
              <a:buChar char="•"/>
            </a:pPr>
            <a:endParaRPr lang="en-GB" sz="1400" b="0" i="0" dirty="0">
              <a:solidFill>
                <a:srgbClr val="333333"/>
              </a:solidFill>
              <a:effectLst/>
              <a:latin typeface="+mj-lt"/>
            </a:endParaRPr>
          </a:p>
          <a:p>
            <a:pPr algn="l">
              <a:buFont typeface="Arial" panose="020B0604020202020204" pitchFamily="34" charset="0"/>
              <a:buChar char="•"/>
            </a:pPr>
            <a:r>
              <a:rPr lang="en-GB" sz="3200" b="1" i="0" dirty="0">
                <a:solidFill>
                  <a:srgbClr val="333333"/>
                </a:solidFill>
                <a:effectLst/>
                <a:latin typeface="+mj-lt"/>
              </a:rPr>
              <a:t>Working collaboratively</a:t>
            </a:r>
            <a:r>
              <a:rPr lang="en-GB" sz="3200" b="0" i="0" dirty="0">
                <a:solidFill>
                  <a:srgbClr val="333333"/>
                </a:solidFill>
                <a:effectLst/>
                <a:latin typeface="+mj-lt"/>
              </a:rPr>
              <a:t> </a:t>
            </a:r>
          </a:p>
          <a:p>
            <a:pPr algn="l">
              <a:buFont typeface="Arial" panose="020B0604020202020204" pitchFamily="34" charset="0"/>
              <a:buChar char="•"/>
            </a:pPr>
            <a:endParaRPr lang="en-GB" sz="1200" b="0" i="0" dirty="0">
              <a:solidFill>
                <a:srgbClr val="333333"/>
              </a:solidFill>
              <a:effectLst/>
              <a:latin typeface="+mj-lt"/>
            </a:endParaRPr>
          </a:p>
          <a:p>
            <a:pPr algn="l">
              <a:buFont typeface="Arial" panose="020B0604020202020204" pitchFamily="34" charset="0"/>
              <a:buChar char="•"/>
            </a:pPr>
            <a:r>
              <a:rPr lang="en-GB" sz="3200" b="1" i="0" dirty="0">
                <a:solidFill>
                  <a:srgbClr val="333333"/>
                </a:solidFill>
                <a:effectLst/>
                <a:latin typeface="+mj-lt"/>
              </a:rPr>
              <a:t>Promotion of learning as a lifelong activity</a:t>
            </a:r>
            <a:r>
              <a:rPr lang="en-GB" sz="3200" b="0" i="0" dirty="0">
                <a:solidFill>
                  <a:srgbClr val="333333"/>
                </a:solidFill>
                <a:effectLst/>
                <a:latin typeface="+mj-lt"/>
              </a:rPr>
              <a:t> </a:t>
            </a:r>
            <a:endParaRPr lang="en-GB" dirty="0">
              <a:latin typeface="+mj-lt"/>
            </a:endParaRPr>
          </a:p>
        </p:txBody>
      </p:sp>
      <p:sp>
        <p:nvSpPr>
          <p:cNvPr id="2" name="Footer Placeholder 1">
            <a:extLst>
              <a:ext uri="{FF2B5EF4-FFF2-40B4-BE49-F238E27FC236}">
                <a16:creationId xmlns:a16="http://schemas.microsoft.com/office/drawing/2014/main" id="{23C1CAD8-165E-7A76-1EA3-F08F79085CAE}"/>
              </a:ext>
              <a:ext uri="{C183D7F6-B498-43B3-948B-1728B52AA6E4}">
                <adec:decorative xmlns:adec="http://schemas.microsoft.com/office/drawing/2017/decorative" val="1"/>
              </a:ext>
            </a:extLst>
          </p:cNvPr>
          <p:cNvSpPr>
            <a:spLocks noGrp="1"/>
          </p:cNvSpPr>
          <p:nvPr>
            <p:ph type="ftr" sz="quarter" idx="11"/>
          </p:nvPr>
        </p:nvSpPr>
        <p:spPr>
          <a:xfrm>
            <a:off x="7973668" y="6424589"/>
            <a:ext cx="4114800" cy="365125"/>
          </a:xfrm>
        </p:spPr>
        <p:txBody>
          <a:bodyPr/>
          <a:lstStyle/>
          <a:p>
            <a:pPr algn="r"/>
            <a:r>
              <a:rPr lang="en-GB" dirty="0"/>
              <a:t>Family Learning - Keeping The Promise Award </a:t>
            </a:r>
          </a:p>
        </p:txBody>
      </p:sp>
    </p:spTree>
    <p:extLst>
      <p:ext uri="{BB962C8B-B14F-4D97-AF65-F5344CB8AC3E}">
        <p14:creationId xmlns:p14="http://schemas.microsoft.com/office/powerpoint/2010/main" val="2770049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B650258-A96F-9DA3-C043-E9B2C4B22193}"/>
              </a:ext>
            </a:extLst>
          </p:cNvPr>
          <p:cNvSpPr txBox="1">
            <a:spLocks noGrp="1"/>
          </p:cNvSpPr>
          <p:nvPr>
            <p:ph type="title" idx="4294967295"/>
          </p:nvPr>
        </p:nvSpPr>
        <p:spPr>
          <a:xfrm>
            <a:off x="204534" y="172383"/>
            <a:ext cx="1146676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chemeClr val="tx1"/>
                </a:solidFill>
                <a:effectLst/>
                <a:uLnTx/>
                <a:uFillTx/>
                <a:latin typeface="+mn-lt"/>
                <a:ea typeface="+mn-ea"/>
                <a:cs typeface="+mn-cs"/>
              </a:rPr>
              <a:t>Where the Values of CLD Overlap The Promise</a:t>
            </a:r>
          </a:p>
        </p:txBody>
      </p:sp>
      <p:sp>
        <p:nvSpPr>
          <p:cNvPr id="4" name="TextBox 3">
            <a:extLst>
              <a:ext uri="{FF2B5EF4-FFF2-40B4-BE49-F238E27FC236}">
                <a16:creationId xmlns:a16="http://schemas.microsoft.com/office/drawing/2014/main" id="{D4EC0ACE-5DCC-63E9-7F53-787B8AF2132A}"/>
              </a:ext>
            </a:extLst>
          </p:cNvPr>
          <p:cNvSpPr txBox="1"/>
          <p:nvPr/>
        </p:nvSpPr>
        <p:spPr>
          <a:xfrm>
            <a:off x="231877" y="989797"/>
            <a:ext cx="11822807" cy="4985980"/>
          </a:xfrm>
          <a:prstGeom prst="rect">
            <a:avLst/>
          </a:prstGeom>
          <a:noFill/>
        </p:spPr>
        <p:txBody>
          <a:bodyPr wrap="square">
            <a:spAutoFit/>
          </a:bodyPr>
          <a:lstStyle/>
          <a:p>
            <a:pPr algn="l"/>
            <a:r>
              <a:rPr lang="en-GB" sz="2800" b="1" i="0" dirty="0">
                <a:solidFill>
                  <a:srgbClr val="333333"/>
                </a:solidFill>
                <a:effectLst/>
              </a:rPr>
              <a:t>Self-determination   			</a:t>
            </a:r>
            <a:r>
              <a:rPr lang="en-GB" sz="2800" b="1" i="0" dirty="0">
                <a:solidFill>
                  <a:srgbClr val="FFCC00"/>
                </a:solidFill>
                <a:effectLst/>
              </a:rPr>
              <a:t>VOICE/</a:t>
            </a:r>
            <a:r>
              <a:rPr lang="en-GB" sz="2800" b="1" i="0" dirty="0">
                <a:solidFill>
                  <a:srgbClr val="799AD5"/>
                </a:solidFill>
                <a:effectLst/>
              </a:rPr>
              <a:t> FAMILY</a:t>
            </a:r>
            <a:endParaRPr lang="en-GB" sz="2800" dirty="0">
              <a:solidFill>
                <a:srgbClr val="333333"/>
              </a:solidFill>
            </a:endParaRPr>
          </a:p>
          <a:p>
            <a:pPr algn="l">
              <a:buFont typeface="Arial" panose="020B0604020202020204" pitchFamily="34" charset="0"/>
              <a:buChar char="•"/>
            </a:pPr>
            <a:endParaRPr lang="en-GB" sz="2800" b="0" i="0" dirty="0">
              <a:solidFill>
                <a:srgbClr val="333333"/>
              </a:solidFill>
              <a:effectLst/>
            </a:endParaRPr>
          </a:p>
          <a:p>
            <a:pPr algn="l">
              <a:buFont typeface="Arial" panose="020B0604020202020204" pitchFamily="34" charset="0"/>
              <a:buChar char="•"/>
            </a:pPr>
            <a:endParaRPr lang="en-GB" sz="1600" b="0" i="0" dirty="0">
              <a:solidFill>
                <a:srgbClr val="333333"/>
              </a:solidFill>
              <a:effectLst/>
            </a:endParaRPr>
          </a:p>
          <a:p>
            <a:r>
              <a:rPr lang="en-GB" sz="2800" b="1" i="0" dirty="0">
                <a:solidFill>
                  <a:srgbClr val="333333"/>
                </a:solidFill>
                <a:effectLst/>
              </a:rPr>
              <a:t>Inclusion</a:t>
            </a:r>
            <a:r>
              <a:rPr lang="en-GB" sz="2800" b="1" dirty="0">
                <a:solidFill>
                  <a:srgbClr val="333333"/>
                </a:solidFill>
              </a:rPr>
              <a:t>   					</a:t>
            </a:r>
            <a:r>
              <a:rPr lang="en-GB" sz="2800" b="1" i="0" dirty="0">
                <a:solidFill>
                  <a:srgbClr val="FFCC00"/>
                </a:solidFill>
                <a:effectLst/>
              </a:rPr>
              <a:t>VOICE/</a:t>
            </a:r>
            <a:r>
              <a:rPr lang="en-GB" sz="2800" b="1" i="0" dirty="0">
                <a:solidFill>
                  <a:srgbClr val="FF99CC"/>
                </a:solidFill>
                <a:effectLst/>
              </a:rPr>
              <a:t>SCAFFOLDING</a:t>
            </a:r>
          </a:p>
          <a:p>
            <a:pPr algn="l"/>
            <a:endParaRPr lang="en-GB" sz="2800" b="0" i="0" dirty="0">
              <a:solidFill>
                <a:srgbClr val="333333"/>
              </a:solidFill>
              <a:effectLst/>
            </a:endParaRPr>
          </a:p>
          <a:p>
            <a:pPr algn="l"/>
            <a:endParaRPr lang="en-GB" sz="1600" b="0" i="0" dirty="0">
              <a:solidFill>
                <a:srgbClr val="333333"/>
              </a:solidFill>
              <a:effectLst/>
            </a:endParaRPr>
          </a:p>
          <a:p>
            <a:r>
              <a:rPr lang="en-GB" sz="2800" b="1" i="0" dirty="0">
                <a:solidFill>
                  <a:srgbClr val="333333"/>
                </a:solidFill>
                <a:effectLst/>
              </a:rPr>
              <a:t>Empowerment   				</a:t>
            </a:r>
            <a:r>
              <a:rPr lang="en-GB" sz="2800" b="1" i="0" dirty="0">
                <a:solidFill>
                  <a:srgbClr val="FFCC00"/>
                </a:solidFill>
                <a:effectLst/>
              </a:rPr>
              <a:t>VOICE/ </a:t>
            </a:r>
            <a:r>
              <a:rPr lang="en-GB" sz="2800" b="1" i="0" dirty="0">
                <a:solidFill>
                  <a:srgbClr val="799AD5"/>
                </a:solidFill>
                <a:effectLst/>
              </a:rPr>
              <a:t>FAMILY/ </a:t>
            </a:r>
            <a:r>
              <a:rPr lang="en-GB" sz="2800" b="1" i="0" dirty="0">
                <a:solidFill>
                  <a:srgbClr val="D60093"/>
                </a:solidFill>
                <a:effectLst/>
              </a:rPr>
              <a:t>PEOPLE/ </a:t>
            </a:r>
            <a:r>
              <a:rPr lang="en-GB" sz="2800" b="1" i="0" dirty="0">
                <a:solidFill>
                  <a:srgbClr val="FF99CC"/>
                </a:solidFill>
                <a:effectLst/>
              </a:rPr>
              <a:t>SCAFFOLDING</a:t>
            </a:r>
          </a:p>
          <a:p>
            <a:pPr algn="l"/>
            <a:endParaRPr lang="en-GB" sz="2800" b="0" i="0" dirty="0">
              <a:solidFill>
                <a:srgbClr val="333333"/>
              </a:solidFill>
              <a:effectLst/>
            </a:endParaRPr>
          </a:p>
          <a:p>
            <a:pPr algn="l"/>
            <a:endParaRPr lang="en-GB" sz="1600" b="0" i="0" dirty="0">
              <a:solidFill>
                <a:srgbClr val="333333"/>
              </a:solidFill>
              <a:effectLst/>
            </a:endParaRPr>
          </a:p>
          <a:p>
            <a:r>
              <a:rPr lang="en-GB" sz="2800" b="1" i="0" dirty="0">
                <a:solidFill>
                  <a:srgbClr val="333333"/>
                </a:solidFill>
                <a:effectLst/>
              </a:rPr>
              <a:t>Working collaboratively</a:t>
            </a:r>
            <a:r>
              <a:rPr lang="en-GB" sz="2800" b="1" dirty="0">
                <a:solidFill>
                  <a:srgbClr val="333333"/>
                </a:solidFill>
              </a:rPr>
              <a:t>   		</a:t>
            </a:r>
            <a:r>
              <a:rPr lang="en-GB" sz="2800" b="1" i="0" dirty="0">
                <a:solidFill>
                  <a:srgbClr val="FFCC00"/>
                </a:solidFill>
                <a:effectLst/>
              </a:rPr>
              <a:t>VOICE/ </a:t>
            </a:r>
            <a:r>
              <a:rPr lang="en-GB" sz="2800" b="1" i="0" dirty="0">
                <a:solidFill>
                  <a:srgbClr val="799AD5"/>
                </a:solidFill>
                <a:effectLst/>
              </a:rPr>
              <a:t>FAMILY/ </a:t>
            </a:r>
            <a:r>
              <a:rPr lang="en-GB" sz="2800" b="1" i="0" dirty="0">
                <a:solidFill>
                  <a:srgbClr val="D60093"/>
                </a:solidFill>
                <a:effectLst/>
              </a:rPr>
              <a:t>PEOPLE/ </a:t>
            </a:r>
            <a:r>
              <a:rPr lang="en-GB" sz="2800" b="1" i="0" dirty="0">
                <a:solidFill>
                  <a:srgbClr val="FF99CC"/>
                </a:solidFill>
                <a:effectLst/>
              </a:rPr>
              <a:t>SCAFFOLDING</a:t>
            </a:r>
          </a:p>
          <a:p>
            <a:pPr algn="l"/>
            <a:endParaRPr lang="en-GB" sz="2800" b="0" i="0" dirty="0">
              <a:solidFill>
                <a:srgbClr val="333333"/>
              </a:solidFill>
              <a:effectLst/>
            </a:endParaRPr>
          </a:p>
          <a:p>
            <a:pPr algn="l"/>
            <a:endParaRPr lang="en-GB" sz="1600" b="0" i="0" dirty="0">
              <a:solidFill>
                <a:srgbClr val="333333"/>
              </a:solidFill>
              <a:effectLst/>
            </a:endParaRPr>
          </a:p>
          <a:p>
            <a:r>
              <a:rPr lang="en-GB" sz="2800" b="1" i="0" dirty="0">
                <a:solidFill>
                  <a:srgbClr val="333333"/>
                </a:solidFill>
                <a:effectLst/>
              </a:rPr>
              <a:t>Promotion of lifelong learning 		</a:t>
            </a:r>
            <a:r>
              <a:rPr lang="en-GB" sz="2800" b="1" i="0" dirty="0">
                <a:solidFill>
                  <a:srgbClr val="FF99CC"/>
                </a:solidFill>
                <a:effectLst/>
              </a:rPr>
              <a:t>SCAFFOLDING</a:t>
            </a:r>
          </a:p>
        </p:txBody>
      </p:sp>
      <p:pic>
        <p:nvPicPr>
          <p:cNvPr id="1026" name="Picture 2" descr="CLDSC Member Bulletin – 06 July 2022 | CLD Standards Council for Scotland">
            <a:extLst>
              <a:ext uri="{FF2B5EF4-FFF2-40B4-BE49-F238E27FC236}">
                <a16:creationId xmlns:a16="http://schemas.microsoft.com/office/drawing/2014/main" id="{4F8E7D0B-86AE-C47B-AC70-3BB45C7C373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067529" y="5369306"/>
            <a:ext cx="1417983" cy="135216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The Promise Scotland and OPFS - One Parent Families Scotland">
            <a:extLst>
              <a:ext uri="{FF2B5EF4-FFF2-40B4-BE49-F238E27FC236}">
                <a16:creationId xmlns:a16="http://schemas.microsoft.com/office/drawing/2014/main" id="{2D06C343-25C3-2F98-87EB-4ED486A7DBFD}"/>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0639787" y="5449705"/>
            <a:ext cx="1248620" cy="1173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901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0480970-8B28-4536-8E42-40BCC3F4603C}"/>
              </a:ext>
            </a:extLst>
          </p:cNvPr>
          <p:cNvSpPr txBox="1">
            <a:spLocks noGrp="1"/>
          </p:cNvSpPr>
          <p:nvPr>
            <p:ph type="title" idx="4294967295"/>
          </p:nvPr>
        </p:nvSpPr>
        <p:spPr>
          <a:xfrm>
            <a:off x="273571" y="165397"/>
            <a:ext cx="899035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chemeClr val="tx1"/>
                </a:solidFill>
                <a:effectLst/>
                <a:uLnTx/>
                <a:uFillTx/>
                <a:latin typeface="+mj-lt"/>
                <a:ea typeface="+mn-ea"/>
                <a:cs typeface="+mn-cs"/>
              </a:rPr>
              <a:t>Family Learning’s Role in Keeping the Promise</a:t>
            </a:r>
          </a:p>
        </p:txBody>
      </p:sp>
      <p:sp>
        <p:nvSpPr>
          <p:cNvPr id="4" name="TextBox 3">
            <a:extLst>
              <a:ext uri="{FF2B5EF4-FFF2-40B4-BE49-F238E27FC236}">
                <a16:creationId xmlns:a16="http://schemas.microsoft.com/office/drawing/2014/main" id="{F220805F-6891-9A0F-4B70-CA225F605142}"/>
              </a:ext>
            </a:extLst>
          </p:cNvPr>
          <p:cNvSpPr txBox="1"/>
          <p:nvPr/>
        </p:nvSpPr>
        <p:spPr>
          <a:xfrm>
            <a:off x="422961" y="991016"/>
            <a:ext cx="5230725" cy="5122941"/>
          </a:xfrm>
          <a:prstGeom prst="rect">
            <a:avLst/>
          </a:prstGeom>
          <a:noFill/>
        </p:spPr>
        <p:txBody>
          <a:bodyPr wrap="square">
            <a:spAutoFit/>
          </a:bodyPr>
          <a:lstStyle/>
          <a:p>
            <a:pPr>
              <a:lnSpc>
                <a:spcPct val="150000"/>
              </a:lnSpc>
            </a:pPr>
            <a:r>
              <a:rPr lang="en-GB" sz="2000" dirty="0"/>
              <a:t>Education Scotland’s </a:t>
            </a:r>
            <a:r>
              <a:rPr lang="en-GB" sz="2000" dirty="0">
                <a:hlinkClick r:id="rId3"/>
              </a:rPr>
              <a:t>Review of Family Learning Supporting Excellence &amp; Equity </a:t>
            </a:r>
            <a:r>
              <a:rPr lang="en-GB" sz="2000" dirty="0"/>
              <a:t>(2016) describes the contribution of Family Learning as “</a:t>
            </a:r>
            <a:r>
              <a:rPr lang="en-GB" sz="2000" b="1" dirty="0">
                <a:solidFill>
                  <a:srgbClr val="0070C0"/>
                </a:solidFill>
              </a:rPr>
              <a:t>an early intervention and prevention approach which is ideal for reaching the most disadvantaged communities. Done well, family learning helps close the attainment gap through breaking the inter-generational cycles of deprivation and low attainment. Its effects can extend beyond the duration of the intervention and provide lasting impacts and improved outcomes</a:t>
            </a:r>
            <a:r>
              <a:rPr lang="en-GB" sz="2000" b="1" dirty="0"/>
              <a:t>.”</a:t>
            </a:r>
          </a:p>
        </p:txBody>
      </p:sp>
      <p:sp>
        <p:nvSpPr>
          <p:cNvPr id="2" name="Footer Placeholder 1">
            <a:extLst>
              <a:ext uri="{FF2B5EF4-FFF2-40B4-BE49-F238E27FC236}">
                <a16:creationId xmlns:a16="http://schemas.microsoft.com/office/drawing/2014/main" id="{414F8643-AE1B-D388-6167-9CF26D1A94AC}"/>
              </a:ext>
              <a:ext uri="{C183D7F6-B498-43B3-948B-1728B52AA6E4}">
                <adec:decorative xmlns:adec="http://schemas.microsoft.com/office/drawing/2017/decorative" val="1"/>
              </a:ext>
            </a:extLst>
          </p:cNvPr>
          <p:cNvSpPr>
            <a:spLocks noGrp="1"/>
          </p:cNvSpPr>
          <p:nvPr>
            <p:ph type="ftr" sz="quarter" idx="11"/>
          </p:nvPr>
        </p:nvSpPr>
        <p:spPr>
          <a:xfrm>
            <a:off x="7990789" y="6401166"/>
            <a:ext cx="4114800" cy="365125"/>
          </a:xfrm>
        </p:spPr>
        <p:txBody>
          <a:bodyPr/>
          <a:lstStyle/>
          <a:p>
            <a:pPr algn="r"/>
            <a:r>
              <a:rPr lang="en-GB" dirty="0"/>
              <a:t>Family Learning - Keeping The Promise Award </a:t>
            </a:r>
          </a:p>
        </p:txBody>
      </p:sp>
      <p:pic>
        <p:nvPicPr>
          <p:cNvPr id="8" name="pic" descr="Family Learning capacities and agencies">
            <a:extLst>
              <a:ext uri="{FF2B5EF4-FFF2-40B4-BE49-F238E27FC236}">
                <a16:creationId xmlns:a16="http://schemas.microsoft.com/office/drawing/2014/main" id="{051A6BBC-C38F-5308-33DD-482D65CDD9FC}"/>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5595593" y="351449"/>
            <a:ext cx="6509996" cy="6509996"/>
          </a:xfrm>
          <a:prstGeom prst="rect">
            <a:avLst/>
          </a:prstGeom>
        </p:spPr>
      </p:pic>
    </p:spTree>
    <p:extLst>
      <p:ext uri="{BB962C8B-B14F-4D97-AF65-F5344CB8AC3E}">
        <p14:creationId xmlns:p14="http://schemas.microsoft.com/office/powerpoint/2010/main" val="24078005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14F8643-AE1B-D388-6167-9CF26D1A94AC}"/>
              </a:ext>
              <a:ext uri="{C183D7F6-B498-43B3-948B-1728B52AA6E4}">
                <adec:decorative xmlns:adec="http://schemas.microsoft.com/office/drawing/2017/decorative" val="1"/>
              </a:ext>
            </a:extLst>
          </p:cNvPr>
          <p:cNvSpPr>
            <a:spLocks noGrp="1"/>
          </p:cNvSpPr>
          <p:nvPr>
            <p:ph type="ftr" sz="quarter" idx="11"/>
          </p:nvPr>
        </p:nvSpPr>
        <p:spPr>
          <a:xfrm>
            <a:off x="8004041" y="6409358"/>
            <a:ext cx="4114800" cy="365125"/>
          </a:xfrm>
        </p:spPr>
        <p:txBody>
          <a:bodyPr/>
          <a:lstStyle/>
          <a:p>
            <a:pPr algn="r"/>
            <a:r>
              <a:rPr lang="en-GB" dirty="0"/>
              <a:t>Family Learning - Keeping The Promise Award </a:t>
            </a:r>
          </a:p>
        </p:txBody>
      </p:sp>
      <p:sp>
        <p:nvSpPr>
          <p:cNvPr id="5" name="Title 4">
            <a:extLst>
              <a:ext uri="{FF2B5EF4-FFF2-40B4-BE49-F238E27FC236}">
                <a16:creationId xmlns:a16="http://schemas.microsoft.com/office/drawing/2014/main" id="{04F32401-831D-4D36-B6B6-E51871A49670}"/>
              </a:ext>
            </a:extLst>
          </p:cNvPr>
          <p:cNvSpPr txBox="1">
            <a:spLocks noGrp="1"/>
          </p:cNvSpPr>
          <p:nvPr>
            <p:ph type="title" idx="4294967295"/>
          </p:nvPr>
        </p:nvSpPr>
        <p:spPr>
          <a:xfrm>
            <a:off x="126167" y="200819"/>
            <a:ext cx="11029013"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chemeClr val="tx1"/>
                </a:solidFill>
                <a:effectLst/>
                <a:uLnTx/>
                <a:uFillTx/>
                <a:latin typeface="+mj-lt"/>
                <a:ea typeface="+mn-ea"/>
                <a:cs typeface="+mn-cs"/>
              </a:rPr>
              <a:t>Family Learning’s Role in Keeping The Promise</a:t>
            </a:r>
          </a:p>
        </p:txBody>
      </p:sp>
      <p:sp>
        <p:nvSpPr>
          <p:cNvPr id="4" name="TextBox 3">
            <a:extLst>
              <a:ext uri="{FF2B5EF4-FFF2-40B4-BE49-F238E27FC236}">
                <a16:creationId xmlns:a16="http://schemas.microsoft.com/office/drawing/2014/main" id="{F220805F-6891-9A0F-4B70-CA225F605142}"/>
              </a:ext>
            </a:extLst>
          </p:cNvPr>
          <p:cNvSpPr txBox="1"/>
          <p:nvPr/>
        </p:nvSpPr>
        <p:spPr>
          <a:xfrm>
            <a:off x="340914" y="1041174"/>
            <a:ext cx="11616565" cy="5553828"/>
          </a:xfrm>
          <a:prstGeom prst="rect">
            <a:avLst/>
          </a:prstGeom>
          <a:noFill/>
        </p:spPr>
        <p:txBody>
          <a:bodyPr wrap="square">
            <a:spAutoFit/>
          </a:bodyPr>
          <a:lstStyle/>
          <a:p>
            <a:pPr>
              <a:lnSpc>
                <a:spcPct val="150000"/>
              </a:lnSpc>
            </a:pPr>
            <a:r>
              <a:rPr lang="en-GB" sz="2200" b="1" dirty="0">
                <a:solidFill>
                  <a:srgbClr val="0070C0"/>
                </a:solidFill>
                <a:latin typeface="+mj-lt"/>
              </a:rPr>
              <a:t>8 values underpin the National Occupational Standards for Family Learning. Family learning:</a:t>
            </a:r>
          </a:p>
          <a:p>
            <a:pPr>
              <a:lnSpc>
                <a:spcPct val="150000"/>
              </a:lnSpc>
            </a:pPr>
            <a:endParaRPr lang="en-GB" sz="1000" b="1" dirty="0"/>
          </a:p>
          <a:p>
            <a:pPr marL="457200" indent="-457200" algn="l">
              <a:lnSpc>
                <a:spcPct val="150000"/>
              </a:lnSpc>
              <a:spcAft>
                <a:spcPts val="600"/>
              </a:spcAft>
              <a:buFont typeface="+mj-lt"/>
              <a:buAutoNum type="arabicPeriod"/>
            </a:pPr>
            <a:r>
              <a:rPr lang="en-GB" sz="2000" i="0" dirty="0">
                <a:solidFill>
                  <a:srgbClr val="333333"/>
                </a:solidFill>
                <a:effectLst/>
              </a:rPr>
              <a:t>recognises the role of the parent as the first educator</a:t>
            </a:r>
          </a:p>
          <a:p>
            <a:pPr marL="457200" indent="-457200" algn="l">
              <a:lnSpc>
                <a:spcPct val="150000"/>
              </a:lnSpc>
              <a:spcAft>
                <a:spcPts val="600"/>
              </a:spcAft>
              <a:buFont typeface="+mj-lt"/>
              <a:buAutoNum type="arabicPeriod"/>
            </a:pPr>
            <a:r>
              <a:rPr lang="en-GB" sz="2000" i="0" dirty="0">
                <a:solidFill>
                  <a:srgbClr val="333333"/>
                </a:solidFill>
                <a:effectLst/>
              </a:rPr>
              <a:t>is inclusive and is to be offered as a universal provision with open access</a:t>
            </a:r>
          </a:p>
          <a:p>
            <a:pPr marL="457200" indent="-457200" algn="l">
              <a:lnSpc>
                <a:spcPct val="150000"/>
              </a:lnSpc>
              <a:spcAft>
                <a:spcPts val="600"/>
              </a:spcAft>
              <a:buFont typeface="+mj-lt"/>
              <a:buAutoNum type="arabicPeriod"/>
            </a:pPr>
            <a:r>
              <a:rPr lang="en-GB" sz="2000" i="0" dirty="0">
                <a:solidFill>
                  <a:srgbClr val="333333"/>
                </a:solidFill>
                <a:effectLst/>
              </a:rPr>
              <a:t>recognises and values diversity of culture, race, relationships and beliefs</a:t>
            </a:r>
          </a:p>
          <a:p>
            <a:pPr marL="457200" indent="-457200" algn="l">
              <a:lnSpc>
                <a:spcPct val="150000"/>
              </a:lnSpc>
              <a:spcAft>
                <a:spcPts val="600"/>
              </a:spcAft>
              <a:buFont typeface="+mj-lt"/>
              <a:buAutoNum type="arabicPeriod"/>
            </a:pPr>
            <a:r>
              <a:rPr lang="en-GB" sz="2000" i="0" dirty="0">
                <a:solidFill>
                  <a:srgbClr val="333333"/>
                </a:solidFill>
                <a:effectLst/>
              </a:rPr>
              <a:t>is developed in Equal partnership with all learners and educators, regardless of generation</a:t>
            </a:r>
          </a:p>
          <a:p>
            <a:pPr marL="457200" indent="-457200" algn="l">
              <a:lnSpc>
                <a:spcPct val="150000"/>
              </a:lnSpc>
              <a:spcAft>
                <a:spcPts val="600"/>
              </a:spcAft>
              <a:buFont typeface="+mj-lt"/>
              <a:buAutoNum type="arabicPeriod"/>
            </a:pPr>
            <a:r>
              <a:rPr lang="en-GB" sz="2000" i="0" dirty="0">
                <a:solidFill>
                  <a:srgbClr val="333333"/>
                </a:solidFill>
                <a:effectLst/>
              </a:rPr>
              <a:t>recognises that it is acceptable to make mistakes, which are part of the process of reflective learning</a:t>
            </a:r>
          </a:p>
          <a:p>
            <a:pPr marL="457200" indent="-457200" algn="l">
              <a:lnSpc>
                <a:spcPct val="150000"/>
              </a:lnSpc>
              <a:spcAft>
                <a:spcPts val="600"/>
              </a:spcAft>
              <a:buFont typeface="+mj-lt"/>
              <a:buAutoNum type="arabicPeriod"/>
            </a:pPr>
            <a:r>
              <a:rPr lang="en-GB" sz="2000" i="0" dirty="0">
                <a:solidFill>
                  <a:srgbClr val="333333"/>
                </a:solidFill>
                <a:effectLst/>
              </a:rPr>
              <a:t>benefits the wider learning community </a:t>
            </a:r>
            <a:r>
              <a:rPr lang="en-GB" sz="2000" dirty="0">
                <a:solidFill>
                  <a:srgbClr val="333333"/>
                </a:solidFill>
              </a:rPr>
              <a:t>by</a:t>
            </a:r>
            <a:r>
              <a:rPr lang="en-GB" sz="2000" i="0" dirty="0">
                <a:solidFill>
                  <a:srgbClr val="333333"/>
                </a:solidFill>
                <a:effectLst/>
              </a:rPr>
              <a:t> promoting change and empowering individuals/communities</a:t>
            </a:r>
          </a:p>
          <a:p>
            <a:pPr marL="457200" indent="-457200" algn="l">
              <a:lnSpc>
                <a:spcPct val="150000"/>
              </a:lnSpc>
              <a:spcAft>
                <a:spcPts val="600"/>
              </a:spcAft>
              <a:buFont typeface="+mj-lt"/>
              <a:buAutoNum type="arabicPeriod"/>
            </a:pPr>
            <a:r>
              <a:rPr lang="en-GB" sz="2000" i="0" dirty="0">
                <a:solidFill>
                  <a:srgbClr val="333333"/>
                </a:solidFill>
                <a:effectLst/>
              </a:rPr>
              <a:t>raises aspirations and </a:t>
            </a:r>
            <a:r>
              <a:rPr lang="en-GB" sz="2000" dirty="0">
                <a:solidFill>
                  <a:srgbClr val="333333"/>
                </a:solidFill>
              </a:rPr>
              <a:t>improves</a:t>
            </a:r>
            <a:r>
              <a:rPr lang="en-GB" sz="2000" i="0" dirty="0">
                <a:solidFill>
                  <a:srgbClr val="333333"/>
                </a:solidFill>
                <a:effectLst/>
              </a:rPr>
              <a:t> outcomes</a:t>
            </a:r>
          </a:p>
          <a:p>
            <a:pPr marL="457200" indent="-457200" algn="l">
              <a:lnSpc>
                <a:spcPct val="150000"/>
              </a:lnSpc>
              <a:spcAft>
                <a:spcPts val="600"/>
              </a:spcAft>
              <a:buFont typeface="+mj-lt"/>
              <a:buAutoNum type="arabicPeriod"/>
            </a:pPr>
            <a:r>
              <a:rPr lang="en-GB" sz="2000" i="0" dirty="0">
                <a:solidFill>
                  <a:srgbClr val="333333"/>
                </a:solidFill>
                <a:effectLst/>
              </a:rPr>
              <a:t>operates within a culture of mutual respect for individuals, communities, colleagues and organisations</a:t>
            </a:r>
          </a:p>
          <a:p>
            <a:pPr algn="r">
              <a:lnSpc>
                <a:spcPct val="150000"/>
              </a:lnSpc>
            </a:pPr>
            <a:r>
              <a:rPr lang="en-GB" sz="2000" dirty="0">
                <a:solidFill>
                  <a:srgbClr val="333333"/>
                </a:solidFill>
              </a:rPr>
              <a:t>(</a:t>
            </a:r>
            <a:r>
              <a:rPr lang="en-GB" sz="1600" i="1" dirty="0">
                <a:solidFill>
                  <a:srgbClr val="333333"/>
                </a:solidFill>
              </a:rPr>
              <a:t>Education Scotland, 2023</a:t>
            </a:r>
            <a:r>
              <a:rPr lang="en-GB" sz="2000" dirty="0">
                <a:solidFill>
                  <a:srgbClr val="333333"/>
                </a:solidFill>
              </a:rPr>
              <a:t>)</a:t>
            </a:r>
            <a:endParaRPr lang="en-GB" sz="3600" dirty="0"/>
          </a:p>
        </p:txBody>
      </p:sp>
    </p:spTree>
    <p:extLst>
      <p:ext uri="{BB962C8B-B14F-4D97-AF65-F5344CB8AC3E}">
        <p14:creationId xmlns:p14="http://schemas.microsoft.com/office/powerpoint/2010/main" val="343038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BB56E4-2AF3-4B81-8718-46F5F7F4967D}"/>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189040" y="2922125"/>
            <a:ext cx="2839140" cy="3246640"/>
          </a:xfrm>
          <a:prstGeom prst="rect">
            <a:avLst/>
          </a:prstGeom>
        </p:spPr>
      </p:pic>
      <p:sp>
        <p:nvSpPr>
          <p:cNvPr id="2" name="Footer Placeholder 1">
            <a:extLst>
              <a:ext uri="{FF2B5EF4-FFF2-40B4-BE49-F238E27FC236}">
                <a16:creationId xmlns:a16="http://schemas.microsoft.com/office/drawing/2014/main" id="{9A6F2151-440C-FF16-85BE-A65FBD8FF02A}"/>
              </a:ext>
              <a:ext uri="{C183D7F6-B498-43B3-948B-1728B52AA6E4}">
                <adec:decorative xmlns:adec="http://schemas.microsoft.com/office/drawing/2017/decorative" val="1"/>
              </a:ext>
            </a:extLst>
          </p:cNvPr>
          <p:cNvSpPr>
            <a:spLocks noGrp="1"/>
          </p:cNvSpPr>
          <p:nvPr>
            <p:ph type="ftr" sz="quarter" idx="11"/>
          </p:nvPr>
        </p:nvSpPr>
        <p:spPr>
          <a:xfrm>
            <a:off x="7980858" y="6397600"/>
            <a:ext cx="4114800" cy="365125"/>
          </a:xfrm>
        </p:spPr>
        <p:txBody>
          <a:bodyPr/>
          <a:lstStyle/>
          <a:p>
            <a:pPr algn="r"/>
            <a:r>
              <a:rPr lang="en-GB" dirty="0"/>
              <a:t>Family Learning - Keeping The Promise Award </a:t>
            </a:r>
          </a:p>
        </p:txBody>
      </p:sp>
      <p:sp>
        <p:nvSpPr>
          <p:cNvPr id="7" name="Title 6">
            <a:extLst>
              <a:ext uri="{FF2B5EF4-FFF2-40B4-BE49-F238E27FC236}">
                <a16:creationId xmlns:a16="http://schemas.microsoft.com/office/drawing/2014/main" id="{797DDF71-FEEB-436E-A33E-352F1B35635B}"/>
              </a:ext>
            </a:extLst>
          </p:cNvPr>
          <p:cNvSpPr txBox="1">
            <a:spLocks noGrp="1"/>
          </p:cNvSpPr>
          <p:nvPr>
            <p:ph type="title" idx="4294967295"/>
          </p:nvPr>
        </p:nvSpPr>
        <p:spPr>
          <a:xfrm>
            <a:off x="124293" y="156068"/>
            <a:ext cx="11942789"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0"/>
                <a:solidFill>
                  <a:schemeClr val="tx1"/>
                </a:solidFill>
                <a:effectLst/>
                <a:uLnTx/>
                <a:uFillTx/>
                <a:latin typeface="+mj-lt"/>
                <a:ea typeface="+mn-ea"/>
                <a:cs typeface="+mn-cs"/>
              </a:rPr>
              <a:t>How does Family Learning support the Foundations of The Promise?</a:t>
            </a:r>
            <a:endParaRPr kumimoji="0" lang="en-GB" sz="3200" b="1" i="0" u="none" strike="noStrike" kern="1200" cap="none" spc="0" normalizeH="0" baseline="0" noProof="0" dirty="0">
              <a:ln>
                <a:noFill/>
              </a:ln>
              <a:solidFill>
                <a:schemeClr val="tx1"/>
              </a:solidFill>
              <a:effectLst/>
              <a:uLnTx/>
              <a:uFillTx/>
              <a:latin typeface="+mj-lt"/>
              <a:ea typeface="+mn-ea"/>
              <a:cs typeface="+mn-cs"/>
            </a:endParaRPr>
          </a:p>
        </p:txBody>
      </p:sp>
      <p:sp>
        <p:nvSpPr>
          <p:cNvPr id="9" name="TextBox 8">
            <a:extLst>
              <a:ext uri="{FF2B5EF4-FFF2-40B4-BE49-F238E27FC236}">
                <a16:creationId xmlns:a16="http://schemas.microsoft.com/office/drawing/2014/main" id="{73B97543-41AD-4312-93ED-B735944A1C5C}"/>
              </a:ext>
            </a:extLst>
          </p:cNvPr>
          <p:cNvSpPr txBox="1"/>
          <p:nvPr/>
        </p:nvSpPr>
        <p:spPr>
          <a:xfrm>
            <a:off x="201751" y="952077"/>
            <a:ext cx="6093500" cy="4737451"/>
          </a:xfrm>
          <a:prstGeom prst="rect">
            <a:avLst/>
          </a:prstGeom>
          <a:noFill/>
        </p:spPr>
        <p:txBody>
          <a:bodyPr wrap="square">
            <a:spAutoFit/>
          </a:bodyPr>
          <a:lstStyle/>
          <a:p>
            <a:pPr>
              <a:lnSpc>
                <a:spcPct val="107000"/>
              </a:lnSpc>
              <a:spcAft>
                <a:spcPts val="1200"/>
              </a:spcAft>
            </a:pPr>
            <a:r>
              <a:rPr lang="en-GB" sz="2400" b="1" kern="0" dirty="0">
                <a:solidFill>
                  <a:srgbClr val="0070C0"/>
                </a:solidFill>
                <a:effectLst/>
                <a:latin typeface="+mj-lt"/>
                <a:ea typeface="Times New Roman" panose="02020603050405020304" pitchFamily="18" charset="0"/>
                <a:cs typeface="Times New Roman" panose="02020603050405020304" pitchFamily="18" charset="0"/>
              </a:rPr>
              <a:t>Investing in Whole Family Support</a:t>
            </a:r>
          </a:p>
          <a:p>
            <a:pPr>
              <a:lnSpc>
                <a:spcPct val="107000"/>
              </a:lnSpc>
              <a:spcAft>
                <a:spcPts val="1200"/>
              </a:spcAft>
            </a:pPr>
            <a:r>
              <a:rPr lang="en-GB" sz="1800" kern="0" dirty="0">
                <a:solidFill>
                  <a:srgbClr val="333333"/>
                </a:solidFill>
                <a:effectLst/>
                <a:ea typeface="Times New Roman" panose="02020603050405020304" pitchFamily="18" charset="0"/>
                <a:cs typeface="Times New Roman" panose="02020603050405020304" pitchFamily="18" charset="0"/>
              </a:rPr>
              <a:t>We recognise that to make a major shift in the way the care system operates we need to make a major investment in preventative action. We cannot simply transfer resources away from the current system as this system is supporting people now that have experienced the systemic problems that Keeping The Promise seeks to prevent.</a:t>
            </a:r>
            <a:endParaRPr lang="en-GB" sz="1800" kern="100" dirty="0">
              <a:effectLst/>
              <a:ea typeface="Calibri" panose="020F0502020204030204" pitchFamily="34" charset="0"/>
              <a:cs typeface="Arial" panose="020B0604020202020204" pitchFamily="34" charset="0"/>
            </a:endParaRPr>
          </a:p>
          <a:p>
            <a:pPr>
              <a:lnSpc>
                <a:spcPct val="107000"/>
              </a:lnSpc>
              <a:spcAft>
                <a:spcPts val="800"/>
              </a:spcAft>
            </a:pPr>
            <a:r>
              <a:rPr lang="en-GB" sz="1800" kern="0" dirty="0">
                <a:solidFill>
                  <a:srgbClr val="333333"/>
                </a:solidFill>
                <a:effectLst/>
                <a:ea typeface="Times New Roman" panose="02020603050405020304" pitchFamily="18" charset="0"/>
                <a:cs typeface="Times New Roman" panose="02020603050405020304" pitchFamily="18" charset="0"/>
              </a:rPr>
              <a:t>As we progress towards this preventative ambition, it is important to ensure that we are providing the right kind of support to families to enable them to thrive and stay together. To assist this the Whole Family Wellbeing Funding will help transform services that support families, ensuring families can access the support they need, where and when they need it.</a:t>
            </a:r>
          </a:p>
          <a:p>
            <a:pPr>
              <a:lnSpc>
                <a:spcPct val="107000"/>
              </a:lnSpc>
              <a:spcAft>
                <a:spcPts val="800"/>
              </a:spcAft>
            </a:pPr>
            <a:r>
              <a:rPr lang="en-GB" kern="0" dirty="0">
                <a:solidFill>
                  <a:srgbClr val="333333"/>
                </a:solidFill>
                <a:ea typeface="Calibri" panose="020F0502020204030204" pitchFamily="34" charset="0"/>
                <a:cs typeface="Times New Roman" panose="02020603050405020304" pitchFamily="18" charset="0"/>
              </a:rPr>
              <a:t>(</a:t>
            </a:r>
            <a:r>
              <a:rPr lang="en-GB" sz="1400" i="1" kern="0" dirty="0">
                <a:solidFill>
                  <a:srgbClr val="333333"/>
                </a:solidFill>
                <a:ea typeface="Calibri" panose="020F0502020204030204" pitchFamily="34" charset="0"/>
                <a:cs typeface="Times New Roman" panose="02020603050405020304" pitchFamily="18" charset="0"/>
              </a:rPr>
              <a:t>Scottish Government, 2023</a:t>
            </a:r>
            <a:r>
              <a:rPr lang="en-GB" kern="0" dirty="0">
                <a:solidFill>
                  <a:srgbClr val="333333"/>
                </a:solidFill>
                <a:ea typeface="Calibri" panose="020F0502020204030204" pitchFamily="34" charset="0"/>
                <a:cs typeface="Times New Roman" panose="02020603050405020304" pitchFamily="18" charset="0"/>
              </a:rPr>
              <a:t>)</a:t>
            </a:r>
            <a:endParaRPr lang="en-GB" sz="1800" kern="100" dirty="0">
              <a:effectLst/>
              <a:ea typeface="Calibri" panose="020F050202020403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165C725B-D408-4521-BF27-234BB134E2E2}"/>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370421" y="959900"/>
            <a:ext cx="2670642" cy="3339921"/>
          </a:xfrm>
          <a:prstGeom prst="rect">
            <a:avLst/>
          </a:prstGeom>
        </p:spPr>
      </p:pic>
    </p:spTree>
    <p:extLst>
      <p:ext uri="{BB962C8B-B14F-4D97-AF65-F5344CB8AC3E}">
        <p14:creationId xmlns:p14="http://schemas.microsoft.com/office/powerpoint/2010/main" val="11594022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359F63F-EF89-A685-B999-C5D99D8E3B3F}"/>
              </a:ext>
              <a:ext uri="{C183D7F6-B498-43B3-948B-1728B52AA6E4}">
                <adec:decorative xmlns:adec="http://schemas.microsoft.com/office/drawing/2017/decorative" val="1"/>
              </a:ext>
            </a:extLst>
          </p:cNvPr>
          <p:cNvSpPr>
            <a:spLocks noGrp="1"/>
          </p:cNvSpPr>
          <p:nvPr>
            <p:ph type="ftr" sz="quarter" idx="11"/>
          </p:nvPr>
        </p:nvSpPr>
        <p:spPr>
          <a:xfrm>
            <a:off x="7988300" y="6391275"/>
            <a:ext cx="4114800" cy="365125"/>
          </a:xfrm>
        </p:spPr>
        <p:txBody>
          <a:bodyPr/>
          <a:lstStyle/>
          <a:p>
            <a:pPr algn="r"/>
            <a:r>
              <a:rPr lang="en-GB" dirty="0"/>
              <a:t>Family Learning - Keeping The Promise Award </a:t>
            </a:r>
          </a:p>
        </p:txBody>
      </p:sp>
      <p:sp>
        <p:nvSpPr>
          <p:cNvPr id="4" name="Title 3">
            <a:extLst>
              <a:ext uri="{FF2B5EF4-FFF2-40B4-BE49-F238E27FC236}">
                <a16:creationId xmlns:a16="http://schemas.microsoft.com/office/drawing/2014/main" id="{B1EBDD0B-3508-153E-3F57-D9A8FEB8FF9C}"/>
              </a:ext>
            </a:extLst>
          </p:cNvPr>
          <p:cNvSpPr txBox="1">
            <a:spLocks noGrp="1"/>
          </p:cNvSpPr>
          <p:nvPr>
            <p:ph type="title" idx="4294967295"/>
          </p:nvPr>
        </p:nvSpPr>
        <p:spPr>
          <a:xfrm>
            <a:off x="177800" y="241300"/>
            <a:ext cx="11861800" cy="35394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0000"/>
                </a:solidFill>
                <a:effectLst/>
                <a:uLnTx/>
                <a:uFillTx/>
                <a:latin typeface="+mn-lt"/>
                <a:ea typeface="+mn-ea"/>
                <a:cs typeface="+mn-cs"/>
              </a:rPr>
              <a:t>Optional Slides: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tx1"/>
                </a:solidFill>
                <a:effectLst/>
                <a:uLnTx/>
                <a:uFillTx/>
                <a:latin typeface="+mn-lt"/>
                <a:ea typeface="+mn-ea"/>
                <a:cs typeface="+mn-cs"/>
              </a:rPr>
              <a:t>Add information about your local authority’s Family Learning offer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tx1"/>
                </a:solidFill>
                <a:effectLst/>
                <a:uLnTx/>
                <a:uFillTx/>
                <a:latin typeface="+mn-lt"/>
                <a:ea typeface="+mn-ea"/>
                <a:cs typeface="+mn-cs"/>
              </a:rPr>
              <a:t>Slides 27 &amp; 28 offers an example from Aberdeen City Council CLD Family Learning Offer.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tx1"/>
                </a:solidFill>
                <a:effectLst/>
                <a:uLnTx/>
                <a:uFillTx/>
                <a:latin typeface="+mn-lt"/>
                <a:ea typeface="+mn-ea"/>
                <a:cs typeface="+mn-cs"/>
              </a:rPr>
              <a:t>Delete the Aberdeen Specific slides after you have viewed them.</a:t>
            </a:r>
          </a:p>
        </p:txBody>
      </p:sp>
    </p:spTree>
    <p:extLst>
      <p:ext uri="{BB962C8B-B14F-4D97-AF65-F5344CB8AC3E}">
        <p14:creationId xmlns:p14="http://schemas.microsoft.com/office/powerpoint/2010/main" val="2907602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3C1CAD8-165E-7A76-1EA3-F08F79085CAE}"/>
              </a:ext>
              <a:ext uri="{C183D7F6-B498-43B3-948B-1728B52AA6E4}">
                <adec:decorative xmlns:adec="http://schemas.microsoft.com/office/drawing/2017/decorative" val="1"/>
              </a:ext>
            </a:extLst>
          </p:cNvPr>
          <p:cNvSpPr>
            <a:spLocks noGrp="1"/>
          </p:cNvSpPr>
          <p:nvPr>
            <p:ph type="ftr" sz="quarter" idx="11"/>
          </p:nvPr>
        </p:nvSpPr>
        <p:spPr>
          <a:xfrm>
            <a:off x="7970804" y="6394002"/>
            <a:ext cx="4114800" cy="365125"/>
          </a:xfrm>
        </p:spPr>
        <p:txBody>
          <a:bodyPr/>
          <a:lstStyle/>
          <a:p>
            <a:pPr algn="r"/>
            <a:r>
              <a:rPr lang="en-GB" dirty="0"/>
              <a:t>Family Learning - Keeping The Promise Award </a:t>
            </a:r>
          </a:p>
        </p:txBody>
      </p:sp>
      <p:sp>
        <p:nvSpPr>
          <p:cNvPr id="6" name="Title 5">
            <a:extLst>
              <a:ext uri="{FF2B5EF4-FFF2-40B4-BE49-F238E27FC236}">
                <a16:creationId xmlns:a16="http://schemas.microsoft.com/office/drawing/2014/main" id="{80309ADD-13EA-4996-8B5D-7C61672E10A7}"/>
              </a:ext>
            </a:extLst>
          </p:cNvPr>
          <p:cNvSpPr txBox="1">
            <a:spLocks noGrp="1"/>
          </p:cNvSpPr>
          <p:nvPr>
            <p:ph type="title" idx="4294967295"/>
          </p:nvPr>
        </p:nvSpPr>
        <p:spPr>
          <a:xfrm>
            <a:off x="158840" y="154813"/>
            <a:ext cx="10324474"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mj-lt"/>
                <a:ea typeface="+mn-ea"/>
                <a:cs typeface="+mn-cs"/>
              </a:rPr>
              <a:t>Family Learning with Aberdeen City Council  </a:t>
            </a:r>
          </a:p>
        </p:txBody>
      </p:sp>
      <p:sp>
        <p:nvSpPr>
          <p:cNvPr id="3" name="TextBox 2">
            <a:extLst>
              <a:ext uri="{FF2B5EF4-FFF2-40B4-BE49-F238E27FC236}">
                <a16:creationId xmlns:a16="http://schemas.microsoft.com/office/drawing/2014/main" id="{C1DD4467-FFE9-BBC0-50E1-B69C5F42410E}"/>
              </a:ext>
            </a:extLst>
          </p:cNvPr>
          <p:cNvSpPr txBox="1"/>
          <p:nvPr/>
        </p:nvSpPr>
        <p:spPr>
          <a:xfrm>
            <a:off x="290186" y="970180"/>
            <a:ext cx="11611628" cy="5298053"/>
          </a:xfrm>
          <a:prstGeom prst="rect">
            <a:avLst/>
          </a:prstGeom>
          <a:noFill/>
        </p:spPr>
        <p:txBody>
          <a:bodyPr wrap="square" rtlCol="0">
            <a:spAutoFit/>
          </a:bodyPr>
          <a:lstStyle/>
          <a:p>
            <a:pPr>
              <a:lnSpc>
                <a:spcPct val="150000"/>
              </a:lnSpc>
            </a:pPr>
            <a:r>
              <a:rPr lang="en-GB" sz="2400" dirty="0"/>
              <a:t>Several funding streams has enabled the expansion of the Aberdeen City Council Family Learning team to provide a citywide service, offering a holistic, family-led approach with the primary focus of encouraging families to learn, develop and play together. </a:t>
            </a:r>
          </a:p>
          <a:p>
            <a:pPr>
              <a:lnSpc>
                <a:spcPct val="150000"/>
              </a:lnSpc>
            </a:pPr>
            <a:endParaRPr lang="en-GB" sz="1600" dirty="0"/>
          </a:p>
          <a:p>
            <a:pPr>
              <a:lnSpc>
                <a:spcPct val="150000"/>
              </a:lnSpc>
            </a:pPr>
            <a:r>
              <a:rPr lang="en-GB" sz="2400" dirty="0"/>
              <a:t>The team specifically design activities to enable parents to understand how best to support their families learning and development. Our method of engagement specifically fosters positive attitudes towards life-long learning, promotes socio-economic resilience, and challenges educational disadvantage.</a:t>
            </a:r>
          </a:p>
          <a:p>
            <a:pPr>
              <a:lnSpc>
                <a:spcPct val="150000"/>
              </a:lnSpc>
            </a:pPr>
            <a:endParaRPr lang="en-GB" sz="1600" dirty="0"/>
          </a:p>
          <a:p>
            <a:pPr>
              <a:lnSpc>
                <a:spcPct val="150000"/>
              </a:lnSpc>
            </a:pPr>
            <a:r>
              <a:rPr lang="en-GB" sz="2400" i="1" dirty="0">
                <a:solidFill>
                  <a:srgbClr val="D60093"/>
                </a:solidFill>
              </a:rPr>
              <a:t>We are uniquely placed to: know and focus on what matters to children and their families.</a:t>
            </a:r>
          </a:p>
        </p:txBody>
      </p:sp>
      <p:pic>
        <p:nvPicPr>
          <p:cNvPr id="5" name="Picture 4">
            <a:extLst>
              <a:ext uri="{FF2B5EF4-FFF2-40B4-BE49-F238E27FC236}">
                <a16:creationId xmlns:a16="http://schemas.microsoft.com/office/drawing/2014/main" id="{DE6DC7E6-6CCE-50C2-244B-D2A34F5E92C8}"/>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044426" y="55941"/>
            <a:ext cx="1023904" cy="1023904"/>
          </a:xfrm>
          <a:prstGeom prst="rect">
            <a:avLst/>
          </a:prstGeom>
        </p:spPr>
      </p:pic>
    </p:spTree>
    <p:extLst>
      <p:ext uri="{BB962C8B-B14F-4D97-AF65-F5344CB8AC3E}">
        <p14:creationId xmlns:p14="http://schemas.microsoft.com/office/powerpoint/2010/main" val="1082357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3C1CAD8-165E-7A76-1EA3-F08F79085CAE}"/>
              </a:ext>
              <a:ext uri="{C183D7F6-B498-43B3-948B-1728B52AA6E4}">
                <adec:decorative xmlns:adec="http://schemas.microsoft.com/office/drawing/2017/decorative" val="1"/>
              </a:ext>
            </a:extLst>
          </p:cNvPr>
          <p:cNvSpPr>
            <a:spLocks noGrp="1"/>
          </p:cNvSpPr>
          <p:nvPr>
            <p:ph type="ftr" sz="quarter" idx="11"/>
          </p:nvPr>
        </p:nvSpPr>
        <p:spPr>
          <a:xfrm>
            <a:off x="7970804" y="6394002"/>
            <a:ext cx="4114800" cy="365125"/>
          </a:xfrm>
        </p:spPr>
        <p:txBody>
          <a:bodyPr/>
          <a:lstStyle/>
          <a:p>
            <a:pPr algn="r"/>
            <a:r>
              <a:rPr lang="en-GB" dirty="0"/>
              <a:t>Family Learning - Keeping The Promise Award </a:t>
            </a:r>
          </a:p>
        </p:txBody>
      </p:sp>
      <p:sp>
        <p:nvSpPr>
          <p:cNvPr id="6" name="Title 5">
            <a:extLst>
              <a:ext uri="{FF2B5EF4-FFF2-40B4-BE49-F238E27FC236}">
                <a16:creationId xmlns:a16="http://schemas.microsoft.com/office/drawing/2014/main" id="{80309ADD-13EA-4996-8B5D-7C61672E10A7}"/>
              </a:ext>
            </a:extLst>
          </p:cNvPr>
          <p:cNvSpPr txBox="1">
            <a:spLocks noGrp="1"/>
          </p:cNvSpPr>
          <p:nvPr>
            <p:ph type="title" idx="4294967295"/>
          </p:nvPr>
        </p:nvSpPr>
        <p:spPr>
          <a:xfrm>
            <a:off x="123670" y="136525"/>
            <a:ext cx="10324474"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mj-lt"/>
                <a:ea typeface="+mn-ea"/>
                <a:cs typeface="+mn-cs"/>
              </a:rPr>
              <a:t>Aberdeen City Council Family Learning Team</a:t>
            </a:r>
          </a:p>
        </p:txBody>
      </p:sp>
      <p:sp>
        <p:nvSpPr>
          <p:cNvPr id="8" name="TextBox 7">
            <a:extLst>
              <a:ext uri="{FF2B5EF4-FFF2-40B4-BE49-F238E27FC236}">
                <a16:creationId xmlns:a16="http://schemas.microsoft.com/office/drawing/2014/main" id="{2B0601D4-3F2F-4D10-833D-3B2C405CBC45}"/>
              </a:ext>
            </a:extLst>
          </p:cNvPr>
          <p:cNvSpPr txBox="1"/>
          <p:nvPr/>
        </p:nvSpPr>
        <p:spPr>
          <a:xfrm>
            <a:off x="257763" y="986113"/>
            <a:ext cx="5628996" cy="5266185"/>
          </a:xfrm>
          <a:prstGeom prst="rect">
            <a:avLst/>
          </a:prstGeom>
          <a:noFill/>
        </p:spPr>
        <p:txBody>
          <a:bodyPr wrap="square">
            <a:spAutoFit/>
          </a:bodyPr>
          <a:lstStyle/>
          <a:p>
            <a:pPr>
              <a:lnSpc>
                <a:spcPct val="150000"/>
              </a:lnSpc>
            </a:pPr>
            <a:r>
              <a:rPr lang="en-GB" sz="2000" b="1" dirty="0">
                <a:solidFill>
                  <a:srgbClr val="D60093"/>
                </a:solidFill>
              </a:rPr>
              <a:t>25 dedicated and committed people made up of:</a:t>
            </a:r>
          </a:p>
          <a:p>
            <a:pPr>
              <a:lnSpc>
                <a:spcPct val="150000"/>
              </a:lnSpc>
            </a:pPr>
            <a:endParaRPr lang="en-GB" sz="1000" b="1" dirty="0"/>
          </a:p>
          <a:p>
            <a:pPr marL="285750" indent="-285750">
              <a:lnSpc>
                <a:spcPct val="150000"/>
              </a:lnSpc>
              <a:buFont typeface="Arial" panose="020B0604020202020204" pitchFamily="34" charset="0"/>
              <a:buChar char="•"/>
            </a:pPr>
            <a:r>
              <a:rPr lang="en-GB" b="1" dirty="0"/>
              <a:t>8</a:t>
            </a:r>
            <a:r>
              <a:rPr lang="en-GB" dirty="0"/>
              <a:t> Development Workers across 11 Associated School Groups (ASGs)</a:t>
            </a:r>
          </a:p>
          <a:p>
            <a:pPr marL="285750" indent="-285750">
              <a:lnSpc>
                <a:spcPct val="150000"/>
              </a:lnSpc>
              <a:buFont typeface="Arial" panose="020B0604020202020204" pitchFamily="34" charset="0"/>
              <a:buChar char="•"/>
            </a:pPr>
            <a:r>
              <a:rPr lang="en-GB" b="1" dirty="0"/>
              <a:t>2</a:t>
            </a:r>
            <a:r>
              <a:rPr lang="en-GB" dirty="0"/>
              <a:t> Development Workers in Promise Pilot secondary schools </a:t>
            </a:r>
          </a:p>
          <a:p>
            <a:pPr marL="285750" indent="-285750">
              <a:lnSpc>
                <a:spcPct val="150000"/>
              </a:lnSpc>
              <a:buFont typeface="Arial" panose="020B0604020202020204" pitchFamily="34" charset="0"/>
              <a:buChar char="•"/>
            </a:pPr>
            <a:r>
              <a:rPr lang="en-GB" b="1" dirty="0"/>
              <a:t>2</a:t>
            </a:r>
            <a:r>
              <a:rPr lang="en-GB" dirty="0"/>
              <a:t> Development Workers in 2 primary schools</a:t>
            </a:r>
          </a:p>
          <a:p>
            <a:pPr marL="285750" indent="-285750">
              <a:lnSpc>
                <a:spcPct val="150000"/>
              </a:lnSpc>
              <a:buFont typeface="Arial" panose="020B0604020202020204" pitchFamily="34" charset="0"/>
              <a:buChar char="•"/>
            </a:pPr>
            <a:r>
              <a:rPr lang="en-GB" b="1" dirty="0"/>
              <a:t>1</a:t>
            </a:r>
            <a:r>
              <a:rPr lang="en-GB" dirty="0"/>
              <a:t> Development Worker for an ASG’s Partnership Forum</a:t>
            </a:r>
          </a:p>
          <a:p>
            <a:pPr marL="285750" indent="-285750">
              <a:lnSpc>
                <a:spcPct val="150000"/>
              </a:lnSpc>
              <a:buFont typeface="Arial" panose="020B0604020202020204" pitchFamily="34" charset="0"/>
              <a:buChar char="•"/>
            </a:pPr>
            <a:r>
              <a:rPr lang="en-GB" b="1" dirty="0"/>
              <a:t>1</a:t>
            </a:r>
            <a:r>
              <a:rPr lang="en-GB" dirty="0"/>
              <a:t> Development Officer in Social Work Kinship team </a:t>
            </a:r>
          </a:p>
          <a:p>
            <a:pPr marL="285750" indent="-285750">
              <a:lnSpc>
                <a:spcPct val="150000"/>
              </a:lnSpc>
              <a:buFont typeface="Arial" panose="020B0604020202020204" pitchFamily="34" charset="0"/>
              <a:buChar char="•"/>
            </a:pPr>
            <a:r>
              <a:rPr lang="en-GB" b="1" dirty="0"/>
              <a:t>2</a:t>
            </a:r>
            <a:r>
              <a:rPr lang="en-GB" dirty="0"/>
              <a:t> Development Officers supporting the wider team</a:t>
            </a:r>
          </a:p>
          <a:p>
            <a:pPr marL="285750" indent="-285750">
              <a:lnSpc>
                <a:spcPct val="150000"/>
              </a:lnSpc>
              <a:buFont typeface="Arial" panose="020B0604020202020204" pitchFamily="34" charset="0"/>
              <a:buChar char="•"/>
            </a:pPr>
            <a:r>
              <a:rPr lang="en-GB" b="1" dirty="0"/>
              <a:t>7 </a:t>
            </a:r>
            <a:r>
              <a:rPr lang="en-GB" dirty="0"/>
              <a:t>City-wide Development Workers  </a:t>
            </a:r>
          </a:p>
          <a:p>
            <a:pPr marL="285750" indent="-285750">
              <a:lnSpc>
                <a:spcPct val="150000"/>
              </a:lnSpc>
              <a:buFont typeface="Arial" panose="020B0604020202020204" pitchFamily="34" charset="0"/>
              <a:buChar char="•"/>
            </a:pPr>
            <a:r>
              <a:rPr lang="en-GB" b="1" dirty="0"/>
              <a:t>1</a:t>
            </a:r>
            <a:r>
              <a:rPr lang="en-GB" dirty="0"/>
              <a:t> Team Manager </a:t>
            </a:r>
          </a:p>
          <a:p>
            <a:pPr marL="285750" indent="-285750">
              <a:lnSpc>
                <a:spcPct val="150000"/>
              </a:lnSpc>
              <a:buFont typeface="Arial" panose="020B0604020202020204" pitchFamily="34" charset="0"/>
              <a:buChar char="•"/>
            </a:pPr>
            <a:r>
              <a:rPr lang="en-GB" b="1" dirty="0"/>
              <a:t>1</a:t>
            </a:r>
            <a:r>
              <a:rPr lang="en-GB" dirty="0"/>
              <a:t> Coordinator</a:t>
            </a:r>
          </a:p>
        </p:txBody>
      </p:sp>
      <p:pic>
        <p:nvPicPr>
          <p:cNvPr id="5" name="Picture 4" descr="Picture of Aberdeen City Council Family Learning Team">
            <a:extLst>
              <a:ext uri="{FF2B5EF4-FFF2-40B4-BE49-F238E27FC236}">
                <a16:creationId xmlns:a16="http://schemas.microsoft.com/office/drawing/2014/main" id="{4E02FD78-AF43-330B-1F46-EDD4A8200ED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6950" r="6186" b="2748"/>
          <a:stretch/>
        </p:blipFill>
        <p:spPr>
          <a:xfrm>
            <a:off x="6096000" y="1929550"/>
            <a:ext cx="5628996" cy="3379312"/>
          </a:xfrm>
          <a:prstGeom prst="rect">
            <a:avLst/>
          </a:prstGeom>
        </p:spPr>
      </p:pic>
      <p:pic>
        <p:nvPicPr>
          <p:cNvPr id="3" name="Picture 2">
            <a:extLst>
              <a:ext uri="{FF2B5EF4-FFF2-40B4-BE49-F238E27FC236}">
                <a16:creationId xmlns:a16="http://schemas.microsoft.com/office/drawing/2014/main" id="{213618C4-FBCD-E54B-C3C8-9E94E76643A5}"/>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044426" y="55941"/>
            <a:ext cx="1023904" cy="1023904"/>
          </a:xfrm>
          <a:prstGeom prst="rect">
            <a:avLst/>
          </a:prstGeom>
        </p:spPr>
      </p:pic>
    </p:spTree>
    <p:extLst>
      <p:ext uri="{BB962C8B-B14F-4D97-AF65-F5344CB8AC3E}">
        <p14:creationId xmlns:p14="http://schemas.microsoft.com/office/powerpoint/2010/main" val="672667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679AFDA-7AD2-4E35-9954-2BFFDCAB0371}"/>
              </a:ext>
            </a:extLst>
          </p:cNvPr>
          <p:cNvSpPr txBox="1">
            <a:spLocks noGrp="1"/>
          </p:cNvSpPr>
          <p:nvPr>
            <p:ph type="title" idx="4294967295"/>
          </p:nvPr>
        </p:nvSpPr>
        <p:spPr>
          <a:xfrm>
            <a:off x="248265" y="265226"/>
            <a:ext cx="10341077"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err="1">
                <a:ln>
                  <a:noFill/>
                </a:ln>
                <a:solidFill>
                  <a:schemeClr val="tx1"/>
                </a:solidFill>
                <a:effectLst/>
                <a:uLnTx/>
                <a:uFillTx/>
                <a:latin typeface="+mj-lt"/>
                <a:ea typeface="+mn-ea"/>
                <a:cs typeface="+mn-cs"/>
              </a:rPr>
              <a:t>GIRFEC</a:t>
            </a:r>
            <a:r>
              <a:rPr kumimoji="0" lang="en-GB" sz="4000" b="1" i="0" u="none" strike="noStrike" kern="1200" cap="none" spc="0" normalizeH="0" baseline="0" noProof="0" dirty="0">
                <a:ln>
                  <a:noFill/>
                </a:ln>
                <a:solidFill>
                  <a:schemeClr val="tx1"/>
                </a:solidFill>
                <a:effectLst/>
                <a:uLnTx/>
                <a:uFillTx/>
                <a:latin typeface="+mj-lt"/>
                <a:ea typeface="+mn-ea"/>
                <a:cs typeface="+mn-cs"/>
              </a:rPr>
              <a:t> – Getting it Right for Every Child</a:t>
            </a:r>
          </a:p>
        </p:txBody>
      </p:sp>
      <p:sp>
        <p:nvSpPr>
          <p:cNvPr id="5" name="TextBox 4">
            <a:extLst>
              <a:ext uri="{FF2B5EF4-FFF2-40B4-BE49-F238E27FC236}">
                <a16:creationId xmlns:a16="http://schemas.microsoft.com/office/drawing/2014/main" id="{25D64587-9A76-73CB-D266-8F6797E019A4}"/>
              </a:ext>
            </a:extLst>
          </p:cNvPr>
          <p:cNvSpPr txBox="1"/>
          <p:nvPr/>
        </p:nvSpPr>
        <p:spPr>
          <a:xfrm>
            <a:off x="248265" y="997564"/>
            <a:ext cx="7580670" cy="4862870"/>
          </a:xfrm>
          <a:prstGeom prst="rect">
            <a:avLst/>
          </a:prstGeom>
          <a:noFill/>
        </p:spPr>
        <p:txBody>
          <a:bodyPr wrap="square">
            <a:spAutoFit/>
          </a:bodyPr>
          <a:lstStyle/>
          <a:p>
            <a:endParaRPr lang="en-GB" sz="1600" dirty="0"/>
          </a:p>
          <a:p>
            <a:r>
              <a:rPr lang="en-GB" sz="2100" dirty="0"/>
              <a:t>GIRFEC provides Scotland with a consistent framework and shared language for promoting, supporting, and safeguarding the wellbeing of </a:t>
            </a:r>
            <a:r>
              <a:rPr lang="en-GB" sz="2100" b="1" dirty="0"/>
              <a:t>ALL</a:t>
            </a:r>
            <a:r>
              <a:rPr lang="en-GB" sz="2100" dirty="0"/>
              <a:t> children and young people. </a:t>
            </a:r>
          </a:p>
          <a:p>
            <a:endParaRPr lang="en-GB" sz="2100" dirty="0"/>
          </a:p>
          <a:p>
            <a:r>
              <a:rPr lang="en-GB" sz="2100" dirty="0"/>
              <a:t>GIRFEC promotes a common understanding of wellbeing recognising that children and young people need to grow up safe, healthy, achieving, nurtured, active, respected, responsible and included, so that they can become confident individuals, effective contributors, successful learners and responsible citizens.</a:t>
            </a:r>
          </a:p>
          <a:p>
            <a:endParaRPr lang="en-GB" sz="2100" dirty="0"/>
          </a:p>
          <a:p>
            <a:r>
              <a:rPr lang="en-GB" sz="2100" kern="100" dirty="0"/>
              <a:t>GIRFEC contributes to work on family support and delivering </a:t>
            </a:r>
            <a:r>
              <a:rPr lang="en-GB" sz="2100" b="1" kern="100" dirty="0"/>
              <a:t>The Promise </a:t>
            </a:r>
            <a:r>
              <a:rPr lang="en-GB" sz="2100" kern="100" dirty="0"/>
              <a:t>made to all of Scotland’s children, young people and their families - a shared commitment to reorganise how we think, plan and prioritise for children, young people and their families. </a:t>
            </a:r>
            <a:endParaRPr lang="en-GB" sz="2100" dirty="0"/>
          </a:p>
        </p:txBody>
      </p:sp>
      <p:sp>
        <p:nvSpPr>
          <p:cNvPr id="6" name="Footer Placeholder 5">
            <a:extLst>
              <a:ext uri="{FF2B5EF4-FFF2-40B4-BE49-F238E27FC236}">
                <a16:creationId xmlns:a16="http://schemas.microsoft.com/office/drawing/2014/main" id="{49A7C5CF-F3FB-BEAA-A27B-553D94109505}"/>
              </a:ext>
              <a:ext uri="{C183D7F6-B498-43B3-948B-1728B52AA6E4}">
                <adec:decorative xmlns:adec="http://schemas.microsoft.com/office/drawing/2017/decorative" val="1"/>
              </a:ext>
            </a:extLst>
          </p:cNvPr>
          <p:cNvSpPr>
            <a:spLocks noGrp="1"/>
          </p:cNvSpPr>
          <p:nvPr>
            <p:ph type="ftr" sz="quarter" idx="11"/>
          </p:nvPr>
        </p:nvSpPr>
        <p:spPr>
          <a:xfrm>
            <a:off x="8006359" y="6420188"/>
            <a:ext cx="4114800" cy="365125"/>
          </a:xfrm>
        </p:spPr>
        <p:txBody>
          <a:bodyPr/>
          <a:lstStyle/>
          <a:p>
            <a:pPr algn="r"/>
            <a:r>
              <a:rPr lang="en-GB" dirty="0"/>
              <a:t>Family Learning - Keeping The Promise Award </a:t>
            </a:r>
          </a:p>
        </p:txBody>
      </p:sp>
      <p:pic>
        <p:nvPicPr>
          <p:cNvPr id="2" name="Picture 1" descr="Wellbeing Wheel with the 8 indicators of Safe, Healthy, Achieving, Nurtured, Active, Respected, Responsible, and Included. Indicators are linked to the 4 capacities we want to develop in our children and young people of being Responsible Citizens, Successful Learners, Confident Individuals, and Effective Contributors.">
            <a:extLst>
              <a:ext uri="{FF2B5EF4-FFF2-40B4-BE49-F238E27FC236}">
                <a16:creationId xmlns:a16="http://schemas.microsoft.com/office/drawing/2014/main" id="{329500DA-3115-10C7-C772-7EE3987200D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06359" y="1915383"/>
            <a:ext cx="3549832" cy="3562533"/>
          </a:xfrm>
          <a:prstGeom prst="rect">
            <a:avLst/>
          </a:prstGeom>
        </p:spPr>
      </p:pic>
    </p:spTree>
    <p:extLst>
      <p:ext uri="{BB962C8B-B14F-4D97-AF65-F5344CB8AC3E}">
        <p14:creationId xmlns:p14="http://schemas.microsoft.com/office/powerpoint/2010/main" val="2868824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52B44-15E3-652D-6AFD-471B6AAAA1F0}"/>
              </a:ext>
            </a:extLst>
          </p:cNvPr>
          <p:cNvSpPr>
            <a:spLocks noGrp="1"/>
          </p:cNvSpPr>
          <p:nvPr>
            <p:ph type="title"/>
          </p:nvPr>
        </p:nvSpPr>
        <p:spPr>
          <a:xfrm>
            <a:off x="165099" y="-20687"/>
            <a:ext cx="10515600" cy="365125"/>
          </a:xfrm>
        </p:spPr>
        <p:txBody>
          <a:bodyPr>
            <a:normAutofit fontScale="90000"/>
          </a:bodyPr>
          <a:lstStyle/>
          <a:p>
            <a:br>
              <a:rPr lang="en-GB" dirty="0"/>
            </a:br>
            <a:r>
              <a:rPr lang="en-GB" b="1" dirty="0"/>
              <a:t>Discussion &amp; Planning Time</a:t>
            </a:r>
            <a:endParaRPr lang="en-GB" dirty="0"/>
          </a:p>
        </p:txBody>
      </p:sp>
      <p:sp>
        <p:nvSpPr>
          <p:cNvPr id="3" name="Footer Placeholder 2">
            <a:extLst>
              <a:ext uri="{FF2B5EF4-FFF2-40B4-BE49-F238E27FC236}">
                <a16:creationId xmlns:a16="http://schemas.microsoft.com/office/drawing/2014/main" id="{95D37B3A-FAC5-1E6C-0D5E-964BA048EECF}"/>
              </a:ext>
              <a:ext uri="{C183D7F6-B498-43B3-948B-1728B52AA6E4}">
                <adec:decorative xmlns:adec="http://schemas.microsoft.com/office/drawing/2017/decorative" val="1"/>
              </a:ext>
            </a:extLst>
          </p:cNvPr>
          <p:cNvSpPr>
            <a:spLocks noGrp="1"/>
          </p:cNvSpPr>
          <p:nvPr>
            <p:ph type="ftr" sz="quarter" idx="11"/>
          </p:nvPr>
        </p:nvSpPr>
        <p:spPr>
          <a:xfrm>
            <a:off x="7988300" y="6400800"/>
            <a:ext cx="4114800" cy="365125"/>
          </a:xfrm>
        </p:spPr>
        <p:txBody>
          <a:bodyPr/>
          <a:lstStyle/>
          <a:p>
            <a:pPr algn="r"/>
            <a:r>
              <a:rPr lang="en-GB" dirty="0"/>
              <a:t>Family Learning - Keeping The Promise Award </a:t>
            </a:r>
          </a:p>
        </p:txBody>
      </p:sp>
      <p:sp>
        <p:nvSpPr>
          <p:cNvPr id="5" name="TextBox 4">
            <a:extLst>
              <a:ext uri="{FF2B5EF4-FFF2-40B4-BE49-F238E27FC236}">
                <a16:creationId xmlns:a16="http://schemas.microsoft.com/office/drawing/2014/main" id="{6EB03C18-0B57-B25C-038F-05AD76B5A08A}"/>
              </a:ext>
            </a:extLst>
          </p:cNvPr>
          <p:cNvSpPr txBox="1"/>
          <p:nvPr/>
        </p:nvSpPr>
        <p:spPr>
          <a:xfrm>
            <a:off x="1355501" y="836515"/>
            <a:ext cx="9480997" cy="1924245"/>
          </a:xfrm>
          <a:prstGeom prst="rect">
            <a:avLst/>
          </a:prstGeom>
          <a:noFill/>
        </p:spPr>
        <p:txBody>
          <a:bodyPr wrap="square">
            <a:spAutoFit/>
          </a:bodyPr>
          <a:lstStyle/>
          <a:p>
            <a:pPr>
              <a:lnSpc>
                <a:spcPct val="200000"/>
              </a:lnSpc>
            </a:pPr>
            <a:r>
              <a:rPr lang="en-GB" sz="3200" dirty="0"/>
              <a:t>Within your role, what you do to ‘Keep The Promise’?</a:t>
            </a:r>
            <a:br>
              <a:rPr lang="en-GB" sz="3200" dirty="0"/>
            </a:br>
            <a:r>
              <a:rPr lang="en-GB" sz="3200" dirty="0"/>
              <a:t>After today’s presentation, what are your next steps?</a:t>
            </a:r>
          </a:p>
        </p:txBody>
      </p:sp>
      <p:pic>
        <p:nvPicPr>
          <p:cNvPr id="4" name="Picture 2">
            <a:extLst>
              <a:ext uri="{FF2B5EF4-FFF2-40B4-BE49-F238E27FC236}">
                <a16:creationId xmlns:a16="http://schemas.microsoft.com/office/drawing/2014/main" id="{2B17A19D-4AF0-E014-FFA1-E36B2482753E}"/>
              </a:ext>
              <a:ext uri="{C183D7F6-B498-43B3-948B-1728B52AA6E4}">
                <adec:decorative xmlns:adec="http://schemas.microsoft.com/office/drawing/2017/decorative" val="1"/>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 y="3234580"/>
            <a:ext cx="12192000" cy="253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5447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A6DF42-6F66-2E5C-FF4A-172FC7239019}"/>
              </a:ext>
            </a:extLst>
          </p:cNvPr>
          <p:cNvSpPr txBox="1">
            <a:spLocks noGrp="1"/>
          </p:cNvSpPr>
          <p:nvPr>
            <p:ph type="title" idx="4294967295"/>
          </p:nvPr>
        </p:nvSpPr>
        <p:spPr>
          <a:xfrm>
            <a:off x="365760" y="1258189"/>
            <a:ext cx="11460480" cy="427809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sng" strike="noStrike" kern="1200" cap="none" spc="0" normalizeH="0" baseline="0" noProof="0" dirty="0">
                <a:ln>
                  <a:noFill/>
                </a:ln>
                <a:solidFill>
                  <a:srgbClr val="0563C1"/>
                </a:solidFill>
                <a:effectLst/>
                <a:uLnTx/>
                <a:uFillTx/>
                <a:latin typeface="+mj-lt"/>
                <a:ea typeface="Calibri" panose="020F0502020204030204" pitchFamily="34" charset="0"/>
                <a:cs typeface="+mn-cs"/>
                <a:hlinkClick r:id="rId3">
                  <a:extLst>
                    <a:ext uri="{A12FA001-AC4F-418D-AE19-62706E023703}">
                      <ahyp:hlinkClr xmlns:ahyp="http://schemas.microsoft.com/office/drawing/2018/hyperlinkcolor" val="tx"/>
                    </a:ext>
                  </a:extLst>
                </a:hlinkClick>
              </a:rPr>
              <a:t>Care Review Reports – Independent Care Review</a:t>
            </a:r>
            <a:endParaRPr kumimoji="0" lang="en-GB" sz="1600" b="0" i="0" u="sng" strike="noStrike" kern="1200" cap="none" spc="0" normalizeH="0" baseline="0" noProof="0" dirty="0">
              <a:ln>
                <a:noFill/>
              </a:ln>
              <a:solidFill>
                <a:srgbClr val="0563C1"/>
              </a:solidFill>
              <a:effectLst/>
              <a:uLnTx/>
              <a:uFillTx/>
              <a:latin typeface="+mj-lt"/>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chemeClr val="tx1"/>
              </a:solidFill>
              <a:effectLst/>
              <a:uLnTx/>
              <a:uFillTx/>
              <a:latin typeface="+mj-lt"/>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sng" strike="noStrike" kern="1200" cap="none" spc="0" normalizeH="0" baseline="0" noProof="0" dirty="0">
                <a:ln>
                  <a:noFill/>
                </a:ln>
                <a:solidFill>
                  <a:srgbClr val="0563C1"/>
                </a:solidFill>
                <a:effectLst/>
                <a:uLnTx/>
                <a:uFillTx/>
                <a:latin typeface="+mj-lt"/>
                <a:ea typeface="Calibri" panose="020F0502020204030204" pitchFamily="34" charset="0"/>
                <a:cs typeface="+mn-cs"/>
                <a:hlinkClick r:id="rId4"/>
              </a:rPr>
              <a:t>Five Foundations infographics – Independent Care Review</a:t>
            </a:r>
            <a:endParaRPr kumimoji="0" lang="en-GB" sz="1600" b="0" i="0" u="sng" strike="noStrike" kern="1200" cap="none" spc="0" normalizeH="0" baseline="0" noProof="0" dirty="0">
              <a:ln>
                <a:noFill/>
              </a:ln>
              <a:solidFill>
                <a:srgbClr val="0563C1"/>
              </a:solidFill>
              <a:effectLst/>
              <a:uLnTx/>
              <a:uFillTx/>
              <a:latin typeface="+mj-lt"/>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chemeClr val="tx1"/>
              </a:solidFill>
              <a:effectLst/>
              <a:uLnTx/>
              <a:uFillTx/>
              <a:latin typeface="+mj-lt"/>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sng" strike="noStrike" kern="1200" cap="none" spc="0" normalizeH="0" baseline="0" noProof="0" dirty="0">
                <a:ln>
                  <a:noFill/>
                </a:ln>
                <a:solidFill>
                  <a:srgbClr val="0563C1"/>
                </a:solidFill>
                <a:effectLst/>
                <a:uLnTx/>
                <a:uFillTx/>
                <a:latin typeface="+mj-lt"/>
                <a:ea typeface="Calibri" panose="020F0502020204030204" pitchFamily="34" charset="0"/>
                <a:cs typeface="+mn-cs"/>
                <a:hlinkClick r:id="rId5"/>
              </a:rPr>
              <a:t>Composite stories – Independent Care Review</a:t>
            </a:r>
            <a:endParaRPr kumimoji="0" lang="en-GB" sz="1600" b="0" i="0" u="sng" strike="noStrike" kern="1200" cap="none" spc="0" normalizeH="0" baseline="0" noProof="0" dirty="0">
              <a:ln>
                <a:noFill/>
              </a:ln>
              <a:solidFill>
                <a:srgbClr val="0563C1"/>
              </a:solidFill>
              <a:effectLst/>
              <a:uLnTx/>
              <a:uFillTx/>
              <a:latin typeface="+mj-lt"/>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sng" strike="noStrike" kern="1200" cap="none" spc="0" normalizeH="0" baseline="0" noProof="0" dirty="0">
              <a:ln>
                <a:noFill/>
              </a:ln>
              <a:solidFill>
                <a:srgbClr val="0563C1"/>
              </a:solidFill>
              <a:effectLst/>
              <a:uLnTx/>
              <a:uFillTx/>
              <a:latin typeface="+mj-lt"/>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mj-lt"/>
                <a:ea typeface="+mn-ea"/>
                <a:cs typeface="+mn-cs"/>
                <a:hlinkClick r:id="rId6"/>
              </a:rPr>
              <a:t>Keep the Promise – Education</a:t>
            </a:r>
            <a:endParaRPr kumimoji="0" lang="en-GB" sz="1600" b="0" i="0" u="none" strike="noStrike" kern="1200" cap="none" spc="0" normalizeH="0" baseline="0" noProof="0" dirty="0">
              <a:ln>
                <a:noFill/>
              </a:ln>
              <a:solidFill>
                <a:schemeClr val="tx1"/>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chemeClr val="tx1"/>
              </a:solidFill>
              <a:effectLst/>
              <a:uLnTx/>
              <a:uFillTx/>
              <a:latin typeface="+mj-lt"/>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1"/>
                </a:solidFill>
                <a:effectLst/>
                <a:uLnTx/>
                <a:uFillTx/>
                <a:latin typeface="+mj-lt"/>
                <a:ea typeface="Calibri" panose="020F0502020204030204" pitchFamily="34" charset="0"/>
                <a:cs typeface="+mn-cs"/>
              </a:rPr>
              <a:t>Reforming Scotland’s Care System with Love film </a:t>
            </a:r>
            <a:r>
              <a:rPr kumimoji="0" lang="en-GB" sz="1600" b="0" i="0" u="none" strike="noStrike" kern="1200" cap="none" spc="0" normalizeH="0" baseline="0" noProof="0" dirty="0">
                <a:ln>
                  <a:noFill/>
                </a:ln>
                <a:solidFill>
                  <a:schemeClr val="tx1"/>
                </a:solidFill>
                <a:effectLst/>
                <a:uLnTx/>
                <a:uFillTx/>
                <a:latin typeface="+mj-lt"/>
                <a:ea typeface="Calibri" panose="020F0502020204030204" pitchFamily="34" charset="0"/>
                <a:cs typeface="+mn-cs"/>
                <a:hlinkClick r:id="rId7"/>
              </a:rPr>
              <a:t>https://www.youtube.com/watch?v=P2H0GzxmLK8</a:t>
            </a:r>
            <a:r>
              <a:rPr kumimoji="0" lang="en-GB" sz="1600" b="0" i="0" u="none" strike="noStrike" kern="1200" cap="none" spc="0" normalizeH="0" baseline="0" noProof="0" dirty="0">
                <a:ln>
                  <a:noFill/>
                </a:ln>
                <a:solidFill>
                  <a:schemeClr val="tx1"/>
                </a:solidFill>
                <a:effectLst/>
                <a:uLnTx/>
                <a:uFillTx/>
                <a:latin typeface="+mj-lt"/>
                <a:ea typeface="Calibri" panose="020F0502020204030204" pitchFamily="34"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chemeClr val="tx1"/>
              </a:solidFill>
              <a:effectLst/>
              <a:uLnTx/>
              <a:uFillTx/>
              <a:latin typeface="+mj-lt"/>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1"/>
                </a:solidFill>
                <a:effectLst/>
                <a:uLnTx/>
                <a:uFillTx/>
                <a:latin typeface="+mj-lt"/>
                <a:ea typeface="Calibri" panose="020F0502020204030204" pitchFamily="34" charset="0"/>
                <a:cs typeface="+mn-cs"/>
              </a:rPr>
              <a:t>The power of ONE caring adult </a:t>
            </a:r>
            <a:r>
              <a:rPr kumimoji="0" lang="en-GB" sz="1600" b="0" i="0" u="sng" strike="noStrike" kern="1200" cap="none" spc="0" normalizeH="0" baseline="0" noProof="0" dirty="0">
                <a:ln>
                  <a:noFill/>
                </a:ln>
                <a:solidFill>
                  <a:srgbClr val="0563C1"/>
                </a:solidFill>
                <a:effectLst/>
                <a:uLnTx/>
                <a:uFillTx/>
                <a:latin typeface="+mj-lt"/>
                <a:ea typeface="Calibri" panose="020F0502020204030204" pitchFamily="34" charset="0"/>
                <a:cs typeface="+mn-cs"/>
                <a:hlinkClick r:id="rId8">
                  <a:extLst>
                    <a:ext uri="{A12FA001-AC4F-418D-AE19-62706E023703}">
                      <ahyp:hlinkClr xmlns:ahyp="http://schemas.microsoft.com/office/drawing/2018/hyperlinkcolor" val="tx"/>
                    </a:ext>
                  </a:extLst>
                </a:hlinkClick>
              </a:rPr>
              <a:t>https://www.youtube.com/watch?v=u_Oapo1Q7_w</a:t>
            </a:r>
            <a:br>
              <a:rPr kumimoji="0" lang="en-GB" sz="1600" b="0" i="0" u="sng" strike="noStrike" kern="1200" cap="none" spc="0" normalizeH="0" baseline="0" noProof="0" dirty="0">
                <a:ln>
                  <a:noFill/>
                </a:ln>
                <a:solidFill>
                  <a:srgbClr val="0563C1"/>
                </a:solidFill>
                <a:effectLst/>
                <a:uLnTx/>
                <a:uFillTx/>
                <a:latin typeface="+mj-lt"/>
                <a:ea typeface="Calibri" panose="020F0502020204030204" pitchFamily="34" charset="0"/>
                <a:cs typeface="+mn-cs"/>
              </a:rPr>
            </a:br>
            <a:br>
              <a:rPr kumimoji="0" lang="en-GB" sz="1600" b="0" i="0" u="sng" strike="noStrike" kern="1200" cap="none" spc="0" normalizeH="0" baseline="0" noProof="0" dirty="0">
                <a:ln>
                  <a:noFill/>
                </a:ln>
                <a:solidFill>
                  <a:srgbClr val="0563C1"/>
                </a:solidFill>
                <a:effectLst/>
                <a:uLnTx/>
                <a:uFillTx/>
                <a:latin typeface="+mj-lt"/>
                <a:ea typeface="Calibri" panose="020F0502020204030204" pitchFamily="34" charset="0"/>
                <a:cs typeface="+mn-cs"/>
              </a:rPr>
            </a:br>
            <a:r>
              <a:rPr kumimoji="0" lang="en-GB" sz="1600" b="1" i="0" u="none" strike="noStrike" kern="1200" cap="none" spc="0" normalizeH="0" baseline="0" noProof="0" dirty="0">
                <a:ln>
                  <a:noFill/>
                </a:ln>
                <a:solidFill>
                  <a:schemeClr val="tx1"/>
                </a:solidFill>
                <a:effectLst/>
                <a:uLnTx/>
                <a:uFillTx/>
                <a:latin typeface="+mj-lt"/>
                <a:ea typeface="Calibri" panose="020F0502020204030204" pitchFamily="34" charset="0"/>
                <a:cs typeface="+mn-cs"/>
              </a:rPr>
              <a:t>The importance of language – Articulate Animations </a:t>
            </a:r>
            <a:r>
              <a:rPr lang="en-GB" sz="1600" dirty="0">
                <a:hlinkClick r:id="rId9"/>
              </a:rPr>
              <a:t>ohov.co.uk/</a:t>
            </a:r>
            <a:r>
              <a:rPr lang="en-GB" sz="1600" dirty="0" err="1">
                <a:hlinkClick r:id="rId9"/>
              </a:rPr>
              <a:t>wp</a:t>
            </a:r>
            <a:r>
              <a:rPr lang="en-GB" sz="1600" dirty="0">
                <a:hlinkClick r:id="rId9"/>
              </a:rPr>
              <a:t>-content/uploads/2024/05/articulate__a_film_by_our_hearings_our_voice-1080p.mp4</a:t>
            </a:r>
            <a:br>
              <a:rPr kumimoji="0" lang="en-GB" sz="1600" b="1" i="0" u="none" strike="noStrike" kern="1200" cap="none" spc="0" normalizeH="0" baseline="0" noProof="0" dirty="0">
                <a:ln>
                  <a:noFill/>
                </a:ln>
                <a:solidFill>
                  <a:schemeClr val="tx1"/>
                </a:solidFill>
                <a:effectLst/>
                <a:uLnTx/>
                <a:uFillTx/>
                <a:latin typeface="+mj-lt"/>
                <a:ea typeface="Calibri" panose="020F0502020204030204" pitchFamily="34" charset="0"/>
                <a:cs typeface="+mn-cs"/>
              </a:rPr>
            </a:br>
            <a:endParaRPr kumimoji="0" lang="en-GB" sz="1600" b="0" i="0" u="sng" strike="noStrike" kern="1200" cap="none" spc="0" normalizeH="0" baseline="0" noProof="0" dirty="0">
              <a:ln>
                <a:noFill/>
              </a:ln>
              <a:solidFill>
                <a:srgbClr val="0563C1"/>
              </a:solidFill>
              <a:effectLst/>
              <a:uLnTx/>
              <a:uFillTx/>
              <a:latin typeface="+mj-lt"/>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1"/>
                </a:solidFill>
                <a:effectLst/>
                <a:uLnTx/>
                <a:uFillTx/>
                <a:latin typeface="+mj-lt"/>
                <a:ea typeface="Calibri" panose="020F0502020204030204" pitchFamily="34" charset="0"/>
                <a:cs typeface="+mn-cs"/>
              </a:rPr>
              <a:t>Whole Family Support Model Aberdeen City Council </a:t>
            </a:r>
            <a:r>
              <a:rPr kumimoji="0" lang="en-GB" sz="1600" b="0" i="0" u="none" strike="noStrike" kern="1200" cap="none" spc="0" normalizeH="0" baseline="0" noProof="0" dirty="0">
                <a:ln>
                  <a:noFill/>
                </a:ln>
                <a:solidFill>
                  <a:srgbClr val="FF0000"/>
                </a:solidFill>
                <a:effectLst/>
                <a:uLnTx/>
                <a:uFillTx/>
                <a:latin typeface="+mj-lt"/>
                <a:ea typeface="Calibri" panose="020F0502020204030204" pitchFamily="34" charset="0"/>
                <a:cs typeface="+mn-cs"/>
                <a:hlinkClick r:id="rId10"/>
              </a:rPr>
              <a:t>https://committees.aberdeencity.gov.uk/documents/s159026/Family%20Support%20Model%20Plan%20Final.pdf</a:t>
            </a:r>
            <a:r>
              <a:rPr kumimoji="0" lang="en-GB" sz="1600" b="0" i="0" u="none" strike="noStrike" kern="1200" cap="none" spc="0" normalizeH="0" baseline="0" noProof="0" dirty="0">
                <a:ln>
                  <a:noFill/>
                </a:ln>
                <a:solidFill>
                  <a:srgbClr val="FF0000"/>
                </a:solidFill>
                <a:effectLst/>
                <a:uLnTx/>
                <a:uFillTx/>
                <a:latin typeface="+mj-lt"/>
                <a:ea typeface="Calibri" panose="020F0502020204030204" pitchFamily="34" charset="0"/>
                <a:cs typeface="+mn-cs"/>
              </a:rPr>
              <a:t> </a:t>
            </a:r>
          </a:p>
        </p:txBody>
      </p:sp>
      <p:pic>
        <p:nvPicPr>
          <p:cNvPr id="8" name="Picture 7">
            <a:extLst>
              <a:ext uri="{FF2B5EF4-FFF2-40B4-BE49-F238E27FC236}">
                <a16:creationId xmlns:a16="http://schemas.microsoft.com/office/drawing/2014/main" id="{55A87EEA-CB99-9818-96FB-9248A8C91D61}"/>
              </a:ext>
              <a:ext uri="{C183D7F6-B498-43B3-948B-1728B52AA6E4}">
                <adec:decorative xmlns:adec="http://schemas.microsoft.com/office/drawing/2017/decorative" val="1"/>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9863615" y="5697275"/>
            <a:ext cx="1149597" cy="1088412"/>
          </a:xfrm>
          <a:prstGeom prst="rect">
            <a:avLst/>
          </a:prstGeom>
        </p:spPr>
      </p:pic>
      <p:pic>
        <p:nvPicPr>
          <p:cNvPr id="9" name="Picture 8">
            <a:extLst>
              <a:ext uri="{FF2B5EF4-FFF2-40B4-BE49-F238E27FC236}">
                <a16:creationId xmlns:a16="http://schemas.microsoft.com/office/drawing/2014/main" id="{04ADED0E-F0B6-03DB-4857-2F8634B9935D}"/>
              </a:ext>
              <a:ext uri="{C183D7F6-B498-43B3-948B-1728B52AA6E4}">
                <adec:decorative xmlns:adec="http://schemas.microsoft.com/office/drawing/2017/decorative" val="1"/>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11010978" y="5705318"/>
            <a:ext cx="1080369" cy="1080369"/>
          </a:xfrm>
          <a:prstGeom prst="rect">
            <a:avLst/>
          </a:prstGeom>
        </p:spPr>
      </p:pic>
      <p:pic>
        <p:nvPicPr>
          <p:cNvPr id="10" name="Picture 9">
            <a:extLst>
              <a:ext uri="{FF2B5EF4-FFF2-40B4-BE49-F238E27FC236}">
                <a16:creationId xmlns:a16="http://schemas.microsoft.com/office/drawing/2014/main" id="{6E9DB710-A09B-7D2D-505C-64E3DC3E6C38}"/>
              </a:ext>
              <a:ext uri="{C183D7F6-B498-43B3-948B-1728B52AA6E4}">
                <adec:decorative xmlns:adec="http://schemas.microsoft.com/office/drawing/2017/decorative" val="1"/>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7660841" y="5758113"/>
            <a:ext cx="2148182" cy="1088412"/>
          </a:xfrm>
          <a:prstGeom prst="rect">
            <a:avLst/>
          </a:prstGeom>
        </p:spPr>
      </p:pic>
      <p:pic>
        <p:nvPicPr>
          <p:cNvPr id="11" name="Picture 2">
            <a:extLst>
              <a:ext uri="{FF2B5EF4-FFF2-40B4-BE49-F238E27FC236}">
                <a16:creationId xmlns:a16="http://schemas.microsoft.com/office/drawing/2014/main" id="{96A3D95D-A8CD-23E8-CE68-23AA2A7134EF}"/>
              </a:ext>
              <a:ext uri="{C183D7F6-B498-43B3-948B-1728B52AA6E4}">
                <adec:decorative xmlns:adec="http://schemas.microsoft.com/office/drawing/2017/decorative" val="1"/>
              </a:ext>
            </a:extLst>
          </p:cNvPr>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a:stretch/>
        </p:blipFill>
        <p:spPr bwMode="auto">
          <a:xfrm>
            <a:off x="5716138" y="5845280"/>
            <a:ext cx="1850409" cy="94040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0507C93-FAE3-9FEC-A149-C9FAC75F8D8E}"/>
              </a:ext>
            </a:extLst>
          </p:cNvPr>
          <p:cNvSpPr txBox="1"/>
          <p:nvPr/>
        </p:nvSpPr>
        <p:spPr>
          <a:xfrm>
            <a:off x="365760" y="378834"/>
            <a:ext cx="10058400" cy="707886"/>
          </a:xfrm>
          <a:prstGeom prst="rect">
            <a:avLst/>
          </a:prstGeom>
          <a:noFill/>
        </p:spPr>
        <p:txBody>
          <a:bodyPr wrap="square">
            <a:spAutoFit/>
          </a:bodyPr>
          <a:lstStyle/>
          <a:p>
            <a:r>
              <a:rPr kumimoji="0" lang="en-GB" sz="4000" b="1" i="0" u="none" strike="noStrike" kern="1200" cap="none" spc="0" normalizeH="0" baseline="0" noProof="0" dirty="0">
                <a:ln>
                  <a:noFill/>
                </a:ln>
                <a:solidFill>
                  <a:schemeClr val="tx1"/>
                </a:solidFill>
                <a:effectLst/>
                <a:uLnTx/>
                <a:uFillTx/>
                <a:latin typeface="+mj-lt"/>
              </a:rPr>
              <a:t>Further Reading and Resources</a:t>
            </a:r>
            <a:endParaRPr lang="en-GB" sz="4000" dirty="0"/>
          </a:p>
        </p:txBody>
      </p:sp>
    </p:spTree>
    <p:extLst>
      <p:ext uri="{BB962C8B-B14F-4D97-AF65-F5344CB8AC3E}">
        <p14:creationId xmlns:p14="http://schemas.microsoft.com/office/powerpoint/2010/main" val="1917390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49A7C5CF-F3FB-BEAA-A27B-553D94109505}"/>
              </a:ext>
              <a:ext uri="{C183D7F6-B498-43B3-948B-1728B52AA6E4}">
                <adec:decorative xmlns:adec="http://schemas.microsoft.com/office/drawing/2017/decorative" val="1"/>
              </a:ext>
            </a:extLst>
          </p:cNvPr>
          <p:cNvSpPr>
            <a:spLocks noGrp="1"/>
          </p:cNvSpPr>
          <p:nvPr>
            <p:ph type="ftr" sz="quarter" idx="11"/>
          </p:nvPr>
        </p:nvSpPr>
        <p:spPr>
          <a:xfrm>
            <a:off x="7991611" y="6424094"/>
            <a:ext cx="4114800" cy="365125"/>
          </a:xfrm>
        </p:spPr>
        <p:txBody>
          <a:bodyPr/>
          <a:lstStyle/>
          <a:p>
            <a:pPr algn="r"/>
            <a:r>
              <a:rPr lang="en-GB" dirty="0"/>
              <a:t>Family Learning - Keeping The Promise Award </a:t>
            </a:r>
          </a:p>
        </p:txBody>
      </p:sp>
      <p:sp>
        <p:nvSpPr>
          <p:cNvPr id="7" name="Title 6">
            <a:extLst>
              <a:ext uri="{FF2B5EF4-FFF2-40B4-BE49-F238E27FC236}">
                <a16:creationId xmlns:a16="http://schemas.microsoft.com/office/drawing/2014/main" id="{3031C20F-CDAE-65A6-CC63-FFDCC43533E4}"/>
              </a:ext>
            </a:extLst>
          </p:cNvPr>
          <p:cNvSpPr txBox="1">
            <a:spLocks noGrp="1"/>
          </p:cNvSpPr>
          <p:nvPr>
            <p:ph type="title" idx="4294967295"/>
          </p:nvPr>
        </p:nvSpPr>
        <p:spPr>
          <a:xfrm>
            <a:off x="250959" y="207880"/>
            <a:ext cx="1141730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mj-lt"/>
                <a:ea typeface="+mn-ea"/>
                <a:cs typeface="+mn-cs"/>
              </a:rPr>
              <a:t>Terminology: Looked After and Care Experienced</a:t>
            </a:r>
          </a:p>
        </p:txBody>
      </p:sp>
      <p:grpSp>
        <p:nvGrpSpPr>
          <p:cNvPr id="3" name="Group 2" descr="Graphic of the 3 categories we currently use in education for care experience which are Looked after at home, looked after away from home and previously looked after">
            <a:extLst>
              <a:ext uri="{FF2B5EF4-FFF2-40B4-BE49-F238E27FC236}">
                <a16:creationId xmlns:a16="http://schemas.microsoft.com/office/drawing/2014/main" id="{769E1E4E-07D3-7522-0475-962CE9EB75A9}"/>
              </a:ext>
            </a:extLst>
          </p:cNvPr>
          <p:cNvGrpSpPr/>
          <p:nvPr/>
        </p:nvGrpSpPr>
        <p:grpSpPr>
          <a:xfrm>
            <a:off x="1298172" y="3533751"/>
            <a:ext cx="8378479" cy="2451894"/>
            <a:chOff x="1298172" y="3533751"/>
            <a:chExt cx="8378479" cy="2451894"/>
          </a:xfrm>
        </p:grpSpPr>
        <p:grpSp>
          <p:nvGrpSpPr>
            <p:cNvPr id="9" name="Group 8" descr="Diagram showing three categories under the Care Experienced Umbrella of: Looked After at Home, Looked After away from Home and previously Looked After.">
              <a:extLst>
                <a:ext uri="{FF2B5EF4-FFF2-40B4-BE49-F238E27FC236}">
                  <a16:creationId xmlns:a16="http://schemas.microsoft.com/office/drawing/2014/main" id="{79022A90-BC54-47B8-EEC2-A806241E2527}"/>
                </a:ext>
              </a:extLst>
            </p:cNvPr>
            <p:cNvGrpSpPr/>
            <p:nvPr/>
          </p:nvGrpSpPr>
          <p:grpSpPr>
            <a:xfrm>
              <a:off x="1298172" y="3533751"/>
              <a:ext cx="3848390" cy="2451894"/>
              <a:chOff x="1510015" y="3611872"/>
              <a:chExt cx="3848390" cy="2451894"/>
            </a:xfrm>
          </p:grpSpPr>
          <p:sp>
            <p:nvSpPr>
              <p:cNvPr id="10" name="Rectangle 9" descr="House">
                <a:extLst>
                  <a:ext uri="{FF2B5EF4-FFF2-40B4-BE49-F238E27FC236}">
                    <a16:creationId xmlns:a16="http://schemas.microsoft.com/office/drawing/2014/main" id="{FE052341-96F7-2423-BDF7-7A14977BAD37}"/>
                  </a:ext>
                </a:extLst>
              </p:cNvPr>
              <p:cNvSpPr/>
              <p:nvPr/>
            </p:nvSpPr>
            <p:spPr>
              <a:xfrm>
                <a:off x="1864640" y="3611872"/>
                <a:ext cx="1585023" cy="1648325"/>
              </a:xfrm>
              <a:prstGeom prst="rect">
                <a:avLst/>
              </a:prstGeom>
              <a: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effectLst>
                <a:outerShdw blurRad="63500" sx="102000" sy="102000" algn="ctr"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grpSp>
            <p:nvGrpSpPr>
              <p:cNvPr id="11" name="Group 10">
                <a:extLst>
                  <a:ext uri="{FF2B5EF4-FFF2-40B4-BE49-F238E27FC236}">
                    <a16:creationId xmlns:a16="http://schemas.microsoft.com/office/drawing/2014/main" id="{258C704A-8E06-4353-5DF1-D9D61C1A9B47}"/>
                  </a:ext>
                </a:extLst>
              </p:cNvPr>
              <p:cNvGrpSpPr/>
              <p:nvPr/>
            </p:nvGrpSpPr>
            <p:grpSpPr>
              <a:xfrm>
                <a:off x="1510015" y="4983766"/>
                <a:ext cx="2434357" cy="1080000"/>
                <a:chOff x="205692" y="2104597"/>
                <a:chExt cx="2434357" cy="1080000"/>
              </a:xfrm>
            </p:grpSpPr>
            <p:sp>
              <p:nvSpPr>
                <p:cNvPr id="14" name="Rectangle 13">
                  <a:extLst>
                    <a:ext uri="{FF2B5EF4-FFF2-40B4-BE49-F238E27FC236}">
                      <a16:creationId xmlns:a16="http://schemas.microsoft.com/office/drawing/2014/main" id="{DCBA24DF-C160-1961-E54D-45E33221F984}"/>
                    </a:ext>
                  </a:extLst>
                </p:cNvPr>
                <p:cNvSpPr/>
                <p:nvPr/>
              </p:nvSpPr>
              <p:spPr>
                <a:xfrm>
                  <a:off x="205692" y="2104597"/>
                  <a:ext cx="2434357"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5" name="TextBox 14">
                  <a:extLst>
                    <a:ext uri="{FF2B5EF4-FFF2-40B4-BE49-F238E27FC236}">
                      <a16:creationId xmlns:a16="http://schemas.microsoft.com/office/drawing/2014/main" id="{4E4B94A1-76E3-3F8F-36D4-93E7D6326C4B}"/>
                    </a:ext>
                  </a:extLst>
                </p:cNvPr>
                <p:cNvSpPr txBox="1"/>
                <p:nvPr/>
              </p:nvSpPr>
              <p:spPr>
                <a:xfrm>
                  <a:off x="688265" y="2464597"/>
                  <a:ext cx="1291281"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755650">
                    <a:spcBef>
                      <a:spcPct val="0"/>
                    </a:spcBef>
                    <a:spcAft>
                      <a:spcPct val="35000"/>
                    </a:spcAft>
                  </a:pPr>
                  <a:r>
                    <a:rPr lang="en-GB" sz="1700"/>
                    <a:t>Looked After At Home</a:t>
                  </a:r>
                  <a:endParaRPr lang="en-US" sz="1700"/>
                </a:p>
              </p:txBody>
            </p:sp>
          </p:grpSp>
          <p:sp>
            <p:nvSpPr>
              <p:cNvPr id="12" name="Rectangle 11" descr="Suburban scene">
                <a:extLst>
                  <a:ext uri="{FF2B5EF4-FFF2-40B4-BE49-F238E27FC236}">
                    <a16:creationId xmlns:a16="http://schemas.microsoft.com/office/drawing/2014/main" id="{46E27CCF-E6E0-5573-6274-417521E4D967}"/>
                  </a:ext>
                </a:extLst>
              </p:cNvPr>
              <p:cNvSpPr/>
              <p:nvPr/>
            </p:nvSpPr>
            <p:spPr>
              <a:xfrm>
                <a:off x="3773382" y="3611873"/>
                <a:ext cx="1585023" cy="1648324"/>
              </a:xfrm>
              <a:prstGeom prst="rect">
                <a:avLst/>
              </a:prstGeom>
              <a:blipFill rotWithShape="1">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effectLst>
                <a:outerShdw blurRad="63500" sx="102000" sy="102000" algn="ctr"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13" name="TextBox 12">
                <a:extLst>
                  <a:ext uri="{FF2B5EF4-FFF2-40B4-BE49-F238E27FC236}">
                    <a16:creationId xmlns:a16="http://schemas.microsoft.com/office/drawing/2014/main" id="{52BFEB24-634C-8288-75C5-57CF65DC4449}"/>
                  </a:ext>
                </a:extLst>
              </p:cNvPr>
              <p:cNvSpPr txBox="1"/>
              <p:nvPr/>
            </p:nvSpPr>
            <p:spPr>
              <a:xfrm>
                <a:off x="3828139" y="5322343"/>
                <a:ext cx="1485562"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755650">
                  <a:spcBef>
                    <a:spcPct val="0"/>
                  </a:spcBef>
                  <a:spcAft>
                    <a:spcPct val="35000"/>
                  </a:spcAft>
                </a:pPr>
                <a:r>
                  <a:rPr lang="en-GB" sz="1700"/>
                  <a:t>Looked After Away from Home</a:t>
                </a:r>
                <a:endParaRPr lang="en-US" sz="1700"/>
              </a:p>
            </p:txBody>
          </p:sp>
        </p:grpSp>
        <p:grpSp>
          <p:nvGrpSpPr>
            <p:cNvPr id="16" name="Group 15">
              <a:extLst>
                <a:ext uri="{FF2B5EF4-FFF2-40B4-BE49-F238E27FC236}">
                  <a16:creationId xmlns:a16="http://schemas.microsoft.com/office/drawing/2014/main" id="{540367F6-BACF-A275-B0FE-80644986AED1}"/>
                </a:ext>
                <a:ext uri="{C183D7F6-B498-43B3-948B-1728B52AA6E4}">
                  <adec:decorative xmlns:adec="http://schemas.microsoft.com/office/drawing/2017/decorative" val="1"/>
                </a:ext>
              </a:extLst>
            </p:cNvPr>
            <p:cNvGrpSpPr/>
            <p:nvPr/>
          </p:nvGrpSpPr>
          <p:grpSpPr>
            <a:xfrm>
              <a:off x="7242294" y="3564121"/>
              <a:ext cx="2434357" cy="2421524"/>
              <a:chOff x="7581135" y="3615916"/>
              <a:chExt cx="2434357" cy="2421524"/>
            </a:xfrm>
          </p:grpSpPr>
          <p:sp>
            <p:nvSpPr>
              <p:cNvPr id="17" name="Rectangle 16" descr="Parent and Child">
                <a:extLst>
                  <a:ext uri="{FF2B5EF4-FFF2-40B4-BE49-F238E27FC236}">
                    <a16:creationId xmlns:a16="http://schemas.microsoft.com/office/drawing/2014/main" id="{0DFACC0D-FA8F-5A1D-CC29-D758C6F34A77}"/>
                  </a:ext>
                </a:extLst>
              </p:cNvPr>
              <p:cNvSpPr/>
              <p:nvPr/>
            </p:nvSpPr>
            <p:spPr>
              <a:xfrm>
                <a:off x="7788244" y="3615916"/>
                <a:ext cx="1585022" cy="1644281"/>
              </a:xfrm>
              <a:prstGeom prst="rect">
                <a:avLst/>
              </a:prstGeom>
              <a: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effectLst>
                <a:outerShdw blurRad="50800" dist="38100" dir="5400000" algn="t"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grpSp>
            <p:nvGrpSpPr>
              <p:cNvPr id="18" name="Group 17">
                <a:extLst>
                  <a:ext uri="{FF2B5EF4-FFF2-40B4-BE49-F238E27FC236}">
                    <a16:creationId xmlns:a16="http://schemas.microsoft.com/office/drawing/2014/main" id="{DA58695E-EFD8-DEBA-8CBA-08070C16A768}"/>
                  </a:ext>
                </a:extLst>
              </p:cNvPr>
              <p:cNvGrpSpPr/>
              <p:nvPr/>
            </p:nvGrpSpPr>
            <p:grpSpPr>
              <a:xfrm>
                <a:off x="7581135" y="4827215"/>
                <a:ext cx="2434357" cy="1210225"/>
                <a:chOff x="5926433" y="2104597"/>
                <a:chExt cx="2434357" cy="1226933"/>
              </a:xfrm>
            </p:grpSpPr>
            <p:sp>
              <p:nvSpPr>
                <p:cNvPr id="19" name="Rectangle 18">
                  <a:extLst>
                    <a:ext uri="{FF2B5EF4-FFF2-40B4-BE49-F238E27FC236}">
                      <a16:creationId xmlns:a16="http://schemas.microsoft.com/office/drawing/2014/main" id="{07B45C96-853E-6239-34B1-19679315C9AE}"/>
                    </a:ext>
                  </a:extLst>
                </p:cNvPr>
                <p:cNvSpPr/>
                <p:nvPr/>
              </p:nvSpPr>
              <p:spPr>
                <a:xfrm>
                  <a:off x="5926433" y="2104597"/>
                  <a:ext cx="2434357"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20" name="TextBox 19">
                  <a:extLst>
                    <a:ext uri="{FF2B5EF4-FFF2-40B4-BE49-F238E27FC236}">
                      <a16:creationId xmlns:a16="http://schemas.microsoft.com/office/drawing/2014/main" id="{80926D27-A12B-4ED1-0260-132D9A649F3C}"/>
                    </a:ext>
                  </a:extLst>
                </p:cNvPr>
                <p:cNvSpPr txBox="1"/>
                <p:nvPr/>
              </p:nvSpPr>
              <p:spPr>
                <a:xfrm>
                  <a:off x="6066869" y="2611530"/>
                  <a:ext cx="1651695"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755650">
                    <a:spcBef>
                      <a:spcPct val="0"/>
                    </a:spcBef>
                    <a:spcAft>
                      <a:spcPct val="35000"/>
                    </a:spcAft>
                  </a:pPr>
                  <a:r>
                    <a:rPr lang="en-GB" sz="1700"/>
                    <a:t>Previously Looked After</a:t>
                  </a:r>
                  <a:endParaRPr lang="en-US" sz="1700"/>
                </a:p>
              </p:txBody>
            </p:sp>
          </p:grpSp>
        </p:grpSp>
      </p:grpSp>
      <p:grpSp>
        <p:nvGrpSpPr>
          <p:cNvPr id="4" name="Group 3" descr="Graphic of the Umbrella Term Care Experience">
            <a:extLst>
              <a:ext uri="{FF2B5EF4-FFF2-40B4-BE49-F238E27FC236}">
                <a16:creationId xmlns:a16="http://schemas.microsoft.com/office/drawing/2014/main" id="{3A458894-90AF-D869-4B07-0EEA62EA6805}"/>
              </a:ext>
            </a:extLst>
          </p:cNvPr>
          <p:cNvGrpSpPr/>
          <p:nvPr/>
        </p:nvGrpSpPr>
        <p:grpSpPr>
          <a:xfrm>
            <a:off x="887669" y="1124774"/>
            <a:ext cx="10416662" cy="4974196"/>
            <a:chOff x="887669" y="1124774"/>
            <a:chExt cx="10416662" cy="4974196"/>
          </a:xfrm>
        </p:grpSpPr>
        <p:pic>
          <p:nvPicPr>
            <p:cNvPr id="8" name="Picture 2" descr="Umbrella Picture">
              <a:extLst>
                <a:ext uri="{FF2B5EF4-FFF2-40B4-BE49-F238E27FC236}">
                  <a16:creationId xmlns:a16="http://schemas.microsoft.com/office/drawing/2014/main" id="{D4FCA5CE-6AF3-A64D-D481-DF7CE37DBF5A}"/>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87669" y="1124774"/>
              <a:ext cx="10416662" cy="49741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D803DDA-876D-95F2-096E-A6DB5AAA3698}"/>
                </a:ext>
                <a:ext uri="{C183D7F6-B498-43B3-948B-1728B52AA6E4}">
                  <adec:decorative xmlns:adec="http://schemas.microsoft.com/office/drawing/2017/decorative" val="1"/>
                </a:ext>
              </a:extLst>
            </p:cNvPr>
            <p:cNvSpPr txBox="1"/>
            <p:nvPr/>
          </p:nvSpPr>
          <p:spPr>
            <a:xfrm>
              <a:off x="3561539" y="1820970"/>
              <a:ext cx="4934761" cy="523220"/>
            </a:xfrm>
            <a:prstGeom prst="rect">
              <a:avLst/>
            </a:prstGeom>
            <a:noFill/>
          </p:spPr>
          <p:txBody>
            <a:bodyPr wrap="square" rtlCol="0">
              <a:spAutoFit/>
            </a:bodyPr>
            <a:lstStyle/>
            <a:p>
              <a:pPr algn="ctr"/>
              <a:r>
                <a:rPr lang="en-GB" sz="2800" dirty="0">
                  <a:solidFill>
                    <a:schemeClr val="bg1"/>
                  </a:solidFill>
                </a:rPr>
                <a:t>Care Experienced</a:t>
              </a:r>
            </a:p>
          </p:txBody>
        </p:sp>
      </p:grpSp>
    </p:spTree>
    <p:extLst>
      <p:ext uri="{BB962C8B-B14F-4D97-AF65-F5344CB8AC3E}">
        <p14:creationId xmlns:p14="http://schemas.microsoft.com/office/powerpoint/2010/main" val="2612091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49A7C5CF-F3FB-BEAA-A27B-553D94109505}"/>
              </a:ext>
              <a:ext uri="{C183D7F6-B498-43B3-948B-1728B52AA6E4}">
                <adec:decorative xmlns:adec="http://schemas.microsoft.com/office/drawing/2017/decorative" val="1"/>
              </a:ext>
            </a:extLst>
          </p:cNvPr>
          <p:cNvSpPr>
            <a:spLocks noGrp="1"/>
          </p:cNvSpPr>
          <p:nvPr>
            <p:ph type="ftr" sz="quarter" idx="11"/>
          </p:nvPr>
        </p:nvSpPr>
        <p:spPr>
          <a:xfrm>
            <a:off x="7985666" y="6424590"/>
            <a:ext cx="4114800" cy="365125"/>
          </a:xfrm>
        </p:spPr>
        <p:txBody>
          <a:bodyPr/>
          <a:lstStyle/>
          <a:p>
            <a:pPr algn="r"/>
            <a:r>
              <a:rPr lang="en-GB" dirty="0"/>
              <a:t>Family Learning - Keeping The Promise Award </a:t>
            </a:r>
          </a:p>
        </p:txBody>
      </p:sp>
      <p:sp>
        <p:nvSpPr>
          <p:cNvPr id="2" name="Title 1">
            <a:extLst>
              <a:ext uri="{FF2B5EF4-FFF2-40B4-BE49-F238E27FC236}">
                <a16:creationId xmlns:a16="http://schemas.microsoft.com/office/drawing/2014/main" id="{59463720-47D7-1CF6-9E71-51E4F9437FF4}"/>
              </a:ext>
            </a:extLst>
          </p:cNvPr>
          <p:cNvSpPr txBox="1">
            <a:spLocks noGrp="1"/>
          </p:cNvSpPr>
          <p:nvPr>
            <p:ph type="title" idx="4294967295"/>
          </p:nvPr>
        </p:nvSpPr>
        <p:spPr>
          <a:xfrm>
            <a:off x="1554236" y="6132202"/>
            <a:ext cx="10340869" cy="3385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mn-lt"/>
                <a:ea typeface="+mn-ea"/>
                <a:cs typeface="+mn-cs"/>
              </a:rPr>
              <a:t>6 min 13 sec Film created by Glasgow University. </a:t>
            </a:r>
            <a:r>
              <a:rPr lang="en-GB" sz="1600" dirty="0">
                <a:latin typeface="+mn-lt"/>
                <a:ea typeface="+mn-ea"/>
              </a:rPr>
              <a:t>L</a:t>
            </a:r>
            <a:r>
              <a:rPr kumimoji="0" lang="en-GB" sz="1600" b="0" i="0" u="none" strike="noStrike" kern="1200" cap="none" spc="0" normalizeH="0" baseline="0" noProof="0" dirty="0">
                <a:ln>
                  <a:noFill/>
                </a:ln>
                <a:solidFill>
                  <a:schemeClr val="tx1"/>
                </a:solidFill>
                <a:effectLst/>
                <a:uLnTx/>
                <a:uFillTx/>
                <a:latin typeface="+mn-lt"/>
                <a:ea typeface="Calibri" panose="020F0502020204030204" pitchFamily="34" charset="0"/>
                <a:cs typeface="+mj-cs"/>
              </a:rPr>
              <a:t>ink to access the film: </a:t>
            </a:r>
            <a:r>
              <a:rPr kumimoji="0" lang="en-GB" sz="1600" b="0" i="0" u="none" strike="noStrike" kern="1200" cap="none" spc="0" normalizeH="0" baseline="0" noProof="0" dirty="0">
                <a:ln>
                  <a:noFill/>
                </a:ln>
                <a:solidFill>
                  <a:schemeClr val="tx1"/>
                </a:solidFill>
                <a:effectLst/>
                <a:uLnTx/>
                <a:uFillTx/>
                <a:latin typeface="+mn-lt"/>
                <a:ea typeface="Calibri" panose="020F0502020204030204" pitchFamily="34" charset="0"/>
                <a:cs typeface="+mj-cs"/>
                <a:hlinkClick r:id="rId4"/>
              </a:rPr>
              <a:t>https://youtu.be/P2H0GzxmLK8</a:t>
            </a:r>
            <a:r>
              <a:rPr kumimoji="0" lang="en-GB" sz="1600" b="0" i="0" u="none" strike="noStrike" kern="1200" cap="none" spc="0" normalizeH="0" baseline="0" noProof="0" dirty="0">
                <a:ln>
                  <a:noFill/>
                </a:ln>
                <a:solidFill>
                  <a:schemeClr val="tx1"/>
                </a:solidFill>
                <a:effectLst/>
                <a:uLnTx/>
                <a:uFillTx/>
                <a:latin typeface="+mn-lt"/>
                <a:ea typeface="Calibri" panose="020F0502020204030204" pitchFamily="34" charset="0"/>
                <a:cs typeface="+mj-cs"/>
              </a:rPr>
              <a:t> </a:t>
            </a:r>
            <a:endParaRPr kumimoji="0" lang="en-GB" sz="1100" b="0" i="0" u="none" strike="noStrike" kern="1200" cap="none" spc="0" normalizeH="0" baseline="0" noProof="0" dirty="0">
              <a:ln>
                <a:noFill/>
              </a:ln>
              <a:solidFill>
                <a:schemeClr val="tx1"/>
              </a:solidFill>
              <a:effectLst/>
              <a:uLnTx/>
              <a:uFillTx/>
              <a:latin typeface="+mn-lt"/>
              <a:ea typeface="+mn-ea"/>
              <a:cs typeface="+mn-cs"/>
            </a:endParaRPr>
          </a:p>
        </p:txBody>
      </p:sp>
      <p:pic>
        <p:nvPicPr>
          <p:cNvPr id="21" name="Online Media 20" title="Reforming Scotland’s care system with love / Jamie Dalgoutte / University of Glasgow">
            <a:hlinkClick r:id="" action="ppaction://media"/>
            <a:extLst>
              <a:ext uri="{FF2B5EF4-FFF2-40B4-BE49-F238E27FC236}">
                <a16:creationId xmlns:a16="http://schemas.microsoft.com/office/drawing/2014/main" id="{DDA4F349-28E4-E112-6203-2BDE2C2B0412}"/>
              </a:ext>
            </a:extLst>
          </p:cNvPr>
          <p:cNvPicPr>
            <a:picLocks noRot="1" noChangeAspect="1"/>
          </p:cNvPicPr>
          <p:nvPr>
            <a:videoFile r:link="rId1"/>
          </p:nvPr>
        </p:nvPicPr>
        <p:blipFill>
          <a:blip r:embed="rId5"/>
          <a:stretch>
            <a:fillRect/>
          </a:stretch>
        </p:blipFill>
        <p:spPr>
          <a:xfrm>
            <a:off x="1634151" y="1066800"/>
            <a:ext cx="8923697" cy="5041900"/>
          </a:xfrm>
          <a:prstGeom prst="rect">
            <a:avLst/>
          </a:prstGeom>
        </p:spPr>
      </p:pic>
      <p:sp>
        <p:nvSpPr>
          <p:cNvPr id="7" name="TextBox 6">
            <a:extLst>
              <a:ext uri="{FF2B5EF4-FFF2-40B4-BE49-F238E27FC236}">
                <a16:creationId xmlns:a16="http://schemas.microsoft.com/office/drawing/2014/main" id="{3031C20F-CDAE-65A6-CC63-FFDCC43533E4}"/>
              </a:ext>
              <a:ext uri="{C183D7F6-B498-43B3-948B-1728B52AA6E4}">
                <adec:decorative xmlns:adec="http://schemas.microsoft.com/office/drawing/2017/decorative" val="1"/>
              </a:ext>
            </a:extLst>
          </p:cNvPr>
          <p:cNvSpPr txBox="1"/>
          <p:nvPr/>
        </p:nvSpPr>
        <p:spPr>
          <a:xfrm>
            <a:off x="201303" y="172819"/>
            <a:ext cx="12261083" cy="646331"/>
          </a:xfrm>
          <a:prstGeom prst="rect">
            <a:avLst/>
          </a:prstGeom>
          <a:noFill/>
        </p:spPr>
        <p:txBody>
          <a:bodyPr wrap="square">
            <a:spAutoFit/>
          </a:bodyPr>
          <a:lstStyle/>
          <a:p>
            <a:r>
              <a:rPr lang="en-GB" sz="3600" b="1" dirty="0">
                <a:latin typeface="+mj-lt"/>
              </a:rPr>
              <a:t>Reforming Scotland’s care system with love – Jamie </a:t>
            </a:r>
            <a:r>
              <a:rPr lang="en-GB" sz="3600" b="1" dirty="0" err="1">
                <a:latin typeface="+mj-lt"/>
              </a:rPr>
              <a:t>Dalgoutte</a:t>
            </a:r>
            <a:endParaRPr lang="en-GB" sz="3600" b="1" dirty="0">
              <a:latin typeface="+mj-lt"/>
            </a:endParaRPr>
          </a:p>
        </p:txBody>
      </p:sp>
    </p:spTree>
    <p:extLst>
      <p:ext uri="{BB962C8B-B14F-4D97-AF65-F5344CB8AC3E}">
        <p14:creationId xmlns:p14="http://schemas.microsoft.com/office/powerpoint/2010/main" val="408608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1"/>
                </p:tgtEl>
              </p:cMediaNode>
            </p:video>
            <p:seq concurrent="1" nextAc="seek">
              <p:cTn id="8" restart="whenNotActive" fill="hold" evtFilter="cancelBubble" nodeType="interactiveSeq">
                <p:stCondLst>
                  <p:cond evt="onClick" delay="0">
                    <p:tgtEl>
                      <p:spTgt spid="2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1"/>
                                        </p:tgtEl>
                                      </p:cBhvr>
                                    </p:cmd>
                                  </p:childTnLst>
                                </p:cTn>
                              </p:par>
                            </p:childTnLst>
                          </p:cTn>
                        </p:par>
                      </p:childTnLst>
                    </p:cTn>
                  </p:par>
                </p:childTnLst>
              </p:cTn>
              <p:nextCondLst>
                <p:cond evt="onClick" delay="0">
                  <p:tgtEl>
                    <p:spTgt spid="21"/>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8004C-4841-A9F4-A1FC-1F7FFADB5E75}"/>
              </a:ext>
            </a:extLst>
          </p:cNvPr>
          <p:cNvSpPr>
            <a:spLocks noGrp="1"/>
          </p:cNvSpPr>
          <p:nvPr>
            <p:ph type="title"/>
          </p:nvPr>
        </p:nvSpPr>
        <p:spPr>
          <a:xfrm>
            <a:off x="282388" y="28951"/>
            <a:ext cx="10515600" cy="1325563"/>
          </a:xfrm>
        </p:spPr>
        <p:txBody>
          <a:bodyPr/>
          <a:lstStyle/>
          <a:p>
            <a:r>
              <a:rPr lang="en-GB" sz="4400" b="1" dirty="0">
                <a:latin typeface="+mj-lt"/>
              </a:rPr>
              <a:t>Reforming Scotland’s care system with love</a:t>
            </a:r>
            <a:endParaRPr lang="en-GB" dirty="0"/>
          </a:p>
        </p:txBody>
      </p:sp>
      <p:sp>
        <p:nvSpPr>
          <p:cNvPr id="3" name="Footer Placeholder 2">
            <a:extLst>
              <a:ext uri="{FF2B5EF4-FFF2-40B4-BE49-F238E27FC236}">
                <a16:creationId xmlns:a16="http://schemas.microsoft.com/office/drawing/2014/main" id="{267DA962-E581-C43B-85AD-29A701801AEB}"/>
              </a:ext>
            </a:extLst>
          </p:cNvPr>
          <p:cNvSpPr>
            <a:spLocks noGrp="1"/>
          </p:cNvSpPr>
          <p:nvPr>
            <p:ph type="ftr" sz="quarter" idx="11"/>
          </p:nvPr>
        </p:nvSpPr>
        <p:spPr/>
        <p:txBody>
          <a:bodyPr/>
          <a:lstStyle/>
          <a:p>
            <a:r>
              <a:rPr lang="en-GB"/>
              <a:t>Family Learning - Keeping The Promise Award </a:t>
            </a:r>
          </a:p>
        </p:txBody>
      </p:sp>
      <p:pic>
        <p:nvPicPr>
          <p:cNvPr id="5" name="Picture 4" descr="Reforming Scotland’s care system with love / Jamie Dalgoutte / University of Glasgow">
            <a:extLst>
              <a:ext uri="{FF2B5EF4-FFF2-40B4-BE49-F238E27FC236}">
                <a16:creationId xmlns:a16="http://schemas.microsoft.com/office/drawing/2014/main" id="{F60FB857-AAA3-0511-32D8-4A92DAF8478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19834" y="1308847"/>
            <a:ext cx="8552331" cy="4805082"/>
          </a:xfrm>
          <a:prstGeom prst="rect">
            <a:avLst/>
          </a:prstGeom>
        </p:spPr>
      </p:pic>
    </p:spTree>
    <p:extLst>
      <p:ext uri="{BB962C8B-B14F-4D97-AF65-F5344CB8AC3E}">
        <p14:creationId xmlns:p14="http://schemas.microsoft.com/office/powerpoint/2010/main" val="1034712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031C20F-CDAE-65A6-CC63-FFDCC43533E4}"/>
              </a:ext>
            </a:extLst>
          </p:cNvPr>
          <p:cNvSpPr txBox="1">
            <a:spLocks noGrp="1"/>
          </p:cNvSpPr>
          <p:nvPr>
            <p:ph type="title" idx="4294967295"/>
          </p:nvPr>
        </p:nvSpPr>
        <p:spPr>
          <a:xfrm>
            <a:off x="279980" y="284009"/>
            <a:ext cx="11676831" cy="59862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mj-lt"/>
                <a:ea typeface="+mn-ea"/>
                <a:cs typeface="+mn-cs"/>
              </a:rPr>
              <a:t>National Care Population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300" b="1" i="0" u="none" strike="noStrike" kern="1200" cap="none" spc="0" normalizeH="0" baseline="0" noProof="0" dirty="0">
                <a:ln>
                  <a:noFill/>
                </a:ln>
                <a:solidFill>
                  <a:schemeClr val="tx1"/>
                </a:solidFill>
                <a:effectLst/>
                <a:uLnTx/>
                <a:uFillTx/>
                <a:latin typeface="+mj-lt"/>
                <a:ea typeface="+mn-ea"/>
                <a:cs typeface="+mn-cs"/>
              </a:rPr>
              <a:t>The 2022-2023 Social Work Statistics recorded </a:t>
            </a:r>
            <a:r>
              <a:rPr kumimoji="0" lang="en-GB" sz="2300" b="1" i="0" u="none" strike="noStrike" kern="1200" cap="none" spc="0" normalizeH="0" baseline="0" noProof="0" dirty="0">
                <a:ln>
                  <a:noFill/>
                </a:ln>
                <a:solidFill>
                  <a:srgbClr val="7F2A3D"/>
                </a:solidFill>
                <a:effectLst/>
                <a:uLnTx/>
                <a:uFillTx/>
                <a:latin typeface="+mj-lt"/>
                <a:ea typeface="+mn-ea"/>
                <a:cs typeface="+mn-cs"/>
              </a:rPr>
              <a:t>12206 </a:t>
            </a:r>
            <a:r>
              <a:rPr kumimoji="0" lang="en-GB" sz="2300" b="1" i="0" u="none" strike="noStrike" kern="1200" cap="none" spc="0" normalizeH="0" baseline="0" noProof="0" dirty="0">
                <a:ln>
                  <a:noFill/>
                </a:ln>
                <a:solidFill>
                  <a:schemeClr val="tx1"/>
                </a:solidFill>
                <a:effectLst/>
                <a:uLnTx/>
                <a:uFillTx/>
                <a:latin typeface="+mj-lt"/>
                <a:ea typeface="+mn-ea"/>
                <a:cs typeface="+mn-cs"/>
              </a:rPr>
              <a:t>young people looked after in Scotland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chemeClr val="tx1"/>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GB" sz="2000" b="0" i="0" u="none" strike="noStrike" kern="1200" cap="none" spc="0" normalizeH="0" baseline="0" noProof="0" dirty="0">
                <a:ln>
                  <a:noFill/>
                </a:ln>
                <a:solidFill>
                  <a:schemeClr val="tx1"/>
                </a:solidFill>
                <a:effectLst/>
                <a:uLnTx/>
                <a:uFillTx/>
                <a:latin typeface="+mn-lt"/>
                <a:ea typeface="+mn-ea"/>
                <a:cs typeface="+mn-cs"/>
              </a:rPr>
              <a:t>These children or young people live in many different types of care:</a:t>
            </a:r>
          </a:p>
          <a:p>
            <a:pPr marL="285750" marR="0" lvl="0" indent="-28575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7F2A3D"/>
                </a:solidFill>
                <a:effectLst/>
                <a:uLnTx/>
                <a:uFillTx/>
                <a:latin typeface="+mn-lt"/>
                <a:ea typeface="+mn-ea"/>
                <a:cs typeface="+mn-cs"/>
              </a:rPr>
              <a:t>kinship care </a:t>
            </a:r>
            <a:r>
              <a:rPr kumimoji="0" lang="en-GB" sz="2000" b="0" i="0" u="none" strike="noStrike" kern="1200" cap="none" spc="0" normalizeH="0" baseline="0" noProof="0" dirty="0">
                <a:ln>
                  <a:noFill/>
                </a:ln>
                <a:solidFill>
                  <a:schemeClr val="tx1"/>
                </a:solidFill>
                <a:effectLst/>
                <a:uLnTx/>
                <a:uFillTx/>
                <a:latin typeface="+mn-lt"/>
                <a:ea typeface="+mn-ea"/>
                <a:cs typeface="+mn-cs"/>
              </a:rPr>
              <a:t>(with friends or relatives) 							</a:t>
            </a:r>
            <a:r>
              <a:rPr kumimoji="0" lang="en-GB" sz="2000" b="1" i="0" u="none" strike="noStrike" kern="1200" cap="none" spc="0" normalizeH="0" baseline="0" noProof="0" dirty="0">
                <a:ln>
                  <a:noFill/>
                </a:ln>
                <a:solidFill>
                  <a:schemeClr val="tx1"/>
                </a:solidFill>
                <a:effectLst/>
                <a:uLnTx/>
                <a:uFillTx/>
                <a:latin typeface="+mn-lt"/>
                <a:ea typeface="+mn-ea"/>
                <a:cs typeface="+mn-cs"/>
              </a:rPr>
              <a:t>34%</a:t>
            </a:r>
            <a:endParaRPr kumimoji="0" lang="en-GB" sz="2000" b="1" i="0" u="none" strike="noStrike" kern="1200" cap="none" spc="0" normalizeH="0" baseline="0" noProof="0" dirty="0">
              <a:ln>
                <a:noFill/>
              </a:ln>
              <a:solidFill>
                <a:srgbClr val="7F2A3D"/>
              </a:solidFill>
              <a:effectLst/>
              <a:uLnTx/>
              <a:uFillTx/>
              <a:latin typeface="+mn-lt"/>
              <a:ea typeface="+mn-ea"/>
              <a:cs typeface="+mn-cs"/>
            </a:endParaRPr>
          </a:p>
          <a:p>
            <a:pPr marL="285750" marR="0" lvl="0" indent="-28575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7F2A3D"/>
                </a:solidFill>
                <a:effectLst/>
                <a:uLnTx/>
                <a:uFillTx/>
                <a:latin typeface="+mn-lt"/>
                <a:ea typeface="+mn-ea"/>
                <a:cs typeface="+mn-cs"/>
              </a:rPr>
              <a:t>foster care </a:t>
            </a:r>
            <a:r>
              <a:rPr kumimoji="0" lang="en-GB" sz="2000" b="0" i="0" u="none" strike="noStrike" kern="1200" cap="none" spc="0" normalizeH="0" baseline="0" noProof="0" dirty="0">
                <a:ln>
                  <a:noFill/>
                </a:ln>
                <a:solidFill>
                  <a:schemeClr val="tx1"/>
                </a:solidFill>
                <a:effectLst/>
                <a:uLnTx/>
                <a:uFillTx/>
                <a:latin typeface="+mn-lt"/>
                <a:ea typeface="+mn-ea"/>
                <a:cs typeface="+mn-cs"/>
              </a:rPr>
              <a:t>(living with another family) 							</a:t>
            </a:r>
            <a:r>
              <a:rPr kumimoji="0" lang="en-GB" sz="2000" b="1" i="0" u="none" strike="noStrike" kern="1200" cap="none" spc="0" normalizeH="0" baseline="0" noProof="0" dirty="0">
                <a:ln>
                  <a:noFill/>
                </a:ln>
                <a:solidFill>
                  <a:schemeClr val="tx1"/>
                </a:solidFill>
                <a:effectLst/>
                <a:uLnTx/>
                <a:uFillTx/>
                <a:latin typeface="+mn-lt"/>
                <a:ea typeface="+mn-ea"/>
                <a:cs typeface="+mn-cs"/>
              </a:rPr>
              <a:t>32%</a:t>
            </a:r>
            <a:endParaRPr kumimoji="0" lang="en-GB" sz="2000" b="0" i="0" u="none" strike="noStrike" kern="1200" cap="none" spc="0" normalizeH="0" baseline="0" noProof="0" dirty="0">
              <a:ln>
                <a:noFill/>
              </a:ln>
              <a:solidFill>
                <a:schemeClr val="tx1"/>
              </a:solidFill>
              <a:effectLst/>
              <a:uLnTx/>
              <a:uFillTx/>
              <a:latin typeface="+mn-lt"/>
              <a:ea typeface="+mn-ea"/>
              <a:cs typeface="+mn-cs"/>
            </a:endParaRPr>
          </a:p>
          <a:p>
            <a:pPr marL="285750" marR="0" lvl="0" indent="-28575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7F2A3D"/>
                </a:solidFill>
                <a:effectLst/>
                <a:uLnTx/>
                <a:uFillTx/>
                <a:latin typeface="+mn-lt"/>
                <a:ea typeface="+mn-ea"/>
                <a:cs typeface="+mn-cs"/>
              </a:rPr>
              <a:t>looked after at home </a:t>
            </a:r>
            <a:r>
              <a:rPr kumimoji="0" lang="en-GB" sz="2000" b="0" i="0" u="none" strike="noStrike" kern="1200" cap="none" spc="0" normalizeH="0" baseline="0" noProof="0" dirty="0">
                <a:ln>
                  <a:noFill/>
                </a:ln>
                <a:solidFill>
                  <a:schemeClr val="tx1"/>
                </a:solidFill>
                <a:effectLst/>
                <a:uLnTx/>
                <a:uFillTx/>
                <a:latin typeface="+mn-lt"/>
                <a:ea typeface="+mn-ea"/>
                <a:cs typeface="+mn-cs"/>
              </a:rPr>
              <a:t>(living with parents but under the supervision of social work) 		</a:t>
            </a:r>
            <a:r>
              <a:rPr kumimoji="0" lang="en-GB" sz="2000" b="1" i="0" u="none" strike="noStrike" kern="1200" cap="none" spc="0" normalizeH="0" baseline="0" noProof="0" dirty="0">
                <a:ln>
                  <a:noFill/>
                </a:ln>
                <a:solidFill>
                  <a:schemeClr val="tx1"/>
                </a:solidFill>
                <a:effectLst/>
                <a:uLnTx/>
                <a:uFillTx/>
                <a:latin typeface="+mn-lt"/>
                <a:ea typeface="+mn-ea"/>
                <a:cs typeface="+mn-cs"/>
              </a:rPr>
              <a:t>20%</a:t>
            </a:r>
          </a:p>
          <a:p>
            <a:pPr marL="285750" marR="0" lvl="0" indent="-28575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7F2A3D"/>
                </a:solidFill>
                <a:effectLst/>
                <a:uLnTx/>
                <a:uFillTx/>
                <a:latin typeface="+mn-lt"/>
                <a:ea typeface="+mn-ea"/>
                <a:cs typeface="+mn-cs"/>
              </a:rPr>
              <a:t>residential care </a:t>
            </a:r>
            <a:r>
              <a:rPr kumimoji="0" lang="en-GB" sz="2000" b="0" i="0" u="none" strike="noStrike" kern="1200" cap="none" spc="0" normalizeH="0" baseline="0" noProof="0" dirty="0">
                <a:ln>
                  <a:noFill/>
                </a:ln>
                <a:solidFill>
                  <a:schemeClr val="tx1"/>
                </a:solidFill>
                <a:effectLst/>
                <a:uLnTx/>
                <a:uFillTx/>
                <a:latin typeface="+mn-lt"/>
                <a:ea typeface="+mn-ea"/>
                <a:cs typeface="+mn-cs"/>
              </a:rPr>
              <a:t>(living in a children’s house) 						</a:t>
            </a:r>
            <a:r>
              <a:rPr kumimoji="0" lang="en-GB" sz="2000" b="1" i="0" u="none" strike="noStrike" kern="1200" cap="none" spc="0" normalizeH="0" baseline="0" noProof="0" dirty="0">
                <a:ln>
                  <a:noFill/>
                </a:ln>
                <a:solidFill>
                  <a:schemeClr val="tx1"/>
                </a:solidFill>
                <a:effectLst/>
                <a:uLnTx/>
                <a:uFillTx/>
                <a:latin typeface="+mn-lt"/>
                <a:ea typeface="+mn-ea"/>
                <a:cs typeface="+mn-cs"/>
              </a:rPr>
              <a:t>11%</a:t>
            </a:r>
          </a:p>
          <a:p>
            <a:pPr marL="285750" marR="0" lvl="0" indent="-28575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7F2A3D"/>
                </a:solidFill>
                <a:effectLst/>
                <a:uLnTx/>
                <a:uFillTx/>
                <a:latin typeface="+mn-lt"/>
                <a:ea typeface="+mn-ea"/>
                <a:cs typeface="+mn-cs"/>
              </a:rPr>
              <a:t>with prospective adopters 								</a:t>
            </a:r>
            <a:r>
              <a:rPr kumimoji="0" lang="en-GB" sz="2000" b="1" i="0" u="none" strike="noStrike" kern="1200" cap="none" spc="0" normalizeH="0" baseline="0" noProof="0" dirty="0">
                <a:ln>
                  <a:noFill/>
                </a:ln>
                <a:solidFill>
                  <a:schemeClr val="tx1"/>
                </a:solidFill>
                <a:effectLst/>
                <a:uLnTx/>
                <a:uFillTx/>
                <a:latin typeface="+mn-lt"/>
                <a:ea typeface="+mn-ea"/>
                <a:cs typeface="+mn-cs"/>
              </a:rPr>
              <a:t>1%</a:t>
            </a:r>
          </a:p>
          <a:p>
            <a:pPr marL="285750" marR="0" lvl="0" indent="-28575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7F2A3D"/>
                </a:solidFill>
                <a:effectLst/>
                <a:uLnTx/>
                <a:uFillTx/>
                <a:latin typeface="+mn-lt"/>
                <a:ea typeface="+mn-ea"/>
                <a:cs typeface="+mn-cs"/>
              </a:rPr>
              <a:t>in other community setting 								</a:t>
            </a:r>
            <a:r>
              <a:rPr kumimoji="0" lang="en-GB" sz="2000" b="1" i="0" u="none" strike="noStrike" kern="1200" cap="none" spc="0" normalizeH="0" baseline="0" noProof="0" dirty="0">
                <a:ln>
                  <a:noFill/>
                </a:ln>
                <a:solidFill>
                  <a:schemeClr val="tx1"/>
                </a:solidFill>
                <a:effectLst/>
                <a:uLnTx/>
                <a:uFillTx/>
                <a:latin typeface="+mn-lt"/>
                <a:ea typeface="+mn-ea"/>
                <a:cs typeface="+mn-cs"/>
              </a:rPr>
              <a:t>2%             </a:t>
            </a: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mn-lt"/>
                <a:ea typeface="+mn-ea"/>
                <a:cs typeface="+mn-cs"/>
              </a:rPr>
              <a:t>  </a:t>
            </a:r>
            <a:endParaRPr kumimoji="0" lang="en-GB" sz="1600" b="1" i="0" u="none" strike="noStrike" kern="1200" cap="none" spc="0" normalizeH="0" baseline="0" noProof="0" dirty="0">
              <a:ln>
                <a:noFill/>
              </a:ln>
              <a:solidFill>
                <a:schemeClr val="tx1"/>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mn-lt"/>
                <a:ea typeface="+mn-ea"/>
                <a:cs typeface="+mn-cs"/>
              </a:rPr>
              <a:t>(</a:t>
            </a:r>
            <a:r>
              <a:rPr kumimoji="0" lang="en-GB" sz="1600" b="0" i="1" u="none" strike="noStrike" kern="1200" cap="none" spc="0" normalizeH="0" baseline="0" noProof="0" dirty="0">
                <a:ln>
                  <a:noFill/>
                </a:ln>
                <a:solidFill>
                  <a:schemeClr val="tx1"/>
                </a:solidFill>
                <a:effectLst/>
                <a:uLnTx/>
                <a:uFillTx/>
                <a:latin typeface="+mn-lt"/>
                <a:ea typeface="+mn-ea"/>
                <a:cs typeface="+mn-cs"/>
              </a:rPr>
              <a:t>Scottish Government, published April 2024</a:t>
            </a:r>
            <a:r>
              <a:rPr kumimoji="0" lang="en-GB" sz="1600" b="0" i="0" u="none" strike="noStrike" kern="1200" cap="none" spc="0" normalizeH="0" baseline="0" noProof="0" dirty="0">
                <a:ln>
                  <a:noFill/>
                </a:ln>
                <a:solidFill>
                  <a:schemeClr val="tx1"/>
                </a:solidFill>
                <a:effectLst/>
                <a:uLnTx/>
                <a:uFillTx/>
                <a:latin typeface="+mn-lt"/>
                <a:ea typeface="+mn-ea"/>
                <a:cs typeface="+mn-cs"/>
              </a:rPr>
              <a:t>)	</a:t>
            </a:r>
            <a:endParaRPr kumimoji="0" lang="en-GB" sz="1600" b="1" i="0" u="none" strike="noStrike" kern="1200" cap="none" spc="0" normalizeH="0" baseline="0" noProof="0" dirty="0">
              <a:ln>
                <a:noFill/>
              </a:ln>
              <a:solidFill>
                <a:schemeClr val="tx1"/>
              </a:solidFill>
              <a:effectLst/>
              <a:uLnTx/>
              <a:uFillTx/>
              <a:latin typeface="+mn-lt"/>
              <a:ea typeface="+mn-ea"/>
              <a:cs typeface="+mn-cs"/>
            </a:endParaRPr>
          </a:p>
        </p:txBody>
      </p:sp>
      <p:sp>
        <p:nvSpPr>
          <p:cNvPr id="6" name="Footer Placeholder 5">
            <a:extLst>
              <a:ext uri="{FF2B5EF4-FFF2-40B4-BE49-F238E27FC236}">
                <a16:creationId xmlns:a16="http://schemas.microsoft.com/office/drawing/2014/main" id="{49A7C5CF-F3FB-BEAA-A27B-553D94109505}"/>
              </a:ext>
              <a:ext uri="{C183D7F6-B498-43B3-948B-1728B52AA6E4}">
                <adec:decorative xmlns:adec="http://schemas.microsoft.com/office/drawing/2017/decorative" val="1"/>
              </a:ext>
            </a:extLst>
          </p:cNvPr>
          <p:cNvSpPr>
            <a:spLocks noGrp="1"/>
          </p:cNvSpPr>
          <p:nvPr>
            <p:ph type="ftr" sz="quarter" idx="11"/>
          </p:nvPr>
        </p:nvSpPr>
        <p:spPr>
          <a:xfrm>
            <a:off x="8002615" y="6432372"/>
            <a:ext cx="4114800" cy="365125"/>
          </a:xfrm>
        </p:spPr>
        <p:txBody>
          <a:bodyPr/>
          <a:lstStyle/>
          <a:p>
            <a:pPr algn="r"/>
            <a:r>
              <a:rPr lang="en-GB" dirty="0"/>
              <a:t>Family Learning - Keeping The Promise Award </a:t>
            </a:r>
          </a:p>
        </p:txBody>
      </p:sp>
    </p:spTree>
    <p:extLst>
      <p:ext uri="{BB962C8B-B14F-4D97-AF65-F5344CB8AC3E}">
        <p14:creationId xmlns:p14="http://schemas.microsoft.com/office/powerpoint/2010/main" val="1345883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031C20F-CDAE-65A6-CC63-FFDCC43533E4}"/>
              </a:ext>
            </a:extLst>
          </p:cNvPr>
          <p:cNvSpPr txBox="1">
            <a:spLocks noGrp="1"/>
          </p:cNvSpPr>
          <p:nvPr>
            <p:ph type="title" idx="4294967295"/>
          </p:nvPr>
        </p:nvSpPr>
        <p:spPr>
          <a:xfrm>
            <a:off x="274519" y="293934"/>
            <a:ext cx="11417300"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mj-lt"/>
                <a:ea typeface="+mn-ea"/>
                <a:cs typeface="+mn-cs"/>
              </a:rPr>
              <a:t>Local Care Experienced (Looked After) Data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chemeClr val="tx1"/>
              </a:solidFill>
              <a:effectLst/>
              <a:uLnTx/>
              <a:uFillTx/>
              <a:latin typeface="+mn-lt"/>
              <a:ea typeface="+mn-ea"/>
              <a:cs typeface="+mn-cs"/>
            </a:endParaRPr>
          </a:p>
        </p:txBody>
      </p:sp>
      <p:sp>
        <p:nvSpPr>
          <p:cNvPr id="6" name="Footer Placeholder 5">
            <a:extLst>
              <a:ext uri="{FF2B5EF4-FFF2-40B4-BE49-F238E27FC236}">
                <a16:creationId xmlns:a16="http://schemas.microsoft.com/office/drawing/2014/main" id="{49A7C5CF-F3FB-BEAA-A27B-553D94109505}"/>
              </a:ext>
              <a:ext uri="{C183D7F6-B498-43B3-948B-1728B52AA6E4}">
                <adec:decorative xmlns:adec="http://schemas.microsoft.com/office/drawing/2017/decorative" val="1"/>
              </a:ext>
            </a:extLst>
          </p:cNvPr>
          <p:cNvSpPr>
            <a:spLocks noGrp="1"/>
          </p:cNvSpPr>
          <p:nvPr>
            <p:ph type="ftr" sz="quarter" idx="11"/>
          </p:nvPr>
        </p:nvSpPr>
        <p:spPr>
          <a:xfrm>
            <a:off x="7989552" y="6419346"/>
            <a:ext cx="4114800" cy="365125"/>
          </a:xfrm>
        </p:spPr>
        <p:txBody>
          <a:bodyPr/>
          <a:lstStyle/>
          <a:p>
            <a:pPr algn="r"/>
            <a:r>
              <a:rPr lang="en-GB" dirty="0"/>
              <a:t>Family Learning - Keeping The Promise Award </a:t>
            </a:r>
          </a:p>
        </p:txBody>
      </p:sp>
      <p:graphicFrame>
        <p:nvGraphicFramePr>
          <p:cNvPr id="2" name="Content Placeholder 5">
            <a:extLst>
              <a:ext uri="{FF2B5EF4-FFF2-40B4-BE49-F238E27FC236}">
                <a16:creationId xmlns:a16="http://schemas.microsoft.com/office/drawing/2014/main" id="{D674D31F-E00A-ACC2-73FD-8A9CA61318F5}"/>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797140375"/>
              </p:ext>
            </p:extLst>
          </p:nvPr>
        </p:nvGraphicFramePr>
        <p:xfrm>
          <a:off x="796088" y="1443180"/>
          <a:ext cx="10599823" cy="4295274"/>
        </p:xfrm>
        <a:graphic>
          <a:graphicData uri="http://schemas.openxmlformats.org/drawingml/2006/table">
            <a:tbl>
              <a:tblPr firstRow="1" firstCol="1" bandRow="1">
                <a:tableStyleId>{5C22544A-7EE6-4342-B048-85BDC9FD1C3A}</a:tableStyleId>
              </a:tblPr>
              <a:tblGrid>
                <a:gridCol w="4460210">
                  <a:extLst>
                    <a:ext uri="{9D8B030D-6E8A-4147-A177-3AD203B41FA5}">
                      <a16:colId xmlns:a16="http://schemas.microsoft.com/office/drawing/2014/main" val="1149569053"/>
                    </a:ext>
                  </a:extLst>
                </a:gridCol>
                <a:gridCol w="1012878">
                  <a:extLst>
                    <a:ext uri="{9D8B030D-6E8A-4147-A177-3AD203B41FA5}">
                      <a16:colId xmlns:a16="http://schemas.microsoft.com/office/drawing/2014/main" val="573461090"/>
                    </a:ext>
                  </a:extLst>
                </a:gridCol>
                <a:gridCol w="1012878">
                  <a:extLst>
                    <a:ext uri="{9D8B030D-6E8A-4147-A177-3AD203B41FA5}">
                      <a16:colId xmlns:a16="http://schemas.microsoft.com/office/drawing/2014/main" val="1022134846"/>
                    </a:ext>
                  </a:extLst>
                </a:gridCol>
                <a:gridCol w="2599303">
                  <a:extLst>
                    <a:ext uri="{9D8B030D-6E8A-4147-A177-3AD203B41FA5}">
                      <a16:colId xmlns:a16="http://schemas.microsoft.com/office/drawing/2014/main" val="1668629303"/>
                    </a:ext>
                  </a:extLst>
                </a:gridCol>
                <a:gridCol w="1514554">
                  <a:extLst>
                    <a:ext uri="{9D8B030D-6E8A-4147-A177-3AD203B41FA5}">
                      <a16:colId xmlns:a16="http://schemas.microsoft.com/office/drawing/2014/main" val="3870668969"/>
                    </a:ext>
                  </a:extLst>
                </a:gridCol>
              </a:tblGrid>
              <a:tr h="656483">
                <a:tc>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tc>
                  <a:txBody>
                    <a:bodyPr/>
                    <a:lstStyle/>
                    <a:p>
                      <a:pPr algn="ctr"/>
                      <a:r>
                        <a:rPr lang="en-GB" sz="1400" dirty="0">
                          <a:effectLst/>
                          <a:latin typeface="+mn-lt"/>
                          <a:ea typeface="Calibri" panose="020F0502020204030204" pitchFamily="34" charset="0"/>
                        </a:rPr>
                        <a:t>ELC</a:t>
                      </a:r>
                    </a:p>
                  </a:txBody>
                  <a:tcPr marL="67018" marR="67018" marT="9383" marB="0" anchor="ctr"/>
                </a:tc>
                <a:tc>
                  <a:txBody>
                    <a:bodyPr/>
                    <a:lstStyle/>
                    <a:p>
                      <a:pPr algn="ctr"/>
                      <a:r>
                        <a:rPr lang="en-GB" sz="1400" dirty="0">
                          <a:effectLst/>
                          <a:latin typeface="+mn-lt"/>
                          <a:ea typeface="Calibri" panose="020F0502020204030204" pitchFamily="34" charset="0"/>
                        </a:rPr>
                        <a:t>Primary</a:t>
                      </a:r>
                    </a:p>
                  </a:txBody>
                  <a:tcPr marL="67018" marR="67018" marT="9383" marB="0" anchor="ctr"/>
                </a:tc>
                <a:tc>
                  <a:txBody>
                    <a:bodyPr/>
                    <a:lstStyle/>
                    <a:p>
                      <a:pPr algn="ctr"/>
                      <a:r>
                        <a:rPr lang="en-GB" sz="1400" dirty="0">
                          <a:effectLst/>
                          <a:latin typeface="+mn-lt"/>
                        </a:rPr>
                        <a:t>Secondary</a:t>
                      </a:r>
                      <a:endParaRPr lang="en-GB" sz="1400" dirty="0">
                        <a:effectLst/>
                        <a:latin typeface="+mn-lt"/>
                        <a:ea typeface="Calibri" panose="020F0502020204030204" pitchFamily="34" charset="0"/>
                      </a:endParaRPr>
                    </a:p>
                  </a:txBody>
                  <a:tcPr marL="67018" marR="67018" marT="9383" marB="0" anchor="ctr"/>
                </a:tc>
                <a:tc>
                  <a:txBody>
                    <a:bodyPr/>
                    <a:lstStyle/>
                    <a:p>
                      <a:pPr algn="ctr"/>
                      <a:r>
                        <a:rPr lang="en-GB" sz="1400" dirty="0">
                          <a:effectLst/>
                          <a:latin typeface="+mn-lt"/>
                        </a:rPr>
                        <a:t>Total</a:t>
                      </a:r>
                      <a:endParaRPr lang="en-GB" sz="1400" dirty="0">
                        <a:effectLst/>
                        <a:latin typeface="+mn-lt"/>
                        <a:ea typeface="Calibri" panose="020F0502020204030204" pitchFamily="34" charset="0"/>
                      </a:endParaRPr>
                    </a:p>
                  </a:txBody>
                  <a:tcPr marL="67018" marR="67018" marT="9383" marB="0" anchor="ctr"/>
                </a:tc>
                <a:extLst>
                  <a:ext uri="{0D108BD9-81ED-4DB2-BD59-A6C34878D82A}">
                    <a16:rowId xmlns:a16="http://schemas.microsoft.com/office/drawing/2014/main" val="1085087648"/>
                  </a:ext>
                </a:extLst>
              </a:tr>
              <a:tr h="895591">
                <a:tc>
                  <a:txBody>
                    <a:bodyPr/>
                    <a:lstStyle/>
                    <a:p>
                      <a:r>
                        <a:rPr lang="en-GB" sz="1400" dirty="0">
                          <a:effectLst/>
                        </a:rPr>
                        <a:t>Looked After at Home</a:t>
                      </a:r>
                      <a:endParaRPr lang="en-GB" sz="1400" dirty="0">
                        <a:effectLst/>
                        <a:latin typeface="Calibri" panose="020F0502020204030204" pitchFamily="34" charset="0"/>
                        <a:ea typeface="Calibri" panose="020F0502020204030204" pitchFamily="34" charset="0"/>
                      </a:endParaRPr>
                    </a:p>
                  </a:txBody>
                  <a:tcPr marL="67018" marR="67018" marT="9383" marB="0" anchor="ctr"/>
                </a:tc>
                <a:tc>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tc>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tc>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tc>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extLst>
                  <a:ext uri="{0D108BD9-81ED-4DB2-BD59-A6C34878D82A}">
                    <a16:rowId xmlns:a16="http://schemas.microsoft.com/office/drawing/2014/main" val="1381177927"/>
                  </a:ext>
                </a:extLst>
              </a:tr>
              <a:tr h="935838">
                <a:tc>
                  <a:txBody>
                    <a:bodyPr/>
                    <a:lstStyle/>
                    <a:p>
                      <a:r>
                        <a:rPr lang="en-GB" sz="1400" dirty="0">
                          <a:effectLst/>
                        </a:rPr>
                        <a:t>Looked After Away from Home</a:t>
                      </a:r>
                      <a:endParaRPr lang="en-GB" sz="1400" dirty="0">
                        <a:effectLst/>
                        <a:latin typeface="Calibri" panose="020F0502020204030204" pitchFamily="34" charset="0"/>
                        <a:ea typeface="Calibri" panose="020F0502020204030204" pitchFamily="34" charset="0"/>
                      </a:endParaRPr>
                    </a:p>
                  </a:txBody>
                  <a:tcPr marL="67018" marR="67018" marT="9383" marB="0" anchor="ctr"/>
                </a:tc>
                <a:tc>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tc>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tc>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tc>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extLst>
                  <a:ext uri="{0D108BD9-81ED-4DB2-BD59-A6C34878D82A}">
                    <a16:rowId xmlns:a16="http://schemas.microsoft.com/office/drawing/2014/main" val="3449370734"/>
                  </a:ext>
                </a:extLst>
              </a:tr>
              <a:tr h="989215">
                <a:tc>
                  <a:txBody>
                    <a:bodyPr/>
                    <a:lstStyle/>
                    <a:p>
                      <a:r>
                        <a:rPr lang="en-GB" sz="1400" dirty="0">
                          <a:effectLst/>
                        </a:rPr>
                        <a:t>Previously Looked After</a:t>
                      </a:r>
                      <a:endParaRPr lang="en-GB" sz="1400" dirty="0">
                        <a:effectLst/>
                        <a:latin typeface="Calibri" panose="020F0502020204030204" pitchFamily="34" charset="0"/>
                        <a:ea typeface="Calibri" panose="020F0502020204030204" pitchFamily="34" charset="0"/>
                      </a:endParaRPr>
                    </a:p>
                  </a:txBody>
                  <a:tcPr marL="67018" marR="67018" marT="9383" marB="0" anchor="ctr"/>
                </a:tc>
                <a:tc>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tc>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tc>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tc>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extLst>
                  <a:ext uri="{0D108BD9-81ED-4DB2-BD59-A6C34878D82A}">
                    <a16:rowId xmlns:a16="http://schemas.microsoft.com/office/drawing/2014/main" val="3718927574"/>
                  </a:ext>
                </a:extLst>
              </a:tr>
              <a:tr h="818147">
                <a:tc>
                  <a:txBody>
                    <a:bodyPr/>
                    <a:lstStyle/>
                    <a:p>
                      <a:r>
                        <a:rPr lang="en-GB" sz="1400" dirty="0">
                          <a:effectLst/>
                        </a:rPr>
                        <a:t>TOTAL NUMBER OF CARE EXPERIENCED</a:t>
                      </a:r>
                      <a:endParaRPr lang="en-GB" sz="1400" dirty="0">
                        <a:effectLst/>
                        <a:latin typeface="Calibri" panose="020F0502020204030204" pitchFamily="34" charset="0"/>
                        <a:ea typeface="Calibri" panose="020F0502020204030204" pitchFamily="34" charset="0"/>
                      </a:endParaRPr>
                    </a:p>
                  </a:txBody>
                  <a:tcPr marL="67018" marR="67018" marT="9383" marB="0" anchor="ctr"/>
                </a:tc>
                <a:tc gridSpan="4">
                  <a:txBody>
                    <a:bodyPr/>
                    <a:lstStyle/>
                    <a:p>
                      <a:pPr algn="ctr"/>
                      <a:endParaRPr lang="en-GB" sz="1400" dirty="0">
                        <a:effectLst/>
                        <a:latin typeface="Calibri" panose="020F0502020204030204" pitchFamily="34" charset="0"/>
                        <a:ea typeface="Calibri" panose="020F0502020204030204" pitchFamily="34" charset="0"/>
                      </a:endParaRPr>
                    </a:p>
                  </a:txBody>
                  <a:tcPr marL="67018" marR="67018" marT="9383" marB="0" anchor="ctr"/>
                </a:tc>
                <a:tc hMerge="1">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tc hMerge="1">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tc hMerge="1">
                  <a:txBody>
                    <a:bodyPr/>
                    <a:lstStyle/>
                    <a:p>
                      <a:endParaRPr lang="en-GB" sz="1400" dirty="0">
                        <a:effectLst/>
                        <a:latin typeface="Calibri" panose="020F0502020204030204" pitchFamily="34" charset="0"/>
                        <a:ea typeface="Calibri" panose="020F0502020204030204" pitchFamily="34" charset="0"/>
                      </a:endParaRPr>
                    </a:p>
                  </a:txBody>
                  <a:tcPr marL="67018" marR="67018" marT="9383" marB="0" anchor="ctr"/>
                </a:tc>
                <a:extLst>
                  <a:ext uri="{0D108BD9-81ED-4DB2-BD59-A6C34878D82A}">
                    <a16:rowId xmlns:a16="http://schemas.microsoft.com/office/drawing/2014/main" val="1610541037"/>
                  </a:ext>
                </a:extLst>
              </a:tr>
            </a:tbl>
          </a:graphicData>
        </a:graphic>
      </p:graphicFrame>
    </p:spTree>
    <p:extLst>
      <p:ext uri="{BB962C8B-B14F-4D97-AF65-F5344CB8AC3E}">
        <p14:creationId xmlns:p14="http://schemas.microsoft.com/office/powerpoint/2010/main" val="1773582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C9CBF3-0E8D-C04E-0C02-78FC9F0C2185}"/>
              </a:ext>
            </a:extLst>
          </p:cNvPr>
          <p:cNvSpPr txBox="1">
            <a:spLocks noGrp="1"/>
          </p:cNvSpPr>
          <p:nvPr>
            <p:ph type="title" idx="4294967295"/>
          </p:nvPr>
        </p:nvSpPr>
        <p:spPr>
          <a:xfrm>
            <a:off x="561659" y="2028616"/>
            <a:ext cx="4548160" cy="28007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dirty="0">
                <a:ln>
                  <a:noFill/>
                </a:ln>
                <a:solidFill>
                  <a:srgbClr val="CC00CC"/>
                </a:solidFill>
                <a:effectLst/>
                <a:uLnTx/>
                <a:uFillTx/>
                <a:latin typeface="+mj-lt"/>
                <a:ea typeface="+mn-ea"/>
                <a:cs typeface="+mn-cs"/>
              </a:rPr>
              <a:t>Corporate</a:t>
            </a:r>
            <a:r>
              <a:rPr kumimoji="0" lang="en-GB" sz="8800" b="1" i="0" u="none" strike="noStrike" kern="1200" cap="none" spc="0" normalizeH="0" baseline="0" noProof="0" dirty="0">
                <a:ln>
                  <a:noFill/>
                </a:ln>
                <a:solidFill>
                  <a:srgbClr val="CC00CC"/>
                </a:solidFill>
                <a:effectLst/>
                <a:uLnTx/>
                <a:uFillTx/>
                <a:latin typeface="+mj-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dirty="0">
                <a:ln>
                  <a:noFill/>
                </a:ln>
                <a:solidFill>
                  <a:srgbClr val="CC00CC"/>
                </a:solidFill>
                <a:effectLst/>
                <a:uLnTx/>
                <a:uFillTx/>
                <a:latin typeface="+mj-lt"/>
                <a:ea typeface="+mn-ea"/>
                <a:cs typeface="+mn-cs"/>
              </a:rPr>
              <a:t>Parenting</a:t>
            </a:r>
            <a:r>
              <a:rPr kumimoji="0" lang="en-GB" sz="8800" b="1" i="0" u="none" strike="noStrike" kern="1200" cap="none" spc="0" normalizeH="0" baseline="0" noProof="0" dirty="0">
                <a:ln>
                  <a:noFill/>
                </a:ln>
                <a:solidFill>
                  <a:srgbClr val="CC00CC"/>
                </a:solidFill>
                <a:effectLst/>
                <a:uLnTx/>
                <a:uFillTx/>
                <a:latin typeface="+mj-lt"/>
                <a:ea typeface="+mn-ea"/>
                <a:cs typeface="+mn-cs"/>
              </a:rPr>
              <a:t>  </a:t>
            </a:r>
          </a:p>
        </p:txBody>
      </p:sp>
      <p:sp>
        <p:nvSpPr>
          <p:cNvPr id="2" name="Footer Placeholder 1">
            <a:extLst>
              <a:ext uri="{FF2B5EF4-FFF2-40B4-BE49-F238E27FC236}">
                <a16:creationId xmlns:a16="http://schemas.microsoft.com/office/drawing/2014/main" id="{414F8643-AE1B-D388-6167-9CF26D1A94AC}"/>
              </a:ext>
              <a:ext uri="{C183D7F6-B498-43B3-948B-1728B52AA6E4}">
                <adec:decorative xmlns:adec="http://schemas.microsoft.com/office/drawing/2017/decorative" val="1"/>
              </a:ext>
            </a:extLst>
          </p:cNvPr>
          <p:cNvSpPr>
            <a:spLocks noGrp="1"/>
          </p:cNvSpPr>
          <p:nvPr>
            <p:ph type="ftr" sz="quarter" idx="11"/>
          </p:nvPr>
        </p:nvSpPr>
        <p:spPr>
          <a:xfrm>
            <a:off x="7979766" y="6384218"/>
            <a:ext cx="4114800" cy="365125"/>
          </a:xfrm>
        </p:spPr>
        <p:txBody>
          <a:bodyPr/>
          <a:lstStyle/>
          <a:p>
            <a:pPr algn="r"/>
            <a:r>
              <a:rPr lang="en-GB" dirty="0"/>
              <a:t>Family Learning - Keeping The Promise Award </a:t>
            </a:r>
          </a:p>
        </p:txBody>
      </p:sp>
      <p:sp>
        <p:nvSpPr>
          <p:cNvPr id="5" name="TextBox 4">
            <a:extLst>
              <a:ext uri="{FF2B5EF4-FFF2-40B4-BE49-F238E27FC236}">
                <a16:creationId xmlns:a16="http://schemas.microsoft.com/office/drawing/2014/main" id="{14CCF58F-9508-51A6-6AF3-CCE095BF5574}"/>
              </a:ext>
            </a:extLst>
          </p:cNvPr>
          <p:cNvSpPr txBox="1"/>
          <p:nvPr/>
        </p:nvSpPr>
        <p:spPr>
          <a:xfrm>
            <a:off x="5621807" y="286078"/>
            <a:ext cx="6174780" cy="6340197"/>
          </a:xfrm>
          <a:prstGeom prst="rect">
            <a:avLst/>
          </a:prstGeom>
          <a:noFill/>
        </p:spPr>
        <p:txBody>
          <a:bodyPr wrap="square" rtlCol="0">
            <a:spAutoFit/>
          </a:bodyPr>
          <a:lstStyle/>
          <a:p>
            <a:pPr marL="0" indent="0" algn="l">
              <a:buNone/>
            </a:pPr>
            <a:r>
              <a:rPr lang="en-GB" sz="3200" b="1" dirty="0">
                <a:latin typeface="+mj-lt"/>
              </a:rPr>
              <a:t>Officially:</a:t>
            </a:r>
          </a:p>
          <a:p>
            <a:pPr marL="0" indent="0" algn="l">
              <a:buNone/>
            </a:pPr>
            <a:endParaRPr lang="en-GB" sz="2200" dirty="0"/>
          </a:p>
          <a:p>
            <a:pPr marL="0" indent="0" algn="l">
              <a:buNone/>
            </a:pPr>
            <a:r>
              <a:rPr lang="en-GB" sz="2200" dirty="0"/>
              <a:t>Corporate parents are "the formal and local partnerships between all services responsible for working together to meet the needs of looked after children, young people and care leavers” </a:t>
            </a:r>
            <a:r>
              <a:rPr lang="en-GB" sz="2200" b="1" dirty="0"/>
              <a:t>AND</a:t>
            </a:r>
            <a:r>
              <a:rPr lang="en-GB" sz="2200" dirty="0"/>
              <a:t> “they </a:t>
            </a:r>
            <a:r>
              <a:rPr lang="en-GB" sz="2200" b="0" i="0" dirty="0">
                <a:effectLst/>
              </a:rPr>
              <a:t>have </a:t>
            </a:r>
            <a:r>
              <a:rPr lang="en-GB" sz="2200" b="1" i="0" dirty="0">
                <a:effectLst/>
              </a:rPr>
              <a:t>statutory duties </a:t>
            </a:r>
            <a:r>
              <a:rPr lang="en-GB" sz="2200" b="0" i="0" dirty="0">
                <a:effectLst/>
              </a:rPr>
              <a:t>to collaborate with each other in upholding the rights and securing the wellbeing of looked after children.”</a:t>
            </a:r>
          </a:p>
          <a:p>
            <a:pPr marL="0" indent="0" algn="l">
              <a:buNone/>
            </a:pPr>
            <a:endParaRPr lang="en-GB" sz="2200" b="0" i="0" dirty="0">
              <a:effectLst/>
            </a:endParaRPr>
          </a:p>
          <a:p>
            <a:r>
              <a:rPr lang="en-GB" sz="1600" dirty="0"/>
              <a:t>(</a:t>
            </a:r>
            <a:r>
              <a:rPr lang="en-GB" sz="1600" i="1" dirty="0"/>
              <a:t>Children and Young People (Scotland) Act 2014)</a:t>
            </a:r>
          </a:p>
          <a:p>
            <a:endParaRPr lang="en-GB" sz="2400" b="0" i="0" dirty="0">
              <a:effectLst/>
            </a:endParaRPr>
          </a:p>
          <a:p>
            <a:r>
              <a:rPr lang="en-GB" sz="3200" b="1" i="0" dirty="0">
                <a:effectLst/>
                <a:latin typeface="+mj-lt"/>
              </a:rPr>
              <a:t>Unofficially: </a:t>
            </a:r>
            <a:r>
              <a:rPr lang="en-GB" sz="3200" b="1" dirty="0">
                <a:effectLst/>
                <a:latin typeface="+mj-lt"/>
                <a:ea typeface="Calibri" panose="020F0502020204030204" pitchFamily="34" charset="0"/>
              </a:rPr>
              <a:t> </a:t>
            </a:r>
          </a:p>
          <a:p>
            <a:endParaRPr lang="en-GB" sz="2400" dirty="0">
              <a:ea typeface="Calibri" panose="020F0502020204030204" pitchFamily="34" charset="0"/>
            </a:endParaRPr>
          </a:p>
          <a:p>
            <a:r>
              <a:rPr lang="en-GB" sz="2400" dirty="0">
                <a:effectLst/>
                <a:ea typeface="Calibri" panose="020F0502020204030204" pitchFamily="34" charset="0"/>
              </a:rPr>
              <a:t>A corporate parent is intended to carry out many of the roles a loving parent should.</a:t>
            </a:r>
            <a:endParaRPr lang="en-GB" sz="2400" dirty="0"/>
          </a:p>
          <a:p>
            <a:endParaRPr lang="en-GB" sz="1600" i="1" dirty="0">
              <a:effectLst/>
            </a:endParaRPr>
          </a:p>
          <a:p>
            <a:endParaRPr lang="en-GB" sz="1600" i="1" dirty="0">
              <a:effectLst/>
            </a:endParaRPr>
          </a:p>
        </p:txBody>
      </p:sp>
    </p:spTree>
    <p:extLst>
      <p:ext uri="{BB962C8B-B14F-4D97-AF65-F5344CB8AC3E}">
        <p14:creationId xmlns:p14="http://schemas.microsoft.com/office/powerpoint/2010/main" val="10343924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6321</Words>
  <Application>Microsoft Office PowerPoint</Application>
  <PresentationFormat>Widescreen</PresentationFormat>
  <Paragraphs>440</Paragraphs>
  <Slides>31</Slides>
  <Notes>31</Notes>
  <HiddenSlides>0</HiddenSlides>
  <MMClips>3</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Calibri</vt:lpstr>
      <vt:lpstr>Calibri Light</vt:lpstr>
      <vt:lpstr>Montserrat</vt:lpstr>
      <vt:lpstr>Open Sans</vt:lpstr>
      <vt:lpstr>ProximaNova-Regular</vt:lpstr>
      <vt:lpstr>Roboto</vt:lpstr>
      <vt:lpstr>Segoe UI</vt:lpstr>
      <vt:lpstr>Office Theme</vt:lpstr>
      <vt:lpstr>Family Learning - Keeping the Promise Award</vt:lpstr>
      <vt:lpstr>Keeping the Promise Award Structure</vt:lpstr>
      <vt:lpstr>GIRFEC – Getting it Right for Every Child</vt:lpstr>
      <vt:lpstr>Terminology: Looked After and Care Experienced</vt:lpstr>
      <vt:lpstr>6 min 13 sec Film created by Glasgow University. Link to access the film: https://youtu.be/P2H0GzxmLK8 </vt:lpstr>
      <vt:lpstr>Reforming Scotland’s care system with love</vt:lpstr>
      <vt:lpstr>National Care Population  The 2022-2023 Social Work Statistics recorded 12206 young people looked after in Scotland   These children or young people live in many different types of care: kinship care (with friends or relatives)        34% foster care (living with another family)        32% looked after at home (living with parents but under the supervision of social work)   20% residential care (living in a children’s house)       11% with prospective adopters         1% in other community setting         2%                 (Scottish Government, published April 2024) </vt:lpstr>
      <vt:lpstr>Local Care Experienced (Looked After) Data </vt:lpstr>
      <vt:lpstr>Corporate  Parenting  </vt:lpstr>
      <vt:lpstr>Corporate Parents in Scotland </vt:lpstr>
      <vt:lpstr>What kind of Corporate Parent are you?</vt:lpstr>
      <vt:lpstr>The ambition for  Scotland’s children… </vt:lpstr>
      <vt:lpstr>Independent Care Review</vt:lpstr>
      <vt:lpstr>Language Matters</vt:lpstr>
      <vt:lpstr>Language Matters</vt:lpstr>
      <vt:lpstr>PowerPoint Presentation</vt:lpstr>
      <vt:lpstr>The Promise Plan - Programme Timeline</vt:lpstr>
      <vt:lpstr>New Plan due Dec 2024</vt:lpstr>
      <vt:lpstr>The Promise Plan 24-30</vt:lpstr>
      <vt:lpstr>Foundations of The Promise</vt:lpstr>
      <vt:lpstr>Foundations of The Promise</vt:lpstr>
      <vt:lpstr>CLD Standards Council Scotland - Who Are We?</vt:lpstr>
      <vt:lpstr>Where the Values of CLD Overlap The Promise</vt:lpstr>
      <vt:lpstr>Family Learning’s Role in Keeping the Promise</vt:lpstr>
      <vt:lpstr>Family Learning’s Role in Keeping The Promise</vt:lpstr>
      <vt:lpstr>How does Family Learning support the Foundations of The Promise?</vt:lpstr>
      <vt:lpstr>Optional Slides:   Add information about your local authority’s Family Learning offer   Slides 27 &amp; 28 offers an example from Aberdeen City Council CLD Family Learning Offer.  Delete the Aberdeen Specific slides after you have viewed them.</vt:lpstr>
      <vt:lpstr>Family Learning with Aberdeen City Council  </vt:lpstr>
      <vt:lpstr>Aberdeen City Council Family Learning Team</vt:lpstr>
      <vt:lpstr> Discussion &amp; Planning Time</vt:lpstr>
      <vt:lpstr>Care Review Reports – Independent Care Review  Five Foundations infographics – Independent Care Review  Composite stories – Independent Care Review  Keep the Promise – Education  Reforming Scotland’s Care System with Love film https://www.youtube.com/watch?v=P2H0GzxmLK8   The power of ONE caring adult https://www.youtube.com/watch?v=u_Oapo1Q7_w  The importance of language – Articulate Animations ohov.co.uk/wp-content/uploads/2024/05/articulate__a_film_by_our_hearings_our_voice-1080p.mp4  Whole Family Support Model Aberdeen City Council https://committees.aberdeencity.gov.uk/documents/s159026/Family%20Support%20Model%20Plan%20Final.pdf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Learning - Keeping the Promise Award 1</dc:title>
  <dc:creator>Natasha Watson</dc:creator>
  <cp:lastModifiedBy>Jeremy Stevenson</cp:lastModifiedBy>
  <cp:revision>33</cp:revision>
  <dcterms:created xsi:type="dcterms:W3CDTF">2024-01-19T10:41:29Z</dcterms:created>
  <dcterms:modified xsi:type="dcterms:W3CDTF">2024-08-26T08:54:18Z</dcterms:modified>
</cp:coreProperties>
</file>