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0"/>
  </p:notesMasterIdLst>
  <p:handoutMasterIdLst>
    <p:handoutMasterId r:id="rId21"/>
  </p:handoutMasterIdLst>
  <p:sldIdLst>
    <p:sldId id="2768" r:id="rId6"/>
    <p:sldId id="2835" r:id="rId7"/>
    <p:sldId id="2861" r:id="rId8"/>
    <p:sldId id="2860" r:id="rId9"/>
    <p:sldId id="2862" r:id="rId10"/>
    <p:sldId id="2750" r:id="rId11"/>
    <p:sldId id="2764" r:id="rId12"/>
    <p:sldId id="2763" r:id="rId13"/>
    <p:sldId id="2760" r:id="rId14"/>
    <p:sldId id="2766" r:id="rId15"/>
    <p:sldId id="2765" r:id="rId16"/>
    <p:sldId id="379" r:id="rId17"/>
    <p:sldId id="2865" r:id="rId18"/>
    <p:sldId id="2866"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BB5"/>
    <a:srgbClr val="4BACC6"/>
    <a:srgbClr val="D99694"/>
    <a:srgbClr val="FAC090"/>
    <a:srgbClr val="244740"/>
    <a:srgbClr val="E2E7E5"/>
    <a:srgbClr val="5860AB"/>
    <a:srgbClr val="407EB7"/>
    <a:srgbClr val="008080"/>
    <a:srgbClr val="43BE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942788-ECFF-DA46-26AC-F07D3281C86A}" v="36" dt="2023-11-24T14:05:54.551"/>
    <p1510:client id="{F62FF5DB-B9CC-484D-A704-55E987E02044}" v="18" dt="2023-11-20T13:34:05.2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75" autoAdjust="0"/>
  </p:normalViewPr>
  <p:slideViewPr>
    <p:cSldViewPr snapToGrid="0">
      <p:cViewPr varScale="1">
        <p:scale>
          <a:sx n="70" d="100"/>
          <a:sy n="70" d="100"/>
        </p:scale>
        <p:origin x="78" y="4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E1EEAC2-6BA7-4ABE-8AD8-0D26EC897E9A}" type="datetimeFigureOut">
              <a:rPr lang="en-GB" smtClean="0"/>
              <a:t>24/11/2023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47A8C41-7247-444A-9DC9-E9ACA2EFD3C8}" type="slidenum">
              <a:rPr lang="en-GB" smtClean="0"/>
              <a:t>‹#›</a:t>
            </a:fld>
            <a:endParaRPr lang="en-GB"/>
          </a:p>
        </p:txBody>
      </p:sp>
    </p:spTree>
    <p:extLst>
      <p:ext uri="{BB962C8B-B14F-4D97-AF65-F5344CB8AC3E}">
        <p14:creationId xmlns:p14="http://schemas.microsoft.com/office/powerpoint/2010/main" val="3429070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6D5B34D-ADEC-457E-B4B9-B8BA594A1FF5}" type="datetimeFigureOut">
              <a:rPr lang="en-GB" smtClean="0"/>
              <a:t>24/11/2023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238C683-9137-4122-84BD-5AA5692D6AF0}" type="slidenum">
              <a:rPr lang="en-GB" smtClean="0"/>
              <a:t>‹#›</a:t>
            </a:fld>
            <a:endParaRPr lang="en-GB"/>
          </a:p>
        </p:txBody>
      </p:sp>
    </p:spTree>
    <p:extLst>
      <p:ext uri="{BB962C8B-B14F-4D97-AF65-F5344CB8AC3E}">
        <p14:creationId xmlns:p14="http://schemas.microsoft.com/office/powerpoint/2010/main" val="162723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Purpose of these Slides</a:t>
            </a:r>
          </a:p>
          <a:p>
            <a:endParaRPr lang="en-GB" b="1" dirty="0"/>
          </a:p>
          <a:p>
            <a:pPr marL="228600" algn="l" fontAlgn="base">
              <a:buFont typeface="Arial" panose="020B0604020202020204" pitchFamily="34" charset="0"/>
              <a:buChar char="•"/>
            </a:pPr>
            <a:r>
              <a:rPr lang="en-GB" sz="1800" b="0" i="0" dirty="0">
                <a:solidFill>
                  <a:srgbClr val="000000"/>
                </a:solidFill>
                <a:effectLst/>
                <a:latin typeface="inherit"/>
              </a:rPr>
              <a:t>Read title​</a:t>
            </a:r>
            <a:endParaRPr lang="en-GB" sz="1800" b="0" i="0" dirty="0">
              <a:solidFill>
                <a:srgbClr val="424242"/>
              </a:solidFill>
              <a:effectLst/>
              <a:latin typeface="Calibri" panose="020F0502020204030204" pitchFamily="34" charset="0"/>
            </a:endParaRPr>
          </a:p>
          <a:p>
            <a:pPr marL="228600" algn="l" fontAlgn="base">
              <a:buFont typeface="Arial" panose="020B0604020202020204" pitchFamily="34" charset="0"/>
              <a:buChar char="•"/>
            </a:pPr>
            <a:r>
              <a:rPr lang="en-GB" sz="1800" b="0" i="0" dirty="0">
                <a:solidFill>
                  <a:srgbClr val="000000"/>
                </a:solidFill>
                <a:effectLst/>
                <a:latin typeface="inherit"/>
              </a:rPr>
              <a:t>This professional learning is pitched at an informed level and suitable for anyone working with children and young people in an educational context.</a:t>
            </a:r>
            <a:endParaRPr lang="en-GB" sz="1800" b="0" i="0" dirty="0">
              <a:solidFill>
                <a:srgbClr val="424242"/>
              </a:solidFill>
              <a:effectLst/>
              <a:latin typeface="Calibri" panose="020F0502020204030204" pitchFamily="34" charset="0"/>
            </a:endParaRPr>
          </a:p>
          <a:p>
            <a:endParaRPr lang="en-GB" dirty="0"/>
          </a:p>
          <a:p>
            <a:endParaRPr lang="en-GB" dirty="0"/>
          </a:p>
          <a:p>
            <a:r>
              <a:rPr lang="en-GB" dirty="0"/>
              <a:t>How to use the slides:</a:t>
            </a:r>
            <a:endParaRPr lang="en-US" dirty="0"/>
          </a:p>
          <a:p>
            <a:pPr marL="285750" indent="-285750">
              <a:buFont typeface="Symbol,Sans-Serif"/>
              <a:buChar char="•"/>
            </a:pPr>
            <a:r>
              <a:rPr lang="en-GB" dirty="0"/>
              <a:t>To be used to facilitate professional learning in a group or whole-setting, or as a self-directed learning activity as an individual.</a:t>
            </a:r>
            <a:endParaRPr lang="en-US" dirty="0"/>
          </a:p>
          <a:p>
            <a:endParaRPr lang="en-GB" dirty="0">
              <a:ea typeface="Calibri"/>
              <a:cs typeface="Calibri"/>
            </a:endParaRPr>
          </a:p>
          <a:p>
            <a:r>
              <a:rPr lang="en-GB" b="1" dirty="0"/>
              <a:t>General Guidance</a:t>
            </a:r>
            <a:endParaRPr lang="en-US" dirty="0"/>
          </a:p>
          <a:p>
            <a:pPr marL="285750" indent="-285750">
              <a:buFont typeface="Symbol,Sans-Serif"/>
              <a:buChar char="•"/>
            </a:pPr>
            <a:r>
              <a:rPr lang="en-GB" dirty="0"/>
              <a:t>There is a requirement to cover all the slides.</a:t>
            </a:r>
            <a:endParaRPr lang="en-US" dirty="0"/>
          </a:p>
          <a:p>
            <a:pPr marL="285750" indent="-285750">
              <a:buFont typeface="Symbol,Sans-Serif"/>
              <a:buChar char="•"/>
            </a:pPr>
            <a:r>
              <a:rPr lang="en-GB" dirty="0"/>
              <a:t>Please do not change the provided slides.</a:t>
            </a:r>
            <a:endParaRPr lang="en-US" dirty="0"/>
          </a:p>
          <a:p>
            <a:pPr marL="285750" indent="-285750">
              <a:buFont typeface="Symbol,Sans-Serif"/>
              <a:buChar char="•"/>
            </a:pPr>
            <a:r>
              <a:rPr lang="en-GB" dirty="0"/>
              <a:t>Facilitators are welcome to add slides or activities relevant to your own setting, to support discussion and exploration of the topic. Facilitators will know their participants’ needs best.</a:t>
            </a:r>
            <a:endParaRPr lang="en-US" dirty="0"/>
          </a:p>
          <a:p>
            <a:pPr marL="285750" indent="-285750">
              <a:buFont typeface="Symbol,Sans-Serif"/>
              <a:buChar char="•"/>
            </a:pPr>
            <a:r>
              <a:rPr lang="en-GB" dirty="0"/>
              <a:t>Anyone who works in an educational setting can be a facilitator and use these slides. </a:t>
            </a:r>
            <a:endParaRPr lang="en-US" dirty="0"/>
          </a:p>
          <a:p>
            <a:pPr marL="285750" indent="-285750">
              <a:buFont typeface="Symbol,Sans-Serif"/>
              <a:buChar char="•"/>
            </a:pPr>
            <a:r>
              <a:rPr lang="en-GB" dirty="0"/>
              <a:t>It is important to establish a safe space which encourages respect and honesty to ensure that everyone is able to participate. </a:t>
            </a:r>
            <a:endParaRPr lang="en-US" dirty="0"/>
          </a:p>
          <a:p>
            <a:pPr marL="285750" indent="-285750">
              <a:buFont typeface="Symbol,Sans-Serif"/>
              <a:buChar char="•"/>
            </a:pPr>
            <a:endParaRPr lang="en-GB" dirty="0">
              <a:ea typeface="Calibri"/>
              <a:cs typeface="Calibri"/>
            </a:endParaRPr>
          </a:p>
          <a:p>
            <a:endParaRPr lang="en-US" dirty="0"/>
          </a:p>
          <a:p>
            <a:endParaRPr lang="en-US" dirty="0"/>
          </a:p>
          <a:p>
            <a:endParaRPr lang="en-GB" dirty="0"/>
          </a:p>
          <a:p>
            <a:endParaRPr lang="en-US" dirty="0">
              <a:cs typeface="Calibri"/>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1</a:t>
            </a:fld>
            <a:endParaRPr lang="en-GB"/>
          </a:p>
        </p:txBody>
      </p:sp>
    </p:spTree>
    <p:extLst>
      <p:ext uri="{BB962C8B-B14F-4D97-AF65-F5344CB8AC3E}">
        <p14:creationId xmlns:p14="http://schemas.microsoft.com/office/powerpoint/2010/main" val="4144225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GB"/>
              <a:t>Honest reaction </a:t>
            </a:r>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10</a:t>
            </a:fld>
            <a:endParaRPr lang="en-GB"/>
          </a:p>
        </p:txBody>
      </p:sp>
    </p:spTree>
    <p:extLst>
      <p:ext uri="{BB962C8B-B14F-4D97-AF65-F5344CB8AC3E}">
        <p14:creationId xmlns:p14="http://schemas.microsoft.com/office/powerpoint/2010/main" val="3038420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GB"/>
              <a:t>Honest reaction </a:t>
            </a:r>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11</a:t>
            </a:fld>
            <a:endParaRPr lang="en-GB"/>
          </a:p>
        </p:txBody>
      </p:sp>
    </p:spTree>
    <p:extLst>
      <p:ext uri="{BB962C8B-B14F-4D97-AF65-F5344CB8AC3E}">
        <p14:creationId xmlns:p14="http://schemas.microsoft.com/office/powerpoint/2010/main" val="1880899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12</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a:ea typeface="ＭＳ Ｐゴシック"/>
                <a:cs typeface="Arial"/>
              </a:rPr>
              <a:t>Facilitation notes:</a:t>
            </a:r>
          </a:p>
          <a:p>
            <a:r>
              <a:rPr lang="en-US" altLang="en-US">
                <a:latin typeface="Arial"/>
                <a:ea typeface="ＭＳ Ｐゴシック"/>
                <a:cs typeface="Arial"/>
              </a:rPr>
              <a:t>You can do this in groups...</a:t>
            </a:r>
          </a:p>
          <a:p>
            <a:r>
              <a:rPr lang="en-US" altLang="en-US">
                <a:latin typeface="Arial"/>
                <a:ea typeface="ＭＳ Ｐゴシック"/>
                <a:cs typeface="Arial"/>
              </a:rPr>
              <a:t>Encourage educators to take this forward in an enquiry</a:t>
            </a:r>
            <a:endParaRPr lang="en-US"/>
          </a:p>
          <a:p>
            <a:r>
              <a:rPr lang="en-US" altLang="en-US">
                <a:latin typeface="Arial"/>
                <a:ea typeface="ＭＳ Ｐゴシック"/>
                <a:cs typeface="Arial"/>
              </a:rPr>
              <a:t>Consider impact of the actions / learning</a:t>
            </a:r>
            <a:endParaRPr lang="en-US" altLang="en-US">
              <a:latin typeface="Arial" charset="0"/>
              <a:ea typeface="ＭＳ Ｐゴシック" pitchFamily="34" charset="-128"/>
              <a:cs typeface="Arial"/>
            </a:endParaRPr>
          </a:p>
          <a:p>
            <a:endParaRPr lang="en-US" altLang="en-US">
              <a:latin typeface="Arial" charset="0"/>
              <a:ea typeface="ＭＳ Ｐゴシック" pitchFamily="34" charset="-128"/>
              <a:cs typeface="Arial"/>
            </a:endParaRPr>
          </a:p>
        </p:txBody>
      </p:sp>
    </p:spTree>
    <p:extLst>
      <p:ext uri="{BB962C8B-B14F-4D97-AF65-F5344CB8AC3E}">
        <p14:creationId xmlns:p14="http://schemas.microsoft.com/office/powerpoint/2010/main" val="2885867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76ED88B-7843-4D9C-A2B3-26FDE060B586}" type="slidenum">
              <a:rPr kumimoji="0" lang="en-GB"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charset="0"/>
              <a:ea typeface="ＭＳ Ｐゴシック" pitchFamily="34" charset="-128"/>
              <a:cs typeface="Arial"/>
            </a:endParaRPr>
          </a:p>
        </p:txBody>
      </p:sp>
    </p:spTree>
    <p:extLst>
      <p:ext uri="{BB962C8B-B14F-4D97-AF65-F5344CB8AC3E}">
        <p14:creationId xmlns:p14="http://schemas.microsoft.com/office/powerpoint/2010/main" val="3752980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14</a:t>
            </a:fld>
            <a:endParaRPr lang="en-GB"/>
          </a:p>
        </p:txBody>
      </p:sp>
    </p:spTree>
    <p:extLst>
      <p:ext uri="{BB962C8B-B14F-4D97-AF65-F5344CB8AC3E}">
        <p14:creationId xmlns:p14="http://schemas.microsoft.com/office/powerpoint/2010/main" val="2436637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All of the professional learning in the Framework fits into one of these four themes. The four themes are interconnected and interdependent.</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This activity  interconnects with all four themes</a:t>
            </a:r>
            <a:r>
              <a:rPr lang="en-GB" sz="1800" b="0" i="0" u="none" strike="noStrike" dirty="0">
                <a:solidFill>
                  <a:srgbClr val="000000"/>
                </a:solidFill>
                <a:effectLst/>
                <a:latin typeface="Calibri" panose="020F0502020204030204" pitchFamily="34" charset="0"/>
                <a:ea typeface="+mn-ea"/>
              </a:rPr>
              <a:t> and </a:t>
            </a:r>
            <a:r>
              <a:rPr lang="en-GB" sz="1800" dirty="0">
                <a:solidFill>
                  <a:srgbClr val="000000"/>
                </a:solidFill>
                <a:effectLst/>
                <a:latin typeface="Calibri" panose="020F0502020204030204" pitchFamily="34" charset="0"/>
                <a:ea typeface="Times New Roman" panose="02020603050405020304" pitchFamily="18" charset="0"/>
              </a:rPr>
              <a:t>forms part of the professional learning that is Essential for All.</a:t>
            </a:r>
          </a:p>
          <a:p>
            <a:pPr algn="l" rtl="0" fontAlgn="base">
              <a:buFont typeface="Arial" panose="020B0604020202020204" pitchFamily="34" charset="0"/>
              <a:buChar char="•"/>
            </a:pPr>
            <a:endParaRPr lang="en-GB" sz="1800" b="0" i="0" dirty="0">
              <a:solidFill>
                <a:srgbClr val="444444"/>
              </a:solidFill>
              <a:effectLst/>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2</a:t>
            </a:fld>
            <a:endParaRPr lang="en-GB"/>
          </a:p>
        </p:txBody>
      </p:sp>
    </p:spTree>
    <p:extLst>
      <p:ext uri="{BB962C8B-B14F-4D97-AF65-F5344CB8AC3E}">
        <p14:creationId xmlns:p14="http://schemas.microsoft.com/office/powerpoint/2010/main" val="178303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3</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800" b="0" i="0" u="none" strike="noStrike" dirty="0">
                <a:solidFill>
                  <a:srgbClr val="000000"/>
                </a:solidFill>
                <a:effectLst/>
                <a:latin typeface="Calibri" panose="020F0502020204030204" pitchFamily="34" charset="0"/>
              </a:rPr>
              <a:t>Option to skip slide as these are instructions for facilitators only. No need to read to audience.</a:t>
            </a:r>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p:txBody>
      </p:sp>
    </p:spTree>
    <p:extLst>
      <p:ext uri="{BB962C8B-B14F-4D97-AF65-F5344CB8AC3E}">
        <p14:creationId xmlns:p14="http://schemas.microsoft.com/office/powerpoint/2010/main" val="2335054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rtl="0" fontAlgn="base">
              <a:buFont typeface="Arial" panose="020B0604020202020204" pitchFamily="34" charset="0"/>
              <a:buChar char="•"/>
            </a:pPr>
            <a:r>
              <a:rPr lang="en-GB" sz="1800" b="0" i="0" u="none" strike="noStrike">
                <a:solidFill>
                  <a:srgbClr val="000000"/>
                </a:solidFill>
                <a:effectLst/>
                <a:latin typeface="Calibri" panose="020F0502020204030204" pitchFamily="34" charset="0"/>
              </a:rPr>
              <a:t>This professional learning forms part of the national model for professional learning and is designed to help you gain more knowledge and have a deeper understanding of inclusion, wellbeing and equalities</a:t>
            </a:r>
            <a:r>
              <a:rPr lang="en-US" sz="1800" b="0" i="0" u="none" strike="noStrike">
                <a:solidFill>
                  <a:srgbClr val="000000"/>
                </a:solidFill>
                <a:effectLst/>
                <a:latin typeface="Calibri" panose="020F0502020204030204" pitchFamily="34" charset="0"/>
              </a:rPr>
              <a:t>​</a:t>
            </a:r>
            <a:r>
              <a:rPr lang="en-US" sz="1800" b="0" i="0">
                <a:solidFill>
                  <a:srgbClr val="000000"/>
                </a:solidFill>
                <a:effectLst/>
                <a:latin typeface="Calibri" panose="020F0502020204030204" pitchFamily="34" charset="0"/>
              </a:rPr>
              <a:t>​</a:t>
            </a:r>
            <a:endParaRPr lang="en-US" sz="1800" b="0" i="0">
              <a:solidFill>
                <a:srgbClr val="444444"/>
              </a:solidFill>
              <a:effectLst/>
              <a:latin typeface="Arial" panose="020B0604020202020204" pitchFamily="34" charset="0"/>
            </a:endParaRPr>
          </a:p>
          <a:p>
            <a:pPr marL="285750" indent="-285750" algn="l" rtl="0" fontAlgn="base">
              <a:buFont typeface="Arial" panose="020B0604020202020204" pitchFamily="34" charset="0"/>
              <a:buChar char="•"/>
            </a:pPr>
            <a:r>
              <a:rPr lang="en-GB" sz="1800" b="0" i="0" u="none" strike="noStrike">
                <a:solidFill>
                  <a:srgbClr val="000000"/>
                </a:solidFill>
                <a:effectLst/>
                <a:latin typeface="Calibri" panose="020F0502020204030204" pitchFamily="34" charset="0"/>
              </a:rPr>
              <a:t>On completion of this professional learning, you will be asked to consider what your next steps will be</a:t>
            </a:r>
            <a:r>
              <a:rPr lang="en-US" sz="1800" b="0" i="0" u="none" strike="noStrike">
                <a:solidFill>
                  <a:srgbClr val="000000"/>
                </a:solidFill>
                <a:effectLst/>
                <a:latin typeface="Calibri" panose="020F0502020204030204" pitchFamily="34" charset="0"/>
              </a:rPr>
              <a:t>​</a:t>
            </a:r>
            <a:r>
              <a:rPr lang="en-US" sz="1800" b="0" i="0">
                <a:solidFill>
                  <a:srgbClr val="000000"/>
                </a:solidFill>
                <a:effectLst/>
                <a:latin typeface="Calibri" panose="020F0502020204030204" pitchFamily="34" charset="0"/>
              </a:rPr>
              <a:t>​. </a:t>
            </a:r>
            <a:endParaRPr lang="en-US" sz="1800" b="0" i="0">
              <a:solidFill>
                <a:srgbClr val="444444"/>
              </a:solidFill>
              <a:effectLst/>
              <a:latin typeface="Arial" panose="020B0604020202020204" pitchFamily="34" charset="0"/>
            </a:endParaRPr>
          </a:p>
          <a:p>
            <a:pPr marL="285750" indent="-285750" fontAlgn="base">
              <a:buFont typeface="Arial" panose="020B0604020202020204" pitchFamily="34" charset="0"/>
              <a:buChar char="•"/>
            </a:pPr>
            <a:r>
              <a:rPr lang="en-GB" sz="1800" b="0" i="0" u="none" strike="noStrike">
                <a:solidFill>
                  <a:srgbClr val="000000"/>
                </a:solidFill>
                <a:effectLst/>
                <a:latin typeface="Calibri"/>
                <a:cs typeface="Calibri"/>
              </a:rPr>
              <a:t>Please take some time to consider the reflection questions at the </a:t>
            </a:r>
            <a:r>
              <a:rPr lang="en-GB" sz="1800">
                <a:solidFill>
                  <a:srgbClr val="000000"/>
                </a:solidFill>
                <a:latin typeface="Calibri"/>
                <a:cs typeface="Calibri"/>
              </a:rPr>
              <a:t>end</a:t>
            </a:r>
            <a:endParaRPr lang="en-GB" sz="1800" b="0" i="0">
              <a:solidFill>
                <a:srgbClr val="000000"/>
              </a:solidFill>
              <a:effectLst/>
              <a:latin typeface="Calibri"/>
              <a:cs typeface="Calibri"/>
            </a:endParaRPr>
          </a:p>
          <a:p>
            <a:endParaRPr lang="en-GB">
              <a:ea typeface="Calibri"/>
              <a:cs typeface="Calibri"/>
            </a:endParaRPr>
          </a:p>
        </p:txBody>
      </p:sp>
      <p:sp>
        <p:nvSpPr>
          <p:cNvPr id="4" name="Slide Number Placeholder 3"/>
          <p:cNvSpPr>
            <a:spLocks noGrp="1"/>
          </p:cNvSpPr>
          <p:nvPr>
            <p:ph type="sldNum" sz="quarter" idx="5"/>
          </p:nvPr>
        </p:nvSpPr>
        <p:spPr/>
        <p:txBody>
          <a:bodyPr/>
          <a:lstStyle/>
          <a:p>
            <a:fld id="{1238C683-9137-4122-84BD-5AA5692D6AF0}" type="slidenum">
              <a:rPr lang="en-GB" smtClean="0"/>
              <a:t>4</a:t>
            </a:fld>
            <a:endParaRPr lang="en-GB"/>
          </a:p>
        </p:txBody>
      </p:sp>
    </p:spTree>
    <p:extLst>
      <p:ext uri="{BB962C8B-B14F-4D97-AF65-F5344CB8AC3E}">
        <p14:creationId xmlns:p14="http://schemas.microsoft.com/office/powerpoint/2010/main" val="439743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5</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Link activity to national model </a:t>
            </a:r>
          </a:p>
          <a:p>
            <a:endParaRPr lang="en-US" altLang="en-US">
              <a:latin typeface="Arial" charset="0"/>
              <a:ea typeface="ＭＳ Ｐゴシック" pitchFamily="34" charset="-128"/>
            </a:endParaRPr>
          </a:p>
        </p:txBody>
      </p:sp>
    </p:spTree>
    <p:extLst>
      <p:ext uri="{BB962C8B-B14F-4D97-AF65-F5344CB8AC3E}">
        <p14:creationId xmlns:p14="http://schemas.microsoft.com/office/powerpoint/2010/main" val="2049599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GB"/>
              <a:t>Honest reaction </a:t>
            </a:r>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6</a:t>
            </a:fld>
            <a:endParaRPr lang="en-GB"/>
          </a:p>
        </p:txBody>
      </p:sp>
    </p:spTree>
    <p:extLst>
      <p:ext uri="{BB962C8B-B14F-4D97-AF65-F5344CB8AC3E}">
        <p14:creationId xmlns:p14="http://schemas.microsoft.com/office/powerpoint/2010/main" val="1563675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GB"/>
              <a:t>Honest reaction </a:t>
            </a:r>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7</a:t>
            </a:fld>
            <a:endParaRPr lang="en-GB"/>
          </a:p>
        </p:txBody>
      </p:sp>
    </p:spTree>
    <p:extLst>
      <p:ext uri="{BB962C8B-B14F-4D97-AF65-F5344CB8AC3E}">
        <p14:creationId xmlns:p14="http://schemas.microsoft.com/office/powerpoint/2010/main" val="3667861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GB"/>
              <a:t>Honest reaction </a:t>
            </a:r>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8</a:t>
            </a:fld>
            <a:endParaRPr lang="en-GB"/>
          </a:p>
        </p:txBody>
      </p:sp>
    </p:spTree>
    <p:extLst>
      <p:ext uri="{BB962C8B-B14F-4D97-AF65-F5344CB8AC3E}">
        <p14:creationId xmlns:p14="http://schemas.microsoft.com/office/powerpoint/2010/main" val="1402716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GB"/>
              <a:t>Honest reaction </a:t>
            </a:r>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9</a:t>
            </a:fld>
            <a:endParaRPr lang="en-GB"/>
          </a:p>
        </p:txBody>
      </p:sp>
    </p:spTree>
    <p:extLst>
      <p:ext uri="{BB962C8B-B14F-4D97-AF65-F5344CB8AC3E}">
        <p14:creationId xmlns:p14="http://schemas.microsoft.com/office/powerpoint/2010/main" val="2984213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p:txBody>
          <a:bodyPr/>
          <a:lstStyle>
            <a:lvl1pPr>
              <a:defRPr b="0" baseline="0"/>
            </a:lvl1pPr>
            <a:lvl2pPr marL="742950" indent="-285750">
              <a:buFont typeface="Arial"/>
              <a:buChar char="•"/>
              <a:defRPr/>
            </a:lvl2pPr>
            <a:lvl3pPr marL="1257300" indent="-342900">
              <a:buFont typeface="Lucida Grande"/>
              <a:buChar char="-"/>
              <a:defRPr/>
            </a:lvl3pPr>
            <a:lvl4pPr marL="1714500" indent="-342900">
              <a:buClr>
                <a:srgbClr val="00ABB5"/>
              </a:buClr>
              <a:buFont typeface="Wingdings" charset="2"/>
              <a:buChar char="Ø"/>
              <a:defRPr/>
            </a:lvl4pPr>
            <a:lvl5pPr marL="2171700" indent="-342900">
              <a:buClr>
                <a:srgbClr val="00ABB5"/>
              </a:buClr>
              <a:buFont typeface="Lucida Grande"/>
              <a:buChar char="-"/>
              <a:defRPr/>
            </a:lvl5pPr>
            <a:lvl6pPr>
              <a:buClr>
                <a:srgbClr val="00ABB5"/>
              </a:buClr>
              <a:defRPr/>
            </a:lvl6p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cxnSp>
        <p:nvCxnSpPr>
          <p:cNvPr id="6" name="Straight Connector 5"/>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A84719E-0005-42AA-9183-AB9A51DD443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994506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1168" y="830264"/>
            <a:ext cx="2747433" cy="47593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66751" y="830264"/>
            <a:ext cx="8041216" cy="4759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F630345-2D4E-4D56-A052-ABB4EC58AA28}"/>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344635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9A0AE5B-24DB-4221-B7E3-6F56A12AF65C}"/>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008376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73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1992200-7DAF-454E-AD22-2FC9966C6979}"/>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6765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7" name="Straight Connector 6"/>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F6BD383-851E-4493-ADDE-66BD6C5AA39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32968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cxnSp>
        <p:nvCxnSpPr>
          <p:cNvPr id="3" name="Straight Connector 2"/>
          <p:cNvCxnSpPr/>
          <p:nvPr userDrawn="1"/>
        </p:nvCxnSpPr>
        <p:spPr>
          <a:xfrm>
            <a:off x="4082811" y="6662947"/>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D596920-ABCB-419E-9538-5C72F21FE925}"/>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45589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cxnSp>
        <p:nvCxnSpPr>
          <p:cNvPr id="2" name="Straight Connector 1"/>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D6A992C-895B-492F-96D1-93F94073ABA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2392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4300B71-84F3-42D4-806F-73C4771FC67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66844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50D8072-0C38-4851-952D-B6894A7E925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4188069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78EC99F-B8DE-4DEC-9F47-90DBE43E1C9B}"/>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85392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666751" y="830263"/>
            <a:ext cx="10836972"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8" name="Rectangle 3"/>
          <p:cNvSpPr>
            <a:spLocks noGrp="1" noChangeArrowheads="1"/>
          </p:cNvSpPr>
          <p:nvPr>
            <p:ph type="body" idx="1"/>
          </p:nvPr>
        </p:nvSpPr>
        <p:spPr bwMode="auto">
          <a:xfrm>
            <a:off x="685800" y="1887538"/>
            <a:ext cx="10817923" cy="370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sp>
        <p:nvSpPr>
          <p:cNvPr id="1030" name="Picture 9" descr="Education Scotland White (higher res)"/>
          <p:cNvSpPr>
            <a:spLocks noChangeAspect="1" noChangeArrowheads="1"/>
          </p:cNvSpPr>
          <p:nvPr/>
        </p:nvSpPr>
        <p:spPr bwMode="auto">
          <a:xfrm>
            <a:off x="9359900" y="5892800"/>
            <a:ext cx="2159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1800"/>
          </a:p>
        </p:txBody>
      </p:sp>
      <p:cxnSp>
        <p:nvCxnSpPr>
          <p:cNvPr id="3" name="Straight Connector 2"/>
          <p:cNvCxnSpPr>
            <a:endCxn id="1030" idx="3"/>
          </p:cNvCxnSpPr>
          <p:nvPr/>
        </p:nvCxnSpPr>
        <p:spPr>
          <a:xfrm flipV="1">
            <a:off x="676690" y="6216650"/>
            <a:ext cx="10842210" cy="41072"/>
          </a:xfrm>
          <a:prstGeom prst="line">
            <a:avLst/>
          </a:prstGeom>
          <a:ln w="12700" cmpd="sng">
            <a:solidFill>
              <a:srgbClr val="B3D236"/>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82560326-3E3C-4D2C-B74E-924490B8EC8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51478965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p:titleStyle>
    <p:bodyStyle>
      <a:lvl1pPr marL="0" indent="0" algn="l" rtl="0" eaLnBrk="1" fontAlgn="base" hangingPunct="1">
        <a:spcBef>
          <a:spcPct val="20000"/>
        </a:spcBef>
        <a:spcAft>
          <a:spcPct val="0"/>
        </a:spcAft>
        <a:buFont typeface="Arial"/>
        <a:buNone/>
        <a:defRPr sz="200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1.jpeg"/><Relationship Id="rId4" Type="http://schemas.openxmlformats.org/officeDocument/2006/relationships/hyperlink" Target="https://youtu.be/gOpeHIaDys4"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3.jpeg"/></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forms.office.com/e/b5PCpJJJ3P" TargetMode="External"/><Relationship Id="rId5" Type="http://schemas.openxmlformats.org/officeDocument/2006/relationships/image" Target="../media/image26.png"/><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image" Target="../media/image14.jpeg"/></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s://professionallearning.education.gov.scot/explore/the-national-model-of-professional-learni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gov.scot/policies/girfec/childs-plan/" TargetMode="External"/><Relationship Id="rId5" Type="http://schemas.openxmlformats.org/officeDocument/2006/relationships/hyperlink" Target="https://www.gov.scot/policies/girfec/national-practice-model/" TargetMode="External"/><Relationship Id="rId4" Type="http://schemas.openxmlformats.org/officeDocument/2006/relationships/hyperlink" Target="https://www.gov.scot/policies/girfec/named-pers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This image forms part of the Education Scotland branding. It is 2 teal-coloured overlapping triangles.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380" y="3807940"/>
            <a:ext cx="12209380" cy="3105484"/>
          </a:xfrm>
          <a:prstGeom prst="rect">
            <a:avLst/>
          </a:prstGeom>
        </p:spPr>
      </p:pic>
      <p:pic>
        <p:nvPicPr>
          <p:cNvPr id="5" name="Picture 4" descr="This is the Education Scotland logo. It is blue green and yellow."/>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81699" y="475679"/>
            <a:ext cx="2307574" cy="971713"/>
          </a:xfrm>
          <a:prstGeom prst="rect">
            <a:avLst/>
          </a:prstGeom>
        </p:spPr>
      </p:pic>
      <p:pic>
        <p:nvPicPr>
          <p:cNvPr id="10" name="Picture 9" descr="This image represents Rights and Equalities.  Inside a centrally placed heart shape are 3 stylised icon representing gender neutral children and young people. One icon represents wheelchair users. The heart is set within the United Nations Rights of the Child logo.">
            <a:extLst>
              <a:ext uri="{FF2B5EF4-FFF2-40B4-BE49-F238E27FC236}">
                <a16:creationId xmlns:a16="http://schemas.microsoft.com/office/drawing/2014/main" id="{42104F83-3D07-A90C-7CFC-891746049BC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65095" y="493086"/>
            <a:ext cx="1193878" cy="1000613"/>
          </a:xfrm>
          <a:prstGeom prst="rect">
            <a:avLst/>
          </a:prstGeom>
        </p:spPr>
      </p:pic>
      <p:pic>
        <p:nvPicPr>
          <p:cNvPr id="4" name="Picture 3" descr="This image represents Relationships. A central heart is encircled within 4 stylised icons representing gender neutral children, young people and adults.  "/>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768265" y="488379"/>
            <a:ext cx="1207497" cy="1013701"/>
          </a:xfrm>
          <a:prstGeom prst="rect">
            <a:avLst/>
          </a:prstGeom>
        </p:spPr>
      </p:pic>
      <p:pic>
        <p:nvPicPr>
          <p:cNvPr id="11" name="Picture 10" descr="This image represents Wellbeing and Care. Inside a centrally placed heart shape are 3 stylised icons representing gender neutral children and young people.  The supporting the heart are  3 stylised icons representing gender neutral children, young people and adults.  "/>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079033" y="487797"/>
            <a:ext cx="1212416" cy="1013504"/>
          </a:xfrm>
          <a:prstGeom prst="rect">
            <a:avLst/>
          </a:prstGeom>
        </p:spPr>
      </p:pic>
      <p:pic>
        <p:nvPicPr>
          <p:cNvPr id="13" name="Picture 12" descr="This image represents Inclusion. Inside a centrally placed heart shape are 3 stylised icons representing 3 gender neutral children and young people. One icon represents wheelchair users. The heart is set within the United Nations Convention on the Rights of the Child (UNCRC) logo. "/>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398939" y="462979"/>
            <a:ext cx="1225863" cy="1025622"/>
          </a:xfrm>
          <a:prstGeom prst="rect">
            <a:avLst/>
          </a:prstGeom>
        </p:spPr>
      </p:pic>
      <p:pic>
        <p:nvPicPr>
          <p:cNvPr id="14" name="Picture 13" descr="This is the Education Scotland, Inclusion, Wellbeing and Equalities logo. It is  blue green and yellow. ">
            <a:extLst>
              <a:ext uri="{FF2B5EF4-FFF2-40B4-BE49-F238E27FC236}">
                <a16:creationId xmlns:a16="http://schemas.microsoft.com/office/drawing/2014/main" id="{85014043-7488-2EAB-B3D1-267ED42E4B1E}"/>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711184" y="472440"/>
            <a:ext cx="2016064" cy="1014984"/>
          </a:xfrm>
          <a:prstGeom prst="rect">
            <a:avLst/>
          </a:prstGeom>
        </p:spPr>
      </p:pic>
      <p:sp>
        <p:nvSpPr>
          <p:cNvPr id="6" name="Rectangle 5">
            <a:extLst>
              <a:ext uri="{FF2B5EF4-FFF2-40B4-BE49-F238E27FC236}">
                <a16:creationId xmlns:a16="http://schemas.microsoft.com/office/drawing/2014/main" id="{041F11D3-EA81-678A-AABA-40CBB5C81CED}"/>
              </a:ext>
              <a:ext uri="{C183D7F6-B498-43B3-948B-1728B52AA6E4}">
                <adec:decorative xmlns:adec="http://schemas.microsoft.com/office/drawing/2017/decorative" val="1"/>
              </a:ext>
            </a:extLst>
          </p:cNvPr>
          <p:cNvSpPr/>
          <p:nvPr/>
        </p:nvSpPr>
        <p:spPr>
          <a:xfrm>
            <a:off x="3446276" y="1558243"/>
            <a:ext cx="7315200" cy="228600"/>
          </a:xfrm>
          <a:prstGeom prst="rect">
            <a:avLst/>
          </a:prstGeom>
          <a:solidFill>
            <a:srgbClr val="4BACC6"/>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3" name="Title 2">
            <a:extLst>
              <a:ext uri="{FF2B5EF4-FFF2-40B4-BE49-F238E27FC236}">
                <a16:creationId xmlns:a16="http://schemas.microsoft.com/office/drawing/2014/main" id="{03888F4C-C002-ED7E-7064-C9337611816C}"/>
              </a:ext>
            </a:extLst>
          </p:cNvPr>
          <p:cNvSpPr>
            <a:spLocks noGrp="1"/>
          </p:cNvSpPr>
          <p:nvPr>
            <p:ph type="title" idx="4294967295"/>
          </p:nvPr>
        </p:nvSpPr>
        <p:spPr>
          <a:xfrm>
            <a:off x="920750" y="1970088"/>
            <a:ext cx="11271250" cy="258603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ABB5"/>
                </a:solidFill>
                <a:effectLst/>
                <a:uLnTx/>
                <a:uFillTx/>
                <a:latin typeface="Segoe UI"/>
                <a:ea typeface="+mn-ea"/>
                <a:cs typeface="Segoe UI"/>
              </a:rPr>
              <a:t>Inclusion Wellbeing &amp; Equalities Professional Learning Framework</a:t>
            </a:r>
          </a:p>
          <a:p>
            <a:pPr marL="0" marR="0" lvl="0" indent="0" algn="l" defTabSz="914400" rtl="0" eaLnBrk="1" fontAlgn="auto" latinLnBrk="0" hangingPunct="1">
              <a:lnSpc>
                <a:spcPct val="130000"/>
              </a:lnSpc>
              <a:spcBef>
                <a:spcPts val="0"/>
              </a:spcBef>
              <a:spcAft>
                <a:spcPts val="0"/>
              </a:spcAft>
              <a:buClrTx/>
              <a:buSzTx/>
              <a:buFontTx/>
              <a:buNone/>
              <a:tabLst/>
              <a:defRPr/>
            </a:pPr>
            <a:endParaRPr kumimoji="0" lang="en-GB" sz="3600" b="1" i="0" u="none" strike="noStrike" kern="1200" cap="none" spc="0" normalizeH="0" baseline="0" noProof="0" dirty="0">
              <a:ln>
                <a:noFill/>
              </a:ln>
              <a:solidFill>
                <a:srgbClr val="00ABB5"/>
              </a:solidFill>
              <a:effectLst/>
              <a:uLnTx/>
              <a:uFillTx/>
              <a:latin typeface="Segoe UI"/>
              <a:ea typeface="+mn-ea"/>
              <a:cs typeface="Segoe UI"/>
            </a:endParaRPr>
          </a:p>
          <a:p>
            <a:pPr marL="0" marR="0" lvl="0" indent="0" algn="l" defTabSz="914400" rtl="0" eaLnBrk="1" fontAlgn="auto" latinLnBrk="0" hangingPunct="1">
              <a:lnSpc>
                <a:spcPct val="13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ABB5"/>
                </a:solidFill>
                <a:effectLst/>
                <a:uLnTx/>
                <a:uFillTx/>
                <a:latin typeface="Segoe UI"/>
                <a:ea typeface="+mn-ea"/>
                <a:cs typeface="Segoe UI"/>
              </a:rPr>
              <a:t>Getting it right for every child (GIRFEC)  </a:t>
            </a:r>
            <a:endParaRPr kumimoji="0" lang="en-US" sz="1800" b="0" i="0" u="none" strike="noStrike" kern="1200" cap="none" spc="0" normalizeH="0" baseline="0" noProof="0" dirty="0">
              <a:ln>
                <a:noFill/>
              </a:ln>
              <a:solidFill>
                <a:srgbClr val="000000"/>
              </a:solidFill>
              <a:effectLst/>
              <a:uLnTx/>
              <a:uFillTx/>
              <a:latin typeface="Arial"/>
              <a:ea typeface="+mn-ea"/>
              <a:cs typeface="Arial"/>
            </a:endParaRPr>
          </a:p>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BACC6"/>
                </a:solidFill>
                <a:effectLst/>
                <a:uLnTx/>
                <a:uFillTx/>
                <a:latin typeface="Arial"/>
                <a:ea typeface="+mn-ea"/>
                <a:cs typeface="Arial"/>
              </a:rPr>
              <a:t>Essential for All</a:t>
            </a:r>
            <a:r>
              <a:rPr kumimoji="0" lang="en-GB" sz="3200" b="1" i="0" u="none" strike="noStrike" kern="1200" cap="none" spc="0" normalizeH="0" baseline="0" noProof="0" dirty="0">
                <a:ln>
                  <a:noFill/>
                </a:ln>
                <a:solidFill>
                  <a:srgbClr val="4BACC6"/>
                </a:solidFill>
                <a:effectLst/>
                <a:uLnTx/>
                <a:uFillTx/>
                <a:latin typeface="Segoe UI"/>
                <a:ea typeface="+mn-ea"/>
                <a:cs typeface="Segoe UI"/>
              </a:rPr>
              <a:t> </a:t>
            </a:r>
            <a:endParaRPr kumimoji="0" lang="en-US" sz="3200" b="0" i="0" u="none" strike="noStrike" kern="1200" cap="none" spc="0" normalizeH="0" baseline="0" noProof="0" dirty="0">
              <a:ln>
                <a:noFill/>
              </a:ln>
              <a:solidFill>
                <a:srgbClr val="4BACC6"/>
              </a:solidFill>
              <a:effectLst/>
              <a:uLnTx/>
              <a:uFillTx/>
              <a:latin typeface="+mn-lt"/>
              <a:ea typeface="+mn-ea"/>
              <a:cs typeface="Arial"/>
            </a:endParaRPr>
          </a:p>
        </p:txBody>
      </p:sp>
      <p:sp>
        <p:nvSpPr>
          <p:cNvPr id="7" name="Rectangle 6">
            <a:extLst>
              <a:ext uri="{FF2B5EF4-FFF2-40B4-BE49-F238E27FC236}">
                <a16:creationId xmlns:a16="http://schemas.microsoft.com/office/drawing/2014/main" id="{5CA0721E-FCDA-6D70-5637-B1D8818EF130}"/>
              </a:ext>
            </a:extLst>
          </p:cNvPr>
          <p:cNvSpPr/>
          <p:nvPr/>
        </p:nvSpPr>
        <p:spPr>
          <a:xfrm>
            <a:off x="812328" y="4548030"/>
            <a:ext cx="4102765" cy="461665"/>
          </a:xfrm>
          <a:prstGeom prst="rect">
            <a:avLst/>
          </a:prstGeom>
        </p:spPr>
        <p:txBody>
          <a:bodyPr wrap="square" lIns="91440" tIns="45720" rIns="91440" bIns="45720" anchor="t">
            <a:spAutoFit/>
          </a:bodyPr>
          <a:lstStyle/>
          <a:p>
            <a:r>
              <a:rPr lang="en-GB" sz="2400" dirty="0">
                <a:solidFill>
                  <a:srgbClr val="B3D236"/>
                </a:solidFill>
              </a:rPr>
              <a:t>@ESInclusionTeam</a:t>
            </a:r>
            <a:endParaRPr lang="en-US" sz="2400" dirty="0">
              <a:solidFill>
                <a:srgbClr val="B3D236"/>
              </a:solidFill>
            </a:endParaRPr>
          </a:p>
        </p:txBody>
      </p:sp>
      <p:sp>
        <p:nvSpPr>
          <p:cNvPr id="9" name="TextBox 8">
            <a:extLst>
              <a:ext uri="{FF2B5EF4-FFF2-40B4-BE49-F238E27FC236}">
                <a16:creationId xmlns:a16="http://schemas.microsoft.com/office/drawing/2014/main" id="{2356700F-A37B-49B9-B5E0-88F52D3215A1}"/>
              </a:ext>
            </a:extLst>
          </p:cNvPr>
          <p:cNvSpPr txBox="1"/>
          <p:nvPr/>
        </p:nvSpPr>
        <p:spPr>
          <a:xfrm>
            <a:off x="6611048" y="5972962"/>
            <a:ext cx="5580952" cy="523220"/>
          </a:xfrm>
          <a:prstGeom prst="rect">
            <a:avLst/>
          </a:prstGeom>
          <a:noFill/>
        </p:spPr>
        <p:txBody>
          <a:bodyPr wrap="square" rtlCol="0">
            <a:spAutoFit/>
          </a:bodyPr>
          <a:lstStyle/>
          <a:p>
            <a:pPr algn="r" eaLnBrk="1" hangingPunct="1">
              <a:lnSpc>
                <a:spcPct val="100000"/>
              </a:lnSpc>
              <a:spcBef>
                <a:spcPts val="0"/>
              </a:spcBef>
              <a:spcAft>
                <a:spcPts val="0"/>
              </a:spcAft>
            </a:pPr>
            <a:r>
              <a:rPr lang="en-GB" sz="1400" b="1" dirty="0">
                <a:solidFill>
                  <a:schemeClr val="bg1"/>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Do luchd-ionnsachaidh na h-Alba, le luchd-foghlaim Alba </a:t>
            </a:r>
          </a:p>
        </p:txBody>
      </p:sp>
    </p:spTree>
    <p:extLst>
      <p:ext uri="{BB962C8B-B14F-4D97-AF65-F5344CB8AC3E}">
        <p14:creationId xmlns:p14="http://schemas.microsoft.com/office/powerpoint/2010/main" val="655389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45A28556-498A-123C-50E9-FE85A01B352D}"/>
              </a:ext>
            </a:extLst>
          </p:cNvPr>
          <p:cNvSpPr txBox="1">
            <a:spLocks noGrp="1"/>
          </p:cNvSpPr>
          <p:nvPr>
            <p:ph type="title" idx="4294967295"/>
          </p:nvPr>
        </p:nvSpPr>
        <p:spPr>
          <a:xfrm>
            <a:off x="506036" y="302460"/>
            <a:ext cx="8848029" cy="6658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j-cs"/>
              </a:rPr>
              <a:t>Getting it right for every child (GIRFEC)</a:t>
            </a:r>
            <a:endParaRPr kumimoji="0" lang="en-US" sz="3200" b="1" i="0" u="none" strike="noStrike" kern="1200" cap="none" spc="0" normalizeH="0" baseline="0" noProof="0" dirty="0">
              <a:ln>
                <a:noFill/>
              </a:ln>
              <a:solidFill>
                <a:srgbClr val="00ABB5"/>
              </a:solidFill>
              <a:effectLst/>
              <a:uLnTx/>
              <a:uFillTx/>
              <a:latin typeface="+mn-lt"/>
              <a:ea typeface="+mn-ea"/>
              <a:cs typeface="Arial"/>
            </a:endParaRPr>
          </a:p>
        </p:txBody>
      </p:sp>
      <p:pic>
        <p:nvPicPr>
          <p:cNvPr id="2" name="Picture 1" descr="This is the Education Scotland, Inclusion, Wellbeing and Equalities logo. It is blue green and yellow.">
            <a:extLst>
              <a:ext uri="{FF2B5EF4-FFF2-40B4-BE49-F238E27FC236}">
                <a16:creationId xmlns:a16="http://schemas.microsoft.com/office/drawing/2014/main" id="{52B82BD3-3617-79E9-645A-57B1C6C729A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10422" y="0"/>
            <a:ext cx="1281578" cy="644769"/>
          </a:xfrm>
          <a:prstGeom prst="rect">
            <a:avLst/>
          </a:prstGeom>
        </p:spPr>
      </p:pic>
      <p:sp>
        <p:nvSpPr>
          <p:cNvPr id="4" name="Content Placeholder 3"/>
          <p:cNvSpPr>
            <a:spLocks noGrp="1"/>
          </p:cNvSpPr>
          <p:nvPr>
            <p:ph idx="1"/>
          </p:nvPr>
        </p:nvSpPr>
        <p:spPr>
          <a:xfrm>
            <a:off x="569019" y="1993614"/>
            <a:ext cx="10817923" cy="3702050"/>
          </a:xfrm>
        </p:spPr>
        <p:txBody>
          <a:bodyPr/>
          <a:lstStyle/>
          <a:p>
            <a:r>
              <a:rPr lang="en-GB" dirty="0">
                <a:solidFill>
                  <a:schemeClr val="tx1">
                    <a:lumMod val="75000"/>
                    <a:lumOff val="25000"/>
                  </a:schemeClr>
                </a:solidFill>
                <a:latin typeface="Segoe UI"/>
                <a:cs typeface="Segoe UI"/>
              </a:rPr>
              <a:t>This</a:t>
            </a:r>
            <a:r>
              <a:rPr lang="en-GB" dirty="0">
                <a:latin typeface="Segoe UI"/>
                <a:cs typeface="Segoe UI"/>
              </a:rPr>
              <a:t> </a:t>
            </a:r>
            <a:r>
              <a:rPr lang="en-GB" dirty="0">
                <a:latin typeface="Segoe UI"/>
                <a:cs typeface="Segoe UI"/>
                <a:hlinkClick r:id="rId4"/>
              </a:rPr>
              <a:t>video</a:t>
            </a:r>
            <a:r>
              <a:rPr lang="en-GB" dirty="0">
                <a:latin typeface="Segoe UI"/>
                <a:cs typeface="Segoe UI"/>
              </a:rPr>
              <a:t> </a:t>
            </a:r>
            <a:r>
              <a:rPr lang="en-GB" dirty="0">
                <a:solidFill>
                  <a:schemeClr val="tx1">
                    <a:lumMod val="75000"/>
                    <a:lumOff val="25000"/>
                  </a:schemeClr>
                </a:solidFill>
                <a:latin typeface="Segoe UI"/>
                <a:cs typeface="Segoe UI"/>
              </a:rPr>
              <a:t>(7:09 minutes) from The Alliance provides a helpful overview of Getting it right for every child (GIRFEC).</a:t>
            </a:r>
          </a:p>
          <a:p>
            <a:endParaRPr lang="en-GB" dirty="0">
              <a:solidFill>
                <a:schemeClr val="tx1">
                  <a:lumMod val="75000"/>
                  <a:lumOff val="25000"/>
                </a:schemeClr>
              </a:solidFill>
              <a:latin typeface="Segoe UI"/>
              <a:cs typeface="Segoe UI"/>
            </a:endParaRPr>
          </a:p>
          <a:p>
            <a:r>
              <a:rPr lang="en-GB" dirty="0">
                <a:solidFill>
                  <a:schemeClr val="tx1">
                    <a:lumMod val="75000"/>
                    <a:lumOff val="25000"/>
                  </a:schemeClr>
                </a:solidFill>
                <a:latin typeface="Segoe UI"/>
                <a:cs typeface="Segoe UI"/>
              </a:rPr>
              <a:t>Please take the time to watch this video to enhance your understanding of Getting it right for every child (GIRFEC).</a:t>
            </a:r>
          </a:p>
        </p:txBody>
      </p:sp>
      <p:pic>
        <p:nvPicPr>
          <p:cNvPr id="3" name="Picture 2" descr="This image is the logo for the Getting it right for every child approach. A stylised image of a bird created by different coloured triangles with the text on the right which reads Getting it right for every child. ">
            <a:extLst>
              <a:ext uri="{FF2B5EF4-FFF2-40B4-BE49-F238E27FC236}">
                <a16:creationId xmlns:a16="http://schemas.microsoft.com/office/drawing/2014/main" id="{D6726D9A-12AA-4285-B7E8-6245A4EC117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601115" y="3667991"/>
            <a:ext cx="2483427" cy="2483427"/>
          </a:xfrm>
          <a:prstGeom prst="rect">
            <a:avLst/>
          </a:prstGeom>
        </p:spPr>
      </p:pic>
    </p:spTree>
    <p:extLst>
      <p:ext uri="{BB962C8B-B14F-4D97-AF65-F5344CB8AC3E}">
        <p14:creationId xmlns:p14="http://schemas.microsoft.com/office/powerpoint/2010/main" val="2305185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is is the Education Scotland, Inclusion, Wellbeing and Equalities logo. It is blue green and yellow.">
            <a:extLst>
              <a:ext uri="{FF2B5EF4-FFF2-40B4-BE49-F238E27FC236}">
                <a16:creationId xmlns:a16="http://schemas.microsoft.com/office/drawing/2014/main" id="{7D08EF1A-3A79-AF11-7EAC-9225120CDCB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10422" y="0"/>
            <a:ext cx="1281578" cy="644769"/>
          </a:xfrm>
          <a:prstGeom prst="rect">
            <a:avLst/>
          </a:prstGeom>
        </p:spPr>
      </p:pic>
      <p:sp>
        <p:nvSpPr>
          <p:cNvPr id="4" name="Content Placeholder 3"/>
          <p:cNvSpPr>
            <a:spLocks noGrp="1"/>
          </p:cNvSpPr>
          <p:nvPr>
            <p:ph idx="1"/>
          </p:nvPr>
        </p:nvSpPr>
        <p:spPr>
          <a:xfrm>
            <a:off x="484026" y="1386412"/>
            <a:ext cx="10512221" cy="4662695"/>
          </a:xfrm>
        </p:spPr>
        <p:txBody>
          <a:bodyPr/>
          <a:lstStyle/>
          <a:p>
            <a:pPr>
              <a:lnSpc>
                <a:spcPct val="130000"/>
              </a:lnSpc>
            </a:pPr>
            <a:r>
              <a:rPr lang="en-GB" dirty="0">
                <a:solidFill>
                  <a:schemeClr val="tx1">
                    <a:lumMod val="75000"/>
                    <a:lumOff val="25000"/>
                  </a:schemeClr>
                </a:solidFill>
                <a:latin typeface="Segoe UI"/>
                <a:cs typeface="Segoe UI"/>
              </a:rPr>
              <a:t>Your school, setting or local authority will have Getting it right for every child (GIRFEC) embedded within their policies. This will include an overview of the procedures and protocols that everyone should follow to respect and protect the physical, mental and emotional wellbeing of children and young people.</a:t>
            </a:r>
          </a:p>
          <a:p>
            <a:endParaRPr lang="en-GB" dirty="0">
              <a:solidFill>
                <a:schemeClr val="tx1">
                  <a:lumMod val="75000"/>
                  <a:lumOff val="25000"/>
                </a:schemeClr>
              </a:solidFill>
              <a:latin typeface="Segoe UI"/>
              <a:cs typeface="Segoe UI"/>
            </a:endParaRPr>
          </a:p>
          <a:p>
            <a:pPr marL="285750" indent="-285750">
              <a:lnSpc>
                <a:spcPct val="120000"/>
              </a:lnSpc>
              <a:buFont typeface="Arial" panose="020B0604020202020204" pitchFamily="34" charset="0"/>
              <a:buChar char="•"/>
            </a:pPr>
            <a:r>
              <a:rPr lang="en-GB" dirty="0">
                <a:solidFill>
                  <a:schemeClr val="tx1">
                    <a:lumMod val="75000"/>
                    <a:lumOff val="25000"/>
                  </a:schemeClr>
                </a:solidFill>
                <a:latin typeface="Segoe UI"/>
                <a:cs typeface="Segoe UI"/>
              </a:rPr>
              <a:t>Which policies and procedures are you aware of in your school or setting that include an overview of Getting it right for every child (GIRFEC)?</a:t>
            </a:r>
          </a:p>
          <a:p>
            <a:endParaRPr lang="en-GB" dirty="0">
              <a:solidFill>
                <a:schemeClr val="tx1">
                  <a:lumMod val="75000"/>
                  <a:lumOff val="25000"/>
                </a:schemeClr>
              </a:solidFill>
              <a:latin typeface="Segoe UI"/>
              <a:cs typeface="Segoe UI"/>
            </a:endParaRPr>
          </a:p>
          <a:p>
            <a:pPr marL="285750" indent="-285750">
              <a:lnSpc>
                <a:spcPct val="120000"/>
              </a:lnSpc>
              <a:buFont typeface="Arial" panose="020B0604020202020204" pitchFamily="34" charset="0"/>
              <a:buChar char="•"/>
            </a:pPr>
            <a:r>
              <a:rPr lang="en-GB" dirty="0">
                <a:solidFill>
                  <a:schemeClr val="tx1">
                    <a:lumMod val="75000"/>
                    <a:lumOff val="25000"/>
                  </a:schemeClr>
                </a:solidFill>
                <a:latin typeface="Segoe UI"/>
                <a:cs typeface="Segoe UI"/>
              </a:rPr>
              <a:t>Are you clear about your responsibility to safeguard and protect children and young people’s physical, mental and emotional wellbeing?</a:t>
            </a:r>
          </a:p>
          <a:p>
            <a:endParaRPr lang="en-GB" dirty="0">
              <a:solidFill>
                <a:schemeClr val="tx1">
                  <a:lumMod val="75000"/>
                  <a:lumOff val="25000"/>
                </a:schemeClr>
              </a:solidFill>
              <a:latin typeface="Segoe UI"/>
              <a:cs typeface="Segoe UI"/>
            </a:endParaRPr>
          </a:p>
          <a:p>
            <a:endParaRPr lang="en-GB" dirty="0">
              <a:latin typeface="Segoe UI"/>
              <a:cs typeface="Segoe UI"/>
            </a:endParaRPr>
          </a:p>
          <a:p>
            <a:endParaRPr lang="en-GB" dirty="0">
              <a:latin typeface="Segoe UI"/>
              <a:cs typeface="Segoe UI"/>
            </a:endParaRPr>
          </a:p>
          <a:p>
            <a:endParaRPr lang="en-GB" dirty="0">
              <a:latin typeface="Segoe UI"/>
              <a:cs typeface="Segoe UI"/>
            </a:endParaRPr>
          </a:p>
          <a:p>
            <a:endParaRPr lang="en-GB" dirty="0">
              <a:latin typeface="Segoe UI"/>
              <a:cs typeface="Segoe UI"/>
            </a:endParaRPr>
          </a:p>
        </p:txBody>
      </p:sp>
      <p:sp>
        <p:nvSpPr>
          <p:cNvPr id="3" name="Title 2">
            <a:extLst>
              <a:ext uri="{FF2B5EF4-FFF2-40B4-BE49-F238E27FC236}">
                <a16:creationId xmlns:a16="http://schemas.microsoft.com/office/drawing/2014/main" id="{F4C1D971-5CE4-A564-79F8-0DEB9EE55A7D}"/>
              </a:ext>
            </a:extLst>
          </p:cNvPr>
          <p:cNvSpPr txBox="1">
            <a:spLocks noGrp="1"/>
          </p:cNvSpPr>
          <p:nvPr>
            <p:ph type="title" idx="4294967295"/>
          </p:nvPr>
        </p:nvSpPr>
        <p:spPr>
          <a:xfrm>
            <a:off x="629603" y="364244"/>
            <a:ext cx="8848029" cy="6658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j-cs"/>
              </a:rPr>
              <a:t>What does this mean for you? </a:t>
            </a:r>
            <a:endParaRPr kumimoji="0" lang="en-US" sz="3200" b="1" i="0" u="none" strike="noStrike" kern="1200" cap="none" spc="0" normalizeH="0" baseline="0" noProof="0" dirty="0">
              <a:ln>
                <a:noFill/>
              </a:ln>
              <a:solidFill>
                <a:srgbClr val="00ABB5"/>
              </a:solidFill>
              <a:effectLst/>
              <a:uLnTx/>
              <a:uFillTx/>
              <a:latin typeface="+mn-lt"/>
              <a:ea typeface="+mn-ea"/>
              <a:cs typeface="Arial"/>
            </a:endParaRPr>
          </a:p>
        </p:txBody>
      </p:sp>
    </p:spTree>
    <p:extLst>
      <p:ext uri="{BB962C8B-B14F-4D97-AF65-F5344CB8AC3E}">
        <p14:creationId xmlns:p14="http://schemas.microsoft.com/office/powerpoint/2010/main" val="3910365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727443FE-F3A2-E1AC-E68D-4CB881738FCA}"/>
              </a:ext>
            </a:extLst>
          </p:cNvPr>
          <p:cNvSpPr txBox="1">
            <a:spLocks noGrp="1"/>
          </p:cNvSpPr>
          <p:nvPr>
            <p:ph type="title" idx="4294967295"/>
          </p:nvPr>
        </p:nvSpPr>
        <p:spPr>
          <a:xfrm>
            <a:off x="456608" y="537238"/>
            <a:ext cx="8848029" cy="6658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ABB5"/>
                </a:solidFill>
                <a:effectLst/>
                <a:uLnTx/>
                <a:uFillTx/>
                <a:latin typeface="+mn-lt"/>
                <a:ea typeface="+mn-ea"/>
                <a:cs typeface="Arial"/>
              </a:rPr>
              <a:t>Reflection</a:t>
            </a:r>
          </a:p>
        </p:txBody>
      </p:sp>
      <p:pic>
        <p:nvPicPr>
          <p:cNvPr id="4" name="Picture 3" descr="This is the Education Scotland, Inclusion, Wellbeing and Equalities logo. It is blue green and yellow.">
            <a:extLst>
              <a:ext uri="{FF2B5EF4-FFF2-40B4-BE49-F238E27FC236}">
                <a16:creationId xmlns:a16="http://schemas.microsoft.com/office/drawing/2014/main" id="{9F87943B-39A4-9B0A-E0DA-4DD201C8AC3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57025" y="0"/>
            <a:ext cx="1234975" cy="621323"/>
          </a:xfrm>
          <a:prstGeom prst="rect">
            <a:avLst/>
          </a:prstGeom>
        </p:spPr>
      </p:pic>
      <p:pic>
        <p:nvPicPr>
          <p:cNvPr id="3" name="Picture 2" descr="This image represents a reflective activity. It is of 2 icons representing people next to a large question mark.   ">
            <a:extLst>
              <a:ext uri="{FF2B5EF4-FFF2-40B4-BE49-F238E27FC236}">
                <a16:creationId xmlns:a16="http://schemas.microsoft.com/office/drawing/2014/main" id="{CEE256A8-AE22-4329-B67D-6B875915442C}"/>
              </a:ext>
            </a:extLst>
          </p:cNvPr>
          <p:cNvPicPr/>
          <p:nvPr/>
        </p:nvPicPr>
        <p:blipFill>
          <a:blip r:embed="rId4" cstate="email">
            <a:extLst>
              <a:ext uri="{28A0092B-C50C-407E-A947-70E740481C1C}">
                <a14:useLocalDpi xmlns:a14="http://schemas.microsoft.com/office/drawing/2010/main"/>
              </a:ext>
            </a:extLst>
          </a:blip>
          <a:srcRect/>
          <a:stretch>
            <a:fillRect/>
          </a:stretch>
        </p:blipFill>
        <p:spPr bwMode="auto">
          <a:xfrm>
            <a:off x="570084" y="1464679"/>
            <a:ext cx="1001214" cy="994682"/>
          </a:xfrm>
          <a:prstGeom prst="rect">
            <a:avLst/>
          </a:prstGeom>
          <a:noFill/>
          <a:ln>
            <a:noFill/>
          </a:ln>
        </p:spPr>
      </p:pic>
      <p:sp>
        <p:nvSpPr>
          <p:cNvPr id="2" name="TextBox 1">
            <a:extLst>
              <a:ext uri="{FF2B5EF4-FFF2-40B4-BE49-F238E27FC236}">
                <a16:creationId xmlns:a16="http://schemas.microsoft.com/office/drawing/2014/main" id="{20B3CDD1-A1DE-D766-9D97-76F31AC9D1D4}"/>
              </a:ext>
            </a:extLst>
          </p:cNvPr>
          <p:cNvSpPr txBox="1"/>
          <p:nvPr/>
        </p:nvSpPr>
        <p:spPr>
          <a:xfrm>
            <a:off x="1797140" y="1828342"/>
            <a:ext cx="9515517" cy="3005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dirty="0">
                <a:solidFill>
                  <a:schemeClr val="tx1">
                    <a:lumMod val="75000"/>
                    <a:lumOff val="25000"/>
                  </a:schemeClr>
                </a:solidFill>
                <a:latin typeface="Segoe UI"/>
                <a:cs typeface="Arial"/>
              </a:rPr>
              <a:t>From what you have learned so far, think about:</a:t>
            </a:r>
          </a:p>
          <a:p>
            <a:endParaRPr lang="en-GB" sz="2400" b="1" dirty="0">
              <a:solidFill>
                <a:schemeClr val="tx1">
                  <a:lumMod val="75000"/>
                  <a:lumOff val="25000"/>
                </a:schemeClr>
              </a:solidFill>
              <a:latin typeface="Segoe UI"/>
              <a:cs typeface="Arial"/>
            </a:endParaRPr>
          </a:p>
          <a:p>
            <a:pPr marL="342900" indent="-342900">
              <a:lnSpc>
                <a:spcPct val="120000"/>
              </a:lnSpc>
              <a:buFont typeface="Arial"/>
              <a:buChar char="•"/>
            </a:pPr>
            <a:r>
              <a:rPr lang="en-GB" sz="2400" dirty="0">
                <a:solidFill>
                  <a:schemeClr val="tx1">
                    <a:lumMod val="75000"/>
                    <a:lumOff val="25000"/>
                  </a:schemeClr>
                </a:solidFill>
                <a:latin typeface="Segoe UI"/>
                <a:cs typeface="Arial"/>
              </a:rPr>
              <a:t>How has this made you feel?</a:t>
            </a:r>
          </a:p>
          <a:p>
            <a:pPr marL="342900" indent="-342900">
              <a:lnSpc>
                <a:spcPct val="120000"/>
              </a:lnSpc>
              <a:buFont typeface="Arial"/>
              <a:buChar char="•"/>
            </a:pPr>
            <a:r>
              <a:rPr lang="en-GB" sz="2400" dirty="0">
                <a:solidFill>
                  <a:schemeClr val="tx1">
                    <a:lumMod val="75000"/>
                    <a:lumOff val="25000"/>
                  </a:schemeClr>
                </a:solidFill>
                <a:latin typeface="Segoe UI"/>
                <a:cs typeface="Arial"/>
              </a:rPr>
              <a:t>What has this made you think about?</a:t>
            </a:r>
          </a:p>
          <a:p>
            <a:pPr marL="342900" indent="-342900">
              <a:lnSpc>
                <a:spcPct val="120000"/>
              </a:lnSpc>
              <a:buFont typeface="Arial"/>
              <a:buChar char="•"/>
            </a:pPr>
            <a:r>
              <a:rPr lang="en-GB" sz="2400" dirty="0">
                <a:solidFill>
                  <a:schemeClr val="tx1">
                    <a:lumMod val="75000"/>
                    <a:lumOff val="25000"/>
                  </a:schemeClr>
                </a:solidFill>
                <a:latin typeface="Segoe UI"/>
                <a:cs typeface="Arial"/>
              </a:rPr>
              <a:t>What one action would you like to take forward?</a:t>
            </a:r>
          </a:p>
          <a:p>
            <a:pPr marL="342900" indent="-342900">
              <a:lnSpc>
                <a:spcPct val="120000"/>
              </a:lnSpc>
              <a:buFont typeface="Arial"/>
              <a:buChar char="•"/>
            </a:pPr>
            <a:r>
              <a:rPr lang="en-GB" sz="2400" dirty="0">
                <a:solidFill>
                  <a:schemeClr val="tx1">
                    <a:lumMod val="75000"/>
                    <a:lumOff val="25000"/>
                  </a:schemeClr>
                </a:solidFill>
                <a:latin typeface="Segoe UI"/>
                <a:cs typeface="Arial"/>
              </a:rPr>
              <a:t>How can you link what you plan to do with others in your setting?</a:t>
            </a:r>
          </a:p>
          <a:p>
            <a:pPr marL="342900" indent="-342900">
              <a:lnSpc>
                <a:spcPct val="120000"/>
              </a:lnSpc>
              <a:buFont typeface="Arial"/>
              <a:buChar char="•"/>
            </a:pPr>
            <a:r>
              <a:rPr lang="en-GB" sz="2400" dirty="0">
                <a:solidFill>
                  <a:schemeClr val="tx1">
                    <a:lumMod val="75000"/>
                    <a:lumOff val="25000"/>
                  </a:schemeClr>
                </a:solidFill>
                <a:latin typeface="Segoe UI"/>
                <a:cs typeface="Arial"/>
              </a:rPr>
              <a:t>How you will know that this learning has made a difference?</a:t>
            </a:r>
          </a:p>
        </p:txBody>
      </p:sp>
    </p:spTree>
    <p:extLst>
      <p:ext uri="{BB962C8B-B14F-4D97-AF65-F5344CB8AC3E}">
        <p14:creationId xmlns:p14="http://schemas.microsoft.com/office/powerpoint/2010/main" val="3536053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67C57E-D395-3B2B-7565-705BC2E28806}"/>
              </a:ext>
            </a:extLst>
          </p:cNvPr>
          <p:cNvSpPr>
            <a:spLocks noGrp="1"/>
          </p:cNvSpPr>
          <p:nvPr>
            <p:ph type="title"/>
          </p:nvPr>
        </p:nvSpPr>
        <p:spPr>
          <a:xfrm>
            <a:off x="641699" y="291644"/>
            <a:ext cx="10836972" cy="711200"/>
          </a:xfrm>
        </p:spPr>
        <p:txBody>
          <a:bodyPr/>
          <a:lstStyle/>
          <a:p>
            <a:r>
              <a:rPr lang="en-GB" dirty="0"/>
              <a:t>We value your feedback </a:t>
            </a:r>
          </a:p>
        </p:txBody>
      </p:sp>
      <p:pic>
        <p:nvPicPr>
          <p:cNvPr id="6" name="Picture 5" descr="This is the Education Scotland, Inclusion, Wellbeing and Equalities logo. It is blue green and yellow.">
            <a:extLst>
              <a:ext uri="{FF2B5EF4-FFF2-40B4-BE49-F238E27FC236}">
                <a16:creationId xmlns:a16="http://schemas.microsoft.com/office/drawing/2014/main" id="{CD42F332-599C-34C1-4EBE-36C6A109383A}"/>
              </a:ext>
            </a:extLst>
          </p:cNvPr>
          <p:cNvPicPr>
            <a:picLocks noChangeAspect="1"/>
          </p:cNvPicPr>
          <p:nvPr/>
        </p:nvPicPr>
        <p:blipFill>
          <a:blip r:embed="rId3"/>
          <a:stretch>
            <a:fillRect/>
          </a:stretch>
        </p:blipFill>
        <p:spPr>
          <a:xfrm>
            <a:off x="10658475" y="0"/>
            <a:ext cx="1533525" cy="771525"/>
          </a:xfrm>
          <a:prstGeom prst="rect">
            <a:avLst/>
          </a:prstGeom>
        </p:spPr>
      </p:pic>
      <p:pic>
        <p:nvPicPr>
          <p:cNvPr id="12" name="Picture 11" descr="This is an image of a pencil and forms with the text Feedback Form at the bottom. ">
            <a:extLst>
              <a:ext uri="{FF2B5EF4-FFF2-40B4-BE49-F238E27FC236}">
                <a16:creationId xmlns:a16="http://schemas.microsoft.com/office/drawing/2014/main" id="{0EA6FC52-B4E5-86A6-CB22-60CCD004DB9E}"/>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86956" y="1122116"/>
            <a:ext cx="1052755" cy="1182506"/>
          </a:xfrm>
          <a:prstGeom prst="rect">
            <a:avLst/>
          </a:prstGeom>
          <a:ln w="50800">
            <a:noFill/>
          </a:ln>
        </p:spPr>
      </p:pic>
      <p:sp>
        <p:nvSpPr>
          <p:cNvPr id="2" name="TextBox 1">
            <a:extLst>
              <a:ext uri="{FF2B5EF4-FFF2-40B4-BE49-F238E27FC236}">
                <a16:creationId xmlns:a16="http://schemas.microsoft.com/office/drawing/2014/main" id="{20B3CDD1-A1DE-D766-9D97-76F31AC9D1D4}"/>
              </a:ext>
            </a:extLst>
          </p:cNvPr>
          <p:cNvSpPr txBox="1"/>
          <p:nvPr/>
        </p:nvSpPr>
        <p:spPr>
          <a:xfrm>
            <a:off x="1778258" y="1029972"/>
            <a:ext cx="6695182" cy="4493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lumMod val="75000"/>
                    <a:lumOff val="25000"/>
                  </a:schemeClr>
                </a:solidFill>
                <a:effectLst/>
                <a:uLnTx/>
                <a:uFillTx/>
                <a:latin typeface="Segoe UI"/>
                <a:ea typeface="+mn-ea"/>
                <a:cs typeface="Arial"/>
              </a:rPr>
              <a:t>From now until March 2024 we will be taking feedback on these resources so that we can make changes in advance of a formal launch of the Professional Learning Framework in June 2024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schemeClr val="tx1">
                  <a:lumMod val="75000"/>
                  <a:lumOff val="25000"/>
                </a:schemeClr>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1" i="0" u="none" strike="noStrike" kern="1200" cap="none" spc="0" normalizeH="0" baseline="0" noProof="0" dirty="0">
                <a:ln>
                  <a:noFill/>
                </a:ln>
                <a:solidFill>
                  <a:schemeClr val="tx1">
                    <a:lumMod val="75000"/>
                    <a:lumOff val="25000"/>
                  </a:schemeClr>
                </a:solidFill>
                <a:effectLst/>
                <a:uLnTx/>
                <a:uFillTx/>
                <a:latin typeface="Segoe UI"/>
                <a:ea typeface="+mn-ea"/>
                <a:cs typeface="Arial"/>
              </a:rPr>
              <a:t>Your feedback could help us improve this resource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schemeClr val="tx1">
                  <a:lumMod val="75000"/>
                  <a:lumOff val="25000"/>
                </a:schemeClr>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lumMod val="75000"/>
                    <a:lumOff val="25000"/>
                  </a:schemeClr>
                </a:solidFill>
                <a:effectLst/>
                <a:uLnTx/>
                <a:uFillTx/>
                <a:latin typeface="Segoe UI"/>
                <a:ea typeface="+mn-ea"/>
                <a:cs typeface="Arial"/>
              </a:rPr>
              <a:t>Please complete this short form, using the link or QR code, to let us know what you thought of it and any suggestions you have on how it could be improved </a:t>
            </a:r>
            <a:endParaRPr kumimoji="0" lang="en-US" sz="2200" b="0" i="0" u="none" strike="noStrike" kern="1200" cap="none" spc="0" normalizeH="0" baseline="0" noProof="0" dirty="0">
              <a:ln>
                <a:noFill/>
              </a:ln>
              <a:solidFill>
                <a:schemeClr val="tx1">
                  <a:lumMod val="75000"/>
                  <a:lumOff val="25000"/>
                </a:schemeClr>
              </a:solidFill>
              <a:effectLst/>
              <a:uLnTx/>
              <a:uFillTx/>
              <a:latin typeface="Segoe UI"/>
              <a:ea typeface="+mn-ea"/>
              <a:cs typeface="Segoe 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prstClr val="black"/>
              </a:solidFill>
              <a:effectLst/>
              <a:uLnTx/>
              <a:uFillTx/>
              <a:latin typeface="Segoe UI"/>
              <a:ea typeface="+mn-ea"/>
              <a:cs typeface="Arial"/>
            </a:endParaRPr>
          </a:p>
        </p:txBody>
      </p:sp>
      <p:pic>
        <p:nvPicPr>
          <p:cNvPr id="5" name="Picture 4" descr="This image is a QR code to access an evaluation form">
            <a:extLst>
              <a:ext uri="{FF2B5EF4-FFF2-40B4-BE49-F238E27FC236}">
                <a16:creationId xmlns:a16="http://schemas.microsoft.com/office/drawing/2014/main" id="{BC7184C6-B54B-A525-1269-62748030824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558693" y="1558835"/>
            <a:ext cx="3146351" cy="3167051"/>
          </a:xfrm>
          <a:prstGeom prst="rect">
            <a:avLst/>
          </a:prstGeom>
        </p:spPr>
      </p:pic>
      <p:sp>
        <p:nvSpPr>
          <p:cNvPr id="7" name="TextBox 6">
            <a:extLst>
              <a:ext uri="{FF2B5EF4-FFF2-40B4-BE49-F238E27FC236}">
                <a16:creationId xmlns:a16="http://schemas.microsoft.com/office/drawing/2014/main" id="{689B5DA9-7EB1-6512-7768-8CC6D2B5FF9E}"/>
              </a:ext>
            </a:extLst>
          </p:cNvPr>
          <p:cNvSpPr txBox="1"/>
          <p:nvPr/>
        </p:nvSpPr>
        <p:spPr>
          <a:xfrm>
            <a:off x="2097024" y="5567045"/>
            <a:ext cx="624230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LINK</a:t>
            </a:r>
            <a:r>
              <a:rPr kumimoji="0" lang="en-GB" sz="24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 </a:t>
            </a:r>
            <a:r>
              <a:rPr kumimoji="0" lang="en-GB" sz="2400" b="0" i="0" u="sng" strike="noStrike" kern="1200" cap="none" spc="0" normalizeH="0" baseline="0" noProof="0" dirty="0">
                <a:ln>
                  <a:noFill/>
                </a:ln>
                <a:solidFill>
                  <a:srgbClr val="00C8A5"/>
                </a:solidFill>
                <a:effectLst/>
                <a:uLnTx/>
                <a:uFillTx/>
                <a:latin typeface="Segoe UI" panose="020B0502040204020203" pitchFamily="34" charset="0"/>
                <a:ea typeface="Calibri" panose="020F0502020204030204" pitchFamily="34" charset="0"/>
                <a:cs typeface="Segoe UI" panose="020B0502040204020203" pitchFamily="34" charset="0"/>
                <a:hlinkClick r:id="rId6">
                  <a:extLst>
                    <a:ext uri="{A12FA001-AC4F-418D-AE19-62706E023703}">
                      <ahyp:hlinkClr xmlns:ahyp="http://schemas.microsoft.com/office/drawing/2018/hyperlinkcolor" val="tx"/>
                    </a:ext>
                  </a:extLst>
                </a:hlinkClick>
              </a:rPr>
              <a:t>https://forms.office.com/e/b5PCpJJJ3P</a:t>
            </a:r>
            <a:endParaRPr kumimoji="0" lang="en-GB" sz="18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2154444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descr="Education Scotland&#10;Denholm House&#10;Almondvale Business Park&#10;Almondvale Way&#10;Livingston EH54 6GA&#10;&#10;T   +44 (0)131 244 5000&#10;"/>
          <p:cNvSpPr>
            <a:spLocks noGrp="1"/>
          </p:cNvSpPr>
          <p:nvPr>
            <p:ph idx="1"/>
          </p:nvPr>
        </p:nvSpPr>
        <p:spPr>
          <a:xfrm>
            <a:off x="713768" y="1916499"/>
            <a:ext cx="10827033" cy="3039180"/>
          </a:xfrm>
        </p:spPr>
        <p:txBody>
          <a:bodyPr/>
          <a:lstStyle/>
          <a:p>
            <a:r>
              <a:rPr lang="en-US" sz="1400" b="1" dirty="0"/>
              <a:t>Education Scotland</a:t>
            </a:r>
          </a:p>
          <a:p>
            <a:r>
              <a:rPr lang="en-US" sz="1400" dirty="0" err="1"/>
              <a:t>Denholm</a:t>
            </a:r>
            <a:r>
              <a:rPr lang="en-US" sz="1400" dirty="0"/>
              <a:t> House</a:t>
            </a:r>
            <a:endParaRPr lang="en-GB" sz="1400" dirty="0"/>
          </a:p>
          <a:p>
            <a:r>
              <a:rPr lang="en-US" sz="1400" dirty="0" err="1"/>
              <a:t>Almondvale</a:t>
            </a:r>
            <a:r>
              <a:rPr lang="en-US" sz="1400" dirty="0"/>
              <a:t> Business Park</a:t>
            </a:r>
            <a:endParaRPr lang="en-GB" sz="1400" dirty="0"/>
          </a:p>
          <a:p>
            <a:r>
              <a:rPr lang="en-US" sz="1400" dirty="0" err="1"/>
              <a:t>Almondvale</a:t>
            </a:r>
            <a:r>
              <a:rPr lang="en-US" sz="1400" dirty="0"/>
              <a:t> Way</a:t>
            </a:r>
            <a:endParaRPr lang="en-GB" sz="1400" dirty="0"/>
          </a:p>
          <a:p>
            <a:r>
              <a:rPr lang="en-US" sz="1400" dirty="0"/>
              <a:t>Livingston EH54 6GA</a:t>
            </a:r>
            <a:endParaRPr lang="en-GB" sz="1400" dirty="0"/>
          </a:p>
          <a:p>
            <a:endParaRPr lang="en-GB" sz="1400" dirty="0"/>
          </a:p>
          <a:p>
            <a:r>
              <a:rPr lang="en-US" sz="1400" b="1" dirty="0"/>
              <a:t>T   </a:t>
            </a:r>
            <a:r>
              <a:rPr lang="en-US" sz="1400" dirty="0"/>
              <a:t>+44 (0)131 244 5000</a:t>
            </a:r>
            <a:endParaRPr lang="en-GB" sz="1400" dirty="0"/>
          </a:p>
          <a:p>
            <a:r>
              <a:rPr lang="en-US" sz="1400" b="1" dirty="0"/>
              <a:t>E   </a:t>
            </a:r>
            <a:r>
              <a:rPr lang="en-US" sz="1400" dirty="0"/>
              <a:t>enquiries@educationscotland.gsi.gov.uk</a:t>
            </a:r>
            <a:endParaRPr lang="en-GB" sz="1400" dirty="0"/>
          </a:p>
          <a:p>
            <a:r>
              <a:rPr lang="en-US" sz="1400" dirty="0"/>
              <a:t> </a:t>
            </a:r>
            <a:endParaRPr lang="en-GB" sz="1400" dirty="0"/>
          </a:p>
        </p:txBody>
      </p:sp>
      <p:pic>
        <p:nvPicPr>
          <p:cNvPr id="4" name="Picture 3" descr="This is the Education Scotland logo. It is blue green and yellow."/>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46913" y="398639"/>
            <a:ext cx="2604792" cy="1131025"/>
          </a:xfrm>
          <a:prstGeom prst="rect">
            <a:avLst/>
          </a:prstGeom>
        </p:spPr>
      </p:pic>
      <p:pic>
        <p:nvPicPr>
          <p:cNvPr id="7" name="Picture 6" descr="This decorative image is part of the Education Scotland branding. It is 2 teal-coloured overlapping triangles. "/>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3752516"/>
            <a:ext cx="12209380" cy="3105484"/>
          </a:xfrm>
          <a:prstGeom prst="rect">
            <a:avLst/>
          </a:prstGeom>
        </p:spPr>
      </p:pic>
      <p:sp>
        <p:nvSpPr>
          <p:cNvPr id="2" name="Title 1">
            <a:extLst>
              <a:ext uri="{FF2B5EF4-FFF2-40B4-BE49-F238E27FC236}">
                <a16:creationId xmlns:a16="http://schemas.microsoft.com/office/drawing/2014/main" id="{F85E4C37-5DB2-CDCE-E7F6-4240E149CE9D}"/>
              </a:ext>
            </a:extLst>
          </p:cNvPr>
          <p:cNvSpPr txBox="1">
            <a:spLocks noGrp="1"/>
          </p:cNvSpPr>
          <p:nvPr>
            <p:ph type="title" idx="4294967295"/>
          </p:nvPr>
        </p:nvSpPr>
        <p:spPr>
          <a:xfrm>
            <a:off x="6611048" y="5972962"/>
            <a:ext cx="5580952"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Do luchd-ionnsachaidh na h-Alba, le luchd-foghlaim Alba </a:t>
            </a:r>
          </a:p>
        </p:txBody>
      </p:sp>
    </p:spTree>
    <p:extLst>
      <p:ext uri="{BB962C8B-B14F-4D97-AF65-F5344CB8AC3E}">
        <p14:creationId xmlns:p14="http://schemas.microsoft.com/office/powerpoint/2010/main" val="3836533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D62F581B-D1A8-9469-4CA2-78E7579BD4E6}"/>
              </a:ext>
            </a:extLst>
          </p:cNvPr>
          <p:cNvSpPr txBox="1">
            <a:spLocks noGrp="1"/>
          </p:cNvSpPr>
          <p:nvPr>
            <p:ph type="title" idx="4294967295"/>
          </p:nvPr>
        </p:nvSpPr>
        <p:spPr>
          <a:xfrm>
            <a:off x="333041" y="240677"/>
            <a:ext cx="4127749" cy="6658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ABB5"/>
                </a:solidFill>
                <a:effectLst/>
                <a:uLnTx/>
                <a:uFillTx/>
                <a:latin typeface="+mn-lt"/>
                <a:ea typeface="+mn-ea"/>
                <a:cs typeface="Arial"/>
              </a:rPr>
              <a:t>Interconnectivity</a:t>
            </a:r>
          </a:p>
        </p:txBody>
      </p:sp>
      <p:pic>
        <p:nvPicPr>
          <p:cNvPr id="8" name="Picture 7" descr="This is the Education Scotland, Inclusion, Wellbeing and Equalities logo. It is  blue green and yellow.">
            <a:extLst>
              <a:ext uri="{FF2B5EF4-FFF2-40B4-BE49-F238E27FC236}">
                <a16:creationId xmlns:a16="http://schemas.microsoft.com/office/drawing/2014/main" id="{17FA3052-582A-B741-98ED-B53A355CB2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pic>
        <p:nvPicPr>
          <p:cNvPr id="3" name="Picture 2" descr="This image represents the Inclusion, Wellbeing and Equalities Professional Learning Framework set within the national legislative and policy framework. It is a rectangular image split into four sections to represent the professional learning framework themes. These are Rights and Equalities , Relationships, Wellbeing and Care and Inclusion.  There is a central circle with 7 stylised icons representing gender neutral children, young people and adult. One icon represents wheelchair users. Surrounding the four factors are the Wellbeing  Indicators, the Four Capacities and totality of the curriculum to highlight the interconnectivity and interdependence. ">
            <a:extLst>
              <a:ext uri="{FF2B5EF4-FFF2-40B4-BE49-F238E27FC236}">
                <a16:creationId xmlns:a16="http://schemas.microsoft.com/office/drawing/2014/main" id="{FC139E9D-A0EB-175F-86DD-496B90926E2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512834" y="1138026"/>
            <a:ext cx="6760624" cy="4070428"/>
          </a:xfrm>
          <a:prstGeom prst="rect">
            <a:avLst/>
          </a:prstGeom>
        </p:spPr>
      </p:pic>
      <p:pic>
        <p:nvPicPr>
          <p:cNvPr id="10" name="Picture 9" descr="This image represents Inclusion. Inside a centrally placed heart shape are 3 stylised icons representing 3 gender neutral children and young people. One icon represents wheelchair users.  generated">
            <a:extLst>
              <a:ext uri="{FF2B5EF4-FFF2-40B4-BE49-F238E27FC236}">
                <a16:creationId xmlns:a16="http://schemas.microsoft.com/office/drawing/2014/main" id="{11BB54A0-A9F0-23EC-3B94-FB930D821EA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28006" y="3646051"/>
            <a:ext cx="1349409" cy="1130966"/>
          </a:xfrm>
          <a:prstGeom prst="rect">
            <a:avLst/>
          </a:prstGeom>
          <a:ln>
            <a:noFill/>
          </a:ln>
          <a:effectLst>
            <a:outerShdw blurRad="292100" dist="139700" dir="2700000" algn="tl" rotWithShape="0">
              <a:srgbClr val="333333">
                <a:alpha val="65000"/>
              </a:srgbClr>
            </a:outerShdw>
          </a:effectLst>
        </p:spPr>
      </p:pic>
      <p:pic>
        <p:nvPicPr>
          <p:cNvPr id="2" name="Picture 1" descr="This image represents Rights and Equalities.  Inside a centrally placed heart shape are 3 stylised icon representing gender neutral children and young people. One icon represents wheelchair users. The heart is set within the United Nations Rights of the Child logo.">
            <a:extLst>
              <a:ext uri="{FF2B5EF4-FFF2-40B4-BE49-F238E27FC236}">
                <a16:creationId xmlns:a16="http://schemas.microsoft.com/office/drawing/2014/main" id="{0AF9A1DF-33B0-B81B-A6D7-0F456032E93C}"/>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79762" y="1323747"/>
            <a:ext cx="1167384" cy="978408"/>
          </a:xfrm>
          <a:prstGeom prst="rect">
            <a:avLst/>
          </a:prstGeom>
          <a:ln>
            <a:noFill/>
          </a:ln>
          <a:effectLst>
            <a:outerShdw blurRad="292100" dist="139700" dir="2700000" algn="tl" rotWithShape="0">
              <a:srgbClr val="333333">
                <a:alpha val="65000"/>
              </a:srgbClr>
            </a:outerShdw>
          </a:effectLst>
        </p:spPr>
      </p:pic>
      <p:pic>
        <p:nvPicPr>
          <p:cNvPr id="12" name="Picture 11" descr="This image represents Relationships. A central heart is encircled within 4 stylised icons representing gender neutral children, young people and adults.  confidence">
            <a:extLst>
              <a:ext uri="{FF2B5EF4-FFF2-40B4-BE49-F238E27FC236}">
                <a16:creationId xmlns:a16="http://schemas.microsoft.com/office/drawing/2014/main" id="{A8261908-E3C9-E387-F520-9170EACFE400}"/>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9384711" y="1448360"/>
            <a:ext cx="1258397" cy="1054688"/>
          </a:xfrm>
          <a:prstGeom prst="rect">
            <a:avLst/>
          </a:prstGeom>
          <a:ln>
            <a:noFill/>
          </a:ln>
          <a:effectLst>
            <a:outerShdw blurRad="292100" dist="139700" dir="2700000" algn="tl" rotWithShape="0">
              <a:srgbClr val="333333">
                <a:alpha val="65000"/>
              </a:srgbClr>
            </a:outerShdw>
          </a:effectLst>
        </p:spPr>
      </p:pic>
      <p:pic>
        <p:nvPicPr>
          <p:cNvPr id="14" name="Picture 13" descr="This image represents Wellbeing and Care. Inside a centrally placed heart shape are 3 stylised icons representing gender neutral children and young people. The supporting the heart are 3 stylised icons representing gender neutral children, young people and adults.">
            <a:extLst>
              <a:ext uri="{FF2B5EF4-FFF2-40B4-BE49-F238E27FC236}">
                <a16:creationId xmlns:a16="http://schemas.microsoft.com/office/drawing/2014/main" id="{EF86A003-7A79-0CBA-2D10-8E08922ED221}"/>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384713" y="3735889"/>
            <a:ext cx="1297566" cy="1084128"/>
          </a:xfrm>
          <a:prstGeom prst="rect">
            <a:avLst/>
          </a:prstGeom>
          <a:ln>
            <a:noFill/>
          </a:ln>
          <a:effectLst>
            <a:outerShdw blurRad="292100" dist="139700" dir="2700000" algn="tl" rotWithShape="0">
              <a:srgbClr val="333333">
                <a:alpha val="65000"/>
              </a:srgbClr>
            </a:outerShdw>
          </a:effectLst>
        </p:spPr>
      </p:pic>
      <p:pic>
        <p:nvPicPr>
          <p:cNvPr id="9" name="Picture 8" descr="This is the Education Scotland, Inclusion, Wellbeing and Equalities logo. It is  blue green and yellow. ">
            <a:extLst>
              <a:ext uri="{FF2B5EF4-FFF2-40B4-BE49-F238E27FC236}">
                <a16:creationId xmlns:a16="http://schemas.microsoft.com/office/drawing/2014/main" id="{EE0BEA88-FC79-3620-D4B6-2E34ECFEF1AE}"/>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5661764" y="3622110"/>
            <a:ext cx="620038" cy="312157"/>
          </a:xfrm>
          <a:prstGeom prst="rect">
            <a:avLst/>
          </a:prstGeom>
        </p:spPr>
      </p:pic>
    </p:spTree>
    <p:extLst>
      <p:ext uri="{BB962C8B-B14F-4D97-AF65-F5344CB8AC3E}">
        <p14:creationId xmlns:p14="http://schemas.microsoft.com/office/powerpoint/2010/main" val="600653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442199" y="560472"/>
            <a:ext cx="5531707" cy="646331"/>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C4C4"/>
                </a:solidFill>
                <a:effectLst/>
                <a:uLnTx/>
                <a:uFillTx/>
                <a:latin typeface="Segoe UI"/>
                <a:ea typeface="+mn-ea"/>
                <a:cs typeface="Segoe UI"/>
              </a:rPr>
              <a:t>How to use this resource</a:t>
            </a:r>
            <a:endParaRPr kumimoji="0" lang="en-GB" sz="3600" b="1" i="0" u="none" strike="noStrike" kern="1200" cap="none" spc="0" normalizeH="0" baseline="0" noProof="0" dirty="0">
              <a:ln>
                <a:noFill/>
              </a:ln>
              <a:solidFill>
                <a:srgbClr val="00C4C4"/>
              </a:solidFill>
              <a:effectLst/>
              <a:uLnTx/>
              <a:uFillTx/>
              <a:ea typeface="+mn-ea"/>
            </a:endParaRPr>
          </a:p>
        </p:txBody>
      </p:sp>
      <p:sp>
        <p:nvSpPr>
          <p:cNvPr id="4" name="TextBox 1">
            <a:extLst>
              <a:ext uri="{FF2B5EF4-FFF2-40B4-BE49-F238E27FC236}">
                <a16:creationId xmlns:a16="http://schemas.microsoft.com/office/drawing/2014/main" id="{567FAD77-01BF-D5F8-A6C7-332DC9AF2BBB}"/>
              </a:ext>
            </a:extLst>
          </p:cNvPr>
          <p:cNvSpPr txBox="1"/>
          <p:nvPr/>
        </p:nvSpPr>
        <p:spPr>
          <a:xfrm>
            <a:off x="137297" y="1570495"/>
            <a:ext cx="11925189" cy="4300216"/>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85800" indent="-342900">
              <a:lnSpc>
                <a:spcPct val="120000"/>
              </a:lnSpc>
              <a:buFont typeface="Arial"/>
              <a:buChar char="•"/>
            </a:pPr>
            <a:r>
              <a:rPr lang="en-GB" sz="2300">
                <a:solidFill>
                  <a:schemeClr val="tx1">
                    <a:lumMod val="85000"/>
                    <a:lumOff val="15000"/>
                  </a:schemeClr>
                </a:solidFill>
                <a:latin typeface="Segoe UI"/>
                <a:ea typeface="Calibri"/>
                <a:cs typeface="Calibri"/>
              </a:rPr>
              <a:t>These slides can be used to facilitate professional learning in a group or           </a:t>
            </a:r>
          </a:p>
          <a:p>
            <a:pPr marL="342900">
              <a:lnSpc>
                <a:spcPct val="120000"/>
              </a:lnSpc>
            </a:pPr>
            <a:r>
              <a:rPr lang="en-GB" sz="2300">
                <a:solidFill>
                  <a:schemeClr val="tx1">
                    <a:lumMod val="85000"/>
                    <a:lumOff val="15000"/>
                  </a:schemeClr>
                </a:solidFill>
                <a:latin typeface="Segoe UI"/>
                <a:ea typeface="Calibri"/>
                <a:cs typeface="Calibri"/>
              </a:rPr>
              <a:t>     whole-setting, or as a self-directed learning activity as an individual.</a:t>
            </a:r>
            <a:endParaRPr lang="en-GB" sz="2300">
              <a:solidFill>
                <a:schemeClr val="tx1">
                  <a:lumMod val="85000"/>
                  <a:lumOff val="15000"/>
                </a:schemeClr>
              </a:solidFill>
              <a:latin typeface="Segoe UI"/>
              <a:cs typeface="Arial"/>
            </a:endParaRPr>
          </a:p>
          <a:p>
            <a:pPr marL="628650" indent="-342900">
              <a:lnSpc>
                <a:spcPct val="120000"/>
              </a:lnSpc>
              <a:buFont typeface="Arial"/>
              <a:buChar char="•"/>
            </a:pPr>
            <a:r>
              <a:rPr lang="en-GB" sz="2300">
                <a:solidFill>
                  <a:schemeClr val="tx1">
                    <a:lumMod val="85000"/>
                    <a:lumOff val="15000"/>
                  </a:schemeClr>
                </a:solidFill>
                <a:latin typeface="Segoe UI"/>
                <a:ea typeface="Calibri"/>
                <a:cs typeface="Calibri"/>
              </a:rPr>
              <a:t>Facilitation notes are included at the bottom of each slide.</a:t>
            </a:r>
            <a:endParaRPr lang="en-US" sz="230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a:solidFill>
                  <a:schemeClr val="tx1">
                    <a:lumMod val="85000"/>
                    <a:lumOff val="15000"/>
                  </a:schemeClr>
                </a:solidFill>
                <a:latin typeface="Segoe UI"/>
                <a:ea typeface="Calibri"/>
                <a:cs typeface="Calibri"/>
              </a:rPr>
              <a:t>Please do not remove or change any of the slides included.</a:t>
            </a:r>
            <a:endParaRPr lang="en-US" sz="230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a:solidFill>
                  <a:schemeClr val="tx1">
                    <a:lumMod val="85000"/>
                    <a:lumOff val="15000"/>
                  </a:schemeClr>
                </a:solidFill>
                <a:latin typeface="Segoe UI"/>
                <a:ea typeface="Calibri"/>
                <a:cs typeface="Calibri"/>
              </a:rPr>
              <a:t>Facilitators are welcome to add slides or activities relevant to your own setting, to support discussion and exploration of the topic. Facilitators will know their participants’ needs best.</a:t>
            </a:r>
            <a:endParaRPr lang="en-US" sz="230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a:solidFill>
                  <a:schemeClr val="tx1">
                    <a:lumMod val="85000"/>
                    <a:lumOff val="15000"/>
                  </a:schemeClr>
                </a:solidFill>
                <a:latin typeface="Segoe UI"/>
                <a:ea typeface="Calibri"/>
                <a:cs typeface="Calibri"/>
              </a:rPr>
              <a:t>Anyone who works in an educational setting can be a facilitator and use these slides. </a:t>
            </a:r>
            <a:endParaRPr lang="en-US" sz="230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a:solidFill>
                  <a:schemeClr val="tx1">
                    <a:lumMod val="85000"/>
                    <a:lumOff val="15000"/>
                  </a:schemeClr>
                </a:solidFill>
                <a:latin typeface="Segoe UI"/>
                <a:ea typeface="Calibri"/>
                <a:cs typeface="Calibri"/>
              </a:rPr>
              <a:t>For reflection or discussion activities, it is important to establish a safe space which encourages respect and honesty to ensure that everyone is able to participate. </a:t>
            </a:r>
            <a:endParaRPr lang="en-GB" sz="2300">
              <a:solidFill>
                <a:schemeClr val="tx1">
                  <a:lumMod val="85000"/>
                  <a:lumOff val="15000"/>
                </a:schemeClr>
              </a:solidFill>
              <a:latin typeface="Segoe UI"/>
              <a:ea typeface="Calibri"/>
              <a:cs typeface="Arial"/>
            </a:endParaRP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Tree>
    <p:extLst>
      <p:ext uri="{BB962C8B-B14F-4D97-AF65-F5344CB8AC3E}">
        <p14:creationId xmlns:p14="http://schemas.microsoft.com/office/powerpoint/2010/main" val="237817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649C85-462B-E421-5148-BB33EAE301F0}"/>
              </a:ext>
            </a:extLst>
          </p:cNvPr>
          <p:cNvSpPr txBox="1">
            <a:spLocks noGrp="1"/>
          </p:cNvSpPr>
          <p:nvPr>
            <p:ph type="title" idx="4294967295"/>
          </p:nvPr>
        </p:nvSpPr>
        <p:spPr>
          <a:xfrm>
            <a:off x="3792124" y="517340"/>
            <a:ext cx="8156207" cy="58477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C4C4"/>
                </a:solidFill>
                <a:effectLst/>
                <a:uLnTx/>
                <a:uFillTx/>
                <a:latin typeface="Segoe UI"/>
                <a:ea typeface="+mn-ea"/>
                <a:cs typeface="Segoe UI"/>
              </a:rPr>
              <a:t>National Model for Professional Learning</a:t>
            </a:r>
            <a:endParaRPr kumimoji="0" lang="en-GB" sz="32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endParaRPr>
          </a:p>
        </p:txBody>
      </p:sp>
      <p:pic>
        <p:nvPicPr>
          <p:cNvPr id="5" name="Picture 4" descr="This is image is the National Model for Professional Learning logo. ">
            <a:extLst>
              <a:ext uri="{FF2B5EF4-FFF2-40B4-BE49-F238E27FC236}">
                <a16:creationId xmlns:a16="http://schemas.microsoft.com/office/drawing/2014/main" id="{4484EC2C-4745-4FCF-8D1D-E9CB34F3164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5440" y="1000563"/>
            <a:ext cx="4673982" cy="4535885"/>
          </a:xfrm>
          <a:prstGeom prst="rect">
            <a:avLst/>
          </a:prstGeom>
        </p:spPr>
      </p:pic>
      <p:sp>
        <p:nvSpPr>
          <p:cNvPr id="6" name="TextBox 5">
            <a:extLst>
              <a:ext uri="{FF2B5EF4-FFF2-40B4-BE49-F238E27FC236}">
                <a16:creationId xmlns:a16="http://schemas.microsoft.com/office/drawing/2014/main" id="{E5999467-0D0A-4BB1-BA7B-94312921821D}"/>
              </a:ext>
            </a:extLst>
          </p:cNvPr>
          <p:cNvSpPr txBox="1"/>
          <p:nvPr/>
        </p:nvSpPr>
        <p:spPr>
          <a:xfrm>
            <a:off x="5802084" y="1839428"/>
            <a:ext cx="5648445" cy="3822585"/>
          </a:xfrm>
          <a:prstGeom prst="rect">
            <a:avLst/>
          </a:prstGeom>
          <a:noFill/>
        </p:spPr>
        <p:txBody>
          <a:bodyPr wrap="square" lIns="91440" tIns="45720" rIns="91440" bIns="45720" rtlCol="0" anchor="t">
            <a:spAutoFit/>
          </a:bodyPr>
          <a:lstStyle/>
          <a:p>
            <a:pPr>
              <a:lnSpc>
                <a:spcPct val="130000"/>
              </a:lnSpc>
            </a:pPr>
            <a:r>
              <a:rPr lang="en-GB" sz="2400">
                <a:solidFill>
                  <a:schemeClr val="tx1">
                    <a:lumMod val="85000"/>
                    <a:lumOff val="15000"/>
                  </a:schemeClr>
                </a:solidFill>
                <a:latin typeface="Segoe UI"/>
                <a:cs typeface="Segoe UI"/>
              </a:rPr>
              <a:t>This professional learning resource will support you to deepen your knowledge and understanding.</a:t>
            </a:r>
            <a:endParaRPr lang="en-GB" sz="2400" b="1">
              <a:solidFill>
                <a:schemeClr val="tx1">
                  <a:lumMod val="85000"/>
                  <a:lumOff val="15000"/>
                </a:schemeClr>
              </a:solidFill>
              <a:latin typeface="Segoe UI" panose="020B0502040204020203" pitchFamily="34" charset="0"/>
              <a:cs typeface="Segoe UI" panose="020B0502040204020203" pitchFamily="34" charset="0"/>
            </a:endParaRPr>
          </a:p>
          <a:p>
            <a:pPr>
              <a:lnSpc>
                <a:spcPct val="130000"/>
              </a:lnSpc>
            </a:pPr>
            <a:endParaRPr lang="en-GB" sz="2400">
              <a:solidFill>
                <a:schemeClr val="tx1">
                  <a:lumMod val="85000"/>
                  <a:lumOff val="15000"/>
                </a:schemeClr>
              </a:solidFill>
              <a:latin typeface="Segoe UI"/>
              <a:cs typeface="Segoe UI"/>
            </a:endParaRPr>
          </a:p>
          <a:p>
            <a:pPr>
              <a:lnSpc>
                <a:spcPct val="130000"/>
              </a:lnSpc>
            </a:pPr>
            <a:r>
              <a:rPr lang="en-GB" sz="2400">
                <a:solidFill>
                  <a:schemeClr val="tx1">
                    <a:lumMod val="85000"/>
                    <a:lumOff val="15000"/>
                  </a:schemeClr>
                </a:solidFill>
                <a:latin typeface="Segoe UI"/>
                <a:cs typeface="Segoe UI"/>
              </a:rPr>
              <a:t>You will have the opportunity to consider how to take this learning forward on your own and with others. </a:t>
            </a:r>
          </a:p>
          <a:p>
            <a:endParaRPr lang="en-GB" sz="2400">
              <a:solidFill>
                <a:srgbClr val="000000"/>
              </a:solidFill>
              <a:latin typeface="Segoe UI"/>
              <a:cs typeface="Segoe UI"/>
            </a:endParaRPr>
          </a:p>
        </p:txBody>
      </p:sp>
      <p:sp>
        <p:nvSpPr>
          <p:cNvPr id="2" name="TextBox 1">
            <a:extLst>
              <a:ext uri="{FF2B5EF4-FFF2-40B4-BE49-F238E27FC236}">
                <a16:creationId xmlns:a16="http://schemas.microsoft.com/office/drawing/2014/main" id="{83341AB8-CC40-4891-8996-CB5891330128}"/>
              </a:ext>
            </a:extLst>
          </p:cNvPr>
          <p:cNvSpPr txBox="1"/>
          <p:nvPr/>
        </p:nvSpPr>
        <p:spPr>
          <a:xfrm>
            <a:off x="613458" y="5613722"/>
            <a:ext cx="6861687" cy="369332"/>
          </a:xfrm>
          <a:prstGeom prst="rect">
            <a:avLst/>
          </a:prstGeom>
          <a:noFill/>
        </p:spPr>
        <p:txBody>
          <a:bodyPr wrap="none" rtlCol="0">
            <a:spAutoFit/>
          </a:bodyPr>
          <a:lstStyle/>
          <a:p>
            <a:r>
              <a:rPr lang="en-GB">
                <a:hlinkClick r:id="rId4"/>
              </a:rPr>
              <a:t>The National Model of Professional Learning (</a:t>
            </a:r>
            <a:r>
              <a:rPr lang="en-GB" err="1">
                <a:hlinkClick r:id="rId4"/>
              </a:rPr>
              <a:t>education.gov.scot</a:t>
            </a:r>
            <a:r>
              <a:rPr lang="en-GB">
                <a:hlinkClick r:id="rId4"/>
              </a:rPr>
              <a:t>)</a:t>
            </a:r>
            <a:endParaRPr lang="en-GB"/>
          </a:p>
        </p:txBody>
      </p:sp>
    </p:spTree>
    <p:extLst>
      <p:ext uri="{BB962C8B-B14F-4D97-AF65-F5344CB8AC3E}">
        <p14:creationId xmlns:p14="http://schemas.microsoft.com/office/powerpoint/2010/main" val="32399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442199" y="560472"/>
            <a:ext cx="3055132" cy="923330"/>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srgbClr val="00C4C4"/>
                </a:solidFill>
                <a:effectLst/>
                <a:uLnTx/>
                <a:uFillTx/>
                <a:latin typeface="Segoe UI"/>
                <a:ea typeface="+mn-ea"/>
                <a:cs typeface="Segoe UI"/>
              </a:rPr>
              <a:t>Welcome</a:t>
            </a:r>
            <a:r>
              <a:rPr kumimoji="0" lang="en-GB" sz="5400" b="1" i="0" u="none" strike="noStrike" kern="1200" cap="none" spc="0" normalizeH="0" baseline="0" noProof="0" dirty="0">
                <a:ln>
                  <a:noFill/>
                </a:ln>
                <a:solidFill>
                  <a:srgbClr val="00C4C4"/>
                </a:solidFill>
                <a:effectLst/>
                <a:uLnTx/>
                <a:uFillTx/>
                <a:latin typeface="Segoe UI"/>
                <a:ea typeface="+mn-ea"/>
                <a:cs typeface="Segoe UI"/>
              </a:rPr>
              <a:t> </a:t>
            </a:r>
            <a:endParaRPr kumimoji="0" lang="en-GB" sz="54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endParaRP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
        <p:nvSpPr>
          <p:cNvPr id="4" name="TextBox 3">
            <a:extLst>
              <a:ext uri="{FF2B5EF4-FFF2-40B4-BE49-F238E27FC236}">
                <a16:creationId xmlns:a16="http://schemas.microsoft.com/office/drawing/2014/main" id="{EA0E7087-0E1B-39DE-FEFE-D2B95DCE1AF1}"/>
              </a:ext>
            </a:extLst>
          </p:cNvPr>
          <p:cNvSpPr txBox="1"/>
          <p:nvPr/>
        </p:nvSpPr>
        <p:spPr>
          <a:xfrm>
            <a:off x="500283" y="2007995"/>
            <a:ext cx="10516905" cy="3970318"/>
          </a:xfrm>
          <a:prstGeom prst="rect">
            <a:avLst/>
          </a:prstGeom>
          <a:noFill/>
        </p:spPr>
        <p:txBody>
          <a:bodyPr wrap="square" lIns="91440" tIns="45720" rIns="91440" bIns="45720" rtlCol="0" anchor="t">
            <a:spAutoFit/>
          </a:bodyPr>
          <a:lstStyle/>
          <a:p>
            <a:pPr>
              <a:lnSpc>
                <a:spcPct val="150000"/>
              </a:lnSpc>
            </a:pPr>
            <a:r>
              <a:rPr lang="en-GB" sz="2400" dirty="0">
                <a:solidFill>
                  <a:schemeClr val="tx1">
                    <a:lumMod val="65000"/>
                    <a:lumOff val="35000"/>
                  </a:schemeClr>
                </a:solidFill>
                <a:latin typeface="Segoe UI"/>
                <a:cs typeface="Segoe UI"/>
              </a:rPr>
              <a:t>This session provides an opportunity to:</a:t>
            </a:r>
          </a:p>
          <a:p>
            <a:pPr marL="457200" indent="-457200">
              <a:lnSpc>
                <a:spcPct val="150000"/>
              </a:lnSpc>
              <a:buFont typeface="Arial" panose="020B0604020202020204" pitchFamily="34" charset="0"/>
              <a:buChar char="•"/>
            </a:pPr>
            <a:r>
              <a:rPr lang="en-GB" sz="2400" dirty="0">
                <a:solidFill>
                  <a:schemeClr val="tx1">
                    <a:lumMod val="65000"/>
                    <a:lumOff val="35000"/>
                  </a:schemeClr>
                </a:solidFill>
                <a:latin typeface="Segoe UI"/>
                <a:cs typeface="Segoe UI"/>
              </a:rPr>
              <a:t>Develop your understanding of the Scottish context for Getting it right for every child (GIRFEC)</a:t>
            </a:r>
          </a:p>
          <a:p>
            <a:pPr marL="457200" indent="-457200">
              <a:lnSpc>
                <a:spcPct val="150000"/>
              </a:lnSpc>
              <a:buFont typeface="Arial" panose="020B0604020202020204" pitchFamily="34" charset="0"/>
              <a:buChar char="•"/>
            </a:pPr>
            <a:r>
              <a:rPr lang="en-GB" sz="2400" dirty="0">
                <a:solidFill>
                  <a:schemeClr val="tx1">
                    <a:lumMod val="65000"/>
                    <a:lumOff val="35000"/>
                  </a:schemeClr>
                </a:solidFill>
                <a:latin typeface="Segoe UI"/>
                <a:cs typeface="Segoe UI"/>
              </a:rPr>
              <a:t>Understand your role in recognising and supporting the wellbeing needs of children and young people.</a:t>
            </a:r>
          </a:p>
          <a:p>
            <a:pPr marL="457200" indent="-457200">
              <a:lnSpc>
                <a:spcPct val="150000"/>
              </a:lnSpc>
              <a:buFont typeface="Arial" panose="020B0604020202020204" pitchFamily="34" charset="0"/>
              <a:buChar char="•"/>
            </a:pPr>
            <a:endParaRPr lang="en-GB" sz="2400" dirty="0">
              <a:solidFill>
                <a:schemeClr val="tx1">
                  <a:lumMod val="65000"/>
                  <a:lumOff val="35000"/>
                </a:schemeClr>
              </a:solidFill>
              <a:latin typeface="Segoe UI"/>
              <a:cs typeface="Segoe UI"/>
            </a:endParaRPr>
          </a:p>
          <a:p>
            <a:endParaRPr lang="en-GB" sz="3600" dirty="0">
              <a:solidFill>
                <a:srgbClr val="00C4C4"/>
              </a:solidFill>
            </a:endParaRPr>
          </a:p>
        </p:txBody>
      </p:sp>
    </p:spTree>
    <p:extLst>
      <p:ext uri="{BB962C8B-B14F-4D97-AF65-F5344CB8AC3E}">
        <p14:creationId xmlns:p14="http://schemas.microsoft.com/office/powerpoint/2010/main" val="4273132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9535DF44-59C1-1935-770A-9DD2A9EE3AA3}"/>
              </a:ext>
            </a:extLst>
          </p:cNvPr>
          <p:cNvSpPr txBox="1">
            <a:spLocks noGrp="1"/>
          </p:cNvSpPr>
          <p:nvPr>
            <p:ph type="title" idx="4294967295"/>
          </p:nvPr>
        </p:nvSpPr>
        <p:spPr>
          <a:xfrm>
            <a:off x="506036" y="302460"/>
            <a:ext cx="8848029" cy="6658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j-cs"/>
              </a:rPr>
              <a:t>Getting it right for every child (GIRFEC)</a:t>
            </a:r>
            <a:endParaRPr kumimoji="0" lang="en-US" sz="3200" b="1" i="0" u="none" strike="noStrike" kern="1200" cap="none" spc="0" normalizeH="0" baseline="0" noProof="0" dirty="0">
              <a:ln>
                <a:noFill/>
              </a:ln>
              <a:solidFill>
                <a:srgbClr val="00ABB5"/>
              </a:solidFill>
              <a:effectLst/>
              <a:uLnTx/>
              <a:uFillTx/>
              <a:latin typeface="+mn-lt"/>
              <a:ea typeface="+mn-ea"/>
              <a:cs typeface="Arial"/>
            </a:endParaRPr>
          </a:p>
        </p:txBody>
      </p:sp>
      <p:pic>
        <p:nvPicPr>
          <p:cNvPr id="2" name="Picture 1" descr="This is the Education Scotland, Inclusion, Wellbeing and Equalities logo. It is blue green and yellow.">
            <a:extLst>
              <a:ext uri="{FF2B5EF4-FFF2-40B4-BE49-F238E27FC236}">
                <a16:creationId xmlns:a16="http://schemas.microsoft.com/office/drawing/2014/main" id="{5F7BDAAD-FBCB-9567-5F69-CBF7E1927EE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10422" y="0"/>
            <a:ext cx="1281578" cy="644769"/>
          </a:xfrm>
          <a:prstGeom prst="rect">
            <a:avLst/>
          </a:prstGeom>
        </p:spPr>
      </p:pic>
      <p:sp>
        <p:nvSpPr>
          <p:cNvPr id="5" name="TextBox 4">
            <a:extLst>
              <a:ext uri="{FF2B5EF4-FFF2-40B4-BE49-F238E27FC236}">
                <a16:creationId xmlns:a16="http://schemas.microsoft.com/office/drawing/2014/main" id="{BE690562-A80F-5628-FA8E-3E1F2E4F1708}"/>
              </a:ext>
            </a:extLst>
          </p:cNvPr>
          <p:cNvSpPr txBox="1"/>
          <p:nvPr/>
        </p:nvSpPr>
        <p:spPr>
          <a:xfrm>
            <a:off x="518983" y="1112108"/>
            <a:ext cx="10116238" cy="5447645"/>
          </a:xfrm>
          <a:prstGeom prst="rect">
            <a:avLst/>
          </a:prstGeom>
          <a:noFill/>
        </p:spPr>
        <p:txBody>
          <a:bodyPr wrap="square" rtlCol="0">
            <a:spAutoFit/>
          </a:bodyPr>
          <a:lstStyle/>
          <a:p>
            <a:pPr>
              <a:lnSpc>
                <a:spcPct val="120000"/>
              </a:lnSpc>
            </a:pPr>
            <a:r>
              <a:rPr lang="en-GB" sz="2000" dirty="0">
                <a:solidFill>
                  <a:schemeClr val="tx1">
                    <a:lumMod val="75000"/>
                    <a:lumOff val="25000"/>
                  </a:schemeClr>
                </a:solidFill>
                <a:latin typeface="Segoe UI"/>
                <a:cs typeface="Segoe UI"/>
              </a:rPr>
              <a:t>Getting it right for every child (GIRFEC) is the Scottish Government’s commitment to provide all children, young people and their families with the </a:t>
            </a:r>
            <a:r>
              <a:rPr lang="en-GB" sz="2000" b="1" dirty="0">
                <a:solidFill>
                  <a:schemeClr val="tx1">
                    <a:lumMod val="75000"/>
                    <a:lumOff val="25000"/>
                  </a:schemeClr>
                </a:solidFill>
                <a:latin typeface="Segoe UI"/>
                <a:cs typeface="Segoe UI"/>
              </a:rPr>
              <a:t>right support at the right time </a:t>
            </a:r>
            <a:r>
              <a:rPr lang="en-GB" sz="2000" dirty="0">
                <a:solidFill>
                  <a:schemeClr val="tx1">
                    <a:lumMod val="75000"/>
                    <a:lumOff val="25000"/>
                  </a:schemeClr>
                </a:solidFill>
                <a:latin typeface="Segoe UI"/>
                <a:cs typeface="Segoe UI"/>
              </a:rPr>
              <a:t>- so that every child and young person in Scotland can reach their full potential.</a:t>
            </a:r>
          </a:p>
          <a:p>
            <a:endParaRPr lang="en-GB" sz="2000" dirty="0">
              <a:solidFill>
                <a:schemeClr val="tx1">
                  <a:lumMod val="75000"/>
                  <a:lumOff val="25000"/>
                </a:schemeClr>
              </a:solidFill>
              <a:latin typeface="Segoe UI"/>
              <a:cs typeface="Segoe UI"/>
            </a:endParaRPr>
          </a:p>
          <a:p>
            <a:pPr>
              <a:lnSpc>
                <a:spcPct val="120000"/>
              </a:lnSpc>
            </a:pPr>
            <a:r>
              <a:rPr lang="en-GB" sz="2000" dirty="0">
                <a:solidFill>
                  <a:schemeClr val="tx1">
                    <a:lumMod val="75000"/>
                    <a:lumOff val="25000"/>
                  </a:schemeClr>
                </a:solidFill>
                <a:latin typeface="Segoe UI"/>
                <a:cs typeface="Segoe UI"/>
              </a:rPr>
              <a:t>Getting it right for every child (GIRFEC) forms a foundation of Scotland’s strong track record of </a:t>
            </a:r>
            <a:r>
              <a:rPr lang="en-GB" sz="2000" b="1" dirty="0">
                <a:solidFill>
                  <a:schemeClr val="tx1">
                    <a:lumMod val="75000"/>
                    <a:lumOff val="25000"/>
                  </a:schemeClr>
                </a:solidFill>
                <a:latin typeface="Segoe UI"/>
                <a:cs typeface="Segoe UI"/>
              </a:rPr>
              <a:t>respecting, protecting, and fulfilling children’s rights in law, policy, and practice. </a:t>
            </a:r>
            <a:r>
              <a:rPr lang="en-GB" sz="2000" dirty="0">
                <a:solidFill>
                  <a:schemeClr val="tx1">
                    <a:lumMod val="75000"/>
                    <a:lumOff val="25000"/>
                  </a:schemeClr>
                </a:solidFill>
                <a:latin typeface="Segoe UI"/>
                <a:cs typeface="Segoe UI"/>
              </a:rPr>
              <a:t>A central part of Scotland’s vision is to make this country the best place to grow up. </a:t>
            </a:r>
          </a:p>
          <a:p>
            <a:endParaRPr lang="en-GB" sz="2000" dirty="0">
              <a:solidFill>
                <a:schemeClr val="tx1">
                  <a:lumMod val="75000"/>
                  <a:lumOff val="25000"/>
                </a:schemeClr>
              </a:solidFill>
              <a:latin typeface="Segoe UI"/>
              <a:cs typeface="Segoe UI"/>
            </a:endParaRPr>
          </a:p>
          <a:p>
            <a:pPr>
              <a:lnSpc>
                <a:spcPct val="120000"/>
              </a:lnSpc>
            </a:pPr>
            <a:r>
              <a:rPr lang="en-GB" sz="2000" dirty="0">
                <a:solidFill>
                  <a:schemeClr val="tx1">
                    <a:lumMod val="75000"/>
                    <a:lumOff val="25000"/>
                  </a:schemeClr>
                </a:solidFill>
                <a:latin typeface="Segoe UI"/>
                <a:cs typeface="Segoe UI"/>
              </a:rPr>
              <a:t>Children have the same rights as all other human beings as well as additional rights that recognise childhood as a special time that requires additional protection. A child’s fundamental human dignity as an individual, a family and a community member must be upheld in order for them to have the quality of life they need for their wellbeing and development.</a:t>
            </a:r>
          </a:p>
          <a:p>
            <a:endParaRPr lang="en-GB" sz="2000" dirty="0">
              <a:solidFill>
                <a:schemeClr val="tx1">
                  <a:lumMod val="75000"/>
                  <a:lumOff val="25000"/>
                </a:schemeClr>
              </a:solidFill>
            </a:endParaRPr>
          </a:p>
        </p:txBody>
      </p:sp>
      <p:pic>
        <p:nvPicPr>
          <p:cNvPr id="3" name="Picture 2" descr="This image is the logo for the Getting it right for every child approach. A stylised image of a bird created by different coloured triangles with the text on the right which reads Getting it right for every child. ">
            <a:extLst>
              <a:ext uri="{FF2B5EF4-FFF2-40B4-BE49-F238E27FC236}">
                <a16:creationId xmlns:a16="http://schemas.microsoft.com/office/drawing/2014/main" id="{0BF9D96B-BDAB-857C-AFDB-32290F5AB41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625835" y="4597228"/>
            <a:ext cx="1358089" cy="1358089"/>
          </a:xfrm>
          <a:prstGeom prst="rect">
            <a:avLst/>
          </a:prstGeom>
        </p:spPr>
      </p:pic>
    </p:spTree>
    <p:extLst>
      <p:ext uri="{BB962C8B-B14F-4D97-AF65-F5344CB8AC3E}">
        <p14:creationId xmlns:p14="http://schemas.microsoft.com/office/powerpoint/2010/main" val="501462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9BB658E4-F087-CE40-9228-0A9C7628BED0}"/>
              </a:ext>
            </a:extLst>
          </p:cNvPr>
          <p:cNvSpPr txBox="1">
            <a:spLocks noGrp="1"/>
          </p:cNvSpPr>
          <p:nvPr>
            <p:ph type="title" idx="4294967295"/>
          </p:nvPr>
        </p:nvSpPr>
        <p:spPr>
          <a:xfrm>
            <a:off x="506036" y="302460"/>
            <a:ext cx="8848029" cy="6658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j-cs"/>
              </a:rPr>
              <a:t>Getting it right for every child (GIRFEC)</a:t>
            </a:r>
            <a:endParaRPr kumimoji="0" lang="en-US" sz="3200" b="1" i="0" u="none" strike="noStrike" kern="1200" cap="none" spc="0" normalizeH="0" baseline="0" noProof="0" dirty="0">
              <a:ln>
                <a:noFill/>
              </a:ln>
              <a:solidFill>
                <a:srgbClr val="00ABB5"/>
              </a:solidFill>
              <a:effectLst/>
              <a:uLnTx/>
              <a:uFillTx/>
              <a:latin typeface="+mn-lt"/>
              <a:ea typeface="+mn-ea"/>
              <a:cs typeface="Arial"/>
            </a:endParaRPr>
          </a:p>
        </p:txBody>
      </p:sp>
      <p:pic>
        <p:nvPicPr>
          <p:cNvPr id="2" name="Picture 1" descr="This is the Education Scotland, Inclusion, Wellbeing and Equalities logo. It is blue green and yellow.">
            <a:extLst>
              <a:ext uri="{FF2B5EF4-FFF2-40B4-BE49-F238E27FC236}">
                <a16:creationId xmlns:a16="http://schemas.microsoft.com/office/drawing/2014/main" id="{463A890F-BD04-2ADF-0E3E-7365F2C498B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10422" y="0"/>
            <a:ext cx="1281578" cy="644769"/>
          </a:xfrm>
          <a:prstGeom prst="rect">
            <a:avLst/>
          </a:prstGeom>
        </p:spPr>
      </p:pic>
      <p:sp>
        <p:nvSpPr>
          <p:cNvPr id="7" name="TextBox 6">
            <a:extLst>
              <a:ext uri="{FF2B5EF4-FFF2-40B4-BE49-F238E27FC236}">
                <a16:creationId xmlns:a16="http://schemas.microsoft.com/office/drawing/2014/main" id="{A8E484AB-DD71-51AE-A57D-1F036CA142EA}"/>
              </a:ext>
            </a:extLst>
          </p:cNvPr>
          <p:cNvSpPr txBox="1"/>
          <p:nvPr/>
        </p:nvSpPr>
        <p:spPr>
          <a:xfrm>
            <a:off x="469556" y="1037967"/>
            <a:ext cx="7735330" cy="5601533"/>
          </a:xfrm>
          <a:prstGeom prst="rect">
            <a:avLst/>
          </a:prstGeom>
          <a:noFill/>
        </p:spPr>
        <p:txBody>
          <a:bodyPr wrap="square" rtlCol="0">
            <a:spAutoFit/>
          </a:bodyPr>
          <a:lstStyle/>
          <a:p>
            <a:pPr>
              <a:lnSpc>
                <a:spcPct val="120000"/>
              </a:lnSpc>
            </a:pPr>
            <a:r>
              <a:rPr lang="en-GB" sz="1900" dirty="0">
                <a:latin typeface="Segoe UI"/>
                <a:cs typeface="Segoe UI"/>
              </a:rPr>
              <a:t>Getting it right for every child (GIRFEC) is fundamentally about how well you know the children and young people and their families in your care.</a:t>
            </a:r>
          </a:p>
          <a:p>
            <a:endParaRPr lang="en-GB" sz="1600" dirty="0">
              <a:latin typeface="Segoe UI"/>
              <a:cs typeface="Segoe UI"/>
            </a:endParaRPr>
          </a:p>
          <a:p>
            <a:r>
              <a:rPr lang="en-GB" sz="1900" dirty="0">
                <a:latin typeface="Segoe UI"/>
                <a:cs typeface="Segoe UI"/>
              </a:rPr>
              <a:t>The first stage of getting it right for </a:t>
            </a:r>
            <a:r>
              <a:rPr lang="en-GB" sz="1900" b="1" dirty="0">
                <a:latin typeface="Segoe UI"/>
                <a:cs typeface="Segoe UI"/>
              </a:rPr>
              <a:t>every</a:t>
            </a:r>
            <a:r>
              <a:rPr lang="en-GB" sz="1900" dirty="0">
                <a:latin typeface="Segoe UI"/>
                <a:cs typeface="Segoe UI"/>
              </a:rPr>
              <a:t> child is about relationships. </a:t>
            </a:r>
          </a:p>
          <a:p>
            <a:endParaRPr lang="en-GB" sz="1600" dirty="0">
              <a:latin typeface="Segoe UI"/>
              <a:cs typeface="Segoe UI"/>
            </a:endParaRPr>
          </a:p>
          <a:p>
            <a:r>
              <a:rPr lang="en-GB" sz="1900" b="1" dirty="0">
                <a:latin typeface="Segoe UI"/>
                <a:cs typeface="Segoe UI"/>
              </a:rPr>
              <a:t>It’s all about relationships!</a:t>
            </a:r>
          </a:p>
          <a:p>
            <a:endParaRPr lang="en-GB" sz="1400" dirty="0">
              <a:latin typeface="Segoe UI"/>
              <a:cs typeface="Segoe UI"/>
            </a:endParaRPr>
          </a:p>
          <a:p>
            <a:pPr>
              <a:lnSpc>
                <a:spcPct val="120000"/>
              </a:lnSpc>
            </a:pPr>
            <a:r>
              <a:rPr lang="en-GB" sz="1900" dirty="0">
                <a:latin typeface="Segoe UI"/>
                <a:cs typeface="Segoe UI"/>
              </a:rPr>
              <a:t>Recognising, recording and responding to individual needs helps us to safeguard and protect the children and young people in our care.</a:t>
            </a:r>
          </a:p>
          <a:p>
            <a:endParaRPr lang="en-GB" dirty="0">
              <a:latin typeface="Segoe UI"/>
              <a:cs typeface="Segoe UI"/>
            </a:endParaRPr>
          </a:p>
          <a:p>
            <a:pPr>
              <a:lnSpc>
                <a:spcPct val="120000"/>
              </a:lnSpc>
            </a:pPr>
            <a:r>
              <a:rPr lang="en-GB" sz="1900" dirty="0">
                <a:latin typeface="Segoe UI"/>
                <a:cs typeface="Segoe UI"/>
              </a:rPr>
              <a:t>Through a common understanding of wellbeing, we recognise that children and young people need to grow up </a:t>
            </a:r>
            <a:r>
              <a:rPr lang="en-GB" sz="1900" b="1" dirty="0">
                <a:latin typeface="Segoe UI"/>
                <a:cs typeface="Segoe UI"/>
              </a:rPr>
              <a:t>safe, healthy, achieving, nurtured, active, respected, responsible and included, </a:t>
            </a:r>
            <a:r>
              <a:rPr lang="en-GB" sz="1900" dirty="0">
                <a:latin typeface="Segoe UI"/>
                <a:cs typeface="Segoe UI"/>
              </a:rPr>
              <a:t>so that they can become confident individuals, effective contributors, successful learners and responsible citizens.</a:t>
            </a:r>
          </a:p>
          <a:p>
            <a:endParaRPr lang="en-GB" dirty="0"/>
          </a:p>
        </p:txBody>
      </p:sp>
      <p:pic>
        <p:nvPicPr>
          <p:cNvPr id="5" name="Picture 4" descr="This image is the Wellbeing indicators. It is circle split into eight multi coloured segments with a central circle and outer boarder , the central circle text says ‘Best start in life. Ready to succeed’.  The eight segments each represent an indicator. Safe, Healthy, Achieving, Nurtured, Active, Respected, Responsible and Included. The outer border of the circle has the text , Confident Individuals, Effective contributors, Responsible Citizens and Successful Learners.    ">
            <a:extLst>
              <a:ext uri="{FF2B5EF4-FFF2-40B4-BE49-F238E27FC236}">
                <a16:creationId xmlns:a16="http://schemas.microsoft.com/office/drawing/2014/main" id="{95343021-483D-2275-550A-C87269F1202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03573" y="1232707"/>
            <a:ext cx="4388427" cy="3918238"/>
          </a:xfrm>
          <a:prstGeom prst="rect">
            <a:avLst/>
          </a:prstGeom>
        </p:spPr>
      </p:pic>
    </p:spTree>
    <p:extLst>
      <p:ext uri="{BB962C8B-B14F-4D97-AF65-F5344CB8AC3E}">
        <p14:creationId xmlns:p14="http://schemas.microsoft.com/office/powerpoint/2010/main" val="2029120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F8F03C79-1717-36A2-CEEF-BC067F2E0DBE}"/>
              </a:ext>
            </a:extLst>
          </p:cNvPr>
          <p:cNvSpPr txBox="1">
            <a:spLocks noGrp="1"/>
          </p:cNvSpPr>
          <p:nvPr>
            <p:ph type="title" idx="4294967295"/>
          </p:nvPr>
        </p:nvSpPr>
        <p:spPr>
          <a:xfrm>
            <a:off x="431896" y="351886"/>
            <a:ext cx="8848029" cy="6658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j-cs"/>
              </a:rPr>
              <a:t>Assessing wellbeing needs (GIRFEC)</a:t>
            </a:r>
            <a:endParaRPr kumimoji="0" lang="en-US" sz="3200" b="1" i="0" u="none" strike="noStrike" kern="1200" cap="none" spc="0" normalizeH="0" baseline="0" noProof="0" dirty="0">
              <a:ln>
                <a:noFill/>
              </a:ln>
              <a:solidFill>
                <a:srgbClr val="00ABB5"/>
              </a:solidFill>
              <a:effectLst/>
              <a:uLnTx/>
              <a:uFillTx/>
              <a:latin typeface="+mn-lt"/>
              <a:ea typeface="+mn-ea"/>
              <a:cs typeface="Arial"/>
            </a:endParaRPr>
          </a:p>
        </p:txBody>
      </p:sp>
      <p:pic>
        <p:nvPicPr>
          <p:cNvPr id="2" name="Picture 1" descr="This is the Education Scotland, Inclusion, Wellbeing and Equalities logo. It is blue green and yellow.">
            <a:extLst>
              <a:ext uri="{FF2B5EF4-FFF2-40B4-BE49-F238E27FC236}">
                <a16:creationId xmlns:a16="http://schemas.microsoft.com/office/drawing/2014/main" id="{0207BDCE-B675-93FB-D321-8F0403AF977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10422" y="0"/>
            <a:ext cx="1281578" cy="644769"/>
          </a:xfrm>
          <a:prstGeom prst="rect">
            <a:avLst/>
          </a:prstGeom>
        </p:spPr>
      </p:pic>
      <p:sp>
        <p:nvSpPr>
          <p:cNvPr id="7" name="TextBox 6">
            <a:extLst>
              <a:ext uri="{FF2B5EF4-FFF2-40B4-BE49-F238E27FC236}">
                <a16:creationId xmlns:a16="http://schemas.microsoft.com/office/drawing/2014/main" id="{8D55E0E2-3C19-2205-6F54-85E31AB99553}"/>
              </a:ext>
            </a:extLst>
          </p:cNvPr>
          <p:cNvSpPr txBox="1"/>
          <p:nvPr/>
        </p:nvSpPr>
        <p:spPr>
          <a:xfrm>
            <a:off x="481913" y="1297460"/>
            <a:ext cx="7611762" cy="4258089"/>
          </a:xfrm>
          <a:prstGeom prst="rect">
            <a:avLst/>
          </a:prstGeom>
          <a:noFill/>
        </p:spPr>
        <p:txBody>
          <a:bodyPr wrap="square" rtlCol="0">
            <a:spAutoFit/>
          </a:bodyPr>
          <a:lstStyle/>
          <a:p>
            <a:pPr>
              <a:lnSpc>
                <a:spcPct val="120000"/>
              </a:lnSpc>
              <a:spcBef>
                <a:spcPts val="0"/>
              </a:spcBef>
            </a:pPr>
            <a:r>
              <a:rPr lang="en-GB" sz="1900" dirty="0">
                <a:latin typeface="Segoe UI"/>
                <a:cs typeface="Segoe UI"/>
              </a:rPr>
              <a:t>Assessing wellbeing needs is a statutory responsibility.</a:t>
            </a:r>
          </a:p>
          <a:p>
            <a:pPr>
              <a:lnSpc>
                <a:spcPct val="120000"/>
              </a:lnSpc>
              <a:spcBef>
                <a:spcPts val="0"/>
              </a:spcBef>
            </a:pPr>
            <a:r>
              <a:rPr lang="en-GB" sz="1900" dirty="0">
                <a:latin typeface="Segoe UI"/>
                <a:cs typeface="Segoe UI"/>
              </a:rPr>
              <a:t>(Assessment of Wellbeing 2022 – Part 18 (section 96) of the Children and Young People (Scotland) Act 2014).</a:t>
            </a:r>
          </a:p>
          <a:p>
            <a:endParaRPr lang="en-GB" sz="1100" dirty="0">
              <a:latin typeface="Segoe UI"/>
              <a:cs typeface="Segoe UI"/>
            </a:endParaRPr>
          </a:p>
          <a:p>
            <a:pPr>
              <a:lnSpc>
                <a:spcPct val="120000"/>
              </a:lnSpc>
              <a:spcBef>
                <a:spcPts val="0"/>
              </a:spcBef>
            </a:pPr>
            <a:r>
              <a:rPr lang="en-GB" sz="1900" dirty="0">
                <a:latin typeface="Segoe UI"/>
                <a:cs typeface="Segoe UI"/>
              </a:rPr>
              <a:t>An assessment of wellbeing must seek to identify all the factors in the child or young person’s life which may be affecting their </a:t>
            </a:r>
            <a:r>
              <a:rPr lang="en-GB" sz="1900" b="1" dirty="0">
                <a:latin typeface="Segoe UI"/>
                <a:cs typeface="Segoe UI"/>
              </a:rPr>
              <a:t>physical, mental or emotional wellbeing</a:t>
            </a:r>
            <a:r>
              <a:rPr lang="en-GB" sz="1900" dirty="0">
                <a:latin typeface="Segoe UI"/>
                <a:cs typeface="Segoe UI"/>
              </a:rPr>
              <a:t>. This will help establish how best to support the child or young person when they experience difficulties. </a:t>
            </a:r>
          </a:p>
          <a:p>
            <a:endParaRPr lang="en-GB" sz="1100" dirty="0">
              <a:latin typeface="Segoe UI"/>
              <a:cs typeface="Segoe UI"/>
            </a:endParaRPr>
          </a:p>
          <a:p>
            <a:pPr>
              <a:lnSpc>
                <a:spcPct val="120000"/>
              </a:lnSpc>
              <a:spcBef>
                <a:spcPts val="0"/>
              </a:spcBef>
            </a:pPr>
            <a:r>
              <a:rPr lang="en-GB" sz="1900" dirty="0">
                <a:latin typeface="Segoe UI"/>
                <a:cs typeface="Segoe UI"/>
              </a:rPr>
              <a:t>It will include, but is not limited to, recognising individual, family and community strengths as well as difficulties they face such as poverty, health, disability, inequalities or communication needs, and how these needs might be met to improve wellbeing</a:t>
            </a:r>
            <a:endParaRPr lang="en-GB" sz="1900" dirty="0"/>
          </a:p>
        </p:txBody>
      </p:sp>
      <p:pic>
        <p:nvPicPr>
          <p:cNvPr id="5" name="Picture 4" descr="This image is the Wellbeing indicators. It is circle split into eight multi coloured segments with a central circle and outer boarder , the central circle text says ‘Best start in life. Ready to succeed’.  The eight segments each represent an indicator. Safe, Healthy, Achieving, Nurtured, Active, Respected, Responsible and Included. The outer border of the circle has the text , Confident Individuals, Effective contributors, Responsible Citizens and Successful Learners.    ">
            <a:extLst>
              <a:ext uri="{FF2B5EF4-FFF2-40B4-BE49-F238E27FC236}">
                <a16:creationId xmlns:a16="http://schemas.microsoft.com/office/drawing/2014/main" id="{246208B5-2FFA-CB47-C352-8D28FE7B6E1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67651" y="1475040"/>
            <a:ext cx="4324349" cy="3861025"/>
          </a:xfrm>
          <a:prstGeom prst="rect">
            <a:avLst/>
          </a:prstGeom>
        </p:spPr>
      </p:pic>
    </p:spTree>
    <p:extLst>
      <p:ext uri="{BB962C8B-B14F-4D97-AF65-F5344CB8AC3E}">
        <p14:creationId xmlns:p14="http://schemas.microsoft.com/office/powerpoint/2010/main" val="996938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BCDFD1A8-D9C3-C53D-343E-29934F8B6ABC}"/>
              </a:ext>
            </a:extLst>
          </p:cNvPr>
          <p:cNvSpPr txBox="1">
            <a:spLocks noGrp="1"/>
          </p:cNvSpPr>
          <p:nvPr>
            <p:ph type="title" idx="4294967295"/>
          </p:nvPr>
        </p:nvSpPr>
        <p:spPr>
          <a:xfrm>
            <a:off x="506036" y="302460"/>
            <a:ext cx="8848029" cy="6658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j-cs"/>
              </a:rPr>
              <a:t>Getting it right for every child (GIRFEC)</a:t>
            </a:r>
            <a:endParaRPr kumimoji="0" lang="en-US" sz="3200" b="1" i="0" u="none" strike="noStrike" kern="1200" cap="none" spc="0" normalizeH="0" baseline="0" noProof="0" dirty="0">
              <a:ln>
                <a:noFill/>
              </a:ln>
              <a:solidFill>
                <a:srgbClr val="00ABB5"/>
              </a:solidFill>
              <a:effectLst/>
              <a:uLnTx/>
              <a:uFillTx/>
              <a:latin typeface="+mn-lt"/>
              <a:ea typeface="+mn-ea"/>
              <a:cs typeface="Arial"/>
            </a:endParaRPr>
          </a:p>
        </p:txBody>
      </p:sp>
      <p:pic>
        <p:nvPicPr>
          <p:cNvPr id="2" name="Picture 1" descr="This is the Education Scotland, Inclusion, Wellbeing and Equalities logo. It is blue green and yellow.">
            <a:extLst>
              <a:ext uri="{FF2B5EF4-FFF2-40B4-BE49-F238E27FC236}">
                <a16:creationId xmlns:a16="http://schemas.microsoft.com/office/drawing/2014/main" id="{7384B022-B677-FFCD-CB9A-CE28D489843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10422" y="0"/>
            <a:ext cx="1281578" cy="644769"/>
          </a:xfrm>
          <a:prstGeom prst="rect">
            <a:avLst/>
          </a:prstGeom>
        </p:spPr>
      </p:pic>
      <p:sp>
        <p:nvSpPr>
          <p:cNvPr id="3" name="TextBox 2">
            <a:extLst>
              <a:ext uri="{FF2B5EF4-FFF2-40B4-BE49-F238E27FC236}">
                <a16:creationId xmlns:a16="http://schemas.microsoft.com/office/drawing/2014/main" id="{3FF92BA0-A0C1-89D9-9AF6-F9408B4CB2EB}"/>
              </a:ext>
            </a:extLst>
          </p:cNvPr>
          <p:cNvSpPr txBox="1"/>
          <p:nvPr/>
        </p:nvSpPr>
        <p:spPr>
          <a:xfrm>
            <a:off x="469556" y="1223318"/>
            <a:ext cx="11003300" cy="5016758"/>
          </a:xfrm>
          <a:prstGeom prst="rect">
            <a:avLst/>
          </a:prstGeom>
          <a:noFill/>
        </p:spPr>
        <p:txBody>
          <a:bodyPr wrap="square" rtlCol="0">
            <a:spAutoFit/>
          </a:bodyPr>
          <a:lstStyle/>
          <a:p>
            <a:pPr>
              <a:lnSpc>
                <a:spcPct val="120000"/>
              </a:lnSpc>
            </a:pPr>
            <a:r>
              <a:rPr lang="en-GB" sz="2000" dirty="0">
                <a:solidFill>
                  <a:schemeClr val="tx1">
                    <a:lumMod val="75000"/>
                    <a:lumOff val="25000"/>
                  </a:schemeClr>
                </a:solidFill>
                <a:latin typeface="Segoe UI"/>
                <a:cs typeface="Segoe UI"/>
              </a:rPr>
              <a:t>GIRFEC is about enhancing the wellbeing of all children and young people as well as building a flexible scaffold of support: where it is needed, for as long as it is needed. This is delivered through the core components of: </a:t>
            </a:r>
          </a:p>
          <a:p>
            <a:endParaRPr lang="en-GB" sz="2000" dirty="0">
              <a:latin typeface="Segoe UI"/>
              <a:cs typeface="Segoe UI"/>
            </a:endParaRPr>
          </a:p>
          <a:p>
            <a:pPr marL="342900" indent="-342900">
              <a:lnSpc>
                <a:spcPct val="120000"/>
              </a:lnSpc>
              <a:buFont typeface="Arial" panose="020B0604020202020204" pitchFamily="34" charset="0"/>
              <a:buChar char="•"/>
            </a:pPr>
            <a:r>
              <a:rPr lang="en-GB" sz="2000" dirty="0">
                <a:solidFill>
                  <a:schemeClr val="tx1">
                    <a:lumMod val="75000"/>
                    <a:lumOff val="25000"/>
                  </a:schemeClr>
                </a:solidFill>
                <a:latin typeface="Segoe UI"/>
                <a:cs typeface="Segoe UI"/>
              </a:rPr>
              <a:t>a</a:t>
            </a:r>
            <a:r>
              <a:rPr lang="en-GB" sz="2000" dirty="0">
                <a:latin typeface="Segoe UI"/>
                <a:cs typeface="Segoe UI"/>
              </a:rPr>
              <a:t> </a:t>
            </a:r>
            <a:r>
              <a:rPr lang="en-GB" sz="2000" dirty="0">
                <a:latin typeface="Segoe UI" panose="020B0502040204020203" pitchFamily="34" charset="0"/>
                <a:cs typeface="Segoe UI" panose="020B0502040204020203" pitchFamily="34" charset="0"/>
                <a:hlinkClick r:id="rId4"/>
              </a:rPr>
              <a:t>named person</a:t>
            </a:r>
            <a:r>
              <a:rPr lang="en-GB" sz="2000" dirty="0">
                <a:latin typeface="Segoe UI" panose="020B0502040204020203" pitchFamily="34" charset="0"/>
                <a:cs typeface="Segoe UI" panose="020B0502040204020203" pitchFamily="34" charset="0"/>
              </a:rPr>
              <a:t> </a:t>
            </a:r>
            <a:r>
              <a:rPr lang="en-GB" sz="2000" dirty="0">
                <a:solidFill>
                  <a:schemeClr val="tx1">
                    <a:lumMod val="75000"/>
                    <a:lumOff val="25000"/>
                  </a:schemeClr>
                </a:solidFill>
                <a:latin typeface="Segoe UI"/>
                <a:cs typeface="Segoe UI"/>
              </a:rPr>
              <a:t>who is a clear point of contact for children, young people and families to go to for support and advice. A named person can also connect families to a wider network of support and services so that they get the right help, at the right time, from the right people; </a:t>
            </a:r>
          </a:p>
          <a:p>
            <a:endParaRPr lang="en-GB" sz="2000" dirty="0">
              <a:solidFill>
                <a:schemeClr val="tx1">
                  <a:lumMod val="75000"/>
                  <a:lumOff val="25000"/>
                </a:schemeClr>
              </a:solidFill>
              <a:latin typeface="Segoe UI"/>
              <a:cs typeface="Segoe UI"/>
            </a:endParaRPr>
          </a:p>
          <a:p>
            <a:pPr marL="342900" indent="-342900">
              <a:lnSpc>
                <a:spcPct val="120000"/>
              </a:lnSpc>
              <a:buFont typeface="Arial" panose="020B0604020202020204" pitchFamily="34" charset="0"/>
              <a:buChar char="•"/>
            </a:pPr>
            <a:r>
              <a:rPr lang="en-GB" sz="2000" dirty="0">
                <a:solidFill>
                  <a:schemeClr val="tx1">
                    <a:lumMod val="75000"/>
                    <a:lumOff val="25000"/>
                  </a:schemeClr>
                </a:solidFill>
                <a:latin typeface="Segoe UI"/>
                <a:cs typeface="Segoe UI"/>
              </a:rPr>
              <a:t>a shared and holistic understanding of wellbeing and a </a:t>
            </a:r>
            <a:r>
              <a:rPr lang="en-GB" sz="2000" dirty="0">
                <a:solidFill>
                  <a:schemeClr val="tx1">
                    <a:lumMod val="75000"/>
                    <a:lumOff val="25000"/>
                  </a:schemeClr>
                </a:solidFill>
                <a:latin typeface="Segoe UI" panose="020B0502040204020203" pitchFamily="34" charset="0"/>
                <a:cs typeface="Segoe UI" panose="020B0502040204020203" pitchFamily="34" charset="0"/>
                <a:hlinkClick r:id="rId5">
                  <a:extLst>
                    <a:ext uri="{A12FA001-AC4F-418D-AE19-62706E023703}">
                      <ahyp:hlinkClr xmlns:ahyp="http://schemas.microsoft.com/office/drawing/2018/hyperlinkcolor" val="tx"/>
                    </a:ext>
                  </a:extLst>
                </a:hlinkClick>
              </a:rPr>
              <a:t>single model</a:t>
            </a:r>
            <a:r>
              <a:rPr lang="en-GB" sz="2000" dirty="0">
                <a:solidFill>
                  <a:schemeClr val="tx1">
                    <a:lumMod val="75000"/>
                    <a:lumOff val="25000"/>
                  </a:schemeClr>
                </a:solidFill>
                <a:latin typeface="Segoe UI" panose="020B0502040204020203" pitchFamily="34" charset="0"/>
                <a:cs typeface="Segoe UI" panose="020B0502040204020203" pitchFamily="34" charset="0"/>
              </a:rPr>
              <a:t> </a:t>
            </a:r>
            <a:r>
              <a:rPr lang="en-GB" sz="2000" dirty="0">
                <a:solidFill>
                  <a:schemeClr val="tx1">
                    <a:lumMod val="75000"/>
                    <a:lumOff val="25000"/>
                  </a:schemeClr>
                </a:solidFill>
                <a:latin typeface="Segoe UI"/>
                <a:cs typeface="Segoe UI"/>
              </a:rPr>
              <a:t>of how this can be considered and supported; and,  </a:t>
            </a:r>
          </a:p>
          <a:p>
            <a:endParaRPr lang="en-GB" sz="2000" dirty="0">
              <a:latin typeface="Segoe UI"/>
              <a:cs typeface="Segoe UI"/>
            </a:endParaRPr>
          </a:p>
          <a:p>
            <a:pPr marL="342900" indent="-342900">
              <a:lnSpc>
                <a:spcPct val="120000"/>
              </a:lnSpc>
              <a:buFont typeface="Arial" panose="020B0604020202020204" pitchFamily="34" charset="0"/>
              <a:buChar char="•"/>
            </a:pPr>
            <a:r>
              <a:rPr lang="en-GB" sz="2000" dirty="0">
                <a:solidFill>
                  <a:schemeClr val="tx1">
                    <a:lumMod val="75000"/>
                    <a:lumOff val="25000"/>
                  </a:schemeClr>
                </a:solidFill>
                <a:latin typeface="Segoe UI"/>
                <a:cs typeface="Segoe UI"/>
              </a:rPr>
              <a:t>a single, shared and rights-based approach </a:t>
            </a:r>
            <a:r>
              <a:rPr lang="en-GB" sz="2000" dirty="0">
                <a:solidFill>
                  <a:schemeClr val="tx1">
                    <a:lumMod val="75000"/>
                    <a:lumOff val="25000"/>
                  </a:schemeClr>
                </a:solidFill>
                <a:latin typeface="Segoe UI" panose="020B0502040204020203" pitchFamily="34" charset="0"/>
                <a:cs typeface="Segoe UI" panose="020B0502040204020203" pitchFamily="34" charset="0"/>
              </a:rPr>
              <a:t>to </a:t>
            </a:r>
            <a:r>
              <a:rPr lang="en-GB" sz="2000" dirty="0">
                <a:latin typeface="Segoe UI" panose="020B0502040204020203" pitchFamily="34" charset="0"/>
                <a:cs typeface="Segoe UI" panose="020B0502040204020203" pitchFamily="34" charset="0"/>
                <a:hlinkClick r:id="rId6"/>
              </a:rPr>
              <a:t>planning</a:t>
            </a:r>
            <a:r>
              <a:rPr lang="en-GB" sz="2000" dirty="0">
                <a:latin typeface="Segoe UI" panose="020B0502040204020203" pitchFamily="34" charset="0"/>
                <a:cs typeface="Segoe UI" panose="020B0502040204020203" pitchFamily="34" charset="0"/>
              </a:rPr>
              <a:t> </a:t>
            </a:r>
            <a:r>
              <a:rPr lang="en-GB" sz="2000" dirty="0">
                <a:solidFill>
                  <a:schemeClr val="tx1">
                    <a:lumMod val="75000"/>
                    <a:lumOff val="25000"/>
                  </a:schemeClr>
                </a:solidFill>
                <a:latin typeface="Segoe UI"/>
                <a:cs typeface="Segoe UI"/>
              </a:rPr>
              <a:t>for children and young people’s wellbeing where support across services is needed, co-ordinated by a lead professional</a:t>
            </a:r>
          </a:p>
          <a:p>
            <a:endParaRPr lang="en-GB" sz="2000" dirty="0"/>
          </a:p>
        </p:txBody>
      </p:sp>
    </p:spTree>
    <p:extLst>
      <p:ext uri="{BB962C8B-B14F-4D97-AF65-F5344CB8AC3E}">
        <p14:creationId xmlns:p14="http://schemas.microsoft.com/office/powerpoint/2010/main" val="2222561841"/>
      </p:ext>
    </p:extLst>
  </p:cSld>
  <p:clrMapOvr>
    <a:masterClrMapping/>
  </p:clrMapOvr>
</p:sld>
</file>

<file path=ppt/theme/theme1.xml><?xml version="1.0" encoding="utf-8"?>
<a:theme xmlns:a="http://schemas.openxmlformats.org/drawingml/2006/main" name="Powerpoint_templat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C8A5"/>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FFFFFF"/>
        </a:dk1>
        <a:lt1>
          <a:srgbClr val="FFFFFF"/>
        </a:lt1>
        <a:dk2>
          <a:srgbClr val="FFFFFF"/>
        </a:dk2>
        <a:lt2>
          <a:srgbClr val="808080"/>
        </a:lt2>
        <a:accent1>
          <a:srgbClr val="009BAA"/>
        </a:accent1>
        <a:accent2>
          <a:srgbClr val="B2D235"/>
        </a:accent2>
        <a:accent3>
          <a:srgbClr val="FFFFFF"/>
        </a:accent3>
        <a:accent4>
          <a:srgbClr val="DADADA"/>
        </a:accent4>
        <a:accent5>
          <a:srgbClr val="AACBD2"/>
        </a:accent5>
        <a:accent6>
          <a:srgbClr val="A1BE2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etadata xmlns="http://www.objective.com/ecm/document/metadata/53D26341A57B383EE0540010E0463CCA" version="1.0.0">
  <systemFields>
    <field name="Objective-Id">
      <value order="0">A21498026</value>
    </field>
    <field name="Objective-Title">
      <value order="0">ES PP Template</value>
    </field>
    <field name="Objective-Description">
      <value order="0"/>
    </field>
    <field name="Objective-CreationStamp">
      <value order="0">2018-07-03T15:47:18Z</value>
    </field>
    <field name="Objective-IsApproved">
      <value order="0">false</value>
    </field>
    <field name="Objective-IsPublished">
      <value order="0">false</value>
    </field>
    <field name="Objective-DatePublished">
      <value order="0"/>
    </field>
    <field name="Objective-ModificationStamp">
      <value order="0">2018-07-03T15:47:33Z</value>
    </field>
    <field name="Objective-Owner">
      <value order="0">Gore, Hazel H (Z612349)</value>
    </field>
    <field name="Objective-Path">
      <value order="0">Objective Global Folder:SG File Plan:Administration:Corporate strategy:Communications:General: Communications:Education Scotland: Communications: Branding and Templates: 2016-2021</value>
    </field>
    <field name="Objective-Parent">
      <value order="0">Education Scotland: Communications: Branding and Templates: 2016-2021</value>
    </field>
    <field name="Objective-State">
      <value order="0">Being Drafted</value>
    </field>
    <field name="Objective-VersionId">
      <value order="0">vA30249846</value>
    </field>
    <field name="Objective-Version">
      <value order="0">0.2</value>
    </field>
    <field name="Objective-VersionNumber">
      <value order="0">2</value>
    </field>
    <field name="Objective-VersionComment">
      <value order="0"/>
    </field>
    <field name="Objective-FileNumber">
      <value order="0">qA635530</value>
    </field>
    <field name="Objective-Classification">
      <value order="0">OFFICIAL</value>
    </field>
    <field name="Objective-Caveats">
      <value order="0">Caveat for access to SG Fileplan</value>
    </field>
  </systemFields>
  <catalogues>
    <catalogue name="Document Type Catalogue" type="type" ori="id:cA35">
      <field name="Objective-Connect Creator">
        <value order="0"/>
      </field>
      <field name="Objective-Date Received">
        <value order="0"/>
      </field>
      <field name="Objective-Date of Original">
        <value order="0"/>
      </field>
      <field name="Objective-SG Web Publication - Category">
        <value order="0"/>
      </field>
      <field name="Objective-SG Web Publication - Category 2 Classification">
        <value order="0"/>
      </field>
    </catalogue>
  </catalogues>
</metadata>
</file>

<file path=customXml/item2.xml><?xml version="1.0" encoding="utf-8"?>
<ct:contentTypeSchema xmlns:ct="http://schemas.microsoft.com/office/2006/metadata/contentType" xmlns:ma="http://schemas.microsoft.com/office/2006/metadata/properties/metaAttributes" ct:_="" ma:_="" ma:contentTypeName="Document" ma:contentTypeID="0x0101004E607A103A348F4B8DE30DB8BCF09D6B" ma:contentTypeVersion="16" ma:contentTypeDescription="Create a new document." ma:contentTypeScope="" ma:versionID="ae985a474ed3b4de5b0a751b2e7f27c2">
  <xsd:schema xmlns:xsd="http://www.w3.org/2001/XMLSchema" xmlns:xs="http://www.w3.org/2001/XMLSchema" xmlns:p="http://schemas.microsoft.com/office/2006/metadata/properties" xmlns:ns2="a051077f-6078-4466-a38f-b6d930d916b1" xmlns:ns3="07478566-c77e-4a5d-9cf3-8b922a5f4212" targetNamespace="http://schemas.microsoft.com/office/2006/metadata/properties" ma:root="true" ma:fieldsID="85b99e936812d3722e761a48bd7b51bc" ns2:_="" ns3:_="">
    <xsd:import namespace="a051077f-6078-4466-a38f-b6d930d916b1"/>
    <xsd:import namespace="07478566-c77e-4a5d-9cf3-8b922a5f421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51077f-6078-4466-a38f-b6d930d916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478566-c77e-4a5d-9cf3-8b922a5f421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344a44f-f91e-4cc6-a2d5-5690c0471061}" ma:internalName="TaxCatchAll" ma:showField="CatchAllData" ma:web="07478566-c77e-4a5d-9cf3-8b922a5f42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051077f-6078-4466-a38f-b6d930d916b1">
      <Terms xmlns="http://schemas.microsoft.com/office/infopath/2007/PartnerControls"/>
    </lcf76f155ced4ddcb4097134ff3c332f>
    <TaxCatchAll xmlns="07478566-c77e-4a5d-9cf3-8b922a5f4212"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customXml/itemProps2.xml><?xml version="1.0" encoding="utf-8"?>
<ds:datastoreItem xmlns:ds="http://schemas.openxmlformats.org/officeDocument/2006/customXml" ds:itemID="{7C5CA4A2-C6BC-484E-9B80-641394084FB9}">
  <ds:schemaRefs>
    <ds:schemaRef ds:uri="07478566-c77e-4a5d-9cf3-8b922a5f4212"/>
    <ds:schemaRef ds:uri="a051077f-6078-4466-a38f-b6d930d916b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7967039-C71A-4B84-9858-0728C216CC08}">
  <ds:schemaRefs>
    <ds:schemaRef ds:uri="http://schemas.microsoft.com/office/infopath/2007/PartnerControls"/>
    <ds:schemaRef ds:uri="a051077f-6078-4466-a38f-b6d930d916b1"/>
    <ds:schemaRef ds:uri="http://schemas.microsoft.com/office/2006/documentManagement/types"/>
    <ds:schemaRef ds:uri="http://schemas.microsoft.com/office/2006/metadata/properties"/>
    <ds:schemaRef ds:uri="07478566-c77e-4a5d-9cf3-8b922a5f4212"/>
    <ds:schemaRef ds:uri="http://www.w3.org/XML/1998/namespace"/>
    <ds:schemaRef ds:uri="http://purl.org/dc/terms/"/>
    <ds:schemaRef ds:uri="http://schemas.openxmlformats.org/package/2006/metadata/core-properties"/>
    <ds:schemaRef ds:uri="http://purl.org/dc/dcmitype/"/>
    <ds:schemaRef ds:uri="http://purl.org/dc/elements/1.1/"/>
  </ds:schemaRefs>
</ds:datastoreItem>
</file>

<file path=customXml/itemProps4.xml><?xml version="1.0" encoding="utf-8"?>
<ds:datastoreItem xmlns:ds="http://schemas.openxmlformats.org/officeDocument/2006/customXml" ds:itemID="{FE75B553-2AE0-4B0C-913C-4B15DEBD22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ES PP Template</Template>
  <TotalTime>245</TotalTime>
  <Words>1554</Words>
  <Application>Microsoft Office PowerPoint</Application>
  <PresentationFormat>Widescreen</PresentationFormat>
  <Paragraphs>151</Paragraphs>
  <Slides>14</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inherit</vt:lpstr>
      <vt:lpstr>Lucida Grande</vt:lpstr>
      <vt:lpstr>Segoe UI</vt:lpstr>
      <vt:lpstr>Symbol,Sans-Serif</vt:lpstr>
      <vt:lpstr>Wingdings</vt:lpstr>
      <vt:lpstr>Powerpoint_template</vt:lpstr>
      <vt:lpstr>Inclusion Wellbeing &amp; Equalities Professional Learning Framework  Getting it right for every child (GIRFEC)   Essential for All </vt:lpstr>
      <vt:lpstr>Interconnectivity</vt:lpstr>
      <vt:lpstr>How to use this resource</vt:lpstr>
      <vt:lpstr>National Model for Professional Learning</vt:lpstr>
      <vt:lpstr>Welcome </vt:lpstr>
      <vt:lpstr>Getting it right for every child (GIRFEC)</vt:lpstr>
      <vt:lpstr>Getting it right for every child (GIRFEC)</vt:lpstr>
      <vt:lpstr>Assessing wellbeing needs (GIRFEC)</vt:lpstr>
      <vt:lpstr>Getting it right for every child (GIRFEC)</vt:lpstr>
      <vt:lpstr>Getting it right for every child (GIRFEC)</vt:lpstr>
      <vt:lpstr>What does this mean for you? </vt:lpstr>
      <vt:lpstr>Reflection</vt:lpstr>
      <vt:lpstr>We value your feedback </vt:lpstr>
      <vt:lpstr>For Scotland's learners, with Scotland's educators Do luchd-ionnsachaidh na h-Alba, le luchd-foghlaim Alba </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 Getting it right for every child (GIRFEC)</dc:title>
  <dc:creator>DLECJGEdS@gov.scot</dc:creator>
  <cp:lastModifiedBy>Jeremy Stevenson</cp:lastModifiedBy>
  <cp:revision>52</cp:revision>
  <cp:lastPrinted>2014-02-19T15:05:01Z</cp:lastPrinted>
  <dcterms:created xsi:type="dcterms:W3CDTF">2019-01-11T13:27:44Z</dcterms:created>
  <dcterms:modified xsi:type="dcterms:W3CDTF">2023-11-24T14:41:33Z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0x0101004E607A103A348F4B8DE30DB8BCF09D6B</vt:lpwstr>
  </property>
  <property fmtid="{D5CDD505-2E9C-101B-9397-08002B2CF9AE}" pid="3" name="_dlc_DocIdItemGuid">
    <vt:lpwstr>c74d0d01-22fa-4460-a599-e806a271597e</vt:lpwstr>
  </property>
  <property fmtid="{D5CDD505-2E9C-101B-9397-08002B2CF9AE}" pid="4" name="Objective-Id">
    <vt:lpwstr>A21498026</vt:lpwstr>
  </property>
  <property fmtid="{D5CDD505-2E9C-101B-9397-08002B2CF9AE}" pid="5" name="Objective-Title">
    <vt:lpwstr>ES PP Template</vt:lpwstr>
  </property>
  <property fmtid="{D5CDD505-2E9C-101B-9397-08002B2CF9AE}" pid="6" name="Objective-Description">
    <vt:lpwstr/>
  </property>
  <property fmtid="{D5CDD505-2E9C-101B-9397-08002B2CF9AE}" pid="7" name="Objective-CreationStamp">
    <vt:filetime>2018-07-03T15:47:23Z</vt:filetime>
  </property>
  <property fmtid="{D5CDD505-2E9C-101B-9397-08002B2CF9AE}" pid="8" name="Objective-IsApproved">
    <vt:bool>false</vt:bool>
  </property>
  <property fmtid="{D5CDD505-2E9C-101B-9397-08002B2CF9AE}" pid="9" name="Objective-IsPublished">
    <vt:bool>false</vt:bool>
  </property>
  <property fmtid="{D5CDD505-2E9C-101B-9397-08002B2CF9AE}" pid="10" name="Objective-DatePublished">
    <vt:lpwstr/>
  </property>
  <property fmtid="{D5CDD505-2E9C-101B-9397-08002B2CF9AE}" pid="11" name="Objective-ModificationStamp">
    <vt:filetime>2018-07-18T13:20:05Z</vt:filetime>
  </property>
  <property fmtid="{D5CDD505-2E9C-101B-9397-08002B2CF9AE}" pid="12" name="Objective-Owner">
    <vt:lpwstr>Gore, Hazel H (Z612349)</vt:lpwstr>
  </property>
  <property fmtid="{D5CDD505-2E9C-101B-9397-08002B2CF9AE}" pid="13" name="Objective-Path">
    <vt:lpwstr>Objective Global Folder:SG File Plan:Administration:Corporate strategy:Communications:General: Communications:Education Scotland: Communications: Branding and Templates: 2016-2021:</vt:lpwstr>
  </property>
  <property fmtid="{D5CDD505-2E9C-101B-9397-08002B2CF9AE}" pid="14" name="Objective-Parent">
    <vt:lpwstr>Education Scotland: Communications: Branding and Templates: 2016-2021</vt:lpwstr>
  </property>
  <property fmtid="{D5CDD505-2E9C-101B-9397-08002B2CF9AE}" pid="15" name="Objective-State">
    <vt:lpwstr>Being Drafted</vt:lpwstr>
  </property>
  <property fmtid="{D5CDD505-2E9C-101B-9397-08002B2CF9AE}" pid="16" name="Objective-VersionId">
    <vt:lpwstr>vA30249846</vt:lpwstr>
  </property>
  <property fmtid="{D5CDD505-2E9C-101B-9397-08002B2CF9AE}" pid="17" name="Objective-Version">
    <vt:lpwstr>0.2</vt:lpwstr>
  </property>
  <property fmtid="{D5CDD505-2E9C-101B-9397-08002B2CF9AE}" pid="18" name="Objective-VersionNumber">
    <vt:r8>2</vt:r8>
  </property>
  <property fmtid="{D5CDD505-2E9C-101B-9397-08002B2CF9AE}" pid="19" name="Objective-VersionComment">
    <vt:lpwstr>Version 2</vt:lpwstr>
  </property>
  <property fmtid="{D5CDD505-2E9C-101B-9397-08002B2CF9AE}" pid="20" name="Objective-FileNumber">
    <vt:lpwstr/>
  </property>
  <property fmtid="{D5CDD505-2E9C-101B-9397-08002B2CF9AE}" pid="21" name="Objective-Classification">
    <vt:lpwstr>[Inherited - OFFICIAL]</vt:lpwstr>
  </property>
  <property fmtid="{D5CDD505-2E9C-101B-9397-08002B2CF9AE}" pid="22" name="Objective-Caveats">
    <vt:lpwstr/>
  </property>
  <property fmtid="{D5CDD505-2E9C-101B-9397-08002B2CF9AE}" pid="23" name="Objective-Connect Creator">
    <vt:lpwstr/>
  </property>
  <property fmtid="{D5CDD505-2E9C-101B-9397-08002B2CF9AE}" pid="24" name="Objective-Date Received">
    <vt:lpwstr/>
  </property>
  <property fmtid="{D5CDD505-2E9C-101B-9397-08002B2CF9AE}" pid="25" name="Objective-Date of Original">
    <vt:lpwstr/>
  </property>
  <property fmtid="{D5CDD505-2E9C-101B-9397-08002B2CF9AE}" pid="26" name="Objective-SG Web Publication - Category">
    <vt:lpwstr/>
  </property>
  <property fmtid="{D5CDD505-2E9C-101B-9397-08002B2CF9AE}" pid="27" name="Objective-SG Web Publication - Category 2 Classification">
    <vt:lpwstr/>
  </property>
  <property fmtid="{D5CDD505-2E9C-101B-9397-08002B2CF9AE}" pid="28" name="Objective-Comment">
    <vt:lpwstr/>
  </property>
  <property fmtid="{D5CDD505-2E9C-101B-9397-08002B2CF9AE}" pid="29" name="Objective-Date of Original [system]">
    <vt:lpwstr/>
  </property>
  <property fmtid="{D5CDD505-2E9C-101B-9397-08002B2CF9AE}" pid="30" name="Objective-Date Received [system]">
    <vt:lpwstr/>
  </property>
  <property fmtid="{D5CDD505-2E9C-101B-9397-08002B2CF9AE}" pid="31" name="Objective-SG Web Publication - Category [system]">
    <vt:lpwstr/>
  </property>
  <property fmtid="{D5CDD505-2E9C-101B-9397-08002B2CF9AE}" pid="32" name="Objective-SG Web Publication - Category 2 Classification [system]">
    <vt:lpwstr/>
  </property>
  <property fmtid="{D5CDD505-2E9C-101B-9397-08002B2CF9AE}" pid="33" name="Objective-Connect Creator [system]">
    <vt:lpwstr/>
  </property>
  <property fmtid="{D5CDD505-2E9C-101B-9397-08002B2CF9AE}" pid="34" name="MediaServiceImageTags">
    <vt:lpwstr/>
  </property>
</Properties>
</file>