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handoutMasterIdLst>
    <p:handoutMasterId r:id="rId32"/>
  </p:handoutMasterIdLst>
  <p:sldIdLst>
    <p:sldId id="271" r:id="rId3"/>
    <p:sldId id="296" r:id="rId4"/>
    <p:sldId id="321" r:id="rId5"/>
    <p:sldId id="322" r:id="rId6"/>
    <p:sldId id="323" r:id="rId7"/>
    <p:sldId id="308" r:id="rId8"/>
    <p:sldId id="310" r:id="rId9"/>
    <p:sldId id="311" r:id="rId10"/>
    <p:sldId id="312" r:id="rId11"/>
    <p:sldId id="313" r:id="rId12"/>
    <p:sldId id="324" r:id="rId13"/>
    <p:sldId id="325" r:id="rId14"/>
    <p:sldId id="314" r:id="rId15"/>
    <p:sldId id="315" r:id="rId16"/>
    <p:sldId id="316" r:id="rId17"/>
    <p:sldId id="326" r:id="rId18"/>
    <p:sldId id="317" r:id="rId19"/>
    <p:sldId id="318" r:id="rId20"/>
    <p:sldId id="327" r:id="rId21"/>
    <p:sldId id="328" r:id="rId22"/>
    <p:sldId id="329" r:id="rId23"/>
    <p:sldId id="330" r:id="rId24"/>
    <p:sldId id="331" r:id="rId25"/>
    <p:sldId id="319" r:id="rId26"/>
    <p:sldId id="283" r:id="rId27"/>
    <p:sldId id="284" r:id="rId28"/>
    <p:sldId id="320" r:id="rId29"/>
    <p:sldId id="269"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362"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797675" cy="498475"/>
          </a:xfrm>
          <a:prstGeom prst="rect">
            <a:avLst/>
          </a:prstGeom>
        </p:spPr>
        <p:txBody>
          <a:bodyPr vert="horz" lIns="91440" tIns="45720" rIns="91440" bIns="45720" rtlCol="0"/>
          <a:lstStyle>
            <a:lvl1pPr algn="l">
              <a:defRPr sz="1200"/>
            </a:lvl1pPr>
          </a:lstStyle>
          <a:p>
            <a:pPr algn="ctr"/>
            <a:r>
              <a:rPr lang="en-GB" b="1" smtClean="0">
                <a:solidFill>
                  <a:srgbClr val="000000"/>
                </a:solidFill>
                <a:latin typeface="Arial" panose="020B0604020202020204" pitchFamily="34" charset="0"/>
              </a:rPr>
              <a:t>OFFICIAL</a:t>
            </a:r>
            <a:endParaRPr lang="en-GB" b="1">
              <a:solidFill>
                <a:srgbClr val="000000"/>
              </a:solidFill>
              <a:latin typeface="Arial" panose="020B0604020202020204" pitchFamily="34" charset="0"/>
            </a:endParaRPr>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273DFE8-F10A-423B-9FEE-8DDEC6E89556}" type="datetimeFigureOut">
              <a:rPr lang="en-GB" smtClean="0"/>
              <a:t>18/09/2020</a:t>
            </a:fld>
            <a:endParaRPr lang="en-GB"/>
          </a:p>
        </p:txBody>
      </p:sp>
      <p:sp>
        <p:nvSpPr>
          <p:cNvPr id="4" name="Footer Placeholder 3"/>
          <p:cNvSpPr>
            <a:spLocks noGrp="1"/>
          </p:cNvSpPr>
          <p:nvPr>
            <p:ph type="ftr" sz="quarter" idx="2"/>
            <p:custDataLst>
              <p:tags r:id="rId3"/>
            </p:custDataLst>
          </p:nvPr>
        </p:nvSpPr>
        <p:spPr>
          <a:xfrm>
            <a:off x="0" y="9429750"/>
            <a:ext cx="6797675" cy="498475"/>
          </a:xfrm>
          <a:prstGeom prst="rect">
            <a:avLst/>
          </a:prstGeom>
        </p:spPr>
        <p:txBody>
          <a:bodyPr vert="horz" lIns="91440" tIns="45720" rIns="91440" bIns="45720" rtlCol="0" anchor="b"/>
          <a:lstStyle>
            <a:lvl1pPr algn="l">
              <a:defRPr sz="1200"/>
            </a:lvl1pPr>
          </a:lstStyle>
          <a:p>
            <a:pPr algn="ctr"/>
            <a:r>
              <a:rPr lang="en-GB" b="1" smtClean="0">
                <a:solidFill>
                  <a:srgbClr val="000000"/>
                </a:solidFill>
                <a:latin typeface="Arial" panose="020B0604020202020204" pitchFamily="34" charset="0"/>
              </a:rPr>
              <a:t>OFFICIAL</a:t>
            </a:r>
            <a:endParaRPr lang="en-GB" b="1">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6BE51B8-3005-4DAE-81C4-25C8CED9915B}" type="slidenum">
              <a:rPr lang="en-GB" smtClean="0"/>
              <a:t>‹#›</a:t>
            </a:fld>
            <a:endParaRPr lang="en-GB"/>
          </a:p>
        </p:txBody>
      </p:sp>
    </p:spTree>
    <p:extLst>
      <p:ext uri="{BB962C8B-B14F-4D97-AF65-F5344CB8AC3E}">
        <p14:creationId xmlns:p14="http://schemas.microsoft.com/office/powerpoint/2010/main" val="29501618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797675" cy="496411"/>
          </a:xfrm>
          <a:prstGeom prst="rect">
            <a:avLst/>
          </a:prstGeom>
        </p:spPr>
        <p:txBody>
          <a:bodyPr vert="horz" lIns="91440" tIns="45720" rIns="91440" bIns="45720" rtlCol="0"/>
          <a:lstStyle>
            <a:lvl1pPr algn="ct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8179577-F272-484C-8AF8-ACA9FBB9616B}" type="datetimeFigureOut">
              <a:rPr lang="en-GB" smtClean="0"/>
              <a:t>18/09/2020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9430091"/>
            <a:ext cx="6797675" cy="496411"/>
          </a:xfrm>
          <a:prstGeom prst="rect">
            <a:avLst/>
          </a:prstGeom>
        </p:spPr>
        <p:txBody>
          <a:bodyPr vert="horz" lIns="91440" tIns="45720" rIns="91440" bIns="45720" rtlCol="0" anchor="b"/>
          <a:lstStyle>
            <a:lvl1pPr algn="ct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337039F-A7FC-48DB-9B59-E82040019FD8}" type="slidenum">
              <a:rPr lang="en-GB" smtClean="0"/>
              <a:t>‹#›</a:t>
            </a:fld>
            <a:endParaRPr lang="en-GB"/>
          </a:p>
        </p:txBody>
      </p:sp>
    </p:spTree>
    <p:extLst>
      <p:ext uri="{BB962C8B-B14F-4D97-AF65-F5344CB8AC3E}">
        <p14:creationId xmlns:p14="http://schemas.microsoft.com/office/powerpoint/2010/main" val="28251701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5BC94-20A2-42DB-962C-8B64A0931FF1}" type="slidenum">
              <a:rPr lang="en-GB" smtClean="0"/>
              <a:t>1</a:t>
            </a:fld>
            <a:endParaRPr lang="en-GB"/>
          </a:p>
        </p:txBody>
      </p:sp>
    </p:spTree>
    <p:extLst>
      <p:ext uri="{BB962C8B-B14F-4D97-AF65-F5344CB8AC3E}">
        <p14:creationId xmlns:p14="http://schemas.microsoft.com/office/powerpoint/2010/main" val="85455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10</a:t>
            </a:fld>
            <a:endParaRPr lang="en-GB"/>
          </a:p>
        </p:txBody>
      </p:sp>
    </p:spTree>
    <p:extLst>
      <p:ext uri="{BB962C8B-B14F-4D97-AF65-F5344CB8AC3E}">
        <p14:creationId xmlns:p14="http://schemas.microsoft.com/office/powerpoint/2010/main" val="179091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11</a:t>
            </a:fld>
            <a:endParaRPr lang="en-GB"/>
          </a:p>
        </p:txBody>
      </p:sp>
    </p:spTree>
    <p:extLst>
      <p:ext uri="{BB962C8B-B14F-4D97-AF65-F5344CB8AC3E}">
        <p14:creationId xmlns:p14="http://schemas.microsoft.com/office/powerpoint/2010/main" val="239210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12</a:t>
            </a:fld>
            <a:endParaRPr lang="en-GB"/>
          </a:p>
        </p:txBody>
      </p:sp>
    </p:spTree>
    <p:extLst>
      <p:ext uri="{BB962C8B-B14F-4D97-AF65-F5344CB8AC3E}">
        <p14:creationId xmlns:p14="http://schemas.microsoft.com/office/powerpoint/2010/main" val="140591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13</a:t>
            </a:fld>
            <a:endParaRPr lang="en-GB"/>
          </a:p>
        </p:txBody>
      </p:sp>
    </p:spTree>
    <p:extLst>
      <p:ext uri="{BB962C8B-B14F-4D97-AF65-F5344CB8AC3E}">
        <p14:creationId xmlns:p14="http://schemas.microsoft.com/office/powerpoint/2010/main" val="179002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14</a:t>
            </a:fld>
            <a:endParaRPr lang="en-GB"/>
          </a:p>
        </p:txBody>
      </p:sp>
    </p:spTree>
    <p:extLst>
      <p:ext uri="{BB962C8B-B14F-4D97-AF65-F5344CB8AC3E}">
        <p14:creationId xmlns:p14="http://schemas.microsoft.com/office/powerpoint/2010/main" val="223383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15</a:t>
            </a:fld>
            <a:endParaRPr lang="en-GB"/>
          </a:p>
        </p:txBody>
      </p:sp>
    </p:spTree>
    <p:extLst>
      <p:ext uri="{BB962C8B-B14F-4D97-AF65-F5344CB8AC3E}">
        <p14:creationId xmlns:p14="http://schemas.microsoft.com/office/powerpoint/2010/main" val="69472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16</a:t>
            </a:fld>
            <a:endParaRPr lang="en-GB"/>
          </a:p>
        </p:txBody>
      </p:sp>
    </p:spTree>
    <p:extLst>
      <p:ext uri="{BB962C8B-B14F-4D97-AF65-F5344CB8AC3E}">
        <p14:creationId xmlns:p14="http://schemas.microsoft.com/office/powerpoint/2010/main" val="6782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17</a:t>
            </a:fld>
            <a:endParaRPr lang="en-GB"/>
          </a:p>
        </p:txBody>
      </p:sp>
    </p:spTree>
    <p:extLst>
      <p:ext uri="{BB962C8B-B14F-4D97-AF65-F5344CB8AC3E}">
        <p14:creationId xmlns:p14="http://schemas.microsoft.com/office/powerpoint/2010/main" val="139437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18</a:t>
            </a:fld>
            <a:endParaRPr lang="en-GB"/>
          </a:p>
        </p:txBody>
      </p:sp>
    </p:spTree>
    <p:extLst>
      <p:ext uri="{BB962C8B-B14F-4D97-AF65-F5344CB8AC3E}">
        <p14:creationId xmlns:p14="http://schemas.microsoft.com/office/powerpoint/2010/main" val="183856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19</a:t>
            </a:fld>
            <a:endParaRPr lang="en-GB"/>
          </a:p>
        </p:txBody>
      </p:sp>
    </p:spTree>
    <p:extLst>
      <p:ext uri="{BB962C8B-B14F-4D97-AF65-F5344CB8AC3E}">
        <p14:creationId xmlns:p14="http://schemas.microsoft.com/office/powerpoint/2010/main" val="254610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15BC94-20A2-42DB-962C-8B64A0931FF1}" type="slidenum">
              <a:rPr lang="en-GB" smtClean="0"/>
              <a:t>2</a:t>
            </a:fld>
            <a:endParaRPr lang="en-GB"/>
          </a:p>
        </p:txBody>
      </p:sp>
    </p:spTree>
    <p:extLst>
      <p:ext uri="{BB962C8B-B14F-4D97-AF65-F5344CB8AC3E}">
        <p14:creationId xmlns:p14="http://schemas.microsoft.com/office/powerpoint/2010/main" val="2969358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20</a:t>
            </a:fld>
            <a:endParaRPr lang="en-GB"/>
          </a:p>
        </p:txBody>
      </p:sp>
    </p:spTree>
    <p:extLst>
      <p:ext uri="{BB962C8B-B14F-4D97-AF65-F5344CB8AC3E}">
        <p14:creationId xmlns:p14="http://schemas.microsoft.com/office/powerpoint/2010/main" val="206958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21</a:t>
            </a:fld>
            <a:endParaRPr lang="en-GB"/>
          </a:p>
        </p:txBody>
      </p:sp>
    </p:spTree>
    <p:extLst>
      <p:ext uri="{BB962C8B-B14F-4D97-AF65-F5344CB8AC3E}">
        <p14:creationId xmlns:p14="http://schemas.microsoft.com/office/powerpoint/2010/main" val="345342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22</a:t>
            </a:fld>
            <a:endParaRPr lang="en-GB"/>
          </a:p>
        </p:txBody>
      </p:sp>
    </p:spTree>
    <p:extLst>
      <p:ext uri="{BB962C8B-B14F-4D97-AF65-F5344CB8AC3E}">
        <p14:creationId xmlns:p14="http://schemas.microsoft.com/office/powerpoint/2010/main" val="381812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23</a:t>
            </a:fld>
            <a:endParaRPr lang="en-GB"/>
          </a:p>
        </p:txBody>
      </p:sp>
    </p:spTree>
    <p:extLst>
      <p:ext uri="{BB962C8B-B14F-4D97-AF65-F5344CB8AC3E}">
        <p14:creationId xmlns:p14="http://schemas.microsoft.com/office/powerpoint/2010/main" val="3158133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24</a:t>
            </a:fld>
            <a:endParaRPr lang="en-GB"/>
          </a:p>
        </p:txBody>
      </p:sp>
    </p:spTree>
    <p:extLst>
      <p:ext uri="{BB962C8B-B14F-4D97-AF65-F5344CB8AC3E}">
        <p14:creationId xmlns:p14="http://schemas.microsoft.com/office/powerpoint/2010/main" val="90471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25</a:t>
            </a:fld>
            <a:endParaRPr lang="en-GB"/>
          </a:p>
        </p:txBody>
      </p:sp>
    </p:spTree>
    <p:extLst>
      <p:ext uri="{BB962C8B-B14F-4D97-AF65-F5344CB8AC3E}">
        <p14:creationId xmlns:p14="http://schemas.microsoft.com/office/powerpoint/2010/main" val="95267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26</a:t>
            </a:fld>
            <a:endParaRPr lang="en-GB"/>
          </a:p>
        </p:txBody>
      </p:sp>
    </p:spTree>
    <p:extLst>
      <p:ext uri="{BB962C8B-B14F-4D97-AF65-F5344CB8AC3E}">
        <p14:creationId xmlns:p14="http://schemas.microsoft.com/office/powerpoint/2010/main" val="1890317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27</a:t>
            </a:fld>
            <a:endParaRPr lang="en-GB"/>
          </a:p>
        </p:txBody>
      </p:sp>
    </p:spTree>
    <p:extLst>
      <p:ext uri="{BB962C8B-B14F-4D97-AF65-F5344CB8AC3E}">
        <p14:creationId xmlns:p14="http://schemas.microsoft.com/office/powerpoint/2010/main" val="166618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37039F-A7FC-48DB-9B59-E82040019FD8}" type="slidenum">
              <a:rPr lang="en-GB" smtClean="0"/>
              <a:t>28</a:t>
            </a:fld>
            <a:endParaRPr lang="en-GB"/>
          </a:p>
        </p:txBody>
      </p:sp>
    </p:spTree>
    <p:extLst>
      <p:ext uri="{BB962C8B-B14F-4D97-AF65-F5344CB8AC3E}">
        <p14:creationId xmlns:p14="http://schemas.microsoft.com/office/powerpoint/2010/main" val="400394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3</a:t>
            </a:fld>
            <a:endParaRPr lang="en-GB"/>
          </a:p>
        </p:txBody>
      </p:sp>
    </p:spTree>
    <p:extLst>
      <p:ext uri="{BB962C8B-B14F-4D97-AF65-F5344CB8AC3E}">
        <p14:creationId xmlns:p14="http://schemas.microsoft.com/office/powerpoint/2010/main" val="334805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4</a:t>
            </a:fld>
            <a:endParaRPr lang="en-GB"/>
          </a:p>
        </p:txBody>
      </p:sp>
    </p:spTree>
    <p:extLst>
      <p:ext uri="{BB962C8B-B14F-4D97-AF65-F5344CB8AC3E}">
        <p14:creationId xmlns:p14="http://schemas.microsoft.com/office/powerpoint/2010/main" val="80687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5</a:t>
            </a:fld>
            <a:endParaRPr lang="en-GB"/>
          </a:p>
        </p:txBody>
      </p:sp>
    </p:spTree>
    <p:extLst>
      <p:ext uri="{BB962C8B-B14F-4D97-AF65-F5344CB8AC3E}">
        <p14:creationId xmlns:p14="http://schemas.microsoft.com/office/powerpoint/2010/main" val="153632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6</a:t>
            </a:fld>
            <a:endParaRPr lang="en-GB"/>
          </a:p>
        </p:txBody>
      </p:sp>
    </p:spTree>
    <p:extLst>
      <p:ext uri="{BB962C8B-B14F-4D97-AF65-F5344CB8AC3E}">
        <p14:creationId xmlns:p14="http://schemas.microsoft.com/office/powerpoint/2010/main" val="284877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7</a:t>
            </a:fld>
            <a:endParaRPr lang="en-GB"/>
          </a:p>
        </p:txBody>
      </p:sp>
    </p:spTree>
    <p:extLst>
      <p:ext uri="{BB962C8B-B14F-4D97-AF65-F5344CB8AC3E}">
        <p14:creationId xmlns:p14="http://schemas.microsoft.com/office/powerpoint/2010/main" val="168456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8</a:t>
            </a:fld>
            <a:endParaRPr lang="en-GB"/>
          </a:p>
        </p:txBody>
      </p:sp>
    </p:spTree>
    <p:extLst>
      <p:ext uri="{BB962C8B-B14F-4D97-AF65-F5344CB8AC3E}">
        <p14:creationId xmlns:p14="http://schemas.microsoft.com/office/powerpoint/2010/main" val="409284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797675" cy="496411"/>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9430091"/>
            <a:ext cx="6797675" cy="496411"/>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B337039F-A7FC-48DB-9B59-E82040019FD8}" type="slidenum">
              <a:rPr lang="en-GB" smtClean="0"/>
              <a:t>9</a:t>
            </a:fld>
            <a:endParaRPr lang="en-GB"/>
          </a:p>
        </p:txBody>
      </p:sp>
    </p:spTree>
    <p:extLst>
      <p:ext uri="{BB962C8B-B14F-4D97-AF65-F5344CB8AC3E}">
        <p14:creationId xmlns:p14="http://schemas.microsoft.com/office/powerpoint/2010/main" val="527079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F516BD-B246-4BAA-8A82-117F17995DE9}" type="datetimeFigureOut">
              <a:rPr lang="en-GB" smtClean="0"/>
              <a:t>18/09/2020</a:t>
            </a:fld>
            <a:endParaRPr lang="en-GB"/>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6" name="Slide Number Placeholder 5"/>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346636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F516BD-B246-4BAA-8A82-117F17995DE9}" type="datetimeFigureOut">
              <a:rPr lang="en-GB" smtClean="0"/>
              <a:t>18/09/2020</a:t>
            </a:fld>
            <a:endParaRPr lang="en-GB"/>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6" name="Slide Number Placeholder 5"/>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265212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F516BD-B246-4BAA-8A82-117F17995DE9}" type="datetimeFigureOut">
              <a:rPr lang="en-GB" smtClean="0"/>
              <a:t>18/09/2020</a:t>
            </a:fld>
            <a:endParaRPr lang="en-GB"/>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6" name="Slide Number Placeholder 5"/>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297558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F516BD-B246-4BAA-8A82-117F17995DE9}" type="datetimeFigureOut">
              <a:rPr lang="en-GB" smtClean="0"/>
              <a:t>18/09/2020</a:t>
            </a:fld>
            <a:endParaRPr lang="en-GB"/>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6" name="Slide Number Placeholder 5"/>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86927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516BD-B246-4BAA-8A82-117F17995DE9}" type="datetimeFigureOut">
              <a:rPr lang="en-GB" smtClean="0"/>
              <a:t>18/09/2020</a:t>
            </a:fld>
            <a:endParaRPr lang="en-GB"/>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6" name="Slide Number Placeholder 5"/>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87951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F516BD-B246-4BAA-8A82-117F17995DE9}" type="datetimeFigureOut">
              <a:rPr lang="en-GB" smtClean="0"/>
              <a:t>18/09/2020</a:t>
            </a:fld>
            <a:endParaRPr lang="en-GB"/>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7" name="Slide Number Placeholder 6"/>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353559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F516BD-B246-4BAA-8A82-117F17995DE9}" type="datetimeFigureOut">
              <a:rPr lang="en-GB" smtClean="0"/>
              <a:t>18/09/2020</a:t>
            </a:fld>
            <a:endParaRPr lang="en-GB"/>
          </a:p>
        </p:txBody>
      </p:sp>
      <p:sp>
        <p:nvSpPr>
          <p:cNvPr id="8" name="Footer Placeholder 7"/>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9" name="Slide Number Placeholder 8"/>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353375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F516BD-B246-4BAA-8A82-117F17995DE9}" type="datetimeFigureOut">
              <a:rPr lang="en-GB" smtClean="0"/>
              <a:t>18/09/2020</a:t>
            </a:fld>
            <a:endParaRPr lang="en-GB"/>
          </a:p>
        </p:txBody>
      </p:sp>
      <p:sp>
        <p:nvSpPr>
          <p:cNvPr id="4" name="Footer Placeholder 3"/>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5" name="Slide Number Placeholder 4"/>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19844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516BD-B246-4BAA-8A82-117F17995DE9}" type="datetimeFigureOut">
              <a:rPr lang="en-GB" smtClean="0"/>
              <a:t>18/09/2020</a:t>
            </a:fld>
            <a:endParaRPr lang="en-GB"/>
          </a:p>
        </p:txBody>
      </p:sp>
      <p:sp>
        <p:nvSpPr>
          <p:cNvPr id="3" name="Footer Placeholder 2"/>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4" name="Slide Number Placeholder 3"/>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128458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516BD-B246-4BAA-8A82-117F17995DE9}" type="datetimeFigureOut">
              <a:rPr lang="en-GB" smtClean="0"/>
              <a:t>18/09/2020</a:t>
            </a:fld>
            <a:endParaRPr lang="en-GB"/>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7" name="Slide Number Placeholder 6"/>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29731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516BD-B246-4BAA-8A82-117F17995DE9}" type="datetimeFigureOut">
              <a:rPr lang="en-GB" smtClean="0"/>
              <a:t>18/09/2020</a:t>
            </a:fld>
            <a:endParaRPr lang="en-GB"/>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7" name="Slide Number Placeholder 6"/>
          <p:cNvSpPr>
            <a:spLocks noGrp="1"/>
          </p:cNvSpPr>
          <p:nvPr>
            <p:ph type="sldNum" sz="quarter" idx="12"/>
          </p:nvPr>
        </p:nvSpPr>
        <p:spPr/>
        <p:txBody>
          <a:bodyPr/>
          <a:lstStyle/>
          <a:p>
            <a:fld id="{3A90ECBE-D330-4CC6-87DF-C45E564F1A4D}" type="slidenum">
              <a:rPr lang="en-GB" smtClean="0"/>
              <a:t>‹#›</a:t>
            </a:fld>
            <a:endParaRPr lang="en-GB"/>
          </a:p>
        </p:txBody>
      </p:sp>
    </p:spTree>
    <p:extLst>
      <p:ext uri="{BB962C8B-B14F-4D97-AF65-F5344CB8AC3E}">
        <p14:creationId xmlns:p14="http://schemas.microsoft.com/office/powerpoint/2010/main" val="252870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516BD-B246-4BAA-8A82-117F17995DE9}" type="datetimeFigureOut">
              <a:rPr lang="en-GB" smtClean="0"/>
              <a:t>18/09/2020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OFFICIAL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0ECBE-D330-4CC6-87DF-C45E564F1A4D}" type="slidenum">
              <a:rPr lang="en-GB" smtClean="0"/>
              <a:t>‹#›</a:t>
            </a:fld>
            <a:endParaRPr lang="en-GB"/>
          </a:p>
        </p:txBody>
      </p:sp>
    </p:spTree>
    <p:extLst>
      <p:ext uri="{BB962C8B-B14F-4D97-AF65-F5344CB8AC3E}">
        <p14:creationId xmlns:p14="http://schemas.microsoft.com/office/powerpoint/2010/main" val="2415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SOSLogo_highRe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5955" y="5319714"/>
            <a:ext cx="1458515"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12mmMarkRGB.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889" y="5103020"/>
            <a:ext cx="440531"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dualSGstacked_Col_print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67" y="5103020"/>
            <a:ext cx="783431" cy="783431"/>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2789635" y="944167"/>
            <a:ext cx="3249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2400">
                <a:solidFill>
                  <a:srgbClr val="FFFFFF"/>
                </a:solidFill>
              </a:rPr>
              <a:t>Sense Over Sectarianism</a:t>
            </a:r>
          </a:p>
        </p:txBody>
      </p:sp>
      <p:grpSp>
        <p:nvGrpSpPr>
          <p:cNvPr id="22534" name="Group 6"/>
          <p:cNvGrpSpPr>
            <a:grpSpLocks/>
          </p:cNvGrpSpPr>
          <p:nvPr/>
        </p:nvGrpSpPr>
        <p:grpSpPr bwMode="auto">
          <a:xfrm>
            <a:off x="1143000" y="857251"/>
            <a:ext cx="6858000" cy="789385"/>
            <a:chOff x="0" y="0"/>
            <a:chExt cx="5760" cy="663"/>
          </a:xfrm>
        </p:grpSpPr>
        <p:sp>
          <p:nvSpPr>
            <p:cNvPr id="22535" name="Rectangle 7"/>
            <p:cNvSpPr>
              <a:spLocks noChangeArrowheads="1"/>
            </p:cNvSpPr>
            <p:nvPr/>
          </p:nvSpPr>
          <p:spPr bwMode="auto">
            <a:xfrm>
              <a:off x="0" y="0"/>
              <a:ext cx="5760" cy="57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350" b="1">
                <a:solidFill>
                  <a:srgbClr val="000000"/>
                </a:solidFill>
              </a:endParaRPr>
            </a:p>
          </p:txBody>
        </p:sp>
        <p:sp>
          <p:nvSpPr>
            <p:cNvPr id="22536" name="Text Box 8"/>
            <p:cNvSpPr txBox="1">
              <a:spLocks noChangeArrowheads="1"/>
            </p:cNvSpPr>
            <p:nvPr/>
          </p:nvSpPr>
          <p:spPr bwMode="auto">
            <a:xfrm>
              <a:off x="1383" y="73"/>
              <a:ext cx="272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2400" dirty="0">
                  <a:solidFill>
                    <a:srgbClr val="FFFFFF"/>
                  </a:solidFill>
                </a:rPr>
                <a:t>Sense Over Sectarianism</a:t>
              </a:r>
            </a:p>
          </p:txBody>
        </p:sp>
        <p:sp>
          <p:nvSpPr>
            <p:cNvPr id="22537" name="Rectangle 9"/>
            <p:cNvSpPr>
              <a:spLocks noChangeArrowheads="1"/>
            </p:cNvSpPr>
            <p:nvPr/>
          </p:nvSpPr>
          <p:spPr bwMode="auto">
            <a:xfrm>
              <a:off x="0" y="618"/>
              <a:ext cx="5760"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350" b="1">
                <a:solidFill>
                  <a:srgbClr val="000000"/>
                </a:solidFill>
              </a:endParaRPr>
            </a:p>
          </p:txBody>
        </p:sp>
      </p:grpSp>
      <p:sp>
        <p:nvSpPr>
          <p:cNvPr id="4" name="Title 3"/>
          <p:cNvSpPr>
            <a:spLocks noGrp="1"/>
          </p:cNvSpPr>
          <p:nvPr>
            <p:ph type="title"/>
          </p:nvPr>
        </p:nvSpPr>
        <p:spPr>
          <a:xfrm>
            <a:off x="430411" y="1759744"/>
            <a:ext cx="8256389" cy="3234929"/>
          </a:xfrm>
        </p:spPr>
        <p:txBody>
          <a:bodyPr>
            <a:normAutofit/>
          </a:bodyPr>
          <a:lstStyle/>
          <a:p>
            <a:r>
              <a:rPr lang="en-GB" dirty="0" smtClean="0"/>
              <a:t>Scarfed For Life</a:t>
            </a:r>
            <a:r>
              <a:rPr lang="en-GB" dirty="0"/>
              <a:t/>
            </a:r>
            <a:br>
              <a:rPr lang="en-GB" dirty="0"/>
            </a:br>
            <a:r>
              <a:rPr lang="en-GB" dirty="0" smtClean="0"/>
              <a:t>Workshop One - Definitions</a:t>
            </a:r>
            <a:endParaRPr lang="en-GB" dirty="0"/>
          </a:p>
        </p:txBody>
      </p:sp>
      <p:sp>
        <p:nvSpPr>
          <p:cNvPr id="2" name="Footer Placeholder 1"/>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59786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with a definition of </a:t>
            </a:r>
            <a:r>
              <a:rPr lang="en-GB" sz="4000" dirty="0" smtClean="0"/>
              <a:t>Discrimination.</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43532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D84868-AFA6-4E25-A817-90F61518F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208" y="3217942"/>
            <a:ext cx="4175448" cy="2349638"/>
          </a:xfrm>
          <a:prstGeom prst="rect">
            <a:avLst/>
          </a:prstGeom>
        </p:spPr>
      </p:pic>
      <p:sp>
        <p:nvSpPr>
          <p:cNvPr id="2" name="Title 1">
            <a:extLst>
              <a:ext uri="{FF2B5EF4-FFF2-40B4-BE49-F238E27FC236}">
                <a16:creationId xmlns:a16="http://schemas.microsoft.com/office/drawing/2014/main" id="{143CD14A-DE63-4CA8-90F9-2617C40A271B}"/>
              </a:ext>
            </a:extLst>
          </p:cNvPr>
          <p:cNvSpPr>
            <a:spLocks noGrp="1"/>
          </p:cNvSpPr>
          <p:nvPr>
            <p:ph type="title"/>
          </p:nvPr>
        </p:nvSpPr>
        <p:spPr>
          <a:xfrm>
            <a:off x="457200" y="908720"/>
            <a:ext cx="8229600" cy="1143000"/>
          </a:xfrm>
        </p:spPr>
        <p:txBody>
          <a:bodyPr/>
          <a:lstStyle/>
          <a:p>
            <a:r>
              <a:rPr lang="en-GB" dirty="0"/>
              <a:t>Discrimination</a:t>
            </a:r>
          </a:p>
        </p:txBody>
      </p:sp>
      <p:pic>
        <p:nvPicPr>
          <p:cNvPr id="4" name="Picture 3">
            <a:extLst>
              <a:ext uri="{FF2B5EF4-FFF2-40B4-BE49-F238E27FC236}">
                <a16:creationId xmlns:a16="http://schemas.microsoft.com/office/drawing/2014/main" id="{2F02E9A5-CDA9-402C-9512-0D3FBADEB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38344"/>
            <a:ext cx="5212708" cy="2929236"/>
          </a:xfrm>
          <a:prstGeom prst="rect">
            <a:avLst/>
          </a:prstGeom>
        </p:spPr>
      </p:pic>
      <p:pic>
        <p:nvPicPr>
          <p:cNvPr id="6" name="Picture 5">
            <a:extLst>
              <a:ext uri="{FF2B5EF4-FFF2-40B4-BE49-F238E27FC236}">
                <a16:creationId xmlns:a16="http://schemas.microsoft.com/office/drawing/2014/main" id="{4B8EFF81-F254-475F-9245-647E20A60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689" y="1783283"/>
            <a:ext cx="3209925" cy="1419225"/>
          </a:xfrm>
          <a:prstGeom prst="rect">
            <a:avLst/>
          </a:prstGeom>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17661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58892-2C81-4D74-89AB-15BC944DB295}"/>
              </a:ext>
            </a:extLst>
          </p:cNvPr>
          <p:cNvPicPr>
            <a:picLocks noChangeAspect="1"/>
          </p:cNvPicPr>
          <p:nvPr/>
        </p:nvPicPr>
        <p:blipFill rotWithShape="1">
          <a:blip r:embed="rId4">
            <a:extLst>
              <a:ext uri="{28A0092B-C50C-407E-A947-70E740481C1C}">
                <a14:useLocalDpi xmlns:a14="http://schemas.microsoft.com/office/drawing/2010/main" val="0"/>
              </a:ext>
            </a:extLst>
          </a:blip>
          <a:srcRect l="14963" b="14286"/>
          <a:stretch/>
        </p:blipFill>
        <p:spPr>
          <a:xfrm>
            <a:off x="4791134" y="2924944"/>
            <a:ext cx="4377730" cy="2592288"/>
          </a:xfrm>
          <a:prstGeom prst="rect">
            <a:avLst/>
          </a:prstGeom>
        </p:spPr>
      </p:pic>
      <p:sp>
        <p:nvSpPr>
          <p:cNvPr id="2" name="Title 1">
            <a:extLst>
              <a:ext uri="{FF2B5EF4-FFF2-40B4-BE49-F238E27FC236}">
                <a16:creationId xmlns:a16="http://schemas.microsoft.com/office/drawing/2014/main" id="{F852F9FE-EAA7-46A6-BC6C-DF16AD2D0B95}"/>
              </a:ext>
            </a:extLst>
          </p:cNvPr>
          <p:cNvSpPr>
            <a:spLocks noGrp="1"/>
          </p:cNvSpPr>
          <p:nvPr>
            <p:ph type="title"/>
          </p:nvPr>
        </p:nvSpPr>
        <p:spPr>
          <a:xfrm>
            <a:off x="457200" y="1124744"/>
            <a:ext cx="8229600" cy="1143000"/>
          </a:xfrm>
        </p:spPr>
        <p:txBody>
          <a:bodyPr/>
          <a:lstStyle/>
          <a:p>
            <a:r>
              <a:rPr lang="en-GB" dirty="0"/>
              <a:t>Discrimination</a:t>
            </a:r>
          </a:p>
        </p:txBody>
      </p:sp>
      <p:pic>
        <p:nvPicPr>
          <p:cNvPr id="4" name="Picture 3">
            <a:extLst>
              <a:ext uri="{FF2B5EF4-FFF2-40B4-BE49-F238E27FC236}">
                <a16:creationId xmlns:a16="http://schemas.microsoft.com/office/drawing/2014/main" id="{0432F017-06A9-416A-A9F4-E854D231B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267744"/>
            <a:ext cx="4309070" cy="1600200"/>
          </a:xfrm>
          <a:prstGeom prst="rect">
            <a:avLst/>
          </a:prstGeom>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27057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lnSpcReduction="10000"/>
          </a:bodyPr>
          <a:lstStyle/>
          <a:p>
            <a:endParaRPr lang="en-GB" dirty="0"/>
          </a:p>
          <a:p>
            <a:r>
              <a:rPr lang="en-GB" sz="4000" dirty="0"/>
              <a:t>Discrimination: the unjust or prejudicial treatment of different categories of people, especially on the grounds of race, age, or sex</a:t>
            </a:r>
          </a:p>
          <a:p>
            <a:pPr marL="0" indent="0" algn="ctr">
              <a:buNone/>
            </a:pP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92227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Examples</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some examples of </a:t>
            </a:r>
            <a:r>
              <a:rPr lang="en-GB" sz="4000" dirty="0" smtClean="0"/>
              <a:t>Discrimination.</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94840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with a definition of </a:t>
            </a:r>
            <a:r>
              <a:rPr lang="en-GB" sz="4000" dirty="0" smtClean="0"/>
              <a:t>Bigotry.</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22885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C8E5-9F57-4E70-A670-AB513CE80BCD}"/>
              </a:ext>
            </a:extLst>
          </p:cNvPr>
          <p:cNvSpPr>
            <a:spLocks noGrp="1"/>
          </p:cNvSpPr>
          <p:nvPr>
            <p:ph type="title"/>
          </p:nvPr>
        </p:nvSpPr>
        <p:spPr>
          <a:xfrm>
            <a:off x="457200" y="1052736"/>
            <a:ext cx="8229600" cy="1143000"/>
          </a:xfrm>
        </p:spPr>
        <p:txBody>
          <a:bodyPr/>
          <a:lstStyle/>
          <a:p>
            <a:r>
              <a:rPr lang="en-GB" dirty="0"/>
              <a:t>Bigotry</a:t>
            </a:r>
          </a:p>
        </p:txBody>
      </p:sp>
      <p:sp>
        <p:nvSpPr>
          <p:cNvPr id="3" name="TextBox 2">
            <a:extLst>
              <a:ext uri="{FF2B5EF4-FFF2-40B4-BE49-F238E27FC236}">
                <a16:creationId xmlns:a16="http://schemas.microsoft.com/office/drawing/2014/main" id="{23F7A27B-6A59-4158-B324-A6ADC00B1ED8}"/>
              </a:ext>
            </a:extLst>
          </p:cNvPr>
          <p:cNvSpPr txBox="1"/>
          <p:nvPr/>
        </p:nvSpPr>
        <p:spPr>
          <a:xfrm>
            <a:off x="3563888" y="1903348"/>
            <a:ext cx="5400600" cy="584775"/>
          </a:xfrm>
          <a:prstGeom prst="rect">
            <a:avLst/>
          </a:prstGeom>
          <a:noFill/>
        </p:spPr>
        <p:txBody>
          <a:bodyPr wrap="square" rtlCol="0">
            <a:spAutoFit/>
          </a:bodyPr>
          <a:lstStyle/>
          <a:p>
            <a:r>
              <a:rPr lang="en-GB" sz="3200" u="sng" dirty="0"/>
              <a:t>Mark Scott</a:t>
            </a:r>
          </a:p>
        </p:txBody>
      </p:sp>
      <p:pic>
        <p:nvPicPr>
          <p:cNvPr id="5" name="Picture 4">
            <a:extLst>
              <a:ext uri="{FF2B5EF4-FFF2-40B4-BE49-F238E27FC236}">
                <a16:creationId xmlns:a16="http://schemas.microsoft.com/office/drawing/2014/main" id="{44A9B730-0D35-41AE-A7F6-FB7EA3706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744" y="2535018"/>
            <a:ext cx="2095500" cy="3048000"/>
          </a:xfrm>
          <a:prstGeom prst="rect">
            <a:avLst/>
          </a:prstGeom>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3384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r>
              <a:rPr lang="en-GB" sz="4000" dirty="0"/>
              <a:t>Bigotry: intolerance towards those who hold different opinions from oneself</a:t>
            </a:r>
          </a:p>
          <a:p>
            <a:pPr marL="0" indent="0" algn="ctr">
              <a:buNone/>
            </a:pP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79558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Examples</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some examples of </a:t>
            </a:r>
            <a:r>
              <a:rPr lang="en-GB" sz="4000" dirty="0" smtClean="0"/>
              <a:t>Bigotry.</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41514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7A9-93D3-44EE-8830-B00563A72A00}"/>
              </a:ext>
            </a:extLst>
          </p:cNvPr>
          <p:cNvSpPr>
            <a:spLocks noGrp="1"/>
          </p:cNvSpPr>
          <p:nvPr>
            <p:ph type="title"/>
          </p:nvPr>
        </p:nvSpPr>
        <p:spPr>
          <a:xfrm>
            <a:off x="457200" y="980728"/>
            <a:ext cx="8229600" cy="1143000"/>
          </a:xfrm>
        </p:spPr>
        <p:txBody>
          <a:bodyPr/>
          <a:lstStyle/>
          <a:p>
            <a:r>
              <a:rPr lang="en-GB" dirty="0"/>
              <a:t>Sectarianism</a:t>
            </a:r>
          </a:p>
        </p:txBody>
      </p:sp>
      <p:sp>
        <p:nvSpPr>
          <p:cNvPr id="3" name="Footer Placeholder 2"/>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18194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SOSLogo_highRe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5955" y="5319714"/>
            <a:ext cx="1458515"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12mmMarkRGB.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889" y="5103020"/>
            <a:ext cx="440531"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dualSGstacked_Col_print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67" y="5103020"/>
            <a:ext cx="783431" cy="783431"/>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2789635" y="944167"/>
            <a:ext cx="3249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2400">
                <a:solidFill>
                  <a:srgbClr val="FFFFFF"/>
                </a:solidFill>
              </a:rPr>
              <a:t>Sense Over Sectarianism</a:t>
            </a:r>
          </a:p>
        </p:txBody>
      </p:sp>
      <p:grpSp>
        <p:nvGrpSpPr>
          <p:cNvPr id="22534" name="Group 6"/>
          <p:cNvGrpSpPr>
            <a:grpSpLocks/>
          </p:cNvGrpSpPr>
          <p:nvPr/>
        </p:nvGrpSpPr>
        <p:grpSpPr bwMode="auto">
          <a:xfrm>
            <a:off x="1143000" y="857251"/>
            <a:ext cx="6858000" cy="789385"/>
            <a:chOff x="0" y="0"/>
            <a:chExt cx="5760" cy="663"/>
          </a:xfrm>
        </p:grpSpPr>
        <p:sp>
          <p:nvSpPr>
            <p:cNvPr id="22535" name="Rectangle 7"/>
            <p:cNvSpPr>
              <a:spLocks noChangeArrowheads="1"/>
            </p:cNvSpPr>
            <p:nvPr/>
          </p:nvSpPr>
          <p:spPr bwMode="auto">
            <a:xfrm>
              <a:off x="0" y="0"/>
              <a:ext cx="5760" cy="57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350" b="1">
                <a:solidFill>
                  <a:srgbClr val="000000"/>
                </a:solidFill>
              </a:endParaRPr>
            </a:p>
          </p:txBody>
        </p:sp>
        <p:sp>
          <p:nvSpPr>
            <p:cNvPr id="22536" name="Text Box 8"/>
            <p:cNvSpPr txBox="1">
              <a:spLocks noChangeArrowheads="1"/>
            </p:cNvSpPr>
            <p:nvPr/>
          </p:nvSpPr>
          <p:spPr bwMode="auto">
            <a:xfrm>
              <a:off x="1383" y="73"/>
              <a:ext cx="272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2400" dirty="0">
                  <a:solidFill>
                    <a:srgbClr val="FFFFFF"/>
                  </a:solidFill>
                </a:rPr>
                <a:t>Sense Over Sectarianism</a:t>
              </a:r>
            </a:p>
          </p:txBody>
        </p:sp>
        <p:sp>
          <p:nvSpPr>
            <p:cNvPr id="22537" name="Rectangle 9"/>
            <p:cNvSpPr>
              <a:spLocks noChangeArrowheads="1"/>
            </p:cNvSpPr>
            <p:nvPr/>
          </p:nvSpPr>
          <p:spPr bwMode="auto">
            <a:xfrm>
              <a:off x="0" y="618"/>
              <a:ext cx="5760" cy="4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350" b="1">
                <a:solidFill>
                  <a:srgbClr val="000000"/>
                </a:solidFill>
              </a:endParaRPr>
            </a:p>
          </p:txBody>
        </p:sp>
      </p:grpSp>
      <p:sp>
        <p:nvSpPr>
          <p:cNvPr id="4" name="Title 3"/>
          <p:cNvSpPr>
            <a:spLocks noGrp="1"/>
          </p:cNvSpPr>
          <p:nvPr>
            <p:ph type="title"/>
          </p:nvPr>
        </p:nvSpPr>
        <p:spPr>
          <a:xfrm>
            <a:off x="430411" y="1759745"/>
            <a:ext cx="8256389" cy="719605"/>
          </a:xfrm>
        </p:spPr>
        <p:txBody>
          <a:bodyPr>
            <a:normAutofit fontScale="90000"/>
          </a:bodyPr>
          <a:lstStyle/>
          <a:p>
            <a:r>
              <a:rPr lang="en-GB" dirty="0"/>
              <a:t>Targeting 4 Key Behaviours</a:t>
            </a:r>
          </a:p>
        </p:txBody>
      </p:sp>
      <p:sp>
        <p:nvSpPr>
          <p:cNvPr id="5" name="Content Placeholder 4"/>
          <p:cNvSpPr>
            <a:spLocks noGrp="1"/>
          </p:cNvSpPr>
          <p:nvPr>
            <p:ph idx="1"/>
          </p:nvPr>
        </p:nvSpPr>
        <p:spPr>
          <a:xfrm>
            <a:off x="430411" y="2377938"/>
            <a:ext cx="8256389" cy="2667934"/>
          </a:xfrm>
        </p:spPr>
        <p:txBody>
          <a:bodyPr>
            <a:normAutofit/>
          </a:bodyPr>
          <a:lstStyle/>
          <a:p>
            <a:r>
              <a:rPr lang="en-GB" dirty="0"/>
              <a:t>Prejudice</a:t>
            </a:r>
          </a:p>
          <a:p>
            <a:r>
              <a:rPr lang="en-GB" dirty="0"/>
              <a:t>Discrimination</a:t>
            </a:r>
          </a:p>
          <a:p>
            <a:r>
              <a:rPr lang="en-GB" dirty="0"/>
              <a:t>Bigotry</a:t>
            </a:r>
          </a:p>
          <a:p>
            <a:r>
              <a:rPr lang="en-GB" dirty="0"/>
              <a:t>Sectarianism</a:t>
            </a:r>
          </a:p>
        </p:txBody>
      </p:sp>
      <p:sp>
        <p:nvSpPr>
          <p:cNvPr id="2" name="Footer Placeholder 1"/>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9931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7A9-93D3-44EE-8830-B00563A72A00}"/>
              </a:ext>
            </a:extLst>
          </p:cNvPr>
          <p:cNvSpPr>
            <a:spLocks noGrp="1"/>
          </p:cNvSpPr>
          <p:nvPr>
            <p:ph type="title"/>
          </p:nvPr>
        </p:nvSpPr>
        <p:spPr>
          <a:xfrm>
            <a:off x="457200" y="980728"/>
            <a:ext cx="8229600" cy="1143000"/>
          </a:xfrm>
        </p:spPr>
        <p:txBody>
          <a:bodyPr/>
          <a:lstStyle/>
          <a:p>
            <a:r>
              <a:rPr lang="en-GB" dirty="0"/>
              <a:t>Sectarianism</a:t>
            </a:r>
          </a:p>
        </p:txBody>
      </p:sp>
      <p:sp>
        <p:nvSpPr>
          <p:cNvPr id="3" name="TextBox 2">
            <a:extLst>
              <a:ext uri="{FF2B5EF4-FFF2-40B4-BE49-F238E27FC236}">
                <a16:creationId xmlns:a16="http://schemas.microsoft.com/office/drawing/2014/main" id="{B930F9AA-8545-4BF9-A2E1-AFB4FEBEC935}"/>
              </a:ext>
            </a:extLst>
          </p:cNvPr>
          <p:cNvSpPr txBox="1"/>
          <p:nvPr/>
        </p:nvSpPr>
        <p:spPr>
          <a:xfrm>
            <a:off x="1691680" y="4509120"/>
            <a:ext cx="2880320" cy="792088"/>
          </a:xfrm>
          <a:prstGeom prst="rect">
            <a:avLst/>
          </a:prstGeom>
          <a:noFill/>
        </p:spPr>
        <p:txBody>
          <a:bodyPr wrap="square" rtlCol="0">
            <a:spAutoFit/>
          </a:bodyPr>
          <a:lstStyle/>
          <a:p>
            <a:r>
              <a:rPr lang="en-GB" sz="4400" dirty="0">
                <a:solidFill>
                  <a:prstClr val="black"/>
                </a:solidFill>
              </a:rPr>
              <a:t>Catholic</a:t>
            </a:r>
            <a:endParaRPr lang="en-GB"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71183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7A9-93D3-44EE-8830-B00563A72A00}"/>
              </a:ext>
            </a:extLst>
          </p:cNvPr>
          <p:cNvSpPr>
            <a:spLocks noGrp="1"/>
          </p:cNvSpPr>
          <p:nvPr>
            <p:ph type="title"/>
          </p:nvPr>
        </p:nvSpPr>
        <p:spPr>
          <a:xfrm>
            <a:off x="457200" y="980728"/>
            <a:ext cx="8229600" cy="1143000"/>
          </a:xfrm>
        </p:spPr>
        <p:txBody>
          <a:bodyPr/>
          <a:lstStyle/>
          <a:p>
            <a:r>
              <a:rPr lang="en-GB" dirty="0"/>
              <a:t>Sectarianism</a:t>
            </a:r>
          </a:p>
        </p:txBody>
      </p:sp>
      <p:sp>
        <p:nvSpPr>
          <p:cNvPr id="3" name="TextBox 2">
            <a:extLst>
              <a:ext uri="{FF2B5EF4-FFF2-40B4-BE49-F238E27FC236}">
                <a16:creationId xmlns:a16="http://schemas.microsoft.com/office/drawing/2014/main" id="{B930F9AA-8545-4BF9-A2E1-AFB4FEBEC935}"/>
              </a:ext>
            </a:extLst>
          </p:cNvPr>
          <p:cNvSpPr txBox="1"/>
          <p:nvPr/>
        </p:nvSpPr>
        <p:spPr>
          <a:xfrm>
            <a:off x="1669480" y="4425788"/>
            <a:ext cx="2880320" cy="792088"/>
          </a:xfrm>
          <a:prstGeom prst="rect">
            <a:avLst/>
          </a:prstGeom>
          <a:noFill/>
        </p:spPr>
        <p:txBody>
          <a:bodyPr wrap="square" rtlCol="0">
            <a:spAutoFit/>
          </a:bodyPr>
          <a:lstStyle/>
          <a:p>
            <a:r>
              <a:rPr lang="en-GB" sz="4400" dirty="0">
                <a:solidFill>
                  <a:prstClr val="black"/>
                </a:solidFill>
              </a:rPr>
              <a:t>Catholic</a:t>
            </a:r>
            <a:endParaRPr lang="en-GB" dirty="0"/>
          </a:p>
        </p:txBody>
      </p:sp>
      <p:sp>
        <p:nvSpPr>
          <p:cNvPr id="4" name="TextBox 3">
            <a:extLst>
              <a:ext uri="{FF2B5EF4-FFF2-40B4-BE49-F238E27FC236}">
                <a16:creationId xmlns:a16="http://schemas.microsoft.com/office/drawing/2014/main" id="{966ED883-63FA-4D17-ACE8-91327CEA9492}"/>
              </a:ext>
            </a:extLst>
          </p:cNvPr>
          <p:cNvSpPr txBox="1"/>
          <p:nvPr/>
        </p:nvSpPr>
        <p:spPr>
          <a:xfrm>
            <a:off x="4788024" y="4437112"/>
            <a:ext cx="2664296" cy="769441"/>
          </a:xfrm>
          <a:prstGeom prst="rect">
            <a:avLst/>
          </a:prstGeom>
          <a:noFill/>
        </p:spPr>
        <p:txBody>
          <a:bodyPr wrap="square" rtlCol="0">
            <a:spAutoFit/>
          </a:bodyPr>
          <a:lstStyle/>
          <a:p>
            <a:r>
              <a:rPr lang="en-GB" sz="4400" dirty="0"/>
              <a:t>Protestant</a:t>
            </a:r>
          </a:p>
        </p:txBody>
      </p:sp>
      <p:sp>
        <p:nvSpPr>
          <p:cNvPr id="5" name="Footer Placeholder 4"/>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38372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334A2D4-684C-44FA-89E2-F8F82FCF9569}"/>
              </a:ext>
            </a:extLst>
          </p:cNvPr>
          <p:cNvSpPr/>
          <p:nvPr/>
        </p:nvSpPr>
        <p:spPr>
          <a:xfrm>
            <a:off x="1273436" y="2348880"/>
            <a:ext cx="6552728" cy="3672408"/>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8BA5C7A9-93D3-44EE-8830-B00563A72A00}"/>
              </a:ext>
            </a:extLst>
          </p:cNvPr>
          <p:cNvSpPr>
            <a:spLocks noGrp="1"/>
          </p:cNvSpPr>
          <p:nvPr>
            <p:ph type="title"/>
          </p:nvPr>
        </p:nvSpPr>
        <p:spPr>
          <a:xfrm>
            <a:off x="457200" y="980728"/>
            <a:ext cx="8229600" cy="1143000"/>
          </a:xfrm>
        </p:spPr>
        <p:txBody>
          <a:bodyPr/>
          <a:lstStyle/>
          <a:p>
            <a:r>
              <a:rPr lang="en-GB" dirty="0"/>
              <a:t>Sectarianism</a:t>
            </a:r>
          </a:p>
        </p:txBody>
      </p:sp>
      <p:sp>
        <p:nvSpPr>
          <p:cNvPr id="3" name="TextBox 2">
            <a:extLst>
              <a:ext uri="{FF2B5EF4-FFF2-40B4-BE49-F238E27FC236}">
                <a16:creationId xmlns:a16="http://schemas.microsoft.com/office/drawing/2014/main" id="{B930F9AA-8545-4BF9-A2E1-AFB4FEBEC935}"/>
              </a:ext>
            </a:extLst>
          </p:cNvPr>
          <p:cNvSpPr txBox="1"/>
          <p:nvPr/>
        </p:nvSpPr>
        <p:spPr>
          <a:xfrm>
            <a:off x="1669480" y="4425788"/>
            <a:ext cx="2880320" cy="792088"/>
          </a:xfrm>
          <a:prstGeom prst="rect">
            <a:avLst/>
          </a:prstGeom>
          <a:noFill/>
        </p:spPr>
        <p:txBody>
          <a:bodyPr wrap="square" rtlCol="0">
            <a:spAutoFit/>
          </a:bodyPr>
          <a:lstStyle/>
          <a:p>
            <a:r>
              <a:rPr lang="en-GB" sz="4400" dirty="0">
                <a:solidFill>
                  <a:prstClr val="black"/>
                </a:solidFill>
              </a:rPr>
              <a:t>Catholic</a:t>
            </a:r>
            <a:endParaRPr lang="en-GB" dirty="0"/>
          </a:p>
        </p:txBody>
      </p:sp>
      <p:sp>
        <p:nvSpPr>
          <p:cNvPr id="4" name="TextBox 3">
            <a:extLst>
              <a:ext uri="{FF2B5EF4-FFF2-40B4-BE49-F238E27FC236}">
                <a16:creationId xmlns:a16="http://schemas.microsoft.com/office/drawing/2014/main" id="{966ED883-63FA-4D17-ACE8-91327CEA9492}"/>
              </a:ext>
            </a:extLst>
          </p:cNvPr>
          <p:cNvSpPr txBox="1"/>
          <p:nvPr/>
        </p:nvSpPr>
        <p:spPr>
          <a:xfrm>
            <a:off x="4788024" y="4437112"/>
            <a:ext cx="2664296" cy="769441"/>
          </a:xfrm>
          <a:prstGeom prst="rect">
            <a:avLst/>
          </a:prstGeom>
          <a:noFill/>
        </p:spPr>
        <p:txBody>
          <a:bodyPr wrap="square" rtlCol="0">
            <a:spAutoFit/>
          </a:bodyPr>
          <a:lstStyle/>
          <a:p>
            <a:r>
              <a:rPr lang="en-GB" sz="4400" dirty="0"/>
              <a:t>Protestant</a:t>
            </a:r>
          </a:p>
        </p:txBody>
      </p:sp>
      <p:sp>
        <p:nvSpPr>
          <p:cNvPr id="5" name="TextBox 4">
            <a:extLst>
              <a:ext uri="{FF2B5EF4-FFF2-40B4-BE49-F238E27FC236}">
                <a16:creationId xmlns:a16="http://schemas.microsoft.com/office/drawing/2014/main" id="{F628CCFB-7A81-42E2-99E9-22B4C343BA82}"/>
              </a:ext>
            </a:extLst>
          </p:cNvPr>
          <p:cNvSpPr txBox="1"/>
          <p:nvPr/>
        </p:nvSpPr>
        <p:spPr>
          <a:xfrm>
            <a:off x="2915816" y="2603476"/>
            <a:ext cx="3312368" cy="830997"/>
          </a:xfrm>
          <a:prstGeom prst="rect">
            <a:avLst/>
          </a:prstGeom>
          <a:noFill/>
        </p:spPr>
        <p:txBody>
          <a:bodyPr wrap="square" rtlCol="0">
            <a:spAutoFit/>
          </a:bodyPr>
          <a:lstStyle/>
          <a:p>
            <a:r>
              <a:rPr lang="en-GB" sz="4800" dirty="0"/>
              <a:t>Christianity</a:t>
            </a:r>
          </a:p>
        </p:txBody>
      </p:sp>
      <p:sp>
        <p:nvSpPr>
          <p:cNvPr id="6" name="Footer Placeholder 5"/>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37667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C21F301-C8B9-4414-9B47-F3F6E9AAE38E}"/>
              </a:ext>
            </a:extLst>
          </p:cNvPr>
          <p:cNvSpPr/>
          <p:nvPr/>
        </p:nvSpPr>
        <p:spPr>
          <a:xfrm>
            <a:off x="5143796" y="2348880"/>
            <a:ext cx="3730612" cy="252028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1334A2D4-684C-44FA-89E2-F8F82FCF9569}"/>
              </a:ext>
            </a:extLst>
          </p:cNvPr>
          <p:cNvSpPr/>
          <p:nvPr/>
        </p:nvSpPr>
        <p:spPr>
          <a:xfrm>
            <a:off x="1273436" y="2348880"/>
            <a:ext cx="3730612" cy="252028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8BA5C7A9-93D3-44EE-8830-B00563A72A00}"/>
              </a:ext>
            </a:extLst>
          </p:cNvPr>
          <p:cNvSpPr>
            <a:spLocks noGrp="1"/>
          </p:cNvSpPr>
          <p:nvPr>
            <p:ph type="title"/>
          </p:nvPr>
        </p:nvSpPr>
        <p:spPr>
          <a:xfrm>
            <a:off x="457200" y="980728"/>
            <a:ext cx="8229600" cy="1143000"/>
          </a:xfrm>
        </p:spPr>
        <p:txBody>
          <a:bodyPr/>
          <a:lstStyle/>
          <a:p>
            <a:r>
              <a:rPr lang="en-GB" dirty="0"/>
              <a:t>Sectarianism</a:t>
            </a:r>
          </a:p>
        </p:txBody>
      </p:sp>
      <p:sp>
        <p:nvSpPr>
          <p:cNvPr id="3" name="TextBox 2">
            <a:extLst>
              <a:ext uri="{FF2B5EF4-FFF2-40B4-BE49-F238E27FC236}">
                <a16:creationId xmlns:a16="http://schemas.microsoft.com/office/drawing/2014/main" id="{B930F9AA-8545-4BF9-A2E1-AFB4FEBEC935}"/>
              </a:ext>
            </a:extLst>
          </p:cNvPr>
          <p:cNvSpPr txBox="1"/>
          <p:nvPr/>
        </p:nvSpPr>
        <p:spPr>
          <a:xfrm>
            <a:off x="1475656" y="3769877"/>
            <a:ext cx="2880320" cy="523220"/>
          </a:xfrm>
          <a:prstGeom prst="rect">
            <a:avLst/>
          </a:prstGeom>
          <a:noFill/>
        </p:spPr>
        <p:txBody>
          <a:bodyPr wrap="square" rtlCol="0">
            <a:spAutoFit/>
          </a:bodyPr>
          <a:lstStyle/>
          <a:p>
            <a:r>
              <a:rPr lang="en-GB" sz="2800" dirty="0">
                <a:solidFill>
                  <a:prstClr val="black"/>
                </a:solidFill>
              </a:rPr>
              <a:t>Catholic</a:t>
            </a:r>
            <a:endParaRPr lang="en-GB" sz="2800" dirty="0"/>
          </a:p>
        </p:txBody>
      </p:sp>
      <p:sp>
        <p:nvSpPr>
          <p:cNvPr id="4" name="TextBox 3">
            <a:extLst>
              <a:ext uri="{FF2B5EF4-FFF2-40B4-BE49-F238E27FC236}">
                <a16:creationId xmlns:a16="http://schemas.microsoft.com/office/drawing/2014/main" id="{966ED883-63FA-4D17-ACE8-91327CEA9492}"/>
              </a:ext>
            </a:extLst>
          </p:cNvPr>
          <p:cNvSpPr txBox="1"/>
          <p:nvPr/>
        </p:nvSpPr>
        <p:spPr>
          <a:xfrm>
            <a:off x="3108758" y="3769877"/>
            <a:ext cx="2664296" cy="523220"/>
          </a:xfrm>
          <a:prstGeom prst="rect">
            <a:avLst/>
          </a:prstGeom>
          <a:noFill/>
        </p:spPr>
        <p:txBody>
          <a:bodyPr wrap="square" rtlCol="0">
            <a:spAutoFit/>
          </a:bodyPr>
          <a:lstStyle/>
          <a:p>
            <a:r>
              <a:rPr lang="en-GB" sz="2800" dirty="0"/>
              <a:t>Protestant</a:t>
            </a:r>
          </a:p>
        </p:txBody>
      </p:sp>
      <p:sp>
        <p:nvSpPr>
          <p:cNvPr id="5" name="TextBox 4">
            <a:extLst>
              <a:ext uri="{FF2B5EF4-FFF2-40B4-BE49-F238E27FC236}">
                <a16:creationId xmlns:a16="http://schemas.microsoft.com/office/drawing/2014/main" id="{F628CCFB-7A81-42E2-99E9-22B4C343BA82}"/>
              </a:ext>
            </a:extLst>
          </p:cNvPr>
          <p:cNvSpPr txBox="1"/>
          <p:nvPr/>
        </p:nvSpPr>
        <p:spPr>
          <a:xfrm>
            <a:off x="2281548" y="2564904"/>
            <a:ext cx="3096344" cy="523220"/>
          </a:xfrm>
          <a:prstGeom prst="rect">
            <a:avLst/>
          </a:prstGeom>
          <a:noFill/>
        </p:spPr>
        <p:txBody>
          <a:bodyPr wrap="square" rtlCol="0">
            <a:spAutoFit/>
          </a:bodyPr>
          <a:lstStyle/>
          <a:p>
            <a:r>
              <a:rPr lang="en-GB" sz="2800" dirty="0"/>
              <a:t>Christianity</a:t>
            </a:r>
          </a:p>
        </p:txBody>
      </p:sp>
      <p:sp>
        <p:nvSpPr>
          <p:cNvPr id="6" name="TextBox 5">
            <a:extLst>
              <a:ext uri="{FF2B5EF4-FFF2-40B4-BE49-F238E27FC236}">
                <a16:creationId xmlns:a16="http://schemas.microsoft.com/office/drawing/2014/main" id="{33134040-BB00-4873-AEE6-9720269DAAB1}"/>
              </a:ext>
            </a:extLst>
          </p:cNvPr>
          <p:cNvSpPr txBox="1"/>
          <p:nvPr/>
        </p:nvSpPr>
        <p:spPr>
          <a:xfrm>
            <a:off x="6238528" y="2594868"/>
            <a:ext cx="2448272" cy="523220"/>
          </a:xfrm>
          <a:prstGeom prst="rect">
            <a:avLst/>
          </a:prstGeom>
          <a:noFill/>
        </p:spPr>
        <p:txBody>
          <a:bodyPr wrap="square" rtlCol="0">
            <a:spAutoFit/>
          </a:bodyPr>
          <a:lstStyle/>
          <a:p>
            <a:r>
              <a:rPr lang="en-GB" sz="2800" dirty="0"/>
              <a:t>Islam</a:t>
            </a:r>
          </a:p>
        </p:txBody>
      </p:sp>
      <p:sp>
        <p:nvSpPr>
          <p:cNvPr id="7" name="TextBox 6">
            <a:extLst>
              <a:ext uri="{FF2B5EF4-FFF2-40B4-BE49-F238E27FC236}">
                <a16:creationId xmlns:a16="http://schemas.microsoft.com/office/drawing/2014/main" id="{5B5B6562-5389-406D-9DCC-3CDD4678DE84}"/>
              </a:ext>
            </a:extLst>
          </p:cNvPr>
          <p:cNvSpPr txBox="1"/>
          <p:nvPr/>
        </p:nvSpPr>
        <p:spPr>
          <a:xfrm>
            <a:off x="5473453" y="3584978"/>
            <a:ext cx="1898052" cy="954107"/>
          </a:xfrm>
          <a:prstGeom prst="rect">
            <a:avLst/>
          </a:prstGeom>
          <a:noFill/>
        </p:spPr>
        <p:txBody>
          <a:bodyPr wrap="square" rtlCol="0">
            <a:spAutoFit/>
          </a:bodyPr>
          <a:lstStyle/>
          <a:p>
            <a:r>
              <a:rPr lang="en-GB" sz="2800" dirty="0"/>
              <a:t>Sunni </a:t>
            </a:r>
          </a:p>
          <a:p>
            <a:r>
              <a:rPr lang="en-GB" sz="2800" dirty="0"/>
              <a:t>Muslim</a:t>
            </a:r>
          </a:p>
        </p:txBody>
      </p:sp>
      <p:sp>
        <p:nvSpPr>
          <p:cNvPr id="8" name="TextBox 7">
            <a:extLst>
              <a:ext uri="{FF2B5EF4-FFF2-40B4-BE49-F238E27FC236}">
                <a16:creationId xmlns:a16="http://schemas.microsoft.com/office/drawing/2014/main" id="{397F6CD2-FD00-4904-B4CD-B2F8C40DA656}"/>
              </a:ext>
            </a:extLst>
          </p:cNvPr>
          <p:cNvSpPr txBox="1"/>
          <p:nvPr/>
        </p:nvSpPr>
        <p:spPr>
          <a:xfrm>
            <a:off x="7154288" y="3609020"/>
            <a:ext cx="1898052" cy="954107"/>
          </a:xfrm>
          <a:prstGeom prst="rect">
            <a:avLst/>
          </a:prstGeom>
          <a:noFill/>
        </p:spPr>
        <p:txBody>
          <a:bodyPr wrap="square" rtlCol="0">
            <a:spAutoFit/>
          </a:bodyPr>
          <a:lstStyle/>
          <a:p>
            <a:r>
              <a:rPr lang="en-GB" sz="2800" dirty="0"/>
              <a:t>Shia </a:t>
            </a:r>
          </a:p>
          <a:p>
            <a:r>
              <a:rPr lang="en-GB" sz="2800" dirty="0"/>
              <a:t>Muslim</a:t>
            </a:r>
          </a:p>
        </p:txBody>
      </p:sp>
      <p:sp>
        <p:nvSpPr>
          <p:cNvPr id="11" name="Footer Placeholder 10"/>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87913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with a definition of </a:t>
            </a:r>
            <a:r>
              <a:rPr lang="en-GB" sz="4000" dirty="0" smtClean="0"/>
              <a:t>Sectarianism.</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12916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08112"/>
          </a:xfrm>
        </p:spPr>
        <p:txBody>
          <a:bodyPr>
            <a:normAutofit/>
          </a:bodyPr>
          <a:lstStyle/>
          <a:p>
            <a:r>
              <a:rPr lang="en-GB" dirty="0"/>
              <a:t> Government Definition</a:t>
            </a:r>
          </a:p>
        </p:txBody>
      </p:sp>
      <p:sp>
        <p:nvSpPr>
          <p:cNvPr id="3" name="Content Placeholder 2"/>
          <p:cNvSpPr>
            <a:spLocks noGrp="1"/>
          </p:cNvSpPr>
          <p:nvPr>
            <p:ph idx="1"/>
          </p:nvPr>
        </p:nvSpPr>
        <p:spPr>
          <a:xfrm>
            <a:off x="457200" y="2132857"/>
            <a:ext cx="8229600" cy="3168352"/>
          </a:xfrm>
        </p:spPr>
        <p:txBody>
          <a:bodyPr>
            <a:noAutofit/>
          </a:bodyPr>
          <a:lstStyle/>
          <a:p>
            <a:r>
              <a:rPr lang="en-GB" sz="2800" b="1" i="1" dirty="0"/>
              <a:t>Sectarianism in Scotland is a mixture of perceptions, attitudes, actions, and structures that involves overlooking, excluding, discriminating against or being abusive or violent towards others on the basis of their perceived Christian denominational background. This perception is always mixed with other factors such as, but not confined to, politics, football allegiance and national identity.</a:t>
            </a: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62706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08112"/>
          </a:xfrm>
        </p:spPr>
        <p:txBody>
          <a:bodyPr>
            <a:normAutofit/>
          </a:bodyPr>
          <a:lstStyle/>
          <a:p>
            <a:r>
              <a:rPr lang="en-GB" dirty="0"/>
              <a:t>Working Definition</a:t>
            </a:r>
          </a:p>
        </p:txBody>
      </p:sp>
      <p:sp>
        <p:nvSpPr>
          <p:cNvPr id="3" name="Content Placeholder 2"/>
          <p:cNvSpPr>
            <a:spLocks noGrp="1"/>
          </p:cNvSpPr>
          <p:nvPr>
            <p:ph idx="1"/>
          </p:nvPr>
        </p:nvSpPr>
        <p:spPr>
          <a:xfrm>
            <a:off x="457200" y="2132857"/>
            <a:ext cx="8229600" cy="3168352"/>
          </a:xfrm>
        </p:spPr>
        <p:txBody>
          <a:bodyPr>
            <a:noAutofit/>
          </a:bodyPr>
          <a:lstStyle/>
          <a:p>
            <a:r>
              <a:rPr lang="en-GB" sz="2800" b="1" i="1" dirty="0"/>
              <a:t>Sectarianism is Prejudice, Discrimination and Bigotry between 2 or more groups within the same religion, which is often experienced through football.</a:t>
            </a: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67468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Examples</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some examples of </a:t>
            </a:r>
            <a:r>
              <a:rPr lang="en-GB" sz="4000" dirty="0" smtClean="0"/>
              <a:t>Sectarianism.</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86595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7200" dirty="0"/>
          </a:p>
          <a:p>
            <a:pPr marL="0" indent="0" algn="ctr">
              <a:buNone/>
            </a:pPr>
            <a:r>
              <a:rPr lang="en-GB" sz="5400" dirty="0"/>
              <a:t>Any Questions???</a:t>
            </a:r>
          </a:p>
          <a:p>
            <a:pPr marL="0" indent="0" algn="ctr">
              <a:buNone/>
            </a:pPr>
            <a:r>
              <a:rPr lang="en-GB" dirty="0"/>
              <a:t> </a:t>
            </a:r>
          </a:p>
        </p:txBody>
      </p:sp>
      <p:sp>
        <p:nvSpPr>
          <p:cNvPr id="2" name="Footer Placeholder 1"/>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9735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BF1C0C08-D3A6-47E9-A316-0832594E794D}"/>
              </a:ext>
            </a:extLst>
          </p:cNvPr>
          <p:cNvSpPr/>
          <p:nvPr/>
        </p:nvSpPr>
        <p:spPr>
          <a:xfrm>
            <a:off x="3059832" y="3429000"/>
            <a:ext cx="3168352" cy="1656184"/>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807BA2C7-F53F-471F-A831-7F1943EA744E}"/>
              </a:ext>
            </a:extLst>
          </p:cNvPr>
          <p:cNvSpPr>
            <a:spLocks noGrp="1"/>
          </p:cNvSpPr>
          <p:nvPr>
            <p:ph type="ctrTitle"/>
          </p:nvPr>
        </p:nvSpPr>
        <p:spPr>
          <a:xfrm>
            <a:off x="685800" y="1248936"/>
            <a:ext cx="7772400" cy="1470025"/>
          </a:xfrm>
        </p:spPr>
        <p:txBody>
          <a:bodyPr/>
          <a:lstStyle/>
          <a:p>
            <a:r>
              <a:rPr lang="en-GB" dirty="0"/>
              <a:t>Mind Map</a:t>
            </a:r>
          </a:p>
        </p:txBody>
      </p:sp>
      <p:sp>
        <p:nvSpPr>
          <p:cNvPr id="3" name="Subtitle 2">
            <a:extLst>
              <a:ext uri="{FF2B5EF4-FFF2-40B4-BE49-F238E27FC236}">
                <a16:creationId xmlns:a16="http://schemas.microsoft.com/office/drawing/2014/main" id="{50235E22-1688-4EAD-AE4F-DA6C848845F0}"/>
              </a:ext>
            </a:extLst>
          </p:cNvPr>
          <p:cNvSpPr>
            <a:spLocks noGrp="1"/>
          </p:cNvSpPr>
          <p:nvPr>
            <p:ph type="subTitle" idx="1"/>
          </p:nvPr>
        </p:nvSpPr>
        <p:spPr/>
        <p:txBody>
          <a:bodyPr/>
          <a:lstStyle/>
          <a:p>
            <a:r>
              <a:rPr lang="en-GB" b="1" dirty="0">
                <a:solidFill>
                  <a:schemeClr val="tx1"/>
                </a:solidFill>
              </a:rPr>
              <a:t>SECTARIANISM</a:t>
            </a:r>
          </a:p>
        </p:txBody>
      </p:sp>
      <p:sp>
        <p:nvSpPr>
          <p:cNvPr id="5" name="Rectangle 4">
            <a:extLst>
              <a:ext uri="{FF2B5EF4-FFF2-40B4-BE49-F238E27FC236}">
                <a16:creationId xmlns:a16="http://schemas.microsoft.com/office/drawing/2014/main" id="{2473EF30-C1D9-49BA-8F6A-E8CA3D1A346F}"/>
              </a:ext>
            </a:extLst>
          </p:cNvPr>
          <p:cNvSpPr/>
          <p:nvPr/>
        </p:nvSpPr>
        <p:spPr>
          <a:xfrm>
            <a:off x="3419872" y="5018504"/>
            <a:ext cx="720080" cy="523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105773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A59A80-344F-4EAB-A32E-A2D812D99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157674"/>
            <a:ext cx="4498454" cy="1948528"/>
          </a:xfrm>
          <a:prstGeom prst="rect">
            <a:avLst/>
          </a:prstGeom>
        </p:spPr>
      </p:pic>
      <p:sp>
        <p:nvSpPr>
          <p:cNvPr id="2" name="Title 1">
            <a:extLst>
              <a:ext uri="{FF2B5EF4-FFF2-40B4-BE49-F238E27FC236}">
                <a16:creationId xmlns:a16="http://schemas.microsoft.com/office/drawing/2014/main" id="{182DC13A-A79C-431C-B2FE-8F4794984A47}"/>
              </a:ext>
            </a:extLst>
          </p:cNvPr>
          <p:cNvSpPr>
            <a:spLocks noGrp="1"/>
          </p:cNvSpPr>
          <p:nvPr>
            <p:ph type="title"/>
          </p:nvPr>
        </p:nvSpPr>
        <p:spPr>
          <a:xfrm>
            <a:off x="457200" y="1052736"/>
            <a:ext cx="8229600" cy="1143000"/>
          </a:xfrm>
        </p:spPr>
        <p:txBody>
          <a:bodyPr/>
          <a:lstStyle/>
          <a:p>
            <a:r>
              <a:rPr lang="en-GB" dirty="0"/>
              <a:t>PREJUDICE</a:t>
            </a:r>
          </a:p>
        </p:txBody>
      </p:sp>
      <p:pic>
        <p:nvPicPr>
          <p:cNvPr id="10" name="Picture 9">
            <a:extLst>
              <a:ext uri="{FF2B5EF4-FFF2-40B4-BE49-F238E27FC236}">
                <a16:creationId xmlns:a16="http://schemas.microsoft.com/office/drawing/2014/main" id="{2AF0EC98-F54D-4DC2-969E-916E0DB0C8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780928"/>
            <a:ext cx="3099965" cy="2500337"/>
          </a:xfrm>
          <a:prstGeom prst="rect">
            <a:avLst/>
          </a:prstGeom>
        </p:spPr>
      </p:pic>
      <p:pic>
        <p:nvPicPr>
          <p:cNvPr id="12" name="Picture 11">
            <a:extLst>
              <a:ext uri="{FF2B5EF4-FFF2-40B4-BE49-F238E27FC236}">
                <a16:creationId xmlns:a16="http://schemas.microsoft.com/office/drawing/2014/main" id="{48FCCBA7-A9CC-4600-A050-9FA6906E7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2825" y="2780928"/>
            <a:ext cx="3208150" cy="2702020"/>
          </a:xfrm>
          <a:prstGeom prst="rect">
            <a:avLst/>
          </a:prstGeom>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56087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BCA07-DA8A-499F-902F-7553ECE1F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175602"/>
            <a:ext cx="4507632" cy="3096312"/>
          </a:xfrm>
          <a:prstGeom prst="rect">
            <a:avLst/>
          </a:prstGeom>
        </p:spPr>
      </p:pic>
      <p:sp>
        <p:nvSpPr>
          <p:cNvPr id="2" name="Title 1">
            <a:extLst>
              <a:ext uri="{FF2B5EF4-FFF2-40B4-BE49-F238E27FC236}">
                <a16:creationId xmlns:a16="http://schemas.microsoft.com/office/drawing/2014/main" id="{B2818E72-6631-4BED-B12C-B3059567C9AB}"/>
              </a:ext>
            </a:extLst>
          </p:cNvPr>
          <p:cNvSpPr>
            <a:spLocks noGrp="1"/>
          </p:cNvSpPr>
          <p:nvPr>
            <p:ph type="title"/>
          </p:nvPr>
        </p:nvSpPr>
        <p:spPr>
          <a:xfrm>
            <a:off x="457200" y="1052736"/>
            <a:ext cx="8229600" cy="1282154"/>
          </a:xfrm>
        </p:spPr>
        <p:txBody>
          <a:bodyPr/>
          <a:lstStyle/>
          <a:p>
            <a:r>
              <a:rPr lang="en-GB" dirty="0"/>
              <a:t>Kenny Millar</a:t>
            </a:r>
          </a:p>
        </p:txBody>
      </p:sp>
      <p:pic>
        <p:nvPicPr>
          <p:cNvPr id="4" name="Picture 3">
            <a:extLst>
              <a:ext uri="{FF2B5EF4-FFF2-40B4-BE49-F238E27FC236}">
                <a16:creationId xmlns:a16="http://schemas.microsoft.com/office/drawing/2014/main" id="{761126C1-AC0C-4661-9947-B9AAB8368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916832"/>
            <a:ext cx="2396487" cy="3355082"/>
          </a:xfrm>
          <a:prstGeom prst="rect">
            <a:avLst/>
          </a:prstGeom>
        </p:spPr>
      </p:pic>
      <p:pic>
        <p:nvPicPr>
          <p:cNvPr id="6" name="Picture 5">
            <a:extLst>
              <a:ext uri="{FF2B5EF4-FFF2-40B4-BE49-F238E27FC236}">
                <a16:creationId xmlns:a16="http://schemas.microsoft.com/office/drawing/2014/main" id="{D35570B6-A84E-4E9A-B965-CDA78AF3B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8003" y="1918476"/>
            <a:ext cx="2238653" cy="3353438"/>
          </a:xfrm>
          <a:prstGeom prst="rect">
            <a:avLst/>
          </a:prstGeom>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14428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Social Theory</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The Seven Seconds of Prejudice?</a:t>
            </a: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22988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with a definition of </a:t>
            </a:r>
            <a:r>
              <a:rPr lang="en-GB" sz="4000" dirty="0" smtClean="0"/>
              <a:t>Prejudice.</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36003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Definition</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Prejudice: preconceived opinion that is not based on reason or actual experience</a:t>
            </a:r>
          </a:p>
          <a:p>
            <a:pPr marL="0" indent="0" algn="ctr">
              <a:buNone/>
            </a:pP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40644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24744"/>
            <a:ext cx="8229600" cy="936104"/>
          </a:xfrm>
        </p:spPr>
        <p:txBody>
          <a:bodyPr>
            <a:normAutofit/>
          </a:bodyPr>
          <a:lstStyle/>
          <a:p>
            <a:r>
              <a:rPr lang="en-GB" dirty="0"/>
              <a:t>Examples</a:t>
            </a:r>
          </a:p>
        </p:txBody>
      </p:sp>
      <p:sp>
        <p:nvSpPr>
          <p:cNvPr id="3" name="Content Placeholder 2"/>
          <p:cNvSpPr>
            <a:spLocks noGrp="1"/>
          </p:cNvSpPr>
          <p:nvPr>
            <p:ph idx="1"/>
          </p:nvPr>
        </p:nvSpPr>
        <p:spPr>
          <a:xfrm>
            <a:off x="477078" y="2204865"/>
            <a:ext cx="8229600" cy="3096344"/>
          </a:xfrm>
        </p:spPr>
        <p:txBody>
          <a:bodyPr>
            <a:normAutofit/>
          </a:bodyPr>
          <a:lstStyle/>
          <a:p>
            <a:endParaRPr lang="en-GB" dirty="0"/>
          </a:p>
          <a:p>
            <a:pPr marL="0" indent="0" algn="ctr">
              <a:buNone/>
            </a:pPr>
            <a:r>
              <a:rPr lang="en-GB" sz="4000" dirty="0"/>
              <a:t>Work together to come up some examples of </a:t>
            </a:r>
            <a:r>
              <a:rPr lang="en-GB" sz="4000" dirty="0" smtClean="0"/>
              <a:t>Prejudice.</a:t>
            </a:r>
            <a:endParaRPr lang="en-GB" sz="4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en-GB" smtClean="0"/>
              <a:t>OFFICIAL</a:t>
            </a:r>
            <a:endParaRPr lang="en-GB"/>
          </a:p>
        </p:txBody>
      </p:sp>
    </p:spTree>
    <p:extLst>
      <p:ext uri="{BB962C8B-B14F-4D97-AF65-F5344CB8AC3E}">
        <p14:creationId xmlns:p14="http://schemas.microsoft.com/office/powerpoint/2010/main" val="2080836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8955827-aeb1-42de-b749-f604362c41c2" origin="userSelected">
  <element uid="971a7eb4-36b4-4e7d-b804-a07772b8e228" value=""/>
  <element uid="6a4e5c3a-656a-4e9c-bd20-e36013bcf373" value=""/>
</sisl>
</file>

<file path=customXml/itemProps1.xml><?xml version="1.0" encoding="utf-8"?>
<ds:datastoreItem xmlns:ds="http://schemas.openxmlformats.org/officeDocument/2006/customXml" ds:itemID="{1D8917E4-EBCF-4503-BCB9-1846CF4EF66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6200</TotalTime>
  <Words>412</Words>
  <Application>Microsoft Office PowerPoint</Application>
  <PresentationFormat>On-screen Show (4:3)</PresentationFormat>
  <Paragraphs>186</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Scarfed For Life Workshop One - Definitions</vt:lpstr>
      <vt:lpstr>Targeting 4 Key Behaviours</vt:lpstr>
      <vt:lpstr>Mind Map</vt:lpstr>
      <vt:lpstr>PREJUDICE</vt:lpstr>
      <vt:lpstr>Kenny Millar</vt:lpstr>
      <vt:lpstr>Social Theory</vt:lpstr>
      <vt:lpstr>Definition</vt:lpstr>
      <vt:lpstr>Definition</vt:lpstr>
      <vt:lpstr>Examples</vt:lpstr>
      <vt:lpstr>Definition</vt:lpstr>
      <vt:lpstr>Discrimination</vt:lpstr>
      <vt:lpstr>Discrimination</vt:lpstr>
      <vt:lpstr>Definition</vt:lpstr>
      <vt:lpstr>Examples</vt:lpstr>
      <vt:lpstr>Definition</vt:lpstr>
      <vt:lpstr>Bigotry</vt:lpstr>
      <vt:lpstr>Definition</vt:lpstr>
      <vt:lpstr>Examples</vt:lpstr>
      <vt:lpstr>Sectarianism</vt:lpstr>
      <vt:lpstr>Sectarianism</vt:lpstr>
      <vt:lpstr>Sectarianism</vt:lpstr>
      <vt:lpstr>Sectarianism</vt:lpstr>
      <vt:lpstr>Sectarianism</vt:lpstr>
      <vt:lpstr>Definition</vt:lpstr>
      <vt:lpstr> Government Definition</vt:lpstr>
      <vt:lpstr>Working Definition</vt:lpstr>
      <vt:lpstr>Examples</vt:lpstr>
      <vt:lpstr>PowerPoint Presentation</vt:lpstr>
    </vt:vector>
  </TitlesOfParts>
  <Company>GCC Corporate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Thomson, Susan (ED)</dc:creator>
  <cp:keywords>[OFFICIAL]</cp:keywords>
  <cp:lastModifiedBy>Lynch P (Pauline)</cp:lastModifiedBy>
  <cp:revision>70</cp:revision>
  <cp:lastPrinted>2015-08-20T13:02:34Z</cp:lastPrinted>
  <dcterms:created xsi:type="dcterms:W3CDTF">2015-08-11T13:26:38Z</dcterms:created>
  <dcterms:modified xsi:type="dcterms:W3CDTF">2020-09-18T07:06:10Z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d575264f-00e2-48f6-9f71-d05195eb3518</vt:lpwstr>
  </property>
  <property fmtid="{D5CDD505-2E9C-101B-9397-08002B2CF9AE}" pid="3" name="bjSaver">
    <vt:lpwstr>xZSbKWC/F+q5ta854MFScGvkmNjGCYXj</vt:lpwstr>
  </property>
  <property fmtid="{D5CDD505-2E9C-101B-9397-08002B2CF9AE}" pid="4" name="bjDocumentLabelXML">
    <vt:lpwstr>&lt;?xml version="1.0" encoding="us-ascii"?&gt;&lt;sisl xmlns:xsd="http://www.w3.org/2001/XMLSchema" xmlns:xsi="http://www.w3.org/2001/XMLSchema-instance" sislVersion="0" policy="08955827-aeb1-42de-b749-f604362c41c2" origin="userSelected" xmlns="http://www.boldonj</vt:lpwstr>
  </property>
  <property fmtid="{D5CDD505-2E9C-101B-9397-08002B2CF9AE}" pid="5" name="bjDocumentLabelXML-0">
    <vt:lpwstr>ames.com/2008/01/sie/internal/label"&gt;&lt;element uid="971a7eb4-36b4-4e7d-b804-a07772b8e228" value="" /&gt;&lt;element uid="6a4e5c3a-656a-4e9c-bd20-e36013bcf373" value="" /&gt;&lt;/sisl&gt;</vt:lpwstr>
  </property>
  <property fmtid="{D5CDD505-2E9C-101B-9397-08002B2CF9AE}" pid="6" name="bjDocumentSecurityLabel">
    <vt:lpwstr>OFFICIAL</vt:lpwstr>
  </property>
  <property fmtid="{D5CDD505-2E9C-101B-9397-08002B2CF9AE}" pid="7" name="gcc-meta-protectivemarking">
    <vt:lpwstr>[OFFICIAL]</vt:lpwstr>
  </property>
</Properties>
</file>