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handoutMasterIdLst>
    <p:handoutMasterId r:id="rId33"/>
  </p:handoutMasterIdLst>
  <p:sldIdLst>
    <p:sldId id="279" r:id="rId2"/>
    <p:sldId id="276" r:id="rId3"/>
    <p:sldId id="295" r:id="rId4"/>
    <p:sldId id="277" r:id="rId5"/>
    <p:sldId id="281" r:id="rId6"/>
    <p:sldId id="278" r:id="rId7"/>
    <p:sldId id="282" r:id="rId8"/>
    <p:sldId id="263" r:id="rId9"/>
    <p:sldId id="264" r:id="rId10"/>
    <p:sldId id="283" r:id="rId11"/>
    <p:sldId id="284" r:id="rId12"/>
    <p:sldId id="265" r:id="rId13"/>
    <p:sldId id="266" r:id="rId14"/>
    <p:sldId id="285" r:id="rId15"/>
    <p:sldId id="301" r:id="rId16"/>
    <p:sldId id="288" r:id="rId17"/>
    <p:sldId id="289" r:id="rId18"/>
    <p:sldId id="286" r:id="rId19"/>
    <p:sldId id="290" r:id="rId20"/>
    <p:sldId id="287" r:id="rId21"/>
    <p:sldId id="291" r:id="rId22"/>
    <p:sldId id="267" r:id="rId23"/>
    <p:sldId id="268" r:id="rId24"/>
    <p:sldId id="294" r:id="rId25"/>
    <p:sldId id="296" r:id="rId26"/>
    <p:sldId id="274" r:id="rId27"/>
    <p:sldId id="299" r:id="rId28"/>
    <p:sldId id="302" r:id="rId29"/>
    <p:sldId id="305" r:id="rId30"/>
    <p:sldId id="303" r:id="rId31"/>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003399"/>
    <a:srgbClr val="FF33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94" d="100"/>
          <a:sy n="94" d="100"/>
        </p:scale>
        <p:origin x="138" y="78"/>
      </p:cViewPr>
      <p:guideLst>
        <p:guide orient="horz" pos="2160"/>
        <p:guide pos="2880"/>
      </p:guideLst>
    </p:cSldViewPr>
  </p:slideViewPr>
  <p:outlineViewPr>
    <p:cViewPr>
      <p:scale>
        <a:sx n="33" d="100"/>
        <a:sy n="33" d="100"/>
      </p:scale>
      <p:origin x="0" y="20868"/>
    </p:cViewPr>
  </p:outlineViewPr>
  <p:notesTextViewPr>
    <p:cViewPr>
      <p:scale>
        <a:sx n="100" d="100"/>
        <a:sy n="100" d="100"/>
      </p:scale>
      <p:origin x="0" y="0"/>
    </p:cViewPr>
  </p:notesTextViewPr>
  <p:notesViewPr>
    <p:cSldViewPr>
      <p:cViewPr varScale="1">
        <p:scale>
          <a:sx n="64" d="100"/>
          <a:sy n="64" d="100"/>
        </p:scale>
        <p:origin x="-2964" y="-10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51203" name="Rectangle 3"/>
          <p:cNvSpPr>
            <a:spLocks noGrp="1" noChangeArrowheads="1"/>
          </p:cNvSpPr>
          <p:nvPr>
            <p:ph type="dt" sz="quarter" idx="1"/>
          </p:nvPr>
        </p:nvSpPr>
        <p:spPr bwMode="auto">
          <a:xfrm>
            <a:off x="384810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6A3A1949-E5A8-4DBB-AAAF-9848CD50C0AC}" type="datetimeFigureOut">
              <a:rPr lang="en-GB"/>
              <a:pPr>
                <a:defRPr/>
              </a:pPr>
              <a:t>12/07/2018</a:t>
            </a:fld>
            <a:endParaRPr lang="en-GB"/>
          </a:p>
        </p:txBody>
      </p:sp>
      <p:sp>
        <p:nvSpPr>
          <p:cNvPr id="51204" name="Rectangle 4"/>
          <p:cNvSpPr>
            <a:spLocks noGrp="1" noChangeArrowheads="1"/>
          </p:cNvSpPr>
          <p:nvPr>
            <p:ph type="ftr" sz="quarter" idx="2"/>
          </p:nvPr>
        </p:nvSpPr>
        <p:spPr bwMode="auto">
          <a:xfrm>
            <a:off x="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51205" name="Rectangle 5"/>
          <p:cNvSpPr>
            <a:spLocks noGrp="1" noChangeArrowheads="1"/>
          </p:cNvSpPr>
          <p:nvPr>
            <p:ph type="sldNum" sz="quarter" idx="3"/>
          </p:nvPr>
        </p:nvSpPr>
        <p:spPr bwMode="auto">
          <a:xfrm>
            <a:off x="384810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EBC313E-7D2C-4595-970B-12FBD2FDB07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5363" name="Rectangle 3"/>
          <p:cNvSpPr>
            <a:spLocks noGrp="1" noChangeArrowheads="1"/>
          </p:cNvSpPr>
          <p:nvPr>
            <p:ph type="dt" idx="1"/>
          </p:nvPr>
        </p:nvSpPr>
        <p:spPr bwMode="auto">
          <a:xfrm>
            <a:off x="3848100" y="0"/>
            <a:ext cx="2944813" cy="4953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379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79450" y="4705350"/>
            <a:ext cx="5435600" cy="44577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5366" name="Rectangle 6"/>
          <p:cNvSpPr>
            <a:spLocks noGrp="1" noChangeArrowheads="1"/>
          </p:cNvSpPr>
          <p:nvPr>
            <p:ph type="ftr" sz="quarter" idx="4"/>
          </p:nvPr>
        </p:nvSpPr>
        <p:spPr bwMode="auto">
          <a:xfrm>
            <a:off x="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5367" name="Rectangle 7"/>
          <p:cNvSpPr>
            <a:spLocks noGrp="1" noChangeArrowheads="1"/>
          </p:cNvSpPr>
          <p:nvPr>
            <p:ph type="sldNum" sz="quarter" idx="5"/>
          </p:nvPr>
        </p:nvSpPr>
        <p:spPr bwMode="auto">
          <a:xfrm>
            <a:off x="3848100" y="9409113"/>
            <a:ext cx="2944813" cy="4953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5EEF5688-4C3D-43C6-A103-372EB952917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GB"/>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GB"/>
          </a:p>
        </p:txBody>
      </p:sp>
      <p:sp>
        <p:nvSpPr>
          <p:cNvPr id="12290"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smtClean="0"/>
              <a:t>Click to edit Master title style</a:t>
            </a:r>
          </a:p>
        </p:txBody>
      </p:sp>
      <p:sp>
        <p:nvSpPr>
          <p:cNvPr id="122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GB"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p:txBody>
          <a:bodyPr/>
          <a:lstStyle>
            <a:lvl1pPr>
              <a:defRPr/>
            </a:lvl1pPr>
          </a:lstStyle>
          <a:p>
            <a:pPr>
              <a:defRPr/>
            </a:pPr>
            <a:fld id="{919D1F7F-6AC2-468F-ADD8-53EA7433C4A6}" type="slidenum">
              <a:rPr lang="en-GB" altLang="en-US"/>
              <a:pPr>
                <a:defRPr/>
              </a:pPr>
              <a:t>‹#›</a:t>
            </a:fld>
            <a:endParaRPr lang="en-GB" alt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8E94E6-0308-4CCE-AECC-39D299979A53}" type="slidenum">
              <a:rPr lang="en-GB" altLang="en-US"/>
              <a:pPr>
                <a:defRPr/>
              </a:pPr>
              <a:t>‹#›</a:t>
            </a:fld>
            <a:endParaRPr lang="en-GB" alt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4BC260-C87A-4495-8FD5-7D49733F03A2}" type="slidenum">
              <a:rPr lang="en-GB" altLang="en-US"/>
              <a:pPr>
                <a:defRPr/>
              </a:pPr>
              <a:t>‹#›</a:t>
            </a:fld>
            <a:endParaRPr lang="en-GB" altLang="en-US"/>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E617CC-4A74-4C60-A0D9-0A7D20A5EC3D}" type="slidenum">
              <a:rPr lang="en-GB" altLang="en-US"/>
              <a:pPr>
                <a:defRPr/>
              </a:pPr>
              <a:t>‹#›</a:t>
            </a:fld>
            <a:endParaRPr lang="en-GB" altLang="en-US"/>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CC6FF8AA-3325-4EC1-BA23-333BC7099DB3}" type="slidenum">
              <a:rPr lang="en-GB" altLang="en-US"/>
              <a:pPr>
                <a:defRPr/>
              </a:pPr>
              <a:t>‹#›</a:t>
            </a:fld>
            <a:endParaRPr lang="en-GB" altLang="en-US"/>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0C6752-11C4-43FB-AE04-CF8ED7E17CC4}" type="slidenum">
              <a:rPr lang="en-GB" altLang="en-US"/>
              <a:pPr>
                <a:defRPr/>
              </a:pPr>
              <a:t>‹#›</a:t>
            </a:fld>
            <a:endParaRPr lang="en-GB" altLang="en-US"/>
          </a:p>
        </p:txBody>
      </p:sp>
    </p:spTree>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A476D58-9371-4977-AC17-59CBD3E6FFB7}" type="slidenum">
              <a:rPr lang="en-GB" altLang="en-US"/>
              <a:pPr>
                <a:defRPr/>
              </a:pPr>
              <a:t>‹#›</a:t>
            </a:fld>
            <a:endParaRPr lang="en-GB" alt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37473B-D146-4370-B196-8A8B9E2881E2}" type="slidenum">
              <a:rPr lang="en-GB" altLang="en-US"/>
              <a:pPr>
                <a:defRPr/>
              </a:pPr>
              <a:t>‹#›</a:t>
            </a:fld>
            <a:endParaRPr lang="en-GB" alt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51B655-8CBA-4F87-9D9E-D1514E2C30D5}" type="slidenum">
              <a:rPr lang="en-GB" altLang="en-US"/>
              <a:pPr>
                <a:defRPr/>
              </a:pPr>
              <a:t>‹#›</a:t>
            </a:fld>
            <a:endParaRPr lang="en-GB"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036B5D-EF7F-4288-8263-415ED4574F91}" type="slidenum">
              <a:rPr lang="en-GB" altLang="en-US"/>
              <a:pPr>
                <a:defRPr/>
              </a:pPr>
              <a:t>‹#›</a:t>
            </a:fld>
            <a:endParaRPr lang="en-GB" alt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9113D205-C4B9-4426-B202-A465F9555729}" type="slidenum">
              <a:rPr lang="en-GB" altLang="en-US"/>
              <a:pPr>
                <a:defRPr/>
              </a:pPr>
              <a:t>‹#›</a:t>
            </a:fld>
            <a:endParaRPr lang="en-GB"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5A90ECB-2803-43E1-8888-12FBDE5FBA1D}" type="slidenum">
              <a:rPr lang="en-GB" altLang="en-US"/>
              <a:pPr>
                <a:defRPr/>
              </a:pPr>
              <a:t>‹#›</a:t>
            </a:fld>
            <a:endParaRPr lang="en-GB"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AB38B8E4-7134-4C60-80C0-FA235B7D8CC5}" type="slidenum">
              <a:rPr lang="en-GB" altLang="en-US"/>
              <a:pPr>
                <a:defRPr/>
              </a:pPr>
              <a:t>‹#›</a:t>
            </a:fld>
            <a:endParaRPr lang="en-GB"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745462-DC18-4C82-905E-40D978A00C47}" type="slidenum">
              <a:rPr lang="en-GB" altLang="en-US"/>
              <a:pPr>
                <a:defRPr/>
              </a:pPr>
              <a:t>‹#›</a:t>
            </a:fld>
            <a:endParaRPr lang="en-GB"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63E2C1-4E8E-46D5-ADD6-82B91E7AB607}" type="slidenum">
              <a:rPr lang="en-GB" altLang="en-US"/>
              <a:pPr>
                <a:defRPr/>
              </a:pPr>
              <a:t>‹#›</a:t>
            </a:fld>
            <a:endParaRPr lang="en-GB"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GB" altLang="en-US"/>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GB" altLang="en-US"/>
          </a:p>
        </p:txBody>
      </p:sp>
      <p:sp>
        <p:nvSpPr>
          <p:cNvPr id="11270"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D8601D5B-B5CA-4DD0-B801-192EEFF60B69}" type="slidenum">
              <a:rPr lang="en-GB" altLang="en-US"/>
              <a:pPr>
                <a:defRPr/>
              </a:pPr>
              <a:t>‹#›</a:t>
            </a:fld>
            <a:endParaRPr lang="en-GB"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GB"/>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GB"/>
          </a:p>
        </p:txBody>
      </p:sp>
    </p:spTree>
  </p:cSld>
  <p:clrMap bg1="lt1" tx1="dk1" bg2="lt2" tx2="dk2" accent1="accent1" accent2="accent2" accent3="accent3" accent4="accent4" accent5="accent5" accent6="accent6" hlink="hlink" folHlink="folHlink"/>
  <p:sldLayoutIdLst>
    <p:sldLayoutId id="2147483844"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Lst>
  <p:transition spd="slow">
    <p:pull/>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youtube.com/watch?v=YuZfmRoLlN8"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www.myworldofwork.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www.myworldofwork.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hyperlink" Target="http://www.myworldofwork.co.uk/"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YFPOS44dMw"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67544" y="2564904"/>
            <a:ext cx="4175125" cy="3384376"/>
          </a:xfrm>
        </p:spPr>
        <p:txBody>
          <a:bodyPr/>
          <a:lstStyle/>
          <a:p>
            <a:pPr eaLnBrk="1" hangingPunct="1">
              <a:lnSpc>
                <a:spcPct val="90000"/>
              </a:lnSpc>
              <a:buNone/>
            </a:pPr>
            <a:endParaRPr lang="en-GB" sz="1800" dirty="0" smtClean="0">
              <a:latin typeface="Calibri" pitchFamily="34" charset="0"/>
            </a:endParaRPr>
          </a:p>
          <a:p>
            <a:pPr eaLnBrk="1" hangingPunct="1">
              <a:lnSpc>
                <a:spcPct val="90000"/>
              </a:lnSpc>
            </a:pPr>
            <a:r>
              <a:rPr lang="en-GB" sz="2400" i="1" dirty="0" smtClean="0">
                <a:solidFill>
                  <a:srgbClr val="003399"/>
                </a:solidFill>
                <a:latin typeface="Calibri" pitchFamily="34" charset="0"/>
              </a:rPr>
              <a:t>UNIT 1:  Responsibilities of Employment </a:t>
            </a:r>
          </a:p>
          <a:p>
            <a:pPr eaLnBrk="1" hangingPunct="1">
              <a:lnSpc>
                <a:spcPct val="90000"/>
              </a:lnSpc>
            </a:pPr>
            <a:endParaRPr lang="en-GB" sz="1600" dirty="0" smtClean="0">
              <a:latin typeface="Calibri" pitchFamily="34" charset="0"/>
            </a:endParaRPr>
          </a:p>
          <a:p>
            <a:pPr eaLnBrk="1" hangingPunct="1">
              <a:lnSpc>
                <a:spcPct val="90000"/>
              </a:lnSpc>
            </a:pPr>
            <a:r>
              <a:rPr lang="en-GB" sz="2400" i="1" dirty="0" smtClean="0">
                <a:solidFill>
                  <a:srgbClr val="FF0000"/>
                </a:solidFill>
                <a:latin typeface="Calibri" pitchFamily="34" charset="0"/>
              </a:rPr>
              <a:t>UNIT 2:  Preparing for Employment: First Steps </a:t>
            </a:r>
          </a:p>
          <a:p>
            <a:pPr eaLnBrk="1" hangingPunct="1">
              <a:lnSpc>
                <a:spcPct val="90000"/>
              </a:lnSpc>
            </a:pPr>
            <a:endParaRPr lang="en-GB" sz="1600" i="1" dirty="0" smtClean="0">
              <a:latin typeface="Calibri" pitchFamily="34" charset="0"/>
            </a:endParaRPr>
          </a:p>
          <a:p>
            <a:pPr eaLnBrk="1" hangingPunct="1">
              <a:lnSpc>
                <a:spcPct val="90000"/>
              </a:lnSpc>
            </a:pPr>
            <a:r>
              <a:rPr lang="en-GB" sz="2400" i="1" dirty="0" smtClean="0">
                <a:solidFill>
                  <a:srgbClr val="003399"/>
                </a:solidFill>
                <a:latin typeface="Calibri" pitchFamily="34" charset="0"/>
              </a:rPr>
              <a:t>UNIT 3:  Building Own Employability Skills </a:t>
            </a:r>
          </a:p>
          <a:p>
            <a:pPr eaLnBrk="1" hangingPunct="1">
              <a:lnSpc>
                <a:spcPct val="90000"/>
              </a:lnSpc>
            </a:pPr>
            <a:endParaRPr lang="en-GB" sz="2600" i="1" dirty="0" smtClean="0">
              <a:solidFill>
                <a:srgbClr val="003399"/>
              </a:solidFill>
              <a:latin typeface="Calibri" pitchFamily="34" charset="0"/>
            </a:endParaRPr>
          </a:p>
        </p:txBody>
      </p:sp>
      <p:pic>
        <p:nvPicPr>
          <p:cNvPr id="3076" name="Picture 4"/>
          <p:cNvPicPr>
            <a:picLocks noGrp="1" noChangeAspect="1" noChangeArrowheads="1"/>
          </p:cNvPicPr>
          <p:nvPr>
            <p:ph sz="half" idx="2"/>
          </p:nvPr>
        </p:nvPicPr>
        <p:blipFill>
          <a:blip r:embed="rId2" cstate="print"/>
          <a:srcRect/>
          <a:stretch>
            <a:fillRect/>
          </a:stretch>
        </p:blipFill>
        <p:spPr>
          <a:xfrm>
            <a:off x="4787900" y="3500438"/>
            <a:ext cx="4038600" cy="2405062"/>
          </a:xfrm>
        </p:spPr>
      </p:pic>
      <p:sp>
        <p:nvSpPr>
          <p:cNvPr id="8" name="Rectangle 7"/>
          <p:cNvSpPr/>
          <p:nvPr/>
        </p:nvSpPr>
        <p:spPr>
          <a:xfrm>
            <a:off x="683568" y="2060848"/>
            <a:ext cx="5760640" cy="480131"/>
          </a:xfrm>
          <a:prstGeom prst="rect">
            <a:avLst/>
          </a:prstGeom>
        </p:spPr>
        <p:txBody>
          <a:bodyPr wrap="square">
            <a:spAutoFit/>
          </a:bodyPr>
          <a:lstStyle/>
          <a:p>
            <a:pPr marL="342900" lvl="0" indent="-342900">
              <a:lnSpc>
                <a:spcPct val="90000"/>
              </a:lnSpc>
              <a:spcBef>
                <a:spcPct val="20000"/>
              </a:spcBef>
              <a:buClr>
                <a:srgbClr val="CC9900"/>
              </a:buClr>
              <a:buSzPct val="65000"/>
            </a:pPr>
            <a:r>
              <a:rPr lang="en-GB" sz="2800" b="1" kern="0" dirty="0">
                <a:solidFill>
                  <a:srgbClr val="006666"/>
                </a:solidFill>
                <a:latin typeface="Calibri" pitchFamily="34" charset="0"/>
                <a:cs typeface="Arial"/>
              </a:rPr>
              <a:t>EMPLOYABILITY AWARD UNITS</a:t>
            </a:r>
            <a:r>
              <a:rPr kumimoji="0" lang="en-GB" sz="2800" b="1" i="0" u="none" strike="noStrike" kern="0" cap="none" spc="0" normalizeH="0" baseline="0" noProof="0" dirty="0" smtClean="0">
                <a:ln>
                  <a:noFill/>
                </a:ln>
                <a:solidFill>
                  <a:srgbClr val="006666"/>
                </a:solidFill>
                <a:effectLst/>
                <a:uLnTx/>
                <a:uFillTx/>
                <a:latin typeface="Calibri" pitchFamily="34" charset="0"/>
                <a:ea typeface="+mn-ea"/>
                <a:cs typeface="Arial"/>
              </a:rPr>
              <a:t>:</a:t>
            </a:r>
            <a:r>
              <a:rPr lang="en-GB" sz="2800" b="1" kern="0" dirty="0">
                <a:solidFill>
                  <a:srgbClr val="006666"/>
                </a:solidFill>
                <a:latin typeface="Calibri" pitchFamily="34" charset="0"/>
                <a:cs typeface="Arial"/>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5736" y="366757"/>
            <a:ext cx="6401355" cy="1469263"/>
          </a:xfrm>
          <a:prstGeom prst="rect">
            <a:avLst/>
          </a:prstGeom>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457200" y="277813"/>
            <a:ext cx="4259263" cy="1139825"/>
          </a:xfrm>
        </p:spPr>
        <p:txBody>
          <a:bodyPr/>
          <a:lstStyle/>
          <a:p>
            <a:pPr eaLnBrk="1" hangingPunct="1"/>
            <a:r>
              <a:rPr lang="en-GB" sz="3800" smtClean="0">
                <a:latin typeface="Calibri" pitchFamily="34" charset="0"/>
              </a:rPr>
              <a:t>Group Discussion </a:t>
            </a:r>
          </a:p>
        </p:txBody>
      </p:sp>
      <p:sp>
        <p:nvSpPr>
          <p:cNvPr id="12291" name="Rectangle 8"/>
          <p:cNvSpPr>
            <a:spLocks noGrp="1" noChangeArrowheads="1"/>
          </p:cNvSpPr>
          <p:nvPr>
            <p:ph type="body" sz="half" idx="1"/>
          </p:nvPr>
        </p:nvSpPr>
        <p:spPr>
          <a:xfrm>
            <a:off x="323850" y="1125538"/>
            <a:ext cx="4032250" cy="5472112"/>
          </a:xfrm>
        </p:spPr>
        <p:txBody>
          <a:bodyPr/>
          <a:lstStyle/>
          <a:p>
            <a:pPr marL="0" indent="0" algn="just" eaLnBrk="1" hangingPunct="1">
              <a:lnSpc>
                <a:spcPct val="90000"/>
              </a:lnSpc>
              <a:buNone/>
            </a:pPr>
            <a:r>
              <a:rPr lang="en-GB" sz="2000" dirty="0" smtClean="0">
                <a:solidFill>
                  <a:srgbClr val="FF3300"/>
                </a:solidFill>
                <a:latin typeface="Calibri" pitchFamily="34" charset="0"/>
              </a:rPr>
              <a:t>Compare</a:t>
            </a:r>
            <a:r>
              <a:rPr lang="en-GB" sz="2000" dirty="0" smtClean="0">
                <a:solidFill>
                  <a:srgbClr val="003399"/>
                </a:solidFill>
                <a:latin typeface="Calibri" pitchFamily="34" charset="0"/>
              </a:rPr>
              <a:t> what you have on your mind map with the rest of the group. </a:t>
            </a:r>
            <a:r>
              <a:rPr lang="en-GB" sz="2000" dirty="0" smtClean="0">
                <a:solidFill>
                  <a:srgbClr val="FF3300"/>
                </a:solidFill>
                <a:latin typeface="Calibri" pitchFamily="34" charset="0"/>
              </a:rPr>
              <a:t>Answer the following questions in your jotter: </a:t>
            </a:r>
          </a:p>
          <a:p>
            <a:pPr marL="495300" indent="-495300" eaLnBrk="1" hangingPunct="1">
              <a:lnSpc>
                <a:spcPct val="90000"/>
              </a:lnSpc>
            </a:pPr>
            <a:endParaRPr lang="en-GB" sz="2000" dirty="0" smtClean="0">
              <a:solidFill>
                <a:srgbClr val="FF3300"/>
              </a:solidFill>
              <a:latin typeface="Calibri" pitchFamily="34" charset="0"/>
            </a:endParaRPr>
          </a:p>
          <a:p>
            <a:pPr marL="495300" indent="-495300" eaLnBrk="1" hangingPunct="1">
              <a:lnSpc>
                <a:spcPct val="90000"/>
              </a:lnSpc>
              <a:buFont typeface="Wingdings" pitchFamily="2" charset="2"/>
              <a:buNone/>
            </a:pPr>
            <a:r>
              <a:rPr lang="en-GB" sz="2000" dirty="0" smtClean="0">
                <a:solidFill>
                  <a:srgbClr val="003399"/>
                </a:solidFill>
                <a:latin typeface="Calibri" pitchFamily="34" charset="0"/>
              </a:rPr>
              <a:t>1. For each personal quality you </a:t>
            </a:r>
            <a:r>
              <a:rPr lang="en-GB" sz="2000" dirty="0" smtClean="0">
                <a:solidFill>
                  <a:srgbClr val="FF3300"/>
                </a:solidFill>
                <a:latin typeface="Calibri" pitchFamily="34" charset="0"/>
              </a:rPr>
              <a:t>already have</a:t>
            </a:r>
            <a:r>
              <a:rPr lang="en-GB" sz="2000" dirty="0" smtClean="0">
                <a:solidFill>
                  <a:srgbClr val="003399"/>
                </a:solidFill>
                <a:latin typeface="Calibri" pitchFamily="34" charset="0"/>
              </a:rPr>
              <a:t>, write down an </a:t>
            </a:r>
            <a:r>
              <a:rPr lang="en-GB" sz="2000" dirty="0" smtClean="0">
                <a:solidFill>
                  <a:srgbClr val="FF3300"/>
                </a:solidFill>
                <a:latin typeface="Calibri" pitchFamily="34" charset="0"/>
              </a:rPr>
              <a:t>example</a:t>
            </a:r>
            <a:r>
              <a:rPr lang="en-GB" sz="2000" dirty="0" smtClean="0">
                <a:solidFill>
                  <a:srgbClr val="003399"/>
                </a:solidFill>
                <a:latin typeface="Calibri" pitchFamily="34" charset="0"/>
              </a:rPr>
              <a:t> of a time when you have shown this. </a:t>
            </a:r>
          </a:p>
          <a:p>
            <a:pPr marL="495300" indent="-495300" eaLnBrk="1" hangingPunct="1">
              <a:lnSpc>
                <a:spcPct val="90000"/>
              </a:lnSpc>
            </a:pPr>
            <a:endParaRPr lang="en-GB" sz="2000" dirty="0" smtClean="0">
              <a:solidFill>
                <a:srgbClr val="003399"/>
              </a:solidFill>
              <a:latin typeface="Calibri" pitchFamily="34" charset="0"/>
            </a:endParaRPr>
          </a:p>
          <a:p>
            <a:pPr marL="495300" indent="-495300" eaLnBrk="1" hangingPunct="1">
              <a:lnSpc>
                <a:spcPct val="90000"/>
              </a:lnSpc>
              <a:buFont typeface="Wingdings" pitchFamily="2" charset="2"/>
              <a:buNone/>
            </a:pPr>
            <a:r>
              <a:rPr lang="en-GB" sz="2000" dirty="0" smtClean="0">
                <a:solidFill>
                  <a:srgbClr val="003399"/>
                </a:solidFill>
                <a:latin typeface="Calibri" pitchFamily="34" charset="0"/>
              </a:rPr>
              <a:t>2. For each personal quality you </a:t>
            </a:r>
            <a:r>
              <a:rPr lang="en-GB" sz="2000" dirty="0" smtClean="0">
                <a:solidFill>
                  <a:srgbClr val="FF3300"/>
                </a:solidFill>
                <a:latin typeface="Calibri" pitchFamily="34" charset="0"/>
              </a:rPr>
              <a:t>would like to develop</a:t>
            </a:r>
            <a:r>
              <a:rPr lang="en-GB" sz="2000" dirty="0" smtClean="0">
                <a:solidFill>
                  <a:srgbClr val="003399"/>
                </a:solidFill>
                <a:latin typeface="Calibri" pitchFamily="34" charset="0"/>
              </a:rPr>
              <a:t>, write down how you think your </a:t>
            </a:r>
            <a:r>
              <a:rPr lang="en-GB" sz="2000" dirty="0" smtClean="0">
                <a:solidFill>
                  <a:srgbClr val="FF3300"/>
                </a:solidFill>
                <a:latin typeface="Calibri" pitchFamily="34" charset="0"/>
              </a:rPr>
              <a:t>FOXLAKE placement</a:t>
            </a:r>
            <a:r>
              <a:rPr lang="en-GB" sz="2000" dirty="0" smtClean="0">
                <a:solidFill>
                  <a:srgbClr val="003399"/>
                </a:solidFill>
                <a:latin typeface="Calibri" pitchFamily="34" charset="0"/>
              </a:rPr>
              <a:t> can help you </a:t>
            </a:r>
            <a:r>
              <a:rPr lang="en-GB" sz="2000" dirty="0" smtClean="0">
                <a:solidFill>
                  <a:srgbClr val="FF3300"/>
                </a:solidFill>
                <a:latin typeface="Calibri" pitchFamily="34" charset="0"/>
              </a:rPr>
              <a:t>develop</a:t>
            </a:r>
            <a:r>
              <a:rPr lang="en-GB" sz="2000" dirty="0" smtClean="0">
                <a:solidFill>
                  <a:srgbClr val="003399"/>
                </a:solidFill>
                <a:latin typeface="Calibri" pitchFamily="34" charset="0"/>
              </a:rPr>
              <a:t>  this. These could become </a:t>
            </a:r>
            <a:r>
              <a:rPr lang="en-GB" sz="2000" dirty="0" smtClean="0">
                <a:solidFill>
                  <a:srgbClr val="C00000"/>
                </a:solidFill>
                <a:latin typeface="Calibri" pitchFamily="34" charset="0"/>
              </a:rPr>
              <a:t>targets.</a:t>
            </a:r>
          </a:p>
          <a:p>
            <a:pPr marL="495300" indent="-495300" eaLnBrk="1" hangingPunct="1">
              <a:lnSpc>
                <a:spcPct val="90000"/>
              </a:lnSpc>
              <a:buFont typeface="Wingdings" pitchFamily="2" charset="2"/>
              <a:buNone/>
            </a:pPr>
            <a:endParaRPr lang="en-GB" sz="2000" dirty="0" smtClean="0">
              <a:solidFill>
                <a:srgbClr val="FF0000"/>
              </a:solidFill>
              <a:latin typeface="Calibri" pitchFamily="34" charset="0"/>
            </a:endParaRPr>
          </a:p>
        </p:txBody>
      </p:sp>
      <p:pic>
        <p:nvPicPr>
          <p:cNvPr id="12292" name="Picture 11"/>
          <p:cNvPicPr>
            <a:picLocks noGrp="1" noChangeAspect="1" noChangeArrowheads="1"/>
          </p:cNvPicPr>
          <p:nvPr>
            <p:ph sz="quarter" idx="2"/>
          </p:nvPr>
        </p:nvPicPr>
        <p:blipFill>
          <a:blip r:embed="rId2" cstate="print"/>
          <a:srcRect/>
          <a:stretch>
            <a:fillRect/>
          </a:stretch>
        </p:blipFill>
        <p:spPr>
          <a:xfrm>
            <a:off x="5219700" y="404813"/>
            <a:ext cx="3384550" cy="2244725"/>
          </a:xfrm>
          <a:noFill/>
        </p:spPr>
      </p:pic>
      <p:pic>
        <p:nvPicPr>
          <p:cNvPr id="12293" name="Picture 12"/>
          <p:cNvPicPr>
            <a:picLocks noGrp="1" noChangeAspect="1" noChangeArrowheads="1"/>
          </p:cNvPicPr>
          <p:nvPr>
            <p:ph sz="quarter" idx="3"/>
          </p:nvPr>
        </p:nvPicPr>
        <p:blipFill>
          <a:blip r:embed="rId3" cstate="print"/>
          <a:srcRect/>
          <a:stretch>
            <a:fillRect/>
          </a:stretch>
        </p:blipFill>
        <p:spPr>
          <a:xfrm>
            <a:off x="5651500" y="1916113"/>
            <a:ext cx="2736850" cy="2819400"/>
          </a:xfrm>
        </p:spPr>
      </p:pic>
      <p:sp>
        <p:nvSpPr>
          <p:cNvPr id="12294" name="TextBox 1"/>
          <p:cNvSpPr txBox="1">
            <a:spLocks noChangeArrowheads="1"/>
          </p:cNvSpPr>
          <p:nvPr/>
        </p:nvSpPr>
        <p:spPr bwMode="auto">
          <a:xfrm>
            <a:off x="5292725" y="4221163"/>
            <a:ext cx="3311525" cy="2032000"/>
          </a:xfrm>
          <a:prstGeom prst="rect">
            <a:avLst/>
          </a:prstGeom>
          <a:noFill/>
          <a:ln w="9525">
            <a:noFill/>
            <a:miter lim="800000"/>
            <a:headEnd/>
            <a:tailEnd/>
          </a:ln>
        </p:spPr>
        <p:txBody>
          <a:bodyPr>
            <a:spAutoFit/>
          </a:bodyPr>
          <a:lstStyle/>
          <a:p>
            <a:r>
              <a:rPr lang="en-GB" dirty="0">
                <a:latin typeface="Calibri" pitchFamily="34" charset="0"/>
              </a:rPr>
              <a:t>Extension:</a:t>
            </a:r>
          </a:p>
          <a:p>
            <a:endParaRPr lang="en-GB" dirty="0">
              <a:latin typeface="Comic Sans MS" pitchFamily="66" charset="0"/>
            </a:endParaRPr>
          </a:p>
          <a:p>
            <a:r>
              <a:rPr lang="en-GB" dirty="0">
                <a:latin typeface="Comic Sans MS" pitchFamily="66" charset="0"/>
              </a:rPr>
              <a:t>Choose </a:t>
            </a:r>
            <a:r>
              <a:rPr lang="en-GB" dirty="0">
                <a:solidFill>
                  <a:srgbClr val="FF0000"/>
                </a:solidFill>
                <a:latin typeface="Comic Sans MS" pitchFamily="66" charset="0"/>
              </a:rPr>
              <a:t>5 different jobs </a:t>
            </a:r>
            <a:r>
              <a:rPr lang="en-GB" dirty="0">
                <a:latin typeface="Comic Sans MS" pitchFamily="66" charset="0"/>
              </a:rPr>
              <a:t>and write </a:t>
            </a:r>
            <a:r>
              <a:rPr lang="en-GB" dirty="0">
                <a:latin typeface="Calibri" pitchFamily="34" charset="0"/>
              </a:rPr>
              <a:t>down</a:t>
            </a:r>
            <a:r>
              <a:rPr lang="en-GB" dirty="0">
                <a:latin typeface="Comic Sans MS" pitchFamily="66" charset="0"/>
              </a:rPr>
              <a:t> the </a:t>
            </a:r>
            <a:r>
              <a:rPr lang="en-GB" dirty="0">
                <a:solidFill>
                  <a:srgbClr val="FF0000"/>
                </a:solidFill>
                <a:latin typeface="Comic Sans MS" pitchFamily="66" charset="0"/>
              </a:rPr>
              <a:t>most important personal qualities </a:t>
            </a:r>
            <a:r>
              <a:rPr lang="en-GB" dirty="0">
                <a:latin typeface="Comic Sans MS" pitchFamily="66" charset="0"/>
              </a:rPr>
              <a:t>you think are needed for each one.</a:t>
            </a: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3200" smtClean="0">
                <a:latin typeface="Calibri" pitchFamily="34" charset="0"/>
              </a:rPr>
              <a:t>Topic Three </a:t>
            </a:r>
            <a:r>
              <a:rPr lang="en-GB" sz="3800" smtClean="0">
                <a:latin typeface="Calibri" pitchFamily="34" charset="0"/>
              </a:rPr>
              <a:t/>
            </a:r>
            <a:br>
              <a:rPr lang="en-GB" sz="3800" smtClean="0">
                <a:latin typeface="Calibri" pitchFamily="34" charset="0"/>
              </a:rPr>
            </a:br>
            <a:r>
              <a:rPr lang="en-GB" sz="3800" smtClean="0">
                <a:latin typeface="Calibri" pitchFamily="34" charset="0"/>
              </a:rPr>
              <a:t>Your Skills    </a:t>
            </a:r>
          </a:p>
        </p:txBody>
      </p:sp>
      <p:sp>
        <p:nvSpPr>
          <p:cNvPr id="13315" name="Rectangle 3"/>
          <p:cNvSpPr>
            <a:spLocks noGrp="1" noChangeArrowheads="1"/>
          </p:cNvSpPr>
          <p:nvPr>
            <p:ph type="body" sz="half" idx="1"/>
          </p:nvPr>
        </p:nvSpPr>
        <p:spPr>
          <a:xfrm>
            <a:off x="595313" y="1572475"/>
            <a:ext cx="4038600" cy="4530725"/>
          </a:xfrm>
        </p:spPr>
        <p:txBody>
          <a:bodyPr/>
          <a:lstStyle/>
          <a:p>
            <a:pPr eaLnBrk="1" hangingPunct="1">
              <a:lnSpc>
                <a:spcPct val="90000"/>
              </a:lnSpc>
              <a:buFont typeface="Wingdings" pitchFamily="2" charset="2"/>
              <a:buNone/>
            </a:pPr>
            <a:r>
              <a:rPr lang="en-GB" sz="2600" b="1" dirty="0" smtClean="0">
                <a:latin typeface="Calibri" pitchFamily="34" charset="0"/>
              </a:rPr>
              <a:t>Learning Intention – </a:t>
            </a:r>
            <a:r>
              <a:rPr lang="en-GB" sz="2000" b="1" i="1" dirty="0" smtClean="0">
                <a:solidFill>
                  <a:srgbClr val="FF0000"/>
                </a:solidFill>
                <a:latin typeface="Calibri" pitchFamily="34" charset="0"/>
              </a:rPr>
              <a:t>Identify 2 strengths and 2 developments Nat 4 – EVALUATE.</a:t>
            </a:r>
          </a:p>
          <a:p>
            <a:pPr eaLnBrk="1" hangingPunct="1">
              <a:lnSpc>
                <a:spcPct val="90000"/>
              </a:lnSpc>
            </a:pPr>
            <a:endParaRPr lang="en-GB" sz="2600" b="1" dirty="0" smtClean="0">
              <a:latin typeface="Calibri" pitchFamily="34" charset="0"/>
            </a:endParaRPr>
          </a:p>
          <a:p>
            <a:pPr eaLnBrk="1" hangingPunct="1">
              <a:lnSpc>
                <a:spcPct val="90000"/>
              </a:lnSpc>
            </a:pPr>
            <a:r>
              <a:rPr lang="en-GB" sz="2600" i="1" dirty="0" smtClean="0">
                <a:solidFill>
                  <a:srgbClr val="003399"/>
                </a:solidFill>
                <a:latin typeface="Calibri" pitchFamily="34" charset="0"/>
              </a:rPr>
              <a:t>Reflect on your </a:t>
            </a:r>
            <a:r>
              <a:rPr lang="en-GB" sz="2600" i="1" dirty="0" smtClean="0">
                <a:solidFill>
                  <a:srgbClr val="FF3300"/>
                </a:solidFill>
                <a:latin typeface="Calibri" pitchFamily="34" charset="0"/>
              </a:rPr>
              <a:t>skills</a:t>
            </a:r>
          </a:p>
          <a:p>
            <a:pPr eaLnBrk="1" hangingPunct="1">
              <a:lnSpc>
                <a:spcPct val="90000"/>
              </a:lnSpc>
            </a:pPr>
            <a:endParaRPr lang="en-GB" sz="2600" i="1" dirty="0" smtClean="0">
              <a:latin typeface="Calibri" pitchFamily="34" charset="0"/>
            </a:endParaRPr>
          </a:p>
          <a:p>
            <a:pPr eaLnBrk="1" hangingPunct="1">
              <a:lnSpc>
                <a:spcPct val="90000"/>
              </a:lnSpc>
              <a:buFont typeface="Wingdings" pitchFamily="2" charset="2"/>
              <a:buNone/>
            </a:pPr>
            <a:r>
              <a:rPr lang="en-GB" sz="2600" b="1" dirty="0" smtClean="0">
                <a:latin typeface="Calibri" pitchFamily="34" charset="0"/>
              </a:rPr>
              <a:t>Success Criteria</a:t>
            </a:r>
            <a:r>
              <a:rPr lang="en-GB" sz="2600" dirty="0" smtClean="0">
                <a:latin typeface="Calibri" pitchFamily="34" charset="0"/>
              </a:rPr>
              <a:t> </a:t>
            </a:r>
          </a:p>
          <a:p>
            <a:pPr eaLnBrk="1" hangingPunct="1">
              <a:lnSpc>
                <a:spcPct val="90000"/>
              </a:lnSpc>
            </a:pPr>
            <a:endParaRPr lang="en-GB" sz="2600" dirty="0" smtClean="0">
              <a:latin typeface="Calibri" pitchFamily="34" charset="0"/>
            </a:endParaRPr>
          </a:p>
          <a:p>
            <a:pPr eaLnBrk="1" hangingPunct="1">
              <a:lnSpc>
                <a:spcPct val="90000"/>
              </a:lnSpc>
            </a:pPr>
            <a:r>
              <a:rPr lang="en-GB" sz="2600" i="1" dirty="0" smtClean="0">
                <a:solidFill>
                  <a:srgbClr val="003399"/>
                </a:solidFill>
                <a:latin typeface="Calibri" pitchFamily="34" charset="0"/>
              </a:rPr>
              <a:t>Create a </a:t>
            </a:r>
            <a:r>
              <a:rPr lang="en-GB" sz="2600" i="1" dirty="0" smtClean="0">
                <a:solidFill>
                  <a:srgbClr val="FF3300"/>
                </a:solidFill>
                <a:latin typeface="Calibri" pitchFamily="34" charset="0"/>
              </a:rPr>
              <a:t>mind map</a:t>
            </a:r>
            <a:r>
              <a:rPr lang="en-GB" sz="2600" i="1" dirty="0" smtClean="0">
                <a:latin typeface="Calibri" pitchFamily="34" charset="0"/>
              </a:rPr>
              <a:t> </a:t>
            </a:r>
            <a:r>
              <a:rPr lang="en-GB" sz="2600" i="1" dirty="0" smtClean="0">
                <a:solidFill>
                  <a:srgbClr val="003399"/>
                </a:solidFill>
                <a:latin typeface="Calibri" pitchFamily="34" charset="0"/>
              </a:rPr>
              <a:t>to show the </a:t>
            </a:r>
            <a:r>
              <a:rPr lang="en-GB" sz="2600" i="1" dirty="0" smtClean="0">
                <a:solidFill>
                  <a:srgbClr val="FF3300"/>
                </a:solidFill>
                <a:latin typeface="Calibri" pitchFamily="34" charset="0"/>
              </a:rPr>
              <a:t>skills</a:t>
            </a:r>
            <a:r>
              <a:rPr lang="en-GB" sz="2600" i="1" dirty="0" smtClean="0">
                <a:latin typeface="Calibri" pitchFamily="34" charset="0"/>
              </a:rPr>
              <a:t> </a:t>
            </a:r>
            <a:r>
              <a:rPr lang="en-GB" sz="2600" i="1" dirty="0" smtClean="0">
                <a:solidFill>
                  <a:srgbClr val="003399"/>
                </a:solidFill>
                <a:latin typeface="Calibri" pitchFamily="34" charset="0"/>
              </a:rPr>
              <a:t>you have and those you wish to develop </a:t>
            </a:r>
          </a:p>
          <a:p>
            <a:pPr eaLnBrk="1" hangingPunct="1">
              <a:lnSpc>
                <a:spcPct val="90000"/>
              </a:lnSpc>
              <a:buFont typeface="Wingdings" pitchFamily="2" charset="2"/>
              <a:buNone/>
            </a:pPr>
            <a:endParaRPr lang="en-GB" sz="2600" i="1" dirty="0" smtClean="0">
              <a:latin typeface="Calibri" pitchFamily="34" charset="0"/>
            </a:endParaRPr>
          </a:p>
          <a:p>
            <a:pPr eaLnBrk="1" hangingPunct="1">
              <a:lnSpc>
                <a:spcPct val="90000"/>
              </a:lnSpc>
              <a:buFont typeface="Wingdings" pitchFamily="2" charset="2"/>
              <a:buNone/>
            </a:pPr>
            <a:endParaRPr lang="en-GB" sz="2600" i="1" dirty="0" smtClean="0">
              <a:latin typeface="Calibri" pitchFamily="34" charset="0"/>
            </a:endParaRPr>
          </a:p>
        </p:txBody>
      </p:sp>
      <p:pic>
        <p:nvPicPr>
          <p:cNvPr id="13316" name="Picture 5"/>
          <p:cNvPicPr>
            <a:picLocks noGrp="1" noChangeAspect="1" noChangeArrowheads="1"/>
          </p:cNvPicPr>
          <p:nvPr>
            <p:ph sz="half" idx="2"/>
          </p:nvPr>
        </p:nvPicPr>
        <p:blipFill>
          <a:blip r:embed="rId2" cstate="print"/>
          <a:srcRect/>
          <a:stretch>
            <a:fillRect/>
          </a:stretch>
        </p:blipFill>
        <p:spPr>
          <a:xfrm>
            <a:off x="4932363" y="620713"/>
            <a:ext cx="3455987" cy="2303462"/>
          </a:xfrm>
        </p:spPr>
      </p:pic>
      <p:pic>
        <p:nvPicPr>
          <p:cNvPr id="13317" name="Picture 6" descr="http://t0.gstatic.com/images?q=tbn:ANd9GcT8s_mh8EuUNQipHU3SaICN1Z7yvocCexW1RtRFhGxwzxQ3ougI"/>
          <p:cNvPicPr>
            <a:picLocks noChangeAspect="1" noChangeArrowheads="1"/>
          </p:cNvPicPr>
          <p:nvPr/>
        </p:nvPicPr>
        <p:blipFill>
          <a:blip r:embed="rId3" cstate="print"/>
          <a:srcRect/>
          <a:stretch>
            <a:fillRect/>
          </a:stretch>
        </p:blipFill>
        <p:spPr bwMode="auto">
          <a:xfrm>
            <a:off x="4932363" y="3429000"/>
            <a:ext cx="3729037" cy="2663825"/>
          </a:xfrm>
          <a:prstGeom prst="rect">
            <a:avLst/>
          </a:prstGeom>
          <a:noFill/>
          <a:ln w="9525">
            <a:noFill/>
            <a:miter lim="800000"/>
            <a:headEnd/>
            <a:tailEnd/>
          </a:ln>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395288" y="549275"/>
            <a:ext cx="3960812" cy="5832475"/>
          </a:xfrm>
        </p:spPr>
        <p:txBody>
          <a:bodyPr/>
          <a:lstStyle/>
          <a:p>
            <a:pPr marL="0" indent="0" eaLnBrk="1" hangingPunct="1">
              <a:buFont typeface="Wingdings" pitchFamily="2" charset="2"/>
              <a:buNone/>
            </a:pPr>
            <a:r>
              <a:rPr lang="en-GB" sz="2200" dirty="0" smtClean="0">
                <a:solidFill>
                  <a:srgbClr val="003399"/>
                </a:solidFill>
                <a:latin typeface="Calibri" pitchFamily="34" charset="0"/>
              </a:rPr>
              <a:t>A skill is something you are able to do. </a:t>
            </a:r>
          </a:p>
          <a:p>
            <a:pPr eaLnBrk="1" hangingPunct="1">
              <a:buFont typeface="Wingdings" pitchFamily="2" charset="2"/>
              <a:buNone/>
            </a:pPr>
            <a:endParaRPr lang="en-GB" sz="2200" dirty="0" smtClean="0">
              <a:solidFill>
                <a:srgbClr val="003399"/>
              </a:solidFill>
              <a:latin typeface="Calibri" pitchFamily="34" charset="0"/>
            </a:endParaRPr>
          </a:p>
          <a:p>
            <a:pPr eaLnBrk="1" hangingPunct="1">
              <a:buFont typeface="Wingdings" pitchFamily="2" charset="2"/>
              <a:buNone/>
            </a:pPr>
            <a:r>
              <a:rPr lang="en-GB" sz="2200" dirty="0" smtClean="0">
                <a:solidFill>
                  <a:srgbClr val="003399"/>
                </a:solidFill>
                <a:latin typeface="Calibri" pitchFamily="34" charset="0"/>
              </a:rPr>
              <a:t>These will also help you to:</a:t>
            </a:r>
          </a:p>
          <a:p>
            <a:pPr eaLnBrk="1" hangingPunct="1">
              <a:buFont typeface="Wingdings" pitchFamily="2" charset="2"/>
              <a:buNone/>
            </a:pPr>
            <a:r>
              <a:rPr lang="en-GB" sz="2200" dirty="0" smtClean="0">
                <a:latin typeface="Calibri" pitchFamily="34" charset="0"/>
              </a:rPr>
              <a:t> </a:t>
            </a:r>
          </a:p>
          <a:p>
            <a:pPr eaLnBrk="1" hangingPunct="1"/>
            <a:r>
              <a:rPr lang="en-GB" sz="2200" i="1" dirty="0" smtClean="0">
                <a:solidFill>
                  <a:srgbClr val="FF3300"/>
                </a:solidFill>
                <a:latin typeface="Calibri" pitchFamily="34" charset="0"/>
              </a:rPr>
              <a:t>Understand</a:t>
            </a:r>
            <a:r>
              <a:rPr lang="en-GB" sz="2200" i="1" dirty="0" smtClean="0">
                <a:latin typeface="Calibri" pitchFamily="34" charset="0"/>
              </a:rPr>
              <a:t> </a:t>
            </a:r>
            <a:r>
              <a:rPr lang="en-GB" sz="2200" i="1" dirty="0" smtClean="0">
                <a:solidFill>
                  <a:srgbClr val="003399"/>
                </a:solidFill>
                <a:latin typeface="Calibri" pitchFamily="34" charset="0"/>
              </a:rPr>
              <a:t>yourself better </a:t>
            </a:r>
          </a:p>
          <a:p>
            <a:pPr eaLnBrk="1" hangingPunct="1"/>
            <a:endParaRPr lang="en-GB" sz="2200" i="1" dirty="0" smtClean="0">
              <a:latin typeface="Calibri" pitchFamily="34" charset="0"/>
            </a:endParaRPr>
          </a:p>
          <a:p>
            <a:pPr eaLnBrk="1" hangingPunct="1"/>
            <a:r>
              <a:rPr lang="en-GB" sz="2200" i="1" dirty="0" smtClean="0">
                <a:solidFill>
                  <a:srgbClr val="003399"/>
                </a:solidFill>
                <a:latin typeface="Calibri" pitchFamily="34" charset="0"/>
              </a:rPr>
              <a:t>Link your </a:t>
            </a:r>
            <a:r>
              <a:rPr lang="en-GB" sz="2200" i="1" dirty="0" smtClean="0">
                <a:solidFill>
                  <a:srgbClr val="FF3300"/>
                </a:solidFill>
                <a:latin typeface="Calibri" pitchFamily="34" charset="0"/>
              </a:rPr>
              <a:t>skills to a possible future career options</a:t>
            </a:r>
          </a:p>
          <a:p>
            <a:pPr eaLnBrk="1" hangingPunct="1"/>
            <a:endParaRPr lang="en-GB" sz="2200" i="1" dirty="0" smtClean="0">
              <a:solidFill>
                <a:srgbClr val="FF3300"/>
              </a:solidFill>
              <a:latin typeface="Calibri" pitchFamily="34" charset="0"/>
            </a:endParaRPr>
          </a:p>
          <a:p>
            <a:pPr eaLnBrk="1" hangingPunct="1"/>
            <a:r>
              <a:rPr lang="en-GB" sz="2200" i="1" dirty="0" smtClean="0">
                <a:solidFill>
                  <a:srgbClr val="003399"/>
                </a:solidFill>
                <a:latin typeface="Calibri" pitchFamily="34" charset="0"/>
              </a:rPr>
              <a:t>Identify the </a:t>
            </a:r>
            <a:r>
              <a:rPr lang="en-GB" sz="2200" i="1" dirty="0" smtClean="0">
                <a:solidFill>
                  <a:srgbClr val="FF3300"/>
                </a:solidFill>
                <a:latin typeface="Calibri" pitchFamily="34" charset="0"/>
              </a:rPr>
              <a:t>skills you need to develop</a:t>
            </a:r>
            <a:r>
              <a:rPr lang="en-GB" sz="2200" i="1" dirty="0" smtClean="0">
                <a:latin typeface="Calibri" pitchFamily="34" charset="0"/>
              </a:rPr>
              <a:t> </a:t>
            </a:r>
          </a:p>
        </p:txBody>
      </p:sp>
      <p:pic>
        <p:nvPicPr>
          <p:cNvPr id="14339" name="Picture 7"/>
          <p:cNvPicPr>
            <a:picLocks noChangeAspect="1" noChangeArrowheads="1"/>
          </p:cNvPicPr>
          <p:nvPr/>
        </p:nvPicPr>
        <p:blipFill>
          <a:blip r:embed="rId2" cstate="print"/>
          <a:srcRect/>
          <a:stretch>
            <a:fillRect/>
          </a:stretch>
        </p:blipFill>
        <p:spPr bwMode="auto">
          <a:xfrm>
            <a:off x="4572000" y="3500438"/>
            <a:ext cx="3889375" cy="2913062"/>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4427538" y="847725"/>
            <a:ext cx="4524375" cy="2946400"/>
          </a:xfrm>
          <a:prstGeom prst="rect">
            <a:avLst/>
          </a:prstGeom>
          <a:noFill/>
          <a:ln w="9525">
            <a:noFill/>
            <a:miter lim="800000"/>
            <a:headEnd/>
            <a:tailEnd/>
          </a:ln>
        </p:spPr>
      </p:pic>
      <p:pic>
        <p:nvPicPr>
          <p:cNvPr id="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94" name="Group 70"/>
          <p:cNvGraphicFramePr>
            <a:graphicFrameLocks noGrp="1"/>
          </p:cNvGraphicFramePr>
          <p:nvPr>
            <p:ph type="tbl" idx="1"/>
          </p:nvPr>
        </p:nvGraphicFramePr>
        <p:xfrm>
          <a:off x="323850" y="2060575"/>
          <a:ext cx="8640959" cy="4183794"/>
        </p:xfrm>
        <a:graphic>
          <a:graphicData uri="http://schemas.openxmlformats.org/drawingml/2006/table">
            <a:tbl>
              <a:tblPr/>
              <a:tblGrid>
                <a:gridCol w="158417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3816">
                  <a:extLst>
                    <a:ext uri="{9D8B030D-6E8A-4147-A177-3AD203B41FA5}">
                      <a16:colId xmlns:a16="http://schemas.microsoft.com/office/drawing/2014/main" val="20002"/>
                    </a:ext>
                  </a:extLst>
                </a:gridCol>
                <a:gridCol w="1368474">
                  <a:extLst>
                    <a:ext uri="{9D8B030D-6E8A-4147-A177-3AD203B41FA5}">
                      <a16:colId xmlns:a16="http://schemas.microsoft.com/office/drawing/2014/main" val="20003"/>
                    </a:ext>
                  </a:extLst>
                </a:gridCol>
                <a:gridCol w="1511846">
                  <a:extLst>
                    <a:ext uri="{9D8B030D-6E8A-4147-A177-3AD203B41FA5}">
                      <a16:colId xmlns:a16="http://schemas.microsoft.com/office/drawing/2014/main" val="20004"/>
                    </a:ext>
                  </a:extLst>
                </a:gridCol>
                <a:gridCol w="1368473">
                  <a:extLst>
                    <a:ext uri="{9D8B030D-6E8A-4147-A177-3AD203B41FA5}">
                      <a16:colId xmlns:a16="http://schemas.microsoft.com/office/drawing/2014/main" val="20005"/>
                    </a:ext>
                  </a:extLst>
                </a:gridCol>
              </a:tblGrid>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Building things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Working with others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GB" sz="1400" b="0" i="0" u="none" strike="noStrike" cap="none" normalizeH="0" baseline="0" dirty="0" smtClean="0">
                          <a:ln>
                            <a:noFill/>
                          </a:ln>
                          <a:solidFill>
                            <a:schemeClr val="tx1"/>
                          </a:solidFill>
                          <a:effectLst/>
                          <a:latin typeface="Comic Sans MS" pitchFamily="66" charset="0"/>
                          <a:cs typeface="Arial" charset="0"/>
                        </a:rPr>
                        <a:t>Planning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400" b="0" i="0" u="none" strike="noStrike" cap="none" normalizeH="0" baseline="0" dirty="0" smtClean="0">
                        <a:ln>
                          <a:noFill/>
                        </a:ln>
                        <a:solidFill>
                          <a:schemeClr val="tx1"/>
                        </a:solidFill>
                        <a:effectLst/>
                        <a:latin typeface="Comic Sans MS" pitchFamily="66" charset="0"/>
                        <a:cs typeface="Arial"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Repairing things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Helping others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Artistic skills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Designing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Listening to people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Making decisions</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Speaking another language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Remembering information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Dancing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Growing things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Negotiating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Making music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Reading maps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Creating new ideas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Budgeting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Using a calculator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Caring for others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Sports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Managing money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Working with numbers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Spelling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Problem solving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Locating information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Performing arts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Organising projects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Communicating in writing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Photography </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Helping others resolve problems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Communicating by talking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Working in a team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Recalling facts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Investigating</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Explaining your ideas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Speaking in public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Making things by hand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Using IT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Instructing others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420" name="Rectangle 62"/>
          <p:cNvSpPr>
            <a:spLocks noGrp="1" noChangeArrowheads="1"/>
          </p:cNvSpPr>
          <p:nvPr>
            <p:ph type="title"/>
          </p:nvPr>
        </p:nvSpPr>
        <p:spPr>
          <a:xfrm>
            <a:off x="457200" y="277813"/>
            <a:ext cx="8229600" cy="1638300"/>
          </a:xfrm>
        </p:spPr>
        <p:txBody>
          <a:bodyPr/>
          <a:lstStyle/>
          <a:p>
            <a:pPr eaLnBrk="1" hangingPunct="1"/>
            <a:r>
              <a:rPr lang="en-GB" sz="2400" dirty="0" smtClean="0">
                <a:solidFill>
                  <a:srgbClr val="003399"/>
                </a:solidFill>
                <a:latin typeface="Calibri" pitchFamily="34" charset="0"/>
              </a:rPr>
              <a:t>Create a </a:t>
            </a:r>
            <a:r>
              <a:rPr lang="en-GB" sz="2400" dirty="0" smtClean="0">
                <a:solidFill>
                  <a:srgbClr val="FF3300"/>
                </a:solidFill>
                <a:latin typeface="Calibri" pitchFamily="34" charset="0"/>
              </a:rPr>
              <a:t>mind map</a:t>
            </a:r>
            <a:r>
              <a:rPr lang="en-GB" sz="2400" dirty="0" smtClean="0">
                <a:solidFill>
                  <a:srgbClr val="003399"/>
                </a:solidFill>
                <a:latin typeface="Calibri" pitchFamily="34" charset="0"/>
              </a:rPr>
              <a:t> from the </a:t>
            </a:r>
            <a:r>
              <a:rPr lang="en-GB" sz="2400" dirty="0" smtClean="0">
                <a:solidFill>
                  <a:srgbClr val="FF3300"/>
                </a:solidFill>
                <a:latin typeface="Calibri" pitchFamily="34" charset="0"/>
              </a:rPr>
              <a:t>skills</a:t>
            </a:r>
            <a:r>
              <a:rPr lang="en-GB" sz="2400" dirty="0" smtClean="0">
                <a:solidFill>
                  <a:srgbClr val="003399"/>
                </a:solidFill>
                <a:latin typeface="Calibri" pitchFamily="34" charset="0"/>
              </a:rPr>
              <a:t> below. </a:t>
            </a:r>
            <a:br>
              <a:rPr lang="en-GB" sz="2400" dirty="0" smtClean="0">
                <a:solidFill>
                  <a:srgbClr val="003399"/>
                </a:solidFill>
                <a:latin typeface="Calibri" pitchFamily="34" charset="0"/>
              </a:rPr>
            </a:br>
            <a:r>
              <a:rPr lang="en-GB" sz="2400" dirty="0" smtClean="0">
                <a:solidFill>
                  <a:srgbClr val="003399"/>
                </a:solidFill>
                <a:latin typeface="Calibri" pitchFamily="34" charset="0"/>
              </a:rPr>
              <a:t>Write down the skills that you already have using one colour and then the ones that you would like to develop through your FOXLAKE placement with another colour.</a:t>
            </a:r>
            <a:r>
              <a:rPr lang="en-GB" sz="3800" dirty="0" smtClean="0">
                <a:solidFill>
                  <a:srgbClr val="003399"/>
                </a:solidFill>
                <a:latin typeface="Calibri" pitchFamily="34" charset="0"/>
              </a:rPr>
              <a:t/>
            </a:r>
            <a:br>
              <a:rPr lang="en-GB" sz="3800" dirty="0" smtClean="0">
                <a:solidFill>
                  <a:srgbClr val="003399"/>
                </a:solidFill>
                <a:latin typeface="Calibri" pitchFamily="34" charset="0"/>
              </a:rPr>
            </a:br>
            <a:endParaRPr lang="en-GB" sz="3800" dirty="0" smtClean="0">
              <a:solidFill>
                <a:srgbClr val="003399"/>
              </a:solidFill>
              <a:latin typeface="Calibri" pitchFamily="34" charset="0"/>
            </a:endParaRPr>
          </a:p>
        </p:txBody>
      </p:sp>
      <p:sp>
        <p:nvSpPr>
          <p:cNvPr id="15421" name="Text Box 71"/>
          <p:cNvSpPr txBox="1">
            <a:spLocks noChangeArrowheads="1"/>
          </p:cNvSpPr>
          <p:nvPr/>
        </p:nvSpPr>
        <p:spPr bwMode="auto">
          <a:xfrm>
            <a:off x="0" y="6308725"/>
            <a:ext cx="9144000" cy="369888"/>
          </a:xfrm>
          <a:prstGeom prst="rect">
            <a:avLst/>
          </a:prstGeom>
          <a:noFill/>
          <a:ln w="9525">
            <a:noFill/>
            <a:miter lim="800000"/>
            <a:headEnd/>
            <a:tailEnd/>
          </a:ln>
        </p:spPr>
        <p:txBody>
          <a:bodyPr>
            <a:spAutoFit/>
          </a:bodyPr>
          <a:lstStyle/>
          <a:p>
            <a:pPr algn="ctr">
              <a:spcBef>
                <a:spcPct val="50000"/>
              </a:spcBef>
            </a:pPr>
            <a:r>
              <a:rPr lang="en-GB" i="1">
                <a:solidFill>
                  <a:srgbClr val="FF3300"/>
                </a:solidFill>
              </a:rPr>
              <a:t>Ask your teacher about any words you don’t understand</a:t>
            </a:r>
            <a:endParaRPr lang="en-GB"/>
          </a:p>
        </p:txBody>
      </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4259263" cy="1139825"/>
          </a:xfrm>
        </p:spPr>
        <p:txBody>
          <a:bodyPr/>
          <a:lstStyle/>
          <a:p>
            <a:pPr eaLnBrk="1" hangingPunct="1"/>
            <a:r>
              <a:rPr lang="en-GB" sz="3800" smtClean="0">
                <a:latin typeface="Calibri" pitchFamily="34" charset="0"/>
              </a:rPr>
              <a:t>Group Discussion </a:t>
            </a:r>
          </a:p>
        </p:txBody>
      </p:sp>
      <p:sp>
        <p:nvSpPr>
          <p:cNvPr id="16387" name="Rectangle 3"/>
          <p:cNvSpPr>
            <a:spLocks noGrp="1" noChangeArrowheads="1"/>
          </p:cNvSpPr>
          <p:nvPr>
            <p:ph type="body" sz="half" idx="1"/>
          </p:nvPr>
        </p:nvSpPr>
        <p:spPr>
          <a:xfrm>
            <a:off x="323850" y="1125538"/>
            <a:ext cx="4038600" cy="4997450"/>
          </a:xfrm>
        </p:spPr>
        <p:txBody>
          <a:bodyPr/>
          <a:lstStyle/>
          <a:p>
            <a:pPr marL="0" indent="0" eaLnBrk="1" hangingPunct="1">
              <a:lnSpc>
                <a:spcPct val="90000"/>
              </a:lnSpc>
              <a:buNone/>
            </a:pPr>
            <a:r>
              <a:rPr lang="en-GB" sz="2000" dirty="0" smtClean="0">
                <a:solidFill>
                  <a:srgbClr val="FF3300"/>
                </a:solidFill>
                <a:latin typeface="Calibri" pitchFamily="34" charset="0"/>
              </a:rPr>
              <a:t>Compare</a:t>
            </a:r>
            <a:r>
              <a:rPr lang="en-GB" sz="2000" dirty="0" smtClean="0">
                <a:solidFill>
                  <a:srgbClr val="003399"/>
                </a:solidFill>
                <a:latin typeface="Calibri" pitchFamily="34" charset="0"/>
              </a:rPr>
              <a:t> what you have on your mind map with the rest of the group. </a:t>
            </a:r>
            <a:r>
              <a:rPr lang="en-GB" sz="2000" dirty="0" smtClean="0">
                <a:solidFill>
                  <a:srgbClr val="FF3300"/>
                </a:solidFill>
                <a:latin typeface="Calibri" pitchFamily="34" charset="0"/>
              </a:rPr>
              <a:t>Answer the following questions in your jotter: </a:t>
            </a:r>
          </a:p>
          <a:p>
            <a:pPr marL="495300" indent="-495300" eaLnBrk="1" hangingPunct="1">
              <a:lnSpc>
                <a:spcPct val="90000"/>
              </a:lnSpc>
            </a:pPr>
            <a:endParaRPr lang="en-GB" sz="2000" dirty="0" smtClean="0">
              <a:solidFill>
                <a:srgbClr val="FF3300"/>
              </a:solidFill>
              <a:latin typeface="Calibri" pitchFamily="34" charset="0"/>
            </a:endParaRPr>
          </a:p>
          <a:p>
            <a:pPr marL="495300" indent="-495300" eaLnBrk="1" hangingPunct="1">
              <a:lnSpc>
                <a:spcPct val="90000"/>
              </a:lnSpc>
              <a:buFont typeface="Wingdings" pitchFamily="2" charset="2"/>
              <a:buNone/>
            </a:pPr>
            <a:r>
              <a:rPr lang="en-GB" sz="2000" dirty="0" smtClean="0">
                <a:solidFill>
                  <a:srgbClr val="003399"/>
                </a:solidFill>
                <a:latin typeface="Calibri" pitchFamily="34" charset="0"/>
              </a:rPr>
              <a:t>1. 	For each skill you </a:t>
            </a:r>
            <a:r>
              <a:rPr lang="en-GB" sz="2000" dirty="0" smtClean="0">
                <a:solidFill>
                  <a:srgbClr val="FF3300"/>
                </a:solidFill>
                <a:latin typeface="Calibri" pitchFamily="34" charset="0"/>
              </a:rPr>
              <a:t>already have</a:t>
            </a:r>
            <a:r>
              <a:rPr lang="en-GB" sz="2000" dirty="0" smtClean="0">
                <a:solidFill>
                  <a:srgbClr val="003399"/>
                </a:solidFill>
                <a:latin typeface="Calibri" pitchFamily="34" charset="0"/>
              </a:rPr>
              <a:t>, write down an </a:t>
            </a:r>
            <a:r>
              <a:rPr lang="en-GB" sz="2000" dirty="0" smtClean="0">
                <a:solidFill>
                  <a:srgbClr val="FF3300"/>
                </a:solidFill>
                <a:latin typeface="Calibri" pitchFamily="34" charset="0"/>
              </a:rPr>
              <a:t>example</a:t>
            </a:r>
            <a:r>
              <a:rPr lang="en-GB" sz="2000" dirty="0" smtClean="0">
                <a:solidFill>
                  <a:srgbClr val="003399"/>
                </a:solidFill>
                <a:latin typeface="Calibri" pitchFamily="34" charset="0"/>
              </a:rPr>
              <a:t> of a time when you have shown this. </a:t>
            </a:r>
          </a:p>
          <a:p>
            <a:pPr marL="495300" indent="-495300" eaLnBrk="1" hangingPunct="1">
              <a:lnSpc>
                <a:spcPct val="90000"/>
              </a:lnSpc>
            </a:pPr>
            <a:endParaRPr lang="en-GB" sz="2000" dirty="0" smtClean="0">
              <a:solidFill>
                <a:srgbClr val="003399"/>
              </a:solidFill>
              <a:latin typeface="Calibri" pitchFamily="34" charset="0"/>
            </a:endParaRPr>
          </a:p>
          <a:p>
            <a:pPr marL="495300" indent="-495300" eaLnBrk="1" hangingPunct="1">
              <a:lnSpc>
                <a:spcPct val="90000"/>
              </a:lnSpc>
              <a:buFont typeface="Wingdings" pitchFamily="2" charset="2"/>
              <a:buNone/>
            </a:pPr>
            <a:r>
              <a:rPr lang="en-GB" sz="2000" dirty="0" smtClean="0">
                <a:solidFill>
                  <a:srgbClr val="003399"/>
                </a:solidFill>
                <a:latin typeface="Calibri" pitchFamily="34" charset="0"/>
              </a:rPr>
              <a:t>2. 	For each skill you </a:t>
            </a:r>
            <a:r>
              <a:rPr lang="en-GB" sz="2000" dirty="0" smtClean="0">
                <a:solidFill>
                  <a:srgbClr val="FF3300"/>
                </a:solidFill>
                <a:latin typeface="Calibri" pitchFamily="34" charset="0"/>
              </a:rPr>
              <a:t>would like to develop</a:t>
            </a:r>
            <a:r>
              <a:rPr lang="en-GB" sz="2000" dirty="0" smtClean="0">
                <a:solidFill>
                  <a:srgbClr val="003399"/>
                </a:solidFill>
                <a:latin typeface="Calibri" pitchFamily="34" charset="0"/>
              </a:rPr>
              <a:t>, write down how you think your </a:t>
            </a:r>
            <a:r>
              <a:rPr lang="en-GB" sz="2000" dirty="0" smtClean="0">
                <a:solidFill>
                  <a:srgbClr val="FF3300"/>
                </a:solidFill>
                <a:latin typeface="Calibri" pitchFamily="34" charset="0"/>
              </a:rPr>
              <a:t>FOXLAKE placement</a:t>
            </a:r>
            <a:r>
              <a:rPr lang="en-GB" sz="2000" dirty="0" smtClean="0">
                <a:solidFill>
                  <a:srgbClr val="003399"/>
                </a:solidFill>
                <a:latin typeface="Calibri" pitchFamily="34" charset="0"/>
              </a:rPr>
              <a:t> can help you </a:t>
            </a:r>
            <a:r>
              <a:rPr lang="en-GB" sz="2000" dirty="0" smtClean="0">
                <a:solidFill>
                  <a:srgbClr val="FF3300"/>
                </a:solidFill>
                <a:latin typeface="Calibri" pitchFamily="34" charset="0"/>
              </a:rPr>
              <a:t>develop</a:t>
            </a:r>
            <a:r>
              <a:rPr lang="en-GB" sz="2000" dirty="0" smtClean="0">
                <a:solidFill>
                  <a:srgbClr val="003399"/>
                </a:solidFill>
                <a:latin typeface="Calibri" pitchFamily="34" charset="0"/>
              </a:rPr>
              <a:t>  this. </a:t>
            </a:r>
          </a:p>
        </p:txBody>
      </p:sp>
      <p:pic>
        <p:nvPicPr>
          <p:cNvPr id="16388" name="Picture 4"/>
          <p:cNvPicPr>
            <a:picLocks noGrp="1" noChangeAspect="1" noChangeArrowheads="1"/>
          </p:cNvPicPr>
          <p:nvPr>
            <p:ph sz="quarter" idx="2"/>
          </p:nvPr>
        </p:nvPicPr>
        <p:blipFill>
          <a:blip r:embed="rId2" cstate="print"/>
          <a:srcRect/>
          <a:stretch>
            <a:fillRect/>
          </a:stretch>
        </p:blipFill>
        <p:spPr>
          <a:xfrm>
            <a:off x="5219700" y="404813"/>
            <a:ext cx="3384550" cy="2244725"/>
          </a:xfrm>
          <a:noFill/>
        </p:spPr>
      </p:pic>
      <p:pic>
        <p:nvPicPr>
          <p:cNvPr id="16389" name="Picture 5"/>
          <p:cNvPicPr>
            <a:picLocks noGrp="1" noChangeAspect="1" noChangeArrowheads="1"/>
          </p:cNvPicPr>
          <p:nvPr>
            <p:ph sz="quarter" idx="3"/>
          </p:nvPr>
        </p:nvPicPr>
        <p:blipFill>
          <a:blip r:embed="rId3" cstate="print"/>
          <a:srcRect/>
          <a:stretch>
            <a:fillRect/>
          </a:stretch>
        </p:blipFill>
        <p:spPr>
          <a:xfrm>
            <a:off x="5651500" y="2133600"/>
            <a:ext cx="2520950" cy="2019300"/>
          </a:xfrm>
        </p:spPr>
      </p:pic>
      <p:sp>
        <p:nvSpPr>
          <p:cNvPr id="16390" name="TextBox 5"/>
          <p:cNvSpPr txBox="1">
            <a:spLocks noChangeArrowheads="1"/>
          </p:cNvSpPr>
          <p:nvPr/>
        </p:nvSpPr>
        <p:spPr bwMode="auto">
          <a:xfrm>
            <a:off x="5292725" y="4221163"/>
            <a:ext cx="3311525" cy="1754187"/>
          </a:xfrm>
          <a:prstGeom prst="rect">
            <a:avLst/>
          </a:prstGeom>
          <a:noFill/>
          <a:ln w="9525">
            <a:noFill/>
            <a:miter lim="800000"/>
            <a:headEnd/>
            <a:tailEnd/>
          </a:ln>
        </p:spPr>
        <p:txBody>
          <a:bodyPr>
            <a:spAutoFit/>
          </a:bodyPr>
          <a:lstStyle/>
          <a:p>
            <a:r>
              <a:rPr lang="en-GB">
                <a:latin typeface="Comic Sans MS" pitchFamily="66" charset="0"/>
              </a:rPr>
              <a:t>Extension: </a:t>
            </a:r>
          </a:p>
          <a:p>
            <a:endParaRPr lang="en-GB">
              <a:latin typeface="Comic Sans MS" pitchFamily="66" charset="0"/>
            </a:endParaRPr>
          </a:p>
          <a:p>
            <a:r>
              <a:rPr lang="en-GB">
                <a:latin typeface="Comic Sans MS" pitchFamily="66" charset="0"/>
              </a:rPr>
              <a:t>Choose </a:t>
            </a:r>
            <a:r>
              <a:rPr lang="en-GB">
                <a:solidFill>
                  <a:srgbClr val="FF0000"/>
                </a:solidFill>
                <a:latin typeface="Comic Sans MS" pitchFamily="66" charset="0"/>
              </a:rPr>
              <a:t>5 different jobs</a:t>
            </a:r>
            <a:r>
              <a:rPr lang="en-GB">
                <a:latin typeface="Comic Sans MS" pitchFamily="66" charset="0"/>
              </a:rPr>
              <a:t> and write down </a:t>
            </a:r>
            <a:r>
              <a:rPr lang="en-GB">
                <a:solidFill>
                  <a:srgbClr val="FF0000"/>
                </a:solidFill>
                <a:latin typeface="Comic Sans MS" pitchFamily="66" charset="0"/>
              </a:rPr>
              <a:t>the most important skills </a:t>
            </a:r>
            <a:r>
              <a:rPr lang="en-GB">
                <a:latin typeface="Comic Sans MS" pitchFamily="66" charset="0"/>
              </a:rPr>
              <a:t>you think are needed for each one.</a:t>
            </a:r>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mtClean="0">
                <a:latin typeface="Calibri" pitchFamily="34" charset="0"/>
              </a:rPr>
              <a:t>What do employers want? </a:t>
            </a:r>
          </a:p>
        </p:txBody>
      </p:sp>
      <p:sp>
        <p:nvSpPr>
          <p:cNvPr id="17411" name="Text Placeholder 2"/>
          <p:cNvSpPr>
            <a:spLocks noGrp="1"/>
          </p:cNvSpPr>
          <p:nvPr>
            <p:ph type="body" sz="half" idx="1"/>
          </p:nvPr>
        </p:nvSpPr>
        <p:spPr>
          <a:xfrm>
            <a:off x="323850" y="1196975"/>
            <a:ext cx="4679950" cy="5400675"/>
          </a:xfrm>
        </p:spPr>
        <p:txBody>
          <a:bodyPr/>
          <a:lstStyle/>
          <a:p>
            <a:r>
              <a:rPr lang="en-GB" smtClean="0">
                <a:solidFill>
                  <a:srgbClr val="003399"/>
                </a:solidFill>
                <a:latin typeface="Calibri" pitchFamily="34" charset="0"/>
              </a:rPr>
              <a:t>Watch this video clip and make a note of the important skills and qualities that employers look for.</a:t>
            </a:r>
          </a:p>
          <a:p>
            <a:endParaRPr lang="en-GB" smtClean="0">
              <a:solidFill>
                <a:srgbClr val="003399"/>
              </a:solidFill>
              <a:latin typeface="Calibri" pitchFamily="34" charset="0"/>
            </a:endParaRPr>
          </a:p>
          <a:p>
            <a:r>
              <a:rPr lang="en-GB" smtClean="0">
                <a:solidFill>
                  <a:srgbClr val="003399"/>
                </a:solidFill>
                <a:latin typeface="Calibri" pitchFamily="34" charset="0"/>
              </a:rPr>
              <a:t>Why do you think these are important for each type of job?  </a:t>
            </a:r>
          </a:p>
        </p:txBody>
      </p:sp>
      <p:sp>
        <p:nvSpPr>
          <p:cNvPr id="17412" name="TextBox 5"/>
          <p:cNvSpPr txBox="1">
            <a:spLocks noChangeArrowheads="1"/>
          </p:cNvSpPr>
          <p:nvPr/>
        </p:nvSpPr>
        <p:spPr bwMode="auto">
          <a:xfrm>
            <a:off x="4817864" y="3923208"/>
            <a:ext cx="3835400" cy="1098550"/>
          </a:xfrm>
          <a:prstGeom prst="rect">
            <a:avLst/>
          </a:prstGeom>
          <a:noFill/>
          <a:ln w="9525">
            <a:noFill/>
            <a:miter lim="800000"/>
            <a:headEnd/>
            <a:tailEnd/>
          </a:ln>
        </p:spPr>
        <p:txBody>
          <a:bodyPr>
            <a:spAutoFit/>
          </a:bodyPr>
          <a:lstStyle/>
          <a:p>
            <a:pPr algn="ctr"/>
            <a:r>
              <a:rPr lang="en-GB" sz="1200" dirty="0">
                <a:hlinkClick r:id="rId2"/>
              </a:rPr>
              <a:t>http://www.youtube.com/watch?v=YuZfmRoLlN8</a:t>
            </a:r>
            <a:endParaRPr lang="en-GB" sz="1200" dirty="0"/>
          </a:p>
          <a:p>
            <a:pPr algn="ctr"/>
            <a:endParaRPr lang="en-GB" dirty="0">
              <a:latin typeface="Comic Sans MS" pitchFamily="66" charset="0"/>
            </a:endParaRPr>
          </a:p>
          <a:p>
            <a:pPr algn="ctr"/>
            <a:r>
              <a:rPr lang="en-GB" dirty="0">
                <a:latin typeface="Comic Sans MS" pitchFamily="66" charset="0"/>
              </a:rPr>
              <a:t>(Double click on the link)</a:t>
            </a:r>
          </a:p>
          <a:p>
            <a:pPr algn="ctr"/>
            <a:endParaRPr lang="en-GB" dirty="0"/>
          </a:p>
        </p:txBody>
      </p:sp>
      <p:pic>
        <p:nvPicPr>
          <p:cNvPr id="17413" name="Picture 2"/>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795963" y="1916113"/>
            <a:ext cx="1800225" cy="1801812"/>
          </a:xfrm>
          <a:noFill/>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3200" smtClean="0">
                <a:latin typeface="Calibri" pitchFamily="34" charset="0"/>
              </a:rPr>
              <a:t>Topic Four </a:t>
            </a:r>
            <a:r>
              <a:rPr lang="en-GB" sz="3800" smtClean="0">
                <a:latin typeface="Calibri" pitchFamily="34" charset="0"/>
              </a:rPr>
              <a:t/>
            </a:r>
            <a:br>
              <a:rPr lang="en-GB" sz="3800" smtClean="0">
                <a:latin typeface="Calibri" pitchFamily="34" charset="0"/>
              </a:rPr>
            </a:br>
            <a:r>
              <a:rPr lang="en-GB" sz="3800" smtClean="0">
                <a:latin typeface="Calibri" pitchFamily="34" charset="0"/>
              </a:rPr>
              <a:t>My World of Work Website    </a:t>
            </a:r>
          </a:p>
        </p:txBody>
      </p:sp>
      <p:sp>
        <p:nvSpPr>
          <p:cNvPr id="18435" name="Rectangle 3"/>
          <p:cNvSpPr>
            <a:spLocks noGrp="1" noChangeArrowheads="1"/>
          </p:cNvSpPr>
          <p:nvPr>
            <p:ph type="body" sz="half" idx="1"/>
          </p:nvPr>
        </p:nvSpPr>
        <p:spPr>
          <a:xfrm>
            <a:off x="468313" y="1916113"/>
            <a:ext cx="4038600" cy="4530725"/>
          </a:xfrm>
        </p:spPr>
        <p:txBody>
          <a:bodyPr/>
          <a:lstStyle/>
          <a:p>
            <a:pPr eaLnBrk="1" hangingPunct="1">
              <a:lnSpc>
                <a:spcPct val="90000"/>
              </a:lnSpc>
              <a:buFont typeface="Wingdings" pitchFamily="2" charset="2"/>
              <a:buNone/>
            </a:pPr>
            <a:r>
              <a:rPr lang="en-GB" sz="2600" b="1" dirty="0" smtClean="0">
                <a:latin typeface="Calibri" pitchFamily="34" charset="0"/>
              </a:rPr>
              <a:t>Learning Intention</a:t>
            </a:r>
          </a:p>
          <a:p>
            <a:pPr eaLnBrk="1" hangingPunct="1">
              <a:lnSpc>
                <a:spcPct val="90000"/>
              </a:lnSpc>
            </a:pPr>
            <a:endParaRPr lang="en-GB" sz="2600" b="1" dirty="0" smtClean="0">
              <a:latin typeface="Calibri" pitchFamily="34" charset="0"/>
            </a:endParaRPr>
          </a:p>
          <a:p>
            <a:pPr eaLnBrk="1" hangingPunct="1">
              <a:lnSpc>
                <a:spcPct val="90000"/>
              </a:lnSpc>
            </a:pPr>
            <a:r>
              <a:rPr lang="en-GB" sz="2600" i="1" dirty="0" smtClean="0">
                <a:solidFill>
                  <a:srgbClr val="003399"/>
                </a:solidFill>
                <a:latin typeface="Calibri" pitchFamily="34" charset="0"/>
              </a:rPr>
              <a:t>Become familiar with </a:t>
            </a:r>
            <a:r>
              <a:rPr lang="en-GB" sz="2600" i="1" dirty="0" smtClean="0">
                <a:solidFill>
                  <a:srgbClr val="FF3300"/>
                </a:solidFill>
                <a:latin typeface="Calibri" pitchFamily="34" charset="0"/>
              </a:rPr>
              <a:t>My World of Work </a:t>
            </a:r>
          </a:p>
          <a:p>
            <a:pPr eaLnBrk="1" hangingPunct="1">
              <a:lnSpc>
                <a:spcPct val="90000"/>
              </a:lnSpc>
            </a:pPr>
            <a:endParaRPr lang="en-GB" sz="2600" i="1" dirty="0" smtClean="0">
              <a:latin typeface="Calibri" pitchFamily="34" charset="0"/>
            </a:endParaRPr>
          </a:p>
          <a:p>
            <a:pPr eaLnBrk="1" hangingPunct="1">
              <a:lnSpc>
                <a:spcPct val="90000"/>
              </a:lnSpc>
              <a:buFont typeface="Wingdings" pitchFamily="2" charset="2"/>
              <a:buNone/>
            </a:pPr>
            <a:r>
              <a:rPr lang="en-GB" sz="2600" b="1" dirty="0" smtClean="0">
                <a:latin typeface="Calibri" pitchFamily="34" charset="0"/>
              </a:rPr>
              <a:t>Success Criteria</a:t>
            </a:r>
            <a:r>
              <a:rPr lang="en-GB" sz="2600" dirty="0" smtClean="0">
                <a:latin typeface="Calibri" pitchFamily="34" charset="0"/>
              </a:rPr>
              <a:t> </a:t>
            </a:r>
          </a:p>
          <a:p>
            <a:pPr eaLnBrk="1" hangingPunct="1">
              <a:lnSpc>
                <a:spcPct val="90000"/>
              </a:lnSpc>
            </a:pPr>
            <a:endParaRPr lang="en-GB" sz="2600" dirty="0" smtClean="0">
              <a:latin typeface="Calibri" pitchFamily="34" charset="0"/>
            </a:endParaRPr>
          </a:p>
          <a:p>
            <a:pPr eaLnBrk="1" hangingPunct="1">
              <a:lnSpc>
                <a:spcPct val="90000"/>
              </a:lnSpc>
            </a:pPr>
            <a:r>
              <a:rPr lang="en-GB" sz="2600" i="1" dirty="0" smtClean="0">
                <a:solidFill>
                  <a:srgbClr val="003399"/>
                </a:solidFill>
                <a:latin typeface="Calibri" pitchFamily="34" charset="0"/>
              </a:rPr>
              <a:t>Create an </a:t>
            </a:r>
            <a:r>
              <a:rPr lang="en-GB" sz="2600" i="1" dirty="0" smtClean="0">
                <a:solidFill>
                  <a:srgbClr val="FF3300"/>
                </a:solidFill>
                <a:latin typeface="Calibri" pitchFamily="34" charset="0"/>
              </a:rPr>
              <a:t>account</a:t>
            </a:r>
            <a:r>
              <a:rPr lang="en-GB" sz="2600" i="1" dirty="0" smtClean="0">
                <a:latin typeface="Calibri" pitchFamily="34" charset="0"/>
              </a:rPr>
              <a:t> </a:t>
            </a:r>
            <a:r>
              <a:rPr lang="en-GB" sz="2600" i="1" dirty="0" smtClean="0">
                <a:solidFill>
                  <a:srgbClr val="003399"/>
                </a:solidFill>
                <a:latin typeface="Calibri" pitchFamily="34" charset="0"/>
              </a:rPr>
              <a:t>and use the </a:t>
            </a:r>
            <a:r>
              <a:rPr lang="en-GB" sz="2600" i="1" dirty="0" smtClean="0">
                <a:solidFill>
                  <a:srgbClr val="FF3300"/>
                </a:solidFill>
                <a:latin typeface="Calibri" pitchFamily="34" charset="0"/>
              </a:rPr>
              <a:t>website</a:t>
            </a:r>
            <a:r>
              <a:rPr lang="en-GB" sz="2600" i="1" dirty="0" smtClean="0">
                <a:latin typeface="Calibri" pitchFamily="34" charset="0"/>
              </a:rPr>
              <a:t> </a:t>
            </a:r>
            <a:r>
              <a:rPr lang="en-GB" sz="2600" i="1" dirty="0" smtClean="0">
                <a:solidFill>
                  <a:srgbClr val="003399"/>
                </a:solidFill>
                <a:latin typeface="Calibri" pitchFamily="34" charset="0"/>
              </a:rPr>
              <a:t>to start </a:t>
            </a:r>
            <a:r>
              <a:rPr lang="en-GB" sz="2600" i="1" dirty="0" smtClean="0">
                <a:solidFill>
                  <a:srgbClr val="FF3300"/>
                </a:solidFill>
                <a:latin typeface="Calibri" pitchFamily="34" charset="0"/>
              </a:rPr>
              <a:t>research</a:t>
            </a:r>
            <a:r>
              <a:rPr lang="en-GB" sz="2600" i="1" dirty="0" smtClean="0">
                <a:latin typeface="Calibri" pitchFamily="34" charset="0"/>
              </a:rPr>
              <a:t> </a:t>
            </a:r>
          </a:p>
          <a:p>
            <a:pPr eaLnBrk="1" hangingPunct="1">
              <a:lnSpc>
                <a:spcPct val="90000"/>
              </a:lnSpc>
              <a:buFont typeface="Wingdings" pitchFamily="2" charset="2"/>
              <a:buNone/>
            </a:pPr>
            <a:endParaRPr lang="en-GB" sz="2600" i="1" dirty="0" smtClean="0">
              <a:latin typeface="Calibri" pitchFamily="34" charset="0"/>
            </a:endParaRPr>
          </a:p>
          <a:p>
            <a:pPr eaLnBrk="1" hangingPunct="1">
              <a:lnSpc>
                <a:spcPct val="90000"/>
              </a:lnSpc>
              <a:buFont typeface="Wingdings" pitchFamily="2" charset="2"/>
              <a:buNone/>
            </a:pPr>
            <a:endParaRPr lang="en-GB" sz="2600" i="1" dirty="0" smtClean="0">
              <a:latin typeface="Calibri" pitchFamily="34" charset="0"/>
            </a:endParaRPr>
          </a:p>
        </p:txBody>
      </p:sp>
      <p:pic>
        <p:nvPicPr>
          <p:cNvPr id="18436" name="Picture 4"/>
          <p:cNvPicPr>
            <a:picLocks noGrp="1" noChangeAspect="1" noChangeArrowheads="1"/>
          </p:cNvPicPr>
          <p:nvPr>
            <p:ph sz="half" idx="2"/>
          </p:nvPr>
        </p:nvPicPr>
        <p:blipFill>
          <a:blip r:embed="rId2" cstate="print"/>
          <a:srcRect/>
          <a:stretch>
            <a:fillRect/>
          </a:stretch>
        </p:blipFill>
        <p:spPr>
          <a:xfrm>
            <a:off x="4716463" y="3068638"/>
            <a:ext cx="4038600" cy="2692400"/>
          </a:xfrm>
        </p:spPr>
      </p:pic>
      <p:pic>
        <p:nvPicPr>
          <p:cNvPr id="18437" name="Picture 5"/>
          <p:cNvPicPr>
            <a:picLocks noChangeAspect="1" noChangeArrowheads="1"/>
          </p:cNvPicPr>
          <p:nvPr/>
        </p:nvPicPr>
        <p:blipFill>
          <a:blip r:embed="rId3" cstate="print"/>
          <a:srcRect/>
          <a:stretch>
            <a:fillRect/>
          </a:stretch>
        </p:blipFill>
        <p:spPr bwMode="auto">
          <a:xfrm>
            <a:off x="4660900" y="1557338"/>
            <a:ext cx="4265613" cy="1008062"/>
          </a:xfrm>
          <a:prstGeom prst="rect">
            <a:avLst/>
          </a:prstGeom>
          <a:noFill/>
          <a:ln w="9525">
            <a:noFill/>
            <a:miter lim="800000"/>
            <a:headEnd/>
            <a:tailEnd/>
          </a:ln>
        </p:spPr>
      </p:pic>
      <p:sp>
        <p:nvSpPr>
          <p:cNvPr id="18438" name="Rectangle 8"/>
          <p:cNvSpPr>
            <a:spLocks noChangeArrowheads="1"/>
          </p:cNvSpPr>
          <p:nvPr/>
        </p:nvSpPr>
        <p:spPr bwMode="auto">
          <a:xfrm>
            <a:off x="5148263" y="6253163"/>
            <a:ext cx="3511550" cy="641350"/>
          </a:xfrm>
          <a:prstGeom prst="rect">
            <a:avLst/>
          </a:prstGeom>
          <a:noFill/>
          <a:ln w="9525">
            <a:noFill/>
            <a:miter lim="800000"/>
            <a:headEnd/>
            <a:tailEnd/>
          </a:ln>
        </p:spPr>
        <p:txBody>
          <a:bodyPr wrap="none">
            <a:spAutoFit/>
          </a:bodyPr>
          <a:lstStyle/>
          <a:p>
            <a:r>
              <a:rPr lang="en-GB" dirty="0">
                <a:hlinkClick r:id="rId4"/>
              </a:rPr>
              <a:t>http://www.myworldofwork.co.uk/</a:t>
            </a:r>
            <a:endParaRPr lang="en-GB" dirty="0"/>
          </a:p>
          <a:p>
            <a:endParaRPr lang="en-GB" dirty="0"/>
          </a:p>
        </p:txBody>
      </p:sp>
      <p:pic>
        <p:nvPicPr>
          <p:cNvPr id="7"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body" sz="half" idx="1"/>
          </p:nvPr>
        </p:nvSpPr>
        <p:spPr>
          <a:xfrm>
            <a:off x="395288" y="404813"/>
            <a:ext cx="3643312" cy="5394325"/>
          </a:xfrm>
        </p:spPr>
        <p:txBody>
          <a:bodyPr/>
          <a:lstStyle/>
          <a:p>
            <a:pPr eaLnBrk="1" hangingPunct="1"/>
            <a:r>
              <a:rPr lang="en-GB" sz="2200" dirty="0" smtClean="0">
                <a:solidFill>
                  <a:srgbClr val="003399"/>
                </a:solidFill>
                <a:latin typeface="Calibri" pitchFamily="34" charset="0"/>
              </a:rPr>
              <a:t>Create a </a:t>
            </a:r>
            <a:r>
              <a:rPr lang="en-GB" sz="2200" dirty="0" smtClean="0">
                <a:solidFill>
                  <a:srgbClr val="FF0000"/>
                </a:solidFill>
                <a:latin typeface="Calibri" pitchFamily="34" charset="0"/>
              </a:rPr>
              <a:t>new email account </a:t>
            </a:r>
            <a:r>
              <a:rPr lang="en-GB" sz="2200" dirty="0" smtClean="0">
                <a:solidFill>
                  <a:srgbClr val="003399"/>
                </a:solidFill>
                <a:latin typeface="Calibri" pitchFamily="34" charset="0"/>
              </a:rPr>
              <a:t>that you will use for job applications and registering on websites – i.e. </a:t>
            </a:r>
            <a:r>
              <a:rPr lang="en-GB" sz="2200" dirty="0" err="1" smtClean="0">
                <a:solidFill>
                  <a:srgbClr val="003399"/>
                </a:solidFill>
                <a:latin typeface="Calibri" pitchFamily="34" charset="0"/>
              </a:rPr>
              <a:t>Googlemail</a:t>
            </a:r>
            <a:r>
              <a:rPr lang="en-GB" sz="2200" dirty="0" smtClean="0">
                <a:solidFill>
                  <a:srgbClr val="003399"/>
                </a:solidFill>
                <a:latin typeface="Calibri" pitchFamily="34" charset="0"/>
              </a:rPr>
              <a:t> or </a:t>
            </a:r>
            <a:r>
              <a:rPr lang="en-GB" sz="2200" dirty="0" err="1" smtClean="0">
                <a:solidFill>
                  <a:srgbClr val="003399"/>
                </a:solidFill>
                <a:latin typeface="Calibri" pitchFamily="34" charset="0"/>
              </a:rPr>
              <a:t>icloud</a:t>
            </a:r>
            <a:r>
              <a:rPr lang="en-GB" sz="2200" dirty="0" smtClean="0">
                <a:solidFill>
                  <a:srgbClr val="003399"/>
                </a:solidFill>
                <a:latin typeface="Calibri" pitchFamily="34" charset="0"/>
              </a:rPr>
              <a:t> etc.</a:t>
            </a:r>
          </a:p>
          <a:p>
            <a:pPr eaLnBrk="1" hangingPunct="1">
              <a:buFont typeface="Wingdings" pitchFamily="2" charset="2"/>
              <a:buNone/>
            </a:pPr>
            <a:endParaRPr lang="en-GB" sz="1000" dirty="0" smtClean="0">
              <a:solidFill>
                <a:srgbClr val="003399"/>
              </a:solidFill>
              <a:latin typeface="Calibri" pitchFamily="34" charset="0"/>
            </a:endParaRPr>
          </a:p>
          <a:p>
            <a:pPr eaLnBrk="1" hangingPunct="1"/>
            <a:r>
              <a:rPr lang="en-GB" sz="2200" dirty="0" smtClean="0">
                <a:solidFill>
                  <a:srgbClr val="003399"/>
                </a:solidFill>
                <a:latin typeface="Calibri" pitchFamily="34" charset="0"/>
              </a:rPr>
              <a:t>Create an account on </a:t>
            </a:r>
            <a:r>
              <a:rPr lang="en-GB" sz="2200" dirty="0" smtClean="0">
                <a:solidFill>
                  <a:srgbClr val="FF0000"/>
                </a:solidFill>
                <a:latin typeface="Calibri" pitchFamily="34" charset="0"/>
              </a:rPr>
              <a:t>Myworldofwork.co.uk</a:t>
            </a:r>
            <a:r>
              <a:rPr lang="en-GB" sz="2200" dirty="0" smtClean="0">
                <a:solidFill>
                  <a:srgbClr val="003399"/>
                </a:solidFill>
                <a:latin typeface="Calibri" pitchFamily="34" charset="0"/>
              </a:rPr>
              <a:t> and keep your username and password details in your jotter. </a:t>
            </a:r>
          </a:p>
          <a:p>
            <a:pPr eaLnBrk="1" hangingPunct="1"/>
            <a:endParaRPr lang="en-GB" sz="1100" dirty="0" smtClean="0">
              <a:solidFill>
                <a:srgbClr val="003399"/>
              </a:solidFill>
              <a:latin typeface="Calibri" pitchFamily="34" charset="0"/>
            </a:endParaRPr>
          </a:p>
          <a:p>
            <a:pPr eaLnBrk="1" hangingPunct="1"/>
            <a:r>
              <a:rPr lang="en-GB" sz="2200" dirty="0" smtClean="0">
                <a:solidFill>
                  <a:srgbClr val="003399"/>
                </a:solidFill>
                <a:latin typeface="Calibri" pitchFamily="34" charset="0"/>
              </a:rPr>
              <a:t>We will be using this website again during the course. </a:t>
            </a:r>
          </a:p>
        </p:txBody>
      </p:sp>
      <p:pic>
        <p:nvPicPr>
          <p:cNvPr id="19459" name="Picture 6"/>
          <p:cNvPicPr>
            <a:picLocks noGrp="1" noChangeAspect="1" noChangeArrowheads="1"/>
          </p:cNvPicPr>
          <p:nvPr>
            <p:ph sz="quarter" idx="2"/>
          </p:nvPr>
        </p:nvPicPr>
        <p:blipFill>
          <a:blip r:embed="rId2" cstate="print"/>
          <a:srcRect/>
          <a:stretch>
            <a:fillRect/>
          </a:stretch>
        </p:blipFill>
        <p:spPr>
          <a:xfrm>
            <a:off x="4284663" y="3357563"/>
            <a:ext cx="4643437" cy="2517775"/>
          </a:xfrm>
        </p:spPr>
      </p:pic>
      <p:pic>
        <p:nvPicPr>
          <p:cNvPr id="19460" name="Picture 7"/>
          <p:cNvPicPr>
            <a:picLocks noGrp="1" noChangeAspect="1" noChangeArrowheads="1"/>
          </p:cNvPicPr>
          <p:nvPr>
            <p:ph sz="quarter" idx="3"/>
          </p:nvPr>
        </p:nvPicPr>
        <p:blipFill>
          <a:blip r:embed="rId3" cstate="print"/>
          <a:srcRect/>
          <a:stretch>
            <a:fillRect/>
          </a:stretch>
        </p:blipFill>
        <p:spPr>
          <a:xfrm>
            <a:off x="4572000" y="908050"/>
            <a:ext cx="4038600" cy="2189163"/>
          </a:xfrm>
        </p:spPr>
      </p:pic>
      <p:sp>
        <p:nvSpPr>
          <p:cNvPr id="19461" name="Rectangle 8"/>
          <p:cNvSpPr>
            <a:spLocks noChangeArrowheads="1"/>
          </p:cNvSpPr>
          <p:nvPr/>
        </p:nvSpPr>
        <p:spPr bwMode="auto">
          <a:xfrm>
            <a:off x="4859338" y="6237288"/>
            <a:ext cx="3511550" cy="641350"/>
          </a:xfrm>
          <a:prstGeom prst="rect">
            <a:avLst/>
          </a:prstGeom>
          <a:noFill/>
          <a:ln w="9525">
            <a:noFill/>
            <a:miter lim="800000"/>
            <a:headEnd/>
            <a:tailEnd/>
          </a:ln>
        </p:spPr>
        <p:txBody>
          <a:bodyPr wrap="none">
            <a:spAutoFit/>
          </a:bodyPr>
          <a:lstStyle/>
          <a:p>
            <a:r>
              <a:rPr lang="en-GB">
                <a:hlinkClick r:id="rId4"/>
              </a:rPr>
              <a:t>http://www.myworldofwork.co.uk/</a:t>
            </a:r>
            <a:endParaRPr lang="en-GB"/>
          </a:p>
          <a:p>
            <a:endParaRPr lang="en-GB"/>
          </a:p>
        </p:txBody>
      </p:sp>
      <p:pic>
        <p:nvPicPr>
          <p:cNvPr id="6"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4906963" cy="1139825"/>
          </a:xfrm>
        </p:spPr>
        <p:txBody>
          <a:bodyPr/>
          <a:lstStyle/>
          <a:p>
            <a:pPr eaLnBrk="1" hangingPunct="1"/>
            <a:r>
              <a:rPr lang="en-GB" sz="2800" smtClean="0">
                <a:latin typeface="Calibri" pitchFamily="34" charset="0"/>
              </a:rPr>
              <a:t>Personal Qualities and </a:t>
            </a:r>
            <a:br>
              <a:rPr lang="en-GB" sz="2800" smtClean="0">
                <a:latin typeface="Calibri" pitchFamily="34" charset="0"/>
              </a:rPr>
            </a:br>
            <a:r>
              <a:rPr lang="en-GB" sz="2800" smtClean="0">
                <a:latin typeface="Calibri" pitchFamily="34" charset="0"/>
              </a:rPr>
              <a:t>Skills in the World of Work</a:t>
            </a:r>
            <a:r>
              <a:rPr lang="en-GB" sz="3800" smtClean="0">
                <a:latin typeface="Calibri" pitchFamily="34" charset="0"/>
              </a:rPr>
              <a:t> </a:t>
            </a:r>
          </a:p>
        </p:txBody>
      </p:sp>
      <p:sp>
        <p:nvSpPr>
          <p:cNvPr id="20483" name="Rectangle 4"/>
          <p:cNvSpPr>
            <a:spLocks noGrp="1" noChangeArrowheads="1"/>
          </p:cNvSpPr>
          <p:nvPr>
            <p:ph type="body" sz="half" idx="1"/>
          </p:nvPr>
        </p:nvSpPr>
        <p:spPr/>
        <p:txBody>
          <a:bodyPr/>
          <a:lstStyle/>
          <a:p>
            <a:pPr eaLnBrk="1" hangingPunct="1"/>
            <a:r>
              <a:rPr lang="en-GB" sz="2200" smtClean="0">
                <a:solidFill>
                  <a:srgbClr val="003399"/>
                </a:solidFill>
                <a:latin typeface="Calibri" pitchFamily="34" charset="0"/>
              </a:rPr>
              <a:t>Watch these </a:t>
            </a:r>
            <a:r>
              <a:rPr lang="en-GB" sz="2200" smtClean="0">
                <a:solidFill>
                  <a:srgbClr val="FF3300"/>
                </a:solidFill>
                <a:latin typeface="Calibri" pitchFamily="34" charset="0"/>
              </a:rPr>
              <a:t>videos</a:t>
            </a:r>
            <a:r>
              <a:rPr lang="en-GB" sz="2200" smtClean="0">
                <a:latin typeface="Calibri" pitchFamily="34" charset="0"/>
              </a:rPr>
              <a:t> </a:t>
            </a:r>
            <a:r>
              <a:rPr lang="en-GB" sz="2200" smtClean="0">
                <a:solidFill>
                  <a:srgbClr val="003399"/>
                </a:solidFill>
                <a:latin typeface="Calibri" pitchFamily="34" charset="0"/>
              </a:rPr>
              <a:t>on</a:t>
            </a:r>
            <a:r>
              <a:rPr lang="en-GB" sz="2200" smtClean="0">
                <a:latin typeface="Calibri" pitchFamily="34" charset="0"/>
              </a:rPr>
              <a:t> </a:t>
            </a:r>
            <a:r>
              <a:rPr lang="en-GB" sz="2200" smtClean="0">
                <a:solidFill>
                  <a:srgbClr val="FF3300"/>
                </a:solidFill>
                <a:latin typeface="Calibri" pitchFamily="34" charset="0"/>
              </a:rPr>
              <a:t>My World of Work</a:t>
            </a:r>
            <a:r>
              <a:rPr lang="en-GB" sz="2200" smtClean="0">
                <a:latin typeface="Calibri" pitchFamily="34" charset="0"/>
              </a:rPr>
              <a:t> </a:t>
            </a:r>
            <a:r>
              <a:rPr lang="en-GB" sz="2200" smtClean="0">
                <a:solidFill>
                  <a:srgbClr val="003399"/>
                </a:solidFill>
                <a:latin typeface="Calibri" pitchFamily="34" charset="0"/>
              </a:rPr>
              <a:t>and write down what </a:t>
            </a:r>
            <a:r>
              <a:rPr lang="en-GB" sz="2200" smtClean="0">
                <a:solidFill>
                  <a:srgbClr val="FF3300"/>
                </a:solidFill>
                <a:latin typeface="Calibri" pitchFamily="34" charset="0"/>
              </a:rPr>
              <a:t>personal qualities</a:t>
            </a:r>
            <a:r>
              <a:rPr lang="en-GB" sz="2200" smtClean="0">
                <a:latin typeface="Calibri" pitchFamily="34" charset="0"/>
              </a:rPr>
              <a:t> </a:t>
            </a:r>
            <a:r>
              <a:rPr lang="en-GB" sz="2200" smtClean="0">
                <a:solidFill>
                  <a:srgbClr val="003399"/>
                </a:solidFill>
                <a:latin typeface="Calibri" pitchFamily="34" charset="0"/>
              </a:rPr>
              <a:t>and</a:t>
            </a:r>
            <a:r>
              <a:rPr lang="en-GB" sz="2200" smtClean="0">
                <a:latin typeface="Calibri" pitchFamily="34" charset="0"/>
              </a:rPr>
              <a:t> </a:t>
            </a:r>
            <a:r>
              <a:rPr lang="en-GB" sz="2200" smtClean="0">
                <a:solidFill>
                  <a:srgbClr val="FF3300"/>
                </a:solidFill>
                <a:latin typeface="Calibri" pitchFamily="34" charset="0"/>
              </a:rPr>
              <a:t>skills</a:t>
            </a:r>
            <a:r>
              <a:rPr lang="en-GB" sz="2200" smtClean="0">
                <a:latin typeface="Calibri" pitchFamily="34" charset="0"/>
              </a:rPr>
              <a:t> </a:t>
            </a:r>
            <a:r>
              <a:rPr lang="en-GB" sz="2200" smtClean="0">
                <a:solidFill>
                  <a:srgbClr val="003399"/>
                </a:solidFill>
                <a:latin typeface="Calibri" pitchFamily="34" charset="0"/>
              </a:rPr>
              <a:t>you think these jobs require: </a:t>
            </a:r>
          </a:p>
          <a:p>
            <a:pPr eaLnBrk="1" hangingPunct="1"/>
            <a:endParaRPr lang="en-GB" sz="2200" smtClean="0">
              <a:latin typeface="Calibri" pitchFamily="34" charset="0"/>
            </a:endParaRPr>
          </a:p>
          <a:p>
            <a:pPr eaLnBrk="1" hangingPunct="1"/>
            <a:r>
              <a:rPr lang="en-GB" sz="2200" smtClean="0">
                <a:solidFill>
                  <a:srgbClr val="FF3300"/>
                </a:solidFill>
                <a:latin typeface="Calibri" pitchFamily="34" charset="0"/>
              </a:rPr>
              <a:t>Police Cadet</a:t>
            </a:r>
          </a:p>
          <a:p>
            <a:pPr eaLnBrk="1" hangingPunct="1"/>
            <a:r>
              <a:rPr lang="en-GB" sz="2200" smtClean="0">
                <a:solidFill>
                  <a:srgbClr val="FF3300"/>
                </a:solidFill>
                <a:latin typeface="Calibri" pitchFamily="34" charset="0"/>
              </a:rPr>
              <a:t>Veterinary Nurse  </a:t>
            </a:r>
          </a:p>
          <a:p>
            <a:pPr eaLnBrk="1" hangingPunct="1"/>
            <a:r>
              <a:rPr lang="en-GB" sz="2200" smtClean="0">
                <a:solidFill>
                  <a:srgbClr val="FF3300"/>
                </a:solidFill>
                <a:latin typeface="Calibri" pitchFamily="34" charset="0"/>
              </a:rPr>
              <a:t>Fireman </a:t>
            </a:r>
          </a:p>
          <a:p>
            <a:pPr eaLnBrk="1" hangingPunct="1"/>
            <a:r>
              <a:rPr lang="en-GB" sz="2200" smtClean="0">
                <a:solidFill>
                  <a:srgbClr val="FF3300"/>
                </a:solidFill>
                <a:latin typeface="Calibri" pitchFamily="34" charset="0"/>
              </a:rPr>
              <a:t>Plumber </a:t>
            </a:r>
          </a:p>
          <a:p>
            <a:pPr eaLnBrk="1" hangingPunct="1"/>
            <a:endParaRPr lang="en-GB" sz="2200" smtClean="0">
              <a:solidFill>
                <a:srgbClr val="FF3300"/>
              </a:solidFill>
              <a:latin typeface="Calibri" pitchFamily="34" charset="0"/>
            </a:endParaRPr>
          </a:p>
        </p:txBody>
      </p:sp>
      <p:pic>
        <p:nvPicPr>
          <p:cNvPr id="20484" name="Picture 6"/>
          <p:cNvPicPr>
            <a:picLocks noGrp="1" noChangeAspect="1" noChangeArrowheads="1"/>
          </p:cNvPicPr>
          <p:nvPr>
            <p:ph sz="quarter" idx="2"/>
          </p:nvPr>
        </p:nvPicPr>
        <p:blipFill>
          <a:blip r:embed="rId2" cstate="print"/>
          <a:srcRect/>
          <a:stretch>
            <a:fillRect/>
          </a:stretch>
        </p:blipFill>
        <p:spPr/>
      </p:pic>
      <p:pic>
        <p:nvPicPr>
          <p:cNvPr id="2048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3" y="404813"/>
            <a:ext cx="3059112" cy="722312"/>
          </a:xfrm>
          <a:prstGeom prst="rect">
            <a:avLst/>
          </a:prstGeom>
          <a:noFill/>
          <a:ln w="9525">
            <a:noFill/>
            <a:miter lim="800000"/>
            <a:headEnd/>
            <a:tailEnd/>
          </a:ln>
        </p:spPr>
      </p:pic>
      <p:sp>
        <p:nvSpPr>
          <p:cNvPr id="20486" name="Content Placeholder 1"/>
          <p:cNvSpPr>
            <a:spLocks noGrp="1"/>
          </p:cNvSpPr>
          <p:nvPr>
            <p:ph sz="quarter" idx="3"/>
          </p:nvPr>
        </p:nvSpPr>
        <p:spPr/>
        <p:txBody>
          <a:bodyPr/>
          <a:lstStyle/>
          <a:p>
            <a:pPr>
              <a:buFont typeface="Wingdings" pitchFamily="2" charset="2"/>
              <a:buNone/>
            </a:pPr>
            <a:r>
              <a:rPr lang="en-GB" sz="2000" smtClean="0">
                <a:solidFill>
                  <a:srgbClr val="FF3300"/>
                </a:solidFill>
                <a:latin typeface="Calibri" pitchFamily="34" charset="0"/>
              </a:rPr>
              <a:t>HOMEWORK TASK:</a:t>
            </a:r>
          </a:p>
          <a:p>
            <a:r>
              <a:rPr lang="en-GB" sz="2000" smtClean="0">
                <a:solidFill>
                  <a:srgbClr val="FF3300"/>
                </a:solidFill>
                <a:latin typeface="Calibri" pitchFamily="34" charset="0"/>
              </a:rPr>
              <a:t>Research</a:t>
            </a:r>
            <a:r>
              <a:rPr lang="en-GB" sz="2000" smtClean="0">
                <a:solidFill>
                  <a:srgbClr val="003399"/>
                </a:solidFill>
                <a:latin typeface="Calibri" pitchFamily="34" charset="0"/>
              </a:rPr>
              <a:t> a job that you are interested in. What</a:t>
            </a:r>
            <a:r>
              <a:rPr lang="en-GB" sz="2000" smtClean="0">
                <a:solidFill>
                  <a:srgbClr val="FF3300"/>
                </a:solidFill>
                <a:latin typeface="Calibri" pitchFamily="34" charset="0"/>
              </a:rPr>
              <a:t> personal qualities</a:t>
            </a:r>
            <a:r>
              <a:rPr lang="en-GB" sz="2000" smtClean="0">
                <a:solidFill>
                  <a:srgbClr val="C00000"/>
                </a:solidFill>
                <a:latin typeface="Calibri" pitchFamily="34" charset="0"/>
              </a:rPr>
              <a:t> </a:t>
            </a:r>
            <a:r>
              <a:rPr lang="en-GB" sz="2000" smtClean="0">
                <a:solidFill>
                  <a:srgbClr val="003399"/>
                </a:solidFill>
                <a:latin typeface="Calibri" pitchFamily="34" charset="0"/>
              </a:rPr>
              <a:t>and </a:t>
            </a:r>
            <a:r>
              <a:rPr lang="en-GB" sz="2000" smtClean="0">
                <a:solidFill>
                  <a:srgbClr val="FF3300"/>
                </a:solidFill>
                <a:latin typeface="Calibri" pitchFamily="34" charset="0"/>
              </a:rPr>
              <a:t>skills</a:t>
            </a:r>
            <a:r>
              <a:rPr lang="en-GB" sz="2000" smtClean="0">
                <a:solidFill>
                  <a:srgbClr val="003399"/>
                </a:solidFill>
                <a:latin typeface="Calibri" pitchFamily="34" charset="0"/>
              </a:rPr>
              <a:t> do you need to have? </a:t>
            </a:r>
            <a:r>
              <a:rPr lang="en-GB" sz="2000" smtClean="0">
                <a:solidFill>
                  <a:srgbClr val="FF3300"/>
                </a:solidFill>
                <a:latin typeface="Calibri" pitchFamily="34" charset="0"/>
              </a:rPr>
              <a:t>Make notes so you can report back next week.</a:t>
            </a: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z="3200" dirty="0" smtClean="0">
                <a:latin typeface="Calibri" pitchFamily="34" charset="0"/>
              </a:rPr>
              <a:t>Topic Five </a:t>
            </a:r>
            <a:r>
              <a:rPr lang="en-GB" sz="3800" dirty="0" smtClean="0">
                <a:latin typeface="Calibri" pitchFamily="34" charset="0"/>
              </a:rPr>
              <a:t/>
            </a:r>
            <a:br>
              <a:rPr lang="en-GB" sz="3800" dirty="0" smtClean="0">
                <a:latin typeface="Calibri" pitchFamily="34" charset="0"/>
              </a:rPr>
            </a:br>
            <a:r>
              <a:rPr lang="en-GB" sz="3800" dirty="0" smtClean="0">
                <a:latin typeface="Calibri" pitchFamily="34" charset="0"/>
              </a:rPr>
              <a:t>My DNA/ </a:t>
            </a:r>
            <a:br>
              <a:rPr lang="en-GB" sz="3800" dirty="0" smtClean="0">
                <a:latin typeface="Calibri" pitchFamily="34" charset="0"/>
              </a:rPr>
            </a:br>
            <a:r>
              <a:rPr lang="en-GB" sz="3800" dirty="0" smtClean="0">
                <a:latin typeface="Calibri" pitchFamily="34" charset="0"/>
              </a:rPr>
              <a:t>My Strengths      </a:t>
            </a:r>
          </a:p>
        </p:txBody>
      </p:sp>
      <p:sp>
        <p:nvSpPr>
          <p:cNvPr id="21507" name="Rectangle 3"/>
          <p:cNvSpPr>
            <a:spLocks noGrp="1" noChangeArrowheads="1"/>
          </p:cNvSpPr>
          <p:nvPr>
            <p:ph type="body" sz="half" idx="1"/>
          </p:nvPr>
        </p:nvSpPr>
        <p:spPr>
          <a:xfrm>
            <a:off x="457200" y="2205038"/>
            <a:ext cx="4038600" cy="3925887"/>
          </a:xfrm>
        </p:spPr>
        <p:txBody>
          <a:bodyPr/>
          <a:lstStyle/>
          <a:p>
            <a:pPr eaLnBrk="1" hangingPunct="1">
              <a:buFont typeface="Wingdings" pitchFamily="2" charset="2"/>
              <a:buNone/>
            </a:pPr>
            <a:r>
              <a:rPr lang="en-GB" sz="2200" b="1" dirty="0" smtClean="0">
                <a:latin typeface="Calibri" pitchFamily="34" charset="0"/>
              </a:rPr>
              <a:t>Learning Intention</a:t>
            </a:r>
          </a:p>
          <a:p>
            <a:pPr eaLnBrk="1" hangingPunct="1"/>
            <a:endParaRPr lang="en-GB" sz="2200" b="1" dirty="0" smtClean="0">
              <a:latin typeface="Calibri" pitchFamily="34" charset="0"/>
            </a:endParaRPr>
          </a:p>
          <a:p>
            <a:pPr eaLnBrk="1" hangingPunct="1"/>
            <a:r>
              <a:rPr lang="en-GB" sz="2200" i="1" dirty="0" smtClean="0">
                <a:solidFill>
                  <a:srgbClr val="003399"/>
                </a:solidFill>
                <a:latin typeface="Calibri" pitchFamily="34" charset="0"/>
              </a:rPr>
              <a:t>Reflect on the </a:t>
            </a:r>
            <a:r>
              <a:rPr lang="en-GB" sz="2200" i="1" dirty="0" smtClean="0">
                <a:solidFill>
                  <a:srgbClr val="FF3300"/>
                </a:solidFill>
                <a:latin typeface="Calibri" pitchFamily="34" charset="0"/>
              </a:rPr>
              <a:t>type of person you are</a:t>
            </a:r>
          </a:p>
          <a:p>
            <a:pPr eaLnBrk="1" hangingPunct="1"/>
            <a:endParaRPr lang="en-GB" sz="2200" i="1" dirty="0" smtClean="0">
              <a:solidFill>
                <a:srgbClr val="FF3300"/>
              </a:solidFill>
              <a:latin typeface="Calibri" pitchFamily="34" charset="0"/>
            </a:endParaRPr>
          </a:p>
          <a:p>
            <a:pPr eaLnBrk="1" hangingPunct="1">
              <a:buFont typeface="Wingdings" pitchFamily="2" charset="2"/>
              <a:buNone/>
            </a:pPr>
            <a:r>
              <a:rPr lang="en-GB" sz="2200" b="1" dirty="0" smtClean="0">
                <a:latin typeface="Calibri" pitchFamily="34" charset="0"/>
              </a:rPr>
              <a:t>Success Criteria</a:t>
            </a:r>
            <a:r>
              <a:rPr lang="en-GB" sz="2200" dirty="0" smtClean="0">
                <a:latin typeface="Calibri" pitchFamily="34" charset="0"/>
              </a:rPr>
              <a:t> </a:t>
            </a:r>
          </a:p>
          <a:p>
            <a:pPr eaLnBrk="1" hangingPunct="1"/>
            <a:endParaRPr lang="en-GB" sz="2200" dirty="0" smtClean="0">
              <a:latin typeface="Calibri" pitchFamily="34" charset="0"/>
            </a:endParaRPr>
          </a:p>
          <a:p>
            <a:pPr eaLnBrk="1" hangingPunct="1"/>
            <a:r>
              <a:rPr lang="en-GB" sz="2200" i="1" dirty="0" smtClean="0">
                <a:solidFill>
                  <a:srgbClr val="003399"/>
                </a:solidFill>
                <a:latin typeface="Calibri" pitchFamily="34" charset="0"/>
              </a:rPr>
              <a:t>Use </a:t>
            </a:r>
            <a:r>
              <a:rPr lang="en-GB" sz="2200" i="1" dirty="0" smtClean="0">
                <a:solidFill>
                  <a:srgbClr val="FF3300"/>
                </a:solidFill>
                <a:latin typeface="Calibri" pitchFamily="34" charset="0"/>
              </a:rPr>
              <a:t>My DNA and My Strengths features</a:t>
            </a:r>
            <a:r>
              <a:rPr lang="en-GB" sz="2200" i="1" dirty="0" smtClean="0">
                <a:latin typeface="Calibri" pitchFamily="34" charset="0"/>
              </a:rPr>
              <a:t> </a:t>
            </a:r>
            <a:r>
              <a:rPr lang="en-GB" sz="2200" i="1" dirty="0" smtClean="0">
                <a:solidFill>
                  <a:srgbClr val="003399"/>
                </a:solidFill>
                <a:latin typeface="Calibri" pitchFamily="34" charset="0"/>
              </a:rPr>
              <a:t>on</a:t>
            </a:r>
            <a:r>
              <a:rPr lang="en-GB" sz="2200" i="1" dirty="0" smtClean="0">
                <a:latin typeface="Calibri" pitchFamily="34" charset="0"/>
              </a:rPr>
              <a:t> </a:t>
            </a:r>
            <a:r>
              <a:rPr lang="en-GB" sz="2200" i="1" dirty="0" smtClean="0">
                <a:solidFill>
                  <a:srgbClr val="FF3300"/>
                </a:solidFill>
                <a:latin typeface="Calibri" pitchFamily="34" charset="0"/>
              </a:rPr>
              <a:t>My World of Work</a:t>
            </a:r>
          </a:p>
          <a:p>
            <a:pPr eaLnBrk="1" hangingPunct="1">
              <a:buFont typeface="Wingdings" pitchFamily="2" charset="2"/>
              <a:buNone/>
            </a:pPr>
            <a:endParaRPr lang="en-GB" sz="2200" i="1" dirty="0" smtClean="0">
              <a:latin typeface="Calibri" pitchFamily="34" charset="0"/>
            </a:endParaRPr>
          </a:p>
          <a:p>
            <a:pPr eaLnBrk="1" hangingPunct="1">
              <a:buFont typeface="Wingdings" pitchFamily="2" charset="2"/>
              <a:buNone/>
            </a:pPr>
            <a:endParaRPr lang="en-GB" sz="2200" i="1" dirty="0" smtClean="0">
              <a:latin typeface="Calibri" pitchFamily="34" charset="0"/>
            </a:endParaRPr>
          </a:p>
        </p:txBody>
      </p:sp>
      <p:pic>
        <p:nvPicPr>
          <p:cNvPr id="21508" name="Picture 6"/>
          <p:cNvPicPr>
            <a:picLocks noGrp="1" noChangeAspect="1" noChangeArrowheads="1"/>
          </p:cNvPicPr>
          <p:nvPr>
            <p:ph sz="quarter" idx="2"/>
          </p:nvPr>
        </p:nvPicPr>
        <p:blipFill>
          <a:blip r:embed="rId2" cstate="print"/>
          <a:srcRect/>
          <a:stretch>
            <a:fillRect/>
          </a:stretch>
        </p:blipFill>
        <p:spPr>
          <a:xfrm>
            <a:off x="5508625" y="1989138"/>
            <a:ext cx="2735263" cy="1482725"/>
          </a:xfrm>
        </p:spPr>
      </p:pic>
      <p:pic>
        <p:nvPicPr>
          <p:cNvPr id="21509" name="Picture 7"/>
          <p:cNvPicPr>
            <a:picLocks noGrp="1" noChangeAspect="1" noChangeArrowheads="1"/>
          </p:cNvPicPr>
          <p:nvPr>
            <p:ph sz="quarter" idx="3"/>
          </p:nvPr>
        </p:nvPicPr>
        <p:blipFill>
          <a:blip r:embed="rId3" cstate="print"/>
          <a:srcRect/>
          <a:stretch>
            <a:fillRect/>
          </a:stretch>
        </p:blipFill>
        <p:spPr>
          <a:xfrm>
            <a:off x="5580063" y="3933825"/>
            <a:ext cx="2660650" cy="1441450"/>
          </a:xfrm>
        </p:spPr>
      </p:pic>
      <p:pic>
        <p:nvPicPr>
          <p:cNvPr id="21510" name="Picture 8"/>
          <p:cNvPicPr>
            <a:picLocks noChangeAspect="1" noChangeArrowheads="1"/>
          </p:cNvPicPr>
          <p:nvPr/>
        </p:nvPicPr>
        <p:blipFill>
          <a:blip r:embed="rId4" cstate="print"/>
          <a:srcRect/>
          <a:stretch>
            <a:fillRect/>
          </a:stretch>
        </p:blipFill>
        <p:spPr bwMode="auto">
          <a:xfrm>
            <a:off x="4859338" y="549275"/>
            <a:ext cx="3849687" cy="909638"/>
          </a:xfrm>
          <a:prstGeom prst="rect">
            <a:avLst/>
          </a:prstGeom>
          <a:noFill/>
          <a:ln w="9525">
            <a:noFill/>
            <a:miter lim="800000"/>
            <a:headEnd/>
            <a:tailEnd/>
          </a:ln>
        </p:spPr>
      </p:pic>
      <p:sp>
        <p:nvSpPr>
          <p:cNvPr id="21511" name="Rectangle 9"/>
          <p:cNvSpPr>
            <a:spLocks noChangeArrowheads="1"/>
          </p:cNvSpPr>
          <p:nvPr/>
        </p:nvSpPr>
        <p:spPr bwMode="auto">
          <a:xfrm>
            <a:off x="5148263" y="5661025"/>
            <a:ext cx="3511550" cy="366713"/>
          </a:xfrm>
          <a:prstGeom prst="rect">
            <a:avLst/>
          </a:prstGeom>
          <a:noFill/>
          <a:ln w="9525">
            <a:noFill/>
            <a:miter lim="800000"/>
            <a:headEnd/>
            <a:tailEnd/>
          </a:ln>
        </p:spPr>
        <p:txBody>
          <a:bodyPr wrap="none">
            <a:spAutoFit/>
          </a:bodyPr>
          <a:lstStyle/>
          <a:p>
            <a:r>
              <a:rPr lang="en-GB">
                <a:hlinkClick r:id="rId5"/>
              </a:rPr>
              <a:t>http://www.myworldofwork.co.uk/</a:t>
            </a:r>
            <a:endParaRPr lang="en-GB"/>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200" dirty="0" smtClean="0">
                <a:latin typeface="Calibri" pitchFamily="34" charset="0"/>
              </a:rPr>
              <a:t>Topic One</a:t>
            </a:r>
            <a:r>
              <a:rPr lang="en-GB" sz="3800" dirty="0" smtClean="0">
                <a:latin typeface="Calibri" pitchFamily="34" charset="0"/>
              </a:rPr>
              <a:t> </a:t>
            </a:r>
            <a:br>
              <a:rPr lang="en-GB" sz="3800" dirty="0" smtClean="0">
                <a:latin typeface="Calibri" pitchFamily="34" charset="0"/>
              </a:rPr>
            </a:br>
            <a:r>
              <a:rPr lang="en-GB" sz="3800" dirty="0" smtClean="0">
                <a:latin typeface="Calibri" pitchFamily="34" charset="0"/>
              </a:rPr>
              <a:t>Who are you?  </a:t>
            </a:r>
          </a:p>
        </p:txBody>
      </p:sp>
      <p:sp>
        <p:nvSpPr>
          <p:cNvPr id="4099" name="Rectangle 4"/>
          <p:cNvSpPr>
            <a:spLocks noGrp="1" noChangeArrowheads="1"/>
          </p:cNvSpPr>
          <p:nvPr>
            <p:ph type="body" sz="half" idx="1"/>
          </p:nvPr>
        </p:nvSpPr>
        <p:spPr>
          <a:xfrm>
            <a:off x="468313" y="1916113"/>
            <a:ext cx="4038600" cy="4530725"/>
          </a:xfrm>
        </p:spPr>
        <p:txBody>
          <a:bodyPr/>
          <a:lstStyle/>
          <a:p>
            <a:pPr eaLnBrk="1" hangingPunct="1">
              <a:buFont typeface="Wingdings" pitchFamily="2" charset="2"/>
              <a:buNone/>
            </a:pPr>
            <a:r>
              <a:rPr lang="en-GB" sz="2200" b="1" dirty="0" smtClean="0">
                <a:latin typeface="Calibri" pitchFamily="34" charset="0"/>
              </a:rPr>
              <a:t>Learning Intention</a:t>
            </a:r>
          </a:p>
          <a:p>
            <a:pPr eaLnBrk="1" hangingPunct="1"/>
            <a:endParaRPr lang="en-GB" sz="2200" b="1" dirty="0" smtClean="0">
              <a:latin typeface="Calibri" pitchFamily="34" charset="0"/>
            </a:endParaRPr>
          </a:p>
          <a:p>
            <a:pPr eaLnBrk="1" hangingPunct="1"/>
            <a:r>
              <a:rPr lang="en-GB" sz="2200" i="1" dirty="0" smtClean="0">
                <a:solidFill>
                  <a:srgbClr val="003399"/>
                </a:solidFill>
                <a:latin typeface="Calibri" pitchFamily="34" charset="0"/>
              </a:rPr>
              <a:t>Reflect on your past and present experiences</a:t>
            </a:r>
          </a:p>
          <a:p>
            <a:pPr eaLnBrk="1" hangingPunct="1"/>
            <a:endParaRPr lang="en-GB" sz="2200" i="1" dirty="0" smtClean="0">
              <a:latin typeface="Calibri" pitchFamily="34" charset="0"/>
            </a:endParaRPr>
          </a:p>
          <a:p>
            <a:pPr eaLnBrk="1" hangingPunct="1">
              <a:buFont typeface="Wingdings" pitchFamily="2" charset="2"/>
              <a:buNone/>
            </a:pPr>
            <a:r>
              <a:rPr lang="en-GB" sz="2200" b="1" dirty="0" smtClean="0">
                <a:latin typeface="Calibri" pitchFamily="34" charset="0"/>
              </a:rPr>
              <a:t>Success Criteria</a:t>
            </a:r>
            <a:r>
              <a:rPr lang="en-GB" sz="2200" dirty="0" smtClean="0">
                <a:latin typeface="Calibri" pitchFamily="34" charset="0"/>
              </a:rPr>
              <a:t> </a:t>
            </a:r>
          </a:p>
          <a:p>
            <a:pPr eaLnBrk="1" hangingPunct="1"/>
            <a:endParaRPr lang="en-GB" sz="2200" dirty="0" smtClean="0">
              <a:latin typeface="Calibri" pitchFamily="34" charset="0"/>
            </a:endParaRPr>
          </a:p>
          <a:p>
            <a:pPr eaLnBrk="1" hangingPunct="1"/>
            <a:r>
              <a:rPr lang="en-GB" sz="2200" i="1" dirty="0" smtClean="0">
                <a:solidFill>
                  <a:srgbClr val="003399"/>
                </a:solidFill>
                <a:latin typeface="Calibri" pitchFamily="34" charset="0"/>
              </a:rPr>
              <a:t>Create a </a:t>
            </a:r>
            <a:r>
              <a:rPr lang="en-GB" sz="2200" i="1" dirty="0" smtClean="0">
                <a:solidFill>
                  <a:srgbClr val="FF3300"/>
                </a:solidFill>
                <a:latin typeface="Calibri" pitchFamily="34" charset="0"/>
              </a:rPr>
              <a:t>collage or mind map</a:t>
            </a:r>
            <a:r>
              <a:rPr lang="en-GB" sz="2200" i="1" dirty="0" smtClean="0">
                <a:solidFill>
                  <a:srgbClr val="003399"/>
                </a:solidFill>
                <a:latin typeface="Calibri" pitchFamily="34" charset="0"/>
              </a:rPr>
              <a:t> to show your </a:t>
            </a:r>
            <a:r>
              <a:rPr lang="en-GB" sz="2200" i="1" dirty="0" smtClean="0">
                <a:solidFill>
                  <a:srgbClr val="FF3300"/>
                </a:solidFill>
                <a:latin typeface="Calibri" pitchFamily="34" charset="0"/>
              </a:rPr>
              <a:t>interests and hobbies</a:t>
            </a:r>
          </a:p>
        </p:txBody>
      </p:sp>
      <p:pic>
        <p:nvPicPr>
          <p:cNvPr id="4100" name="Picture 6"/>
          <p:cNvPicPr>
            <a:picLocks noGrp="1" noChangeAspect="1" noChangeArrowheads="1"/>
          </p:cNvPicPr>
          <p:nvPr>
            <p:ph sz="half" idx="2"/>
          </p:nvPr>
        </p:nvPicPr>
        <p:blipFill>
          <a:blip r:embed="rId2" cstate="print"/>
          <a:srcRect/>
          <a:stretch>
            <a:fillRect/>
          </a:stretch>
        </p:blipFill>
        <p:spPr>
          <a:xfrm>
            <a:off x="4859338" y="1196975"/>
            <a:ext cx="3462337" cy="3883025"/>
          </a:xfrm>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body" sz="half" idx="1"/>
          </p:nvPr>
        </p:nvSpPr>
        <p:spPr>
          <a:xfrm>
            <a:off x="468313" y="620713"/>
            <a:ext cx="4038600" cy="4530725"/>
          </a:xfrm>
        </p:spPr>
        <p:txBody>
          <a:bodyPr/>
          <a:lstStyle/>
          <a:p>
            <a:pPr eaLnBrk="1" hangingPunct="1">
              <a:defRPr/>
            </a:pPr>
            <a:r>
              <a:rPr lang="en-GB" sz="2200" dirty="0" smtClean="0">
                <a:solidFill>
                  <a:srgbClr val="003399"/>
                </a:solidFill>
                <a:latin typeface="Calibri" pitchFamily="34" charset="0"/>
              </a:rPr>
              <a:t>Make notes in your jotter about any insights into the kind of person you are. </a:t>
            </a:r>
          </a:p>
          <a:p>
            <a:pPr eaLnBrk="1" hangingPunct="1">
              <a:defRPr/>
            </a:pPr>
            <a:endParaRPr lang="en-GB" sz="2200" dirty="0" smtClean="0">
              <a:solidFill>
                <a:srgbClr val="003399"/>
              </a:solidFill>
              <a:latin typeface="Calibri" pitchFamily="34" charset="0"/>
            </a:endParaRPr>
          </a:p>
          <a:p>
            <a:pPr eaLnBrk="1" hangingPunct="1">
              <a:defRPr/>
            </a:pPr>
            <a:r>
              <a:rPr lang="en-GB" sz="2200" dirty="0" smtClean="0">
                <a:solidFill>
                  <a:srgbClr val="003399"/>
                </a:solidFill>
                <a:latin typeface="Calibri" pitchFamily="34" charset="0"/>
              </a:rPr>
              <a:t>You may be able to print out the results from </a:t>
            </a:r>
            <a:r>
              <a:rPr lang="en-GB" sz="2200" dirty="0" smtClean="0">
                <a:solidFill>
                  <a:srgbClr val="FF3300"/>
                </a:solidFill>
                <a:latin typeface="Calibri" pitchFamily="34" charset="0"/>
              </a:rPr>
              <a:t>My DNA/ My Strengths</a:t>
            </a:r>
            <a:r>
              <a:rPr lang="en-GB" sz="2200" dirty="0" smtClean="0">
                <a:solidFill>
                  <a:srgbClr val="003399"/>
                </a:solidFill>
                <a:latin typeface="Calibri" pitchFamily="34" charset="0"/>
              </a:rPr>
              <a:t> and stick them in your jotter.</a:t>
            </a:r>
          </a:p>
          <a:p>
            <a:pPr eaLnBrk="1" hangingPunct="1">
              <a:defRPr/>
            </a:pPr>
            <a:endParaRPr lang="en-GB" sz="2200" dirty="0" smtClean="0">
              <a:solidFill>
                <a:srgbClr val="003399"/>
              </a:solidFill>
              <a:latin typeface="Calibri" pitchFamily="34" charset="0"/>
            </a:endParaRPr>
          </a:p>
          <a:p>
            <a:pPr eaLnBrk="1" hangingPunct="1">
              <a:defRPr/>
            </a:pPr>
            <a:r>
              <a:rPr lang="en-GB" sz="2200" dirty="0" smtClean="0">
                <a:solidFill>
                  <a:srgbClr val="003399"/>
                </a:solidFill>
                <a:latin typeface="Calibri" pitchFamily="34" charset="0"/>
              </a:rPr>
              <a:t>Share your feedback in groups and in the class as a whole. </a:t>
            </a:r>
          </a:p>
          <a:p>
            <a:pPr eaLnBrk="1" hangingPunct="1">
              <a:defRPr/>
            </a:pPr>
            <a:endParaRPr lang="en-GB" sz="2200" dirty="0">
              <a:solidFill>
                <a:srgbClr val="003399"/>
              </a:solidFill>
              <a:latin typeface="Calibri" pitchFamily="34" charset="0"/>
            </a:endParaRPr>
          </a:p>
          <a:p>
            <a:pPr marL="0" indent="0" eaLnBrk="1" hangingPunct="1">
              <a:buFont typeface="Wingdings" pitchFamily="2" charset="2"/>
              <a:buNone/>
              <a:defRPr/>
            </a:pPr>
            <a:endParaRPr lang="en-GB" sz="2200" dirty="0" smtClean="0">
              <a:solidFill>
                <a:srgbClr val="003399"/>
              </a:solidFill>
              <a:latin typeface="Calibri" pitchFamily="34" charset="0"/>
            </a:endParaRPr>
          </a:p>
        </p:txBody>
      </p:sp>
      <p:pic>
        <p:nvPicPr>
          <p:cNvPr id="22531" name="Picture 8"/>
          <p:cNvPicPr>
            <a:picLocks noGrp="1" noChangeAspect="1" noChangeArrowheads="1"/>
          </p:cNvPicPr>
          <p:nvPr>
            <p:ph sz="quarter" idx="2"/>
          </p:nvPr>
        </p:nvPicPr>
        <p:blipFill>
          <a:blip r:embed="rId2" cstate="print"/>
          <a:srcRect/>
          <a:stretch>
            <a:fillRect/>
          </a:stretch>
        </p:blipFill>
        <p:spPr>
          <a:xfrm>
            <a:off x="4787900" y="3429000"/>
            <a:ext cx="4038600" cy="2189163"/>
          </a:xfrm>
        </p:spPr>
      </p:pic>
      <p:pic>
        <p:nvPicPr>
          <p:cNvPr id="22532" name="Picture 9"/>
          <p:cNvPicPr>
            <a:picLocks noGrp="1" noChangeAspect="1" noChangeArrowheads="1"/>
          </p:cNvPicPr>
          <p:nvPr>
            <p:ph sz="quarter" idx="3"/>
          </p:nvPr>
        </p:nvPicPr>
        <p:blipFill>
          <a:blip r:embed="rId3" cstate="print"/>
          <a:srcRect/>
          <a:stretch>
            <a:fillRect/>
          </a:stretch>
        </p:blipFill>
        <p:spPr>
          <a:xfrm>
            <a:off x="5580063" y="692150"/>
            <a:ext cx="2674937" cy="2189163"/>
          </a:xfrm>
        </p:spPr>
      </p:pic>
      <p:pic>
        <p:nvPicPr>
          <p:cNvPr id="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z="3200" smtClean="0">
                <a:latin typeface="Calibri" pitchFamily="34" charset="0"/>
              </a:rPr>
              <a:t>Topic Six</a:t>
            </a:r>
            <a:r>
              <a:rPr lang="en-GB" sz="3800" smtClean="0">
                <a:latin typeface="Calibri" pitchFamily="34" charset="0"/>
              </a:rPr>
              <a:t/>
            </a:r>
            <a:br>
              <a:rPr lang="en-GB" sz="3800" smtClean="0">
                <a:latin typeface="Calibri" pitchFamily="34" charset="0"/>
              </a:rPr>
            </a:br>
            <a:r>
              <a:rPr lang="en-GB" sz="3800" smtClean="0">
                <a:latin typeface="Calibri" pitchFamily="34" charset="0"/>
              </a:rPr>
              <a:t>My performance at school     </a:t>
            </a:r>
          </a:p>
        </p:txBody>
      </p:sp>
      <p:sp>
        <p:nvSpPr>
          <p:cNvPr id="23555"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en-GB" sz="2600" b="1" dirty="0" smtClean="0">
                <a:latin typeface="Calibri" pitchFamily="34" charset="0"/>
              </a:rPr>
              <a:t>Learning Intention</a:t>
            </a:r>
          </a:p>
          <a:p>
            <a:pPr eaLnBrk="1" hangingPunct="1">
              <a:lnSpc>
                <a:spcPct val="90000"/>
              </a:lnSpc>
            </a:pPr>
            <a:endParaRPr lang="en-GB" sz="2600" b="1" dirty="0" smtClean="0">
              <a:latin typeface="Calibri" pitchFamily="34" charset="0"/>
            </a:endParaRPr>
          </a:p>
          <a:p>
            <a:pPr eaLnBrk="1" hangingPunct="1">
              <a:lnSpc>
                <a:spcPct val="90000"/>
              </a:lnSpc>
            </a:pPr>
            <a:r>
              <a:rPr lang="en-GB" sz="2600" i="1" dirty="0" smtClean="0">
                <a:solidFill>
                  <a:srgbClr val="FF3300"/>
                </a:solidFill>
                <a:latin typeface="Calibri" pitchFamily="34" charset="0"/>
              </a:rPr>
              <a:t>Analyse strengths</a:t>
            </a:r>
            <a:r>
              <a:rPr lang="en-GB" sz="2600" i="1" dirty="0" smtClean="0">
                <a:latin typeface="Calibri" pitchFamily="34" charset="0"/>
              </a:rPr>
              <a:t> </a:t>
            </a:r>
            <a:r>
              <a:rPr lang="en-GB" sz="2600" i="1" dirty="0" smtClean="0">
                <a:solidFill>
                  <a:srgbClr val="003399"/>
                </a:solidFill>
                <a:latin typeface="Calibri" pitchFamily="34" charset="0"/>
              </a:rPr>
              <a:t>and </a:t>
            </a:r>
            <a:r>
              <a:rPr lang="en-GB" sz="2600" i="1" dirty="0" smtClean="0">
                <a:solidFill>
                  <a:srgbClr val="FF3300"/>
                </a:solidFill>
                <a:latin typeface="Calibri" pitchFamily="34" charset="0"/>
              </a:rPr>
              <a:t>areas for development</a:t>
            </a:r>
            <a:r>
              <a:rPr lang="en-GB" sz="2600" i="1" dirty="0" smtClean="0">
                <a:latin typeface="Calibri" pitchFamily="34" charset="0"/>
              </a:rPr>
              <a:t> </a:t>
            </a:r>
            <a:r>
              <a:rPr lang="en-GB" sz="2600" i="1" dirty="0" smtClean="0">
                <a:solidFill>
                  <a:srgbClr val="003399"/>
                </a:solidFill>
                <a:latin typeface="Calibri" pitchFamily="34" charset="0"/>
              </a:rPr>
              <a:t>at school </a:t>
            </a:r>
          </a:p>
          <a:p>
            <a:pPr eaLnBrk="1" hangingPunct="1">
              <a:lnSpc>
                <a:spcPct val="90000"/>
              </a:lnSpc>
            </a:pPr>
            <a:endParaRPr lang="en-GB" sz="2600" i="1" dirty="0" smtClean="0">
              <a:latin typeface="Calibri" pitchFamily="34" charset="0"/>
            </a:endParaRPr>
          </a:p>
          <a:p>
            <a:pPr eaLnBrk="1" hangingPunct="1">
              <a:lnSpc>
                <a:spcPct val="90000"/>
              </a:lnSpc>
              <a:buFont typeface="Wingdings" pitchFamily="2" charset="2"/>
              <a:buNone/>
            </a:pPr>
            <a:r>
              <a:rPr lang="en-GB" sz="2600" b="1" dirty="0" smtClean="0">
                <a:latin typeface="Calibri" pitchFamily="34" charset="0"/>
              </a:rPr>
              <a:t>Success Criteria</a:t>
            </a:r>
            <a:r>
              <a:rPr lang="en-GB" sz="2600" dirty="0" smtClean="0">
                <a:latin typeface="Calibri" pitchFamily="34" charset="0"/>
              </a:rPr>
              <a:t> </a:t>
            </a:r>
          </a:p>
          <a:p>
            <a:pPr eaLnBrk="1" hangingPunct="1">
              <a:lnSpc>
                <a:spcPct val="90000"/>
              </a:lnSpc>
              <a:buFont typeface="Wingdings" pitchFamily="2" charset="2"/>
              <a:buNone/>
            </a:pPr>
            <a:endParaRPr lang="en-GB" sz="2600" dirty="0" smtClean="0">
              <a:latin typeface="Calibri" pitchFamily="34" charset="0"/>
            </a:endParaRPr>
          </a:p>
          <a:p>
            <a:pPr eaLnBrk="1" hangingPunct="1">
              <a:lnSpc>
                <a:spcPct val="90000"/>
              </a:lnSpc>
            </a:pPr>
            <a:r>
              <a:rPr lang="en-GB" sz="2600" i="1" dirty="0" smtClean="0">
                <a:solidFill>
                  <a:srgbClr val="003399"/>
                </a:solidFill>
                <a:latin typeface="Calibri" pitchFamily="34" charset="0"/>
              </a:rPr>
              <a:t>Carry out </a:t>
            </a:r>
            <a:r>
              <a:rPr lang="en-GB" sz="2600" i="1" dirty="0" smtClean="0">
                <a:solidFill>
                  <a:srgbClr val="FF3300"/>
                </a:solidFill>
                <a:latin typeface="Calibri" pitchFamily="34" charset="0"/>
              </a:rPr>
              <a:t>self evaluation</a:t>
            </a:r>
          </a:p>
          <a:p>
            <a:pPr eaLnBrk="1" hangingPunct="1">
              <a:lnSpc>
                <a:spcPct val="90000"/>
              </a:lnSpc>
            </a:pPr>
            <a:endParaRPr lang="en-GB" sz="2600" i="1" dirty="0" smtClean="0">
              <a:solidFill>
                <a:srgbClr val="FF3300"/>
              </a:solidFill>
              <a:latin typeface="Calibri" pitchFamily="34" charset="0"/>
            </a:endParaRPr>
          </a:p>
          <a:p>
            <a:pPr eaLnBrk="1" hangingPunct="1">
              <a:lnSpc>
                <a:spcPct val="90000"/>
              </a:lnSpc>
              <a:buFont typeface="Wingdings" pitchFamily="2" charset="2"/>
              <a:buNone/>
            </a:pPr>
            <a:endParaRPr lang="en-GB" sz="2600" i="1" dirty="0" smtClean="0">
              <a:latin typeface="Calibri" pitchFamily="34" charset="0"/>
            </a:endParaRPr>
          </a:p>
          <a:p>
            <a:pPr eaLnBrk="1" hangingPunct="1">
              <a:lnSpc>
                <a:spcPct val="90000"/>
              </a:lnSpc>
              <a:buFont typeface="Wingdings" pitchFamily="2" charset="2"/>
              <a:buNone/>
            </a:pPr>
            <a:endParaRPr lang="en-GB" sz="2600" i="1" dirty="0" smtClean="0">
              <a:latin typeface="Calibri" pitchFamily="34" charset="0"/>
            </a:endParaRPr>
          </a:p>
        </p:txBody>
      </p:sp>
      <p:pic>
        <p:nvPicPr>
          <p:cNvPr id="23556" name="Picture 7"/>
          <p:cNvPicPr>
            <a:picLocks noGrp="1" noChangeAspect="1" noChangeArrowheads="1"/>
          </p:cNvPicPr>
          <p:nvPr>
            <p:ph sz="quarter" idx="2"/>
          </p:nvPr>
        </p:nvPicPr>
        <p:blipFill>
          <a:blip r:embed="rId2" cstate="print"/>
          <a:srcRect/>
          <a:stretch>
            <a:fillRect/>
          </a:stretch>
        </p:blipFill>
        <p:spPr>
          <a:xfrm>
            <a:off x="5292725" y="1773238"/>
            <a:ext cx="2663825" cy="1835150"/>
          </a:xfrm>
        </p:spPr>
      </p:pic>
      <p:pic>
        <p:nvPicPr>
          <p:cNvPr id="23557" name="Picture 8"/>
          <p:cNvPicPr>
            <a:picLocks noGrp="1" noChangeAspect="1" noChangeArrowheads="1"/>
          </p:cNvPicPr>
          <p:nvPr>
            <p:ph sz="quarter" idx="3"/>
          </p:nvPr>
        </p:nvPicPr>
        <p:blipFill>
          <a:blip r:embed="rId3" cstate="print"/>
          <a:srcRect/>
          <a:stretch>
            <a:fillRect/>
          </a:stretch>
        </p:blipFill>
        <p:spPr>
          <a:xfrm>
            <a:off x="5003800" y="3573463"/>
            <a:ext cx="3322638" cy="2189162"/>
          </a:xfrm>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body" sz="half" idx="2"/>
          </p:nvPr>
        </p:nvSpPr>
        <p:spPr>
          <a:xfrm>
            <a:off x="4652963" y="1600200"/>
            <a:ext cx="4033837" cy="4530725"/>
          </a:xfrm>
        </p:spPr>
        <p:txBody>
          <a:bodyPr/>
          <a:lstStyle/>
          <a:p>
            <a:pPr eaLnBrk="1" hangingPunct="1"/>
            <a:endParaRPr lang="en-US" sz="2600" smtClean="0"/>
          </a:p>
        </p:txBody>
      </p:sp>
      <p:pic>
        <p:nvPicPr>
          <p:cNvPr id="24579" name="Picture 5" descr="school%20subjec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8663" y="333375"/>
            <a:ext cx="4306887" cy="5903913"/>
          </a:xfrm>
          <a:prstGeom prst="rect">
            <a:avLst/>
          </a:prstGeom>
          <a:noFill/>
          <a:ln w="9525">
            <a:noFill/>
            <a:miter lim="800000"/>
            <a:headEnd/>
            <a:tailEnd/>
          </a:ln>
        </p:spPr>
      </p:pic>
      <p:sp>
        <p:nvSpPr>
          <p:cNvPr id="24580" name="Text Box 7"/>
          <p:cNvSpPr txBox="1">
            <a:spLocks noChangeArrowheads="1"/>
          </p:cNvSpPr>
          <p:nvPr/>
        </p:nvSpPr>
        <p:spPr bwMode="auto">
          <a:xfrm>
            <a:off x="539750" y="404813"/>
            <a:ext cx="3744913" cy="3970318"/>
          </a:xfrm>
          <a:prstGeom prst="rect">
            <a:avLst/>
          </a:prstGeom>
          <a:noFill/>
          <a:ln w="9525">
            <a:noFill/>
            <a:miter lim="800000"/>
            <a:headEnd/>
            <a:tailEnd/>
          </a:ln>
        </p:spPr>
        <p:txBody>
          <a:bodyPr>
            <a:spAutoFit/>
          </a:bodyPr>
          <a:lstStyle/>
          <a:p>
            <a:pPr>
              <a:spcBef>
                <a:spcPct val="50000"/>
              </a:spcBef>
              <a:buFont typeface="Wingdings" pitchFamily="2" charset="2"/>
              <a:buChar char="§"/>
            </a:pPr>
            <a:r>
              <a:rPr lang="en-GB" dirty="0">
                <a:solidFill>
                  <a:srgbClr val="003399"/>
                </a:solidFill>
                <a:latin typeface="Calibri" pitchFamily="34" charset="0"/>
              </a:rPr>
              <a:t>  Try and get a copy of your </a:t>
            </a:r>
            <a:r>
              <a:rPr lang="en-GB" dirty="0">
                <a:solidFill>
                  <a:srgbClr val="FF3300"/>
                </a:solidFill>
                <a:latin typeface="Calibri" pitchFamily="34" charset="0"/>
              </a:rPr>
              <a:t>most recent report</a:t>
            </a:r>
            <a:r>
              <a:rPr lang="en-GB" dirty="0">
                <a:latin typeface="Calibri" pitchFamily="34" charset="0"/>
              </a:rPr>
              <a:t> </a:t>
            </a:r>
            <a:r>
              <a:rPr lang="en-GB" dirty="0">
                <a:solidFill>
                  <a:srgbClr val="003399"/>
                </a:solidFill>
                <a:latin typeface="Calibri" pitchFamily="34" charset="0"/>
              </a:rPr>
              <a:t>or other evidence of your progress such as test results or feedback</a:t>
            </a:r>
          </a:p>
          <a:p>
            <a:pPr>
              <a:spcBef>
                <a:spcPct val="50000"/>
              </a:spcBef>
              <a:buFont typeface="Wingdings" pitchFamily="2" charset="2"/>
              <a:buChar char="§"/>
            </a:pPr>
            <a:endParaRPr lang="en-GB" dirty="0">
              <a:latin typeface="Calibri" pitchFamily="34" charset="0"/>
            </a:endParaRPr>
          </a:p>
          <a:p>
            <a:pPr>
              <a:spcBef>
                <a:spcPct val="50000"/>
              </a:spcBef>
              <a:buFont typeface="Wingdings" pitchFamily="2" charset="2"/>
              <a:buChar char="§"/>
            </a:pPr>
            <a:r>
              <a:rPr lang="en-GB" dirty="0">
                <a:solidFill>
                  <a:srgbClr val="003399"/>
                </a:solidFill>
                <a:latin typeface="Calibri" pitchFamily="34" charset="0"/>
              </a:rPr>
              <a:t>  Look at it and </a:t>
            </a:r>
            <a:r>
              <a:rPr lang="en-GB" dirty="0">
                <a:solidFill>
                  <a:srgbClr val="FF3300"/>
                </a:solidFill>
                <a:latin typeface="Calibri" pitchFamily="34" charset="0"/>
              </a:rPr>
              <a:t>highlight</a:t>
            </a:r>
            <a:r>
              <a:rPr lang="en-GB" dirty="0">
                <a:latin typeface="Calibri" pitchFamily="34" charset="0"/>
              </a:rPr>
              <a:t> </a:t>
            </a:r>
            <a:r>
              <a:rPr lang="en-GB" dirty="0">
                <a:solidFill>
                  <a:srgbClr val="003399"/>
                </a:solidFill>
                <a:latin typeface="Calibri" pitchFamily="34" charset="0"/>
              </a:rPr>
              <a:t>your</a:t>
            </a:r>
            <a:r>
              <a:rPr lang="en-GB" dirty="0">
                <a:latin typeface="Calibri" pitchFamily="34" charset="0"/>
              </a:rPr>
              <a:t> </a:t>
            </a:r>
            <a:r>
              <a:rPr lang="en-GB" dirty="0">
                <a:solidFill>
                  <a:srgbClr val="FF3300"/>
                </a:solidFill>
                <a:latin typeface="Calibri" pitchFamily="34" charset="0"/>
              </a:rPr>
              <a:t>strengths</a:t>
            </a:r>
            <a:r>
              <a:rPr lang="en-GB" dirty="0">
                <a:latin typeface="Calibri" pitchFamily="34" charset="0"/>
              </a:rPr>
              <a:t> </a:t>
            </a:r>
            <a:r>
              <a:rPr lang="en-GB" dirty="0">
                <a:solidFill>
                  <a:srgbClr val="003399"/>
                </a:solidFill>
                <a:latin typeface="Calibri" pitchFamily="34" charset="0"/>
              </a:rPr>
              <a:t>and</a:t>
            </a:r>
            <a:r>
              <a:rPr lang="en-GB" dirty="0">
                <a:latin typeface="Calibri" pitchFamily="34" charset="0"/>
              </a:rPr>
              <a:t> </a:t>
            </a:r>
            <a:r>
              <a:rPr lang="en-GB" dirty="0">
                <a:solidFill>
                  <a:srgbClr val="FF3300"/>
                </a:solidFill>
                <a:latin typeface="Calibri" pitchFamily="34" charset="0"/>
              </a:rPr>
              <a:t>areas for development </a:t>
            </a:r>
          </a:p>
          <a:p>
            <a:pPr>
              <a:spcBef>
                <a:spcPct val="50000"/>
              </a:spcBef>
              <a:buFont typeface="Wingdings" pitchFamily="2" charset="2"/>
              <a:buChar char="§"/>
            </a:pPr>
            <a:endParaRPr lang="en-GB" dirty="0">
              <a:solidFill>
                <a:srgbClr val="FF3300"/>
              </a:solidFill>
              <a:latin typeface="Calibri" pitchFamily="34" charset="0"/>
            </a:endParaRPr>
          </a:p>
          <a:p>
            <a:pPr>
              <a:spcBef>
                <a:spcPct val="50000"/>
              </a:spcBef>
              <a:buFont typeface="Wingdings" pitchFamily="2" charset="2"/>
              <a:buChar char="§"/>
            </a:pPr>
            <a:r>
              <a:rPr lang="en-GB" dirty="0">
                <a:solidFill>
                  <a:srgbClr val="003399"/>
                </a:solidFill>
                <a:latin typeface="Calibri" pitchFamily="34" charset="0"/>
              </a:rPr>
              <a:t>  This is called </a:t>
            </a:r>
            <a:r>
              <a:rPr lang="en-GB" dirty="0">
                <a:solidFill>
                  <a:srgbClr val="FF3300"/>
                </a:solidFill>
                <a:latin typeface="Calibri" pitchFamily="34" charset="0"/>
              </a:rPr>
              <a:t>self reflection</a:t>
            </a:r>
          </a:p>
          <a:p>
            <a:pPr>
              <a:spcBef>
                <a:spcPct val="50000"/>
              </a:spcBef>
              <a:buFontTx/>
              <a:buChar char="•"/>
            </a:pPr>
            <a:endParaRPr lang="en-GB" dirty="0">
              <a:solidFill>
                <a:srgbClr val="FF3300"/>
              </a:solidFill>
              <a:latin typeface="Calibri" pitchFamily="34" charset="0"/>
            </a:endParaRPr>
          </a:p>
          <a:p>
            <a:pPr>
              <a:spcBef>
                <a:spcPct val="50000"/>
              </a:spcBef>
              <a:buFontTx/>
              <a:buChar char="•"/>
            </a:pPr>
            <a:endParaRPr lang="en-GB" dirty="0">
              <a:latin typeface="Calibri" pitchFamily="34" charset="0"/>
            </a:endParaRPr>
          </a:p>
        </p:txBody>
      </p:sp>
      <p:pic>
        <p:nvPicPr>
          <p:cNvPr id="24581" name="Picture 8" descr="explo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988" y="3716338"/>
            <a:ext cx="2811462" cy="295116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43" name="Group 71"/>
          <p:cNvGraphicFramePr>
            <a:graphicFrameLocks noGrp="1"/>
          </p:cNvGraphicFramePr>
          <p:nvPr>
            <p:ph/>
          </p:nvPr>
        </p:nvGraphicFramePr>
        <p:xfrm>
          <a:off x="539750" y="1844675"/>
          <a:ext cx="8274050" cy="4482720"/>
        </p:xfrm>
        <a:graphic>
          <a:graphicData uri="http://schemas.openxmlformats.org/drawingml/2006/table">
            <a:tbl>
              <a:tblPr/>
              <a:tblGrid>
                <a:gridCol w="1217613">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92162">
                  <a:extLst>
                    <a:ext uri="{9D8B030D-6E8A-4147-A177-3AD203B41FA5}">
                      <a16:colId xmlns:a16="http://schemas.microsoft.com/office/drawing/2014/main" val="20002"/>
                    </a:ext>
                  </a:extLst>
                </a:gridCol>
                <a:gridCol w="65367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641797">
                  <a:extLst>
                    <a:ext uri="{9D8B030D-6E8A-4147-A177-3AD203B41FA5}">
                      <a16:colId xmlns:a16="http://schemas.microsoft.com/office/drawing/2014/main" val="20005"/>
                    </a:ext>
                  </a:extLst>
                </a:gridCol>
                <a:gridCol w="1008062">
                  <a:extLst>
                    <a:ext uri="{9D8B030D-6E8A-4147-A177-3AD203B41FA5}">
                      <a16:colId xmlns:a16="http://schemas.microsoft.com/office/drawing/2014/main" val="20006"/>
                    </a:ext>
                  </a:extLst>
                </a:gridCol>
                <a:gridCol w="720725">
                  <a:extLst>
                    <a:ext uri="{9D8B030D-6E8A-4147-A177-3AD203B41FA5}">
                      <a16:colId xmlns:a16="http://schemas.microsoft.com/office/drawing/2014/main" val="20007"/>
                    </a:ext>
                  </a:extLst>
                </a:gridCol>
                <a:gridCol w="719138">
                  <a:extLst>
                    <a:ext uri="{9D8B030D-6E8A-4147-A177-3AD203B41FA5}">
                      <a16:colId xmlns:a16="http://schemas.microsoft.com/office/drawing/2014/main" val="20008"/>
                    </a:ext>
                  </a:extLst>
                </a:gridCol>
                <a:gridCol w="1008062">
                  <a:extLst>
                    <a:ext uri="{9D8B030D-6E8A-4147-A177-3AD203B41FA5}">
                      <a16:colId xmlns:a16="http://schemas.microsoft.com/office/drawing/2014/main" val="20009"/>
                    </a:ext>
                  </a:extLst>
                </a:gridCol>
              </a:tblGrid>
              <a:tr h="57556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0" i="0" u="none" strike="noStrike" cap="none" normalizeH="0" baseline="0" dirty="0" smtClean="0">
                          <a:ln>
                            <a:noFill/>
                          </a:ln>
                          <a:solidFill>
                            <a:schemeClr val="tx1"/>
                          </a:solidFill>
                          <a:effectLst/>
                          <a:latin typeface="Comic Sans MS" pitchFamily="66" charset="0"/>
                          <a:cs typeface="Arial" charset="0"/>
                        </a:rPr>
                        <a:t>SUBJECT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I work as hard as I can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I do my homework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I understand what I should be doing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I enjoy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My top 5 subjects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989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988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dirty="0" smtClean="0">
                          <a:ln>
                            <a:noFill/>
                          </a:ln>
                          <a:solidFill>
                            <a:schemeClr val="tx1"/>
                          </a:solidFill>
                          <a:effectLst/>
                          <a:latin typeface="Comic Sans MS" pitchFamily="66" charset="0"/>
                          <a:cs typeface="Arial" charset="0"/>
                        </a:rPr>
                        <a:t>English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988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400" b="0" i="0" u="none" strike="noStrike" cap="none" normalizeH="0" baseline="0" smtClean="0">
                          <a:ln>
                            <a:noFill/>
                          </a:ln>
                          <a:solidFill>
                            <a:schemeClr val="tx1"/>
                          </a:solidFill>
                          <a:effectLst/>
                          <a:latin typeface="Comic Sans MS" pitchFamily="66" charset="0"/>
                          <a:cs typeface="Arial" charset="0"/>
                        </a:rPr>
                        <a:t>Maths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013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785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785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785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785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dirty="0" smtClean="0">
                        <a:ln>
                          <a:noFill/>
                        </a:ln>
                        <a:solidFill>
                          <a:schemeClr val="tx1"/>
                        </a:solidFill>
                        <a:effectLst/>
                        <a:latin typeface="Comic Sans MS" pitchFamily="66"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5710" name="Text Box 67"/>
          <p:cNvSpPr txBox="1">
            <a:spLocks noChangeArrowheads="1"/>
          </p:cNvSpPr>
          <p:nvPr/>
        </p:nvSpPr>
        <p:spPr bwMode="auto">
          <a:xfrm>
            <a:off x="684213" y="404813"/>
            <a:ext cx="7704137" cy="1200150"/>
          </a:xfrm>
          <a:prstGeom prst="rect">
            <a:avLst/>
          </a:prstGeom>
          <a:noFill/>
          <a:ln w="9525">
            <a:noFill/>
            <a:miter lim="800000"/>
            <a:headEnd/>
            <a:tailEnd/>
          </a:ln>
        </p:spPr>
        <p:txBody>
          <a:bodyPr>
            <a:spAutoFit/>
          </a:bodyPr>
          <a:lstStyle/>
          <a:p>
            <a:r>
              <a:rPr lang="en-GB" sz="2400" b="1" u="sng" dirty="0">
                <a:solidFill>
                  <a:srgbClr val="003399"/>
                </a:solidFill>
                <a:latin typeface="Calibri" pitchFamily="34" charset="0"/>
              </a:rPr>
              <a:t>TASK</a:t>
            </a:r>
            <a:r>
              <a:rPr lang="en-GB" sz="2400" dirty="0">
                <a:solidFill>
                  <a:srgbClr val="003399"/>
                </a:solidFill>
                <a:latin typeface="Calibri" pitchFamily="34" charset="0"/>
              </a:rPr>
              <a:t>:  Copy the table into your jotter </a:t>
            </a:r>
          </a:p>
          <a:p>
            <a:r>
              <a:rPr lang="en-GB" sz="2400" dirty="0">
                <a:solidFill>
                  <a:srgbClr val="003399"/>
                </a:solidFill>
                <a:latin typeface="Calibri" pitchFamily="34" charset="0"/>
              </a:rPr>
              <a:t>	and fill in for all your current subjects. </a:t>
            </a:r>
          </a:p>
          <a:p>
            <a:r>
              <a:rPr lang="en-GB" sz="2400" dirty="0">
                <a:solidFill>
                  <a:srgbClr val="003399"/>
                </a:solidFill>
                <a:latin typeface="Calibri" pitchFamily="34" charset="0"/>
              </a:rPr>
              <a:t>	</a:t>
            </a:r>
            <a:r>
              <a:rPr lang="en-GB" sz="2400" dirty="0">
                <a:solidFill>
                  <a:srgbClr val="FF3300"/>
                </a:solidFill>
                <a:latin typeface="Calibri" pitchFamily="34" charset="0"/>
              </a:rPr>
              <a:t>Tick the appropriate boxes. Be HONEST! </a:t>
            </a:r>
          </a:p>
        </p:txBody>
      </p:sp>
      <p:sp>
        <p:nvSpPr>
          <p:cNvPr id="25711" name="Text Box 68"/>
          <p:cNvSpPr txBox="1">
            <a:spLocks noChangeArrowheads="1"/>
          </p:cNvSpPr>
          <p:nvPr/>
        </p:nvSpPr>
        <p:spPr bwMode="auto">
          <a:xfrm>
            <a:off x="2268538" y="6308725"/>
            <a:ext cx="6408737" cy="369888"/>
          </a:xfrm>
          <a:prstGeom prst="rect">
            <a:avLst/>
          </a:prstGeom>
          <a:noFill/>
          <a:ln w="9525">
            <a:noFill/>
            <a:miter lim="800000"/>
            <a:headEnd/>
            <a:tailEnd/>
          </a:ln>
        </p:spPr>
        <p:txBody>
          <a:bodyPr>
            <a:spAutoFit/>
          </a:bodyPr>
          <a:lstStyle/>
          <a:p>
            <a:pPr>
              <a:spcBef>
                <a:spcPct val="50000"/>
              </a:spcBef>
            </a:pPr>
            <a:r>
              <a:rPr lang="en-GB" b="1">
                <a:latin typeface="Comic Sans MS" pitchFamily="66" charset="0"/>
              </a:rPr>
              <a:t>KEY:  	</a:t>
            </a:r>
            <a:r>
              <a:rPr lang="en-GB">
                <a:latin typeface="Comic Sans MS" pitchFamily="66" charset="0"/>
              </a:rPr>
              <a:t>A = always 	S = sometimes </a:t>
            </a:r>
          </a:p>
        </p:txBody>
      </p:sp>
      <p:pic>
        <p:nvPicPr>
          <p:cNvPr id="25712" name="Picture 69" descr="wri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5800725"/>
            <a:ext cx="1193800" cy="1057275"/>
          </a:xfrm>
          <a:prstGeom prst="rect">
            <a:avLst/>
          </a:prstGeom>
          <a:noFill/>
          <a:ln w="9525">
            <a:noFill/>
            <a:miter lim="800000"/>
            <a:headEnd/>
            <a:tailEnd/>
          </a:ln>
        </p:spPr>
      </p:pic>
      <p:pic>
        <p:nvPicPr>
          <p:cNvPr id="25713" name="Picture 70" descr="thinking-ca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333375"/>
            <a:ext cx="1223963" cy="14192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77813"/>
            <a:ext cx="3827463" cy="1139825"/>
          </a:xfrm>
        </p:spPr>
        <p:txBody>
          <a:bodyPr/>
          <a:lstStyle/>
          <a:p>
            <a:pPr eaLnBrk="1" hangingPunct="1"/>
            <a:r>
              <a:rPr lang="en-GB" smtClean="0">
                <a:latin typeface="Calibri" pitchFamily="34" charset="0"/>
              </a:rPr>
              <a:t>Pupil Booklet</a:t>
            </a:r>
          </a:p>
        </p:txBody>
      </p:sp>
      <p:sp>
        <p:nvSpPr>
          <p:cNvPr id="26627" name="Rectangle 5"/>
          <p:cNvSpPr>
            <a:spLocks noGrp="1" noChangeArrowheads="1"/>
          </p:cNvSpPr>
          <p:nvPr>
            <p:ph type="body" sz="half" idx="1"/>
          </p:nvPr>
        </p:nvSpPr>
        <p:spPr/>
        <p:txBody>
          <a:bodyPr/>
          <a:lstStyle/>
          <a:p>
            <a:pPr eaLnBrk="1" hangingPunct="1"/>
            <a:r>
              <a:rPr lang="en-GB" sz="2600" dirty="0" smtClean="0">
                <a:solidFill>
                  <a:srgbClr val="003399"/>
                </a:solidFill>
                <a:latin typeface="Calibri" pitchFamily="34" charset="0"/>
              </a:rPr>
              <a:t>Now it is time to complete </a:t>
            </a:r>
            <a:r>
              <a:rPr lang="en-GB" sz="2600" dirty="0" smtClean="0">
                <a:solidFill>
                  <a:srgbClr val="FF3300"/>
                </a:solidFill>
                <a:latin typeface="Calibri" pitchFamily="34" charset="0"/>
              </a:rPr>
              <a:t>tasks 1 and 2</a:t>
            </a:r>
            <a:r>
              <a:rPr lang="en-GB" sz="2600" dirty="0" smtClean="0">
                <a:solidFill>
                  <a:srgbClr val="003399"/>
                </a:solidFill>
                <a:latin typeface="Calibri" pitchFamily="34" charset="0"/>
              </a:rPr>
              <a:t> in your </a:t>
            </a:r>
            <a:r>
              <a:rPr lang="en-GB" sz="2600" dirty="0" smtClean="0">
                <a:solidFill>
                  <a:srgbClr val="FF3300"/>
                </a:solidFill>
                <a:latin typeface="Calibri" pitchFamily="34" charset="0"/>
              </a:rPr>
              <a:t>Pupil Booklet</a:t>
            </a:r>
            <a:r>
              <a:rPr lang="en-GB" sz="2600" dirty="0" smtClean="0">
                <a:solidFill>
                  <a:srgbClr val="003399"/>
                </a:solidFill>
                <a:latin typeface="Calibri" pitchFamily="34" charset="0"/>
              </a:rPr>
              <a:t>. </a:t>
            </a:r>
          </a:p>
          <a:p>
            <a:pPr eaLnBrk="1" hangingPunct="1"/>
            <a:endParaRPr lang="en-GB" sz="2600" dirty="0" smtClean="0">
              <a:solidFill>
                <a:srgbClr val="003399"/>
              </a:solidFill>
              <a:latin typeface="Calibri" pitchFamily="34" charset="0"/>
            </a:endParaRPr>
          </a:p>
          <a:p>
            <a:pPr eaLnBrk="1" hangingPunct="1"/>
            <a:r>
              <a:rPr lang="en-GB" sz="2600" dirty="0" smtClean="0">
                <a:solidFill>
                  <a:srgbClr val="003399"/>
                </a:solidFill>
                <a:latin typeface="Calibri" pitchFamily="34" charset="0"/>
              </a:rPr>
              <a:t>Remember this is the </a:t>
            </a:r>
            <a:r>
              <a:rPr lang="en-GB" sz="2600" dirty="0" smtClean="0">
                <a:solidFill>
                  <a:srgbClr val="FF3300"/>
                </a:solidFill>
                <a:latin typeface="Calibri" pitchFamily="34" charset="0"/>
              </a:rPr>
              <a:t>evidence</a:t>
            </a:r>
            <a:r>
              <a:rPr lang="en-GB" sz="2600" dirty="0" smtClean="0">
                <a:solidFill>
                  <a:srgbClr val="003399"/>
                </a:solidFill>
                <a:latin typeface="Calibri" pitchFamily="34" charset="0"/>
              </a:rPr>
              <a:t> for your </a:t>
            </a:r>
            <a:r>
              <a:rPr lang="en-GB" sz="2600" dirty="0" smtClean="0">
                <a:solidFill>
                  <a:srgbClr val="FF3300"/>
                </a:solidFill>
                <a:latin typeface="Calibri" pitchFamily="34" charset="0"/>
              </a:rPr>
              <a:t>Employability Award</a:t>
            </a:r>
          </a:p>
          <a:p>
            <a:pPr eaLnBrk="1" hangingPunct="1"/>
            <a:endParaRPr lang="en-GB" sz="2600" dirty="0" smtClean="0">
              <a:solidFill>
                <a:srgbClr val="003399"/>
              </a:solidFill>
              <a:latin typeface="Calibri" pitchFamily="34" charset="0"/>
            </a:endParaRPr>
          </a:p>
          <a:p>
            <a:pPr eaLnBrk="1" hangingPunct="1"/>
            <a:r>
              <a:rPr lang="en-GB" sz="2600" dirty="0" smtClean="0">
                <a:solidFill>
                  <a:srgbClr val="003399"/>
                </a:solidFill>
                <a:latin typeface="Calibri" pitchFamily="34" charset="0"/>
              </a:rPr>
              <a:t>It must be </a:t>
            </a:r>
            <a:r>
              <a:rPr lang="en-GB" sz="2600" dirty="0" smtClean="0">
                <a:solidFill>
                  <a:srgbClr val="FF3300"/>
                </a:solidFill>
                <a:latin typeface="Calibri" pitchFamily="34" charset="0"/>
              </a:rPr>
              <a:t>neat and tidy. </a:t>
            </a:r>
          </a:p>
        </p:txBody>
      </p:sp>
      <p:pic>
        <p:nvPicPr>
          <p:cNvPr id="26628" name="Picture 6"/>
          <p:cNvPicPr>
            <a:picLocks noGrp="1" noChangeAspect="1" noChangeArrowheads="1"/>
          </p:cNvPicPr>
          <p:nvPr>
            <p:ph sz="quarter" idx="2"/>
          </p:nvPr>
        </p:nvPicPr>
        <p:blipFill>
          <a:blip r:embed="rId2" cstate="print"/>
          <a:srcRect/>
          <a:stretch>
            <a:fillRect/>
          </a:stretch>
        </p:blipFill>
        <p:spPr>
          <a:xfrm>
            <a:off x="4716463" y="692150"/>
            <a:ext cx="4038600" cy="2189163"/>
          </a:xfrm>
        </p:spPr>
      </p:pic>
      <p:pic>
        <p:nvPicPr>
          <p:cNvPr id="26629" name="Picture 7"/>
          <p:cNvPicPr>
            <a:picLocks noGrp="1" noChangeAspect="1" noChangeArrowheads="1"/>
          </p:cNvPicPr>
          <p:nvPr>
            <p:ph sz="quarter" idx="3"/>
          </p:nvPr>
        </p:nvPicPr>
        <p:blipFill>
          <a:blip r:embed="rId3" cstate="print"/>
          <a:srcRect/>
          <a:stretch>
            <a:fillRect/>
          </a:stretch>
        </p:blipFill>
        <p:spPr>
          <a:xfrm>
            <a:off x="5435600" y="3573463"/>
            <a:ext cx="2597150" cy="2189162"/>
          </a:xfrm>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z="3200" smtClean="0">
                <a:latin typeface="Calibri" pitchFamily="34" charset="0"/>
              </a:rPr>
              <a:t>Topic Seven</a:t>
            </a:r>
            <a:r>
              <a:rPr lang="en-GB" sz="3800" smtClean="0">
                <a:latin typeface="Calibri" pitchFamily="34" charset="0"/>
              </a:rPr>
              <a:t/>
            </a:r>
            <a:br>
              <a:rPr lang="en-GB" sz="3800" smtClean="0">
                <a:latin typeface="Calibri" pitchFamily="34" charset="0"/>
              </a:rPr>
            </a:br>
            <a:r>
              <a:rPr lang="en-GB" sz="3800" smtClean="0">
                <a:latin typeface="Calibri" pitchFamily="34" charset="0"/>
              </a:rPr>
              <a:t>My Boaster Poster </a:t>
            </a:r>
          </a:p>
        </p:txBody>
      </p:sp>
      <p:sp>
        <p:nvSpPr>
          <p:cNvPr id="27651" name="Rectangle 3"/>
          <p:cNvSpPr>
            <a:spLocks noGrp="1" noChangeArrowheads="1"/>
          </p:cNvSpPr>
          <p:nvPr>
            <p:ph type="body" sz="half" idx="1"/>
          </p:nvPr>
        </p:nvSpPr>
        <p:spPr>
          <a:xfrm>
            <a:off x="468313" y="1925638"/>
            <a:ext cx="4319587" cy="4103687"/>
          </a:xfrm>
        </p:spPr>
        <p:txBody>
          <a:bodyPr/>
          <a:lstStyle/>
          <a:p>
            <a:pPr eaLnBrk="1" hangingPunct="1">
              <a:buFont typeface="Wingdings" pitchFamily="2" charset="2"/>
              <a:buNone/>
            </a:pPr>
            <a:r>
              <a:rPr lang="en-GB" sz="2400" b="1" smtClean="0">
                <a:latin typeface="Calibri" pitchFamily="34" charset="0"/>
              </a:rPr>
              <a:t>Learning Intention</a:t>
            </a:r>
          </a:p>
          <a:p>
            <a:pPr eaLnBrk="1" hangingPunct="1"/>
            <a:r>
              <a:rPr lang="en-GB" sz="2400" smtClean="0">
                <a:solidFill>
                  <a:srgbClr val="002060"/>
                </a:solidFill>
                <a:latin typeface="Calibri" pitchFamily="34" charset="0"/>
              </a:rPr>
              <a:t>Reflect on all the various aspects of yourself </a:t>
            </a:r>
          </a:p>
          <a:p>
            <a:pPr eaLnBrk="1" hangingPunct="1"/>
            <a:endParaRPr lang="en-GB" sz="2400" i="1" smtClean="0">
              <a:solidFill>
                <a:srgbClr val="FF3300"/>
              </a:solidFill>
              <a:latin typeface="Calibri" pitchFamily="34" charset="0"/>
            </a:endParaRPr>
          </a:p>
          <a:p>
            <a:pPr eaLnBrk="1" hangingPunct="1">
              <a:buFont typeface="Wingdings" pitchFamily="2" charset="2"/>
              <a:buNone/>
            </a:pPr>
            <a:r>
              <a:rPr lang="en-GB" sz="2400" b="1" smtClean="0">
                <a:latin typeface="Calibri" pitchFamily="34" charset="0"/>
              </a:rPr>
              <a:t>Success Criteria</a:t>
            </a:r>
            <a:r>
              <a:rPr lang="en-GB" sz="2400" smtClean="0">
                <a:latin typeface="Calibri" pitchFamily="34" charset="0"/>
              </a:rPr>
              <a:t> </a:t>
            </a:r>
          </a:p>
          <a:p>
            <a:pPr eaLnBrk="1" hangingPunct="1"/>
            <a:r>
              <a:rPr lang="en-GB" sz="2400" smtClean="0">
                <a:solidFill>
                  <a:srgbClr val="002060"/>
                </a:solidFill>
                <a:latin typeface="Calibri" pitchFamily="34" charset="0"/>
              </a:rPr>
              <a:t>Create a </a:t>
            </a:r>
            <a:r>
              <a:rPr lang="en-GB" sz="2400" smtClean="0">
                <a:solidFill>
                  <a:srgbClr val="FF3300"/>
                </a:solidFill>
                <a:latin typeface="Calibri" pitchFamily="34" charset="0"/>
              </a:rPr>
              <a:t>large and detailed poster </a:t>
            </a:r>
            <a:r>
              <a:rPr lang="en-GB" sz="2400" smtClean="0">
                <a:solidFill>
                  <a:srgbClr val="002060"/>
                </a:solidFill>
                <a:latin typeface="Calibri" pitchFamily="34" charset="0"/>
              </a:rPr>
              <a:t>which reflects everything you have done in this unit</a:t>
            </a:r>
            <a:r>
              <a:rPr lang="en-GB" sz="2400" i="1" smtClean="0">
                <a:solidFill>
                  <a:srgbClr val="002060"/>
                </a:solidFill>
                <a:latin typeface="Calibri" pitchFamily="34" charset="0"/>
              </a:rPr>
              <a:t>. </a:t>
            </a:r>
          </a:p>
          <a:p>
            <a:pPr eaLnBrk="1" hangingPunct="1">
              <a:buFont typeface="Wingdings" pitchFamily="2" charset="2"/>
              <a:buNone/>
            </a:pPr>
            <a:endParaRPr lang="en-GB" sz="2200" i="1" smtClean="0">
              <a:latin typeface="Calibri" pitchFamily="34" charset="0"/>
            </a:endParaRPr>
          </a:p>
          <a:p>
            <a:pPr eaLnBrk="1" hangingPunct="1">
              <a:buFont typeface="Wingdings" pitchFamily="2" charset="2"/>
              <a:buNone/>
            </a:pPr>
            <a:endParaRPr lang="en-GB" sz="2200" i="1" smtClean="0">
              <a:latin typeface="Calibri" pitchFamily="34" charset="0"/>
            </a:endParaRPr>
          </a:p>
        </p:txBody>
      </p:sp>
      <p:pic>
        <p:nvPicPr>
          <p:cNvPr id="27652" name="Picture 5"/>
          <p:cNvPicPr>
            <a:picLocks noChangeAspect="1" noChangeArrowheads="1"/>
          </p:cNvPicPr>
          <p:nvPr/>
        </p:nvPicPr>
        <p:blipFill>
          <a:blip r:embed="rId2" cstate="print"/>
          <a:srcRect/>
          <a:stretch>
            <a:fillRect/>
          </a:stretch>
        </p:blipFill>
        <p:spPr bwMode="auto">
          <a:xfrm>
            <a:off x="4643438" y="2349500"/>
            <a:ext cx="3917950" cy="3311525"/>
          </a:xfrm>
          <a:prstGeom prst="rect">
            <a:avLst/>
          </a:prstGeom>
          <a:noFill/>
          <a:ln w="9525">
            <a:noFill/>
            <a:miter lim="800000"/>
            <a:headEnd/>
            <a:tailEnd/>
          </a:ln>
        </p:spPr>
      </p:pic>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5267325" cy="1139825"/>
          </a:xfrm>
        </p:spPr>
        <p:txBody>
          <a:bodyPr/>
          <a:lstStyle/>
          <a:p>
            <a:pPr eaLnBrk="1" hangingPunct="1"/>
            <a:r>
              <a:rPr lang="en-GB" smtClean="0">
                <a:latin typeface="Calibri" pitchFamily="34" charset="0"/>
              </a:rPr>
              <a:t>“My Boaster Poster”  </a:t>
            </a:r>
          </a:p>
        </p:txBody>
      </p:sp>
      <p:sp>
        <p:nvSpPr>
          <p:cNvPr id="28675" name="Rectangle 3"/>
          <p:cNvSpPr>
            <a:spLocks noGrp="1" noChangeArrowheads="1"/>
          </p:cNvSpPr>
          <p:nvPr>
            <p:ph type="body" sz="half" idx="1"/>
          </p:nvPr>
        </p:nvSpPr>
        <p:spPr>
          <a:xfrm>
            <a:off x="395288" y="1557338"/>
            <a:ext cx="4392612" cy="4530725"/>
          </a:xfrm>
        </p:spPr>
        <p:txBody>
          <a:bodyPr/>
          <a:lstStyle/>
          <a:p>
            <a:pPr eaLnBrk="1" hangingPunct="1"/>
            <a:r>
              <a:rPr lang="en-GB" sz="2600" smtClean="0">
                <a:solidFill>
                  <a:srgbClr val="003399"/>
                </a:solidFill>
                <a:latin typeface="Calibri" pitchFamily="34" charset="0"/>
              </a:rPr>
              <a:t>On an A3 piece of white paper, use </a:t>
            </a:r>
            <a:r>
              <a:rPr lang="en-GB" sz="2600" smtClean="0">
                <a:solidFill>
                  <a:srgbClr val="FF3300"/>
                </a:solidFill>
                <a:latin typeface="Calibri" pitchFamily="34" charset="0"/>
              </a:rPr>
              <a:t>words or pictures</a:t>
            </a:r>
            <a:r>
              <a:rPr lang="en-GB" sz="2600" smtClean="0">
                <a:solidFill>
                  <a:srgbClr val="003399"/>
                </a:solidFill>
                <a:latin typeface="Calibri" pitchFamily="34" charset="0"/>
              </a:rPr>
              <a:t> to illustrate your:</a:t>
            </a:r>
          </a:p>
          <a:p>
            <a:pPr eaLnBrk="1" hangingPunct="1"/>
            <a:r>
              <a:rPr lang="en-GB" sz="2600" smtClean="0">
                <a:solidFill>
                  <a:srgbClr val="003399"/>
                </a:solidFill>
                <a:latin typeface="Calibri" pitchFamily="34" charset="0"/>
              </a:rPr>
              <a:t>Top </a:t>
            </a:r>
            <a:r>
              <a:rPr lang="en-GB" sz="2600" smtClean="0">
                <a:solidFill>
                  <a:srgbClr val="FF3300"/>
                </a:solidFill>
                <a:latin typeface="Calibri" pitchFamily="34" charset="0"/>
              </a:rPr>
              <a:t>5 personal qualities </a:t>
            </a:r>
            <a:r>
              <a:rPr lang="en-GB" sz="2600" smtClean="0">
                <a:solidFill>
                  <a:srgbClr val="003399"/>
                </a:solidFill>
                <a:latin typeface="Calibri" pitchFamily="34" charset="0"/>
              </a:rPr>
              <a:t>and</a:t>
            </a:r>
            <a:r>
              <a:rPr lang="en-GB" sz="2600" smtClean="0">
                <a:solidFill>
                  <a:srgbClr val="FF3300"/>
                </a:solidFill>
                <a:latin typeface="Calibri" pitchFamily="34" charset="0"/>
              </a:rPr>
              <a:t> skills</a:t>
            </a:r>
          </a:p>
          <a:p>
            <a:pPr eaLnBrk="1" hangingPunct="1"/>
            <a:r>
              <a:rPr lang="en-GB" sz="2600" smtClean="0">
                <a:solidFill>
                  <a:srgbClr val="FF3300"/>
                </a:solidFill>
                <a:latin typeface="Calibri" pitchFamily="34" charset="0"/>
              </a:rPr>
              <a:t>5 subjects </a:t>
            </a:r>
            <a:r>
              <a:rPr lang="en-GB" sz="2600" smtClean="0">
                <a:solidFill>
                  <a:srgbClr val="003399"/>
                </a:solidFill>
                <a:latin typeface="Calibri" pitchFamily="34" charset="0"/>
              </a:rPr>
              <a:t>you are doing at school</a:t>
            </a:r>
          </a:p>
          <a:p>
            <a:pPr eaLnBrk="1" hangingPunct="1"/>
            <a:r>
              <a:rPr lang="en-GB" sz="2600" smtClean="0">
                <a:solidFill>
                  <a:srgbClr val="003399"/>
                </a:solidFill>
                <a:latin typeface="Calibri" pitchFamily="34" charset="0"/>
              </a:rPr>
              <a:t>Any </a:t>
            </a:r>
            <a:r>
              <a:rPr lang="en-GB" sz="2600" smtClean="0">
                <a:solidFill>
                  <a:srgbClr val="FF3300"/>
                </a:solidFill>
                <a:latin typeface="Calibri" pitchFamily="34" charset="0"/>
              </a:rPr>
              <a:t>careers</a:t>
            </a:r>
            <a:r>
              <a:rPr lang="en-GB" sz="2600" smtClean="0">
                <a:solidFill>
                  <a:srgbClr val="003399"/>
                </a:solidFill>
                <a:latin typeface="Calibri" pitchFamily="34" charset="0"/>
              </a:rPr>
              <a:t> you think you might want to do</a:t>
            </a:r>
          </a:p>
        </p:txBody>
      </p:sp>
      <p:pic>
        <p:nvPicPr>
          <p:cNvPr id="28676" name="Picture 4" descr="watercolour_pencil_cray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0425" y="4005263"/>
            <a:ext cx="2016125" cy="1779587"/>
          </a:xfrm>
          <a:prstGeom prst="rect">
            <a:avLst/>
          </a:prstGeom>
          <a:noFill/>
          <a:ln w="9525">
            <a:noFill/>
            <a:miter lim="800000"/>
            <a:headEnd/>
            <a:tailEnd/>
          </a:ln>
        </p:spPr>
      </p:pic>
      <p:pic>
        <p:nvPicPr>
          <p:cNvPr id="28677" name="Picture 5"/>
          <p:cNvPicPr>
            <a:picLocks noChangeAspect="1" noChangeArrowheads="1"/>
          </p:cNvPicPr>
          <p:nvPr/>
        </p:nvPicPr>
        <p:blipFill>
          <a:blip r:embed="rId3" cstate="print"/>
          <a:srcRect/>
          <a:stretch>
            <a:fillRect/>
          </a:stretch>
        </p:blipFill>
        <p:spPr bwMode="auto">
          <a:xfrm>
            <a:off x="5364163" y="1125538"/>
            <a:ext cx="2665412" cy="2665412"/>
          </a:xfrm>
          <a:prstGeom prst="rect">
            <a:avLst/>
          </a:prstGeom>
          <a:noFill/>
          <a:ln w="9525">
            <a:noFill/>
            <a:miter lim="800000"/>
            <a:headEnd/>
            <a:tailEnd/>
          </a:ln>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147050" cy="2143125"/>
          </a:xfrm>
        </p:spPr>
        <p:txBody>
          <a:bodyPr/>
          <a:lstStyle/>
          <a:p>
            <a:pPr eaLnBrk="1" hangingPunct="1"/>
            <a:r>
              <a:rPr lang="en-GB" sz="3200" dirty="0" smtClean="0">
                <a:latin typeface="Calibri" pitchFamily="34" charset="0"/>
              </a:rPr>
              <a:t>Topic Eight </a:t>
            </a:r>
            <a:r>
              <a:rPr lang="en-GB" sz="3800" dirty="0" smtClean="0">
                <a:latin typeface="Calibri" pitchFamily="34" charset="0"/>
              </a:rPr>
              <a:t/>
            </a:r>
            <a:br>
              <a:rPr lang="en-GB" sz="3800" dirty="0" smtClean="0">
                <a:latin typeface="Calibri" pitchFamily="34" charset="0"/>
              </a:rPr>
            </a:br>
            <a:r>
              <a:rPr lang="en-GB" sz="3600" dirty="0" smtClean="0">
                <a:latin typeface="Calibri" pitchFamily="34" charset="0"/>
              </a:rPr>
              <a:t>My FOXLAKE Placement the story so far…</a:t>
            </a:r>
            <a:endParaRPr lang="en-GB" sz="3800" dirty="0" smtClean="0">
              <a:latin typeface="Calibri" pitchFamily="34" charset="0"/>
            </a:endParaRPr>
          </a:p>
        </p:txBody>
      </p:sp>
      <p:sp>
        <p:nvSpPr>
          <p:cNvPr id="29699" name="Rectangle 3"/>
          <p:cNvSpPr>
            <a:spLocks noGrp="1" noChangeArrowheads="1"/>
          </p:cNvSpPr>
          <p:nvPr>
            <p:ph type="body" sz="half" idx="1"/>
          </p:nvPr>
        </p:nvSpPr>
        <p:spPr>
          <a:xfrm>
            <a:off x="323850" y="1989138"/>
            <a:ext cx="4679950" cy="4464050"/>
          </a:xfrm>
        </p:spPr>
        <p:txBody>
          <a:bodyPr/>
          <a:lstStyle/>
          <a:p>
            <a:pPr eaLnBrk="1" hangingPunct="1">
              <a:buFont typeface="Wingdings" pitchFamily="2" charset="2"/>
              <a:buNone/>
            </a:pPr>
            <a:r>
              <a:rPr lang="en-GB" sz="2200" b="1" dirty="0" smtClean="0">
                <a:latin typeface="Calibri" pitchFamily="34" charset="0"/>
              </a:rPr>
              <a:t>Learning Intention</a:t>
            </a:r>
          </a:p>
          <a:p>
            <a:pPr eaLnBrk="1" hangingPunct="1">
              <a:buFont typeface="Wingdings" pitchFamily="2" charset="2"/>
              <a:buNone/>
            </a:pPr>
            <a:endParaRPr lang="en-GB" sz="2200" b="1" dirty="0" smtClean="0">
              <a:latin typeface="Calibri" pitchFamily="34" charset="0"/>
            </a:endParaRPr>
          </a:p>
          <a:p>
            <a:pPr eaLnBrk="1" hangingPunct="1"/>
            <a:r>
              <a:rPr lang="en-GB" sz="2400" dirty="0" smtClean="0">
                <a:solidFill>
                  <a:srgbClr val="003399"/>
                </a:solidFill>
                <a:latin typeface="Calibri" pitchFamily="34" charset="0"/>
              </a:rPr>
              <a:t>Reflect on how you have developed on the FOXLAKE Programme so far.</a:t>
            </a:r>
          </a:p>
          <a:p>
            <a:pPr eaLnBrk="1" hangingPunct="1"/>
            <a:endParaRPr lang="en-GB" sz="2200" i="1" dirty="0" smtClean="0">
              <a:solidFill>
                <a:srgbClr val="FF3300"/>
              </a:solidFill>
              <a:latin typeface="Calibri" pitchFamily="34" charset="0"/>
            </a:endParaRPr>
          </a:p>
          <a:p>
            <a:pPr eaLnBrk="1" hangingPunct="1">
              <a:buFont typeface="Wingdings" pitchFamily="2" charset="2"/>
              <a:buNone/>
            </a:pPr>
            <a:r>
              <a:rPr lang="en-GB" sz="2200" b="1" dirty="0" smtClean="0">
                <a:latin typeface="Calibri" pitchFamily="34" charset="0"/>
              </a:rPr>
              <a:t>Success Criteria</a:t>
            </a:r>
            <a:r>
              <a:rPr lang="en-GB" sz="2200" dirty="0" smtClean="0">
                <a:latin typeface="Calibri" pitchFamily="34" charset="0"/>
              </a:rPr>
              <a:t> </a:t>
            </a:r>
          </a:p>
          <a:p>
            <a:pPr eaLnBrk="1" hangingPunct="1"/>
            <a:endParaRPr lang="en-GB" sz="2200" dirty="0" smtClean="0">
              <a:latin typeface="Calibri" pitchFamily="34" charset="0"/>
            </a:endParaRPr>
          </a:p>
          <a:p>
            <a:pPr eaLnBrk="1" hangingPunct="1"/>
            <a:r>
              <a:rPr lang="en-GB" sz="2400" dirty="0" smtClean="0">
                <a:solidFill>
                  <a:srgbClr val="003399"/>
                </a:solidFill>
                <a:latin typeface="Calibri" pitchFamily="34" charset="0"/>
              </a:rPr>
              <a:t>Write a personal essay.</a:t>
            </a:r>
            <a:endParaRPr lang="en-GB" sz="2400" i="1" dirty="0" smtClean="0">
              <a:solidFill>
                <a:srgbClr val="003399"/>
              </a:solidFill>
              <a:latin typeface="Calibri" pitchFamily="34" charset="0"/>
            </a:endParaRPr>
          </a:p>
          <a:p>
            <a:pPr eaLnBrk="1" hangingPunct="1">
              <a:buFont typeface="Wingdings" pitchFamily="2" charset="2"/>
              <a:buNone/>
            </a:pPr>
            <a:endParaRPr lang="en-GB" sz="2200" i="1" dirty="0" smtClean="0">
              <a:latin typeface="Calibri" pitchFamily="34" charset="0"/>
            </a:endParaRPr>
          </a:p>
        </p:txBody>
      </p:sp>
      <p:pic>
        <p:nvPicPr>
          <p:cNvPr id="29700" name="Picture 5"/>
          <p:cNvPicPr>
            <a:picLocks noChangeAspect="1" noChangeArrowheads="1"/>
          </p:cNvPicPr>
          <p:nvPr/>
        </p:nvPicPr>
        <p:blipFill>
          <a:blip r:embed="rId2" cstate="print"/>
          <a:srcRect/>
          <a:stretch>
            <a:fillRect/>
          </a:stretch>
        </p:blipFill>
        <p:spPr bwMode="auto">
          <a:xfrm>
            <a:off x="4500563" y="1412875"/>
            <a:ext cx="4187825" cy="4319588"/>
          </a:xfrm>
          <a:prstGeom prst="rect">
            <a:avLst/>
          </a:prstGeom>
          <a:noFill/>
          <a:ln w="9525">
            <a:noFill/>
            <a:miter lim="800000"/>
            <a:headEnd/>
            <a:tailEnd/>
          </a:ln>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2"/>
          <p:cNvSpPr>
            <a:spLocks noGrp="1"/>
          </p:cNvSpPr>
          <p:nvPr>
            <p:ph type="body" sz="half" idx="1"/>
          </p:nvPr>
        </p:nvSpPr>
        <p:spPr>
          <a:xfrm>
            <a:off x="755650" y="2133600"/>
            <a:ext cx="4103688" cy="3997325"/>
          </a:xfrm>
        </p:spPr>
        <p:txBody>
          <a:bodyPr/>
          <a:lstStyle/>
          <a:p>
            <a:r>
              <a:rPr lang="en-GB" sz="2400" smtClean="0">
                <a:solidFill>
                  <a:srgbClr val="003399"/>
                </a:solidFill>
                <a:latin typeface="Calibri" pitchFamily="34" charset="0"/>
              </a:rPr>
              <a:t>Use the </a:t>
            </a:r>
            <a:r>
              <a:rPr lang="en-GB" sz="2400" smtClean="0">
                <a:solidFill>
                  <a:srgbClr val="FF3300"/>
                </a:solidFill>
                <a:latin typeface="Calibri" pitchFamily="34" charset="0"/>
              </a:rPr>
              <a:t>help sheet </a:t>
            </a:r>
            <a:r>
              <a:rPr lang="en-GB" sz="2400" smtClean="0">
                <a:solidFill>
                  <a:srgbClr val="003399"/>
                </a:solidFill>
                <a:latin typeface="Calibri" pitchFamily="34" charset="0"/>
              </a:rPr>
              <a:t>and </a:t>
            </a:r>
            <a:r>
              <a:rPr lang="en-GB" sz="2400" smtClean="0">
                <a:solidFill>
                  <a:srgbClr val="FF3300"/>
                </a:solidFill>
                <a:latin typeface="Calibri" pitchFamily="34" charset="0"/>
              </a:rPr>
              <a:t>paragraph plan </a:t>
            </a:r>
            <a:r>
              <a:rPr lang="en-GB" sz="2400" smtClean="0">
                <a:solidFill>
                  <a:srgbClr val="003399"/>
                </a:solidFill>
                <a:latin typeface="Calibri" pitchFamily="34" charset="0"/>
              </a:rPr>
              <a:t>to write your essay which should be between </a:t>
            </a:r>
            <a:r>
              <a:rPr lang="en-GB" sz="2400" smtClean="0">
                <a:solidFill>
                  <a:srgbClr val="FF3300"/>
                </a:solidFill>
                <a:latin typeface="Calibri" pitchFamily="34" charset="0"/>
              </a:rPr>
              <a:t>500 – 800 words long</a:t>
            </a:r>
            <a:r>
              <a:rPr lang="en-GB" sz="2400" smtClean="0">
                <a:solidFill>
                  <a:srgbClr val="003399"/>
                </a:solidFill>
                <a:latin typeface="Calibri" pitchFamily="34" charset="0"/>
              </a:rPr>
              <a:t>. </a:t>
            </a:r>
          </a:p>
          <a:p>
            <a:endParaRPr lang="en-GB" sz="2400" smtClean="0">
              <a:latin typeface="Calibri" pitchFamily="34" charset="0"/>
            </a:endParaRPr>
          </a:p>
          <a:p>
            <a:r>
              <a:rPr lang="en-GB" sz="2400" smtClean="0">
                <a:solidFill>
                  <a:srgbClr val="003399"/>
                </a:solidFill>
                <a:latin typeface="Calibri" pitchFamily="34" charset="0"/>
              </a:rPr>
              <a:t>Think about both the </a:t>
            </a:r>
            <a:r>
              <a:rPr lang="en-GB" sz="2400" smtClean="0">
                <a:solidFill>
                  <a:srgbClr val="FF3300"/>
                </a:solidFill>
                <a:latin typeface="Calibri" pitchFamily="34" charset="0"/>
              </a:rPr>
              <a:t>content</a:t>
            </a:r>
            <a:r>
              <a:rPr lang="en-GB" sz="2400" smtClean="0">
                <a:solidFill>
                  <a:srgbClr val="003399"/>
                </a:solidFill>
                <a:latin typeface="Calibri" pitchFamily="34" charset="0"/>
              </a:rPr>
              <a:t> and </a:t>
            </a:r>
            <a:r>
              <a:rPr lang="en-GB" sz="2400" smtClean="0">
                <a:solidFill>
                  <a:srgbClr val="FF3300"/>
                </a:solidFill>
                <a:latin typeface="Calibri" pitchFamily="34" charset="0"/>
              </a:rPr>
              <a:t>style</a:t>
            </a:r>
            <a:r>
              <a:rPr lang="en-GB" sz="2400" smtClean="0">
                <a:solidFill>
                  <a:srgbClr val="003399"/>
                </a:solidFill>
                <a:latin typeface="Calibri" pitchFamily="34" charset="0"/>
              </a:rPr>
              <a:t> of your writing</a:t>
            </a:r>
            <a:r>
              <a:rPr lang="en-GB" sz="2400" smtClean="0">
                <a:latin typeface="Calibri" pitchFamily="34" charset="0"/>
              </a:rPr>
              <a:t>.</a:t>
            </a:r>
          </a:p>
        </p:txBody>
      </p:sp>
      <p:pic>
        <p:nvPicPr>
          <p:cNvPr id="30723" name="Picture 2"/>
          <p:cNvPicPr>
            <a:picLocks noChangeAspect="1" noChangeArrowheads="1"/>
          </p:cNvPicPr>
          <p:nvPr/>
        </p:nvPicPr>
        <p:blipFill>
          <a:blip r:embed="rId2" cstate="print"/>
          <a:srcRect/>
          <a:stretch>
            <a:fillRect/>
          </a:stretch>
        </p:blipFill>
        <p:spPr bwMode="auto">
          <a:xfrm>
            <a:off x="5273675" y="495300"/>
            <a:ext cx="3436938" cy="2573338"/>
          </a:xfrm>
          <a:prstGeom prst="rect">
            <a:avLst/>
          </a:prstGeom>
          <a:noFill/>
          <a:ln w="9525">
            <a:noFill/>
            <a:miter lim="800000"/>
            <a:headEnd/>
            <a:tailEnd/>
          </a:ln>
        </p:spPr>
      </p:pic>
      <p:pic>
        <p:nvPicPr>
          <p:cNvPr id="30724" name="Picture 3"/>
          <p:cNvPicPr>
            <a:picLocks noChangeAspect="1" noChangeArrowheads="1"/>
          </p:cNvPicPr>
          <p:nvPr/>
        </p:nvPicPr>
        <p:blipFill>
          <a:blip r:embed="rId3" cstate="print"/>
          <a:srcRect/>
          <a:stretch>
            <a:fillRect/>
          </a:stretch>
        </p:blipFill>
        <p:spPr bwMode="auto">
          <a:xfrm>
            <a:off x="5219700" y="3500438"/>
            <a:ext cx="3490913" cy="2449512"/>
          </a:xfrm>
          <a:prstGeom prst="rect">
            <a:avLst/>
          </a:prstGeom>
          <a:noFill/>
          <a:ln w="9525">
            <a:noFill/>
            <a:miter lim="800000"/>
            <a:headEnd/>
            <a:tailEnd/>
          </a:ln>
        </p:spPr>
      </p:pic>
      <p:sp>
        <p:nvSpPr>
          <p:cNvPr id="30725" name="Rectangle 2"/>
          <p:cNvSpPr>
            <a:spLocks noGrp="1" noChangeArrowheads="1"/>
          </p:cNvSpPr>
          <p:nvPr>
            <p:ph type="title"/>
          </p:nvPr>
        </p:nvSpPr>
        <p:spPr>
          <a:xfrm>
            <a:off x="457200" y="549275"/>
            <a:ext cx="5267325" cy="868363"/>
          </a:xfrm>
        </p:spPr>
        <p:txBody>
          <a:bodyPr/>
          <a:lstStyle/>
          <a:p>
            <a:pPr eaLnBrk="1" hangingPunct="1"/>
            <a:r>
              <a:rPr lang="en-GB" smtClean="0">
                <a:latin typeface="Calibri" pitchFamily="34" charset="0"/>
              </a:rPr>
              <a:t>ESSAY</a:t>
            </a:r>
          </a:p>
        </p:txBody>
      </p:sp>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5338763" cy="2143125"/>
          </a:xfrm>
        </p:spPr>
        <p:txBody>
          <a:bodyPr/>
          <a:lstStyle/>
          <a:p>
            <a:pPr eaLnBrk="1" hangingPunct="1"/>
            <a:r>
              <a:rPr lang="en-GB" sz="3200" smtClean="0">
                <a:latin typeface="Calibri" pitchFamily="34" charset="0"/>
              </a:rPr>
              <a:t>Topic Nine  </a:t>
            </a:r>
            <a:r>
              <a:rPr lang="en-GB" sz="3800" smtClean="0">
                <a:latin typeface="Calibri" pitchFamily="34" charset="0"/>
              </a:rPr>
              <a:t/>
            </a:r>
            <a:br>
              <a:rPr lang="en-GB" sz="3800" smtClean="0">
                <a:latin typeface="Calibri" pitchFamily="34" charset="0"/>
              </a:rPr>
            </a:br>
            <a:r>
              <a:rPr lang="en-GB" sz="3800" smtClean="0">
                <a:latin typeface="Calibri" pitchFamily="34" charset="0"/>
              </a:rPr>
              <a:t>Last steps…</a:t>
            </a:r>
          </a:p>
        </p:txBody>
      </p:sp>
      <p:sp>
        <p:nvSpPr>
          <p:cNvPr id="31747" name="Rectangle 3"/>
          <p:cNvSpPr>
            <a:spLocks noGrp="1" noChangeArrowheads="1"/>
          </p:cNvSpPr>
          <p:nvPr>
            <p:ph type="body" sz="half" idx="1"/>
          </p:nvPr>
        </p:nvSpPr>
        <p:spPr>
          <a:xfrm>
            <a:off x="323850" y="1989138"/>
            <a:ext cx="4679950" cy="4464050"/>
          </a:xfrm>
        </p:spPr>
        <p:txBody>
          <a:bodyPr/>
          <a:lstStyle/>
          <a:p>
            <a:pPr eaLnBrk="1" hangingPunct="1">
              <a:buFont typeface="Wingdings" pitchFamily="2" charset="2"/>
              <a:buNone/>
            </a:pPr>
            <a:r>
              <a:rPr lang="en-GB" sz="2200" b="1" smtClean="0">
                <a:latin typeface="Calibri" pitchFamily="34" charset="0"/>
              </a:rPr>
              <a:t>Learning Intention</a:t>
            </a:r>
          </a:p>
          <a:p>
            <a:pPr eaLnBrk="1" hangingPunct="1">
              <a:buFont typeface="Wingdings" pitchFamily="2" charset="2"/>
              <a:buNone/>
            </a:pPr>
            <a:endParaRPr lang="en-GB" sz="2200" b="1" smtClean="0">
              <a:latin typeface="Calibri" pitchFamily="34" charset="0"/>
            </a:endParaRPr>
          </a:p>
          <a:p>
            <a:pPr eaLnBrk="1" hangingPunct="1"/>
            <a:r>
              <a:rPr lang="en-GB" sz="2200" smtClean="0">
                <a:solidFill>
                  <a:srgbClr val="003399"/>
                </a:solidFill>
                <a:latin typeface="Calibri" pitchFamily="34" charset="0"/>
              </a:rPr>
              <a:t>Complete First Steps Unit </a:t>
            </a:r>
          </a:p>
          <a:p>
            <a:pPr eaLnBrk="1" hangingPunct="1"/>
            <a:endParaRPr lang="en-GB" sz="2200" i="1" smtClean="0">
              <a:solidFill>
                <a:srgbClr val="FF3300"/>
              </a:solidFill>
              <a:latin typeface="Calibri" pitchFamily="34" charset="0"/>
            </a:endParaRPr>
          </a:p>
          <a:p>
            <a:pPr eaLnBrk="1" hangingPunct="1">
              <a:buFont typeface="Wingdings" pitchFamily="2" charset="2"/>
              <a:buNone/>
            </a:pPr>
            <a:r>
              <a:rPr lang="en-GB" sz="2200" b="1" smtClean="0">
                <a:latin typeface="Calibri" pitchFamily="34" charset="0"/>
              </a:rPr>
              <a:t>Success Criteria</a:t>
            </a:r>
            <a:r>
              <a:rPr lang="en-GB" sz="2200" smtClean="0">
                <a:latin typeface="Calibri" pitchFamily="34" charset="0"/>
              </a:rPr>
              <a:t> </a:t>
            </a:r>
          </a:p>
          <a:p>
            <a:pPr eaLnBrk="1" hangingPunct="1"/>
            <a:endParaRPr lang="en-GB" sz="2200" smtClean="0">
              <a:latin typeface="Calibri" pitchFamily="34" charset="0"/>
            </a:endParaRPr>
          </a:p>
          <a:p>
            <a:pPr eaLnBrk="1" hangingPunct="1"/>
            <a:r>
              <a:rPr lang="en-GB" sz="2200" smtClean="0">
                <a:solidFill>
                  <a:srgbClr val="003399"/>
                </a:solidFill>
                <a:latin typeface="Calibri" pitchFamily="34" charset="0"/>
              </a:rPr>
              <a:t>Complete </a:t>
            </a:r>
            <a:r>
              <a:rPr lang="en-GB" sz="2200" smtClean="0">
                <a:solidFill>
                  <a:srgbClr val="FF3300"/>
                </a:solidFill>
                <a:latin typeface="Calibri" pitchFamily="34" charset="0"/>
              </a:rPr>
              <a:t>Task 3</a:t>
            </a:r>
            <a:r>
              <a:rPr lang="en-GB" sz="2200" smtClean="0">
                <a:solidFill>
                  <a:srgbClr val="003399"/>
                </a:solidFill>
                <a:latin typeface="Calibri" pitchFamily="34" charset="0"/>
              </a:rPr>
              <a:t> in the Pupil Booklet  </a:t>
            </a:r>
          </a:p>
          <a:p>
            <a:pPr eaLnBrk="1" hangingPunct="1"/>
            <a:r>
              <a:rPr lang="en-GB" sz="2200" smtClean="0">
                <a:solidFill>
                  <a:srgbClr val="003399"/>
                </a:solidFill>
                <a:latin typeface="Calibri" pitchFamily="34" charset="0"/>
              </a:rPr>
              <a:t>Fill in </a:t>
            </a:r>
            <a:r>
              <a:rPr lang="en-GB" sz="2200" smtClean="0">
                <a:solidFill>
                  <a:srgbClr val="FF3300"/>
                </a:solidFill>
                <a:latin typeface="Calibri" pitchFamily="34" charset="0"/>
              </a:rPr>
              <a:t>Evaluation </a:t>
            </a:r>
            <a:endParaRPr lang="en-GB" sz="2200" i="1" smtClean="0">
              <a:solidFill>
                <a:srgbClr val="FF3300"/>
              </a:solidFill>
              <a:latin typeface="Calibri" pitchFamily="34" charset="0"/>
            </a:endParaRPr>
          </a:p>
          <a:p>
            <a:pPr eaLnBrk="1" hangingPunct="1">
              <a:buFont typeface="Wingdings" pitchFamily="2" charset="2"/>
              <a:buNone/>
            </a:pPr>
            <a:endParaRPr lang="en-GB" sz="2200" i="1" smtClean="0">
              <a:latin typeface="Calibri" pitchFamily="34" charset="0"/>
            </a:endParaRPr>
          </a:p>
        </p:txBody>
      </p:sp>
      <p:pic>
        <p:nvPicPr>
          <p:cNvPr id="31748" name="Picture 2"/>
          <p:cNvPicPr>
            <a:picLocks noChangeAspect="1" noChangeArrowheads="1"/>
          </p:cNvPicPr>
          <p:nvPr/>
        </p:nvPicPr>
        <p:blipFill>
          <a:blip r:embed="rId2" cstate="print"/>
          <a:srcRect/>
          <a:stretch>
            <a:fillRect/>
          </a:stretch>
        </p:blipFill>
        <p:spPr bwMode="auto">
          <a:xfrm>
            <a:off x="5219700" y="549275"/>
            <a:ext cx="3513138" cy="4665663"/>
          </a:xfrm>
          <a:prstGeom prst="rect">
            <a:avLst/>
          </a:prstGeom>
          <a:noFill/>
          <a:ln w="9525">
            <a:noFill/>
            <a:miter lim="800000"/>
            <a:headEnd/>
            <a:tailEnd/>
          </a:ln>
        </p:spPr>
      </p:pic>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GB" dirty="0" smtClean="0">
                <a:latin typeface="Calibri" pitchFamily="34" charset="0"/>
              </a:rPr>
              <a:t>Making decisions </a:t>
            </a:r>
          </a:p>
        </p:txBody>
      </p:sp>
      <p:sp>
        <p:nvSpPr>
          <p:cNvPr id="5123" name="Rectangle 5"/>
          <p:cNvSpPr>
            <a:spLocks noGrp="1" noChangeArrowheads="1"/>
          </p:cNvSpPr>
          <p:nvPr>
            <p:ph type="body" sz="half" idx="1"/>
          </p:nvPr>
        </p:nvSpPr>
        <p:spPr/>
        <p:txBody>
          <a:bodyPr/>
          <a:lstStyle/>
          <a:p>
            <a:pPr eaLnBrk="1" hangingPunct="1">
              <a:lnSpc>
                <a:spcPct val="90000"/>
              </a:lnSpc>
            </a:pPr>
            <a:r>
              <a:rPr lang="en-GB" sz="2600" dirty="0" smtClean="0">
                <a:solidFill>
                  <a:srgbClr val="003399"/>
                </a:solidFill>
                <a:latin typeface="Calibri" pitchFamily="34" charset="0"/>
              </a:rPr>
              <a:t>Choosing a job or career is a </a:t>
            </a:r>
            <a:r>
              <a:rPr lang="en-GB" sz="2600" dirty="0" smtClean="0">
                <a:solidFill>
                  <a:srgbClr val="FF3300"/>
                </a:solidFill>
                <a:latin typeface="Calibri" pitchFamily="34" charset="0"/>
              </a:rPr>
              <a:t>big decision</a:t>
            </a:r>
            <a:r>
              <a:rPr lang="en-GB" sz="2600" dirty="0" smtClean="0">
                <a:solidFill>
                  <a:srgbClr val="003399"/>
                </a:solidFill>
                <a:latin typeface="Calibri" pitchFamily="34" charset="0"/>
              </a:rPr>
              <a:t> and should be based on </a:t>
            </a:r>
            <a:r>
              <a:rPr lang="en-GB" sz="2600" dirty="0" smtClean="0">
                <a:solidFill>
                  <a:srgbClr val="FF3300"/>
                </a:solidFill>
                <a:latin typeface="Calibri" pitchFamily="34" charset="0"/>
              </a:rPr>
              <a:t>proper research</a:t>
            </a:r>
            <a:r>
              <a:rPr lang="en-GB" sz="2600" dirty="0" smtClean="0">
                <a:solidFill>
                  <a:srgbClr val="003399"/>
                </a:solidFill>
                <a:latin typeface="Calibri" pitchFamily="34" charset="0"/>
              </a:rPr>
              <a:t> and </a:t>
            </a:r>
            <a:r>
              <a:rPr lang="en-GB" sz="2600" dirty="0" smtClean="0">
                <a:solidFill>
                  <a:srgbClr val="FF3300"/>
                </a:solidFill>
                <a:latin typeface="Calibri" pitchFamily="34" charset="0"/>
              </a:rPr>
              <a:t>self reflection </a:t>
            </a:r>
          </a:p>
          <a:p>
            <a:pPr eaLnBrk="1" hangingPunct="1">
              <a:lnSpc>
                <a:spcPct val="90000"/>
              </a:lnSpc>
            </a:pPr>
            <a:endParaRPr lang="en-GB" sz="2600" dirty="0" smtClean="0">
              <a:solidFill>
                <a:srgbClr val="FF3300"/>
              </a:solidFill>
              <a:latin typeface="Calibri" pitchFamily="34" charset="0"/>
            </a:endParaRPr>
          </a:p>
          <a:p>
            <a:pPr eaLnBrk="1" hangingPunct="1">
              <a:lnSpc>
                <a:spcPct val="90000"/>
              </a:lnSpc>
            </a:pPr>
            <a:r>
              <a:rPr lang="en-GB" sz="2600" dirty="0" smtClean="0">
                <a:solidFill>
                  <a:srgbClr val="003399"/>
                </a:solidFill>
                <a:latin typeface="Calibri" pitchFamily="34" charset="0"/>
              </a:rPr>
              <a:t>What is the </a:t>
            </a:r>
            <a:r>
              <a:rPr lang="en-GB" sz="2600" dirty="0" smtClean="0">
                <a:solidFill>
                  <a:srgbClr val="FF3300"/>
                </a:solidFill>
                <a:latin typeface="Calibri" pitchFamily="34" charset="0"/>
              </a:rPr>
              <a:t>message</a:t>
            </a:r>
            <a:r>
              <a:rPr lang="en-GB" sz="2600" dirty="0" smtClean="0">
                <a:solidFill>
                  <a:srgbClr val="003399"/>
                </a:solidFill>
                <a:latin typeface="Calibri" pitchFamily="34" charset="0"/>
              </a:rPr>
              <a:t> behind the video when it comes to decision making? </a:t>
            </a:r>
          </a:p>
        </p:txBody>
      </p:sp>
      <p:pic>
        <p:nvPicPr>
          <p:cNvPr id="5124" name="Picture 7"/>
          <p:cNvPicPr>
            <a:picLocks noGrp="1" noChangeAspect="1" noChangeArrowheads="1"/>
          </p:cNvPicPr>
          <p:nvPr>
            <p:ph sz="quarter" idx="2"/>
          </p:nvPr>
        </p:nvPicPr>
        <p:blipFill>
          <a:blip r:embed="rId2" cstate="print"/>
          <a:srcRect/>
          <a:stretch>
            <a:fillRect/>
          </a:stretch>
        </p:blipFill>
        <p:spPr>
          <a:xfrm>
            <a:off x="5076825" y="908050"/>
            <a:ext cx="3394075" cy="3313113"/>
          </a:xfrm>
        </p:spPr>
      </p:pic>
      <p:sp>
        <p:nvSpPr>
          <p:cNvPr id="5125" name="Rectangle 8"/>
          <p:cNvSpPr>
            <a:spLocks noGrp="1" noChangeArrowheads="1"/>
          </p:cNvSpPr>
          <p:nvPr>
            <p:ph sz="quarter" idx="3"/>
          </p:nvPr>
        </p:nvSpPr>
        <p:spPr>
          <a:xfrm>
            <a:off x="4643438" y="4724400"/>
            <a:ext cx="4321175" cy="927100"/>
          </a:xfrm>
        </p:spPr>
        <p:txBody>
          <a:bodyPr/>
          <a:lstStyle/>
          <a:p>
            <a:pPr marL="0" indent="0" algn="ctr" eaLnBrk="1" hangingPunct="1">
              <a:buFont typeface="Wingdings" pitchFamily="2" charset="2"/>
              <a:buNone/>
            </a:pPr>
            <a:r>
              <a:rPr lang="en-GB" sz="1200" dirty="0" smtClean="0">
                <a:latin typeface="Calibri" pitchFamily="34" charset="0"/>
                <a:hlinkClick r:id="rId3"/>
              </a:rPr>
              <a:t>http://www.youtube.com/watch?v=AYFPOS44dMw</a:t>
            </a:r>
            <a:endParaRPr lang="en-GB" sz="1200" dirty="0" smtClean="0">
              <a:latin typeface="Calibri" pitchFamily="34" charset="0"/>
            </a:endParaRPr>
          </a:p>
          <a:p>
            <a:pPr marL="0" indent="0" algn="ctr" eaLnBrk="1" hangingPunct="1">
              <a:buFont typeface="Wingdings" pitchFamily="2" charset="2"/>
              <a:buNone/>
            </a:pPr>
            <a:r>
              <a:rPr lang="en-GB" sz="2100" dirty="0" smtClean="0">
                <a:latin typeface="Calibri" pitchFamily="34" charset="0"/>
              </a:rPr>
              <a:t>    (Double click on the link)</a:t>
            </a:r>
          </a:p>
        </p:txBody>
      </p:sp>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body" sz="half" idx="1"/>
          </p:nvPr>
        </p:nvSpPr>
        <p:spPr/>
        <p:txBody>
          <a:bodyPr/>
          <a:lstStyle/>
          <a:p>
            <a:r>
              <a:rPr lang="en-GB" sz="2200" dirty="0" smtClean="0">
                <a:solidFill>
                  <a:srgbClr val="003399"/>
                </a:solidFill>
                <a:latin typeface="Calibri" pitchFamily="34" charset="0"/>
              </a:rPr>
              <a:t>We have now got the end of this unit on </a:t>
            </a:r>
            <a:r>
              <a:rPr lang="en-GB" sz="2200" dirty="0" smtClean="0">
                <a:solidFill>
                  <a:srgbClr val="FF0000"/>
                </a:solidFill>
                <a:latin typeface="Calibri" pitchFamily="34" charset="0"/>
              </a:rPr>
              <a:t>First Steps.</a:t>
            </a:r>
            <a:endParaRPr lang="en-GB" sz="2200" dirty="0" smtClean="0">
              <a:solidFill>
                <a:srgbClr val="003366"/>
              </a:solidFill>
              <a:latin typeface="Calibri" pitchFamily="34" charset="0"/>
            </a:endParaRPr>
          </a:p>
          <a:p>
            <a:endParaRPr lang="en-GB" sz="2200" dirty="0" smtClean="0">
              <a:solidFill>
                <a:srgbClr val="003366"/>
              </a:solidFill>
              <a:latin typeface="Calibri" pitchFamily="34" charset="0"/>
            </a:endParaRPr>
          </a:p>
          <a:p>
            <a:r>
              <a:rPr lang="en-GB" sz="2200" dirty="0" smtClean="0">
                <a:solidFill>
                  <a:srgbClr val="003399"/>
                </a:solidFill>
                <a:latin typeface="Calibri" pitchFamily="34" charset="0"/>
              </a:rPr>
              <a:t>Your last task is to fill in the </a:t>
            </a:r>
            <a:r>
              <a:rPr lang="en-GB" sz="2200" dirty="0" smtClean="0">
                <a:solidFill>
                  <a:srgbClr val="FF0000"/>
                </a:solidFill>
                <a:latin typeface="Calibri" pitchFamily="34" charset="0"/>
              </a:rPr>
              <a:t>Evaluation section</a:t>
            </a:r>
            <a:r>
              <a:rPr lang="en-GB" sz="2200" dirty="0" smtClean="0">
                <a:solidFill>
                  <a:srgbClr val="003366"/>
                </a:solidFill>
                <a:latin typeface="Calibri" pitchFamily="34" charset="0"/>
              </a:rPr>
              <a:t> </a:t>
            </a:r>
            <a:r>
              <a:rPr lang="en-GB" sz="2200" dirty="0" smtClean="0">
                <a:solidFill>
                  <a:srgbClr val="003399"/>
                </a:solidFill>
                <a:latin typeface="Calibri" pitchFamily="34" charset="0"/>
              </a:rPr>
              <a:t>of your Pupil Assessment Booklet. </a:t>
            </a:r>
          </a:p>
          <a:p>
            <a:endParaRPr lang="en-GB" sz="2200" dirty="0" smtClean="0">
              <a:solidFill>
                <a:srgbClr val="003366"/>
              </a:solidFill>
              <a:latin typeface="Calibri" pitchFamily="34" charset="0"/>
            </a:endParaRPr>
          </a:p>
          <a:p>
            <a:r>
              <a:rPr lang="en-GB" sz="2200" dirty="0" smtClean="0">
                <a:solidFill>
                  <a:srgbClr val="003399"/>
                </a:solidFill>
                <a:latin typeface="Calibri" pitchFamily="34" charset="0"/>
              </a:rPr>
              <a:t>Your teacher will then let you know if you have </a:t>
            </a:r>
            <a:r>
              <a:rPr lang="en-GB" sz="2200" dirty="0" smtClean="0">
                <a:solidFill>
                  <a:srgbClr val="FF0000"/>
                </a:solidFill>
                <a:latin typeface="Calibri" pitchFamily="34" charset="0"/>
              </a:rPr>
              <a:t>passed the unit</a:t>
            </a:r>
            <a:r>
              <a:rPr lang="en-GB" sz="2200" dirty="0" smtClean="0">
                <a:solidFill>
                  <a:srgbClr val="003366"/>
                </a:solidFill>
                <a:latin typeface="Calibri" pitchFamily="34" charset="0"/>
              </a:rPr>
              <a:t>. </a:t>
            </a:r>
          </a:p>
        </p:txBody>
      </p:sp>
      <p:pic>
        <p:nvPicPr>
          <p:cNvPr id="32771" name="Picture 6"/>
          <p:cNvPicPr>
            <a:picLocks noGrp="1" noChangeAspect="1" noChangeArrowheads="1"/>
          </p:cNvPicPr>
          <p:nvPr>
            <p:ph sz="quarter" idx="2"/>
          </p:nvPr>
        </p:nvPicPr>
        <p:blipFill>
          <a:blip r:embed="rId2" cstate="print"/>
          <a:srcRect/>
          <a:stretch>
            <a:fillRect/>
          </a:stretch>
        </p:blipFill>
        <p:spPr>
          <a:xfrm>
            <a:off x="5219700" y="765175"/>
            <a:ext cx="3106738" cy="2189163"/>
          </a:xfrm>
        </p:spPr>
      </p:pic>
      <p:pic>
        <p:nvPicPr>
          <p:cNvPr id="32772" name="Picture 7"/>
          <p:cNvPicPr>
            <a:picLocks noGrp="1" noChangeAspect="1" noChangeArrowheads="1"/>
          </p:cNvPicPr>
          <p:nvPr>
            <p:ph sz="quarter" idx="3"/>
          </p:nvPr>
        </p:nvPicPr>
        <p:blipFill>
          <a:blip r:embed="rId3" cstate="print"/>
          <a:srcRect/>
          <a:stretch>
            <a:fillRect/>
          </a:stretch>
        </p:blipFill>
        <p:spPr>
          <a:xfrm>
            <a:off x="4716463" y="3357563"/>
            <a:ext cx="4105275" cy="2592387"/>
          </a:xfrm>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body" sz="half" idx="1"/>
          </p:nvPr>
        </p:nvSpPr>
        <p:spPr>
          <a:xfrm>
            <a:off x="468313" y="549275"/>
            <a:ext cx="3816350" cy="5399088"/>
          </a:xfrm>
        </p:spPr>
        <p:txBody>
          <a:bodyPr/>
          <a:lstStyle/>
          <a:p>
            <a:pPr eaLnBrk="1" hangingPunct="1"/>
            <a:r>
              <a:rPr lang="en-GB" sz="2000" dirty="0" smtClean="0">
                <a:solidFill>
                  <a:srgbClr val="003399"/>
                </a:solidFill>
                <a:latin typeface="Calibri" pitchFamily="34" charset="0"/>
              </a:rPr>
              <a:t>Create a </a:t>
            </a:r>
            <a:r>
              <a:rPr lang="en-GB" sz="2000" dirty="0" smtClean="0">
                <a:solidFill>
                  <a:srgbClr val="FF0000"/>
                </a:solidFill>
                <a:latin typeface="Calibri" pitchFamily="34" charset="0"/>
              </a:rPr>
              <a:t>collage, presentation or mind map</a:t>
            </a:r>
            <a:r>
              <a:rPr lang="en-GB" sz="2000" dirty="0" smtClean="0">
                <a:solidFill>
                  <a:srgbClr val="003399"/>
                </a:solidFill>
                <a:latin typeface="Calibri" pitchFamily="34" charset="0"/>
              </a:rPr>
              <a:t> in which you write down all your </a:t>
            </a:r>
            <a:r>
              <a:rPr lang="en-GB" sz="2000" dirty="0" smtClean="0">
                <a:solidFill>
                  <a:srgbClr val="FF3300"/>
                </a:solidFill>
                <a:latin typeface="Calibri" pitchFamily="34" charset="0"/>
              </a:rPr>
              <a:t>hobbies and interests</a:t>
            </a:r>
            <a:r>
              <a:rPr lang="en-GB" sz="2000" dirty="0" smtClean="0">
                <a:solidFill>
                  <a:srgbClr val="003399"/>
                </a:solidFill>
                <a:latin typeface="Calibri" pitchFamily="34" charset="0"/>
              </a:rPr>
              <a:t>. </a:t>
            </a:r>
          </a:p>
          <a:p>
            <a:pPr eaLnBrk="1" hangingPunct="1"/>
            <a:endParaRPr lang="en-GB" sz="2000" dirty="0" smtClean="0">
              <a:solidFill>
                <a:srgbClr val="003399"/>
              </a:solidFill>
              <a:latin typeface="Calibri" pitchFamily="34" charset="0"/>
            </a:endParaRPr>
          </a:p>
          <a:p>
            <a:pPr eaLnBrk="1" hangingPunct="1"/>
            <a:r>
              <a:rPr lang="en-GB" sz="2000" dirty="0" smtClean="0">
                <a:solidFill>
                  <a:srgbClr val="003399"/>
                </a:solidFill>
                <a:latin typeface="Calibri" pitchFamily="34" charset="0"/>
              </a:rPr>
              <a:t>Include things you do in </a:t>
            </a:r>
            <a:r>
              <a:rPr lang="en-GB" sz="2000" dirty="0" smtClean="0">
                <a:solidFill>
                  <a:srgbClr val="FF3300"/>
                </a:solidFill>
                <a:latin typeface="Calibri" pitchFamily="34" charset="0"/>
              </a:rPr>
              <a:t>school, at home, in clubs</a:t>
            </a:r>
            <a:r>
              <a:rPr lang="en-GB" sz="2000" dirty="0" smtClean="0">
                <a:solidFill>
                  <a:srgbClr val="003399"/>
                </a:solidFill>
                <a:latin typeface="Calibri" pitchFamily="34" charset="0"/>
              </a:rPr>
              <a:t>. </a:t>
            </a:r>
          </a:p>
          <a:p>
            <a:pPr eaLnBrk="1" hangingPunct="1"/>
            <a:endParaRPr lang="en-GB" sz="2000" dirty="0" smtClean="0">
              <a:solidFill>
                <a:srgbClr val="003399"/>
              </a:solidFill>
              <a:latin typeface="Calibri" pitchFamily="34" charset="0"/>
            </a:endParaRPr>
          </a:p>
          <a:p>
            <a:pPr eaLnBrk="1" hangingPunct="1"/>
            <a:r>
              <a:rPr lang="en-GB" sz="2000" dirty="0" smtClean="0">
                <a:solidFill>
                  <a:srgbClr val="003399"/>
                </a:solidFill>
                <a:latin typeface="Calibri" pitchFamily="34" charset="0"/>
              </a:rPr>
              <a:t>Use </a:t>
            </a:r>
            <a:r>
              <a:rPr lang="en-GB" sz="2000" dirty="0" smtClean="0">
                <a:solidFill>
                  <a:srgbClr val="FF3300"/>
                </a:solidFill>
                <a:latin typeface="Calibri" pitchFamily="34" charset="0"/>
              </a:rPr>
              <a:t>different colours</a:t>
            </a:r>
            <a:r>
              <a:rPr lang="en-GB" sz="2000" dirty="0" smtClean="0">
                <a:solidFill>
                  <a:srgbClr val="003399"/>
                </a:solidFill>
                <a:latin typeface="Calibri" pitchFamily="34" charset="0"/>
              </a:rPr>
              <a:t> to show things you have done in the </a:t>
            </a:r>
            <a:r>
              <a:rPr lang="en-GB" sz="2000" dirty="0" smtClean="0">
                <a:solidFill>
                  <a:srgbClr val="FF3300"/>
                </a:solidFill>
                <a:latin typeface="Calibri" pitchFamily="34" charset="0"/>
              </a:rPr>
              <a:t>past</a:t>
            </a:r>
            <a:r>
              <a:rPr lang="en-GB" sz="2000" dirty="0" smtClean="0">
                <a:solidFill>
                  <a:srgbClr val="003399"/>
                </a:solidFill>
                <a:latin typeface="Calibri" pitchFamily="34" charset="0"/>
              </a:rPr>
              <a:t>, </a:t>
            </a:r>
            <a:r>
              <a:rPr lang="en-GB" sz="2000" dirty="0" smtClean="0">
                <a:solidFill>
                  <a:srgbClr val="FF3300"/>
                </a:solidFill>
                <a:latin typeface="Calibri" pitchFamily="34" charset="0"/>
              </a:rPr>
              <a:t>present</a:t>
            </a:r>
            <a:r>
              <a:rPr lang="en-GB" sz="2000" dirty="0" smtClean="0">
                <a:solidFill>
                  <a:srgbClr val="003399"/>
                </a:solidFill>
                <a:latin typeface="Calibri" pitchFamily="34" charset="0"/>
              </a:rPr>
              <a:t> and ones you would like to do in the </a:t>
            </a:r>
            <a:r>
              <a:rPr lang="en-GB" sz="2000" dirty="0" smtClean="0">
                <a:solidFill>
                  <a:srgbClr val="FF3300"/>
                </a:solidFill>
                <a:latin typeface="Calibri" pitchFamily="34" charset="0"/>
              </a:rPr>
              <a:t>future</a:t>
            </a:r>
            <a:r>
              <a:rPr lang="en-GB" sz="2000" dirty="0" smtClean="0">
                <a:solidFill>
                  <a:srgbClr val="003399"/>
                </a:solidFill>
                <a:latin typeface="Calibri" pitchFamily="34" charset="0"/>
              </a:rPr>
              <a:t>. </a:t>
            </a:r>
          </a:p>
          <a:p>
            <a:pPr eaLnBrk="1" hangingPunct="1"/>
            <a:endParaRPr lang="en-GB" sz="2000" dirty="0" smtClean="0">
              <a:solidFill>
                <a:srgbClr val="003399"/>
              </a:solidFill>
              <a:latin typeface="Calibri" pitchFamily="34" charset="0"/>
            </a:endParaRPr>
          </a:p>
          <a:p>
            <a:pPr eaLnBrk="1" hangingPunct="1"/>
            <a:r>
              <a:rPr lang="en-GB" sz="2000" dirty="0" smtClean="0">
                <a:solidFill>
                  <a:srgbClr val="003399"/>
                </a:solidFill>
                <a:latin typeface="Calibri" pitchFamily="34" charset="0"/>
              </a:rPr>
              <a:t>You will need a </a:t>
            </a:r>
            <a:r>
              <a:rPr lang="en-GB" sz="2000" dirty="0" smtClean="0">
                <a:solidFill>
                  <a:srgbClr val="FF3300"/>
                </a:solidFill>
                <a:latin typeface="Calibri" pitchFamily="34" charset="0"/>
              </a:rPr>
              <a:t>key </a:t>
            </a:r>
            <a:r>
              <a:rPr lang="en-GB" sz="2000" dirty="0" smtClean="0">
                <a:solidFill>
                  <a:srgbClr val="003399"/>
                </a:solidFill>
                <a:latin typeface="Calibri" pitchFamily="34" charset="0"/>
              </a:rPr>
              <a:t>and use </a:t>
            </a:r>
            <a:r>
              <a:rPr lang="en-GB" sz="2000" dirty="0" smtClean="0">
                <a:solidFill>
                  <a:srgbClr val="FF3300"/>
                </a:solidFill>
                <a:latin typeface="Calibri" pitchFamily="34" charset="0"/>
              </a:rPr>
              <a:t>illustrations</a:t>
            </a:r>
            <a:r>
              <a:rPr lang="en-GB" sz="2000" dirty="0" smtClean="0">
                <a:solidFill>
                  <a:srgbClr val="003399"/>
                </a:solidFill>
                <a:latin typeface="Calibri" pitchFamily="34" charset="0"/>
              </a:rPr>
              <a:t> or </a:t>
            </a:r>
            <a:r>
              <a:rPr lang="en-GB" sz="2000" dirty="0" smtClean="0">
                <a:solidFill>
                  <a:srgbClr val="FF3300"/>
                </a:solidFill>
                <a:latin typeface="Calibri" pitchFamily="34" charset="0"/>
              </a:rPr>
              <a:t>pictures</a:t>
            </a:r>
            <a:r>
              <a:rPr lang="en-GB" sz="2000" dirty="0" smtClean="0">
                <a:solidFill>
                  <a:srgbClr val="003399"/>
                </a:solidFill>
                <a:latin typeface="Calibri" pitchFamily="34" charset="0"/>
              </a:rPr>
              <a:t> </a:t>
            </a:r>
          </a:p>
          <a:p>
            <a:pPr eaLnBrk="1" hangingPunct="1"/>
            <a:endParaRPr lang="en-GB" sz="2000" dirty="0" smtClean="0">
              <a:solidFill>
                <a:srgbClr val="003399"/>
              </a:solidFill>
              <a:latin typeface="Calibri" pitchFamily="34" charset="0"/>
            </a:endParaRPr>
          </a:p>
        </p:txBody>
      </p:sp>
      <p:pic>
        <p:nvPicPr>
          <p:cNvPr id="6147" name="Picture 17"/>
          <p:cNvPicPr>
            <a:picLocks noGrp="1" noChangeAspect="1" noChangeArrowheads="1"/>
          </p:cNvPicPr>
          <p:nvPr>
            <p:ph sz="half" idx="2"/>
          </p:nvPr>
        </p:nvPicPr>
        <p:blipFill>
          <a:blip r:embed="rId2" cstate="print"/>
          <a:srcRect/>
          <a:stretch>
            <a:fillRect/>
          </a:stretch>
        </p:blipFill>
        <p:spPr>
          <a:xfrm>
            <a:off x="4427538" y="549275"/>
            <a:ext cx="4716462" cy="4679950"/>
          </a:xfrm>
          <a:noFill/>
        </p:spPr>
      </p:pic>
      <p:sp>
        <p:nvSpPr>
          <p:cNvPr id="6148" name="Text Box 18"/>
          <p:cNvSpPr txBox="1">
            <a:spLocks noChangeArrowheads="1"/>
          </p:cNvSpPr>
          <p:nvPr/>
        </p:nvSpPr>
        <p:spPr bwMode="auto">
          <a:xfrm>
            <a:off x="971550" y="6237288"/>
            <a:ext cx="1008063" cy="366712"/>
          </a:xfrm>
          <a:prstGeom prst="rect">
            <a:avLst/>
          </a:prstGeom>
          <a:solidFill>
            <a:srgbClr val="FF3300"/>
          </a:solidFill>
          <a:ln w="9525">
            <a:noFill/>
            <a:miter lim="800000"/>
            <a:headEnd/>
            <a:tailEnd/>
          </a:ln>
        </p:spPr>
        <p:txBody>
          <a:bodyPr>
            <a:spAutoFit/>
          </a:bodyPr>
          <a:lstStyle/>
          <a:p>
            <a:pPr>
              <a:spcBef>
                <a:spcPct val="50000"/>
              </a:spcBef>
            </a:pPr>
            <a:endParaRPr lang="en-US"/>
          </a:p>
        </p:txBody>
      </p:sp>
      <p:sp>
        <p:nvSpPr>
          <p:cNvPr id="6149" name="Text Box 19"/>
          <p:cNvSpPr txBox="1">
            <a:spLocks noChangeArrowheads="1"/>
          </p:cNvSpPr>
          <p:nvPr/>
        </p:nvSpPr>
        <p:spPr bwMode="auto">
          <a:xfrm>
            <a:off x="4067175" y="6237288"/>
            <a:ext cx="1008063" cy="366712"/>
          </a:xfrm>
          <a:prstGeom prst="rect">
            <a:avLst/>
          </a:prstGeom>
          <a:solidFill>
            <a:schemeClr val="tx2"/>
          </a:solidFill>
          <a:ln w="9525">
            <a:noFill/>
            <a:miter lim="800000"/>
            <a:headEnd/>
            <a:tailEnd/>
          </a:ln>
        </p:spPr>
        <p:txBody>
          <a:bodyPr>
            <a:spAutoFit/>
          </a:bodyPr>
          <a:lstStyle/>
          <a:p>
            <a:pPr>
              <a:spcBef>
                <a:spcPct val="50000"/>
              </a:spcBef>
            </a:pPr>
            <a:endParaRPr lang="en-US"/>
          </a:p>
        </p:txBody>
      </p:sp>
      <p:sp>
        <p:nvSpPr>
          <p:cNvPr id="6150" name="Text Box 20"/>
          <p:cNvSpPr txBox="1">
            <a:spLocks noChangeArrowheads="1"/>
          </p:cNvSpPr>
          <p:nvPr/>
        </p:nvSpPr>
        <p:spPr bwMode="auto">
          <a:xfrm>
            <a:off x="6588125" y="6237288"/>
            <a:ext cx="1152525" cy="366712"/>
          </a:xfrm>
          <a:prstGeom prst="rect">
            <a:avLst/>
          </a:prstGeom>
          <a:solidFill>
            <a:srgbClr val="3366FF"/>
          </a:solidFill>
          <a:ln w="9525">
            <a:noFill/>
            <a:miter lim="800000"/>
            <a:headEnd/>
            <a:tailEnd/>
          </a:ln>
        </p:spPr>
        <p:txBody>
          <a:bodyPr>
            <a:spAutoFit/>
          </a:bodyPr>
          <a:lstStyle/>
          <a:p>
            <a:pPr>
              <a:spcBef>
                <a:spcPct val="50000"/>
              </a:spcBef>
            </a:pPr>
            <a:endParaRPr lang="en-US"/>
          </a:p>
        </p:txBody>
      </p:sp>
      <p:sp>
        <p:nvSpPr>
          <p:cNvPr id="6151" name="Text Box 21"/>
          <p:cNvSpPr txBox="1">
            <a:spLocks noChangeArrowheads="1"/>
          </p:cNvSpPr>
          <p:nvPr/>
        </p:nvSpPr>
        <p:spPr bwMode="auto">
          <a:xfrm>
            <a:off x="2051050" y="6237288"/>
            <a:ext cx="1079500" cy="366712"/>
          </a:xfrm>
          <a:prstGeom prst="rect">
            <a:avLst/>
          </a:prstGeom>
          <a:noFill/>
          <a:ln w="9525">
            <a:noFill/>
            <a:miter lim="800000"/>
            <a:headEnd/>
            <a:tailEnd/>
          </a:ln>
        </p:spPr>
        <p:txBody>
          <a:bodyPr>
            <a:spAutoFit/>
          </a:bodyPr>
          <a:lstStyle/>
          <a:p>
            <a:pPr>
              <a:spcBef>
                <a:spcPct val="50000"/>
              </a:spcBef>
            </a:pPr>
            <a:r>
              <a:rPr lang="en-GB"/>
              <a:t>Present </a:t>
            </a:r>
          </a:p>
        </p:txBody>
      </p:sp>
      <p:sp>
        <p:nvSpPr>
          <p:cNvPr id="6152" name="Text Box 22"/>
          <p:cNvSpPr txBox="1">
            <a:spLocks noChangeArrowheads="1"/>
          </p:cNvSpPr>
          <p:nvPr/>
        </p:nvSpPr>
        <p:spPr bwMode="auto">
          <a:xfrm>
            <a:off x="5219700" y="6237288"/>
            <a:ext cx="863600" cy="366712"/>
          </a:xfrm>
          <a:prstGeom prst="rect">
            <a:avLst/>
          </a:prstGeom>
          <a:noFill/>
          <a:ln w="9525">
            <a:noFill/>
            <a:miter lim="800000"/>
            <a:headEnd/>
            <a:tailEnd/>
          </a:ln>
        </p:spPr>
        <p:txBody>
          <a:bodyPr>
            <a:spAutoFit/>
          </a:bodyPr>
          <a:lstStyle/>
          <a:p>
            <a:pPr>
              <a:spcBef>
                <a:spcPct val="50000"/>
              </a:spcBef>
            </a:pPr>
            <a:r>
              <a:rPr lang="en-GB"/>
              <a:t>Past </a:t>
            </a:r>
          </a:p>
        </p:txBody>
      </p:sp>
      <p:sp>
        <p:nvSpPr>
          <p:cNvPr id="6153" name="Text Box 23"/>
          <p:cNvSpPr txBox="1">
            <a:spLocks noChangeArrowheads="1"/>
          </p:cNvSpPr>
          <p:nvPr/>
        </p:nvSpPr>
        <p:spPr bwMode="auto">
          <a:xfrm>
            <a:off x="7812088" y="6237288"/>
            <a:ext cx="1042987" cy="366712"/>
          </a:xfrm>
          <a:prstGeom prst="rect">
            <a:avLst/>
          </a:prstGeom>
          <a:noFill/>
          <a:ln w="9525">
            <a:noFill/>
            <a:miter lim="800000"/>
            <a:headEnd/>
            <a:tailEnd/>
          </a:ln>
        </p:spPr>
        <p:txBody>
          <a:bodyPr>
            <a:spAutoFit/>
          </a:bodyPr>
          <a:lstStyle/>
          <a:p>
            <a:pPr>
              <a:spcBef>
                <a:spcPct val="50000"/>
              </a:spcBef>
            </a:pPr>
            <a:r>
              <a:rPr lang="en-GB"/>
              <a:t>Future </a:t>
            </a: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277813"/>
            <a:ext cx="4186238" cy="1139825"/>
          </a:xfrm>
        </p:spPr>
        <p:txBody>
          <a:bodyPr/>
          <a:lstStyle/>
          <a:p>
            <a:pPr eaLnBrk="1" hangingPunct="1"/>
            <a:r>
              <a:rPr lang="en-GB" sz="3200" smtClean="0">
                <a:latin typeface="Calibri" pitchFamily="34" charset="0"/>
              </a:rPr>
              <a:t>Group Discussion</a:t>
            </a:r>
          </a:p>
        </p:txBody>
      </p:sp>
      <p:sp>
        <p:nvSpPr>
          <p:cNvPr id="7171" name="Rectangle 5"/>
          <p:cNvSpPr>
            <a:spLocks noGrp="1" noChangeArrowheads="1"/>
          </p:cNvSpPr>
          <p:nvPr>
            <p:ph type="body" sz="half" idx="1"/>
          </p:nvPr>
        </p:nvSpPr>
        <p:spPr>
          <a:xfrm>
            <a:off x="395288" y="1052513"/>
            <a:ext cx="4038600" cy="5184775"/>
          </a:xfrm>
        </p:spPr>
        <p:txBody>
          <a:bodyPr/>
          <a:lstStyle/>
          <a:p>
            <a:pPr eaLnBrk="1" hangingPunct="1">
              <a:lnSpc>
                <a:spcPct val="90000"/>
              </a:lnSpc>
              <a:buNone/>
            </a:pPr>
            <a:r>
              <a:rPr lang="en-GB" sz="2000" dirty="0" smtClean="0">
                <a:solidFill>
                  <a:srgbClr val="FF3300"/>
                </a:solidFill>
                <a:latin typeface="Calibri" pitchFamily="34" charset="0"/>
              </a:rPr>
              <a:t>Compare</a:t>
            </a:r>
            <a:r>
              <a:rPr lang="en-GB" sz="2000" dirty="0" smtClean="0">
                <a:solidFill>
                  <a:srgbClr val="003399"/>
                </a:solidFill>
                <a:latin typeface="Calibri" pitchFamily="34" charset="0"/>
              </a:rPr>
              <a:t> your collage with others in your group and answer the following questions: </a:t>
            </a:r>
          </a:p>
          <a:p>
            <a:pPr eaLnBrk="1" hangingPunct="1">
              <a:lnSpc>
                <a:spcPct val="90000"/>
              </a:lnSpc>
            </a:pPr>
            <a:endParaRPr lang="en-GB" sz="2000" dirty="0" smtClean="0">
              <a:solidFill>
                <a:srgbClr val="003399"/>
              </a:solidFill>
              <a:latin typeface="Calibri" pitchFamily="34" charset="0"/>
            </a:endParaRPr>
          </a:p>
          <a:p>
            <a:pPr eaLnBrk="1" hangingPunct="1">
              <a:lnSpc>
                <a:spcPct val="90000"/>
              </a:lnSpc>
              <a:buFont typeface="Wingdings" pitchFamily="2" charset="2"/>
              <a:buNone/>
            </a:pPr>
            <a:r>
              <a:rPr lang="en-GB" sz="2000" dirty="0" smtClean="0">
                <a:solidFill>
                  <a:srgbClr val="003399"/>
                </a:solidFill>
                <a:latin typeface="Calibri" pitchFamily="34" charset="0"/>
              </a:rPr>
              <a:t>1. 	Do you notice and </a:t>
            </a:r>
            <a:r>
              <a:rPr lang="en-GB" sz="2000" dirty="0" smtClean="0">
                <a:solidFill>
                  <a:srgbClr val="FF3300"/>
                </a:solidFill>
                <a:latin typeface="Calibri" pitchFamily="34" charset="0"/>
              </a:rPr>
              <a:t>similarities</a:t>
            </a:r>
            <a:r>
              <a:rPr lang="en-GB" sz="2000" dirty="0" smtClean="0">
                <a:solidFill>
                  <a:srgbClr val="003399"/>
                </a:solidFill>
                <a:latin typeface="Calibri" pitchFamily="34" charset="0"/>
              </a:rPr>
              <a:t> or any </a:t>
            </a:r>
            <a:r>
              <a:rPr lang="en-GB" sz="2000" dirty="0" smtClean="0">
                <a:solidFill>
                  <a:srgbClr val="FF3300"/>
                </a:solidFill>
                <a:latin typeface="Calibri" pitchFamily="34" charset="0"/>
              </a:rPr>
              <a:t>differences</a:t>
            </a:r>
            <a:r>
              <a:rPr lang="en-GB" sz="2000" dirty="0" smtClean="0">
                <a:solidFill>
                  <a:srgbClr val="003399"/>
                </a:solidFill>
                <a:latin typeface="Calibri" pitchFamily="34" charset="0"/>
              </a:rPr>
              <a:t>? </a:t>
            </a:r>
          </a:p>
          <a:p>
            <a:pPr eaLnBrk="1" hangingPunct="1">
              <a:lnSpc>
                <a:spcPct val="90000"/>
              </a:lnSpc>
            </a:pPr>
            <a:endParaRPr lang="en-GB" sz="2000" dirty="0" smtClean="0">
              <a:solidFill>
                <a:srgbClr val="003399"/>
              </a:solidFill>
              <a:latin typeface="Calibri" pitchFamily="34" charset="0"/>
            </a:endParaRPr>
          </a:p>
          <a:p>
            <a:pPr eaLnBrk="1" hangingPunct="1">
              <a:lnSpc>
                <a:spcPct val="90000"/>
              </a:lnSpc>
              <a:buFont typeface="Wingdings" pitchFamily="2" charset="2"/>
              <a:buNone/>
            </a:pPr>
            <a:r>
              <a:rPr lang="en-GB" sz="2000" dirty="0" smtClean="0">
                <a:solidFill>
                  <a:srgbClr val="003399"/>
                </a:solidFill>
                <a:latin typeface="Calibri" pitchFamily="34" charset="0"/>
              </a:rPr>
              <a:t>2. 	Why do you think </a:t>
            </a:r>
            <a:r>
              <a:rPr lang="en-GB" sz="2000" dirty="0" smtClean="0">
                <a:solidFill>
                  <a:srgbClr val="FF3300"/>
                </a:solidFill>
                <a:latin typeface="Calibri" pitchFamily="34" charset="0"/>
              </a:rPr>
              <a:t>employers</a:t>
            </a:r>
            <a:r>
              <a:rPr lang="en-GB" sz="2000" dirty="0" smtClean="0">
                <a:solidFill>
                  <a:srgbClr val="003399"/>
                </a:solidFill>
                <a:latin typeface="Calibri" pitchFamily="34" charset="0"/>
              </a:rPr>
              <a:t> want to know about your </a:t>
            </a:r>
            <a:r>
              <a:rPr lang="en-GB" sz="2000" dirty="0" smtClean="0">
                <a:solidFill>
                  <a:srgbClr val="FF3300"/>
                </a:solidFill>
                <a:latin typeface="Calibri" pitchFamily="34" charset="0"/>
              </a:rPr>
              <a:t>interests</a:t>
            </a:r>
            <a:r>
              <a:rPr lang="en-GB" sz="2000" dirty="0" smtClean="0">
                <a:solidFill>
                  <a:srgbClr val="003399"/>
                </a:solidFill>
                <a:latin typeface="Calibri" pitchFamily="34" charset="0"/>
              </a:rPr>
              <a:t> and </a:t>
            </a:r>
            <a:r>
              <a:rPr lang="en-GB" sz="2000" dirty="0" smtClean="0">
                <a:solidFill>
                  <a:srgbClr val="FF3300"/>
                </a:solidFill>
                <a:latin typeface="Calibri" pitchFamily="34" charset="0"/>
              </a:rPr>
              <a:t>hobbies</a:t>
            </a:r>
            <a:r>
              <a:rPr lang="en-GB" sz="2000" dirty="0" smtClean="0">
                <a:solidFill>
                  <a:srgbClr val="003399"/>
                </a:solidFill>
                <a:latin typeface="Calibri" pitchFamily="34" charset="0"/>
              </a:rPr>
              <a:t>? </a:t>
            </a:r>
          </a:p>
          <a:p>
            <a:pPr eaLnBrk="1" hangingPunct="1">
              <a:lnSpc>
                <a:spcPct val="90000"/>
              </a:lnSpc>
              <a:buFont typeface="Wingdings" pitchFamily="2" charset="2"/>
              <a:buNone/>
            </a:pPr>
            <a:endParaRPr lang="en-GB" sz="2000" dirty="0" smtClean="0">
              <a:solidFill>
                <a:srgbClr val="003399"/>
              </a:solidFill>
              <a:latin typeface="Calibri" pitchFamily="34" charset="0"/>
            </a:endParaRPr>
          </a:p>
          <a:p>
            <a:pPr eaLnBrk="1" hangingPunct="1">
              <a:lnSpc>
                <a:spcPct val="90000"/>
              </a:lnSpc>
              <a:buFont typeface="Wingdings" pitchFamily="2" charset="2"/>
              <a:buNone/>
            </a:pPr>
            <a:r>
              <a:rPr lang="en-GB" sz="2000" dirty="0" smtClean="0">
                <a:solidFill>
                  <a:srgbClr val="003399"/>
                </a:solidFill>
                <a:latin typeface="Calibri" pitchFamily="34" charset="0"/>
              </a:rPr>
              <a:t>3. 	Write down what your interests and hobbies tell us about the </a:t>
            </a:r>
            <a:r>
              <a:rPr lang="en-GB" sz="2000" dirty="0" smtClean="0">
                <a:solidFill>
                  <a:srgbClr val="FF3300"/>
                </a:solidFill>
                <a:latin typeface="Calibri" pitchFamily="34" charset="0"/>
              </a:rPr>
              <a:t>kind of person</a:t>
            </a:r>
            <a:r>
              <a:rPr lang="en-GB" sz="2000" dirty="0" smtClean="0">
                <a:solidFill>
                  <a:srgbClr val="003399"/>
                </a:solidFill>
                <a:latin typeface="Calibri" pitchFamily="34" charset="0"/>
              </a:rPr>
              <a:t> you are. </a:t>
            </a:r>
          </a:p>
        </p:txBody>
      </p:sp>
      <p:pic>
        <p:nvPicPr>
          <p:cNvPr id="7172" name="Picture 6"/>
          <p:cNvPicPr>
            <a:picLocks noGrp="1" noChangeAspect="1" noChangeArrowheads="1"/>
          </p:cNvPicPr>
          <p:nvPr>
            <p:ph sz="half" idx="2"/>
          </p:nvPr>
        </p:nvPicPr>
        <p:blipFill>
          <a:blip r:embed="rId2" cstate="print"/>
          <a:srcRect/>
          <a:stretch>
            <a:fillRect/>
          </a:stretch>
        </p:blipFill>
        <p:spPr>
          <a:xfrm>
            <a:off x="4716463" y="1052513"/>
            <a:ext cx="4038600" cy="2260600"/>
          </a:xfrm>
        </p:spPr>
      </p:pic>
      <p:pic>
        <p:nvPicPr>
          <p:cNvPr id="7173" name="Picture 7"/>
          <p:cNvPicPr>
            <a:picLocks noChangeAspect="1" noChangeArrowheads="1"/>
          </p:cNvPicPr>
          <p:nvPr/>
        </p:nvPicPr>
        <p:blipFill>
          <a:blip r:embed="rId3" cstate="print"/>
          <a:srcRect/>
          <a:stretch>
            <a:fillRect/>
          </a:stretch>
        </p:blipFill>
        <p:spPr bwMode="auto">
          <a:xfrm>
            <a:off x="5435600" y="3573463"/>
            <a:ext cx="2520950" cy="2443162"/>
          </a:xfrm>
          <a:prstGeom prst="rect">
            <a:avLst/>
          </a:prstGeom>
          <a:noFill/>
          <a:ln w="9525">
            <a:noFill/>
            <a:miter lim="800000"/>
            <a:headEnd/>
            <a:tailEnd/>
          </a:ln>
        </p:spPr>
      </p:pic>
      <p:pic>
        <p:nvPicPr>
          <p:cNvPr id="6"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body" sz="half" idx="1"/>
          </p:nvPr>
        </p:nvSpPr>
        <p:spPr>
          <a:xfrm>
            <a:off x="457200" y="404813"/>
            <a:ext cx="4038600" cy="3311525"/>
          </a:xfrm>
        </p:spPr>
        <p:txBody>
          <a:bodyPr/>
          <a:lstStyle/>
          <a:p>
            <a:pPr eaLnBrk="1" hangingPunct="1"/>
            <a:r>
              <a:rPr lang="en-GB" sz="2000" smtClean="0">
                <a:solidFill>
                  <a:srgbClr val="FF3300"/>
                </a:solidFill>
                <a:latin typeface="Calibri" pitchFamily="34" charset="0"/>
              </a:rPr>
              <a:t>Feedback</a:t>
            </a:r>
            <a:r>
              <a:rPr lang="en-GB" sz="2000" smtClean="0">
                <a:solidFill>
                  <a:srgbClr val="003399"/>
                </a:solidFill>
                <a:latin typeface="Calibri" pitchFamily="34" charset="0"/>
              </a:rPr>
              <a:t> to the rest of the class what you have been discussing. </a:t>
            </a:r>
          </a:p>
          <a:p>
            <a:pPr eaLnBrk="1" hangingPunct="1"/>
            <a:endParaRPr lang="en-GB" sz="2000" smtClean="0">
              <a:solidFill>
                <a:srgbClr val="003399"/>
              </a:solidFill>
              <a:latin typeface="Calibri" pitchFamily="34" charset="0"/>
            </a:endParaRPr>
          </a:p>
          <a:p>
            <a:pPr eaLnBrk="1" hangingPunct="1"/>
            <a:r>
              <a:rPr lang="en-GB" sz="2000" smtClean="0">
                <a:solidFill>
                  <a:srgbClr val="003399"/>
                </a:solidFill>
                <a:latin typeface="Calibri" pitchFamily="34" charset="0"/>
              </a:rPr>
              <a:t>Employers can often tell what kind of </a:t>
            </a:r>
            <a:r>
              <a:rPr lang="en-GB" sz="2000" smtClean="0">
                <a:solidFill>
                  <a:srgbClr val="FF3300"/>
                </a:solidFill>
                <a:latin typeface="Calibri" pitchFamily="34" charset="0"/>
              </a:rPr>
              <a:t>personal qualities and skills</a:t>
            </a:r>
            <a:r>
              <a:rPr lang="en-GB" sz="2000" smtClean="0">
                <a:solidFill>
                  <a:srgbClr val="003399"/>
                </a:solidFill>
                <a:latin typeface="Calibri" pitchFamily="34" charset="0"/>
              </a:rPr>
              <a:t> you have from your interests and hobbies. </a:t>
            </a:r>
          </a:p>
          <a:p>
            <a:pPr eaLnBrk="1" hangingPunct="1"/>
            <a:endParaRPr lang="en-GB" sz="2200" smtClean="0">
              <a:solidFill>
                <a:srgbClr val="003399"/>
              </a:solidFill>
              <a:latin typeface="Calibri" pitchFamily="34" charset="0"/>
            </a:endParaRPr>
          </a:p>
          <a:p>
            <a:pPr eaLnBrk="1" hangingPunct="1"/>
            <a:endParaRPr lang="en-GB" sz="2200" smtClean="0">
              <a:solidFill>
                <a:srgbClr val="003399"/>
              </a:solidFill>
              <a:latin typeface="Calibri" pitchFamily="34" charset="0"/>
            </a:endParaRPr>
          </a:p>
        </p:txBody>
      </p:sp>
      <p:sp>
        <p:nvSpPr>
          <p:cNvPr id="8195" name="Text Box 10"/>
          <p:cNvSpPr txBox="1">
            <a:spLocks noChangeArrowheads="1"/>
          </p:cNvSpPr>
          <p:nvPr/>
        </p:nvSpPr>
        <p:spPr bwMode="auto">
          <a:xfrm>
            <a:off x="4932040" y="3645024"/>
            <a:ext cx="3816350" cy="2092881"/>
          </a:xfrm>
          <a:prstGeom prst="rect">
            <a:avLst/>
          </a:prstGeom>
          <a:noFill/>
          <a:ln w="9525">
            <a:noFill/>
            <a:miter lim="800000"/>
            <a:headEnd/>
            <a:tailEnd/>
          </a:ln>
        </p:spPr>
        <p:txBody>
          <a:bodyPr>
            <a:spAutoFit/>
          </a:bodyPr>
          <a:lstStyle/>
          <a:p>
            <a:pPr marL="342900" indent="-342900">
              <a:spcBef>
                <a:spcPct val="50000"/>
              </a:spcBef>
              <a:buFont typeface="Arial" charset="0"/>
              <a:buChar char="•"/>
            </a:pPr>
            <a:r>
              <a:rPr lang="en-GB" sz="2000" dirty="0">
                <a:solidFill>
                  <a:srgbClr val="003399"/>
                </a:solidFill>
                <a:latin typeface="Calibri" pitchFamily="34" charset="0"/>
              </a:rPr>
              <a:t>This helps them to get to know you better and make sure you are </a:t>
            </a:r>
            <a:r>
              <a:rPr lang="en-GB" sz="2000" dirty="0">
                <a:solidFill>
                  <a:srgbClr val="FF3300"/>
                </a:solidFill>
                <a:latin typeface="Calibri" pitchFamily="34" charset="0"/>
              </a:rPr>
              <a:t>suitable</a:t>
            </a:r>
            <a:r>
              <a:rPr lang="en-GB" sz="2000" dirty="0">
                <a:solidFill>
                  <a:srgbClr val="003399"/>
                </a:solidFill>
                <a:latin typeface="Calibri" pitchFamily="34" charset="0"/>
              </a:rPr>
              <a:t> for a specific job. </a:t>
            </a:r>
          </a:p>
          <a:p>
            <a:pPr marL="342900" indent="-342900">
              <a:spcBef>
                <a:spcPct val="50000"/>
              </a:spcBef>
              <a:buFont typeface="Arial" charset="0"/>
              <a:buChar char="•"/>
            </a:pPr>
            <a:r>
              <a:rPr lang="en-GB" sz="2000" dirty="0">
                <a:solidFill>
                  <a:srgbClr val="003399"/>
                </a:solidFill>
                <a:latin typeface="Calibri" pitchFamily="34" charset="0"/>
              </a:rPr>
              <a:t>What interests or hobbies could you take up in the </a:t>
            </a:r>
            <a:r>
              <a:rPr lang="en-GB" sz="2000" dirty="0">
                <a:solidFill>
                  <a:srgbClr val="FF3300"/>
                </a:solidFill>
                <a:latin typeface="Calibri" pitchFamily="34" charset="0"/>
              </a:rPr>
              <a:t>future to help with job applications?</a:t>
            </a:r>
            <a:r>
              <a:rPr lang="en-GB" sz="2000" dirty="0">
                <a:solidFill>
                  <a:srgbClr val="003399"/>
                </a:solidFill>
                <a:latin typeface="Calibri" pitchFamily="34" charset="0"/>
              </a:rPr>
              <a:t> </a:t>
            </a:r>
          </a:p>
        </p:txBody>
      </p:sp>
      <p:pic>
        <p:nvPicPr>
          <p:cNvPr id="8196" name="Picture 6" descr="http://t2.gstatic.com/images?q=tbn:ANd9GcQH91llPMfhB3eyeDr6Waj_zpqYReHqAlrlV9KayNZEWmTUxWrEAw"/>
          <p:cNvPicPr>
            <a:picLocks noChangeAspect="1" noChangeArrowheads="1"/>
          </p:cNvPicPr>
          <p:nvPr/>
        </p:nvPicPr>
        <p:blipFill>
          <a:blip r:embed="rId2" cstate="print"/>
          <a:srcRect/>
          <a:stretch>
            <a:fillRect/>
          </a:stretch>
        </p:blipFill>
        <p:spPr bwMode="auto">
          <a:xfrm>
            <a:off x="4356100" y="620713"/>
            <a:ext cx="4051300" cy="2192337"/>
          </a:xfrm>
          <a:prstGeom prst="rect">
            <a:avLst/>
          </a:prstGeom>
          <a:noFill/>
          <a:ln w="9525">
            <a:noFill/>
            <a:miter lim="800000"/>
            <a:headEnd/>
            <a:tailEnd/>
          </a:ln>
        </p:spPr>
      </p:pic>
      <p:pic>
        <p:nvPicPr>
          <p:cNvPr id="8197" name="Picture 8" descr="http://t0.gstatic.com/images?q=tbn:ANd9GcQLVarMvpRRdeyvLkY8-kw8gnJ8sxInA46jjHglvmxEvgg3wNMdvw"/>
          <p:cNvPicPr>
            <a:picLocks noChangeAspect="1" noChangeArrowheads="1"/>
          </p:cNvPicPr>
          <p:nvPr/>
        </p:nvPicPr>
        <p:blipFill>
          <a:blip r:embed="rId3" cstate="print"/>
          <a:srcRect/>
          <a:stretch>
            <a:fillRect/>
          </a:stretch>
        </p:blipFill>
        <p:spPr bwMode="auto">
          <a:xfrm>
            <a:off x="422275" y="3573463"/>
            <a:ext cx="3933825" cy="26177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200" smtClean="0">
                <a:latin typeface="Calibri" pitchFamily="34" charset="0"/>
              </a:rPr>
              <a:t>Topic Two </a:t>
            </a:r>
            <a:r>
              <a:rPr lang="en-GB" sz="3800" smtClean="0">
                <a:latin typeface="Calibri" pitchFamily="34" charset="0"/>
              </a:rPr>
              <a:t/>
            </a:r>
            <a:br>
              <a:rPr lang="en-GB" sz="3800" smtClean="0">
                <a:latin typeface="Calibri" pitchFamily="34" charset="0"/>
              </a:rPr>
            </a:br>
            <a:r>
              <a:rPr lang="en-GB" sz="3800" smtClean="0">
                <a:latin typeface="Calibri" pitchFamily="34" charset="0"/>
              </a:rPr>
              <a:t>Your Personal Qualities   </a:t>
            </a:r>
          </a:p>
        </p:txBody>
      </p:sp>
      <p:sp>
        <p:nvSpPr>
          <p:cNvPr id="9219" name="Rectangle 3"/>
          <p:cNvSpPr>
            <a:spLocks noGrp="1" noChangeArrowheads="1"/>
          </p:cNvSpPr>
          <p:nvPr>
            <p:ph type="body" sz="half" idx="1"/>
          </p:nvPr>
        </p:nvSpPr>
        <p:spPr>
          <a:xfrm>
            <a:off x="467544" y="1556792"/>
            <a:ext cx="4038600" cy="4530725"/>
          </a:xfrm>
        </p:spPr>
        <p:txBody>
          <a:bodyPr/>
          <a:lstStyle/>
          <a:p>
            <a:pPr eaLnBrk="1" hangingPunct="1">
              <a:buNone/>
            </a:pPr>
            <a:r>
              <a:rPr lang="en-GB" sz="2200" b="1" dirty="0" smtClean="0">
                <a:latin typeface="Calibri" pitchFamily="34" charset="0"/>
              </a:rPr>
              <a:t>Learning Intention - </a:t>
            </a:r>
            <a:r>
              <a:rPr lang="en-US" sz="1800" i="1" dirty="0">
                <a:solidFill>
                  <a:srgbClr val="FF0000"/>
                </a:solidFill>
              </a:rPr>
              <a:t>Can use straightforward vocabulary.</a:t>
            </a:r>
            <a:endParaRPr lang="en-GB" sz="1400" i="1" dirty="0" smtClean="0">
              <a:solidFill>
                <a:srgbClr val="FF0000"/>
              </a:solidFill>
              <a:latin typeface="Calibri" pitchFamily="34" charset="0"/>
            </a:endParaRPr>
          </a:p>
          <a:p>
            <a:pPr eaLnBrk="1" hangingPunct="1"/>
            <a:endParaRPr lang="en-GB" sz="2200" b="1" dirty="0" smtClean="0">
              <a:latin typeface="Calibri" pitchFamily="34" charset="0"/>
            </a:endParaRPr>
          </a:p>
          <a:p>
            <a:pPr eaLnBrk="1" hangingPunct="1"/>
            <a:r>
              <a:rPr lang="en-GB" sz="2200" i="1" dirty="0" smtClean="0">
                <a:solidFill>
                  <a:srgbClr val="003399"/>
                </a:solidFill>
                <a:latin typeface="Calibri" pitchFamily="34" charset="0"/>
              </a:rPr>
              <a:t>Reflect on your </a:t>
            </a:r>
            <a:r>
              <a:rPr lang="en-GB" sz="2200" i="1" dirty="0" smtClean="0">
                <a:solidFill>
                  <a:srgbClr val="FF0000"/>
                </a:solidFill>
                <a:latin typeface="Calibri" pitchFamily="34" charset="0"/>
              </a:rPr>
              <a:t>personal qualities </a:t>
            </a:r>
          </a:p>
          <a:p>
            <a:pPr eaLnBrk="1" hangingPunct="1"/>
            <a:endParaRPr lang="en-GB" sz="2200" i="1" dirty="0" smtClean="0">
              <a:latin typeface="Calibri" pitchFamily="34" charset="0"/>
            </a:endParaRPr>
          </a:p>
          <a:p>
            <a:pPr eaLnBrk="1" hangingPunct="1">
              <a:buFont typeface="Wingdings" pitchFamily="2" charset="2"/>
              <a:buNone/>
            </a:pPr>
            <a:r>
              <a:rPr lang="en-GB" sz="2200" b="1" dirty="0" smtClean="0">
                <a:latin typeface="Calibri" pitchFamily="34" charset="0"/>
              </a:rPr>
              <a:t>Success Criteria</a:t>
            </a:r>
            <a:r>
              <a:rPr lang="en-GB" sz="2200" dirty="0" smtClean="0">
                <a:latin typeface="Calibri" pitchFamily="34" charset="0"/>
              </a:rPr>
              <a:t> </a:t>
            </a:r>
          </a:p>
          <a:p>
            <a:pPr eaLnBrk="1" hangingPunct="1"/>
            <a:endParaRPr lang="en-GB" sz="2200" dirty="0" smtClean="0">
              <a:latin typeface="Calibri" pitchFamily="34" charset="0"/>
            </a:endParaRPr>
          </a:p>
          <a:p>
            <a:pPr eaLnBrk="1" hangingPunct="1"/>
            <a:r>
              <a:rPr lang="en-GB" sz="2200" i="1" dirty="0" smtClean="0">
                <a:solidFill>
                  <a:srgbClr val="003399"/>
                </a:solidFill>
                <a:latin typeface="Calibri" pitchFamily="34" charset="0"/>
              </a:rPr>
              <a:t>Create a </a:t>
            </a:r>
            <a:r>
              <a:rPr lang="en-GB" sz="2200" i="1" dirty="0" smtClean="0">
                <a:solidFill>
                  <a:srgbClr val="FF0000"/>
                </a:solidFill>
                <a:latin typeface="Calibri" pitchFamily="34" charset="0"/>
              </a:rPr>
              <a:t>mind map </a:t>
            </a:r>
            <a:r>
              <a:rPr lang="en-GB" sz="2200" i="1" dirty="0" smtClean="0">
                <a:solidFill>
                  <a:srgbClr val="003399"/>
                </a:solidFill>
                <a:latin typeface="Calibri" pitchFamily="34" charset="0"/>
              </a:rPr>
              <a:t>to show the </a:t>
            </a:r>
            <a:r>
              <a:rPr lang="en-GB" sz="2200" i="1" dirty="0" smtClean="0">
                <a:solidFill>
                  <a:srgbClr val="FF0000"/>
                </a:solidFill>
                <a:latin typeface="Calibri" pitchFamily="34" charset="0"/>
              </a:rPr>
              <a:t>personal qualities </a:t>
            </a:r>
            <a:r>
              <a:rPr lang="en-GB" sz="2200" i="1" dirty="0" smtClean="0">
                <a:solidFill>
                  <a:srgbClr val="003399"/>
                </a:solidFill>
                <a:latin typeface="Calibri" pitchFamily="34" charset="0"/>
              </a:rPr>
              <a:t>you</a:t>
            </a:r>
            <a:r>
              <a:rPr lang="en-GB" sz="2200" i="1" dirty="0" smtClean="0">
                <a:latin typeface="Calibri" pitchFamily="34" charset="0"/>
              </a:rPr>
              <a:t> </a:t>
            </a:r>
            <a:r>
              <a:rPr lang="en-GB" sz="2200" i="1" dirty="0" smtClean="0">
                <a:solidFill>
                  <a:srgbClr val="FF0000"/>
                </a:solidFill>
                <a:latin typeface="Calibri" pitchFamily="34" charset="0"/>
              </a:rPr>
              <a:t>have</a:t>
            </a:r>
            <a:r>
              <a:rPr lang="en-GB" sz="2200" i="1" dirty="0" smtClean="0">
                <a:latin typeface="Calibri" pitchFamily="34" charset="0"/>
              </a:rPr>
              <a:t> </a:t>
            </a:r>
            <a:r>
              <a:rPr lang="en-GB" sz="2200" i="1" dirty="0" smtClean="0">
                <a:solidFill>
                  <a:srgbClr val="003399"/>
                </a:solidFill>
                <a:latin typeface="Calibri" pitchFamily="34" charset="0"/>
              </a:rPr>
              <a:t>and those you </a:t>
            </a:r>
            <a:r>
              <a:rPr lang="en-GB" sz="2200" i="1" dirty="0" smtClean="0">
                <a:solidFill>
                  <a:srgbClr val="FF0000"/>
                </a:solidFill>
                <a:latin typeface="Calibri" pitchFamily="34" charset="0"/>
              </a:rPr>
              <a:t>wish to develop </a:t>
            </a:r>
          </a:p>
          <a:p>
            <a:pPr eaLnBrk="1" hangingPunct="1">
              <a:buFont typeface="Wingdings" pitchFamily="2" charset="2"/>
              <a:buNone/>
            </a:pPr>
            <a:endParaRPr lang="en-GB" sz="2200" i="1" dirty="0" smtClean="0">
              <a:latin typeface="Calibri" pitchFamily="34" charset="0"/>
            </a:endParaRPr>
          </a:p>
          <a:p>
            <a:pPr eaLnBrk="1" hangingPunct="1">
              <a:buFont typeface="Wingdings" pitchFamily="2" charset="2"/>
              <a:buNone/>
            </a:pPr>
            <a:endParaRPr lang="en-GB" sz="2200" i="1" dirty="0" smtClean="0">
              <a:latin typeface="Calibri" pitchFamily="34" charset="0"/>
            </a:endParaRPr>
          </a:p>
        </p:txBody>
      </p:sp>
      <p:sp>
        <p:nvSpPr>
          <p:cNvPr id="9220" name="AutoShape 6" descr="data:image/jpeg;base64,/9j/4AAQSkZJRgABAQAAAQABAAD/2wCEAAkGBhQSERUUEBQUFBQUFRUUFBQUFBUUFBkUFBgXFBcUFBQXHCYeFxkjGRQUHy8gJCcpLCwsFR4xNTAqNSYrLCkBCQoKDgwOGg8PGjAlHyUsKSwsLCwqLDQpLSwsLC8sLC8sLCwsLCwsLCwsLCwsLCwsLCwsLCwpLCwsLCwsKSwsLP/AABEIAOEA4QMBIgACEQEDEQH/xAAcAAABBQEBAQAAAAAAAAAAAAAFAAIDBAYBBwj/xABBEAABAgMFBQUFBwQBBAMBAAABAAIDBBEFEiExQQZRYXGBIjKRscETI1Jy0QcUM0KhsvAkc4LhkhY0U2IXk/EV/8QAGwEAAwADAQEAAAAAAAAAAAAAAwQFAQIGAAf/xAA2EQACAgECBAMECQQDAQAAAAABAgADBBEhEhMxQQUiUTIzcYEUIyQ0UmGRobEGweHwQtHxgv/aAAwDAQACEQMRAD8Ax5miBRuHmqzn1TS5RNiVC+gvZrOaVNIObMB1aaVqFDGfRpKHEkOJGBqVvNltlQ5jY0yA4nFkMjsgaOcNSdy56q57yVA3/aUMgpjLxsdvTvMa6eFMK1VQONa65r1y1JCCYd2K1t3KlP20yPJec21YXsiXQiXQ+I7Tee8cVjMw7gvH1A9O0xhZ1V22mh/OMlLRrg7PQ71O52IQmW77eYRchb4lrWJ5u0Leio20a92C7VMecF2qZJggIPlJb2kVrK0vOoTuGp8F6LJ2bDhspCaANd54k6rz6zD75vM+RWr++ODSAc8F7whUCs5G+sD4kHYqoO0tTUywYd48MvFDoscnhwCjc9Rucqz3ExRKgsc5yiiP7J5HyXHOURd2enok3bYxlVgeWnSMHYjfqjdl7PxJsVb2IVcXkZ00aNUEs2T9rFYzK84AncNT4VXr8lcawNaA1rRQDQAKVg1vep4/ZEL4jkfR9OWPMf2mHtLYNwZWFEc9w/K+gryOhWSiwXMcWuBaRgQcCvSrStguJEPBu/U/QLNW5AD4Zce80VB15JnM8NUpx17EdoPBzLfZt31gCReQ8Aa5okBihkl3x18kUKVwd6/nHsn2o1/qEnZHkmv9Qk7I8k2x2MCJXsV1IoO4HyWsFp0bx0WQso+8HIo3eWfC7SlJA9TNM6sNYNZJFjl2Zqoi5ML8ei4XJwvrAhdI+8uqK8kteKZ0lguUTHYJFyFPtI0IAxxFf9IN+QtW7QlVRfpIZKGHRmh2ReK8qr1GXnwBXQLydriDUZjFayyLQiPZ2mOA+KnZPJLeD2pq1ZG5nvFMc2BW7CFZucMR1XdBuG5U5ppcxwAqS0gAYk4J5KuyTAztvNN1V0bDVSslA8vcTz2XFHtrvCLuyRi25aFFcHsbdeMb2V6m8eqDOyXO14rY2qn5SubxeA2mkjfkupr8l2qyTNpTs4++bzPkVonOwWZkogERpOVfqtCX4LHhrAIw/OezF8w+Ea92I6prnJj3YjqmlycLQAE65yrRJpoZWtajAKVxwPJBKKdl5DV6Ad41RUH6yzZk37KK15yBx5EUW4Fqh8LsGt7DDcs3Z+yEV9DE923j3iPl06o3BsVsJtIdeJJqT6Jzwmu9VIK+U779YrnvRYw0OpEjLlJAkRFDg+t0imGGPBMdDA7x6DNJ88QKN7I4Z+KrEDo/6RLf/jAc7YToEQGt5mNDqMPzDRJyvTMTsuJ3ElDmxARUKM1VdJKp330lFXdwC3acf6pOyPJRzEUNFTvCijzopRuJKXstVddTDKhOmkbZZ94ORRklZ2DFLTUZovLToeNx3fRCwLlC8B6zfKrJPFJiceiRKjvY9EnOVHiiukfVJMqksaz2klJQWHAL3hrcS51BzJRa8qNlO9+z5j5FI5ah2RT3MZoJVWI9JuLN2MhQgHOHtX6k90Hg36q3NNa3vEDh9Aq0K2HNaRrTBDYkUk1Jqd5XRU1LQNEE58i21uKxpPEmAO6OpzVd8UnMphco3OWzPrGFTSOiPwPIrOy8/XB2B36FGy7s9PRZmXly9zWNzcQ0czgofiNzKycP5yni1qVbWFIUnEjG5AaXO1pk0b3HIKe09mpqGy84NIHeuGp6jdyXolg2bDgQhDhgf+ztXO1JUFqWq1pLWAOIzOg4cSirhGweckE+nQSYfEn5nDWoIHr1/wATyNXrPmyCG5g/pyRfaCzGuDorQGuGLgBQHeaaFApLvj+aKQ1FmLeFJ/yJdW1b6i2kK1xTYh808qJ5VcxITrjgodnAPvDC4VDaupxAw/XyUrslXsI++HJ3kk7NDfXr6w6+6f4T0mJaDLhc7TxJ3IBNWm52XZG4fVRR34dVUL10DtwnQSLVQo3jnOUb34LjnKOI7A8kuzRsLGzbuw75T5IBAe4Hs64Uzr0RyZd2HfKfJQbKwwZlhdk2ruoy/Ug9FGy1ay9FXqY/SwSpmPabSwtiWtYHzID4hFbpxYzhTU8SnW/YUBzKRA1h/K5oAd0AzCLutkMhlxxoMBvOgWSmZpz3FzzUn+UHBWExlUFGH+ZzyPdbZzCxEydoWc6E6h7TdHDI/Q8E2z+/0KOWu2sJ2FaUOWWOaB2f3+hUG/HWjJVV6bGdLXabKST1hKia45c05yY7RUTFRO1SXEl7WZnaqnZn47fmPkVaqqdnH3zfmPkUnefrK/jD1+y3wmqc7BQPdiOqe52Cge7EdV0LtJKiOLkxzk0uTHuQGaFCzj4oDKnKnohNjRwyOxzsgfMEeqquikihJoNK4KzIWTFjGkNhO85NHN2S56zKa61Si9O0qrUtaNxHYz0Ftp0YS040w6oaXKORsV8JlHvvHdTAcK5lSiAdcBvOS61WZlDFdCZzvAiEhTrGmQMZrmA3atOOdFlolmRIEYNiNocaHQjeCtnDnmwxRgqdSclQtCZMRpvmtKkbhxG5IZmKtpD67iM42RYhK6eU/rAzionKRxwUMR9BjvCTYx5RHOyVexT70cj5J8eMGjyVOSmbjw6lf9pG2xVuQk9DGUQmth6zUxnYdVVc7Houtmg9tWn6jmoXOxVp7A24k1UI2McXKKM/sk8D5LrnKOOey7kfJLu2xhlG4lGPaF5tAKVz/wBKGVmjDeHNzH8opbLs10eK2GylXHM5ADMlbuU2OhQMSPaO+J2XRuQUrHpvynDg6ad4zkZNOMOA9+0GQrSMWECWubjqDTodUyqMTrWt75A4a+CFPmQO4KcTn/pdURoBxNqZGRg26jQS/JMbDaS8gE6HdupqgNoSUP2l+CC0Y1GmOoGnJTviE5mqqz0WkNxGg9UpklGXUjpv+cPQjK+oPX9JA4pjtFFAmw8bjuU0KSixnXYDC4g1cfyjgXZKYbVI1XePcPD7W0VVxEP+mZv/AMbP+a4ttW/Cf0MFzKvxj9RBM37RjauhvZXVzSB0qh4K9htiJCDS2IA68O5StRx3Lze27FDKvg1uatOJbyOoS+Xg2heYDqBM4OetvlZdP4M5Z1qE0Y/E6H6q652KBWf+I3n6I67JM4Nz2VeY9JvkoqP5Yx7k1xXHlNcUyzQQEoWJKtiR2Nid2tXcQBWnWlF6owQ7nZusa0ZDBoAXlthfjN5O8itW+ObtK4FD8JrXkl++sD4ohssA120l2atUZMFeJ9Ah0SMXZmqiLk0uVMuYqlQXpHOeoJs1hupq0+Sc92C0+wuxwnnvMRxbChgXrtLznOyaCchQVJUzxLOqw8Z7rToAP/I3RUXcBZjrd2Um7Ou/eofu3gFr2m+wEity8MnDcelVrtifsndOw2x5wuhQXdqHDbhEeNHOJ7jTphU54L2W0pZjoL2xGNewtNWPAc00xxBXZeZAgte6gF0E0wHQL4vf/VmXbi8tNm10JHp+U6hcRA3FPO9ovsOlnwj9yc6DFaML7y+G7g6uLeY8F4vatkRZaKYUwwse3Q5Eb2kYOHEL6HtC1XRDiaN0bp13lYn7RpRj5J73AXoZaWO1FXBpFdxB/QJnwbxTJVxVkNxAn5jX8+8PZjDh4hPLrMPb6FFHBCrN/E6FFYhX1TBP1XznPZPtyN5y5pkY9k8j5Lrj5pkbunkfJHc+UwajcR+y0QtjEjO4fNq2U3bzhCujvHCu4a0WJ2dPvT8p8wjk27AI/hpH0X5mLZ1Ya/f8pC+JXPFMLkwuTS5MFpgLOvdgq8+fdu5eqke7BQTz/dnw/VLXt5G+ENWPMPjKVjWYZiMyGDS8cTuaMSfBezyVlw4cJrIIDWtGHqSdSd68o2SmQyOScywgeIPkFtLRtlwhXWnF+BPDVA8NxxyuaOusV8V47LRX2hn7zC/8jP8AkElhqriq8J9ZO+hD1l2LGLiS41JzKrzMs6IxzGC84tNApGgnACqIykRkEEuPaOgxPJMOOJSsY4uDdeswEpDLYoDgQQaEHAg8kZecETth7Yzg+4Gubk4d7kTqEKecFGpxzjArrrKTXc7RiNDInlNcVx5TYj6AkrDNoDNwJBYf4zeTvIrSRHYLK2ZHDIgc7LEeIotM6ICAQagr3hTjksuu+sxnKeYD+UYTj0XCU0nHouOcniYrpORX0BO4Er0P7Ip0GHHLDk9n7SvN5g9l3ynyW2+xU+5mf7kP9pXFf1hYfoDJ2On8iWvCKwbeI/n/ABPQbbtBziG5ACpG8qGJa7YksGsINx/s30ORaCaHdoq1qv7fQeqN2bZMD7sOwxt/tvc0BpL9Xudqea+Rnl11qSO+06N9FmZc9FrM2chzEJ/3pgfDeLoa7dneG47iFBHdLQj2b0YjIHBnWneVKetuJFwc6jfhbg3w16pjzuBy9vz7/KYY8Q0nne12wAkoxiS0QRYGNRm+HXIOOThxHULPPOC9B2nj0lYx3M9QvOWxg4VBX1X+m8t7sYradSD17mc94hTwWAiccmxj2TyPko5iPdphUk5DOihnJg9265tc7woaclctuVQRFUQkiWNnz7w/KfMI1NuwCysGMWmrTQozL2j7QUIo4Z7ua28PyVFfKPWYyqWL8wdJKXJpKRTCU8TFwIybPYdyQmJGLsySik0ew7kptj7PhxY/vhVjBW7oTkAeGvRSspHttWte8brdaq2du0H2fZUWKawmnD82TR/ktR9ziNYA9we4bhT/APVrJyXYxl4EBg6AcAFnJu1hkwdT6BWsPErx1OrEk/70kh82zJOy7D/eso+xduKSd9/fv/QfRJN6p+c955ZjTxOXZHDPxVUvTC5Me7A8lhnnlQCKZf2HU+E+SBS9o4Uf4/VGY57B+U+SBWbJe1isZleNCdwzJ8KqLnWuLUCd5RxlXgYt2hiz7BjTf4IowHtRHYNqNG6uPJT2vsRHYy814i0zaAQeYGq9Csx7IcNrGANY0UA3BBrW2hq4tg4NH5tTy3BMfQQ+os6mSl8Quaz6sDhHr/3PLiN6IWPHN+7XskE04hELelg4GJ+cUqcqjLHjxQuyfxRyKkihsbJVCf8AyXuYLqS2kN0THnzT4hwULj5q6+xkxZyOey7kfJG/su2jbAfEhPNPalrmk721BHgQgUc9k8j5IEFzXjmOuVXym6ESt4e5rJYT6AtCYDnAjKg9VUdMmlKmm6pp4LFfZ/bUWM50B5vXWX2uJxoCBdO/Na+ahFlK0x9F8wvxDjWcpu06JbOYOIRr4qfJQxEiNYTQONMFRdEVmx4vv4fzLBTRTPawPtS/+kjfJ6heYSMB74jWQ+88hoHE716PtK/+ljfL6hY7ZBwExeOYaacyQPIldn/TtRs8gOmrSV4g/Apb0E9IsLZOFLwxSj4pHbiHMnc34WodtNAgOBZG7TtLvebxrorExb5hwiW944N57+iyr3kkkmpOJJ3r6MmOEBQjacRUtllnNZjrM1aVnGEcDVpOByPIjenWT3zy9UXtWWc+EbjS66QTTGg3oPZR7Z5eqh2UCnKUL0nSpabKDr1hOKoSVJFKiOiosd4osjmu47kptmHUc/kPNQTXcPJSbNntP5DzSqn7ZX/vrDMPs7Q/aE24hrScBU045IeXKecdkqhKsWt5jEK10WPvJKO8kg8UJpLBKbEdgeRXCVHGPZPI+Sy7aAmYVd42ajgQyScxQcahDbImhDitccsR4iiqIxZuykeLQlvs2fE/DwbmVBN9t9ysi7iUildNZFjbGaV9p1hkNOeHRUC5XIWzohMutc4necug0CjdJXfxHADcMSeQXVguwBYaGQV5YJ4DFL2P94a5riWtpmPizCAusWJLxwIgwIN1w7p+h4LRutctbdhC6N5xKGTUxUFzyTvJxSORjo7Cw9RGKLbVJX/ie0hiHBQvPmnudUYKtHjBtCd9EGxwN4winpHxj2TyPkgiIzc4LpANScMEOUTOcMwAlHGUgHWbL7LD/Vv/ALLv3NXoNtuwbzPovPPsvP8AVv8A7Lv3NW+t12DOZ9F888WH275CXsc/VQW56p2lPOhQnxIZo9jS5pzoRzVyFLlzXuBFGNDj1Ibh4oTbx/povyFDoUGwA+onmOg1mStfaaJHbcIa1uZDa4kbydOCGSsRzXgw63tABUnhTVENnbG+8xwxzrrBi92tNw4lejQNnIcuPdMAHx5uPNy+i+H+Ha6FPKJzed4ilJ4WGpMy1YphtMVhbwPruTIcMuNGipRqenIbcK3juHqUIjT5OA7I3DDxK686ADU6yMjFtwukLS0xDgNoTVxxIGJru4LPWgxjohiMYGE5gZHjTfyXS5VLSikQyRnUeaUyGXgLEdN4airR9juY2IVGdFBBnw4drAjw6IlI7OR5mj4QuQxlEfgHH/1Gbh+inc4ONU3jxAr9s6D84Om3UYfBKwpgNcQ40qABzqrFu7Nx4PafR7fibkOY05oKkLbnqvDldNPWM1KltRCnUH0mpm3ZKtVVLNjucCHGt2lN+OitOFFYW4XLxjvETXyzwmKqS4kttZ6SvPmuRe6eR8knHLmmxT2TyPksufKZheolfZtrfvDS8VDauocqjKvXHovSolpwzDL3GlN2vALzGw/xP8T6I9GiGlNELwwLyNe+pgvEquZaNTL05bjnYMF0eLvHRDHRK5qMvTS5UC8GlYXYCOc9QTx927knuOChnD2HckvcfI3wh6x5hBEtMubgMQdOPBei2JsC1zBEm+08iohA0a0H4qd5yxmy8IGYaXZMBd1GA/U16L0ptuiGwuONMhvOgU7Bx3sq423GuwmnilzIwrq2J6mBNoNjIBbVt2C4ZEYNPAjXovP5qUdDcWu8RiDxBWwnp98V5dENSfADcBoEHtpoMPiCKIubhIazYNiJvgW216I511/aEPsyP9U/+079zVu7cdgzr6LBfZsf6p39p37mrc207BvX0XyzxUfbfkJ19HupFZ591Mf22/vagNun+ni/IUckD7qP/bb+9qA27/28X5ChYw+t+Y/tMv7MzGzDyHvI+Eea00/bTzDEOpAPe4gacll9ne+/5R5orOHJfYfDz9kHxP8AM47MQNkamQlyaXJpKaXIxaYAjiVUtI+7PTzU5cqtpRAGU1NKJXJccpvhDVL5xObL2U2PMNa/8NvafxA/L1NAvaRFhiH+VrGN5ANG4bl45stPCHEcDheAp0OS1NpWmXMDAcDiemQQ/DsdTRxg767xTxRHtuCnpJLTt8vJEMAMyxAJI4g4DksVbUiGkPbgHGhGlc8NyN1UkXZ50xCJDrpB7IOR313JrMo5tRAGp7TbGdMZhvoO8ztjnF3IeqvxFUk5R8J72xGlrhTA9cRvCtPKSxAVpAMduINmonElxJHg49x81yKeyeRXIjsuYUczFDWmvIL1jAKdZ5QSRIbGPvP8T6IzGOCz8hMBj6nKlPFG3xQ4Ag1CF4bYvJK676zfMQ8zWMLsVwlNJxXCU4TAaTkaJRpO4KjNTwc2ja451VqZPYdyKpWbZz48RsOHS87fgANSTuCl5t1gYIveO0InCXbtGSU2Ybw4cjyWlbaHtGClaItJbCQ4OMX3ruODOjdeqtzsswN7d1rdBl4D6J/w6i6pCHOx7SblZlNrjgGp9ZnKo5Z0ixsNxjhtHihDsru7mhjppjD7puPxOx8AqsaZc41cSeaoNp0gGVnGg2/mE9m5OFCnCYLiWOY4AEZGodQHUUBzWktc4N6+iw0K0zAcIoF66csqg9k/oVp2W3DmYbXQzlW8095pNMwvl/8AUmHy8wWIPKR++86zw20tRwsdxLck73cbixv72oHbp/p4vyFRWhasRsRsOXYYrsTFa0E9nQEjI64oHtJaEY0ZEhuhNzoc3U45YbgkcTw+4kW6eXXXWM2ZFfsa7+krbPu7bvl9UUnDkswx5BqDQjUIxKTjoooc2676r6F4flLy+SevaQcqg8fM7SUlNJTojaJifMVEgnu4enmhRJPFFJ7uHp5olsGIbYxiRGh10ANBxAJr2udB+qk5FTXXite4jiWimkuRrpKVnbJxolC4ezbvdn0bn5LQOsgtaA1xcRq7Vaq1ZmExntL2eAbqTwWVm7Zc7u9kcM/FWcTGqxwdNde8jNlX5J1I0EjEqG/iGg3DFx+imi204C7DF0DCuv8ApDC9NLkyX9Jvyw3tbzk7Gri41NaVJVVxUds/h/5D1VOz48Rzmw2tL3OIawDMk5BSL8lUt4GlCukmviEvpI//APH098MH/wCxJY5y+h/SC5lf4h+sgsjYyJNtD3kwoWbcKvfxA0HEp1tfZ+5jb0F7nkZtfSp+U7+C2Erawa2pNGtH6BZ61toXxnG6SxmjRgebimWwQ2offXvJ1eZktZqmyjtMA+GWkhwIIwIOBB4hXLKPaI0pWngrttQgW3z3gQK6kHChVKyO+flPmFJWg0ZSprOgNvNoLQhEbRRlTzGirlWW2Mnr0jJjuu5FP2ZjlkRzhnd9Qo5junkuWF3nfL6pEn7XXGdNaHE201tQ4QrraXjhU40G/ms7Fjlxq4kneSlHOSr3lXcgHaTKqlUbCPLk1zk0lNcUMtGAJFaB92enmFUsSTfFjNZDcWF2DnAkUbqTTPBWZ89g9PNS7KxwyI4nO7QeOPoo+RUt+UiN0P8AmOo7V47MvWes2TZcGHCEOEAAMzm5x1c46krM7RTsB16HdEUanJoPA7+IUU7bThDutNC7AkbtUBqrS44r1Xt6TnaaSzcxidYAtKQ9mat7pyrmOBU1h5u5DzKJz9lxIsImG29cIJAzyOQ1QuxcHPruHmVG5ApzF4RtOhFvMxzqdxL81mFAp5k5KBU39oxVekgne4enmrGzRwf/AI+qrzvcPTzU2zh7/wDj6pGs/bU+EYf7u0LTkUkgE5DBVbylmjj0Veqr2HzGIoNp0uXCU0lRR44aKnKoCAzhRqYUKSdBIbW7nUeqJbAMDYropzYA1vAurU+Ap1QKfnQ4ANyzJUljWr7Fxr3XUrwpqo/OpbMDMfLHHpc4xQdTPX//AO6ksH/1HD+MeK6r/wBl/EJz30Gz8M6+fvMoDgfJV6o2dnobW3YbbtNaknrXNUHQIcM9t18j8rcupRPMQC/WMq6f8JPZ1gNjw3e1rQ4Npgaj8w/m9AX2K6XjFpc1zaGjgRvGDhoUWmbZe4UBuNyutww5oZHjhoJOQSd1NbMLD1HeGpa0ajXY9o2Y0VcqaLEBAINQqkxMBtK6/wAqhWuo8xO0ZRSdo6Y7p5FMsQ9p3y+qgmZsEUbrmVDLzBYatUuzIRchX7COrUxqK+s0EwclXqmw5wRBhmMwkrHMD+ZekQCFdjO1UM26jDTh5qRQzfcP81Qbj9W3whKx5hKEWYLs1LZ8pFiO9y1xI1GQ5nIInslZcONG9/jDbiWg0vE5AncvSY0jDhw6w7rYY3UaApuLiPcRY7aD17zbMz1xzylXU/tMU6QitaPaUJ1u1NFyBJudwGrjgAik7bLBhDF47zgPDMoPHm3P7x6aeC6TygSYhdtyNIYba0OCy5DF478hXeTqgk1EvvLyGhzs7opXnvPFRlyp2rEIZUGhvD1S99gVSxHSGppAbbqZLMaKEnFVYVpVHbwI13rRSWwsaMBFikwW0qxtKxKHUj8tUh9IFm9e5jTgUj606CZ6fiUbTUrtizjWEh2F6lDphvV63dkYkHttJit1NO0OJGo5LPqfbbbTeHI0IjdIrup0U6gzUTLsRyVclVbHJc0gnKlOtVciCitJbzUFnrEWTltwRiqWn3OoVtVLT7nUIGT7pvhCU+2IywrAizcS5BGQq5xwa0bz9Fr5LYqFB/EHtHj4hRoPBv1qhWxNoGEHlurhXoFp7c2mvNaIYAfm5/DQDitMHDRUW1hrr+0Wzsi9rTUh0E79yb8Lf+I+iSAff4nxu8UlX1X8IiHKs/FOzlrRImZoPhGA/wBqiSm38SuFyDxR5UC7CJ76BV7Q/Dd08wpIhw8FDPHsHp5hL3n6tvgYeoeYfGDpMPLg2HiXGgHEr0iw9moMNoLwIkU5vcKgcGA4AfqsTs3QRS46Nw5nDyWtiWqWNqM8h9UDw3GD08xjr6D0g/E7HL8tNvWLaSyZd4o8hj/ylo7XUDMc1gZuUMN1DiNCMitI+ISSSak5kofbEMmHUAmhFTTAVrnuXs/FRqzYBuJvgu1RCE6iVLHzdyHmr0YKlY/edyHmr0xosYX3cQ2R70yFQzfcP81Uqim+4Vtd7tvhMV+0JLs+6l+nD1RqctBzmhpJoMaaV3oHYX5unqiMYo2CfsyiBylBuJjLy4SmA5pVR9ZppE4+aqWoex1Hqp4kQCld4VO0owpdGdapPLdRUwJ7RihTxgy5sfJNdHvvFWw6Ooci78teWfRenxbcY2GXPyA6k7hxXlFg2gIbiDhep+lfqj83N3wBoMeqz4fXUcfUde8U8Rqay/zdJNPW1EiOJrdGjW4eJ1WVtqWDSHDC9WvPejSvO2XEeDUktfmzdTiOKJl0m6oqBv2maLUx2BOwmbsPJ/Mequx81BJSL4LnsiChBGRqDniCpo2aHigrQFPX/MYuIa0kSNVrS7nUKzqqtp9zqFpk+6b4Ter2xLmzfcd83oiEbNDdnT2HfN6IjFOKbwz9lSLZHvmjEkqriNByqDieiRKaDiei4Sgaw+kZMvo0ncqUxOXhQCgVub7hUFkWYY8S7W6M3OzoOA3qVltY1gqTvHaAioXbtK8tMFjqjktC17i0FzXNrleFEbk7ChQe42p+N2Lum7omTkZgwca8Bif9Kpg4b0IeNvlJ1+WlzeVfnBDGEmgxK0EoYcCGREIJd3hmTwpuQR06R3AGjhn4qsXJokCAZC+xnIsvDERzoILWu/KTWnLdyUUzomT0wWtqM6hQsnQ8biMwUibK0JrG3eOqjkBjv2jlDOHsHopYUnFiuBgtq0Vq44NJ3V16KtaklFhke1FBoRi3x3pS+w8tiFOnTXTaHqVeMDUa+neS2LEALgczSn6ojGKzgKKyEcvBvflpjzWuBlAqKSN+02yqN+ZJwc0qpXaLmqpaxSV7R7nUIfLyzojg2G0uccmtFSiFodzqEU2InBCc99MTRteGZH83KTfQb8oIPSOLbyaC4GsVn7DuOMd10fA3F3U5D9UUi2M0ACHUU3knxJRi07ahhoLRV5/LpzKzszPvf3jhuGAVrHoqoGgXeRzffedWO0c1jGHtG+RoMupSmLUe/CtBuGHidVUXHHJFLTbgBOpkUzGDaXjSpooohUFujsN+b0KGQZ1zRTPdXRSr8wV2lG6SjVjl0DCEYk21r6ONMK1VKfnA7BuWZKqPcSanElcUq7MewFR0j1eOqkHvLln2iYR3tOY9Qj0OZa8XmnD+YFZVGrEHYPzegTfh2Q/Fyj0i+ZSunH3l/wBqkldSVzeTdpVYuHMdUkkt2h5HN9wq1sn338h6pJJZfv1f++sI/wB1ea9/cPIrLu1XUlatkjG7xhUcXTmEkkqY6sq2p+H1CDJJKBn+/wDlKuL7uehWL+BD+QKHaP8A7d/TzSSXRP8Ac/8A5/tICfe//r+8wqJ2P+bp6pJLl8D36/P+J0eV7oy5ETNUkl0J6yUOkr2h3OoU9gd13zeiSSST76Ph/wBxhvux+MKTOY5D1UKSSrv7Rk5ekSa/Mc/RJJaGbCD7b7jfm9CgpXUlzXiPvz8paw/dCcK4kkp8aiRqxO4fm9AkkqHh3vx8DFMz3UIpJJLpZHn/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endParaRPr lang="en-US"/>
          </a:p>
        </p:txBody>
      </p:sp>
      <p:sp>
        <p:nvSpPr>
          <p:cNvPr id="9221" name="AutoShape 8" descr="data:image/jpeg;base64,/9j/4AAQSkZJRgABAQAAAQABAAD/2wCEAAkGBhQSERUUEBQUFBQUFRUUFBQUFBUUFBkUFBgXFBcUFBQXHCYeFxkjGRQUHy8gJCcpLCwsFR4xNTAqNSYrLCkBCQoKDgwOGg8PGjAlHyUsKSwsLCwqLDQpLSwsLC8sLC8sLCwsLCwsLCwsLCwsLCwsLCwsLCwpLCwsLCwsKSwsLP/AABEIAOEA4QMBIgACEQEDEQH/xAAcAAABBQEBAQAAAAAAAAAAAAAFAAIDBAYBBwj/xABBEAABAgMFBQUFBwQBBAMBAAABAAIDBBEFEiExQQZRYXGBIjKRscETI1Jy0QcUM0KhsvAkc4LhkhY0U2IXk/EV/8QAGwEAAwADAQEAAAAAAAAAAAAAAwQFAQIGAAf/xAA2EQACAgECBAMECQQDAQAAAAABAgADBBEhEhMxQQUiUTIzcYEUIyQ0UmGRobEGweHwQtHxgv/aAAwDAQACEQMRAD8Ax5miBRuHmqzn1TS5RNiVC+gvZrOaVNIObMB1aaVqFDGfRpKHEkOJGBqVvNltlQ5jY0yA4nFkMjsgaOcNSdy56q57yVA3/aUMgpjLxsdvTvMa6eFMK1VQONa65r1y1JCCYd2K1t3KlP20yPJec21YXsiXQiXQ+I7Tee8cVjMw7gvH1A9O0xhZ1V22mh/OMlLRrg7PQ71O52IQmW77eYRchb4lrWJ5u0Leio20a92C7VMecF2qZJggIPlJb2kVrK0vOoTuGp8F6LJ2bDhspCaANd54k6rz6zD75vM+RWr++ODSAc8F7whUCs5G+sD4kHYqoO0tTUywYd48MvFDoscnhwCjc9Rucqz3ExRKgsc5yiiP7J5HyXHOURd2enok3bYxlVgeWnSMHYjfqjdl7PxJsVb2IVcXkZ00aNUEs2T9rFYzK84AncNT4VXr8lcawNaA1rRQDQAKVg1vep4/ZEL4jkfR9OWPMf2mHtLYNwZWFEc9w/K+gryOhWSiwXMcWuBaRgQcCvSrStguJEPBu/U/QLNW5AD4Zce80VB15JnM8NUpx17EdoPBzLfZt31gCReQ8Aa5okBihkl3x18kUKVwd6/nHsn2o1/qEnZHkmv9Qk7I8k2x2MCJXsV1IoO4HyWsFp0bx0WQso+8HIo3eWfC7SlJA9TNM6sNYNZJFjl2Zqoi5ML8ei4XJwvrAhdI+8uqK8kteKZ0lguUTHYJFyFPtI0IAxxFf9IN+QtW7QlVRfpIZKGHRmh2ReK8qr1GXnwBXQLydriDUZjFayyLQiPZ2mOA+KnZPJLeD2pq1ZG5nvFMc2BW7CFZucMR1XdBuG5U5ppcxwAqS0gAYk4J5KuyTAztvNN1V0bDVSslA8vcTz2XFHtrvCLuyRi25aFFcHsbdeMb2V6m8eqDOyXO14rY2qn5SubxeA2mkjfkupr8l2qyTNpTs4++bzPkVonOwWZkogERpOVfqtCX4LHhrAIw/OezF8w+Ea92I6prnJj3YjqmlycLQAE65yrRJpoZWtajAKVxwPJBKKdl5DV6Ad41RUH6yzZk37KK15yBx5EUW4Fqh8LsGt7DDcs3Z+yEV9DE923j3iPl06o3BsVsJtIdeJJqT6Jzwmu9VIK+U779YrnvRYw0OpEjLlJAkRFDg+t0imGGPBMdDA7x6DNJ88QKN7I4Z+KrEDo/6RLf/jAc7YToEQGt5mNDqMPzDRJyvTMTsuJ3ElDmxARUKM1VdJKp330lFXdwC3acf6pOyPJRzEUNFTvCijzopRuJKXstVddTDKhOmkbZZ94ORRklZ2DFLTUZovLToeNx3fRCwLlC8B6zfKrJPFJiceiRKjvY9EnOVHiiukfVJMqksaz2klJQWHAL3hrcS51BzJRa8qNlO9+z5j5FI5ah2RT3MZoJVWI9JuLN2MhQgHOHtX6k90Hg36q3NNa3vEDh9Aq0K2HNaRrTBDYkUk1Jqd5XRU1LQNEE58i21uKxpPEmAO6OpzVd8UnMphco3OWzPrGFTSOiPwPIrOy8/XB2B36FGy7s9PRZmXly9zWNzcQ0czgofiNzKycP5yni1qVbWFIUnEjG5AaXO1pk0b3HIKe09mpqGy84NIHeuGp6jdyXolg2bDgQhDhgf+ztXO1JUFqWq1pLWAOIzOg4cSirhGweckE+nQSYfEn5nDWoIHr1/wATyNXrPmyCG5g/pyRfaCzGuDorQGuGLgBQHeaaFApLvj+aKQ1FmLeFJ/yJdW1b6i2kK1xTYh808qJ5VcxITrjgodnAPvDC4VDaupxAw/XyUrslXsI++HJ3kk7NDfXr6w6+6f4T0mJaDLhc7TxJ3IBNWm52XZG4fVRR34dVUL10DtwnQSLVQo3jnOUb34LjnKOI7A8kuzRsLGzbuw75T5IBAe4Hs64Uzr0RyZd2HfKfJQbKwwZlhdk2ruoy/Ug9FGy1ay9FXqY/SwSpmPabSwtiWtYHzID4hFbpxYzhTU8SnW/YUBzKRA1h/K5oAd0AzCLutkMhlxxoMBvOgWSmZpz3FzzUn+UHBWExlUFGH+ZzyPdbZzCxEydoWc6E6h7TdHDI/Q8E2z+/0KOWu2sJ2FaUOWWOaB2f3+hUG/HWjJVV6bGdLXabKST1hKia45c05yY7RUTFRO1SXEl7WZnaqnZn47fmPkVaqqdnH3zfmPkUnefrK/jD1+y3wmqc7BQPdiOqe52Cge7EdV0LtJKiOLkxzk0uTHuQGaFCzj4oDKnKnohNjRwyOxzsgfMEeqquikihJoNK4KzIWTFjGkNhO85NHN2S56zKa61Si9O0qrUtaNxHYz0Ftp0YS040w6oaXKORsV8JlHvvHdTAcK5lSiAdcBvOS61WZlDFdCZzvAiEhTrGmQMZrmA3atOOdFlolmRIEYNiNocaHQjeCtnDnmwxRgqdSclQtCZMRpvmtKkbhxG5IZmKtpD67iM42RYhK6eU/rAzionKRxwUMR9BjvCTYx5RHOyVexT70cj5J8eMGjyVOSmbjw6lf9pG2xVuQk9DGUQmth6zUxnYdVVc7Houtmg9tWn6jmoXOxVp7A24k1UI2McXKKM/sk8D5LrnKOOey7kfJLu2xhlG4lGPaF5tAKVz/wBKGVmjDeHNzH8opbLs10eK2GylXHM5ADMlbuU2OhQMSPaO+J2XRuQUrHpvynDg6ad4zkZNOMOA9+0GQrSMWECWubjqDTodUyqMTrWt75A4a+CFPmQO4KcTn/pdURoBxNqZGRg26jQS/JMbDaS8gE6HdupqgNoSUP2l+CC0Y1GmOoGnJTviE5mqqz0WkNxGg9UpklGXUjpv+cPQjK+oPX9JA4pjtFFAmw8bjuU0KSixnXYDC4g1cfyjgXZKYbVI1XePcPD7W0VVxEP+mZv/AMbP+a4ttW/Cf0MFzKvxj9RBM37RjauhvZXVzSB0qh4K9htiJCDS2IA68O5StRx3Lze27FDKvg1uatOJbyOoS+Xg2heYDqBM4OetvlZdP4M5Z1qE0Y/E6H6q652KBWf+I3n6I67JM4Nz2VeY9JvkoqP5Yx7k1xXHlNcUyzQQEoWJKtiR2Nid2tXcQBWnWlF6owQ7nZusa0ZDBoAXlthfjN5O8itW+ObtK4FD8JrXkl++sD4ohssA120l2atUZMFeJ9Ah0SMXZmqiLk0uVMuYqlQXpHOeoJs1hupq0+Sc92C0+wuxwnnvMRxbChgXrtLznOyaCchQVJUzxLOqw8Z7rToAP/I3RUXcBZjrd2Um7Ou/eofu3gFr2m+wEity8MnDcelVrtifsndOw2x5wuhQXdqHDbhEeNHOJ7jTphU54L2W0pZjoL2xGNewtNWPAc00xxBXZeZAgte6gF0E0wHQL4vf/VmXbi8tNm10JHp+U6hcRA3FPO9ovsOlnwj9yc6DFaML7y+G7g6uLeY8F4vatkRZaKYUwwse3Q5Eb2kYOHEL6HtC1XRDiaN0bp13lYn7RpRj5J73AXoZaWO1FXBpFdxB/QJnwbxTJVxVkNxAn5jX8+8PZjDh4hPLrMPb6FFHBCrN/E6FFYhX1TBP1XznPZPtyN5y5pkY9k8j5Lrj5pkbunkfJHc+UwajcR+y0QtjEjO4fNq2U3bzhCujvHCu4a0WJ2dPvT8p8wjk27AI/hpH0X5mLZ1Ya/f8pC+JXPFMLkwuTS5MFpgLOvdgq8+fdu5eqke7BQTz/dnw/VLXt5G+ENWPMPjKVjWYZiMyGDS8cTuaMSfBezyVlw4cJrIIDWtGHqSdSd68o2SmQyOScywgeIPkFtLRtlwhXWnF+BPDVA8NxxyuaOusV8V47LRX2hn7zC/8jP8AkElhqriq8J9ZO+hD1l2LGLiS41JzKrzMs6IxzGC84tNApGgnACqIykRkEEuPaOgxPJMOOJSsY4uDdeswEpDLYoDgQQaEHAg8kZecETth7Yzg+4Gubk4d7kTqEKecFGpxzjArrrKTXc7RiNDInlNcVx5TYj6AkrDNoDNwJBYf4zeTvIrSRHYLK2ZHDIgc7LEeIotM6ICAQagr3hTjksuu+sxnKeYD+UYTj0XCU0nHouOcniYrpORX0BO4Er0P7Ip0GHHLDk9n7SvN5g9l3ynyW2+xU+5mf7kP9pXFf1hYfoDJ2On8iWvCKwbeI/n/ABPQbbtBziG5ACpG8qGJa7YksGsINx/s30ORaCaHdoq1qv7fQeqN2bZMD7sOwxt/tvc0BpL9Xudqea+Rnl11qSO+06N9FmZc9FrM2chzEJ/3pgfDeLoa7dneG47iFBHdLQj2b0YjIHBnWneVKetuJFwc6jfhbg3w16pjzuBy9vz7/KYY8Q0nne12wAkoxiS0QRYGNRm+HXIOOThxHULPPOC9B2nj0lYx3M9QvOWxg4VBX1X+m8t7sYradSD17mc94hTwWAiccmxj2TyPko5iPdphUk5DOihnJg9265tc7woaclctuVQRFUQkiWNnz7w/KfMI1NuwCysGMWmrTQozL2j7QUIo4Z7ua28PyVFfKPWYyqWL8wdJKXJpKRTCU8TFwIybPYdyQmJGLsySik0ew7kptj7PhxY/vhVjBW7oTkAeGvRSspHttWte8brdaq2du0H2fZUWKawmnD82TR/ktR9ziNYA9we4bhT/APVrJyXYxl4EBg6AcAFnJu1hkwdT6BWsPErx1OrEk/70kh82zJOy7D/eso+xduKSd9/fv/QfRJN6p+c955ZjTxOXZHDPxVUvTC5Me7A8lhnnlQCKZf2HU+E+SBS9o4Uf4/VGY57B+U+SBWbJe1isZleNCdwzJ8KqLnWuLUCd5RxlXgYt2hiz7BjTf4IowHtRHYNqNG6uPJT2vsRHYy814i0zaAQeYGq9Csx7IcNrGANY0UA3BBrW2hq4tg4NH5tTy3BMfQQ+os6mSl8Quaz6sDhHr/3PLiN6IWPHN+7XskE04hELelg4GJ+cUqcqjLHjxQuyfxRyKkihsbJVCf8AyXuYLqS2kN0THnzT4hwULj5q6+xkxZyOey7kfJG/su2jbAfEhPNPalrmk721BHgQgUc9k8j5IEFzXjmOuVXym6ESt4e5rJYT6AtCYDnAjKg9VUdMmlKmm6pp4LFfZ/bUWM50B5vXWX2uJxoCBdO/Na+ahFlK0x9F8wvxDjWcpu06JbOYOIRr4qfJQxEiNYTQONMFRdEVmx4vv4fzLBTRTPawPtS/+kjfJ6heYSMB74jWQ+88hoHE716PtK/+ljfL6hY7ZBwExeOYaacyQPIldn/TtRs8gOmrSV4g/Apb0E9IsLZOFLwxSj4pHbiHMnc34WodtNAgOBZG7TtLvebxrorExb5hwiW944N57+iyr3kkkmpOJJ3r6MmOEBQjacRUtllnNZjrM1aVnGEcDVpOByPIjenWT3zy9UXtWWc+EbjS66QTTGg3oPZR7Z5eqh2UCnKUL0nSpabKDr1hOKoSVJFKiOiosd4osjmu47kptmHUc/kPNQTXcPJSbNntP5DzSqn7ZX/vrDMPs7Q/aE24hrScBU045IeXKecdkqhKsWt5jEK10WPvJKO8kg8UJpLBKbEdgeRXCVHGPZPI+Sy7aAmYVd42ajgQyScxQcahDbImhDitccsR4iiqIxZuykeLQlvs2fE/DwbmVBN9t9ysi7iUildNZFjbGaV9p1hkNOeHRUC5XIWzohMutc4necug0CjdJXfxHADcMSeQXVguwBYaGQV5YJ4DFL2P94a5riWtpmPizCAusWJLxwIgwIN1w7p+h4LRutctbdhC6N5xKGTUxUFzyTvJxSORjo7Cw9RGKLbVJX/ie0hiHBQvPmnudUYKtHjBtCd9EGxwN4winpHxj2TyPkgiIzc4LpANScMEOUTOcMwAlHGUgHWbL7LD/Vv/ALLv3NXoNtuwbzPovPPsvP8AVv8A7Lv3NW+t12DOZ9F888WH275CXsc/VQW56p2lPOhQnxIZo9jS5pzoRzVyFLlzXuBFGNDj1Ibh4oTbx/povyFDoUGwA+onmOg1mStfaaJHbcIa1uZDa4kbydOCGSsRzXgw63tABUnhTVENnbG+8xwxzrrBi92tNw4lejQNnIcuPdMAHx5uPNy+i+H+Ha6FPKJzed4ilJ4WGpMy1YphtMVhbwPruTIcMuNGipRqenIbcK3juHqUIjT5OA7I3DDxK686ADU6yMjFtwukLS0xDgNoTVxxIGJru4LPWgxjohiMYGE5gZHjTfyXS5VLSikQyRnUeaUyGXgLEdN4airR9juY2IVGdFBBnw4drAjw6IlI7OR5mj4QuQxlEfgHH/1Gbh+inc4ONU3jxAr9s6D84Om3UYfBKwpgNcQ40qABzqrFu7Nx4PafR7fibkOY05oKkLbnqvDldNPWM1KltRCnUH0mpm3ZKtVVLNjucCHGt2lN+OitOFFYW4XLxjvETXyzwmKqS4kttZ6SvPmuRe6eR8knHLmmxT2TyPksufKZheolfZtrfvDS8VDauocqjKvXHovSolpwzDL3GlN2vALzGw/xP8T6I9GiGlNELwwLyNe+pgvEquZaNTL05bjnYMF0eLvHRDHRK5qMvTS5UC8GlYXYCOc9QTx927knuOChnD2HckvcfI3wh6x5hBEtMubgMQdOPBei2JsC1zBEm+08iohA0a0H4qd5yxmy8IGYaXZMBd1GA/U16L0ptuiGwuONMhvOgU7Bx3sq423GuwmnilzIwrq2J6mBNoNjIBbVt2C4ZEYNPAjXovP5qUdDcWu8RiDxBWwnp98V5dENSfADcBoEHtpoMPiCKIubhIazYNiJvgW216I511/aEPsyP9U/+079zVu7cdgzr6LBfZsf6p39p37mrc207BvX0XyzxUfbfkJ19HupFZ591Mf22/vagNun+ni/IUckD7qP/bb+9qA27/28X5ChYw+t+Y/tMv7MzGzDyHvI+Eea00/bTzDEOpAPe4gacll9ne+/5R5orOHJfYfDz9kHxP8AM47MQNkamQlyaXJpKaXIxaYAjiVUtI+7PTzU5cqtpRAGU1NKJXJccpvhDVL5xObL2U2PMNa/8NvafxA/L1NAvaRFhiH+VrGN5ANG4bl45stPCHEcDheAp0OS1NpWmXMDAcDiemQQ/DsdTRxg767xTxRHtuCnpJLTt8vJEMAMyxAJI4g4DksVbUiGkPbgHGhGlc8NyN1UkXZ50xCJDrpB7IOR313JrMo5tRAGp7TbGdMZhvoO8ztjnF3IeqvxFUk5R8J72xGlrhTA9cRvCtPKSxAVpAMduINmonElxJHg49x81yKeyeRXIjsuYUczFDWmvIL1jAKdZ5QSRIbGPvP8T6IzGOCz8hMBj6nKlPFG3xQ4Ag1CF4bYvJK676zfMQ8zWMLsVwlNJxXCU4TAaTkaJRpO4KjNTwc2ja451VqZPYdyKpWbZz48RsOHS87fgANSTuCl5t1gYIveO0InCXbtGSU2Ybw4cjyWlbaHtGClaItJbCQ4OMX3ruODOjdeqtzsswN7d1rdBl4D6J/w6i6pCHOx7SblZlNrjgGp9ZnKo5Z0ixsNxjhtHihDsru7mhjppjD7puPxOx8AqsaZc41cSeaoNp0gGVnGg2/mE9m5OFCnCYLiWOY4AEZGodQHUUBzWktc4N6+iw0K0zAcIoF66csqg9k/oVp2W3DmYbXQzlW8095pNMwvl/8AUmHy8wWIPKR++86zw20tRwsdxLck73cbixv72oHbp/p4vyFRWhasRsRsOXYYrsTFa0E9nQEjI64oHtJaEY0ZEhuhNzoc3U45YbgkcTw+4kW6eXXXWM2ZFfsa7+krbPu7bvl9UUnDkswx5BqDQjUIxKTjoooc2676r6F4flLy+SevaQcqg8fM7SUlNJTojaJifMVEgnu4enmhRJPFFJ7uHp5olsGIbYxiRGh10ANBxAJr2udB+qk5FTXXite4jiWimkuRrpKVnbJxolC4ezbvdn0bn5LQOsgtaA1xcRq7Vaq1ZmExntL2eAbqTwWVm7Zc7u9kcM/FWcTGqxwdNde8jNlX5J1I0EjEqG/iGg3DFx+imi204C7DF0DCuv8ApDC9NLkyX9Jvyw3tbzk7Gri41NaVJVVxUds/h/5D1VOz48Rzmw2tL3OIawDMk5BSL8lUt4GlCukmviEvpI//APH098MH/wCxJY5y+h/SC5lf4h+sgsjYyJNtD3kwoWbcKvfxA0HEp1tfZ+5jb0F7nkZtfSp+U7+C2Erawa2pNGtH6BZ61toXxnG6SxmjRgebimWwQ2offXvJ1eZktZqmyjtMA+GWkhwIIwIOBB4hXLKPaI0pWngrttQgW3z3gQK6kHChVKyO+flPmFJWg0ZSprOgNvNoLQhEbRRlTzGirlWW2Mnr0jJjuu5FP2ZjlkRzhnd9Qo5junkuWF3nfL6pEn7XXGdNaHE201tQ4QrraXjhU40G/ms7Fjlxq4kneSlHOSr3lXcgHaTKqlUbCPLk1zk0lNcUMtGAJFaB92enmFUsSTfFjNZDcWF2DnAkUbqTTPBWZ89g9PNS7KxwyI4nO7QeOPoo+RUt+UiN0P8AmOo7V47MvWes2TZcGHCEOEAAMzm5x1c46krM7RTsB16HdEUanJoPA7+IUU7bThDutNC7AkbtUBqrS44r1Xt6TnaaSzcxidYAtKQ9mat7pyrmOBU1h5u5DzKJz9lxIsImG29cIJAzyOQ1QuxcHPruHmVG5ApzF4RtOhFvMxzqdxL81mFAp5k5KBU39oxVekgne4enmrGzRwf/AI+qrzvcPTzU2zh7/wDj6pGs/bU+EYf7u0LTkUkgE5DBVbylmjj0Veqr2HzGIoNp0uXCU0lRR44aKnKoCAzhRqYUKSdBIbW7nUeqJbAMDYropzYA1vAurU+Ap1QKfnQ4ANyzJUljWr7Fxr3XUrwpqo/OpbMDMfLHHpc4xQdTPX//AO6ksH/1HD+MeK6r/wBl/EJz30Gz8M6+fvMoDgfJV6o2dnobW3YbbtNaknrXNUHQIcM9t18j8rcupRPMQC/WMq6f8JPZ1gNjw3e1rQ4Npgaj8w/m9AX2K6XjFpc1zaGjgRvGDhoUWmbZe4UBuNyutww5oZHjhoJOQSd1NbMLD1HeGpa0ajXY9o2Y0VcqaLEBAINQqkxMBtK6/wAqhWuo8xO0ZRSdo6Y7p5FMsQ9p3y+qgmZsEUbrmVDLzBYatUuzIRchX7COrUxqK+s0EwclXqmw5wRBhmMwkrHMD+ZekQCFdjO1UM26jDTh5qRQzfcP81Qbj9W3whKx5hKEWYLs1LZ8pFiO9y1xI1GQ5nIInslZcONG9/jDbiWg0vE5AncvSY0jDhw6w7rYY3UaApuLiPcRY7aD17zbMz1xzylXU/tMU6QitaPaUJ1u1NFyBJudwGrjgAik7bLBhDF47zgPDMoPHm3P7x6aeC6TygSYhdtyNIYba0OCy5DF478hXeTqgk1EvvLyGhzs7opXnvPFRlyp2rEIZUGhvD1S99gVSxHSGppAbbqZLMaKEnFVYVpVHbwI13rRSWwsaMBFikwW0qxtKxKHUj8tUh9IFm9e5jTgUj606CZ6fiUbTUrtizjWEh2F6lDphvV63dkYkHttJit1NO0OJGo5LPqfbbbTeHI0IjdIrup0U6gzUTLsRyVclVbHJc0gnKlOtVciCitJbzUFnrEWTltwRiqWn3OoVtVLT7nUIGT7pvhCU+2IywrAizcS5BGQq5xwa0bz9Fr5LYqFB/EHtHj4hRoPBv1qhWxNoGEHlurhXoFp7c2mvNaIYAfm5/DQDitMHDRUW1hrr+0Wzsi9rTUh0E79yb8Lf+I+iSAff4nxu8UlX1X8IiHKs/FOzlrRImZoPhGA/wBqiSm38SuFyDxR5UC7CJ76BV7Q/Dd08wpIhw8FDPHsHp5hL3n6tvgYeoeYfGDpMPLg2HiXGgHEr0iw9moMNoLwIkU5vcKgcGA4AfqsTs3QRS46Nw5nDyWtiWqWNqM8h9UDw3GD08xjr6D0g/E7HL8tNvWLaSyZd4o8hj/ylo7XUDMc1gZuUMN1DiNCMitI+ISSSak5kofbEMmHUAmhFTTAVrnuXs/FRqzYBuJvgu1RCE6iVLHzdyHmr0YKlY/edyHmr0xosYX3cQ2R70yFQzfcP81Uqim+4Vtd7tvhMV+0JLs+6l+nD1RqctBzmhpJoMaaV3oHYX5unqiMYo2CfsyiBylBuJjLy4SmA5pVR9ZppE4+aqWoex1Hqp4kQCld4VO0owpdGdapPLdRUwJ7RihTxgy5sfJNdHvvFWw6Ooci78teWfRenxbcY2GXPyA6k7hxXlFg2gIbiDhep+lfqj83N3wBoMeqz4fXUcfUde8U8Rqay/zdJNPW1EiOJrdGjW4eJ1WVtqWDSHDC9WvPejSvO2XEeDUktfmzdTiOKJl0m6oqBv2maLUx2BOwmbsPJ/Mequx81BJSL4LnsiChBGRqDniCpo2aHigrQFPX/MYuIa0kSNVrS7nUKzqqtp9zqFpk+6b4Ter2xLmzfcd83oiEbNDdnT2HfN6IjFOKbwz9lSLZHvmjEkqriNByqDieiRKaDiei4Sgaw+kZMvo0ncqUxOXhQCgVub7hUFkWYY8S7W6M3OzoOA3qVltY1gqTvHaAioXbtK8tMFjqjktC17i0FzXNrleFEbk7ChQe42p+N2Lum7omTkZgwca8Bif9Kpg4b0IeNvlJ1+WlzeVfnBDGEmgxK0EoYcCGREIJd3hmTwpuQR06R3AGjhn4qsXJokCAZC+xnIsvDERzoILWu/KTWnLdyUUzomT0wWtqM6hQsnQ8biMwUibK0JrG3eOqjkBjv2jlDOHsHopYUnFiuBgtq0Vq44NJ3V16KtaklFhke1FBoRi3x3pS+w8tiFOnTXTaHqVeMDUa+neS2LEALgczSn6ojGKzgKKyEcvBvflpjzWuBlAqKSN+02yqN+ZJwc0qpXaLmqpaxSV7R7nUIfLyzojg2G0uccmtFSiFodzqEU2InBCc99MTRteGZH83KTfQb8oIPSOLbyaC4GsVn7DuOMd10fA3F3U5D9UUi2M0ACHUU3knxJRi07ahhoLRV5/LpzKzszPvf3jhuGAVrHoqoGgXeRzffedWO0c1jGHtG+RoMupSmLUe/CtBuGHidVUXHHJFLTbgBOpkUzGDaXjSpooohUFujsN+b0KGQZ1zRTPdXRSr8wV2lG6SjVjl0DCEYk21r6ONMK1VKfnA7BuWZKqPcSanElcUq7MewFR0j1eOqkHvLln2iYR3tOY9Qj0OZa8XmnD+YFZVGrEHYPzegTfh2Q/Fyj0i+ZSunH3l/wBqkldSVzeTdpVYuHMdUkkt2h5HN9wq1sn338h6pJJZfv1f++sI/wB1ea9/cPIrLu1XUlatkjG7xhUcXTmEkkqY6sq2p+H1CDJJKBn+/wDlKuL7uehWL+BD+QKHaP8A7d/TzSSXRP8Ac/8A5/tICfe//r+8wqJ2P+bp6pJLl8D36/P+J0eV7oy5ETNUkl0J6yUOkr2h3OoU9gd13zeiSSST76Ph/wBxhvux+MKTOY5D1UKSSrv7Rk5ekSa/Mc/RJJaGbCD7b7jfm9CgpXUlzXiPvz8paw/dCcK4kkp8aiRqxO4fm9AkkqHh3vx8DFMz3UIpJJLpZHn/2Q=="/>
          <p:cNvSpPr>
            <a:spLocks noChangeAspect="1" noChangeArrowheads="1"/>
          </p:cNvSpPr>
          <p:nvPr/>
        </p:nvSpPr>
        <p:spPr bwMode="auto">
          <a:xfrm>
            <a:off x="215900" y="-889000"/>
            <a:ext cx="2143125" cy="2143125"/>
          </a:xfrm>
          <a:prstGeom prst="rect">
            <a:avLst/>
          </a:prstGeom>
          <a:noFill/>
          <a:ln w="9525">
            <a:noFill/>
            <a:miter lim="800000"/>
            <a:headEnd/>
            <a:tailEnd/>
          </a:ln>
        </p:spPr>
        <p:txBody>
          <a:bodyPr/>
          <a:lstStyle/>
          <a:p>
            <a:endParaRPr lang="en-US"/>
          </a:p>
        </p:txBody>
      </p:sp>
      <p:pic>
        <p:nvPicPr>
          <p:cNvPr id="9222" name="Picture 9"/>
          <p:cNvPicPr>
            <a:picLocks noChangeAspect="1" noChangeArrowheads="1"/>
          </p:cNvPicPr>
          <p:nvPr/>
        </p:nvPicPr>
        <p:blipFill>
          <a:blip r:embed="rId2" cstate="print"/>
          <a:srcRect/>
          <a:stretch>
            <a:fillRect/>
          </a:stretch>
        </p:blipFill>
        <p:spPr bwMode="auto">
          <a:xfrm>
            <a:off x="5292725" y="2205038"/>
            <a:ext cx="2808288" cy="2808287"/>
          </a:xfrm>
          <a:prstGeom prst="rect">
            <a:avLst/>
          </a:prstGeom>
          <a:noFill/>
          <a:ln w="9525">
            <a:noFill/>
            <a:miter lim="800000"/>
            <a:headEnd/>
            <a:tailEnd/>
          </a:ln>
        </p:spPr>
      </p:pic>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4600" dirty="0" smtClean="0">
                <a:latin typeface="Calibri" pitchFamily="34" charset="0"/>
              </a:rPr>
              <a:t/>
            </a:r>
            <a:br>
              <a:rPr lang="en-GB" sz="4600" dirty="0" smtClean="0">
                <a:latin typeface="Calibri" pitchFamily="34" charset="0"/>
              </a:rPr>
            </a:br>
            <a:endParaRPr lang="en-GB" sz="4600" dirty="0" smtClean="0">
              <a:latin typeface="Calibri" pitchFamily="34" charset="0"/>
            </a:endParaRPr>
          </a:p>
        </p:txBody>
      </p:sp>
      <p:sp>
        <p:nvSpPr>
          <p:cNvPr id="10243" name="Rectangle 3"/>
          <p:cNvSpPr>
            <a:spLocks noGrp="1" noChangeArrowheads="1"/>
          </p:cNvSpPr>
          <p:nvPr>
            <p:ph type="body" sz="half" idx="1"/>
          </p:nvPr>
        </p:nvSpPr>
        <p:spPr>
          <a:xfrm>
            <a:off x="827584" y="1340768"/>
            <a:ext cx="4321175" cy="4679950"/>
          </a:xfrm>
        </p:spPr>
        <p:txBody>
          <a:bodyPr/>
          <a:lstStyle/>
          <a:p>
            <a:pPr eaLnBrk="1" hangingPunct="1">
              <a:buFont typeface="Wingdings" pitchFamily="2" charset="2"/>
              <a:buNone/>
            </a:pPr>
            <a:endParaRPr lang="en-GB" sz="2000" dirty="0" smtClean="0">
              <a:solidFill>
                <a:srgbClr val="003399"/>
              </a:solidFill>
              <a:latin typeface="Calibri" pitchFamily="34" charset="0"/>
            </a:endParaRPr>
          </a:p>
          <a:p>
            <a:pPr eaLnBrk="1" hangingPunct="1">
              <a:buFont typeface="Wingdings" pitchFamily="2" charset="2"/>
              <a:buNone/>
            </a:pPr>
            <a:endParaRPr lang="en-GB" sz="2000" dirty="0" smtClean="0">
              <a:solidFill>
                <a:srgbClr val="FF3300"/>
              </a:solidFill>
              <a:latin typeface="Calibri" pitchFamily="34" charset="0"/>
            </a:endParaRPr>
          </a:p>
          <a:p>
            <a:pPr eaLnBrk="1" hangingPunct="1">
              <a:buFont typeface="Wingdings" pitchFamily="2" charset="2"/>
              <a:buNone/>
            </a:pPr>
            <a:r>
              <a:rPr lang="en-GB" sz="2000" dirty="0" smtClean="0">
                <a:solidFill>
                  <a:srgbClr val="FF3300"/>
                </a:solidFill>
                <a:latin typeface="Calibri" pitchFamily="34" charset="0"/>
              </a:rPr>
              <a:t>Reflecting</a:t>
            </a:r>
            <a:r>
              <a:rPr lang="en-GB" sz="2000" dirty="0" smtClean="0">
                <a:solidFill>
                  <a:srgbClr val="003399"/>
                </a:solidFill>
                <a:latin typeface="Calibri" pitchFamily="34" charset="0"/>
              </a:rPr>
              <a:t> on these will</a:t>
            </a:r>
          </a:p>
          <a:p>
            <a:pPr eaLnBrk="1" hangingPunct="1">
              <a:buFont typeface="Wingdings" pitchFamily="2" charset="2"/>
              <a:buNone/>
            </a:pPr>
            <a:r>
              <a:rPr lang="en-GB" sz="2000" dirty="0" smtClean="0">
                <a:solidFill>
                  <a:srgbClr val="003399"/>
                </a:solidFill>
                <a:latin typeface="Calibri" pitchFamily="34" charset="0"/>
              </a:rPr>
              <a:t>help you to: </a:t>
            </a:r>
          </a:p>
          <a:p>
            <a:pPr eaLnBrk="1" hangingPunct="1">
              <a:buFont typeface="Wingdings" pitchFamily="2" charset="2"/>
              <a:buNone/>
            </a:pPr>
            <a:endParaRPr lang="en-GB" sz="2000" dirty="0" smtClean="0">
              <a:solidFill>
                <a:srgbClr val="003399"/>
              </a:solidFill>
              <a:latin typeface="Calibri" pitchFamily="34" charset="0"/>
            </a:endParaRPr>
          </a:p>
          <a:p>
            <a:pPr eaLnBrk="1" hangingPunct="1"/>
            <a:r>
              <a:rPr lang="en-GB" sz="2000" dirty="0" smtClean="0">
                <a:solidFill>
                  <a:srgbClr val="FF3300"/>
                </a:solidFill>
                <a:latin typeface="Calibri" pitchFamily="34" charset="0"/>
              </a:rPr>
              <a:t>Understand</a:t>
            </a:r>
            <a:r>
              <a:rPr lang="en-GB" sz="2000" dirty="0" smtClean="0">
                <a:solidFill>
                  <a:srgbClr val="003399"/>
                </a:solidFill>
                <a:latin typeface="Calibri" pitchFamily="34" charset="0"/>
              </a:rPr>
              <a:t> yourself better </a:t>
            </a:r>
          </a:p>
          <a:p>
            <a:pPr eaLnBrk="1" hangingPunct="1"/>
            <a:endParaRPr lang="en-GB" sz="2000" dirty="0" smtClean="0">
              <a:solidFill>
                <a:srgbClr val="003399"/>
              </a:solidFill>
              <a:latin typeface="Calibri" pitchFamily="34" charset="0"/>
            </a:endParaRPr>
          </a:p>
          <a:p>
            <a:pPr eaLnBrk="1" hangingPunct="1"/>
            <a:r>
              <a:rPr lang="en-GB" sz="2000" dirty="0" smtClean="0">
                <a:solidFill>
                  <a:srgbClr val="FF3300"/>
                </a:solidFill>
                <a:latin typeface="Calibri" pitchFamily="34" charset="0"/>
              </a:rPr>
              <a:t>Link</a:t>
            </a:r>
            <a:r>
              <a:rPr lang="en-GB" sz="2000" dirty="0" smtClean="0">
                <a:solidFill>
                  <a:srgbClr val="003399"/>
                </a:solidFill>
                <a:latin typeface="Calibri" pitchFamily="34" charset="0"/>
              </a:rPr>
              <a:t> your </a:t>
            </a:r>
            <a:r>
              <a:rPr lang="en-GB" sz="2000" dirty="0" smtClean="0">
                <a:solidFill>
                  <a:srgbClr val="FF3300"/>
                </a:solidFill>
                <a:latin typeface="Calibri" pitchFamily="34" charset="0"/>
              </a:rPr>
              <a:t>personal qualities</a:t>
            </a:r>
            <a:r>
              <a:rPr lang="en-GB" sz="2000" dirty="0" smtClean="0">
                <a:solidFill>
                  <a:srgbClr val="003399"/>
                </a:solidFill>
                <a:latin typeface="Calibri" pitchFamily="34" charset="0"/>
              </a:rPr>
              <a:t> to a possible future </a:t>
            </a:r>
            <a:r>
              <a:rPr lang="en-GB" sz="2000" dirty="0" smtClean="0">
                <a:solidFill>
                  <a:srgbClr val="FF3300"/>
                </a:solidFill>
                <a:latin typeface="Calibri" pitchFamily="34" charset="0"/>
              </a:rPr>
              <a:t>career option</a:t>
            </a:r>
            <a:r>
              <a:rPr lang="en-GB" sz="2000" dirty="0" smtClean="0">
                <a:solidFill>
                  <a:srgbClr val="003399"/>
                </a:solidFill>
                <a:latin typeface="Calibri" pitchFamily="34" charset="0"/>
              </a:rPr>
              <a:t> </a:t>
            </a:r>
          </a:p>
          <a:p>
            <a:pPr eaLnBrk="1" hangingPunct="1"/>
            <a:endParaRPr lang="en-GB" sz="2000" dirty="0" smtClean="0">
              <a:solidFill>
                <a:srgbClr val="003399"/>
              </a:solidFill>
              <a:latin typeface="Calibri" pitchFamily="34" charset="0"/>
            </a:endParaRPr>
          </a:p>
          <a:p>
            <a:pPr eaLnBrk="1" hangingPunct="1"/>
            <a:r>
              <a:rPr lang="en-GB" sz="2000" dirty="0" smtClean="0">
                <a:solidFill>
                  <a:srgbClr val="003399"/>
                </a:solidFill>
                <a:latin typeface="Calibri" pitchFamily="34" charset="0"/>
              </a:rPr>
              <a:t>Identify the personal qualities you need to </a:t>
            </a:r>
            <a:r>
              <a:rPr lang="en-GB" sz="2000" dirty="0" smtClean="0">
                <a:solidFill>
                  <a:srgbClr val="FF3300"/>
                </a:solidFill>
                <a:latin typeface="Calibri" pitchFamily="34" charset="0"/>
              </a:rPr>
              <a:t>develop/ improve</a:t>
            </a:r>
            <a:r>
              <a:rPr lang="en-GB" sz="2000" dirty="0" smtClean="0">
                <a:solidFill>
                  <a:srgbClr val="003399"/>
                </a:solidFill>
                <a:latin typeface="Calibri" pitchFamily="34" charset="0"/>
              </a:rPr>
              <a:t> </a:t>
            </a:r>
          </a:p>
        </p:txBody>
      </p:sp>
      <p:pic>
        <p:nvPicPr>
          <p:cNvPr id="10244" name="Picture 4"/>
          <p:cNvPicPr>
            <a:picLocks noGrp="1" noChangeAspect="1" noChangeArrowheads="1"/>
          </p:cNvPicPr>
          <p:nvPr>
            <p:ph sz="half" idx="2"/>
          </p:nvPr>
        </p:nvPicPr>
        <p:blipFill>
          <a:blip r:embed="rId2" cstate="print"/>
          <a:srcRect/>
          <a:stretch>
            <a:fillRect/>
          </a:stretch>
        </p:blipFill>
        <p:spPr>
          <a:xfrm>
            <a:off x="5219700" y="1989138"/>
            <a:ext cx="3394075" cy="2908300"/>
          </a:xfrm>
        </p:spPr>
      </p:pic>
      <p:sp>
        <p:nvSpPr>
          <p:cNvPr id="10245" name="Text Box 6"/>
          <p:cNvSpPr txBox="1">
            <a:spLocks noChangeArrowheads="1"/>
          </p:cNvSpPr>
          <p:nvPr/>
        </p:nvSpPr>
        <p:spPr bwMode="auto">
          <a:xfrm>
            <a:off x="611188" y="404813"/>
            <a:ext cx="5113337" cy="1282700"/>
          </a:xfrm>
          <a:prstGeom prst="rect">
            <a:avLst/>
          </a:prstGeom>
          <a:noFill/>
          <a:ln w="9525">
            <a:noFill/>
            <a:miter lim="800000"/>
            <a:headEnd/>
            <a:tailEnd/>
          </a:ln>
        </p:spPr>
        <p:txBody>
          <a:bodyPr>
            <a:spAutoFit/>
          </a:bodyPr>
          <a:lstStyle/>
          <a:p>
            <a:pPr>
              <a:spcBef>
                <a:spcPct val="50000"/>
              </a:spcBef>
              <a:defRPr/>
            </a:pPr>
            <a:r>
              <a:rPr lang="en-GB" sz="3600" dirty="0">
                <a:solidFill>
                  <a:schemeClr val="accent6">
                    <a:lumMod val="75000"/>
                  </a:schemeClr>
                </a:solidFill>
                <a:latin typeface="Calibri" pitchFamily="34" charset="0"/>
              </a:rPr>
              <a:t>Personal Qualities</a:t>
            </a:r>
            <a:endParaRPr lang="en-GB" sz="2800" dirty="0">
              <a:solidFill>
                <a:schemeClr val="accent6">
                  <a:lumMod val="75000"/>
                </a:schemeClr>
              </a:solidFill>
              <a:latin typeface="Calibri" pitchFamily="34" charset="0"/>
            </a:endParaRPr>
          </a:p>
          <a:p>
            <a:pPr>
              <a:spcBef>
                <a:spcPct val="50000"/>
              </a:spcBef>
              <a:defRPr/>
            </a:pPr>
            <a:r>
              <a:rPr lang="en-GB" sz="2800" dirty="0">
                <a:solidFill>
                  <a:schemeClr val="accent6">
                    <a:lumMod val="75000"/>
                  </a:schemeClr>
                </a:solidFill>
                <a:latin typeface="Calibri" pitchFamily="34" charset="0"/>
              </a:rPr>
              <a:t>the kind of person you are </a:t>
            </a:r>
          </a:p>
        </p:txBody>
      </p:sp>
      <p:pic>
        <p:nvPicPr>
          <p:cNvPr id="6"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650" y="-149225"/>
            <a:ext cx="16525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48" name="Group 72"/>
          <p:cNvGraphicFramePr>
            <a:graphicFrameLocks noGrp="1"/>
          </p:cNvGraphicFramePr>
          <p:nvPr>
            <p:ph type="tbl" idx="1"/>
          </p:nvPr>
        </p:nvGraphicFramePr>
        <p:xfrm>
          <a:off x="468313" y="1989138"/>
          <a:ext cx="8424000" cy="3857146"/>
        </p:xfrm>
        <a:graphic>
          <a:graphicData uri="http://schemas.openxmlformats.org/drawingml/2006/table">
            <a:tbl>
              <a:tblPr/>
              <a:tblGrid>
                <a:gridCol w="1404000">
                  <a:extLst>
                    <a:ext uri="{9D8B030D-6E8A-4147-A177-3AD203B41FA5}">
                      <a16:colId xmlns:a16="http://schemas.microsoft.com/office/drawing/2014/main" val="20000"/>
                    </a:ext>
                  </a:extLst>
                </a:gridCol>
                <a:gridCol w="1404000">
                  <a:extLst>
                    <a:ext uri="{9D8B030D-6E8A-4147-A177-3AD203B41FA5}">
                      <a16:colId xmlns:a16="http://schemas.microsoft.com/office/drawing/2014/main" val="20001"/>
                    </a:ext>
                  </a:extLst>
                </a:gridCol>
                <a:gridCol w="1404000">
                  <a:extLst>
                    <a:ext uri="{9D8B030D-6E8A-4147-A177-3AD203B41FA5}">
                      <a16:colId xmlns:a16="http://schemas.microsoft.com/office/drawing/2014/main" val="20002"/>
                    </a:ext>
                  </a:extLst>
                </a:gridCol>
                <a:gridCol w="1404000">
                  <a:extLst>
                    <a:ext uri="{9D8B030D-6E8A-4147-A177-3AD203B41FA5}">
                      <a16:colId xmlns:a16="http://schemas.microsoft.com/office/drawing/2014/main" val="20003"/>
                    </a:ext>
                  </a:extLst>
                </a:gridCol>
                <a:gridCol w="1404000">
                  <a:extLst>
                    <a:ext uri="{9D8B030D-6E8A-4147-A177-3AD203B41FA5}">
                      <a16:colId xmlns:a16="http://schemas.microsoft.com/office/drawing/2014/main" val="20004"/>
                    </a:ext>
                  </a:extLst>
                </a:gridCol>
                <a:gridCol w="1404000">
                  <a:extLst>
                    <a:ext uri="{9D8B030D-6E8A-4147-A177-3AD203B41FA5}">
                      <a16:colId xmlns:a16="http://schemas.microsoft.com/office/drawing/2014/main" val="20005"/>
                    </a:ext>
                  </a:extLst>
                </a:gridCol>
              </a:tblGrid>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Reliable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Quick learner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Practical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Talkative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Helpful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Determined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1" i="0" u="none" strike="noStrike" cap="none" normalizeH="0" baseline="0" smtClean="0">
                        <a:ln>
                          <a:noFill/>
                        </a:ln>
                        <a:solidFill>
                          <a:schemeClr val="tx1"/>
                        </a:solidFill>
                        <a:effectLst/>
                        <a:latin typeface="Comic Sans MS" pitchFamily="66"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Healthy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Generous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Loyal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Punctual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Open minded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Hard working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Honest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Energetic</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Creative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Careful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Funny/witty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Tactful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Tidy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Bossy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Passive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Friendly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Enthusiastic</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Responsible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Quiet</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1" i="0" u="none" strike="noStrike" cap="none" normalizeH="0" baseline="0" smtClean="0">
                        <a:ln>
                          <a:noFill/>
                        </a:ln>
                        <a:solidFill>
                          <a:schemeClr val="tx1"/>
                        </a:solidFill>
                        <a:effectLst/>
                        <a:latin typeface="Comic Sans MS" pitchFamily="66" charset="0"/>
                        <a:cs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Dependable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Caring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Good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natured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Trustworthy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GB" sz="1600" b="1" i="0" u="none" strike="noStrike" cap="none" normalizeH="0" baseline="0" dirty="0" smtClean="0">
                        <a:ln>
                          <a:noFill/>
                        </a:ln>
                        <a:solidFill>
                          <a:schemeClr val="tx1"/>
                        </a:solidFill>
                        <a:effectLst/>
                        <a:latin typeface="Comic Sans MS" pitchFamily="66"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Well organised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Patient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Popular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Persuasive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Selfish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Adaptable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Compass-</a:t>
                      </a:r>
                      <a:r>
                        <a:rPr kumimoji="0" lang="en-GB" sz="1600" b="1" i="0" u="none" strike="noStrike" cap="none" normalizeH="0" baseline="0" dirty="0" err="1" smtClean="0">
                          <a:ln>
                            <a:noFill/>
                          </a:ln>
                          <a:solidFill>
                            <a:schemeClr val="tx1"/>
                          </a:solidFill>
                          <a:effectLst/>
                          <a:latin typeface="Comic Sans MS" pitchFamily="66" charset="0"/>
                          <a:cs typeface="Arial" charset="0"/>
                        </a:rPr>
                        <a:t>ionate</a:t>
                      </a:r>
                      <a:endParaRPr kumimoji="0" lang="en-GB" sz="1600" b="1" i="0" u="none" strike="noStrike" cap="none" normalizeH="0" baseline="0" dirty="0" smtClean="0">
                        <a:ln>
                          <a:noFill/>
                        </a:ln>
                        <a:solidFill>
                          <a:schemeClr val="tx1"/>
                        </a:solidFill>
                        <a:effectLst/>
                        <a:latin typeface="Comic Sans MS" pitchFamily="66" charset="0"/>
                        <a:cs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Intuitive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optimistic</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Thoughtful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Happy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smtClean="0">
                          <a:ln>
                            <a:noFill/>
                          </a:ln>
                          <a:solidFill>
                            <a:schemeClr val="tx1"/>
                          </a:solidFill>
                          <a:effectLst/>
                          <a:latin typeface="Comic Sans MS" pitchFamily="66" charset="0"/>
                          <a:cs typeface="Arial" charset="0"/>
                        </a:rPr>
                        <a:t>Problem solver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1600" b="1" i="0" u="none" strike="noStrike" cap="none" normalizeH="0" baseline="0" dirty="0" smtClean="0">
                          <a:ln>
                            <a:noFill/>
                          </a:ln>
                          <a:solidFill>
                            <a:schemeClr val="tx1"/>
                          </a:solidFill>
                          <a:effectLst/>
                          <a:latin typeface="Comic Sans MS" pitchFamily="66" charset="0"/>
                          <a:cs typeface="Arial" charset="0"/>
                        </a:rPr>
                        <a:t>Assertive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324" name="Text Box 61"/>
          <p:cNvSpPr txBox="1">
            <a:spLocks noChangeArrowheads="1"/>
          </p:cNvSpPr>
          <p:nvPr/>
        </p:nvSpPr>
        <p:spPr bwMode="auto">
          <a:xfrm>
            <a:off x="468313" y="6165850"/>
            <a:ext cx="8208962" cy="368300"/>
          </a:xfrm>
          <a:prstGeom prst="rect">
            <a:avLst/>
          </a:prstGeom>
          <a:noFill/>
          <a:ln w="9525">
            <a:noFill/>
            <a:miter lim="800000"/>
            <a:headEnd/>
            <a:tailEnd/>
          </a:ln>
        </p:spPr>
        <p:txBody>
          <a:bodyPr>
            <a:spAutoFit/>
          </a:bodyPr>
          <a:lstStyle/>
          <a:p>
            <a:pPr algn="ctr">
              <a:spcBef>
                <a:spcPct val="50000"/>
              </a:spcBef>
            </a:pPr>
            <a:r>
              <a:rPr lang="en-GB" b="1" i="1">
                <a:latin typeface="Comic Sans MS" pitchFamily="66" charset="0"/>
              </a:rPr>
              <a:t>Ask your teacher about any words you don’t know.</a:t>
            </a:r>
            <a:r>
              <a:rPr lang="en-GB" i="1">
                <a:latin typeface="Comic Sans MS" pitchFamily="66" charset="0"/>
              </a:rPr>
              <a:t> </a:t>
            </a:r>
          </a:p>
        </p:txBody>
      </p:sp>
      <p:sp>
        <p:nvSpPr>
          <p:cNvPr id="11325" name="Text Box 73"/>
          <p:cNvSpPr txBox="1">
            <a:spLocks noChangeArrowheads="1"/>
          </p:cNvSpPr>
          <p:nvPr/>
        </p:nvSpPr>
        <p:spPr bwMode="auto">
          <a:xfrm>
            <a:off x="539750" y="333375"/>
            <a:ext cx="8353425" cy="1570038"/>
          </a:xfrm>
          <a:prstGeom prst="rect">
            <a:avLst/>
          </a:prstGeom>
          <a:noFill/>
          <a:ln w="9525">
            <a:noFill/>
            <a:miter lim="800000"/>
            <a:headEnd/>
            <a:tailEnd/>
          </a:ln>
        </p:spPr>
        <p:txBody>
          <a:bodyPr>
            <a:spAutoFit/>
          </a:bodyPr>
          <a:lstStyle/>
          <a:p>
            <a:pPr>
              <a:spcBef>
                <a:spcPct val="50000"/>
              </a:spcBef>
              <a:defRPr/>
            </a:pPr>
            <a:r>
              <a:rPr lang="en-GB" sz="2400" dirty="0">
                <a:solidFill>
                  <a:srgbClr val="003399"/>
                </a:solidFill>
                <a:latin typeface="Calibri" pitchFamily="34" charset="0"/>
              </a:rPr>
              <a:t>Create a </a:t>
            </a:r>
            <a:r>
              <a:rPr lang="en-GB" sz="2400" dirty="0">
                <a:solidFill>
                  <a:srgbClr val="FF3300"/>
                </a:solidFill>
                <a:latin typeface="Calibri" pitchFamily="34" charset="0"/>
              </a:rPr>
              <a:t>mind map</a:t>
            </a:r>
            <a:r>
              <a:rPr lang="en-GB" sz="2400" dirty="0">
                <a:solidFill>
                  <a:srgbClr val="003399"/>
                </a:solidFill>
                <a:latin typeface="Calibri" pitchFamily="34" charset="0"/>
              </a:rPr>
              <a:t> from the </a:t>
            </a:r>
            <a:r>
              <a:rPr lang="en-GB" sz="2400" dirty="0">
                <a:solidFill>
                  <a:srgbClr val="FF3300"/>
                </a:solidFill>
                <a:latin typeface="Calibri" pitchFamily="34" charset="0"/>
              </a:rPr>
              <a:t>personal qualities</a:t>
            </a:r>
            <a:r>
              <a:rPr lang="en-GB" sz="2400" dirty="0">
                <a:solidFill>
                  <a:srgbClr val="003399"/>
                </a:solidFill>
                <a:latin typeface="Calibri" pitchFamily="34" charset="0"/>
              </a:rPr>
              <a:t> below. </a:t>
            </a:r>
            <a:br>
              <a:rPr lang="en-GB" sz="2400" dirty="0">
                <a:solidFill>
                  <a:srgbClr val="003399"/>
                </a:solidFill>
                <a:latin typeface="Calibri" pitchFamily="34" charset="0"/>
              </a:rPr>
            </a:br>
            <a:r>
              <a:rPr lang="en-GB" sz="2400" dirty="0">
                <a:solidFill>
                  <a:srgbClr val="003399"/>
                </a:solidFill>
                <a:latin typeface="Calibri" pitchFamily="34" charset="0"/>
              </a:rPr>
              <a:t>Write down the </a:t>
            </a:r>
            <a:r>
              <a:rPr lang="en-GB" sz="2400" dirty="0">
                <a:solidFill>
                  <a:srgbClr val="FF0000"/>
                </a:solidFill>
                <a:latin typeface="Calibri" pitchFamily="34" charset="0"/>
              </a:rPr>
              <a:t>qualities</a:t>
            </a:r>
            <a:r>
              <a:rPr lang="en-GB" sz="2400" dirty="0">
                <a:solidFill>
                  <a:srgbClr val="003399"/>
                </a:solidFill>
                <a:latin typeface="Calibri" pitchFamily="34" charset="0"/>
              </a:rPr>
              <a:t> that you already have using </a:t>
            </a:r>
            <a:r>
              <a:rPr lang="en-GB" sz="2400" dirty="0">
                <a:solidFill>
                  <a:srgbClr val="7030A0"/>
                </a:solidFill>
                <a:latin typeface="Calibri" pitchFamily="34" charset="0"/>
              </a:rPr>
              <a:t>one colour </a:t>
            </a:r>
            <a:r>
              <a:rPr lang="en-GB" sz="2400" dirty="0">
                <a:solidFill>
                  <a:srgbClr val="003399"/>
                </a:solidFill>
                <a:latin typeface="Calibri" pitchFamily="34" charset="0"/>
              </a:rPr>
              <a:t>and then the ones that you would like to develop through your </a:t>
            </a:r>
            <a:r>
              <a:rPr lang="en-GB" sz="2400" dirty="0" smtClean="0">
                <a:solidFill>
                  <a:srgbClr val="003399"/>
                </a:solidFill>
                <a:latin typeface="Calibri" pitchFamily="34" charset="0"/>
              </a:rPr>
              <a:t>FOXLAKE placement </a:t>
            </a:r>
            <a:r>
              <a:rPr lang="en-GB" sz="2400" dirty="0">
                <a:solidFill>
                  <a:srgbClr val="003399"/>
                </a:solidFill>
                <a:latin typeface="Calibri" pitchFamily="34" charset="0"/>
              </a:rPr>
              <a:t>with </a:t>
            </a:r>
            <a:r>
              <a:rPr lang="en-GB" sz="2400" dirty="0">
                <a:solidFill>
                  <a:schemeClr val="tx2">
                    <a:lumMod val="75000"/>
                  </a:schemeClr>
                </a:solidFill>
                <a:latin typeface="Calibri" pitchFamily="34" charset="0"/>
              </a:rPr>
              <a:t>another colour</a:t>
            </a:r>
            <a:r>
              <a:rPr lang="en-GB" sz="2400" dirty="0">
                <a:solidFill>
                  <a:srgbClr val="FFFF00"/>
                </a:solidFill>
                <a:latin typeface="Calibri" pitchFamily="34" charset="0"/>
              </a:rPr>
              <a:t>.</a:t>
            </a: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72C87B-0ED5-4D45-9F49-23C5A102CBC1}"/>
</file>

<file path=customXml/itemProps2.xml><?xml version="1.0" encoding="utf-8"?>
<ds:datastoreItem xmlns:ds="http://schemas.openxmlformats.org/officeDocument/2006/customXml" ds:itemID="{C17D9CC8-4BC3-4D89-A833-DDD23DC1CA9F}"/>
</file>

<file path=customXml/itemProps3.xml><?xml version="1.0" encoding="utf-8"?>
<ds:datastoreItem xmlns:ds="http://schemas.openxmlformats.org/officeDocument/2006/customXml" ds:itemID="{4AD9B2DC-5262-47B7-8897-9679EE458C82}"/>
</file>

<file path=docProps/app.xml><?xml version="1.0" encoding="utf-8"?>
<Properties xmlns="http://schemas.openxmlformats.org/officeDocument/2006/extended-properties" xmlns:vt="http://schemas.openxmlformats.org/officeDocument/2006/docPropsVTypes">
  <Template>Edge</Template>
  <TotalTime>3438</TotalTime>
  <Words>1329</Words>
  <Application>Microsoft Office PowerPoint</Application>
  <PresentationFormat>On-screen Show (4:3)</PresentationFormat>
  <Paragraphs>309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Comic Sans MS</vt:lpstr>
      <vt:lpstr>Garamond</vt:lpstr>
      <vt:lpstr>Wingdings</vt:lpstr>
      <vt:lpstr>Edge</vt:lpstr>
      <vt:lpstr>PowerPoint Presentation</vt:lpstr>
      <vt:lpstr>Topic One  Who are you?  </vt:lpstr>
      <vt:lpstr>Making decisions </vt:lpstr>
      <vt:lpstr>PowerPoint Presentation</vt:lpstr>
      <vt:lpstr>Group Discussion</vt:lpstr>
      <vt:lpstr>PowerPoint Presentation</vt:lpstr>
      <vt:lpstr>Topic Two  Your Personal Qualities   </vt:lpstr>
      <vt:lpstr> </vt:lpstr>
      <vt:lpstr>PowerPoint Presentation</vt:lpstr>
      <vt:lpstr>Group Discussion </vt:lpstr>
      <vt:lpstr>Topic Three  Your Skills    </vt:lpstr>
      <vt:lpstr>PowerPoint Presentation</vt:lpstr>
      <vt:lpstr>Create a mind map from the skills below.  Write down the skills that you already have using one colour and then the ones that you would like to develop through your FOXLAKE placement with another colour. </vt:lpstr>
      <vt:lpstr>Group Discussion </vt:lpstr>
      <vt:lpstr>What do employers want? </vt:lpstr>
      <vt:lpstr>Topic Four  My World of Work Website    </vt:lpstr>
      <vt:lpstr>PowerPoint Presentation</vt:lpstr>
      <vt:lpstr>Personal Qualities and  Skills in the World of Work </vt:lpstr>
      <vt:lpstr>Topic Five  My DNA/  My Strengths      </vt:lpstr>
      <vt:lpstr>PowerPoint Presentation</vt:lpstr>
      <vt:lpstr>Topic Six My performance at school     </vt:lpstr>
      <vt:lpstr>PowerPoint Presentation</vt:lpstr>
      <vt:lpstr>PowerPoint Presentation</vt:lpstr>
      <vt:lpstr>Pupil Booklet</vt:lpstr>
      <vt:lpstr>Topic Seven My Boaster Poster </vt:lpstr>
      <vt:lpstr>“My Boaster Poster”  </vt:lpstr>
      <vt:lpstr>Topic Eight  My FOXLAKE Placement the story so far…</vt:lpstr>
      <vt:lpstr>ESSAY</vt:lpstr>
      <vt:lpstr>Topic Nine   Last steps…</vt:lpstr>
      <vt:lpstr>PowerPoint Presentation</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Steps to work - Unit 2​</dc:title>
  <dc:creator>CEC</dc:creator>
  <cp:lastModifiedBy>Stevenson J (Jeremy)</cp:lastModifiedBy>
  <cp:revision>83</cp:revision>
  <dcterms:created xsi:type="dcterms:W3CDTF">2012-05-17T07:53:51Z</dcterms:created>
  <dcterms:modified xsi:type="dcterms:W3CDTF">2018-07-12T15:44:14Z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0x010100403EDB45499E3C4A9CABBFB5D3A49FC1</vt:lpwstr>
  </property>
</Properties>
</file>