
<file path=[Content_Types].xml><?xml version="1.0" encoding="utf-8"?>
<Types xmlns="http://schemas.openxmlformats.org/package/2006/content-types">
  <Default Extension="emf" ContentType="image/x-emf"/>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43"/>
  </p:notesMasterIdLst>
  <p:handoutMasterIdLst>
    <p:handoutMasterId r:id="rId44"/>
  </p:handoutMasterIdLst>
  <p:sldIdLst>
    <p:sldId id="433" r:id="rId6"/>
    <p:sldId id="436" r:id="rId7"/>
    <p:sldId id="388" r:id="rId8"/>
    <p:sldId id="389" r:id="rId9"/>
    <p:sldId id="450" r:id="rId10"/>
    <p:sldId id="288" r:id="rId11"/>
    <p:sldId id="345" r:id="rId12"/>
    <p:sldId id="455" r:id="rId13"/>
    <p:sldId id="438" r:id="rId14"/>
    <p:sldId id="451" r:id="rId15"/>
    <p:sldId id="452" r:id="rId16"/>
    <p:sldId id="286" r:id="rId17"/>
    <p:sldId id="419" r:id="rId18"/>
    <p:sldId id="456" r:id="rId19"/>
    <p:sldId id="411" r:id="rId20"/>
    <p:sldId id="413" r:id="rId21"/>
    <p:sldId id="407" r:id="rId22"/>
    <p:sldId id="410" r:id="rId23"/>
    <p:sldId id="453" r:id="rId24"/>
    <p:sldId id="454" r:id="rId25"/>
    <p:sldId id="458" r:id="rId26"/>
    <p:sldId id="261" r:id="rId27"/>
    <p:sldId id="278" r:id="rId28"/>
    <p:sldId id="401" r:id="rId29"/>
    <p:sldId id="445" r:id="rId30"/>
    <p:sldId id="349" r:id="rId31"/>
    <p:sldId id="320" r:id="rId32"/>
    <p:sldId id="285" r:id="rId33"/>
    <p:sldId id="332" r:id="rId34"/>
    <p:sldId id="418" r:id="rId35"/>
    <p:sldId id="459" r:id="rId36"/>
    <p:sldId id="463" r:id="rId37"/>
    <p:sldId id="460" r:id="rId38"/>
    <p:sldId id="448" r:id="rId39"/>
    <p:sldId id="428" r:id="rId40"/>
    <p:sldId id="462" r:id="rId41"/>
    <p:sldId id="461"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a:srgbClr val="FF3399"/>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1781222-DF6C-4D11-84D0-E97FA8921BAF}" v="554" dt="2025-08-22T10:08:47.3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3271" autoAdjust="0"/>
    <p:restoredTop sz="54722" autoAdjust="0"/>
  </p:normalViewPr>
  <p:slideViewPr>
    <p:cSldViewPr snapToGrid="0">
      <p:cViewPr varScale="1">
        <p:scale>
          <a:sx n="57" d="100"/>
          <a:sy n="57" d="100"/>
        </p:scale>
        <p:origin x="1794" y="60"/>
      </p:cViewPr>
      <p:guideLst/>
    </p:cSldViewPr>
  </p:slideViewPr>
  <p:outlineViewPr>
    <p:cViewPr>
      <p:scale>
        <a:sx n="33" d="100"/>
        <a:sy n="33" d="100"/>
      </p:scale>
      <p:origin x="0" y="-16212"/>
    </p:cViewPr>
  </p:outlineViewPr>
  <p:notesTextViewPr>
    <p:cViewPr>
      <p:scale>
        <a:sx n="1" d="1"/>
        <a:sy n="1" d="1"/>
      </p:scale>
      <p:origin x="0" y="0"/>
    </p:cViewPr>
  </p:notesTextViewPr>
  <p:sorterViewPr>
    <p:cViewPr>
      <p:scale>
        <a:sx n="100" d="100"/>
        <a:sy n="100" d="100"/>
      </p:scale>
      <p:origin x="0" y="-827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theme" Target="theme/theme1.xml"/><Relationship Id="rId50" Type="http://schemas.microsoft.com/office/2015/10/relationships/revisionInfo" Target="revisionInfo.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handoutMaster" Target="handoutMasters/handout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viewProps" Target="viewProps.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nine Mccullough" userId="59fc6379-55e3-469a-8068-045c146eb134" providerId="ADAL" clId="{C1781222-DF6C-4D11-84D0-E97FA8921BAF}"/>
    <pc:docChg chg="undo custSel modSld">
      <pc:chgData name="Janine Mccullough" userId="59fc6379-55e3-469a-8068-045c146eb134" providerId="ADAL" clId="{C1781222-DF6C-4D11-84D0-E97FA8921BAF}" dt="2025-08-22T10:09:00.349" v="1689" actId="12"/>
      <pc:docMkLst>
        <pc:docMk/>
      </pc:docMkLst>
      <pc:sldChg chg="modNotesTx">
        <pc:chgData name="Janine Mccullough" userId="59fc6379-55e3-469a-8068-045c146eb134" providerId="ADAL" clId="{C1781222-DF6C-4D11-84D0-E97FA8921BAF}" dt="2025-08-22T10:01:02.842" v="1621" actId="12"/>
        <pc:sldMkLst>
          <pc:docMk/>
          <pc:sldMk cId="2109139738" sldId="261"/>
        </pc:sldMkLst>
      </pc:sldChg>
      <pc:sldChg chg="modNotesTx">
        <pc:chgData name="Janine Mccullough" userId="59fc6379-55e3-469a-8068-045c146eb134" providerId="ADAL" clId="{C1781222-DF6C-4D11-84D0-E97FA8921BAF}" dt="2025-08-22T10:01:19.112" v="1622" actId="12"/>
        <pc:sldMkLst>
          <pc:docMk/>
          <pc:sldMk cId="2996887013" sldId="278"/>
        </pc:sldMkLst>
      </pc:sldChg>
      <pc:sldChg chg="modNotesTx">
        <pc:chgData name="Janine Mccullough" userId="59fc6379-55e3-469a-8068-045c146eb134" providerId="ADAL" clId="{C1781222-DF6C-4D11-84D0-E97FA8921BAF}" dt="2025-08-22T10:04:01.627" v="1631" actId="12"/>
        <pc:sldMkLst>
          <pc:docMk/>
          <pc:sldMk cId="2353015316" sldId="285"/>
        </pc:sldMkLst>
      </pc:sldChg>
      <pc:sldChg chg="modNotesTx">
        <pc:chgData name="Janine Mccullough" userId="59fc6379-55e3-469a-8068-045c146eb134" providerId="ADAL" clId="{C1781222-DF6C-4D11-84D0-E97FA8921BAF}" dt="2025-08-22T09:54:40.642" v="1609" actId="12"/>
        <pc:sldMkLst>
          <pc:docMk/>
          <pc:sldMk cId="0" sldId="286"/>
        </pc:sldMkLst>
      </pc:sldChg>
      <pc:sldChg chg="modNotesTx">
        <pc:chgData name="Janine Mccullough" userId="59fc6379-55e3-469a-8068-045c146eb134" providerId="ADAL" clId="{C1781222-DF6C-4D11-84D0-E97FA8921BAF}" dt="2025-08-22T09:52:19.074" v="1600" actId="12"/>
        <pc:sldMkLst>
          <pc:docMk/>
          <pc:sldMk cId="2601682459" sldId="288"/>
        </pc:sldMkLst>
      </pc:sldChg>
      <pc:sldChg chg="modNotesTx">
        <pc:chgData name="Janine Mccullough" userId="59fc6379-55e3-469a-8068-045c146eb134" providerId="ADAL" clId="{C1781222-DF6C-4D11-84D0-E97FA8921BAF}" dt="2025-08-22T10:02:57.726" v="1630" actId="20577"/>
        <pc:sldMkLst>
          <pc:docMk/>
          <pc:sldMk cId="2610692144" sldId="320"/>
        </pc:sldMkLst>
      </pc:sldChg>
      <pc:sldChg chg="addSp delSp modSp mod modNotesTx">
        <pc:chgData name="Janine Mccullough" userId="59fc6379-55e3-469a-8068-045c146eb134" providerId="ADAL" clId="{C1781222-DF6C-4D11-84D0-E97FA8921BAF}" dt="2025-08-22T10:04:35.521" v="1634" actId="20577"/>
        <pc:sldMkLst>
          <pc:docMk/>
          <pc:sldMk cId="2417220473" sldId="332"/>
        </pc:sldMkLst>
        <pc:spChg chg="mod">
          <ac:chgData name="Janine Mccullough" userId="59fc6379-55e3-469a-8068-045c146eb134" providerId="ADAL" clId="{C1781222-DF6C-4D11-84D0-E97FA8921BAF}" dt="2025-08-11T17:53:58.087" v="1162" actId="20577"/>
          <ac:spMkLst>
            <pc:docMk/>
            <pc:sldMk cId="2417220473" sldId="332"/>
            <ac:spMk id="2" creationId="{00000000-0000-0000-0000-000000000000}"/>
          </ac:spMkLst>
        </pc:spChg>
        <pc:spChg chg="mod">
          <ac:chgData name="Janine Mccullough" userId="59fc6379-55e3-469a-8068-045c146eb134" providerId="ADAL" clId="{C1781222-DF6C-4D11-84D0-E97FA8921BAF}" dt="2025-08-22T09:47:37.691" v="1545" actId="1076"/>
          <ac:spMkLst>
            <pc:docMk/>
            <pc:sldMk cId="2417220473" sldId="332"/>
            <ac:spMk id="4" creationId="{9855236A-0A8F-B712-0E34-1EB009D55F47}"/>
          </ac:spMkLst>
        </pc:spChg>
        <pc:spChg chg="add mod">
          <ac:chgData name="Janine Mccullough" userId="59fc6379-55e3-469a-8068-045c146eb134" providerId="ADAL" clId="{C1781222-DF6C-4D11-84D0-E97FA8921BAF}" dt="2025-08-22T09:48:50.544" v="1591" actId="1076"/>
          <ac:spMkLst>
            <pc:docMk/>
            <pc:sldMk cId="2417220473" sldId="332"/>
            <ac:spMk id="6" creationId="{E144CA1F-298F-3597-A0BB-6FC3EDADA45C}"/>
          </ac:spMkLst>
        </pc:spChg>
        <pc:spChg chg="add mod">
          <ac:chgData name="Janine Mccullough" userId="59fc6379-55e3-469a-8068-045c146eb134" providerId="ADAL" clId="{C1781222-DF6C-4D11-84D0-E97FA8921BAF}" dt="2025-08-11T17:56:04.326" v="1186" actId="1076"/>
          <ac:spMkLst>
            <pc:docMk/>
            <pc:sldMk cId="2417220473" sldId="332"/>
            <ac:spMk id="8" creationId="{2B9F45A8-4D93-AF31-FF4B-9D336E013828}"/>
          </ac:spMkLst>
        </pc:spChg>
        <pc:graphicFrameChg chg="mod">
          <ac:chgData name="Janine Mccullough" userId="59fc6379-55e3-469a-8068-045c146eb134" providerId="ADAL" clId="{C1781222-DF6C-4D11-84D0-E97FA8921BAF}" dt="2025-08-11T18:06:39.861" v="1291" actId="20577"/>
          <ac:graphicFrameMkLst>
            <pc:docMk/>
            <pc:sldMk cId="2417220473" sldId="332"/>
            <ac:graphicFrameMk id="5" creationId="{FCACF16A-DBA6-E374-B81E-912F5CB9D803}"/>
          </ac:graphicFrameMkLst>
        </pc:graphicFrameChg>
      </pc:sldChg>
      <pc:sldChg chg="modNotesTx">
        <pc:chgData name="Janine Mccullough" userId="59fc6379-55e3-469a-8068-045c146eb134" providerId="ADAL" clId="{C1781222-DF6C-4D11-84D0-E97FA8921BAF}" dt="2025-08-22T09:52:37.180" v="1602" actId="20577"/>
        <pc:sldMkLst>
          <pc:docMk/>
          <pc:sldMk cId="0" sldId="345"/>
        </pc:sldMkLst>
      </pc:sldChg>
      <pc:sldChg chg="modNotesTx">
        <pc:chgData name="Janine Mccullough" userId="59fc6379-55e3-469a-8068-045c146eb134" providerId="ADAL" clId="{C1781222-DF6C-4D11-84D0-E97FA8921BAF}" dt="2025-08-22T10:02:29.913" v="1628" actId="12"/>
        <pc:sldMkLst>
          <pc:docMk/>
          <pc:sldMk cId="0" sldId="349"/>
        </pc:sldMkLst>
      </pc:sldChg>
      <pc:sldChg chg="modSp modNotesTx">
        <pc:chgData name="Janine Mccullough" userId="59fc6379-55e3-469a-8068-045c146eb134" providerId="ADAL" clId="{C1781222-DF6C-4D11-84D0-E97FA8921BAF}" dt="2025-08-22T09:51:01.547" v="1597" actId="15"/>
        <pc:sldMkLst>
          <pc:docMk/>
          <pc:sldMk cId="1548783012" sldId="388"/>
        </pc:sldMkLst>
        <pc:spChg chg="mod">
          <ac:chgData name="Janine Mccullough" userId="59fc6379-55e3-469a-8068-045c146eb134" providerId="ADAL" clId="{C1781222-DF6C-4D11-84D0-E97FA8921BAF}" dt="2025-08-22T08:57:15.676" v="1301" actId="313"/>
          <ac:spMkLst>
            <pc:docMk/>
            <pc:sldMk cId="1548783012" sldId="388"/>
            <ac:spMk id="7" creationId="{C8EA0E7B-B39F-4643-BD38-15BE81B1AACC}"/>
          </ac:spMkLst>
        </pc:spChg>
        <pc:spChg chg="mod">
          <ac:chgData name="Janine Mccullough" userId="59fc6379-55e3-469a-8068-045c146eb134" providerId="ADAL" clId="{C1781222-DF6C-4D11-84D0-E97FA8921BAF}" dt="2025-08-22T08:57:32.344" v="1306" actId="313"/>
          <ac:spMkLst>
            <pc:docMk/>
            <pc:sldMk cId="1548783012" sldId="388"/>
            <ac:spMk id="8" creationId="{7D5FB9BE-B78A-41F5-A566-F8ACD361F939}"/>
          </ac:spMkLst>
        </pc:spChg>
        <pc:spChg chg="mod">
          <ac:chgData name="Janine Mccullough" userId="59fc6379-55e3-469a-8068-045c146eb134" providerId="ADAL" clId="{C1781222-DF6C-4D11-84D0-E97FA8921BAF}" dt="2025-08-22T08:57:51.303" v="1315" actId="313"/>
          <ac:spMkLst>
            <pc:docMk/>
            <pc:sldMk cId="1548783012" sldId="388"/>
            <ac:spMk id="9" creationId="{012836E7-181B-4E71-A2A8-6F3013FE1246}"/>
          </ac:spMkLst>
        </pc:spChg>
      </pc:sldChg>
      <pc:sldChg chg="modNotesTx">
        <pc:chgData name="Janine Mccullough" userId="59fc6379-55e3-469a-8068-045c146eb134" providerId="ADAL" clId="{C1781222-DF6C-4D11-84D0-E97FA8921BAF}" dt="2025-08-22T09:51:21.758" v="1598" actId="12"/>
        <pc:sldMkLst>
          <pc:docMk/>
          <pc:sldMk cId="253308443" sldId="389"/>
        </pc:sldMkLst>
      </pc:sldChg>
      <pc:sldChg chg="modNotesTx">
        <pc:chgData name="Janine Mccullough" userId="59fc6379-55e3-469a-8068-045c146eb134" providerId="ADAL" clId="{C1781222-DF6C-4D11-84D0-E97FA8921BAF}" dt="2025-08-22T10:01:53.645" v="1626" actId="20577"/>
        <pc:sldMkLst>
          <pc:docMk/>
          <pc:sldMk cId="2342771635" sldId="401"/>
        </pc:sldMkLst>
      </pc:sldChg>
      <pc:sldChg chg="modNotesTx">
        <pc:chgData name="Janine Mccullough" userId="59fc6379-55e3-469a-8068-045c146eb134" providerId="ADAL" clId="{C1781222-DF6C-4D11-84D0-E97FA8921BAF}" dt="2025-08-22T09:56:47.425" v="1615" actId="12"/>
        <pc:sldMkLst>
          <pc:docMk/>
          <pc:sldMk cId="1665111425" sldId="407"/>
        </pc:sldMkLst>
      </pc:sldChg>
      <pc:sldChg chg="modNotesTx">
        <pc:chgData name="Janine Mccullough" userId="59fc6379-55e3-469a-8068-045c146eb134" providerId="ADAL" clId="{C1781222-DF6C-4D11-84D0-E97FA8921BAF}" dt="2025-08-22T09:57:08.302" v="1616" actId="12"/>
        <pc:sldMkLst>
          <pc:docMk/>
          <pc:sldMk cId="381992604" sldId="410"/>
        </pc:sldMkLst>
      </pc:sldChg>
      <pc:sldChg chg="modNotesTx">
        <pc:chgData name="Janine Mccullough" userId="59fc6379-55e3-469a-8068-045c146eb134" providerId="ADAL" clId="{C1781222-DF6C-4D11-84D0-E97FA8921BAF}" dt="2025-08-22T09:55:48.345" v="1611" actId="12"/>
        <pc:sldMkLst>
          <pc:docMk/>
          <pc:sldMk cId="1645824538" sldId="411"/>
        </pc:sldMkLst>
      </pc:sldChg>
      <pc:sldChg chg="modNotesTx">
        <pc:chgData name="Janine Mccullough" userId="59fc6379-55e3-469a-8068-045c146eb134" providerId="ADAL" clId="{C1781222-DF6C-4D11-84D0-E97FA8921BAF}" dt="2025-08-22T09:56:20.060" v="1614" actId="6549"/>
        <pc:sldMkLst>
          <pc:docMk/>
          <pc:sldMk cId="4050171620" sldId="413"/>
        </pc:sldMkLst>
      </pc:sldChg>
      <pc:sldChg chg="addSp delSp modSp mod modNotesTx">
        <pc:chgData name="Janine Mccullough" userId="59fc6379-55e3-469a-8068-045c146eb134" providerId="ADAL" clId="{C1781222-DF6C-4D11-84D0-E97FA8921BAF}" dt="2025-08-22T10:04:57.230" v="1635" actId="12"/>
        <pc:sldMkLst>
          <pc:docMk/>
          <pc:sldMk cId="2210094940" sldId="418"/>
        </pc:sldMkLst>
        <pc:spChg chg="mod">
          <ac:chgData name="Janine Mccullough" userId="59fc6379-55e3-469a-8068-045c146eb134" providerId="ADAL" clId="{C1781222-DF6C-4D11-84D0-E97FA8921BAF}" dt="2025-08-22T09:15:11.888" v="1323" actId="20577"/>
          <ac:spMkLst>
            <pc:docMk/>
            <pc:sldMk cId="2210094940" sldId="418"/>
            <ac:spMk id="3" creationId="{AA0FD750-9A71-4ACE-92C9-EF80628D9996}"/>
          </ac:spMkLst>
        </pc:spChg>
      </pc:sldChg>
      <pc:sldChg chg="modNotesTx">
        <pc:chgData name="Janine Mccullough" userId="59fc6379-55e3-469a-8068-045c146eb134" providerId="ADAL" clId="{C1781222-DF6C-4D11-84D0-E97FA8921BAF}" dt="2025-08-22T09:55:03.683" v="1610" actId="12"/>
        <pc:sldMkLst>
          <pc:docMk/>
          <pc:sldMk cId="2077309336" sldId="419"/>
        </pc:sldMkLst>
      </pc:sldChg>
      <pc:sldChg chg="modSp mod">
        <pc:chgData name="Janine Mccullough" userId="59fc6379-55e3-469a-8068-045c146eb134" providerId="ADAL" clId="{C1781222-DF6C-4D11-84D0-E97FA8921BAF}" dt="2025-08-22T09:23:10.975" v="1542" actId="255"/>
        <pc:sldMkLst>
          <pc:docMk/>
          <pc:sldMk cId="463529723" sldId="428"/>
        </pc:sldMkLst>
        <pc:spChg chg="mod">
          <ac:chgData name="Janine Mccullough" userId="59fc6379-55e3-469a-8068-045c146eb134" providerId="ADAL" clId="{C1781222-DF6C-4D11-84D0-E97FA8921BAF}" dt="2025-08-22T09:23:10.975" v="1542" actId="255"/>
          <ac:spMkLst>
            <pc:docMk/>
            <pc:sldMk cId="463529723" sldId="428"/>
            <ac:spMk id="3" creationId="{9DB52623-085E-41BC-B4D3-4BF0570C1BCC}"/>
          </ac:spMkLst>
        </pc:spChg>
      </pc:sldChg>
      <pc:sldChg chg="modNotesTx">
        <pc:chgData name="Janine Mccullough" userId="59fc6379-55e3-469a-8068-045c146eb134" providerId="ADAL" clId="{C1781222-DF6C-4D11-84D0-E97FA8921BAF}" dt="2025-08-22T09:49:51.108" v="1592" actId="12"/>
        <pc:sldMkLst>
          <pc:docMk/>
          <pc:sldMk cId="2064881054" sldId="433"/>
        </pc:sldMkLst>
      </pc:sldChg>
      <pc:sldChg chg="addSp delSp modSp mod modNotesTx">
        <pc:chgData name="Janine Mccullough" userId="59fc6379-55e3-469a-8068-045c146eb134" providerId="ADAL" clId="{C1781222-DF6C-4D11-84D0-E97FA8921BAF}" dt="2025-08-22T09:50:09.750" v="1593" actId="12"/>
        <pc:sldMkLst>
          <pc:docMk/>
          <pc:sldMk cId="1127242757" sldId="436"/>
        </pc:sldMkLst>
        <pc:picChg chg="del">
          <ac:chgData name="Janine Mccullough" userId="59fc6379-55e3-469a-8068-045c146eb134" providerId="ADAL" clId="{C1781222-DF6C-4D11-84D0-E97FA8921BAF}" dt="2025-08-22T08:55:14.908" v="1293" actId="478"/>
          <ac:picMkLst>
            <pc:docMk/>
            <pc:sldMk cId="1127242757" sldId="436"/>
            <ac:picMk id="7" creationId="{AF42ED25-8C3A-9129-BDB8-31882C8E38B4}"/>
          </ac:picMkLst>
        </pc:picChg>
        <pc:picChg chg="add mod">
          <ac:chgData name="Janine Mccullough" userId="59fc6379-55e3-469a-8068-045c146eb134" providerId="ADAL" clId="{C1781222-DF6C-4D11-84D0-E97FA8921BAF}" dt="2025-08-22T08:55:24.904" v="1296" actId="1076"/>
          <ac:picMkLst>
            <pc:docMk/>
            <pc:sldMk cId="1127242757" sldId="436"/>
            <ac:picMk id="1026" creationId="{0CC8C4EC-CB59-6423-21DD-7C915BF91547}"/>
          </ac:picMkLst>
        </pc:picChg>
      </pc:sldChg>
      <pc:sldChg chg="modNotesTx">
        <pc:chgData name="Janine Mccullough" userId="59fc6379-55e3-469a-8068-045c146eb134" providerId="ADAL" clId="{C1781222-DF6C-4D11-84D0-E97FA8921BAF}" dt="2025-08-22T09:53:48.404" v="1607" actId="6549"/>
        <pc:sldMkLst>
          <pc:docMk/>
          <pc:sldMk cId="3513241875" sldId="438"/>
        </pc:sldMkLst>
      </pc:sldChg>
      <pc:sldChg chg="modNotesTx">
        <pc:chgData name="Janine Mccullough" userId="59fc6379-55e3-469a-8068-045c146eb134" providerId="ADAL" clId="{C1781222-DF6C-4D11-84D0-E97FA8921BAF}" dt="2025-08-22T10:02:14.531" v="1627" actId="12"/>
        <pc:sldMkLst>
          <pc:docMk/>
          <pc:sldMk cId="312376463" sldId="445"/>
        </pc:sldMkLst>
      </pc:sldChg>
      <pc:sldChg chg="modSp mod">
        <pc:chgData name="Janine Mccullough" userId="59fc6379-55e3-469a-8068-045c146eb134" providerId="ADAL" clId="{C1781222-DF6C-4D11-84D0-E97FA8921BAF}" dt="2025-08-22T09:15:54.983" v="1330" actId="20577"/>
        <pc:sldMkLst>
          <pc:docMk/>
          <pc:sldMk cId="1238144840" sldId="448"/>
        </pc:sldMkLst>
        <pc:spChg chg="mod">
          <ac:chgData name="Janine Mccullough" userId="59fc6379-55e3-469a-8068-045c146eb134" providerId="ADAL" clId="{C1781222-DF6C-4D11-84D0-E97FA8921BAF}" dt="2025-08-22T09:15:54.983" v="1330" actId="20577"/>
          <ac:spMkLst>
            <pc:docMk/>
            <pc:sldMk cId="1238144840" sldId="448"/>
            <ac:spMk id="5" creationId="{6AA04404-FD69-6084-BE75-26F80E80FAD8}"/>
          </ac:spMkLst>
        </pc:spChg>
      </pc:sldChg>
      <pc:sldChg chg="modNotesTx">
        <pc:chgData name="Janine Mccullough" userId="59fc6379-55e3-469a-8068-045c146eb134" providerId="ADAL" clId="{C1781222-DF6C-4D11-84D0-E97FA8921BAF}" dt="2025-08-22T09:51:48.129" v="1599" actId="12"/>
        <pc:sldMkLst>
          <pc:docMk/>
          <pc:sldMk cId="2113688704" sldId="450"/>
        </pc:sldMkLst>
      </pc:sldChg>
      <pc:sldChg chg="modNotesTx">
        <pc:chgData name="Janine Mccullough" userId="59fc6379-55e3-469a-8068-045c146eb134" providerId="ADAL" clId="{C1781222-DF6C-4D11-84D0-E97FA8921BAF}" dt="2025-08-22T09:53:37.020" v="1606" actId="12"/>
        <pc:sldMkLst>
          <pc:docMk/>
          <pc:sldMk cId="2333595402" sldId="451"/>
        </pc:sldMkLst>
      </pc:sldChg>
      <pc:sldChg chg="modNotesTx">
        <pc:chgData name="Janine Mccullough" userId="59fc6379-55e3-469a-8068-045c146eb134" providerId="ADAL" clId="{C1781222-DF6C-4D11-84D0-E97FA8921BAF}" dt="2025-08-22T09:54:19.827" v="1608" actId="12"/>
        <pc:sldMkLst>
          <pc:docMk/>
          <pc:sldMk cId="1600692553" sldId="452"/>
        </pc:sldMkLst>
      </pc:sldChg>
      <pc:sldChg chg="modNotesTx">
        <pc:chgData name="Janine Mccullough" userId="59fc6379-55e3-469a-8068-045c146eb134" providerId="ADAL" clId="{C1781222-DF6C-4D11-84D0-E97FA8921BAF}" dt="2025-08-22T09:57:33.005" v="1619" actId="5793"/>
        <pc:sldMkLst>
          <pc:docMk/>
          <pc:sldMk cId="1596468711" sldId="453"/>
        </pc:sldMkLst>
      </pc:sldChg>
      <pc:sldChg chg="modNotesTx">
        <pc:chgData name="Janine Mccullough" userId="59fc6379-55e3-469a-8068-045c146eb134" providerId="ADAL" clId="{C1781222-DF6C-4D11-84D0-E97FA8921BAF}" dt="2025-08-22T09:57:55.898" v="1620" actId="12"/>
        <pc:sldMkLst>
          <pc:docMk/>
          <pc:sldMk cId="262202734" sldId="454"/>
        </pc:sldMkLst>
      </pc:sldChg>
      <pc:sldChg chg="modNotesTx">
        <pc:chgData name="Janine Mccullough" userId="59fc6379-55e3-469a-8068-045c146eb134" providerId="ADAL" clId="{C1781222-DF6C-4D11-84D0-E97FA8921BAF}" dt="2025-08-22T10:05:23.035" v="1637" actId="12"/>
        <pc:sldMkLst>
          <pc:docMk/>
          <pc:sldMk cId="3350913968" sldId="459"/>
        </pc:sldMkLst>
      </pc:sldChg>
      <pc:sldChg chg="modNotesTx">
        <pc:chgData name="Janine Mccullough" userId="59fc6379-55e3-469a-8068-045c146eb134" providerId="ADAL" clId="{C1781222-DF6C-4D11-84D0-E97FA8921BAF}" dt="2025-08-22T10:07:11.928" v="1639" actId="12"/>
        <pc:sldMkLst>
          <pc:docMk/>
          <pc:sldMk cId="2098043669" sldId="460"/>
        </pc:sldMkLst>
      </pc:sldChg>
      <pc:sldChg chg="modNotesTx">
        <pc:chgData name="Janine Mccullough" userId="59fc6379-55e3-469a-8068-045c146eb134" providerId="ADAL" clId="{C1781222-DF6C-4D11-84D0-E97FA8921BAF}" dt="2025-08-22T10:09:00.349" v="1689" actId="12"/>
        <pc:sldMkLst>
          <pc:docMk/>
          <pc:sldMk cId="2335938340" sldId="461"/>
        </pc:sldMkLst>
      </pc:sldChg>
      <pc:sldChg chg="modNotesTx">
        <pc:chgData name="Janine Mccullough" userId="59fc6379-55e3-469a-8068-045c146eb134" providerId="ADAL" clId="{C1781222-DF6C-4D11-84D0-E97FA8921BAF}" dt="2025-08-22T10:08:04.291" v="1641" actId="12"/>
        <pc:sldMkLst>
          <pc:docMk/>
          <pc:sldMk cId="1855870093" sldId="462"/>
        </pc:sldMkLst>
      </pc:sldChg>
      <pc:sldChg chg="modNotesTx">
        <pc:chgData name="Janine Mccullough" userId="59fc6379-55e3-469a-8068-045c146eb134" providerId="ADAL" clId="{C1781222-DF6C-4D11-84D0-E97FA8921BAF}" dt="2025-08-22T10:05:48.350" v="1638" actId="12"/>
        <pc:sldMkLst>
          <pc:docMk/>
          <pc:sldMk cId="4277662132" sldId="463"/>
        </pc:sldMkLst>
      </pc:sldChg>
    </pc:docChg>
  </pc:docChgLst>
  <pc:docChgLst>
    <pc:chgData name="Kirsty Mahindru" userId="S::edkmahindru@glowmail.org.uk::cc0e88fc-f785-4a9a-b152-b59d0c171a83" providerId="AD" clId="Web-{4E3A8F07-B22D-735A-C8BA-7D848CDFEB18}"/>
    <pc:docChg chg="modSld">
      <pc:chgData name="Kirsty Mahindru" userId="S::edkmahindru@glowmail.org.uk::cc0e88fc-f785-4a9a-b152-b59d0c171a83" providerId="AD" clId="Web-{4E3A8F07-B22D-735A-C8BA-7D848CDFEB18}" dt="2025-06-10T15:04:33.849" v="1"/>
      <pc:docMkLst>
        <pc:docMk/>
      </pc:docMkLst>
      <pc:sldChg chg="addSp delSp modSp">
        <pc:chgData name="Kirsty Mahindru" userId="S::edkmahindru@glowmail.org.uk::cc0e88fc-f785-4a9a-b152-b59d0c171a83" providerId="AD" clId="Web-{4E3A8F07-B22D-735A-C8BA-7D848CDFEB18}" dt="2025-06-10T15:04:33.849" v="1"/>
        <pc:sldMkLst>
          <pc:docMk/>
          <pc:sldMk cId="1127242757" sldId="436"/>
        </pc:sldMkLst>
      </pc:sldChg>
    </pc:docChg>
  </pc:docChgLst>
  <pc:docChgLst>
    <pc:chgData name="Janine Mccullough" userId="59fc6379-55e3-469a-8068-045c146eb134" providerId="ADAL" clId="{EE8B2C7B-B182-4094-9726-7831D5368217}"/>
    <pc:docChg chg="undo redo custSel delSld modSld sldOrd">
      <pc:chgData name="Janine Mccullough" userId="59fc6379-55e3-469a-8068-045c146eb134" providerId="ADAL" clId="{EE8B2C7B-B182-4094-9726-7831D5368217}" dt="2025-06-13T10:36:06.594" v="5300"/>
      <pc:docMkLst>
        <pc:docMk/>
      </pc:docMkLst>
      <pc:sldChg chg="addSp modSp mod">
        <pc:chgData name="Janine Mccullough" userId="59fc6379-55e3-469a-8068-045c146eb134" providerId="ADAL" clId="{EE8B2C7B-B182-4094-9726-7831D5368217}" dt="2025-06-13T09:03:20.791" v="2947" actId="1076"/>
        <pc:sldMkLst>
          <pc:docMk/>
          <pc:sldMk cId="2996887013" sldId="278"/>
        </pc:sldMkLst>
        <pc:spChg chg="add mod">
          <ac:chgData name="Janine Mccullough" userId="59fc6379-55e3-469a-8068-045c146eb134" providerId="ADAL" clId="{EE8B2C7B-B182-4094-9726-7831D5368217}" dt="2025-06-13T09:03:20.791" v="2947" actId="1076"/>
          <ac:spMkLst>
            <pc:docMk/>
            <pc:sldMk cId="2996887013" sldId="278"/>
            <ac:spMk id="5" creationId="{86D6F141-69B9-DDD1-688A-5BF51E021817}"/>
          </ac:spMkLst>
        </pc:spChg>
        <pc:picChg chg="mod">
          <ac:chgData name="Janine Mccullough" userId="59fc6379-55e3-469a-8068-045c146eb134" providerId="ADAL" clId="{EE8B2C7B-B182-4094-9726-7831D5368217}" dt="2025-06-13T09:03:16.360" v="2946" actId="1076"/>
          <ac:picMkLst>
            <pc:docMk/>
            <pc:sldMk cId="2996887013" sldId="278"/>
            <ac:picMk id="2" creationId="{00000000-0000-0000-0000-000000000000}"/>
          </ac:picMkLst>
        </pc:picChg>
      </pc:sldChg>
      <pc:sldChg chg="modSp mod">
        <pc:chgData name="Janine Mccullough" userId="59fc6379-55e3-469a-8068-045c146eb134" providerId="ADAL" clId="{EE8B2C7B-B182-4094-9726-7831D5368217}" dt="2025-06-13T09:06:52.336" v="2968" actId="207"/>
        <pc:sldMkLst>
          <pc:docMk/>
          <pc:sldMk cId="2353015316" sldId="285"/>
        </pc:sldMkLst>
        <pc:spChg chg="mod">
          <ac:chgData name="Janine Mccullough" userId="59fc6379-55e3-469a-8068-045c146eb134" providerId="ADAL" clId="{EE8B2C7B-B182-4094-9726-7831D5368217}" dt="2025-06-13T09:06:52.336" v="2968" actId="207"/>
          <ac:spMkLst>
            <pc:docMk/>
            <pc:sldMk cId="2353015316" sldId="285"/>
            <ac:spMk id="2" creationId="{00000000-0000-0000-0000-000000000000}"/>
          </ac:spMkLst>
        </pc:spChg>
      </pc:sldChg>
      <pc:sldChg chg="modSp mod modNotesTx">
        <pc:chgData name="Janine Mccullough" userId="59fc6379-55e3-469a-8068-045c146eb134" providerId="ADAL" clId="{EE8B2C7B-B182-4094-9726-7831D5368217}" dt="2025-06-13T09:06:46.516" v="2967" actId="207"/>
        <pc:sldMkLst>
          <pc:docMk/>
          <pc:sldMk cId="2610692144" sldId="320"/>
        </pc:sldMkLst>
        <pc:spChg chg="mod">
          <ac:chgData name="Janine Mccullough" userId="59fc6379-55e3-469a-8068-045c146eb134" providerId="ADAL" clId="{EE8B2C7B-B182-4094-9726-7831D5368217}" dt="2025-06-13T09:06:46.516" v="2967" actId="207"/>
          <ac:spMkLst>
            <pc:docMk/>
            <pc:sldMk cId="2610692144" sldId="320"/>
            <ac:spMk id="10" creationId="{00000000-0000-0000-0000-000000000000}"/>
          </ac:spMkLst>
        </pc:spChg>
      </pc:sldChg>
      <pc:sldChg chg="addSp delSp modSp mod modNotesTx">
        <pc:chgData name="Janine Mccullough" userId="59fc6379-55e3-469a-8068-045c146eb134" providerId="ADAL" clId="{EE8B2C7B-B182-4094-9726-7831D5368217}" dt="2025-06-13T10:36:06.594" v="5300"/>
        <pc:sldMkLst>
          <pc:docMk/>
          <pc:sldMk cId="2417220473" sldId="332"/>
        </pc:sldMkLst>
        <pc:spChg chg="mod">
          <ac:chgData name="Janine Mccullough" userId="59fc6379-55e3-469a-8068-045c146eb134" providerId="ADAL" clId="{EE8B2C7B-B182-4094-9726-7831D5368217}" dt="2025-06-13T10:12:43.621" v="4283" actId="1076"/>
          <ac:spMkLst>
            <pc:docMk/>
            <pc:sldMk cId="2417220473" sldId="332"/>
            <ac:spMk id="2" creationId="{00000000-0000-0000-0000-000000000000}"/>
          </ac:spMkLst>
        </pc:spChg>
        <pc:spChg chg="mod">
          <ac:chgData name="Janine Mccullough" userId="59fc6379-55e3-469a-8068-045c146eb134" providerId="ADAL" clId="{EE8B2C7B-B182-4094-9726-7831D5368217}" dt="2025-06-13T10:20:56.096" v="4670" actId="20577"/>
          <ac:spMkLst>
            <pc:docMk/>
            <pc:sldMk cId="2417220473" sldId="332"/>
            <ac:spMk id="4" creationId="{9855236A-0A8F-B712-0E34-1EB009D55F47}"/>
          </ac:spMkLst>
        </pc:spChg>
        <pc:graphicFrameChg chg="add mod modGraphic">
          <ac:chgData name="Janine Mccullough" userId="59fc6379-55e3-469a-8068-045c146eb134" providerId="ADAL" clId="{EE8B2C7B-B182-4094-9726-7831D5368217}" dt="2025-06-13T10:06:47.585" v="4150" actId="20577"/>
          <ac:graphicFrameMkLst>
            <pc:docMk/>
            <pc:sldMk cId="2417220473" sldId="332"/>
            <ac:graphicFrameMk id="5" creationId="{FCACF16A-DBA6-E374-B81E-912F5CB9D803}"/>
          </ac:graphicFrameMkLst>
        </pc:graphicFrameChg>
      </pc:sldChg>
      <pc:sldChg chg="modSp mod">
        <pc:chgData name="Janine Mccullough" userId="59fc6379-55e3-469a-8068-045c146eb134" providerId="ADAL" clId="{EE8B2C7B-B182-4094-9726-7831D5368217}" dt="2025-06-13T09:06:41.959" v="2966" actId="207"/>
        <pc:sldMkLst>
          <pc:docMk/>
          <pc:sldMk cId="0" sldId="349"/>
        </pc:sldMkLst>
        <pc:spChg chg="mod">
          <ac:chgData name="Janine Mccullough" userId="59fc6379-55e3-469a-8068-045c146eb134" providerId="ADAL" clId="{EE8B2C7B-B182-4094-9726-7831D5368217}" dt="2025-06-13T09:06:41.959" v="2966" actId="207"/>
          <ac:spMkLst>
            <pc:docMk/>
            <pc:sldMk cId="0" sldId="349"/>
            <ac:spMk id="46082" creationId="{C1360FAB-363F-4A26-A57A-8673586F833D}"/>
          </ac:spMkLst>
        </pc:spChg>
      </pc:sldChg>
      <pc:sldChg chg="addSp delSp modSp mod">
        <pc:chgData name="Janine Mccullough" userId="59fc6379-55e3-469a-8068-045c146eb134" providerId="ADAL" clId="{EE8B2C7B-B182-4094-9726-7831D5368217}" dt="2025-06-13T08:46:38.258" v="2589" actId="1076"/>
        <pc:sldMkLst>
          <pc:docMk/>
          <pc:sldMk cId="253308443" sldId="389"/>
        </pc:sldMkLst>
        <pc:spChg chg="mod">
          <ac:chgData name="Janine Mccullough" userId="59fc6379-55e3-469a-8068-045c146eb134" providerId="ADAL" clId="{EE8B2C7B-B182-4094-9726-7831D5368217}" dt="2025-06-13T08:46:38.258" v="2589" actId="1076"/>
          <ac:spMkLst>
            <pc:docMk/>
            <pc:sldMk cId="253308443" sldId="389"/>
            <ac:spMk id="3" creationId="{519E2F1A-8651-4570-B26E-DAFA3BED6286}"/>
          </ac:spMkLst>
        </pc:spChg>
      </pc:sldChg>
      <pc:sldChg chg="modSp mod">
        <pc:chgData name="Janine Mccullough" userId="59fc6379-55e3-469a-8068-045c146eb134" providerId="ADAL" clId="{EE8B2C7B-B182-4094-9726-7831D5368217}" dt="2025-06-13T08:53:17.506" v="2646" actId="12788"/>
        <pc:sldMkLst>
          <pc:docMk/>
          <pc:sldMk cId="2342771635" sldId="401"/>
        </pc:sldMkLst>
        <pc:picChg chg="mod">
          <ac:chgData name="Janine Mccullough" userId="59fc6379-55e3-469a-8068-045c146eb134" providerId="ADAL" clId="{EE8B2C7B-B182-4094-9726-7831D5368217}" dt="2025-06-13T08:53:17.506" v="2646" actId="12788"/>
          <ac:picMkLst>
            <pc:docMk/>
            <pc:sldMk cId="2342771635" sldId="401"/>
            <ac:picMk id="6" creationId="{C26A24E0-6EF0-4F8F-C7AE-C8B3FF162277}"/>
          </ac:picMkLst>
        </pc:picChg>
      </pc:sldChg>
      <pc:sldChg chg="addSp modSp mod modNotesTx">
        <pc:chgData name="Janine Mccullough" userId="59fc6379-55e3-469a-8068-045c146eb134" providerId="ADAL" clId="{EE8B2C7B-B182-4094-9726-7831D5368217}" dt="2025-06-13T08:55:35.748" v="2668" actId="20577"/>
        <pc:sldMkLst>
          <pc:docMk/>
          <pc:sldMk cId="1665111425" sldId="407"/>
        </pc:sldMkLst>
        <pc:spChg chg="add mod">
          <ac:chgData name="Janine Mccullough" userId="59fc6379-55e3-469a-8068-045c146eb134" providerId="ADAL" clId="{EE8B2C7B-B182-4094-9726-7831D5368217}" dt="2025-06-13T08:55:35.748" v="2668" actId="20577"/>
          <ac:spMkLst>
            <pc:docMk/>
            <pc:sldMk cId="1665111425" sldId="407"/>
            <ac:spMk id="6" creationId="{6B1B8EB7-C3C9-49C9-6E9D-192F8927D533}"/>
          </ac:spMkLst>
        </pc:spChg>
        <pc:picChg chg="mod">
          <ac:chgData name="Janine Mccullough" userId="59fc6379-55e3-469a-8068-045c146eb134" providerId="ADAL" clId="{EE8B2C7B-B182-4094-9726-7831D5368217}" dt="2025-06-13T08:53:58.839" v="2649" actId="1076"/>
          <ac:picMkLst>
            <pc:docMk/>
            <pc:sldMk cId="1665111425" sldId="407"/>
            <ac:picMk id="4" creationId="{F0973F22-A3DB-420A-F7FD-C20D0F11E5A9}"/>
          </ac:picMkLst>
        </pc:picChg>
      </pc:sldChg>
      <pc:sldChg chg="addSp modSp mod">
        <pc:chgData name="Janine Mccullough" userId="59fc6379-55e3-469a-8068-045c146eb134" providerId="ADAL" clId="{EE8B2C7B-B182-4094-9726-7831D5368217}" dt="2025-06-13T08:59:19.629" v="2873" actId="122"/>
        <pc:sldMkLst>
          <pc:docMk/>
          <pc:sldMk cId="381992604" sldId="410"/>
        </pc:sldMkLst>
        <pc:spChg chg="add mod">
          <ac:chgData name="Janine Mccullough" userId="59fc6379-55e3-469a-8068-045c146eb134" providerId="ADAL" clId="{EE8B2C7B-B182-4094-9726-7831D5368217}" dt="2025-06-13T08:59:19.629" v="2873" actId="122"/>
          <ac:spMkLst>
            <pc:docMk/>
            <pc:sldMk cId="381992604" sldId="410"/>
            <ac:spMk id="6" creationId="{3BFB33F6-57D5-17BE-D23D-5420C0C54B7F}"/>
          </ac:spMkLst>
        </pc:spChg>
        <pc:picChg chg="mod">
          <ac:chgData name="Janine Mccullough" userId="59fc6379-55e3-469a-8068-045c146eb134" providerId="ADAL" clId="{EE8B2C7B-B182-4094-9726-7831D5368217}" dt="2025-06-13T08:56:45.905" v="2670" actId="12788"/>
          <ac:picMkLst>
            <pc:docMk/>
            <pc:sldMk cId="381992604" sldId="410"/>
            <ac:picMk id="4" creationId="{65B0DD38-B56E-4035-92C4-6924510D6564}"/>
          </ac:picMkLst>
        </pc:picChg>
      </pc:sldChg>
      <pc:sldChg chg="modSp mod modNotesTx">
        <pc:chgData name="Janine Mccullough" userId="59fc6379-55e3-469a-8068-045c146eb134" providerId="ADAL" clId="{EE8B2C7B-B182-4094-9726-7831D5368217}" dt="2025-06-11T16:18:03.183" v="1246" actId="6549"/>
        <pc:sldMkLst>
          <pc:docMk/>
          <pc:sldMk cId="2210094940" sldId="418"/>
        </pc:sldMkLst>
        <pc:spChg chg="mod">
          <ac:chgData name="Janine Mccullough" userId="59fc6379-55e3-469a-8068-045c146eb134" providerId="ADAL" clId="{EE8B2C7B-B182-4094-9726-7831D5368217}" dt="2025-06-11T16:16:58.583" v="1238" actId="20577"/>
          <ac:spMkLst>
            <pc:docMk/>
            <pc:sldMk cId="2210094940" sldId="418"/>
            <ac:spMk id="2" creationId="{4ABC0EC1-B941-4066-8178-46752B07A88C}"/>
          </ac:spMkLst>
        </pc:spChg>
      </pc:sldChg>
      <pc:sldChg chg="modNotesTx">
        <pc:chgData name="Janine Mccullough" userId="59fc6379-55e3-469a-8068-045c146eb134" providerId="ADAL" clId="{EE8B2C7B-B182-4094-9726-7831D5368217}" dt="2025-06-11T16:23:35.135" v="1572" actId="20577"/>
        <pc:sldMkLst>
          <pc:docMk/>
          <pc:sldMk cId="2077309336" sldId="419"/>
        </pc:sldMkLst>
      </pc:sldChg>
      <pc:sldChg chg="modSp mod">
        <pc:chgData name="Janine Mccullough" userId="59fc6379-55e3-469a-8068-045c146eb134" providerId="ADAL" clId="{EE8B2C7B-B182-4094-9726-7831D5368217}" dt="2025-06-11T10:44:25.258" v="210" actId="1076"/>
        <pc:sldMkLst>
          <pc:docMk/>
          <pc:sldMk cId="463529723" sldId="428"/>
        </pc:sldMkLst>
        <pc:spChg chg="mod">
          <ac:chgData name="Janine Mccullough" userId="59fc6379-55e3-469a-8068-045c146eb134" providerId="ADAL" clId="{EE8B2C7B-B182-4094-9726-7831D5368217}" dt="2025-06-11T10:43:16.472" v="200" actId="1076"/>
          <ac:spMkLst>
            <pc:docMk/>
            <pc:sldMk cId="463529723" sldId="428"/>
            <ac:spMk id="3" creationId="{9DB52623-085E-41BC-B4D3-4BF0570C1BCC}"/>
          </ac:spMkLst>
        </pc:spChg>
        <pc:picChg chg="mod">
          <ac:chgData name="Janine Mccullough" userId="59fc6379-55e3-469a-8068-045c146eb134" providerId="ADAL" clId="{EE8B2C7B-B182-4094-9726-7831D5368217}" dt="2025-06-11T10:44:21.586" v="209" actId="1076"/>
          <ac:picMkLst>
            <pc:docMk/>
            <pc:sldMk cId="463529723" sldId="428"/>
            <ac:picMk id="5" creationId="{2C93F066-3B28-3B9E-5117-06C8AC945CE4}"/>
          </ac:picMkLst>
        </pc:picChg>
        <pc:picChg chg="mod">
          <ac:chgData name="Janine Mccullough" userId="59fc6379-55e3-469a-8068-045c146eb134" providerId="ADAL" clId="{EE8B2C7B-B182-4094-9726-7831D5368217}" dt="2025-06-11T10:44:18.460" v="208" actId="1076"/>
          <ac:picMkLst>
            <pc:docMk/>
            <pc:sldMk cId="463529723" sldId="428"/>
            <ac:picMk id="4098" creationId="{660BCEF9-AA47-447D-949D-0AB4206CCCBC}"/>
          </ac:picMkLst>
        </pc:picChg>
        <pc:picChg chg="mod">
          <ac:chgData name="Janine Mccullough" userId="59fc6379-55e3-469a-8068-045c146eb134" providerId="ADAL" clId="{EE8B2C7B-B182-4094-9726-7831D5368217}" dt="2025-06-11T10:44:25.258" v="210" actId="1076"/>
          <ac:picMkLst>
            <pc:docMk/>
            <pc:sldMk cId="463529723" sldId="428"/>
            <ac:picMk id="4100" creationId="{5C6022DA-0AFF-4343-8E7D-46F47B85A3D1}"/>
          </ac:picMkLst>
        </pc:picChg>
      </pc:sldChg>
      <pc:sldChg chg="modSp del mod">
        <pc:chgData name="Janine Mccullough" userId="59fc6379-55e3-469a-8068-045c146eb134" providerId="ADAL" clId="{EE8B2C7B-B182-4094-9726-7831D5368217}" dt="2025-06-11T16:05:06.201" v="372" actId="47"/>
        <pc:sldMkLst>
          <pc:docMk/>
          <pc:sldMk cId="2474911105" sldId="437"/>
        </pc:sldMkLst>
      </pc:sldChg>
      <pc:sldChg chg="modSp mod">
        <pc:chgData name="Janine Mccullough" userId="59fc6379-55e3-469a-8068-045c146eb134" providerId="ADAL" clId="{EE8B2C7B-B182-4094-9726-7831D5368217}" dt="2025-06-13T09:06:37.254" v="2965" actId="207"/>
        <pc:sldMkLst>
          <pc:docMk/>
          <pc:sldMk cId="312376463" sldId="445"/>
        </pc:sldMkLst>
        <pc:spChg chg="mod">
          <ac:chgData name="Janine Mccullough" userId="59fc6379-55e3-469a-8068-045c146eb134" providerId="ADAL" clId="{EE8B2C7B-B182-4094-9726-7831D5368217}" dt="2025-06-13T09:06:37.254" v="2965" actId="207"/>
          <ac:spMkLst>
            <pc:docMk/>
            <pc:sldMk cId="312376463" sldId="445"/>
            <ac:spMk id="2" creationId="{00000000-0000-0000-0000-000000000000}"/>
          </ac:spMkLst>
        </pc:spChg>
      </pc:sldChg>
      <pc:sldChg chg="addSp modSp mod modNotesTx">
        <pc:chgData name="Janine Mccullough" userId="59fc6379-55e3-469a-8068-045c146eb134" providerId="ADAL" clId="{EE8B2C7B-B182-4094-9726-7831D5368217}" dt="2025-06-13T08:46:21.256" v="2587" actId="1076"/>
        <pc:sldMkLst>
          <pc:docMk/>
          <pc:sldMk cId="2113688704" sldId="450"/>
        </pc:sldMkLst>
        <pc:spChg chg="add mod">
          <ac:chgData name="Janine Mccullough" userId="59fc6379-55e3-469a-8068-045c146eb134" providerId="ADAL" clId="{EE8B2C7B-B182-4094-9726-7831D5368217}" dt="2025-06-13T08:46:21.256" v="2587" actId="1076"/>
          <ac:spMkLst>
            <pc:docMk/>
            <pc:sldMk cId="2113688704" sldId="450"/>
            <ac:spMk id="3" creationId="{E3CE9CE4-DCED-D768-F8EE-4A4BAA3D25B2}"/>
          </ac:spMkLst>
        </pc:spChg>
        <pc:spChg chg="mod">
          <ac:chgData name="Janine Mccullough" userId="59fc6379-55e3-469a-8068-045c146eb134" providerId="ADAL" clId="{EE8B2C7B-B182-4094-9726-7831D5368217}" dt="2025-06-13T08:46:03.117" v="2585" actId="14100"/>
          <ac:spMkLst>
            <pc:docMk/>
            <pc:sldMk cId="2113688704" sldId="450"/>
            <ac:spMk id="5" creationId="{FC7DC3AD-4E74-D1F2-5EFA-D56D67468AE2}"/>
          </ac:spMkLst>
        </pc:spChg>
      </pc:sldChg>
      <pc:sldChg chg="addSp delSp modSp mod modNotesTx">
        <pc:chgData name="Janine Mccullough" userId="59fc6379-55e3-469a-8068-045c146eb134" providerId="ADAL" clId="{EE8B2C7B-B182-4094-9726-7831D5368217}" dt="2025-06-13T08:52:16.336" v="2644" actId="121"/>
        <pc:sldMkLst>
          <pc:docMk/>
          <pc:sldMk cId="2333595402" sldId="451"/>
        </pc:sldMkLst>
        <pc:spChg chg="mod">
          <ac:chgData name="Janine Mccullough" userId="59fc6379-55e3-469a-8068-045c146eb134" providerId="ADAL" clId="{EE8B2C7B-B182-4094-9726-7831D5368217}" dt="2025-06-13T08:49:13.255" v="2600" actId="1076"/>
          <ac:spMkLst>
            <pc:docMk/>
            <pc:sldMk cId="2333595402" sldId="451"/>
            <ac:spMk id="5" creationId="{6DD8E906-99E3-B665-178E-D159DCAC72BA}"/>
          </ac:spMkLst>
        </pc:spChg>
        <pc:spChg chg="mod">
          <ac:chgData name="Janine Mccullough" userId="59fc6379-55e3-469a-8068-045c146eb134" providerId="ADAL" clId="{EE8B2C7B-B182-4094-9726-7831D5368217}" dt="2025-06-13T08:49:13.255" v="2600" actId="1076"/>
          <ac:spMkLst>
            <pc:docMk/>
            <pc:sldMk cId="2333595402" sldId="451"/>
            <ac:spMk id="6" creationId="{25C2D70E-A1CA-E7F6-C061-AAFFFD373FE5}"/>
          </ac:spMkLst>
        </pc:spChg>
        <pc:spChg chg="mod">
          <ac:chgData name="Janine Mccullough" userId="59fc6379-55e3-469a-8068-045c146eb134" providerId="ADAL" clId="{EE8B2C7B-B182-4094-9726-7831D5368217}" dt="2025-06-13T08:49:13.255" v="2600" actId="1076"/>
          <ac:spMkLst>
            <pc:docMk/>
            <pc:sldMk cId="2333595402" sldId="451"/>
            <ac:spMk id="7" creationId="{3C7D29E8-D647-F248-EF59-D243015A81AB}"/>
          </ac:spMkLst>
        </pc:spChg>
        <pc:spChg chg="add mod">
          <ac:chgData name="Janine Mccullough" userId="59fc6379-55e3-469a-8068-045c146eb134" providerId="ADAL" clId="{EE8B2C7B-B182-4094-9726-7831D5368217}" dt="2025-06-13T08:52:16.336" v="2644" actId="121"/>
          <ac:spMkLst>
            <pc:docMk/>
            <pc:sldMk cId="2333595402" sldId="451"/>
            <ac:spMk id="11" creationId="{9112D7DE-35C5-9B2E-C194-A445A49B4234}"/>
          </ac:spMkLst>
        </pc:spChg>
        <pc:spChg chg="mod">
          <ac:chgData name="Janine Mccullough" userId="59fc6379-55e3-469a-8068-045c146eb134" providerId="ADAL" clId="{EE8B2C7B-B182-4094-9726-7831D5368217}" dt="2025-06-13T08:48:56.559" v="2597" actId="14100"/>
          <ac:spMkLst>
            <pc:docMk/>
            <pc:sldMk cId="2333595402" sldId="451"/>
            <ac:spMk id="13" creationId="{D0855F95-00C6-3FE2-A7A6-C20F8E466FA6}"/>
          </ac:spMkLst>
        </pc:spChg>
        <pc:grpChg chg="mod">
          <ac:chgData name="Janine Mccullough" userId="59fc6379-55e3-469a-8068-045c146eb134" providerId="ADAL" clId="{EE8B2C7B-B182-4094-9726-7831D5368217}" dt="2025-06-13T08:48:39.138" v="2594" actId="1076"/>
          <ac:grpSpMkLst>
            <pc:docMk/>
            <pc:sldMk cId="2333595402" sldId="451"/>
            <ac:grpSpMk id="4" creationId="{1CCB7453-70F4-95C5-6064-81675C16BF5B}"/>
          </ac:grpSpMkLst>
        </pc:grpChg>
        <pc:picChg chg="mod">
          <ac:chgData name="Janine Mccullough" userId="59fc6379-55e3-469a-8068-045c146eb134" providerId="ADAL" clId="{EE8B2C7B-B182-4094-9726-7831D5368217}" dt="2025-06-13T08:49:03.367" v="2599" actId="1076"/>
          <ac:picMkLst>
            <pc:docMk/>
            <pc:sldMk cId="2333595402" sldId="451"/>
            <ac:picMk id="12" creationId="{864CBC63-C81E-587C-A1D1-712424BAC605}"/>
          </ac:picMkLst>
        </pc:picChg>
      </pc:sldChg>
      <pc:sldChg chg="addSp delSp modSp mod delAnim modNotesTx">
        <pc:chgData name="Janine Mccullough" userId="59fc6379-55e3-469a-8068-045c146eb134" providerId="ADAL" clId="{EE8B2C7B-B182-4094-9726-7831D5368217}" dt="2025-06-11T17:08:49.133" v="2490" actId="113"/>
        <pc:sldMkLst>
          <pc:docMk/>
          <pc:sldMk cId="1381126111" sldId="456"/>
        </pc:sldMkLst>
        <pc:spChg chg="mod">
          <ac:chgData name="Janine Mccullough" userId="59fc6379-55e3-469a-8068-045c146eb134" providerId="ADAL" clId="{EE8B2C7B-B182-4094-9726-7831D5368217}" dt="2025-06-11T16:25:51.318" v="1738" actId="20577"/>
          <ac:spMkLst>
            <pc:docMk/>
            <pc:sldMk cId="1381126111" sldId="456"/>
            <ac:spMk id="2" creationId="{FBA12EC3-37FB-43C2-B575-BFE3E8147584}"/>
          </ac:spMkLst>
        </pc:spChg>
        <pc:spChg chg="add mod">
          <ac:chgData name="Janine Mccullough" userId="59fc6379-55e3-469a-8068-045c146eb134" providerId="ADAL" clId="{EE8B2C7B-B182-4094-9726-7831D5368217}" dt="2025-06-11T17:07:47.503" v="2482" actId="1076"/>
          <ac:spMkLst>
            <pc:docMk/>
            <pc:sldMk cId="1381126111" sldId="456"/>
            <ac:spMk id="7" creationId="{41A939FD-F69B-67DB-72D5-E4EA1554CB06}"/>
          </ac:spMkLst>
        </pc:spChg>
        <pc:spChg chg="add mod">
          <ac:chgData name="Janine Mccullough" userId="59fc6379-55e3-469a-8068-045c146eb134" providerId="ADAL" clId="{EE8B2C7B-B182-4094-9726-7831D5368217}" dt="2025-06-11T17:07:47.503" v="2482" actId="1076"/>
          <ac:spMkLst>
            <pc:docMk/>
            <pc:sldMk cId="1381126111" sldId="456"/>
            <ac:spMk id="9" creationId="{D9DDD73C-4A1F-E61A-F755-81B8C786CD67}"/>
          </ac:spMkLst>
        </pc:spChg>
        <pc:spChg chg="add mod">
          <ac:chgData name="Janine Mccullough" userId="59fc6379-55e3-469a-8068-045c146eb134" providerId="ADAL" clId="{EE8B2C7B-B182-4094-9726-7831D5368217}" dt="2025-06-11T17:07:54.534" v="2484" actId="1076"/>
          <ac:spMkLst>
            <pc:docMk/>
            <pc:sldMk cId="1381126111" sldId="456"/>
            <ac:spMk id="11" creationId="{94CF9E39-C2F9-7128-5875-8A0C10E82F23}"/>
          </ac:spMkLst>
        </pc:spChg>
      </pc:sldChg>
      <pc:sldChg chg="addSp delSp modSp del mod">
        <pc:chgData name="Janine Mccullough" userId="59fc6379-55e3-469a-8068-045c146eb134" providerId="ADAL" clId="{EE8B2C7B-B182-4094-9726-7831D5368217}" dt="2025-06-11T17:08:55.256" v="2491" actId="47"/>
        <pc:sldMkLst>
          <pc:docMk/>
          <pc:sldMk cId="1466432434" sldId="457"/>
        </pc:sldMkLst>
      </pc:sldChg>
      <pc:sldChg chg="addSp delSp modSp mod ord delAnim modAnim modNotesTx">
        <pc:chgData name="Janine Mccullough" userId="59fc6379-55e3-469a-8068-045c146eb134" providerId="ADAL" clId="{EE8B2C7B-B182-4094-9726-7831D5368217}" dt="2025-06-13T09:06:59.431" v="2969" actId="207"/>
        <pc:sldMkLst>
          <pc:docMk/>
          <pc:sldMk cId="3350913968" sldId="459"/>
        </pc:sldMkLst>
        <pc:spChg chg="mod">
          <ac:chgData name="Janine Mccullough" userId="59fc6379-55e3-469a-8068-045c146eb134" providerId="ADAL" clId="{EE8B2C7B-B182-4094-9726-7831D5368217}" dt="2025-06-13T09:06:59.431" v="2969" actId="207"/>
          <ac:spMkLst>
            <pc:docMk/>
            <pc:sldMk cId="3350913968" sldId="459"/>
            <ac:spMk id="3" creationId="{5506909B-C690-6086-D37B-C7398C6E01F0}"/>
          </ac:spMkLst>
        </pc:spChg>
        <pc:spChg chg="mod">
          <ac:chgData name="Janine Mccullough" userId="59fc6379-55e3-469a-8068-045c146eb134" providerId="ADAL" clId="{EE8B2C7B-B182-4094-9726-7831D5368217}" dt="2025-06-11T16:04:09.614" v="371" actId="12788"/>
          <ac:spMkLst>
            <pc:docMk/>
            <pc:sldMk cId="3350913968" sldId="459"/>
            <ac:spMk id="4" creationId="{B4CEAC18-A2F3-8878-A58C-B8C6B1F6E47C}"/>
          </ac:spMkLst>
        </pc:spChg>
        <pc:spChg chg="mod">
          <ac:chgData name="Janine Mccullough" userId="59fc6379-55e3-469a-8068-045c146eb134" providerId="ADAL" clId="{EE8B2C7B-B182-4094-9726-7831D5368217}" dt="2025-06-11T16:00:20.551" v="247" actId="1076"/>
          <ac:spMkLst>
            <pc:docMk/>
            <pc:sldMk cId="3350913968" sldId="459"/>
            <ac:spMk id="7" creationId="{7EBB0724-8981-6F8D-E4E4-16965A030D7C}"/>
          </ac:spMkLst>
        </pc:spChg>
        <pc:spChg chg="add mod">
          <ac:chgData name="Janine Mccullough" userId="59fc6379-55e3-469a-8068-045c146eb134" providerId="ADAL" clId="{EE8B2C7B-B182-4094-9726-7831D5368217}" dt="2025-06-11T16:04:09.614" v="371" actId="12788"/>
          <ac:spMkLst>
            <pc:docMk/>
            <pc:sldMk cId="3350913968" sldId="459"/>
            <ac:spMk id="9" creationId="{1F799C4A-5C61-F6DA-C428-983BF0568441}"/>
          </ac:spMkLst>
        </pc:spChg>
        <pc:picChg chg="add mod">
          <ac:chgData name="Janine Mccullough" userId="59fc6379-55e3-469a-8068-045c146eb134" providerId="ADAL" clId="{EE8B2C7B-B182-4094-9726-7831D5368217}" dt="2025-06-11T16:03:58.862" v="369" actId="1076"/>
          <ac:picMkLst>
            <pc:docMk/>
            <pc:sldMk cId="3350913968" sldId="459"/>
            <ac:picMk id="5" creationId="{2F9D4C55-90DB-C686-4B96-75DFFB04CEDE}"/>
          </ac:picMkLst>
        </pc:picChg>
      </pc:sldChg>
      <pc:sldChg chg="modSp mod">
        <pc:chgData name="Janine Mccullough" userId="59fc6379-55e3-469a-8068-045c146eb134" providerId="ADAL" clId="{EE8B2C7B-B182-4094-9726-7831D5368217}" dt="2025-06-13T09:07:11.922" v="2971" actId="207"/>
        <pc:sldMkLst>
          <pc:docMk/>
          <pc:sldMk cId="2098043669" sldId="460"/>
        </pc:sldMkLst>
        <pc:spChg chg="mod">
          <ac:chgData name="Janine Mccullough" userId="59fc6379-55e3-469a-8068-045c146eb134" providerId="ADAL" clId="{EE8B2C7B-B182-4094-9726-7831D5368217}" dt="2025-06-13T09:07:11.922" v="2971" actId="207"/>
          <ac:spMkLst>
            <pc:docMk/>
            <pc:sldMk cId="2098043669" sldId="460"/>
            <ac:spMk id="3" creationId="{8170280E-322A-4BC6-BDC9-4AF2E5994104}"/>
          </ac:spMkLst>
        </pc:spChg>
      </pc:sldChg>
      <pc:sldChg chg="addSp delSp modSp mod ord delAnim modAnim modNotesTx">
        <pc:chgData name="Janine Mccullough" userId="59fc6379-55e3-469a-8068-045c146eb134" providerId="ADAL" clId="{EE8B2C7B-B182-4094-9726-7831D5368217}" dt="2025-06-13T09:19:55.456" v="3344" actId="1076"/>
        <pc:sldMkLst>
          <pc:docMk/>
          <pc:sldMk cId="4277662132" sldId="463"/>
        </pc:sldMkLst>
        <pc:spChg chg="mod">
          <ac:chgData name="Janine Mccullough" userId="59fc6379-55e3-469a-8068-045c146eb134" providerId="ADAL" clId="{EE8B2C7B-B182-4094-9726-7831D5368217}" dt="2025-06-13T09:08:45.226" v="2975" actId="120"/>
          <ac:spMkLst>
            <pc:docMk/>
            <pc:sldMk cId="4277662132" sldId="463"/>
            <ac:spMk id="3" creationId="{9ACF721F-C723-2FE9-3E28-24F358E2CA1E}"/>
          </ac:spMkLst>
        </pc:spChg>
        <pc:spChg chg="add mod">
          <ac:chgData name="Janine Mccullough" userId="59fc6379-55e3-469a-8068-045c146eb134" providerId="ADAL" clId="{EE8B2C7B-B182-4094-9726-7831D5368217}" dt="2025-06-13T09:18:48.298" v="3293" actId="1076"/>
          <ac:spMkLst>
            <pc:docMk/>
            <pc:sldMk cId="4277662132" sldId="463"/>
            <ac:spMk id="6" creationId="{A7E6CC38-D3FD-87D9-8B6D-40EA8B749F44}"/>
          </ac:spMkLst>
        </pc:spChg>
        <pc:spChg chg="add mod">
          <ac:chgData name="Janine Mccullough" userId="59fc6379-55e3-469a-8068-045c146eb134" providerId="ADAL" clId="{EE8B2C7B-B182-4094-9726-7831D5368217}" dt="2025-06-13T09:15:57.916" v="3240" actId="20577"/>
          <ac:spMkLst>
            <pc:docMk/>
            <pc:sldMk cId="4277662132" sldId="463"/>
            <ac:spMk id="7" creationId="{B40165CA-A98A-E115-940D-12C0B1F7B6C0}"/>
          </ac:spMkLst>
        </pc:spChg>
        <pc:spChg chg="add mod">
          <ac:chgData name="Janine Mccullough" userId="59fc6379-55e3-469a-8068-045c146eb134" providerId="ADAL" clId="{EE8B2C7B-B182-4094-9726-7831D5368217}" dt="2025-06-13T09:15:44.740" v="3234" actId="20577"/>
          <ac:spMkLst>
            <pc:docMk/>
            <pc:sldMk cId="4277662132" sldId="463"/>
            <ac:spMk id="8" creationId="{1BD914A3-CCCA-479B-DD1B-53C296D757F4}"/>
          </ac:spMkLst>
        </pc:spChg>
        <pc:spChg chg="add mod">
          <ac:chgData name="Janine Mccullough" userId="59fc6379-55e3-469a-8068-045c146eb134" providerId="ADAL" clId="{EE8B2C7B-B182-4094-9726-7831D5368217}" dt="2025-06-13T09:19:55.456" v="3344" actId="1076"/>
          <ac:spMkLst>
            <pc:docMk/>
            <pc:sldMk cId="4277662132" sldId="463"/>
            <ac:spMk id="9" creationId="{F506E488-C893-CF6B-FB49-F33ADC1F9D39}"/>
          </ac:spMkLst>
        </pc:spChg>
        <pc:picChg chg="add mod">
          <ac:chgData name="Janine Mccullough" userId="59fc6379-55e3-469a-8068-045c146eb134" providerId="ADAL" clId="{EE8B2C7B-B182-4094-9726-7831D5368217}" dt="2025-06-13T09:19:52.208" v="3343" actId="1076"/>
          <ac:picMkLst>
            <pc:docMk/>
            <pc:sldMk cId="4277662132" sldId="463"/>
            <ac:picMk id="4" creationId="{5C2CD1F2-7500-B617-076A-61413FCF1223}"/>
          </ac:picMkLst>
        </pc:picChg>
      </pc:sldChg>
    </pc:docChg>
  </pc:docChgLst>
</pc:chgInfo>
</file>

<file path=ppt/diagrams/_rels/data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svg"/><Relationship Id="rId1" Type="http://schemas.openxmlformats.org/officeDocument/2006/relationships/image" Target="../media/image25.png"/><Relationship Id="rId4" Type="http://schemas.openxmlformats.org/officeDocument/2006/relationships/image" Target="../media/image28.svg"/></Relationships>
</file>

<file path=ppt/diagrams/_rels/data5.xml.rels><?xml version="1.0" encoding="UTF-8" standalone="yes"?>
<Relationships xmlns="http://schemas.openxmlformats.org/package/2006/relationships"><Relationship Id="rId8" Type="http://schemas.openxmlformats.org/officeDocument/2006/relationships/image" Target="../media/image53.sv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image" Target="../media/image47.svg"/><Relationship Id="rId1" Type="http://schemas.openxmlformats.org/officeDocument/2006/relationships/image" Target="../media/image46.png"/><Relationship Id="rId6" Type="http://schemas.openxmlformats.org/officeDocument/2006/relationships/image" Target="../media/image51.svg"/><Relationship Id="rId5" Type="http://schemas.openxmlformats.org/officeDocument/2006/relationships/image" Target="../media/image50.png"/><Relationship Id="rId4" Type="http://schemas.openxmlformats.org/officeDocument/2006/relationships/image" Target="../media/image49.svg"/></Relationships>
</file>

<file path=ppt/diagrams/_rels/drawing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svg"/><Relationship Id="rId1" Type="http://schemas.openxmlformats.org/officeDocument/2006/relationships/image" Target="../media/image25.png"/><Relationship Id="rId4" Type="http://schemas.openxmlformats.org/officeDocument/2006/relationships/image" Target="../media/image28.svg"/></Relationships>
</file>

<file path=ppt/diagrams/_rels/drawing5.xml.rels><?xml version="1.0" encoding="UTF-8" standalone="yes"?>
<Relationships xmlns="http://schemas.openxmlformats.org/package/2006/relationships"><Relationship Id="rId8" Type="http://schemas.openxmlformats.org/officeDocument/2006/relationships/image" Target="../media/image53.sv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image" Target="../media/image47.svg"/><Relationship Id="rId1" Type="http://schemas.openxmlformats.org/officeDocument/2006/relationships/image" Target="../media/image46.png"/><Relationship Id="rId6" Type="http://schemas.openxmlformats.org/officeDocument/2006/relationships/image" Target="../media/image51.svg"/><Relationship Id="rId5" Type="http://schemas.openxmlformats.org/officeDocument/2006/relationships/image" Target="../media/image50.png"/><Relationship Id="rId4" Type="http://schemas.openxmlformats.org/officeDocument/2006/relationships/image" Target="../media/image49.sv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DCFEF3D-F8E8-4A5D-AF09-A12734A9F6E9}" type="doc">
      <dgm:prSet loTypeId="urn:microsoft.com/office/officeart/2005/8/layout/cycle6" loCatId="cycle" qsTypeId="urn:microsoft.com/office/officeart/2005/8/quickstyle/simple1" qsCatId="simple" csTypeId="urn:microsoft.com/office/officeart/2005/8/colors/accent0_3" csCatId="mainScheme" phldr="1"/>
      <dgm:spPr/>
      <dgm:t>
        <a:bodyPr/>
        <a:lstStyle/>
        <a:p>
          <a:endParaRPr lang="en-GB"/>
        </a:p>
      </dgm:t>
    </dgm:pt>
    <dgm:pt modelId="{9A96F66C-F9CC-43E4-B7F6-5E644B85E6CD}">
      <dgm:prSet phldrT="[Text]"/>
      <dgm:spPr/>
      <dgm:t>
        <a:bodyPr/>
        <a:lstStyle/>
        <a:p>
          <a:r>
            <a:rPr lang="en-GB" b="1"/>
            <a:t>Learning is understood developmentally</a:t>
          </a:r>
          <a:endParaRPr lang="en-GB" b="1" dirty="0"/>
        </a:p>
      </dgm:t>
    </dgm:pt>
    <dgm:pt modelId="{3126E54E-FE72-4E71-BA1B-AE8606BCCBBD}" type="parTrans" cxnId="{04ECE13B-0C3E-4421-ADA8-B90409108BE3}">
      <dgm:prSet/>
      <dgm:spPr/>
      <dgm:t>
        <a:bodyPr/>
        <a:lstStyle/>
        <a:p>
          <a:endParaRPr lang="en-GB">
            <a:solidFill>
              <a:schemeClr val="tx1"/>
            </a:solidFill>
          </a:endParaRPr>
        </a:p>
      </dgm:t>
    </dgm:pt>
    <dgm:pt modelId="{2FE62187-246D-4F6F-AB85-4F1F8FCE15C1}" type="sibTrans" cxnId="{04ECE13B-0C3E-4421-ADA8-B90409108BE3}">
      <dgm:prSet/>
      <dgm:spPr/>
      <dgm:t>
        <a:bodyPr/>
        <a:lstStyle/>
        <a:p>
          <a:endParaRPr lang="en-GB">
            <a:solidFill>
              <a:schemeClr val="tx1"/>
            </a:solidFill>
          </a:endParaRPr>
        </a:p>
      </dgm:t>
    </dgm:pt>
    <dgm:pt modelId="{18862EAC-1825-41C7-B8D0-672223BA84A7}">
      <dgm:prSet phldrT="[Text]"/>
      <dgm:spPr/>
      <dgm:t>
        <a:bodyPr/>
        <a:lstStyle/>
        <a:p>
          <a:r>
            <a:rPr lang="en-GB" b="1"/>
            <a:t>Environment offers a safe Base</a:t>
          </a:r>
          <a:endParaRPr lang="en-GB" b="1" dirty="0"/>
        </a:p>
      </dgm:t>
    </dgm:pt>
    <dgm:pt modelId="{F15B93A2-951C-4F8B-B51F-D13CAE14F8FD}" type="parTrans" cxnId="{C07FDED9-01DD-42C6-A857-DE8AEADBDCEA}">
      <dgm:prSet/>
      <dgm:spPr/>
      <dgm:t>
        <a:bodyPr/>
        <a:lstStyle/>
        <a:p>
          <a:endParaRPr lang="en-GB">
            <a:solidFill>
              <a:schemeClr val="tx1"/>
            </a:solidFill>
          </a:endParaRPr>
        </a:p>
      </dgm:t>
    </dgm:pt>
    <dgm:pt modelId="{C818D28B-1B0E-4CB7-94B9-5BD4E7EC7A4D}" type="sibTrans" cxnId="{C07FDED9-01DD-42C6-A857-DE8AEADBDCEA}">
      <dgm:prSet/>
      <dgm:spPr/>
      <dgm:t>
        <a:bodyPr/>
        <a:lstStyle/>
        <a:p>
          <a:endParaRPr lang="en-GB">
            <a:solidFill>
              <a:schemeClr val="tx1"/>
            </a:solidFill>
          </a:endParaRPr>
        </a:p>
      </dgm:t>
    </dgm:pt>
    <dgm:pt modelId="{8F278FBB-146B-4057-8188-35FD3A752109}">
      <dgm:prSet phldrT="[Text]"/>
      <dgm:spPr/>
      <dgm:t>
        <a:bodyPr/>
        <a:lstStyle/>
        <a:p>
          <a:r>
            <a:rPr lang="en-GB" b="1"/>
            <a:t>All behaviour is communication</a:t>
          </a:r>
          <a:endParaRPr lang="en-GB" b="1" dirty="0"/>
        </a:p>
      </dgm:t>
    </dgm:pt>
    <dgm:pt modelId="{0ADCF76C-6AB5-4DB6-9391-F1C914379E9E}" type="parTrans" cxnId="{D2C5CA2D-F650-4CFA-AC1F-9BA5B1AD9F69}">
      <dgm:prSet/>
      <dgm:spPr/>
      <dgm:t>
        <a:bodyPr/>
        <a:lstStyle/>
        <a:p>
          <a:endParaRPr lang="en-GB">
            <a:solidFill>
              <a:schemeClr val="tx1"/>
            </a:solidFill>
          </a:endParaRPr>
        </a:p>
      </dgm:t>
    </dgm:pt>
    <dgm:pt modelId="{E1207369-2D20-4520-9CBE-3F2205425F98}" type="sibTrans" cxnId="{D2C5CA2D-F650-4CFA-AC1F-9BA5B1AD9F69}">
      <dgm:prSet/>
      <dgm:spPr/>
      <dgm:t>
        <a:bodyPr/>
        <a:lstStyle/>
        <a:p>
          <a:endParaRPr lang="en-GB">
            <a:solidFill>
              <a:schemeClr val="tx1"/>
            </a:solidFill>
          </a:endParaRPr>
        </a:p>
      </dgm:t>
    </dgm:pt>
    <dgm:pt modelId="{721107FD-64FB-4257-915F-FB913B3B1F30}">
      <dgm:prSet phldrT="[Text]"/>
      <dgm:spPr/>
      <dgm:t>
        <a:bodyPr/>
        <a:lstStyle/>
        <a:p>
          <a:r>
            <a:rPr lang="en-GB" b="1"/>
            <a:t>Transitions are important in children’s lives</a:t>
          </a:r>
          <a:endParaRPr lang="en-GB" b="1" dirty="0"/>
        </a:p>
      </dgm:t>
    </dgm:pt>
    <dgm:pt modelId="{C0A7E759-78E1-4C6A-B865-AFDE988590E9}" type="parTrans" cxnId="{0C947148-092D-4ACC-BFBC-2FEDDE140D44}">
      <dgm:prSet/>
      <dgm:spPr/>
      <dgm:t>
        <a:bodyPr/>
        <a:lstStyle/>
        <a:p>
          <a:endParaRPr lang="en-GB">
            <a:solidFill>
              <a:schemeClr val="tx1"/>
            </a:solidFill>
          </a:endParaRPr>
        </a:p>
      </dgm:t>
    </dgm:pt>
    <dgm:pt modelId="{7E7165E3-7141-4781-AAC7-ED51FDC680E6}" type="sibTrans" cxnId="{0C947148-092D-4ACC-BFBC-2FEDDE140D44}">
      <dgm:prSet/>
      <dgm:spPr/>
      <dgm:t>
        <a:bodyPr/>
        <a:lstStyle/>
        <a:p>
          <a:endParaRPr lang="en-GB">
            <a:solidFill>
              <a:schemeClr val="tx1"/>
            </a:solidFill>
          </a:endParaRPr>
        </a:p>
      </dgm:t>
    </dgm:pt>
    <dgm:pt modelId="{9E0808AA-0FAC-4483-8B0B-93596EA21CCA}">
      <dgm:prSet phldrT="[Text]"/>
      <dgm:spPr/>
      <dgm:t>
        <a:bodyPr/>
        <a:lstStyle/>
        <a:p>
          <a:r>
            <a:rPr lang="en-GB" b="1"/>
            <a:t>Language is a vital means of communication</a:t>
          </a:r>
          <a:endParaRPr lang="en-GB" b="1" dirty="0"/>
        </a:p>
      </dgm:t>
    </dgm:pt>
    <dgm:pt modelId="{4F3D659D-4E4B-4FE1-8383-24CD4B5D83BB}" type="parTrans" cxnId="{8D9787F2-3763-46EF-BA1E-2A96AED785C6}">
      <dgm:prSet/>
      <dgm:spPr/>
      <dgm:t>
        <a:bodyPr/>
        <a:lstStyle/>
        <a:p>
          <a:endParaRPr lang="en-GB">
            <a:solidFill>
              <a:schemeClr val="tx1"/>
            </a:solidFill>
          </a:endParaRPr>
        </a:p>
      </dgm:t>
    </dgm:pt>
    <dgm:pt modelId="{56B4F97E-3015-4BF6-8935-95DF99A84AD3}" type="sibTrans" cxnId="{8D9787F2-3763-46EF-BA1E-2A96AED785C6}">
      <dgm:prSet/>
      <dgm:spPr/>
      <dgm:t>
        <a:bodyPr/>
        <a:lstStyle/>
        <a:p>
          <a:endParaRPr lang="en-GB">
            <a:solidFill>
              <a:schemeClr val="tx1"/>
            </a:solidFill>
          </a:endParaRPr>
        </a:p>
      </dgm:t>
    </dgm:pt>
    <dgm:pt modelId="{27099544-4A61-4DFF-AAE7-20D18C121197}">
      <dgm:prSet phldrT="[Text]"/>
      <dgm:spPr/>
      <dgm:t>
        <a:bodyPr/>
        <a:lstStyle/>
        <a:p>
          <a:r>
            <a:rPr lang="en-GB" b="1"/>
            <a:t>Nurture is important for wellbeing</a:t>
          </a:r>
          <a:endParaRPr lang="en-GB" b="1" dirty="0"/>
        </a:p>
      </dgm:t>
    </dgm:pt>
    <dgm:pt modelId="{C9081004-2F51-4A82-B77B-A5015D1EA68E}" type="parTrans" cxnId="{608D5784-2B24-48D7-89D1-D0038368009C}">
      <dgm:prSet/>
      <dgm:spPr/>
      <dgm:t>
        <a:bodyPr/>
        <a:lstStyle/>
        <a:p>
          <a:endParaRPr lang="en-GB">
            <a:solidFill>
              <a:schemeClr val="tx1"/>
            </a:solidFill>
          </a:endParaRPr>
        </a:p>
      </dgm:t>
    </dgm:pt>
    <dgm:pt modelId="{110EC1A8-34BC-4D85-A0EA-DB189BBFEE48}" type="sibTrans" cxnId="{608D5784-2B24-48D7-89D1-D0038368009C}">
      <dgm:prSet/>
      <dgm:spPr/>
      <dgm:t>
        <a:bodyPr/>
        <a:lstStyle/>
        <a:p>
          <a:endParaRPr lang="en-GB">
            <a:solidFill>
              <a:schemeClr val="tx1"/>
            </a:solidFill>
          </a:endParaRPr>
        </a:p>
      </dgm:t>
    </dgm:pt>
    <dgm:pt modelId="{C63B1FCB-3895-432E-83E0-D604C361587E}" type="pres">
      <dgm:prSet presAssocID="{9DCFEF3D-F8E8-4A5D-AF09-A12734A9F6E9}" presName="cycle" presStyleCnt="0">
        <dgm:presLayoutVars>
          <dgm:dir/>
          <dgm:resizeHandles val="exact"/>
        </dgm:presLayoutVars>
      </dgm:prSet>
      <dgm:spPr/>
    </dgm:pt>
    <dgm:pt modelId="{66359A92-D96A-49DD-B1B5-71AA374E31EB}" type="pres">
      <dgm:prSet presAssocID="{9A96F66C-F9CC-43E4-B7F6-5E644B85E6CD}" presName="node" presStyleLbl="node1" presStyleIdx="0" presStyleCnt="6">
        <dgm:presLayoutVars>
          <dgm:bulletEnabled val="1"/>
        </dgm:presLayoutVars>
      </dgm:prSet>
      <dgm:spPr/>
    </dgm:pt>
    <dgm:pt modelId="{05E15B5F-AC58-424F-895D-B40FF52FE9A8}" type="pres">
      <dgm:prSet presAssocID="{9A96F66C-F9CC-43E4-B7F6-5E644B85E6CD}" presName="spNode" presStyleCnt="0"/>
      <dgm:spPr/>
    </dgm:pt>
    <dgm:pt modelId="{D27C2868-D6BD-451E-9EA6-F6FCF59F7718}" type="pres">
      <dgm:prSet presAssocID="{2FE62187-246D-4F6F-AB85-4F1F8FCE15C1}" presName="sibTrans" presStyleLbl="sibTrans1D1" presStyleIdx="0" presStyleCnt="6"/>
      <dgm:spPr/>
    </dgm:pt>
    <dgm:pt modelId="{66F034DC-6EBB-43F7-BB54-A8EC8D55D248}" type="pres">
      <dgm:prSet presAssocID="{27099544-4A61-4DFF-AAE7-20D18C121197}" presName="node" presStyleLbl="node1" presStyleIdx="1" presStyleCnt="6">
        <dgm:presLayoutVars>
          <dgm:bulletEnabled val="1"/>
        </dgm:presLayoutVars>
      </dgm:prSet>
      <dgm:spPr/>
    </dgm:pt>
    <dgm:pt modelId="{AF11A80B-F651-47D8-8053-FB17CA547D21}" type="pres">
      <dgm:prSet presAssocID="{27099544-4A61-4DFF-AAE7-20D18C121197}" presName="spNode" presStyleCnt="0"/>
      <dgm:spPr/>
    </dgm:pt>
    <dgm:pt modelId="{D3EAE46F-4FCE-4C76-BE2E-ED72C063405C}" type="pres">
      <dgm:prSet presAssocID="{110EC1A8-34BC-4D85-A0EA-DB189BBFEE48}" presName="sibTrans" presStyleLbl="sibTrans1D1" presStyleIdx="1" presStyleCnt="6"/>
      <dgm:spPr/>
    </dgm:pt>
    <dgm:pt modelId="{50B10C35-DBF5-4A81-919C-E01DF43E5E32}" type="pres">
      <dgm:prSet presAssocID="{18862EAC-1825-41C7-B8D0-672223BA84A7}" presName="node" presStyleLbl="node1" presStyleIdx="2" presStyleCnt="6">
        <dgm:presLayoutVars>
          <dgm:bulletEnabled val="1"/>
        </dgm:presLayoutVars>
      </dgm:prSet>
      <dgm:spPr/>
    </dgm:pt>
    <dgm:pt modelId="{F7F13608-6D43-4445-A333-E0CDC4B345E5}" type="pres">
      <dgm:prSet presAssocID="{18862EAC-1825-41C7-B8D0-672223BA84A7}" presName="spNode" presStyleCnt="0"/>
      <dgm:spPr/>
    </dgm:pt>
    <dgm:pt modelId="{95AF1A3B-439E-4E39-9683-1C41EBE44FFD}" type="pres">
      <dgm:prSet presAssocID="{C818D28B-1B0E-4CB7-94B9-5BD4E7EC7A4D}" presName="sibTrans" presStyleLbl="sibTrans1D1" presStyleIdx="2" presStyleCnt="6"/>
      <dgm:spPr/>
    </dgm:pt>
    <dgm:pt modelId="{11EF2A67-549C-4DAC-AAD7-FD845190E6AB}" type="pres">
      <dgm:prSet presAssocID="{8F278FBB-146B-4057-8188-35FD3A752109}" presName="node" presStyleLbl="node1" presStyleIdx="3" presStyleCnt="6">
        <dgm:presLayoutVars>
          <dgm:bulletEnabled val="1"/>
        </dgm:presLayoutVars>
      </dgm:prSet>
      <dgm:spPr/>
    </dgm:pt>
    <dgm:pt modelId="{A3D86CF0-757C-4AE5-8C19-33651E7C32D0}" type="pres">
      <dgm:prSet presAssocID="{8F278FBB-146B-4057-8188-35FD3A752109}" presName="spNode" presStyleCnt="0"/>
      <dgm:spPr/>
    </dgm:pt>
    <dgm:pt modelId="{AE8899CE-09ED-4958-A358-815362EFA562}" type="pres">
      <dgm:prSet presAssocID="{E1207369-2D20-4520-9CBE-3F2205425F98}" presName="sibTrans" presStyleLbl="sibTrans1D1" presStyleIdx="3" presStyleCnt="6"/>
      <dgm:spPr/>
    </dgm:pt>
    <dgm:pt modelId="{2237CB68-276E-466C-AB70-301964CFC80B}" type="pres">
      <dgm:prSet presAssocID="{9E0808AA-0FAC-4483-8B0B-93596EA21CCA}" presName="node" presStyleLbl="node1" presStyleIdx="4" presStyleCnt="6">
        <dgm:presLayoutVars>
          <dgm:bulletEnabled val="1"/>
        </dgm:presLayoutVars>
      </dgm:prSet>
      <dgm:spPr/>
    </dgm:pt>
    <dgm:pt modelId="{C1476515-AC5D-4A32-BABC-011492D6DD21}" type="pres">
      <dgm:prSet presAssocID="{9E0808AA-0FAC-4483-8B0B-93596EA21CCA}" presName="spNode" presStyleCnt="0"/>
      <dgm:spPr/>
    </dgm:pt>
    <dgm:pt modelId="{C74BDF75-FD66-46D9-AB73-125F43DF13A5}" type="pres">
      <dgm:prSet presAssocID="{56B4F97E-3015-4BF6-8935-95DF99A84AD3}" presName="sibTrans" presStyleLbl="sibTrans1D1" presStyleIdx="4" presStyleCnt="6"/>
      <dgm:spPr/>
    </dgm:pt>
    <dgm:pt modelId="{E33FC9F6-8E1C-4CAB-9CEA-EF2F99FE7F08}" type="pres">
      <dgm:prSet presAssocID="{721107FD-64FB-4257-915F-FB913B3B1F30}" presName="node" presStyleLbl="node1" presStyleIdx="5" presStyleCnt="6">
        <dgm:presLayoutVars>
          <dgm:bulletEnabled val="1"/>
        </dgm:presLayoutVars>
      </dgm:prSet>
      <dgm:spPr/>
    </dgm:pt>
    <dgm:pt modelId="{1B5DC8B6-5441-418B-BC5C-6F4BDF458ADF}" type="pres">
      <dgm:prSet presAssocID="{721107FD-64FB-4257-915F-FB913B3B1F30}" presName="spNode" presStyleCnt="0"/>
      <dgm:spPr/>
    </dgm:pt>
    <dgm:pt modelId="{909C3AD4-05FF-4F1D-B845-FF446E1BE14E}" type="pres">
      <dgm:prSet presAssocID="{7E7165E3-7141-4781-AAC7-ED51FDC680E6}" presName="sibTrans" presStyleLbl="sibTrans1D1" presStyleIdx="5" presStyleCnt="6"/>
      <dgm:spPr/>
    </dgm:pt>
  </dgm:ptLst>
  <dgm:cxnLst>
    <dgm:cxn modelId="{E3325D05-7BC4-4D8A-A98A-81C20688EEEB}" type="presOf" srcId="{9E0808AA-0FAC-4483-8B0B-93596EA21CCA}" destId="{2237CB68-276E-466C-AB70-301964CFC80B}" srcOrd="0" destOrd="0" presId="urn:microsoft.com/office/officeart/2005/8/layout/cycle6"/>
    <dgm:cxn modelId="{7D77E30C-5806-4948-AE24-4708303D5BD6}" type="presOf" srcId="{9A96F66C-F9CC-43E4-B7F6-5E644B85E6CD}" destId="{66359A92-D96A-49DD-B1B5-71AA374E31EB}" srcOrd="0" destOrd="0" presId="urn:microsoft.com/office/officeart/2005/8/layout/cycle6"/>
    <dgm:cxn modelId="{561F4F2A-391E-41D9-BB79-B887E2359546}" type="presOf" srcId="{9DCFEF3D-F8E8-4A5D-AF09-A12734A9F6E9}" destId="{C63B1FCB-3895-432E-83E0-D604C361587E}" srcOrd="0" destOrd="0" presId="urn:microsoft.com/office/officeart/2005/8/layout/cycle6"/>
    <dgm:cxn modelId="{D2C5CA2D-F650-4CFA-AC1F-9BA5B1AD9F69}" srcId="{9DCFEF3D-F8E8-4A5D-AF09-A12734A9F6E9}" destId="{8F278FBB-146B-4057-8188-35FD3A752109}" srcOrd="3" destOrd="0" parTransId="{0ADCF76C-6AB5-4DB6-9391-F1C914379E9E}" sibTransId="{E1207369-2D20-4520-9CBE-3F2205425F98}"/>
    <dgm:cxn modelId="{FEAA4132-CEAD-47E5-A1AC-88CA111420FF}" type="presOf" srcId="{721107FD-64FB-4257-915F-FB913B3B1F30}" destId="{E33FC9F6-8E1C-4CAB-9CEA-EF2F99FE7F08}" srcOrd="0" destOrd="0" presId="urn:microsoft.com/office/officeart/2005/8/layout/cycle6"/>
    <dgm:cxn modelId="{04ECE13B-0C3E-4421-ADA8-B90409108BE3}" srcId="{9DCFEF3D-F8E8-4A5D-AF09-A12734A9F6E9}" destId="{9A96F66C-F9CC-43E4-B7F6-5E644B85E6CD}" srcOrd="0" destOrd="0" parTransId="{3126E54E-FE72-4E71-BA1B-AE8606BCCBBD}" sibTransId="{2FE62187-246D-4F6F-AB85-4F1F8FCE15C1}"/>
    <dgm:cxn modelId="{55B6A943-7E4E-46FB-BBE6-4652A464A5FA}" type="presOf" srcId="{2FE62187-246D-4F6F-AB85-4F1F8FCE15C1}" destId="{D27C2868-D6BD-451E-9EA6-F6FCF59F7718}" srcOrd="0" destOrd="0" presId="urn:microsoft.com/office/officeart/2005/8/layout/cycle6"/>
    <dgm:cxn modelId="{85C9DE43-873F-47A9-8104-E47C85B08012}" type="presOf" srcId="{E1207369-2D20-4520-9CBE-3F2205425F98}" destId="{AE8899CE-09ED-4958-A358-815362EFA562}" srcOrd="0" destOrd="0" presId="urn:microsoft.com/office/officeart/2005/8/layout/cycle6"/>
    <dgm:cxn modelId="{3BC08E46-53B9-4790-AB9D-5D3895FB1AF0}" type="presOf" srcId="{7E7165E3-7141-4781-AAC7-ED51FDC680E6}" destId="{909C3AD4-05FF-4F1D-B845-FF446E1BE14E}" srcOrd="0" destOrd="0" presId="urn:microsoft.com/office/officeart/2005/8/layout/cycle6"/>
    <dgm:cxn modelId="{0C947148-092D-4ACC-BFBC-2FEDDE140D44}" srcId="{9DCFEF3D-F8E8-4A5D-AF09-A12734A9F6E9}" destId="{721107FD-64FB-4257-915F-FB913B3B1F30}" srcOrd="5" destOrd="0" parTransId="{C0A7E759-78E1-4C6A-B865-AFDE988590E9}" sibTransId="{7E7165E3-7141-4781-AAC7-ED51FDC680E6}"/>
    <dgm:cxn modelId="{608D5784-2B24-48D7-89D1-D0038368009C}" srcId="{9DCFEF3D-F8E8-4A5D-AF09-A12734A9F6E9}" destId="{27099544-4A61-4DFF-AAE7-20D18C121197}" srcOrd="1" destOrd="0" parTransId="{C9081004-2F51-4A82-B77B-A5015D1EA68E}" sibTransId="{110EC1A8-34BC-4D85-A0EA-DB189BBFEE48}"/>
    <dgm:cxn modelId="{E7EC1C97-AD50-4A99-ABE2-0E933FDFF539}" type="presOf" srcId="{27099544-4A61-4DFF-AAE7-20D18C121197}" destId="{66F034DC-6EBB-43F7-BB54-A8EC8D55D248}" srcOrd="0" destOrd="0" presId="urn:microsoft.com/office/officeart/2005/8/layout/cycle6"/>
    <dgm:cxn modelId="{7A9F74A3-4B93-4260-9E34-8F86899349A7}" type="presOf" srcId="{C818D28B-1B0E-4CB7-94B9-5BD4E7EC7A4D}" destId="{95AF1A3B-439E-4E39-9683-1C41EBE44FFD}" srcOrd="0" destOrd="0" presId="urn:microsoft.com/office/officeart/2005/8/layout/cycle6"/>
    <dgm:cxn modelId="{B60216A8-787D-472A-8FAA-67102623C5CB}" type="presOf" srcId="{56B4F97E-3015-4BF6-8935-95DF99A84AD3}" destId="{C74BDF75-FD66-46D9-AB73-125F43DF13A5}" srcOrd="0" destOrd="0" presId="urn:microsoft.com/office/officeart/2005/8/layout/cycle6"/>
    <dgm:cxn modelId="{C76BF6D1-127E-4A1F-9B9C-BE3371F0C2F6}" type="presOf" srcId="{18862EAC-1825-41C7-B8D0-672223BA84A7}" destId="{50B10C35-DBF5-4A81-919C-E01DF43E5E32}" srcOrd="0" destOrd="0" presId="urn:microsoft.com/office/officeart/2005/8/layout/cycle6"/>
    <dgm:cxn modelId="{C07FDED9-01DD-42C6-A857-DE8AEADBDCEA}" srcId="{9DCFEF3D-F8E8-4A5D-AF09-A12734A9F6E9}" destId="{18862EAC-1825-41C7-B8D0-672223BA84A7}" srcOrd="2" destOrd="0" parTransId="{F15B93A2-951C-4F8B-B51F-D13CAE14F8FD}" sibTransId="{C818D28B-1B0E-4CB7-94B9-5BD4E7EC7A4D}"/>
    <dgm:cxn modelId="{837768E9-47D3-4900-A5B0-4B99CEA020D4}" type="presOf" srcId="{8F278FBB-146B-4057-8188-35FD3A752109}" destId="{11EF2A67-549C-4DAC-AAD7-FD845190E6AB}" srcOrd="0" destOrd="0" presId="urn:microsoft.com/office/officeart/2005/8/layout/cycle6"/>
    <dgm:cxn modelId="{8D9787F2-3763-46EF-BA1E-2A96AED785C6}" srcId="{9DCFEF3D-F8E8-4A5D-AF09-A12734A9F6E9}" destId="{9E0808AA-0FAC-4483-8B0B-93596EA21CCA}" srcOrd="4" destOrd="0" parTransId="{4F3D659D-4E4B-4FE1-8383-24CD4B5D83BB}" sibTransId="{56B4F97E-3015-4BF6-8935-95DF99A84AD3}"/>
    <dgm:cxn modelId="{082698F7-DE7A-4104-86B6-B1C87A493A89}" type="presOf" srcId="{110EC1A8-34BC-4D85-A0EA-DB189BBFEE48}" destId="{D3EAE46F-4FCE-4C76-BE2E-ED72C063405C}" srcOrd="0" destOrd="0" presId="urn:microsoft.com/office/officeart/2005/8/layout/cycle6"/>
    <dgm:cxn modelId="{8055B52B-6A6C-4E50-88A8-2D01B351C2E9}" type="presParOf" srcId="{C63B1FCB-3895-432E-83E0-D604C361587E}" destId="{66359A92-D96A-49DD-B1B5-71AA374E31EB}" srcOrd="0" destOrd="0" presId="urn:microsoft.com/office/officeart/2005/8/layout/cycle6"/>
    <dgm:cxn modelId="{C7D8F396-9CE3-4AE5-8F21-DD0D7ADC3371}" type="presParOf" srcId="{C63B1FCB-3895-432E-83E0-D604C361587E}" destId="{05E15B5F-AC58-424F-895D-B40FF52FE9A8}" srcOrd="1" destOrd="0" presId="urn:microsoft.com/office/officeart/2005/8/layout/cycle6"/>
    <dgm:cxn modelId="{560D2202-F8E6-4F2D-944F-22FCDD975702}" type="presParOf" srcId="{C63B1FCB-3895-432E-83E0-D604C361587E}" destId="{D27C2868-D6BD-451E-9EA6-F6FCF59F7718}" srcOrd="2" destOrd="0" presId="urn:microsoft.com/office/officeart/2005/8/layout/cycle6"/>
    <dgm:cxn modelId="{2441D2EE-0CF8-40F1-ADB3-B2D1EC405440}" type="presParOf" srcId="{C63B1FCB-3895-432E-83E0-D604C361587E}" destId="{66F034DC-6EBB-43F7-BB54-A8EC8D55D248}" srcOrd="3" destOrd="0" presId="urn:microsoft.com/office/officeart/2005/8/layout/cycle6"/>
    <dgm:cxn modelId="{7B69A013-F71E-4A70-BD52-30C7C21D6A15}" type="presParOf" srcId="{C63B1FCB-3895-432E-83E0-D604C361587E}" destId="{AF11A80B-F651-47D8-8053-FB17CA547D21}" srcOrd="4" destOrd="0" presId="urn:microsoft.com/office/officeart/2005/8/layout/cycle6"/>
    <dgm:cxn modelId="{F4246114-C670-464C-9D98-95D386D849CE}" type="presParOf" srcId="{C63B1FCB-3895-432E-83E0-D604C361587E}" destId="{D3EAE46F-4FCE-4C76-BE2E-ED72C063405C}" srcOrd="5" destOrd="0" presId="urn:microsoft.com/office/officeart/2005/8/layout/cycle6"/>
    <dgm:cxn modelId="{BA3F25EB-F745-4646-BD40-87B7DE547676}" type="presParOf" srcId="{C63B1FCB-3895-432E-83E0-D604C361587E}" destId="{50B10C35-DBF5-4A81-919C-E01DF43E5E32}" srcOrd="6" destOrd="0" presId="urn:microsoft.com/office/officeart/2005/8/layout/cycle6"/>
    <dgm:cxn modelId="{CA1FD42B-917A-40E8-A600-C508CC72117B}" type="presParOf" srcId="{C63B1FCB-3895-432E-83E0-D604C361587E}" destId="{F7F13608-6D43-4445-A333-E0CDC4B345E5}" srcOrd="7" destOrd="0" presId="urn:microsoft.com/office/officeart/2005/8/layout/cycle6"/>
    <dgm:cxn modelId="{4D849CA6-9201-4808-AD9B-5F747CC41475}" type="presParOf" srcId="{C63B1FCB-3895-432E-83E0-D604C361587E}" destId="{95AF1A3B-439E-4E39-9683-1C41EBE44FFD}" srcOrd="8" destOrd="0" presId="urn:microsoft.com/office/officeart/2005/8/layout/cycle6"/>
    <dgm:cxn modelId="{A44881F6-F145-407C-8DA4-83D709DCDB1C}" type="presParOf" srcId="{C63B1FCB-3895-432E-83E0-D604C361587E}" destId="{11EF2A67-549C-4DAC-AAD7-FD845190E6AB}" srcOrd="9" destOrd="0" presId="urn:microsoft.com/office/officeart/2005/8/layout/cycle6"/>
    <dgm:cxn modelId="{75C34E53-BE87-41AB-9391-A3DDF4B1756A}" type="presParOf" srcId="{C63B1FCB-3895-432E-83E0-D604C361587E}" destId="{A3D86CF0-757C-4AE5-8C19-33651E7C32D0}" srcOrd="10" destOrd="0" presId="urn:microsoft.com/office/officeart/2005/8/layout/cycle6"/>
    <dgm:cxn modelId="{D62CA6AB-108B-4C7A-9993-C39BF9F38B4C}" type="presParOf" srcId="{C63B1FCB-3895-432E-83E0-D604C361587E}" destId="{AE8899CE-09ED-4958-A358-815362EFA562}" srcOrd="11" destOrd="0" presId="urn:microsoft.com/office/officeart/2005/8/layout/cycle6"/>
    <dgm:cxn modelId="{7A8F519E-EF02-4A4A-ADFA-9EF6DC98D242}" type="presParOf" srcId="{C63B1FCB-3895-432E-83E0-D604C361587E}" destId="{2237CB68-276E-466C-AB70-301964CFC80B}" srcOrd="12" destOrd="0" presId="urn:microsoft.com/office/officeart/2005/8/layout/cycle6"/>
    <dgm:cxn modelId="{7F9BFC17-D49C-488B-94A6-5F8C6DD87CA5}" type="presParOf" srcId="{C63B1FCB-3895-432E-83E0-D604C361587E}" destId="{C1476515-AC5D-4A32-BABC-011492D6DD21}" srcOrd="13" destOrd="0" presId="urn:microsoft.com/office/officeart/2005/8/layout/cycle6"/>
    <dgm:cxn modelId="{484F57C5-5607-4990-B02D-2B5D50733154}" type="presParOf" srcId="{C63B1FCB-3895-432E-83E0-D604C361587E}" destId="{C74BDF75-FD66-46D9-AB73-125F43DF13A5}" srcOrd="14" destOrd="0" presId="urn:microsoft.com/office/officeart/2005/8/layout/cycle6"/>
    <dgm:cxn modelId="{34B62655-3514-490A-9D8D-EECA18D49194}" type="presParOf" srcId="{C63B1FCB-3895-432E-83E0-D604C361587E}" destId="{E33FC9F6-8E1C-4CAB-9CEA-EF2F99FE7F08}" srcOrd="15" destOrd="0" presId="urn:microsoft.com/office/officeart/2005/8/layout/cycle6"/>
    <dgm:cxn modelId="{34BF5DF5-0265-4620-AFEC-CF47BFADD93D}" type="presParOf" srcId="{C63B1FCB-3895-432E-83E0-D604C361587E}" destId="{1B5DC8B6-5441-418B-BC5C-6F4BDF458ADF}" srcOrd="16" destOrd="0" presId="urn:microsoft.com/office/officeart/2005/8/layout/cycle6"/>
    <dgm:cxn modelId="{D7AE27FF-3D18-479B-9978-361FB05AC736}" type="presParOf" srcId="{C63B1FCB-3895-432E-83E0-D604C361587E}" destId="{909C3AD4-05FF-4F1D-B845-FF446E1BE14E}" srcOrd="17"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C22B863-3201-4FA4-9E54-D12A2A837543}" type="doc">
      <dgm:prSet loTypeId="urn:microsoft.com/office/officeart/2005/8/layout/default" loCatId="list" qsTypeId="urn:microsoft.com/office/officeart/2005/8/quickstyle/simple2" qsCatId="simple" csTypeId="urn:microsoft.com/office/officeart/2005/8/colors/colorful5" csCatId="colorful" phldr="1"/>
      <dgm:spPr/>
      <dgm:t>
        <a:bodyPr/>
        <a:lstStyle/>
        <a:p>
          <a:endParaRPr lang="en-GB"/>
        </a:p>
      </dgm:t>
    </dgm:pt>
    <dgm:pt modelId="{CC903AA2-76A1-4C5E-890B-AE3287C70A2C}">
      <dgm:prSet/>
      <dgm:spPr/>
      <dgm:t>
        <a:bodyPr/>
        <a:lstStyle/>
        <a:p>
          <a:r>
            <a:rPr lang="en-GB" b="1" dirty="0">
              <a:solidFill>
                <a:schemeClr val="tx1"/>
              </a:solidFill>
            </a:rPr>
            <a:t>Emotional Wellbeing</a:t>
          </a:r>
          <a:endParaRPr lang="en-GB" dirty="0">
            <a:solidFill>
              <a:schemeClr val="tx1"/>
            </a:solidFill>
          </a:endParaRPr>
        </a:p>
      </dgm:t>
    </dgm:pt>
    <dgm:pt modelId="{CE8107DF-BD67-4CAB-AD0C-BB51D4C07362}" type="parTrans" cxnId="{7CF89762-96B0-44F1-B125-7E634A07A85E}">
      <dgm:prSet/>
      <dgm:spPr/>
      <dgm:t>
        <a:bodyPr/>
        <a:lstStyle/>
        <a:p>
          <a:endParaRPr lang="en-GB">
            <a:solidFill>
              <a:schemeClr val="tx1"/>
            </a:solidFill>
          </a:endParaRPr>
        </a:p>
      </dgm:t>
    </dgm:pt>
    <dgm:pt modelId="{AE059CC0-B17E-43E8-BA7F-7F33D6FDDA88}" type="sibTrans" cxnId="{7CF89762-96B0-44F1-B125-7E634A07A85E}">
      <dgm:prSet/>
      <dgm:spPr/>
      <dgm:t>
        <a:bodyPr/>
        <a:lstStyle/>
        <a:p>
          <a:endParaRPr lang="en-GB">
            <a:solidFill>
              <a:schemeClr val="tx1"/>
            </a:solidFill>
          </a:endParaRPr>
        </a:p>
      </dgm:t>
    </dgm:pt>
    <dgm:pt modelId="{F77A04CF-608F-4962-BEAD-0210D25C85EB}">
      <dgm:prSet/>
      <dgm:spPr/>
      <dgm:t>
        <a:bodyPr/>
        <a:lstStyle/>
        <a:p>
          <a:r>
            <a:rPr lang="en-GB" b="1" dirty="0">
              <a:solidFill>
                <a:schemeClr val="tx1"/>
              </a:solidFill>
            </a:rPr>
            <a:t>Positive Self-identity</a:t>
          </a:r>
          <a:endParaRPr lang="en-GB" dirty="0">
            <a:solidFill>
              <a:schemeClr val="tx1"/>
            </a:solidFill>
          </a:endParaRPr>
        </a:p>
      </dgm:t>
    </dgm:pt>
    <dgm:pt modelId="{A76F918D-680B-4F28-B389-36CA59CC75D8}" type="parTrans" cxnId="{795C49B7-7F54-43E9-B63C-0BFC3B320FA9}">
      <dgm:prSet/>
      <dgm:spPr/>
      <dgm:t>
        <a:bodyPr/>
        <a:lstStyle/>
        <a:p>
          <a:endParaRPr lang="en-GB">
            <a:solidFill>
              <a:schemeClr val="tx1"/>
            </a:solidFill>
          </a:endParaRPr>
        </a:p>
      </dgm:t>
    </dgm:pt>
    <dgm:pt modelId="{AF800153-0F00-4668-A71C-886F6E0473EF}" type="sibTrans" cxnId="{795C49B7-7F54-43E9-B63C-0BFC3B320FA9}">
      <dgm:prSet/>
      <dgm:spPr/>
      <dgm:t>
        <a:bodyPr/>
        <a:lstStyle/>
        <a:p>
          <a:endParaRPr lang="en-GB">
            <a:solidFill>
              <a:schemeClr val="tx1"/>
            </a:solidFill>
          </a:endParaRPr>
        </a:p>
      </dgm:t>
    </dgm:pt>
    <dgm:pt modelId="{170E9DAD-11CB-4EC9-90B9-CFFAFAA37E1C}">
      <dgm:prSet/>
      <dgm:spPr/>
      <dgm:t>
        <a:bodyPr/>
        <a:lstStyle/>
        <a:p>
          <a:r>
            <a:rPr lang="en-GB" b="1" dirty="0">
              <a:solidFill>
                <a:schemeClr val="tx1"/>
              </a:solidFill>
            </a:rPr>
            <a:t>Security and Comfort</a:t>
          </a:r>
          <a:endParaRPr lang="en-GB" dirty="0">
            <a:solidFill>
              <a:schemeClr val="tx1"/>
            </a:solidFill>
          </a:endParaRPr>
        </a:p>
      </dgm:t>
    </dgm:pt>
    <dgm:pt modelId="{FB97B9BB-F3B7-44B2-88B5-1903D0B3ABBD}" type="parTrans" cxnId="{1AE9727C-002E-4BBE-91C7-C0A5610083EC}">
      <dgm:prSet/>
      <dgm:spPr/>
      <dgm:t>
        <a:bodyPr/>
        <a:lstStyle/>
        <a:p>
          <a:endParaRPr lang="en-GB">
            <a:solidFill>
              <a:schemeClr val="tx1"/>
            </a:solidFill>
          </a:endParaRPr>
        </a:p>
      </dgm:t>
    </dgm:pt>
    <dgm:pt modelId="{8421396C-11CB-4334-A9EB-7A62759FD66A}" type="sibTrans" cxnId="{1AE9727C-002E-4BBE-91C7-C0A5610083EC}">
      <dgm:prSet/>
      <dgm:spPr/>
      <dgm:t>
        <a:bodyPr/>
        <a:lstStyle/>
        <a:p>
          <a:endParaRPr lang="en-GB">
            <a:solidFill>
              <a:schemeClr val="tx1"/>
            </a:solidFill>
          </a:endParaRPr>
        </a:p>
      </dgm:t>
    </dgm:pt>
    <dgm:pt modelId="{96754A76-8608-4BAF-978D-BB188BE0681D}">
      <dgm:prSet/>
      <dgm:spPr/>
      <dgm:t>
        <a:bodyPr/>
        <a:lstStyle/>
        <a:p>
          <a:r>
            <a:rPr lang="en-GB" b="1" dirty="0">
              <a:solidFill>
                <a:schemeClr val="tx1"/>
              </a:solidFill>
            </a:rPr>
            <a:t>Physical Wellbeing</a:t>
          </a:r>
          <a:endParaRPr lang="en-GB" dirty="0">
            <a:solidFill>
              <a:schemeClr val="tx1"/>
            </a:solidFill>
          </a:endParaRPr>
        </a:p>
      </dgm:t>
    </dgm:pt>
    <dgm:pt modelId="{F4F0D40E-9D38-444C-B026-6BA41461E4DF}" type="parTrans" cxnId="{B4C6D8B2-486E-43DB-9AD8-2742B941173D}">
      <dgm:prSet/>
      <dgm:spPr/>
      <dgm:t>
        <a:bodyPr/>
        <a:lstStyle/>
        <a:p>
          <a:endParaRPr lang="en-GB">
            <a:solidFill>
              <a:schemeClr val="tx1"/>
            </a:solidFill>
          </a:endParaRPr>
        </a:p>
      </dgm:t>
    </dgm:pt>
    <dgm:pt modelId="{54A67D05-2D37-48E5-B3ED-8923DE6188CA}" type="sibTrans" cxnId="{B4C6D8B2-486E-43DB-9AD8-2742B941173D}">
      <dgm:prSet/>
      <dgm:spPr/>
      <dgm:t>
        <a:bodyPr/>
        <a:lstStyle/>
        <a:p>
          <a:endParaRPr lang="en-GB">
            <a:solidFill>
              <a:schemeClr val="tx1"/>
            </a:solidFill>
          </a:endParaRPr>
        </a:p>
      </dgm:t>
    </dgm:pt>
    <dgm:pt modelId="{77988DEE-5F6D-4D6A-928B-730596FAB95E}">
      <dgm:prSet/>
      <dgm:spPr/>
      <dgm:t>
        <a:bodyPr/>
        <a:lstStyle/>
        <a:p>
          <a:r>
            <a:rPr lang="en-GB" b="1" dirty="0">
              <a:solidFill>
                <a:schemeClr val="tx1"/>
              </a:solidFill>
            </a:rPr>
            <a:t>Social Wellbeing</a:t>
          </a:r>
          <a:endParaRPr lang="en-GB" dirty="0">
            <a:solidFill>
              <a:schemeClr val="tx1"/>
            </a:solidFill>
          </a:endParaRPr>
        </a:p>
      </dgm:t>
    </dgm:pt>
    <dgm:pt modelId="{D9133B0F-6E01-4B0F-82F0-1FD17601C9B5}" type="parTrans" cxnId="{286571A1-BFE6-42F1-AC8A-F38371D772B1}">
      <dgm:prSet/>
      <dgm:spPr/>
      <dgm:t>
        <a:bodyPr/>
        <a:lstStyle/>
        <a:p>
          <a:endParaRPr lang="en-GB">
            <a:solidFill>
              <a:schemeClr val="tx1"/>
            </a:solidFill>
          </a:endParaRPr>
        </a:p>
      </dgm:t>
    </dgm:pt>
    <dgm:pt modelId="{AD1CE3C3-9F71-41E4-AD9F-628462874EAA}" type="sibTrans" cxnId="{286571A1-BFE6-42F1-AC8A-F38371D772B1}">
      <dgm:prSet/>
      <dgm:spPr/>
      <dgm:t>
        <a:bodyPr/>
        <a:lstStyle/>
        <a:p>
          <a:endParaRPr lang="en-GB">
            <a:solidFill>
              <a:schemeClr val="tx1"/>
            </a:solidFill>
          </a:endParaRPr>
        </a:p>
      </dgm:t>
    </dgm:pt>
    <dgm:pt modelId="{676CBF9E-2391-43B7-B20B-53A385EDC962}" type="pres">
      <dgm:prSet presAssocID="{7C22B863-3201-4FA4-9E54-D12A2A837543}" presName="diagram" presStyleCnt="0">
        <dgm:presLayoutVars>
          <dgm:dir/>
          <dgm:resizeHandles val="exact"/>
        </dgm:presLayoutVars>
      </dgm:prSet>
      <dgm:spPr/>
    </dgm:pt>
    <dgm:pt modelId="{2EAA30CD-7124-4F0C-815F-5C13BF913D45}" type="pres">
      <dgm:prSet presAssocID="{CC903AA2-76A1-4C5E-890B-AE3287C70A2C}" presName="node" presStyleLbl="node1" presStyleIdx="0" presStyleCnt="5">
        <dgm:presLayoutVars>
          <dgm:bulletEnabled val="1"/>
        </dgm:presLayoutVars>
      </dgm:prSet>
      <dgm:spPr/>
    </dgm:pt>
    <dgm:pt modelId="{915F435C-8050-4CBA-A3EA-A03301DC74FC}" type="pres">
      <dgm:prSet presAssocID="{AE059CC0-B17E-43E8-BA7F-7F33D6FDDA88}" presName="sibTrans" presStyleCnt="0"/>
      <dgm:spPr/>
    </dgm:pt>
    <dgm:pt modelId="{FD9B2F21-A178-4C4A-881A-BBBED576B802}" type="pres">
      <dgm:prSet presAssocID="{F77A04CF-608F-4962-BEAD-0210D25C85EB}" presName="node" presStyleLbl="node1" presStyleIdx="1" presStyleCnt="5">
        <dgm:presLayoutVars>
          <dgm:bulletEnabled val="1"/>
        </dgm:presLayoutVars>
      </dgm:prSet>
      <dgm:spPr/>
    </dgm:pt>
    <dgm:pt modelId="{8D98F122-445A-412D-B87D-D00DA2F9FA9E}" type="pres">
      <dgm:prSet presAssocID="{AF800153-0F00-4668-A71C-886F6E0473EF}" presName="sibTrans" presStyleCnt="0"/>
      <dgm:spPr/>
    </dgm:pt>
    <dgm:pt modelId="{470478EB-3AA2-44CA-96DF-B6FFE2D039A1}" type="pres">
      <dgm:prSet presAssocID="{170E9DAD-11CB-4EC9-90B9-CFFAFAA37E1C}" presName="node" presStyleLbl="node1" presStyleIdx="2" presStyleCnt="5">
        <dgm:presLayoutVars>
          <dgm:bulletEnabled val="1"/>
        </dgm:presLayoutVars>
      </dgm:prSet>
      <dgm:spPr/>
    </dgm:pt>
    <dgm:pt modelId="{A4955442-166F-4CCC-B759-1FCDA7A2106E}" type="pres">
      <dgm:prSet presAssocID="{8421396C-11CB-4334-A9EB-7A62759FD66A}" presName="sibTrans" presStyleCnt="0"/>
      <dgm:spPr/>
    </dgm:pt>
    <dgm:pt modelId="{FDA34034-57C6-4AC2-888C-A8ADC345B905}" type="pres">
      <dgm:prSet presAssocID="{96754A76-8608-4BAF-978D-BB188BE0681D}" presName="node" presStyleLbl="node1" presStyleIdx="3" presStyleCnt="5">
        <dgm:presLayoutVars>
          <dgm:bulletEnabled val="1"/>
        </dgm:presLayoutVars>
      </dgm:prSet>
      <dgm:spPr/>
    </dgm:pt>
    <dgm:pt modelId="{DFCC7BEB-507E-4FD4-8FAB-8CE4B9B39CD0}" type="pres">
      <dgm:prSet presAssocID="{54A67D05-2D37-48E5-B3ED-8923DE6188CA}" presName="sibTrans" presStyleCnt="0"/>
      <dgm:spPr/>
    </dgm:pt>
    <dgm:pt modelId="{A6B78020-AD77-47F7-8F35-BD820B5F8D53}" type="pres">
      <dgm:prSet presAssocID="{77988DEE-5F6D-4D6A-928B-730596FAB95E}" presName="node" presStyleLbl="node1" presStyleIdx="4" presStyleCnt="5">
        <dgm:presLayoutVars>
          <dgm:bulletEnabled val="1"/>
        </dgm:presLayoutVars>
      </dgm:prSet>
      <dgm:spPr/>
    </dgm:pt>
  </dgm:ptLst>
  <dgm:cxnLst>
    <dgm:cxn modelId="{3AE7DB24-7DAF-4458-9488-0AB23B712D64}" type="presOf" srcId="{F77A04CF-608F-4962-BEAD-0210D25C85EB}" destId="{FD9B2F21-A178-4C4A-881A-BBBED576B802}" srcOrd="0" destOrd="0" presId="urn:microsoft.com/office/officeart/2005/8/layout/default"/>
    <dgm:cxn modelId="{7CF89762-96B0-44F1-B125-7E634A07A85E}" srcId="{7C22B863-3201-4FA4-9E54-D12A2A837543}" destId="{CC903AA2-76A1-4C5E-890B-AE3287C70A2C}" srcOrd="0" destOrd="0" parTransId="{CE8107DF-BD67-4CAB-AD0C-BB51D4C07362}" sibTransId="{AE059CC0-B17E-43E8-BA7F-7F33D6FDDA88}"/>
    <dgm:cxn modelId="{CA655144-E15F-41AC-ADDA-7F31C91F5F07}" type="presOf" srcId="{7C22B863-3201-4FA4-9E54-D12A2A837543}" destId="{676CBF9E-2391-43B7-B20B-53A385EDC962}" srcOrd="0" destOrd="0" presId="urn:microsoft.com/office/officeart/2005/8/layout/default"/>
    <dgm:cxn modelId="{A9ECFB48-43D5-48F6-9716-10C4243A9A9B}" type="presOf" srcId="{CC903AA2-76A1-4C5E-890B-AE3287C70A2C}" destId="{2EAA30CD-7124-4F0C-815F-5C13BF913D45}" srcOrd="0" destOrd="0" presId="urn:microsoft.com/office/officeart/2005/8/layout/default"/>
    <dgm:cxn modelId="{B55B384F-D6CC-4761-89B0-A5071902C517}" type="presOf" srcId="{77988DEE-5F6D-4D6A-928B-730596FAB95E}" destId="{A6B78020-AD77-47F7-8F35-BD820B5F8D53}" srcOrd="0" destOrd="0" presId="urn:microsoft.com/office/officeart/2005/8/layout/default"/>
    <dgm:cxn modelId="{1AE9727C-002E-4BBE-91C7-C0A5610083EC}" srcId="{7C22B863-3201-4FA4-9E54-D12A2A837543}" destId="{170E9DAD-11CB-4EC9-90B9-CFFAFAA37E1C}" srcOrd="2" destOrd="0" parTransId="{FB97B9BB-F3B7-44B2-88B5-1903D0B3ABBD}" sibTransId="{8421396C-11CB-4334-A9EB-7A62759FD66A}"/>
    <dgm:cxn modelId="{286571A1-BFE6-42F1-AC8A-F38371D772B1}" srcId="{7C22B863-3201-4FA4-9E54-D12A2A837543}" destId="{77988DEE-5F6D-4D6A-928B-730596FAB95E}" srcOrd="4" destOrd="0" parTransId="{D9133B0F-6E01-4B0F-82F0-1FD17601C9B5}" sibTransId="{AD1CE3C3-9F71-41E4-AD9F-628462874EAA}"/>
    <dgm:cxn modelId="{B4C6D8B2-486E-43DB-9AD8-2742B941173D}" srcId="{7C22B863-3201-4FA4-9E54-D12A2A837543}" destId="{96754A76-8608-4BAF-978D-BB188BE0681D}" srcOrd="3" destOrd="0" parTransId="{F4F0D40E-9D38-444C-B026-6BA41461E4DF}" sibTransId="{54A67D05-2D37-48E5-B3ED-8923DE6188CA}"/>
    <dgm:cxn modelId="{795C49B7-7F54-43E9-B63C-0BFC3B320FA9}" srcId="{7C22B863-3201-4FA4-9E54-D12A2A837543}" destId="{F77A04CF-608F-4962-BEAD-0210D25C85EB}" srcOrd="1" destOrd="0" parTransId="{A76F918D-680B-4F28-B389-36CA59CC75D8}" sibTransId="{AF800153-0F00-4668-A71C-886F6E0473EF}"/>
    <dgm:cxn modelId="{459FC6C6-1950-441A-A8AF-406D4326C9CB}" type="presOf" srcId="{96754A76-8608-4BAF-978D-BB188BE0681D}" destId="{FDA34034-57C6-4AC2-888C-A8ADC345B905}" srcOrd="0" destOrd="0" presId="urn:microsoft.com/office/officeart/2005/8/layout/default"/>
    <dgm:cxn modelId="{778FA6E7-1430-409B-A927-5EF2EC33A75E}" type="presOf" srcId="{170E9DAD-11CB-4EC9-90B9-CFFAFAA37E1C}" destId="{470478EB-3AA2-44CA-96DF-B6FFE2D039A1}" srcOrd="0" destOrd="0" presId="urn:microsoft.com/office/officeart/2005/8/layout/default"/>
    <dgm:cxn modelId="{C3954958-6117-4B01-998B-66A9769A3E82}" type="presParOf" srcId="{676CBF9E-2391-43B7-B20B-53A385EDC962}" destId="{2EAA30CD-7124-4F0C-815F-5C13BF913D45}" srcOrd="0" destOrd="0" presId="urn:microsoft.com/office/officeart/2005/8/layout/default"/>
    <dgm:cxn modelId="{AECCE7F1-E367-4A64-8F86-D287025530C7}" type="presParOf" srcId="{676CBF9E-2391-43B7-B20B-53A385EDC962}" destId="{915F435C-8050-4CBA-A3EA-A03301DC74FC}" srcOrd="1" destOrd="0" presId="urn:microsoft.com/office/officeart/2005/8/layout/default"/>
    <dgm:cxn modelId="{652D7C4B-A17D-4A50-97FC-13DD61753541}" type="presParOf" srcId="{676CBF9E-2391-43B7-B20B-53A385EDC962}" destId="{FD9B2F21-A178-4C4A-881A-BBBED576B802}" srcOrd="2" destOrd="0" presId="urn:microsoft.com/office/officeart/2005/8/layout/default"/>
    <dgm:cxn modelId="{D2312927-499B-4224-8DCD-B1E3B47735FC}" type="presParOf" srcId="{676CBF9E-2391-43B7-B20B-53A385EDC962}" destId="{8D98F122-445A-412D-B87D-D00DA2F9FA9E}" srcOrd="3" destOrd="0" presId="urn:microsoft.com/office/officeart/2005/8/layout/default"/>
    <dgm:cxn modelId="{C8573A53-6922-44E9-8516-7B398745D24E}" type="presParOf" srcId="{676CBF9E-2391-43B7-B20B-53A385EDC962}" destId="{470478EB-3AA2-44CA-96DF-B6FFE2D039A1}" srcOrd="4" destOrd="0" presId="urn:microsoft.com/office/officeart/2005/8/layout/default"/>
    <dgm:cxn modelId="{40201D71-8432-4299-805F-34643A177807}" type="presParOf" srcId="{676CBF9E-2391-43B7-B20B-53A385EDC962}" destId="{A4955442-166F-4CCC-B759-1FCDA7A2106E}" srcOrd="5" destOrd="0" presId="urn:microsoft.com/office/officeart/2005/8/layout/default"/>
    <dgm:cxn modelId="{217FF9AC-A88F-4018-B0C9-C6A220A2DBF9}" type="presParOf" srcId="{676CBF9E-2391-43B7-B20B-53A385EDC962}" destId="{FDA34034-57C6-4AC2-888C-A8ADC345B905}" srcOrd="6" destOrd="0" presId="urn:microsoft.com/office/officeart/2005/8/layout/default"/>
    <dgm:cxn modelId="{80BABD24-BDB2-424C-92C3-B8C852860003}" type="presParOf" srcId="{676CBF9E-2391-43B7-B20B-53A385EDC962}" destId="{DFCC7BEB-507E-4FD4-8FAB-8CE4B9B39CD0}" srcOrd="7" destOrd="0" presId="urn:microsoft.com/office/officeart/2005/8/layout/default"/>
    <dgm:cxn modelId="{9F4D70E3-72B1-4992-ABF0-C95DF2F5316B}" type="presParOf" srcId="{676CBF9E-2391-43B7-B20B-53A385EDC962}" destId="{A6B78020-AD77-47F7-8F35-BD820B5F8D53}" srcOrd="8"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3C9FFA9-E02C-47CE-A667-27DC892FA91F}"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05594760-1FD6-4D00-A864-AB6C1F18E2CF}">
      <dgm:prSet custT="1"/>
      <dgm:spPr/>
      <dgm:t>
        <a:bodyPr/>
        <a:lstStyle/>
        <a:p>
          <a:pPr algn="ctr">
            <a:lnSpc>
              <a:spcPct val="100000"/>
            </a:lnSpc>
          </a:pPr>
          <a:r>
            <a:rPr lang="en-GB" sz="2400" dirty="0"/>
            <a:t>What might distressed behaviour look like?</a:t>
          </a:r>
          <a:endParaRPr lang="en-US" sz="2400" dirty="0"/>
        </a:p>
      </dgm:t>
    </dgm:pt>
    <dgm:pt modelId="{38F8862F-DC5D-45D7-8C1C-A44137CF957C}" type="parTrans" cxnId="{E8D8322B-FF6A-43EB-A0AF-29C27A103360}">
      <dgm:prSet/>
      <dgm:spPr/>
      <dgm:t>
        <a:bodyPr/>
        <a:lstStyle/>
        <a:p>
          <a:endParaRPr lang="en-US"/>
        </a:p>
      </dgm:t>
    </dgm:pt>
    <dgm:pt modelId="{C7D52F1E-CE93-4702-8D94-1D94D6A7DA8D}" type="sibTrans" cxnId="{E8D8322B-FF6A-43EB-A0AF-29C27A103360}">
      <dgm:prSet/>
      <dgm:spPr/>
      <dgm:t>
        <a:bodyPr/>
        <a:lstStyle/>
        <a:p>
          <a:endParaRPr lang="en-US"/>
        </a:p>
      </dgm:t>
    </dgm:pt>
    <dgm:pt modelId="{FFE3CE9A-7089-41D7-8298-32A865CDBE2C}">
      <dgm:prSet custT="1"/>
      <dgm:spPr/>
      <dgm:t>
        <a:bodyPr/>
        <a:lstStyle/>
        <a:p>
          <a:pPr algn="ctr">
            <a:lnSpc>
              <a:spcPct val="100000"/>
            </a:lnSpc>
          </a:pPr>
          <a:r>
            <a:rPr lang="en-GB" sz="2400" dirty="0"/>
            <a:t>What might this be communicating?</a:t>
          </a:r>
          <a:endParaRPr lang="en-US" sz="2400" dirty="0"/>
        </a:p>
      </dgm:t>
    </dgm:pt>
    <dgm:pt modelId="{FD38CACB-CA6A-4921-ABE9-5D529D480DCD}" type="parTrans" cxnId="{217B802D-4AD6-4361-8EBF-49E50053DE1B}">
      <dgm:prSet/>
      <dgm:spPr/>
      <dgm:t>
        <a:bodyPr/>
        <a:lstStyle/>
        <a:p>
          <a:endParaRPr lang="en-US"/>
        </a:p>
      </dgm:t>
    </dgm:pt>
    <dgm:pt modelId="{90213017-9655-4C0E-A379-E49D4D4610D6}" type="sibTrans" cxnId="{217B802D-4AD6-4361-8EBF-49E50053DE1B}">
      <dgm:prSet/>
      <dgm:spPr/>
      <dgm:t>
        <a:bodyPr/>
        <a:lstStyle/>
        <a:p>
          <a:endParaRPr lang="en-US"/>
        </a:p>
      </dgm:t>
    </dgm:pt>
    <dgm:pt modelId="{B9F4A176-77B4-44F6-BBDE-15A493AF702A}" type="pres">
      <dgm:prSet presAssocID="{13C9FFA9-E02C-47CE-A667-27DC892FA91F}" presName="root" presStyleCnt="0">
        <dgm:presLayoutVars>
          <dgm:dir/>
          <dgm:resizeHandles val="exact"/>
        </dgm:presLayoutVars>
      </dgm:prSet>
      <dgm:spPr/>
    </dgm:pt>
    <dgm:pt modelId="{A2D803D3-7517-4CEA-9304-97B870BF8AF5}" type="pres">
      <dgm:prSet presAssocID="{05594760-1FD6-4D00-A864-AB6C1F18E2CF}" presName="compNode" presStyleCnt="0"/>
      <dgm:spPr/>
    </dgm:pt>
    <dgm:pt modelId="{AAFFA3A5-9A8C-4B58-A118-6016B03ED02E}" type="pres">
      <dgm:prSet presAssocID="{05594760-1FD6-4D00-A864-AB6C1F18E2CF}"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onfused Person"/>
        </a:ext>
      </dgm:extLst>
    </dgm:pt>
    <dgm:pt modelId="{C19401AD-1DBD-4DC1-BFB8-E5B07286FE9C}" type="pres">
      <dgm:prSet presAssocID="{05594760-1FD6-4D00-A864-AB6C1F18E2CF}" presName="spaceRect" presStyleCnt="0"/>
      <dgm:spPr/>
    </dgm:pt>
    <dgm:pt modelId="{4FC97EDB-511A-4E64-8470-F10E2850E21F}" type="pres">
      <dgm:prSet presAssocID="{05594760-1FD6-4D00-A864-AB6C1F18E2CF}" presName="textRect" presStyleLbl="revTx" presStyleIdx="0" presStyleCnt="2" custScaleX="279148" custLinFactNeighborX="17087" custLinFactNeighborY="-3794">
        <dgm:presLayoutVars>
          <dgm:chMax val="1"/>
          <dgm:chPref val="1"/>
        </dgm:presLayoutVars>
      </dgm:prSet>
      <dgm:spPr/>
    </dgm:pt>
    <dgm:pt modelId="{7AC8DE58-CC24-462B-B766-5623593603E2}" type="pres">
      <dgm:prSet presAssocID="{C7D52F1E-CE93-4702-8D94-1D94D6A7DA8D}" presName="sibTrans" presStyleCnt="0"/>
      <dgm:spPr/>
    </dgm:pt>
    <dgm:pt modelId="{03CF7555-DE75-4854-B0A3-E70FE82306EF}" type="pres">
      <dgm:prSet presAssocID="{FFE3CE9A-7089-41D7-8298-32A865CDBE2C}" presName="compNode" presStyleCnt="0"/>
      <dgm:spPr/>
    </dgm:pt>
    <dgm:pt modelId="{7B5397ED-7997-419B-8DC4-0335C17E48CC}" type="pres">
      <dgm:prSet presAssocID="{FFE3CE9A-7089-41D7-8298-32A865CDBE2C}" presName="iconRect" presStyleLbl="node1" presStyleIdx="1" presStyleCnt="2" custLinFactNeighborX="-4218" custLinFactNeighborY="-69857"/>
      <dgm:spPr>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hat"/>
        </a:ext>
      </dgm:extLst>
    </dgm:pt>
    <dgm:pt modelId="{2559BFB5-4D69-4CEF-B3F9-9839417798E0}" type="pres">
      <dgm:prSet presAssocID="{FFE3CE9A-7089-41D7-8298-32A865CDBE2C}" presName="spaceRect" presStyleCnt="0"/>
      <dgm:spPr/>
    </dgm:pt>
    <dgm:pt modelId="{7F4A551F-E6FD-41CB-BAF0-25A3EEA653DC}" type="pres">
      <dgm:prSet presAssocID="{FFE3CE9A-7089-41D7-8298-32A865CDBE2C}" presName="textRect" presStyleLbl="revTx" presStyleIdx="1" presStyleCnt="2" custScaleX="280825" custLinFactY="-6864" custLinFactNeighborX="19032" custLinFactNeighborY="-100000">
        <dgm:presLayoutVars>
          <dgm:chMax val="1"/>
          <dgm:chPref val="1"/>
        </dgm:presLayoutVars>
      </dgm:prSet>
      <dgm:spPr/>
    </dgm:pt>
  </dgm:ptLst>
  <dgm:cxnLst>
    <dgm:cxn modelId="{E8D8322B-FF6A-43EB-A0AF-29C27A103360}" srcId="{13C9FFA9-E02C-47CE-A667-27DC892FA91F}" destId="{05594760-1FD6-4D00-A864-AB6C1F18E2CF}" srcOrd="0" destOrd="0" parTransId="{38F8862F-DC5D-45D7-8C1C-A44137CF957C}" sibTransId="{C7D52F1E-CE93-4702-8D94-1D94D6A7DA8D}"/>
    <dgm:cxn modelId="{217B802D-4AD6-4361-8EBF-49E50053DE1B}" srcId="{13C9FFA9-E02C-47CE-A667-27DC892FA91F}" destId="{FFE3CE9A-7089-41D7-8298-32A865CDBE2C}" srcOrd="1" destOrd="0" parTransId="{FD38CACB-CA6A-4921-ABE9-5D529D480DCD}" sibTransId="{90213017-9655-4C0E-A379-E49D4D4610D6}"/>
    <dgm:cxn modelId="{834E785B-5590-4394-BA2C-F286FA156CCD}" type="presOf" srcId="{13C9FFA9-E02C-47CE-A667-27DC892FA91F}" destId="{B9F4A176-77B4-44F6-BBDE-15A493AF702A}" srcOrd="0" destOrd="0" presId="urn:microsoft.com/office/officeart/2018/2/layout/IconLabelList"/>
    <dgm:cxn modelId="{44ADB7EA-DD5D-4B87-8C95-3FD0E0E2B1D1}" type="presOf" srcId="{FFE3CE9A-7089-41D7-8298-32A865CDBE2C}" destId="{7F4A551F-E6FD-41CB-BAF0-25A3EEA653DC}" srcOrd="0" destOrd="0" presId="urn:microsoft.com/office/officeart/2018/2/layout/IconLabelList"/>
    <dgm:cxn modelId="{582011F5-0A4F-44F8-8835-BF2289CAAC9A}" type="presOf" srcId="{05594760-1FD6-4D00-A864-AB6C1F18E2CF}" destId="{4FC97EDB-511A-4E64-8470-F10E2850E21F}" srcOrd="0" destOrd="0" presId="urn:microsoft.com/office/officeart/2018/2/layout/IconLabelList"/>
    <dgm:cxn modelId="{42E1F8E0-4677-4F52-8FCD-F66F900526E5}" type="presParOf" srcId="{B9F4A176-77B4-44F6-BBDE-15A493AF702A}" destId="{A2D803D3-7517-4CEA-9304-97B870BF8AF5}" srcOrd="0" destOrd="0" presId="urn:microsoft.com/office/officeart/2018/2/layout/IconLabelList"/>
    <dgm:cxn modelId="{537173A2-A9FC-4321-A49C-A2434E383EFA}" type="presParOf" srcId="{A2D803D3-7517-4CEA-9304-97B870BF8AF5}" destId="{AAFFA3A5-9A8C-4B58-A118-6016B03ED02E}" srcOrd="0" destOrd="0" presId="urn:microsoft.com/office/officeart/2018/2/layout/IconLabelList"/>
    <dgm:cxn modelId="{12563C70-D651-4582-BDCB-3DBE7683926C}" type="presParOf" srcId="{A2D803D3-7517-4CEA-9304-97B870BF8AF5}" destId="{C19401AD-1DBD-4DC1-BFB8-E5B07286FE9C}" srcOrd="1" destOrd="0" presId="urn:microsoft.com/office/officeart/2018/2/layout/IconLabelList"/>
    <dgm:cxn modelId="{57E4F9E0-3DBB-4785-BB15-2E4D5BF951D7}" type="presParOf" srcId="{A2D803D3-7517-4CEA-9304-97B870BF8AF5}" destId="{4FC97EDB-511A-4E64-8470-F10E2850E21F}" srcOrd="2" destOrd="0" presId="urn:microsoft.com/office/officeart/2018/2/layout/IconLabelList"/>
    <dgm:cxn modelId="{C179201B-4A09-46FF-93D4-EB5BEE6C0AF5}" type="presParOf" srcId="{B9F4A176-77B4-44F6-BBDE-15A493AF702A}" destId="{7AC8DE58-CC24-462B-B766-5623593603E2}" srcOrd="1" destOrd="0" presId="urn:microsoft.com/office/officeart/2018/2/layout/IconLabelList"/>
    <dgm:cxn modelId="{3025CE4B-D72C-45E1-909C-D775F1E8B7C6}" type="presParOf" srcId="{B9F4A176-77B4-44F6-BBDE-15A493AF702A}" destId="{03CF7555-DE75-4854-B0A3-E70FE82306EF}" srcOrd="2" destOrd="0" presId="urn:microsoft.com/office/officeart/2018/2/layout/IconLabelList"/>
    <dgm:cxn modelId="{179A0DBD-54AD-4AB0-AF49-6650D6B7EA2B}" type="presParOf" srcId="{03CF7555-DE75-4854-B0A3-E70FE82306EF}" destId="{7B5397ED-7997-419B-8DC4-0335C17E48CC}" srcOrd="0" destOrd="0" presId="urn:microsoft.com/office/officeart/2018/2/layout/IconLabelList"/>
    <dgm:cxn modelId="{478E199C-DA99-487D-89E9-D430A3DC00A2}" type="presParOf" srcId="{03CF7555-DE75-4854-B0A3-E70FE82306EF}" destId="{2559BFB5-4D69-4CEF-B3F9-9839417798E0}" srcOrd="1" destOrd="0" presId="urn:microsoft.com/office/officeart/2018/2/layout/IconLabelList"/>
    <dgm:cxn modelId="{38B2EB20-BFA6-442C-9D34-06E0D3E8D929}" type="presParOf" srcId="{03CF7555-DE75-4854-B0A3-E70FE82306EF}" destId="{7F4A551F-E6FD-41CB-BAF0-25A3EEA653DC}"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2E5FC1A-E9DB-43A1-9C3A-501CA23A162D}" type="doc">
      <dgm:prSet loTypeId="urn:microsoft.com/office/officeart/2009/layout/CircleArrowProcess" loCatId="cycle" qsTypeId="urn:microsoft.com/office/officeart/2005/8/quickstyle/simple1" qsCatId="simple" csTypeId="urn:microsoft.com/office/officeart/2005/8/colors/colorful1" csCatId="colorful" phldr="1"/>
      <dgm:spPr/>
      <dgm:t>
        <a:bodyPr/>
        <a:lstStyle/>
        <a:p>
          <a:endParaRPr lang="en-GB"/>
        </a:p>
      </dgm:t>
    </dgm:pt>
    <dgm:pt modelId="{0A0F19F8-D855-4907-8921-855427BF2615}">
      <dgm:prSet phldrT="[Text]" custT="1"/>
      <dgm:spPr/>
      <dgm:t>
        <a:bodyPr/>
        <a:lstStyle/>
        <a:p>
          <a:r>
            <a:rPr lang="en-GB" sz="1800" b="1">
              <a:solidFill>
                <a:schemeClr val="tx1"/>
              </a:solidFill>
            </a:rPr>
            <a:t>Accepting </a:t>
          </a:r>
          <a:r>
            <a:rPr lang="en-GB" sz="1800" b="1" dirty="0">
              <a:solidFill>
                <a:schemeClr val="tx1"/>
              </a:solidFill>
            </a:rPr>
            <a:t>change</a:t>
          </a:r>
        </a:p>
        <a:p>
          <a:r>
            <a:rPr lang="en-GB" sz="1200" i="0" dirty="0">
              <a:solidFill>
                <a:schemeClr val="tx1"/>
              </a:solidFill>
              <a:effectLst/>
              <a:latin typeface="+mn-lt"/>
              <a:ea typeface="+mn-ea"/>
              <a:cs typeface="+mn-cs"/>
            </a:rPr>
            <a:t>Recognising that life has changed, sometimes suddenly or without explanation. </a:t>
          </a:r>
          <a:r>
            <a:rPr lang="en-GB" sz="1200" dirty="0">
              <a:solidFill>
                <a:schemeClr val="tx1"/>
              </a:solidFill>
            </a:rPr>
            <a:t>Consistent trauma informed adults are vital</a:t>
          </a:r>
        </a:p>
      </dgm:t>
    </dgm:pt>
    <dgm:pt modelId="{34087E50-0B6E-44CA-B66F-8EBB4FA85B17}" type="parTrans" cxnId="{CA39FFE3-E9E8-46D7-950F-6175F39786F7}">
      <dgm:prSet/>
      <dgm:spPr/>
      <dgm:t>
        <a:bodyPr/>
        <a:lstStyle/>
        <a:p>
          <a:endParaRPr lang="en-GB">
            <a:solidFill>
              <a:schemeClr val="tx1"/>
            </a:solidFill>
          </a:endParaRPr>
        </a:p>
      </dgm:t>
    </dgm:pt>
    <dgm:pt modelId="{FAC67197-9785-463E-8A12-82A4939DE148}" type="sibTrans" cxnId="{CA39FFE3-E9E8-46D7-950F-6175F39786F7}">
      <dgm:prSet/>
      <dgm:spPr/>
      <dgm:t>
        <a:bodyPr/>
        <a:lstStyle/>
        <a:p>
          <a:endParaRPr lang="en-GB">
            <a:solidFill>
              <a:schemeClr val="tx1"/>
            </a:solidFill>
          </a:endParaRPr>
        </a:p>
      </dgm:t>
    </dgm:pt>
    <dgm:pt modelId="{690E5EC8-7739-4A1E-9C7F-F9D0337E1734}">
      <dgm:prSet phldrT="[Text]" custT="1"/>
      <dgm:spPr/>
      <dgm:t>
        <a:bodyPr/>
        <a:lstStyle/>
        <a:p>
          <a:r>
            <a:rPr lang="en-GB" sz="1800" b="1" dirty="0">
              <a:solidFill>
                <a:schemeClr val="tx1"/>
              </a:solidFill>
            </a:rPr>
            <a:t>Exploring feelings</a:t>
          </a:r>
        </a:p>
        <a:p>
          <a:r>
            <a:rPr lang="en-GB" sz="1200" i="0" dirty="0">
              <a:solidFill>
                <a:schemeClr val="tx1"/>
              </a:solidFill>
              <a:effectLst/>
              <a:latin typeface="+mn-lt"/>
              <a:ea typeface="+mn-ea"/>
              <a:cs typeface="+mn-cs"/>
            </a:rPr>
            <a:t>Need to feel safe, have trusted spaces to express complex  emotions like anger, sadness, guilt or confusion.</a:t>
          </a:r>
          <a:endParaRPr lang="en-GB" sz="1200" dirty="0">
            <a:solidFill>
              <a:schemeClr val="tx1"/>
            </a:solidFill>
          </a:endParaRPr>
        </a:p>
      </dgm:t>
    </dgm:pt>
    <dgm:pt modelId="{828288B2-47F3-40CA-AA33-304F637637D0}" type="parTrans" cxnId="{22A70778-4788-4572-8C14-3E43B85F277A}">
      <dgm:prSet/>
      <dgm:spPr/>
      <dgm:t>
        <a:bodyPr/>
        <a:lstStyle/>
        <a:p>
          <a:endParaRPr lang="en-GB">
            <a:solidFill>
              <a:schemeClr val="tx1"/>
            </a:solidFill>
          </a:endParaRPr>
        </a:p>
      </dgm:t>
    </dgm:pt>
    <dgm:pt modelId="{DAFAFB9D-35E1-428F-B254-C42F461568B0}" type="sibTrans" cxnId="{22A70778-4788-4572-8C14-3E43B85F277A}">
      <dgm:prSet/>
      <dgm:spPr/>
      <dgm:t>
        <a:bodyPr/>
        <a:lstStyle/>
        <a:p>
          <a:endParaRPr lang="en-GB">
            <a:solidFill>
              <a:schemeClr val="tx1"/>
            </a:solidFill>
          </a:endParaRPr>
        </a:p>
      </dgm:t>
    </dgm:pt>
    <dgm:pt modelId="{6CBDC7B5-B88C-41BF-87BE-B76A611A26D5}">
      <dgm:prSet phldrT="[Text]" custT="1"/>
      <dgm:spPr/>
      <dgm:t>
        <a:bodyPr/>
        <a:lstStyle/>
        <a:p>
          <a:r>
            <a:rPr lang="en-GB" sz="1800" b="1" dirty="0">
              <a:solidFill>
                <a:schemeClr val="tx1"/>
              </a:solidFill>
            </a:rPr>
            <a:t>Rebuilding Identity</a:t>
          </a:r>
        </a:p>
        <a:p>
          <a:r>
            <a:rPr lang="en-GB" sz="1200" i="0" dirty="0">
              <a:solidFill>
                <a:schemeClr val="tx1"/>
              </a:solidFill>
              <a:effectLst/>
              <a:latin typeface="+mn-lt"/>
              <a:ea typeface="+mn-ea"/>
              <a:cs typeface="+mn-cs"/>
            </a:rPr>
            <a:t>Rediscovering who they are, </a:t>
          </a:r>
          <a:r>
            <a:rPr lang="en-GB" sz="1200" dirty="0"/>
            <a:t>forming a new sense of self and belonging</a:t>
          </a:r>
          <a:r>
            <a:rPr lang="en-GB" sz="1200" i="0" dirty="0">
              <a:solidFill>
                <a:schemeClr val="tx1"/>
              </a:solidFill>
              <a:effectLst/>
              <a:latin typeface="+mn-lt"/>
              <a:ea typeface="+mn-ea"/>
              <a:cs typeface="+mn-cs"/>
            </a:rPr>
            <a:t>. Peer support groups can be powerful.</a:t>
          </a:r>
          <a:endParaRPr lang="en-GB" sz="1200" b="0" dirty="0">
            <a:solidFill>
              <a:schemeClr val="tx1"/>
            </a:solidFill>
          </a:endParaRPr>
        </a:p>
      </dgm:t>
    </dgm:pt>
    <dgm:pt modelId="{7BE532A8-C94B-420F-BB71-5EA0D00162F1}" type="parTrans" cxnId="{27F7288F-D109-4FC6-8D16-46D53E97F4C2}">
      <dgm:prSet/>
      <dgm:spPr/>
      <dgm:t>
        <a:bodyPr/>
        <a:lstStyle/>
        <a:p>
          <a:endParaRPr lang="en-GB">
            <a:solidFill>
              <a:schemeClr val="tx1"/>
            </a:solidFill>
          </a:endParaRPr>
        </a:p>
      </dgm:t>
    </dgm:pt>
    <dgm:pt modelId="{510AB5B4-7F61-4144-BB21-03A8ADD8E9EE}" type="sibTrans" cxnId="{27F7288F-D109-4FC6-8D16-46D53E97F4C2}">
      <dgm:prSet/>
      <dgm:spPr/>
      <dgm:t>
        <a:bodyPr/>
        <a:lstStyle/>
        <a:p>
          <a:endParaRPr lang="en-GB">
            <a:solidFill>
              <a:schemeClr val="tx1"/>
            </a:solidFill>
          </a:endParaRPr>
        </a:p>
      </dgm:t>
    </dgm:pt>
    <dgm:pt modelId="{1B105236-0C7F-4DDD-AF09-BD20ACD429B1}">
      <dgm:prSet phldrT="[Text]" custT="1">
        <dgm:style>
          <a:lnRef idx="2">
            <a:schemeClr val="accent5"/>
          </a:lnRef>
          <a:fillRef idx="1">
            <a:schemeClr val="lt1"/>
          </a:fillRef>
          <a:effectRef idx="0">
            <a:schemeClr val="accent5"/>
          </a:effectRef>
          <a:fontRef idx="minor">
            <a:schemeClr val="dk1"/>
          </a:fontRef>
        </dgm:style>
      </dgm:prSet>
      <dgm:spPr>
        <a:noFill/>
      </dgm:spPr>
      <dgm:t>
        <a:bodyPr/>
        <a:lstStyle/>
        <a:p>
          <a:r>
            <a:rPr lang="en-GB" sz="1600" b="1" dirty="0">
              <a:solidFill>
                <a:schemeClr val="tx1"/>
              </a:solidFill>
            </a:rPr>
            <a:t>Finding meaning and connection</a:t>
          </a:r>
        </a:p>
        <a:p>
          <a:r>
            <a:rPr lang="en-GB" sz="1200" i="0" dirty="0">
              <a:solidFill>
                <a:schemeClr val="tx1"/>
              </a:solidFill>
              <a:effectLst/>
              <a:latin typeface="+mn-lt"/>
              <a:ea typeface="+mn-ea"/>
              <a:cs typeface="+mn-cs"/>
            </a:rPr>
            <a:t>Encouraging them to hold onto important memories while forming new, healthy relationships. Creative activities can support this.</a:t>
          </a:r>
          <a:endParaRPr lang="en-GB" sz="1200" b="0" dirty="0">
            <a:solidFill>
              <a:schemeClr val="tx1"/>
            </a:solidFill>
          </a:endParaRPr>
        </a:p>
      </dgm:t>
    </dgm:pt>
    <dgm:pt modelId="{1CF8BA89-7E5A-4379-B545-4DFF0B019B85}" type="sibTrans" cxnId="{1B873DE6-C6C0-4451-A0BA-8676D3D2159B}">
      <dgm:prSet/>
      <dgm:spPr/>
      <dgm:t>
        <a:bodyPr/>
        <a:lstStyle/>
        <a:p>
          <a:endParaRPr lang="en-GB"/>
        </a:p>
      </dgm:t>
    </dgm:pt>
    <dgm:pt modelId="{C99BDDA7-4C14-4062-BF34-AA7983A7CE6A}" type="parTrans" cxnId="{1B873DE6-C6C0-4451-A0BA-8676D3D2159B}">
      <dgm:prSet/>
      <dgm:spPr/>
      <dgm:t>
        <a:bodyPr/>
        <a:lstStyle/>
        <a:p>
          <a:endParaRPr lang="en-GB"/>
        </a:p>
      </dgm:t>
    </dgm:pt>
    <dgm:pt modelId="{C7F4ED53-297B-4C9C-AA87-591BA77D3AB3}" type="pres">
      <dgm:prSet presAssocID="{52E5FC1A-E9DB-43A1-9C3A-501CA23A162D}" presName="Name0" presStyleCnt="0">
        <dgm:presLayoutVars>
          <dgm:chMax val="7"/>
          <dgm:chPref val="7"/>
          <dgm:dir/>
          <dgm:animLvl val="lvl"/>
        </dgm:presLayoutVars>
      </dgm:prSet>
      <dgm:spPr/>
    </dgm:pt>
    <dgm:pt modelId="{8076C37F-2FD2-4484-9CC7-4901F3638151}" type="pres">
      <dgm:prSet presAssocID="{0A0F19F8-D855-4907-8921-855427BF2615}" presName="Accent1" presStyleCnt="0"/>
      <dgm:spPr/>
    </dgm:pt>
    <dgm:pt modelId="{3F798869-0380-41F3-B623-66FC615CE9F7}" type="pres">
      <dgm:prSet presAssocID="{0A0F19F8-D855-4907-8921-855427BF2615}" presName="Accent" presStyleLbl="node1" presStyleIdx="0" presStyleCnt="4" custScaleX="229791" custScaleY="96379"/>
      <dgm:spPr/>
    </dgm:pt>
    <dgm:pt modelId="{994A1BA0-1410-45FE-BE26-2093FEBC63B3}" type="pres">
      <dgm:prSet presAssocID="{0A0F19F8-D855-4907-8921-855427BF2615}" presName="Parent1" presStyleLbl="revTx" presStyleIdx="0" presStyleCnt="4" custScaleX="248377" custLinFactNeighborX="1399" custLinFactNeighborY="-30225">
        <dgm:presLayoutVars>
          <dgm:chMax val="1"/>
          <dgm:chPref val="1"/>
          <dgm:bulletEnabled val="1"/>
        </dgm:presLayoutVars>
      </dgm:prSet>
      <dgm:spPr/>
    </dgm:pt>
    <dgm:pt modelId="{80597650-D863-434C-92B9-844ED90692BE}" type="pres">
      <dgm:prSet presAssocID="{690E5EC8-7739-4A1E-9C7F-F9D0337E1734}" presName="Accent2" presStyleCnt="0"/>
      <dgm:spPr/>
    </dgm:pt>
    <dgm:pt modelId="{C1737515-35EA-4131-93C7-71CAD291779D}" type="pres">
      <dgm:prSet presAssocID="{690E5EC8-7739-4A1E-9C7F-F9D0337E1734}" presName="Accent" presStyleLbl="node1" presStyleIdx="1" presStyleCnt="4" custScaleX="258475" custScaleY="86118" custLinFactNeighborX="5740" custLinFactNeighborY="-3214"/>
      <dgm:spPr/>
    </dgm:pt>
    <dgm:pt modelId="{F3A188FA-3D00-4DD5-BA4B-DF2F4554CF6F}" type="pres">
      <dgm:prSet presAssocID="{690E5EC8-7739-4A1E-9C7F-F9D0337E1734}" presName="Parent2" presStyleLbl="revTx" presStyleIdx="1" presStyleCnt="4" custScaleX="323661" custLinFactNeighborX="-1399" custLinFactNeighborY="8393">
        <dgm:presLayoutVars>
          <dgm:chMax val="1"/>
          <dgm:chPref val="1"/>
          <dgm:bulletEnabled val="1"/>
        </dgm:presLayoutVars>
      </dgm:prSet>
      <dgm:spPr/>
    </dgm:pt>
    <dgm:pt modelId="{9FDB1269-61EB-4E71-AC26-B0A48B254AE9}" type="pres">
      <dgm:prSet presAssocID="{6CBDC7B5-B88C-41BF-87BE-B76A611A26D5}" presName="Accent3" presStyleCnt="0"/>
      <dgm:spPr/>
    </dgm:pt>
    <dgm:pt modelId="{69CE0CB6-E927-4B83-AD73-B2CC7645F8A9}" type="pres">
      <dgm:prSet presAssocID="{6CBDC7B5-B88C-41BF-87BE-B76A611A26D5}" presName="Accent" presStyleLbl="node1" presStyleIdx="2" presStyleCnt="4" custScaleX="236799" custScaleY="91466" custLinFactNeighborX="11871" custLinFactNeighborY="61"/>
      <dgm:spPr/>
    </dgm:pt>
    <dgm:pt modelId="{C5B4CEA3-884F-47D2-8777-0963E2D57BEA}" type="pres">
      <dgm:prSet presAssocID="{6CBDC7B5-B88C-41BF-87BE-B76A611A26D5}" presName="Parent3" presStyleLbl="revTx" presStyleIdx="2" presStyleCnt="4" custScaleX="316136" custScaleY="152496" custLinFactNeighborX="13986" custLinFactNeighborY="-20323">
        <dgm:presLayoutVars>
          <dgm:chMax val="1"/>
          <dgm:chPref val="1"/>
          <dgm:bulletEnabled val="1"/>
        </dgm:presLayoutVars>
      </dgm:prSet>
      <dgm:spPr/>
    </dgm:pt>
    <dgm:pt modelId="{5B9CDABF-78E5-43F9-BEA2-4D953B43D159}" type="pres">
      <dgm:prSet presAssocID="{1B105236-0C7F-4DDD-AF09-BD20ACD429B1}" presName="Accent4" presStyleCnt="0"/>
      <dgm:spPr/>
    </dgm:pt>
    <dgm:pt modelId="{943AC684-143E-402F-8B88-AD55EACBCF1E}" type="pres">
      <dgm:prSet presAssocID="{1B105236-0C7F-4DDD-AF09-BD20ACD429B1}" presName="Accent" presStyleLbl="node1" presStyleIdx="3" presStyleCnt="4" custScaleX="250426" custScaleY="88482" custLinFactNeighborX="12475" custLinFactNeighborY="1816"/>
      <dgm:spPr/>
    </dgm:pt>
    <dgm:pt modelId="{9356AF14-FDCF-4035-B430-BFD4BF761D16}" type="pres">
      <dgm:prSet presAssocID="{1B105236-0C7F-4DDD-AF09-BD20ACD429B1}" presName="Parent4" presStyleLbl="revTx" presStyleIdx="3" presStyleCnt="4" custScaleX="319672" custScaleY="177765" custLinFactNeighborX="18961" custLinFactNeighborY="15543">
        <dgm:presLayoutVars>
          <dgm:chMax val="1"/>
          <dgm:chPref val="1"/>
          <dgm:bulletEnabled val="1"/>
        </dgm:presLayoutVars>
      </dgm:prSet>
      <dgm:spPr/>
    </dgm:pt>
  </dgm:ptLst>
  <dgm:cxnLst>
    <dgm:cxn modelId="{595D7413-10FA-4F47-9C90-5C4185E3C28E}" type="presOf" srcId="{52E5FC1A-E9DB-43A1-9C3A-501CA23A162D}" destId="{C7F4ED53-297B-4C9C-AA87-591BA77D3AB3}" srcOrd="0" destOrd="0" presId="urn:microsoft.com/office/officeart/2009/layout/CircleArrowProcess"/>
    <dgm:cxn modelId="{1DA0D91C-702E-4DB3-AADE-AC80DF2A3CA7}" type="presOf" srcId="{0A0F19F8-D855-4907-8921-855427BF2615}" destId="{994A1BA0-1410-45FE-BE26-2093FEBC63B3}" srcOrd="0" destOrd="0" presId="urn:microsoft.com/office/officeart/2009/layout/CircleArrowProcess"/>
    <dgm:cxn modelId="{091C486B-9B83-460F-85D9-9312AF967382}" type="presOf" srcId="{6CBDC7B5-B88C-41BF-87BE-B76A611A26D5}" destId="{C5B4CEA3-884F-47D2-8777-0963E2D57BEA}" srcOrd="0" destOrd="0" presId="urn:microsoft.com/office/officeart/2009/layout/CircleArrowProcess"/>
    <dgm:cxn modelId="{22A70778-4788-4572-8C14-3E43B85F277A}" srcId="{52E5FC1A-E9DB-43A1-9C3A-501CA23A162D}" destId="{690E5EC8-7739-4A1E-9C7F-F9D0337E1734}" srcOrd="1" destOrd="0" parTransId="{828288B2-47F3-40CA-AA33-304F637637D0}" sibTransId="{DAFAFB9D-35E1-428F-B254-C42F461568B0}"/>
    <dgm:cxn modelId="{27F7288F-D109-4FC6-8D16-46D53E97F4C2}" srcId="{52E5FC1A-E9DB-43A1-9C3A-501CA23A162D}" destId="{6CBDC7B5-B88C-41BF-87BE-B76A611A26D5}" srcOrd="2" destOrd="0" parTransId="{7BE532A8-C94B-420F-BB71-5EA0D00162F1}" sibTransId="{510AB5B4-7F61-4144-BB21-03A8ADD8E9EE}"/>
    <dgm:cxn modelId="{5C99F8D1-7EF0-4187-A767-7611DDF79CCC}" type="presOf" srcId="{1B105236-0C7F-4DDD-AF09-BD20ACD429B1}" destId="{9356AF14-FDCF-4035-B430-BFD4BF761D16}" srcOrd="0" destOrd="0" presId="urn:microsoft.com/office/officeart/2009/layout/CircleArrowProcess"/>
    <dgm:cxn modelId="{CA39FFE3-E9E8-46D7-950F-6175F39786F7}" srcId="{52E5FC1A-E9DB-43A1-9C3A-501CA23A162D}" destId="{0A0F19F8-D855-4907-8921-855427BF2615}" srcOrd="0" destOrd="0" parTransId="{34087E50-0B6E-44CA-B66F-8EBB4FA85B17}" sibTransId="{FAC67197-9785-463E-8A12-82A4939DE148}"/>
    <dgm:cxn modelId="{1B873DE6-C6C0-4451-A0BA-8676D3D2159B}" srcId="{52E5FC1A-E9DB-43A1-9C3A-501CA23A162D}" destId="{1B105236-0C7F-4DDD-AF09-BD20ACD429B1}" srcOrd="3" destOrd="0" parTransId="{C99BDDA7-4C14-4062-BF34-AA7983A7CE6A}" sibTransId="{1CF8BA89-7E5A-4379-B545-4DFF0B019B85}"/>
    <dgm:cxn modelId="{E3B4C5F8-C2FE-4A61-91BF-DD40E2E2D987}" type="presOf" srcId="{690E5EC8-7739-4A1E-9C7F-F9D0337E1734}" destId="{F3A188FA-3D00-4DD5-BA4B-DF2F4554CF6F}" srcOrd="0" destOrd="0" presId="urn:microsoft.com/office/officeart/2009/layout/CircleArrowProcess"/>
    <dgm:cxn modelId="{B0B00046-17BF-47C3-B347-883CEDCF6417}" type="presParOf" srcId="{C7F4ED53-297B-4C9C-AA87-591BA77D3AB3}" destId="{8076C37F-2FD2-4484-9CC7-4901F3638151}" srcOrd="0" destOrd="0" presId="urn:microsoft.com/office/officeart/2009/layout/CircleArrowProcess"/>
    <dgm:cxn modelId="{9B25BEB4-41FD-4B93-BCF7-D1DAAD372ABD}" type="presParOf" srcId="{8076C37F-2FD2-4484-9CC7-4901F3638151}" destId="{3F798869-0380-41F3-B623-66FC615CE9F7}" srcOrd="0" destOrd="0" presId="urn:microsoft.com/office/officeart/2009/layout/CircleArrowProcess"/>
    <dgm:cxn modelId="{B7139FF1-BC2E-4A94-962C-C3E8407E62FD}" type="presParOf" srcId="{C7F4ED53-297B-4C9C-AA87-591BA77D3AB3}" destId="{994A1BA0-1410-45FE-BE26-2093FEBC63B3}" srcOrd="1" destOrd="0" presId="urn:microsoft.com/office/officeart/2009/layout/CircleArrowProcess"/>
    <dgm:cxn modelId="{74FA68BA-18A4-4AE2-BCC6-A5AF6B033606}" type="presParOf" srcId="{C7F4ED53-297B-4C9C-AA87-591BA77D3AB3}" destId="{80597650-D863-434C-92B9-844ED90692BE}" srcOrd="2" destOrd="0" presId="urn:microsoft.com/office/officeart/2009/layout/CircleArrowProcess"/>
    <dgm:cxn modelId="{02AB1DA3-A505-4EF7-9F33-0F6BAF09B8C3}" type="presParOf" srcId="{80597650-D863-434C-92B9-844ED90692BE}" destId="{C1737515-35EA-4131-93C7-71CAD291779D}" srcOrd="0" destOrd="0" presId="urn:microsoft.com/office/officeart/2009/layout/CircleArrowProcess"/>
    <dgm:cxn modelId="{74E402F4-F791-40A6-BC7B-3DEA7800B58F}" type="presParOf" srcId="{C7F4ED53-297B-4C9C-AA87-591BA77D3AB3}" destId="{F3A188FA-3D00-4DD5-BA4B-DF2F4554CF6F}" srcOrd="3" destOrd="0" presId="urn:microsoft.com/office/officeart/2009/layout/CircleArrowProcess"/>
    <dgm:cxn modelId="{519FFBD4-533E-4C10-9FAD-50C6CF52A40B}" type="presParOf" srcId="{C7F4ED53-297B-4C9C-AA87-591BA77D3AB3}" destId="{9FDB1269-61EB-4E71-AC26-B0A48B254AE9}" srcOrd="4" destOrd="0" presId="urn:microsoft.com/office/officeart/2009/layout/CircleArrowProcess"/>
    <dgm:cxn modelId="{9556C0B3-D228-4D0F-B975-788BF4337D7F}" type="presParOf" srcId="{9FDB1269-61EB-4E71-AC26-B0A48B254AE9}" destId="{69CE0CB6-E927-4B83-AD73-B2CC7645F8A9}" srcOrd="0" destOrd="0" presId="urn:microsoft.com/office/officeart/2009/layout/CircleArrowProcess"/>
    <dgm:cxn modelId="{40C13F5F-E9B7-4D8E-9EDC-79CD961E565C}" type="presParOf" srcId="{C7F4ED53-297B-4C9C-AA87-591BA77D3AB3}" destId="{C5B4CEA3-884F-47D2-8777-0963E2D57BEA}" srcOrd="5" destOrd="0" presId="urn:microsoft.com/office/officeart/2009/layout/CircleArrowProcess"/>
    <dgm:cxn modelId="{189AA750-775A-496F-94C5-84E5BE6CD769}" type="presParOf" srcId="{C7F4ED53-297B-4C9C-AA87-591BA77D3AB3}" destId="{5B9CDABF-78E5-43F9-BEA2-4D953B43D159}" srcOrd="6" destOrd="0" presId="urn:microsoft.com/office/officeart/2009/layout/CircleArrowProcess"/>
    <dgm:cxn modelId="{ACA8619A-BE79-49C4-B63D-7A4D33A6D793}" type="presParOf" srcId="{5B9CDABF-78E5-43F9-BEA2-4D953B43D159}" destId="{943AC684-143E-402F-8B88-AD55EACBCF1E}" srcOrd="0" destOrd="0" presId="urn:microsoft.com/office/officeart/2009/layout/CircleArrowProcess"/>
    <dgm:cxn modelId="{D4011B35-EC66-405B-B02E-33329FA57DC3}" type="presParOf" srcId="{C7F4ED53-297B-4C9C-AA87-591BA77D3AB3}" destId="{9356AF14-FDCF-4035-B430-BFD4BF761D16}" srcOrd="7"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E98A95C-3C4F-47B0-B881-01376F829BD5}"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2F37DB32-6685-4CEB-ACAE-3DFD0B35C483}">
      <dgm:prSet/>
      <dgm:spPr/>
      <dgm:t>
        <a:bodyPr/>
        <a:lstStyle/>
        <a:p>
          <a:pPr>
            <a:defRPr cap="all"/>
          </a:pPr>
          <a:r>
            <a:rPr lang="en-GB" dirty="0"/>
            <a:t>Please complete the e-Learning module in your own time</a:t>
          </a:r>
          <a:endParaRPr lang="en-US" dirty="0"/>
        </a:p>
      </dgm:t>
    </dgm:pt>
    <dgm:pt modelId="{54003070-C4DC-473E-85D9-82AF080B6A47}" type="parTrans" cxnId="{4C68160E-A135-430D-B80F-9561164D467C}">
      <dgm:prSet/>
      <dgm:spPr/>
      <dgm:t>
        <a:bodyPr/>
        <a:lstStyle/>
        <a:p>
          <a:endParaRPr lang="en-US"/>
        </a:p>
      </dgm:t>
    </dgm:pt>
    <dgm:pt modelId="{41665491-C48F-4989-9272-973A28D2A0F2}" type="sibTrans" cxnId="{4C68160E-A135-430D-B80F-9561164D467C}">
      <dgm:prSet/>
      <dgm:spPr/>
      <dgm:t>
        <a:bodyPr/>
        <a:lstStyle/>
        <a:p>
          <a:endParaRPr lang="en-US"/>
        </a:p>
      </dgm:t>
    </dgm:pt>
    <dgm:pt modelId="{B84ADCE8-0C7A-49B7-8BDF-431C9F03708C}">
      <dgm:prSet/>
      <dgm:spPr/>
      <dgm:t>
        <a:bodyPr/>
        <a:lstStyle/>
        <a:p>
          <a:pPr>
            <a:defRPr cap="all"/>
          </a:pPr>
          <a:r>
            <a:rPr lang="en-GB" dirty="0"/>
            <a:t>when you have successfully completed the quiz at the end of the module – you will be sent a Keeping the Promise Badge</a:t>
          </a:r>
          <a:endParaRPr lang="en-US" dirty="0"/>
        </a:p>
      </dgm:t>
    </dgm:pt>
    <dgm:pt modelId="{E0D219D3-3337-4D99-A32C-0FAC26741054}" type="parTrans" cxnId="{982202CB-0A3B-4461-9E05-42B1285D9F85}">
      <dgm:prSet/>
      <dgm:spPr/>
      <dgm:t>
        <a:bodyPr/>
        <a:lstStyle/>
        <a:p>
          <a:endParaRPr lang="en-US"/>
        </a:p>
      </dgm:t>
    </dgm:pt>
    <dgm:pt modelId="{28DD5E89-341E-43BE-A91C-852D418E7DB7}" type="sibTrans" cxnId="{982202CB-0A3B-4461-9E05-42B1285D9F85}">
      <dgm:prSet/>
      <dgm:spPr/>
      <dgm:t>
        <a:bodyPr/>
        <a:lstStyle/>
        <a:p>
          <a:endParaRPr lang="en-US"/>
        </a:p>
      </dgm:t>
    </dgm:pt>
    <dgm:pt modelId="{5CD0E801-DAD5-4F8A-B903-7596EEBA51DB}">
      <dgm:prSet/>
      <dgm:spPr/>
      <dgm:t>
        <a:bodyPr/>
        <a:lstStyle/>
        <a:p>
          <a:pPr>
            <a:defRPr cap="all"/>
          </a:pPr>
          <a:r>
            <a:rPr lang="en-GB" dirty="0"/>
            <a:t>When 70% of all staff in our setting have completed the End of Module Quiz successfully the Setting will receive the Keeping the Promise Award Certificate</a:t>
          </a:r>
          <a:endParaRPr lang="en-US" dirty="0"/>
        </a:p>
      </dgm:t>
    </dgm:pt>
    <dgm:pt modelId="{9A591262-AF89-497F-BD52-04D016054358}" type="parTrans" cxnId="{C5502584-B746-4DAE-9C01-8C3AFCAAAAF6}">
      <dgm:prSet/>
      <dgm:spPr/>
      <dgm:t>
        <a:bodyPr/>
        <a:lstStyle/>
        <a:p>
          <a:endParaRPr lang="en-US"/>
        </a:p>
      </dgm:t>
    </dgm:pt>
    <dgm:pt modelId="{AAA88901-54ED-493B-A961-6E748877E54E}" type="sibTrans" cxnId="{C5502584-B746-4DAE-9C01-8C3AFCAAAAF6}">
      <dgm:prSet/>
      <dgm:spPr/>
      <dgm:t>
        <a:bodyPr/>
        <a:lstStyle/>
        <a:p>
          <a:endParaRPr lang="en-US"/>
        </a:p>
      </dgm:t>
    </dgm:pt>
    <dgm:pt modelId="{03855673-58E7-4AA2-96EC-63E0A0F7C973}">
      <dgm:prSet/>
      <dgm:spPr/>
      <dgm:t>
        <a:bodyPr/>
        <a:lstStyle/>
        <a:p>
          <a:pPr>
            <a:defRPr cap="all"/>
          </a:pPr>
          <a:r>
            <a:rPr lang="en-GB" dirty="0"/>
            <a:t>Thank you for your participation so far!!</a:t>
          </a:r>
          <a:endParaRPr lang="en-US" dirty="0"/>
        </a:p>
      </dgm:t>
    </dgm:pt>
    <dgm:pt modelId="{87F00790-B048-4DE0-A430-107745B4CA30}" type="parTrans" cxnId="{69CB4201-74CF-4F6D-9B7B-094B63D66BEF}">
      <dgm:prSet/>
      <dgm:spPr/>
      <dgm:t>
        <a:bodyPr/>
        <a:lstStyle/>
        <a:p>
          <a:endParaRPr lang="en-US"/>
        </a:p>
      </dgm:t>
    </dgm:pt>
    <dgm:pt modelId="{46542C13-0EF2-46C2-9060-5957AEC7D067}" type="sibTrans" cxnId="{69CB4201-74CF-4F6D-9B7B-094B63D66BEF}">
      <dgm:prSet/>
      <dgm:spPr/>
      <dgm:t>
        <a:bodyPr/>
        <a:lstStyle/>
        <a:p>
          <a:endParaRPr lang="en-US"/>
        </a:p>
      </dgm:t>
    </dgm:pt>
    <dgm:pt modelId="{F7793DAE-0A32-4C18-BCD5-F891C6006249}" type="pres">
      <dgm:prSet presAssocID="{7E98A95C-3C4F-47B0-B881-01376F829BD5}" presName="root" presStyleCnt="0">
        <dgm:presLayoutVars>
          <dgm:dir/>
          <dgm:resizeHandles val="exact"/>
        </dgm:presLayoutVars>
      </dgm:prSet>
      <dgm:spPr/>
    </dgm:pt>
    <dgm:pt modelId="{510D5A86-0F4A-46DB-B9AB-50A59194EBC6}" type="pres">
      <dgm:prSet presAssocID="{2F37DB32-6685-4CEB-ACAE-3DFD0B35C483}" presName="compNode" presStyleCnt="0"/>
      <dgm:spPr/>
    </dgm:pt>
    <dgm:pt modelId="{4B1EC927-53AE-4C9E-8F11-FF7DCDACA220}" type="pres">
      <dgm:prSet presAssocID="{2F37DB32-6685-4CEB-ACAE-3DFD0B35C483}" presName="iconBgRect" presStyleLbl="bgShp" presStyleIdx="0" presStyleCnt="4"/>
      <dgm:spPr/>
    </dgm:pt>
    <dgm:pt modelId="{50FD0C1F-3F4D-4C5A-8FB4-6CFCADEB0B2C}" type="pres">
      <dgm:prSet presAssocID="{2F37DB32-6685-4CEB-ACAE-3DFD0B35C483}" presName="iconRect" presStyleLbl="node1" presStyleIdx="0" presStyleCnt="4"/>
      <dgm:spPr>
        <a:blipFill>
          <a:blip xmlns:r="http://schemas.openxmlformats.org/officeDocument/2006/relationships" r:embed="rId1"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lassroom"/>
        </a:ext>
      </dgm:extLst>
    </dgm:pt>
    <dgm:pt modelId="{A39866B5-919C-4310-BB3F-8E256F30B0B6}" type="pres">
      <dgm:prSet presAssocID="{2F37DB32-6685-4CEB-ACAE-3DFD0B35C483}" presName="spaceRect" presStyleCnt="0"/>
      <dgm:spPr/>
    </dgm:pt>
    <dgm:pt modelId="{3629430B-625A-4672-B37E-90233EA3B56D}" type="pres">
      <dgm:prSet presAssocID="{2F37DB32-6685-4CEB-ACAE-3DFD0B35C483}" presName="textRect" presStyleLbl="revTx" presStyleIdx="0" presStyleCnt="4">
        <dgm:presLayoutVars>
          <dgm:chMax val="1"/>
          <dgm:chPref val="1"/>
        </dgm:presLayoutVars>
      </dgm:prSet>
      <dgm:spPr/>
    </dgm:pt>
    <dgm:pt modelId="{E226DA72-EBA6-4236-9863-66E303F28AF3}" type="pres">
      <dgm:prSet presAssocID="{41665491-C48F-4989-9272-973A28D2A0F2}" presName="sibTrans" presStyleCnt="0"/>
      <dgm:spPr/>
    </dgm:pt>
    <dgm:pt modelId="{BA72E5CE-CDCE-41C0-BDEA-364C8763264E}" type="pres">
      <dgm:prSet presAssocID="{B84ADCE8-0C7A-49B7-8BDF-431C9F03708C}" presName="compNode" presStyleCnt="0"/>
      <dgm:spPr/>
    </dgm:pt>
    <dgm:pt modelId="{5F1AB469-FAF1-4747-9528-B0D8D935B79F}" type="pres">
      <dgm:prSet presAssocID="{B84ADCE8-0C7A-49B7-8BDF-431C9F03708C}" presName="iconBgRect" presStyleLbl="bgShp" presStyleIdx="1" presStyleCnt="4"/>
      <dgm:spPr/>
    </dgm:pt>
    <dgm:pt modelId="{8ACA0959-FE21-4210-BA7A-484EE35C59E2}" type="pres">
      <dgm:prSet presAssocID="{B84ADCE8-0C7A-49B7-8BDF-431C9F03708C}" presName="iconRect" presStyleLbl="node1" presStyleIdx="1" presStyleCnt="4"/>
      <dgm:spPr>
        <a:blipFill>
          <a:blip xmlns:r="http://schemas.openxmlformats.org/officeDocument/2006/relationships"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iploma"/>
        </a:ext>
      </dgm:extLst>
    </dgm:pt>
    <dgm:pt modelId="{D1CFB7D5-2F02-48AB-AC46-65460153425B}" type="pres">
      <dgm:prSet presAssocID="{B84ADCE8-0C7A-49B7-8BDF-431C9F03708C}" presName="spaceRect" presStyleCnt="0"/>
      <dgm:spPr/>
    </dgm:pt>
    <dgm:pt modelId="{ECD73967-0F6F-439D-AE01-F90C1C79097B}" type="pres">
      <dgm:prSet presAssocID="{B84ADCE8-0C7A-49B7-8BDF-431C9F03708C}" presName="textRect" presStyleLbl="revTx" presStyleIdx="1" presStyleCnt="4">
        <dgm:presLayoutVars>
          <dgm:chMax val="1"/>
          <dgm:chPref val="1"/>
        </dgm:presLayoutVars>
      </dgm:prSet>
      <dgm:spPr/>
    </dgm:pt>
    <dgm:pt modelId="{A9E881BD-1AD8-4F6C-8ECF-5C0A7053C6DB}" type="pres">
      <dgm:prSet presAssocID="{28DD5E89-341E-43BE-A91C-852D418E7DB7}" presName="sibTrans" presStyleCnt="0"/>
      <dgm:spPr/>
    </dgm:pt>
    <dgm:pt modelId="{8EE0279C-9FAE-4722-A096-BE79A1152210}" type="pres">
      <dgm:prSet presAssocID="{5CD0E801-DAD5-4F8A-B903-7596EEBA51DB}" presName="compNode" presStyleCnt="0"/>
      <dgm:spPr/>
    </dgm:pt>
    <dgm:pt modelId="{6C450CEF-DE14-455B-8473-585F6C0F63EA}" type="pres">
      <dgm:prSet presAssocID="{5CD0E801-DAD5-4F8A-B903-7596EEBA51DB}" presName="iconBgRect" presStyleLbl="bgShp" presStyleIdx="2" presStyleCnt="4"/>
      <dgm:spPr/>
    </dgm:pt>
    <dgm:pt modelId="{277CE728-3DBE-499A-B5FB-3410DB81FC7A}" type="pres">
      <dgm:prSet presAssocID="{5CD0E801-DAD5-4F8A-B903-7596EEBA51DB}" presName="iconRect" presStyleLbl="node1" presStyleIdx="2" presStyleCnt="4"/>
      <dgm:spPr>
        <a:blipFill>
          <a:blip xmlns:r="http://schemas.openxmlformats.org/officeDocument/2006/relationships"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Ribbon"/>
        </a:ext>
      </dgm:extLst>
    </dgm:pt>
    <dgm:pt modelId="{5810C004-6DE3-42C1-8DD3-40F946F79305}" type="pres">
      <dgm:prSet presAssocID="{5CD0E801-DAD5-4F8A-B903-7596EEBA51DB}" presName="spaceRect" presStyleCnt="0"/>
      <dgm:spPr/>
    </dgm:pt>
    <dgm:pt modelId="{491571D6-3846-4B4E-97E3-6CDAE11C97CD}" type="pres">
      <dgm:prSet presAssocID="{5CD0E801-DAD5-4F8A-B903-7596EEBA51DB}" presName="textRect" presStyleLbl="revTx" presStyleIdx="2" presStyleCnt="4">
        <dgm:presLayoutVars>
          <dgm:chMax val="1"/>
          <dgm:chPref val="1"/>
        </dgm:presLayoutVars>
      </dgm:prSet>
      <dgm:spPr/>
    </dgm:pt>
    <dgm:pt modelId="{26A7A9F0-9910-4A8E-92F3-3B42E7A91FA8}" type="pres">
      <dgm:prSet presAssocID="{AAA88901-54ED-493B-A961-6E748877E54E}" presName="sibTrans" presStyleCnt="0"/>
      <dgm:spPr/>
    </dgm:pt>
    <dgm:pt modelId="{3D3A9031-AC78-402D-AEB1-0407924EA7DB}" type="pres">
      <dgm:prSet presAssocID="{03855673-58E7-4AA2-96EC-63E0A0F7C973}" presName="compNode" presStyleCnt="0"/>
      <dgm:spPr/>
    </dgm:pt>
    <dgm:pt modelId="{B5808863-814C-4F94-8EEC-BE8062A6F2E1}" type="pres">
      <dgm:prSet presAssocID="{03855673-58E7-4AA2-96EC-63E0A0F7C973}" presName="iconBgRect" presStyleLbl="bgShp" presStyleIdx="3" presStyleCnt="4"/>
      <dgm:spPr/>
    </dgm:pt>
    <dgm:pt modelId="{2FDC0178-D894-40EC-8605-F71BE3373851}" type="pres">
      <dgm:prSet presAssocID="{03855673-58E7-4AA2-96EC-63E0A0F7C973}" presName="iconRect" presStyleLbl="node1" presStyleIdx="3" presStyleCnt="4"/>
      <dgm:spPr>
        <a:blipFill>
          <a:blip xmlns:r="http://schemas.openxmlformats.org/officeDocument/2006/relationships"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lapping Hands"/>
        </a:ext>
      </dgm:extLst>
    </dgm:pt>
    <dgm:pt modelId="{69AA68ED-743D-4EFE-B3DC-A855BE2B98E0}" type="pres">
      <dgm:prSet presAssocID="{03855673-58E7-4AA2-96EC-63E0A0F7C973}" presName="spaceRect" presStyleCnt="0"/>
      <dgm:spPr/>
    </dgm:pt>
    <dgm:pt modelId="{EE4C400D-13B3-44B6-BDFE-FD43EA6C49BE}" type="pres">
      <dgm:prSet presAssocID="{03855673-58E7-4AA2-96EC-63E0A0F7C973}" presName="textRect" presStyleLbl="revTx" presStyleIdx="3" presStyleCnt="4">
        <dgm:presLayoutVars>
          <dgm:chMax val="1"/>
          <dgm:chPref val="1"/>
        </dgm:presLayoutVars>
      </dgm:prSet>
      <dgm:spPr/>
    </dgm:pt>
  </dgm:ptLst>
  <dgm:cxnLst>
    <dgm:cxn modelId="{69CB4201-74CF-4F6D-9B7B-094B63D66BEF}" srcId="{7E98A95C-3C4F-47B0-B881-01376F829BD5}" destId="{03855673-58E7-4AA2-96EC-63E0A0F7C973}" srcOrd="3" destOrd="0" parTransId="{87F00790-B048-4DE0-A430-107745B4CA30}" sibTransId="{46542C13-0EF2-46C2-9060-5957AEC7D067}"/>
    <dgm:cxn modelId="{4C68160E-A135-430D-B80F-9561164D467C}" srcId="{7E98A95C-3C4F-47B0-B881-01376F829BD5}" destId="{2F37DB32-6685-4CEB-ACAE-3DFD0B35C483}" srcOrd="0" destOrd="0" parTransId="{54003070-C4DC-473E-85D9-82AF080B6A47}" sibTransId="{41665491-C48F-4989-9272-973A28D2A0F2}"/>
    <dgm:cxn modelId="{A2733941-FBA6-4F66-8235-667F73883931}" type="presOf" srcId="{7E98A95C-3C4F-47B0-B881-01376F829BD5}" destId="{F7793DAE-0A32-4C18-BCD5-F891C6006249}" srcOrd="0" destOrd="0" presId="urn:microsoft.com/office/officeart/2018/5/layout/IconCircleLabelList"/>
    <dgm:cxn modelId="{C5502584-B746-4DAE-9C01-8C3AFCAAAAF6}" srcId="{7E98A95C-3C4F-47B0-B881-01376F829BD5}" destId="{5CD0E801-DAD5-4F8A-B903-7596EEBA51DB}" srcOrd="2" destOrd="0" parTransId="{9A591262-AF89-497F-BD52-04D016054358}" sibTransId="{AAA88901-54ED-493B-A961-6E748877E54E}"/>
    <dgm:cxn modelId="{BE2C81A3-227F-4A94-8DCA-7D8A0C535BEE}" type="presOf" srcId="{2F37DB32-6685-4CEB-ACAE-3DFD0B35C483}" destId="{3629430B-625A-4672-B37E-90233EA3B56D}" srcOrd="0" destOrd="0" presId="urn:microsoft.com/office/officeart/2018/5/layout/IconCircleLabelList"/>
    <dgm:cxn modelId="{1870A9B1-7347-4356-B0D8-FFA39E264E85}" type="presOf" srcId="{03855673-58E7-4AA2-96EC-63E0A0F7C973}" destId="{EE4C400D-13B3-44B6-BDFE-FD43EA6C49BE}" srcOrd="0" destOrd="0" presId="urn:microsoft.com/office/officeart/2018/5/layout/IconCircleLabelList"/>
    <dgm:cxn modelId="{B50F3CB5-12D3-4BE2-B8ED-96F20235DB24}" type="presOf" srcId="{B84ADCE8-0C7A-49B7-8BDF-431C9F03708C}" destId="{ECD73967-0F6F-439D-AE01-F90C1C79097B}" srcOrd="0" destOrd="0" presId="urn:microsoft.com/office/officeart/2018/5/layout/IconCircleLabelList"/>
    <dgm:cxn modelId="{982202CB-0A3B-4461-9E05-42B1285D9F85}" srcId="{7E98A95C-3C4F-47B0-B881-01376F829BD5}" destId="{B84ADCE8-0C7A-49B7-8BDF-431C9F03708C}" srcOrd="1" destOrd="0" parTransId="{E0D219D3-3337-4D99-A32C-0FAC26741054}" sibTransId="{28DD5E89-341E-43BE-A91C-852D418E7DB7}"/>
    <dgm:cxn modelId="{02CA19FB-861A-4E14-91AB-CCA69D1BDC23}" type="presOf" srcId="{5CD0E801-DAD5-4F8A-B903-7596EEBA51DB}" destId="{491571D6-3846-4B4E-97E3-6CDAE11C97CD}" srcOrd="0" destOrd="0" presId="urn:microsoft.com/office/officeart/2018/5/layout/IconCircleLabelList"/>
    <dgm:cxn modelId="{45E9155F-BFA5-4B16-A8FF-64D1135ECCB5}" type="presParOf" srcId="{F7793DAE-0A32-4C18-BCD5-F891C6006249}" destId="{510D5A86-0F4A-46DB-B9AB-50A59194EBC6}" srcOrd="0" destOrd="0" presId="urn:microsoft.com/office/officeart/2018/5/layout/IconCircleLabelList"/>
    <dgm:cxn modelId="{E2FC9792-338E-4C97-B606-E4B1522D08C3}" type="presParOf" srcId="{510D5A86-0F4A-46DB-B9AB-50A59194EBC6}" destId="{4B1EC927-53AE-4C9E-8F11-FF7DCDACA220}" srcOrd="0" destOrd="0" presId="urn:microsoft.com/office/officeart/2018/5/layout/IconCircleLabelList"/>
    <dgm:cxn modelId="{0EA458D7-AA5E-491C-9422-1932183C8CAD}" type="presParOf" srcId="{510D5A86-0F4A-46DB-B9AB-50A59194EBC6}" destId="{50FD0C1F-3F4D-4C5A-8FB4-6CFCADEB0B2C}" srcOrd="1" destOrd="0" presId="urn:microsoft.com/office/officeart/2018/5/layout/IconCircleLabelList"/>
    <dgm:cxn modelId="{9A702092-43F6-44C3-9DFD-7332E1BAFBAE}" type="presParOf" srcId="{510D5A86-0F4A-46DB-B9AB-50A59194EBC6}" destId="{A39866B5-919C-4310-BB3F-8E256F30B0B6}" srcOrd="2" destOrd="0" presId="urn:microsoft.com/office/officeart/2018/5/layout/IconCircleLabelList"/>
    <dgm:cxn modelId="{DFE47667-3738-4CEF-B366-4A44599D795E}" type="presParOf" srcId="{510D5A86-0F4A-46DB-B9AB-50A59194EBC6}" destId="{3629430B-625A-4672-B37E-90233EA3B56D}" srcOrd="3" destOrd="0" presId="urn:microsoft.com/office/officeart/2018/5/layout/IconCircleLabelList"/>
    <dgm:cxn modelId="{8F80D49D-F4B7-48EA-9CFC-038B13408019}" type="presParOf" srcId="{F7793DAE-0A32-4C18-BCD5-F891C6006249}" destId="{E226DA72-EBA6-4236-9863-66E303F28AF3}" srcOrd="1" destOrd="0" presId="urn:microsoft.com/office/officeart/2018/5/layout/IconCircleLabelList"/>
    <dgm:cxn modelId="{75AD775B-E60A-4100-8740-02902F037D31}" type="presParOf" srcId="{F7793DAE-0A32-4C18-BCD5-F891C6006249}" destId="{BA72E5CE-CDCE-41C0-BDEA-364C8763264E}" srcOrd="2" destOrd="0" presId="urn:microsoft.com/office/officeart/2018/5/layout/IconCircleLabelList"/>
    <dgm:cxn modelId="{31A4BCB6-A456-41C7-8BBE-E74348DE6CD7}" type="presParOf" srcId="{BA72E5CE-CDCE-41C0-BDEA-364C8763264E}" destId="{5F1AB469-FAF1-4747-9528-B0D8D935B79F}" srcOrd="0" destOrd="0" presId="urn:microsoft.com/office/officeart/2018/5/layout/IconCircleLabelList"/>
    <dgm:cxn modelId="{79ECDA20-B36A-49D0-B942-5649A61973C2}" type="presParOf" srcId="{BA72E5CE-CDCE-41C0-BDEA-364C8763264E}" destId="{8ACA0959-FE21-4210-BA7A-484EE35C59E2}" srcOrd="1" destOrd="0" presId="urn:microsoft.com/office/officeart/2018/5/layout/IconCircleLabelList"/>
    <dgm:cxn modelId="{115CC123-8057-4FA9-80A2-293C08C9B5C8}" type="presParOf" srcId="{BA72E5CE-CDCE-41C0-BDEA-364C8763264E}" destId="{D1CFB7D5-2F02-48AB-AC46-65460153425B}" srcOrd="2" destOrd="0" presId="urn:microsoft.com/office/officeart/2018/5/layout/IconCircleLabelList"/>
    <dgm:cxn modelId="{395A2782-0E07-4DA7-9E77-3342D5D46A1C}" type="presParOf" srcId="{BA72E5CE-CDCE-41C0-BDEA-364C8763264E}" destId="{ECD73967-0F6F-439D-AE01-F90C1C79097B}" srcOrd="3" destOrd="0" presId="urn:microsoft.com/office/officeart/2018/5/layout/IconCircleLabelList"/>
    <dgm:cxn modelId="{6A60645A-B1A4-4E92-86F9-560BEDC8228D}" type="presParOf" srcId="{F7793DAE-0A32-4C18-BCD5-F891C6006249}" destId="{A9E881BD-1AD8-4F6C-8ECF-5C0A7053C6DB}" srcOrd="3" destOrd="0" presId="urn:microsoft.com/office/officeart/2018/5/layout/IconCircleLabelList"/>
    <dgm:cxn modelId="{8422E72B-BBCC-4595-B34F-FA931D156196}" type="presParOf" srcId="{F7793DAE-0A32-4C18-BCD5-F891C6006249}" destId="{8EE0279C-9FAE-4722-A096-BE79A1152210}" srcOrd="4" destOrd="0" presId="urn:microsoft.com/office/officeart/2018/5/layout/IconCircleLabelList"/>
    <dgm:cxn modelId="{3EE1AC3D-31F4-440C-A51D-A3E6EBF8E877}" type="presParOf" srcId="{8EE0279C-9FAE-4722-A096-BE79A1152210}" destId="{6C450CEF-DE14-455B-8473-585F6C0F63EA}" srcOrd="0" destOrd="0" presId="urn:microsoft.com/office/officeart/2018/5/layout/IconCircleLabelList"/>
    <dgm:cxn modelId="{F96DA42E-BF59-487C-B896-492834A8AF92}" type="presParOf" srcId="{8EE0279C-9FAE-4722-A096-BE79A1152210}" destId="{277CE728-3DBE-499A-B5FB-3410DB81FC7A}" srcOrd="1" destOrd="0" presId="urn:microsoft.com/office/officeart/2018/5/layout/IconCircleLabelList"/>
    <dgm:cxn modelId="{238B915F-65AC-4BB8-9770-2402BDC84989}" type="presParOf" srcId="{8EE0279C-9FAE-4722-A096-BE79A1152210}" destId="{5810C004-6DE3-42C1-8DD3-40F946F79305}" srcOrd="2" destOrd="0" presId="urn:microsoft.com/office/officeart/2018/5/layout/IconCircleLabelList"/>
    <dgm:cxn modelId="{828DC98F-24C2-4D97-A421-64277AAFA51A}" type="presParOf" srcId="{8EE0279C-9FAE-4722-A096-BE79A1152210}" destId="{491571D6-3846-4B4E-97E3-6CDAE11C97CD}" srcOrd="3" destOrd="0" presId="urn:microsoft.com/office/officeart/2018/5/layout/IconCircleLabelList"/>
    <dgm:cxn modelId="{B2200105-415D-4CE4-B235-A97943E31C5F}" type="presParOf" srcId="{F7793DAE-0A32-4C18-BCD5-F891C6006249}" destId="{26A7A9F0-9910-4A8E-92F3-3B42E7A91FA8}" srcOrd="5" destOrd="0" presId="urn:microsoft.com/office/officeart/2018/5/layout/IconCircleLabelList"/>
    <dgm:cxn modelId="{1BD7FD8F-138B-433D-B4EC-093A9473364D}" type="presParOf" srcId="{F7793DAE-0A32-4C18-BCD5-F891C6006249}" destId="{3D3A9031-AC78-402D-AEB1-0407924EA7DB}" srcOrd="6" destOrd="0" presId="urn:microsoft.com/office/officeart/2018/5/layout/IconCircleLabelList"/>
    <dgm:cxn modelId="{B0826DD4-600A-460F-A4BC-C66C582690C1}" type="presParOf" srcId="{3D3A9031-AC78-402D-AEB1-0407924EA7DB}" destId="{B5808863-814C-4F94-8EEC-BE8062A6F2E1}" srcOrd="0" destOrd="0" presId="urn:microsoft.com/office/officeart/2018/5/layout/IconCircleLabelList"/>
    <dgm:cxn modelId="{0CB563D8-CC87-48FC-BD5B-434CB9856DEB}" type="presParOf" srcId="{3D3A9031-AC78-402D-AEB1-0407924EA7DB}" destId="{2FDC0178-D894-40EC-8605-F71BE3373851}" srcOrd="1" destOrd="0" presId="urn:microsoft.com/office/officeart/2018/5/layout/IconCircleLabelList"/>
    <dgm:cxn modelId="{D40B8E55-8C7F-4EA4-A011-FEE3D8DCD3B1}" type="presParOf" srcId="{3D3A9031-AC78-402D-AEB1-0407924EA7DB}" destId="{69AA68ED-743D-4EFE-B3DC-A855BE2B98E0}" srcOrd="2" destOrd="0" presId="urn:microsoft.com/office/officeart/2018/5/layout/IconCircleLabelList"/>
    <dgm:cxn modelId="{06D1E537-AE82-4B68-BE42-6CEB9F8B089D}" type="presParOf" srcId="{3D3A9031-AC78-402D-AEB1-0407924EA7DB}" destId="{EE4C400D-13B3-44B6-BDFE-FD43EA6C49BE}"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359A92-D96A-49DD-B1B5-71AA374E31EB}">
      <dsp:nvSpPr>
        <dsp:cNvPr id="0" name=""/>
        <dsp:cNvSpPr/>
      </dsp:nvSpPr>
      <dsp:spPr>
        <a:xfrm>
          <a:off x="3334742" y="2620"/>
          <a:ext cx="1458515" cy="948035"/>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a:t>Learning is understood developmentally</a:t>
          </a:r>
          <a:endParaRPr lang="en-GB" sz="1200" b="1" kern="1200" dirty="0"/>
        </a:p>
      </dsp:txBody>
      <dsp:txXfrm>
        <a:off x="3381021" y="48899"/>
        <a:ext cx="1365957" cy="855477"/>
      </dsp:txXfrm>
    </dsp:sp>
    <dsp:sp modelId="{D27C2868-D6BD-451E-9EA6-F6FCF59F7718}">
      <dsp:nvSpPr>
        <dsp:cNvPr id="0" name=""/>
        <dsp:cNvSpPr/>
      </dsp:nvSpPr>
      <dsp:spPr>
        <a:xfrm>
          <a:off x="1831304" y="476638"/>
          <a:ext cx="4465390" cy="4465390"/>
        </a:xfrm>
        <a:custGeom>
          <a:avLst/>
          <a:gdLst/>
          <a:ahLst/>
          <a:cxnLst/>
          <a:rect l="0" t="0" r="0" b="0"/>
          <a:pathLst>
            <a:path>
              <a:moveTo>
                <a:pt x="2971264" y="125696"/>
              </a:moveTo>
              <a:arcTo wR="2232695" hR="2232695" stAng="17359031" swAng="1500410"/>
            </a:path>
          </a:pathLst>
        </a:custGeom>
        <a:noFill/>
        <a:ln w="6350" cap="flat" cmpd="sng" algn="ctr">
          <a:solidFill>
            <a:schemeClr val="dk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66F034DC-6EBB-43F7-BB54-A8EC8D55D248}">
      <dsp:nvSpPr>
        <dsp:cNvPr id="0" name=""/>
        <dsp:cNvSpPr/>
      </dsp:nvSpPr>
      <dsp:spPr>
        <a:xfrm>
          <a:off x="5268312" y="1118968"/>
          <a:ext cx="1458515" cy="948035"/>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a:t>Nurture is important for wellbeing</a:t>
          </a:r>
          <a:endParaRPr lang="en-GB" sz="1200" b="1" kern="1200" dirty="0"/>
        </a:p>
      </dsp:txBody>
      <dsp:txXfrm>
        <a:off x="5314591" y="1165247"/>
        <a:ext cx="1365957" cy="855477"/>
      </dsp:txXfrm>
    </dsp:sp>
    <dsp:sp modelId="{D3EAE46F-4FCE-4C76-BE2E-ED72C063405C}">
      <dsp:nvSpPr>
        <dsp:cNvPr id="0" name=""/>
        <dsp:cNvSpPr/>
      </dsp:nvSpPr>
      <dsp:spPr>
        <a:xfrm>
          <a:off x="1831304" y="476638"/>
          <a:ext cx="4465390" cy="4465390"/>
        </a:xfrm>
        <a:custGeom>
          <a:avLst/>
          <a:gdLst/>
          <a:ahLst/>
          <a:cxnLst/>
          <a:rect l="0" t="0" r="0" b="0"/>
          <a:pathLst>
            <a:path>
              <a:moveTo>
                <a:pt x="4374658" y="1602679"/>
              </a:moveTo>
              <a:arcTo wR="2232695" hR="2232695" stAng="20616588" swAng="1966824"/>
            </a:path>
          </a:pathLst>
        </a:custGeom>
        <a:noFill/>
        <a:ln w="6350" cap="flat" cmpd="sng" algn="ctr">
          <a:solidFill>
            <a:schemeClr val="dk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50B10C35-DBF5-4A81-919C-E01DF43E5E32}">
      <dsp:nvSpPr>
        <dsp:cNvPr id="0" name=""/>
        <dsp:cNvSpPr/>
      </dsp:nvSpPr>
      <dsp:spPr>
        <a:xfrm>
          <a:off x="5268312" y="3351663"/>
          <a:ext cx="1458515" cy="948035"/>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a:t>Environment offers a safe Base</a:t>
          </a:r>
          <a:endParaRPr lang="en-GB" sz="1200" b="1" kern="1200" dirty="0"/>
        </a:p>
      </dsp:txBody>
      <dsp:txXfrm>
        <a:off x="5314591" y="3397942"/>
        <a:ext cx="1365957" cy="855477"/>
      </dsp:txXfrm>
    </dsp:sp>
    <dsp:sp modelId="{95AF1A3B-439E-4E39-9683-1C41EBE44FFD}">
      <dsp:nvSpPr>
        <dsp:cNvPr id="0" name=""/>
        <dsp:cNvSpPr/>
      </dsp:nvSpPr>
      <dsp:spPr>
        <a:xfrm>
          <a:off x="1831304" y="476638"/>
          <a:ext cx="4465390" cy="4465390"/>
        </a:xfrm>
        <a:custGeom>
          <a:avLst/>
          <a:gdLst/>
          <a:ahLst/>
          <a:cxnLst/>
          <a:rect l="0" t="0" r="0" b="0"/>
          <a:pathLst>
            <a:path>
              <a:moveTo>
                <a:pt x="3792713" y="3829964"/>
              </a:moveTo>
              <a:arcTo wR="2232695" hR="2232695" stAng="2740559" swAng="1500410"/>
            </a:path>
          </a:pathLst>
        </a:custGeom>
        <a:noFill/>
        <a:ln w="6350" cap="flat" cmpd="sng" algn="ctr">
          <a:solidFill>
            <a:schemeClr val="dk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11EF2A67-549C-4DAC-AAD7-FD845190E6AB}">
      <dsp:nvSpPr>
        <dsp:cNvPr id="0" name=""/>
        <dsp:cNvSpPr/>
      </dsp:nvSpPr>
      <dsp:spPr>
        <a:xfrm>
          <a:off x="3334742" y="4468010"/>
          <a:ext cx="1458515" cy="948035"/>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a:t>All behaviour is communication</a:t>
          </a:r>
          <a:endParaRPr lang="en-GB" sz="1200" b="1" kern="1200" dirty="0"/>
        </a:p>
      </dsp:txBody>
      <dsp:txXfrm>
        <a:off x="3381021" y="4514289"/>
        <a:ext cx="1365957" cy="855477"/>
      </dsp:txXfrm>
    </dsp:sp>
    <dsp:sp modelId="{AE8899CE-09ED-4958-A358-815362EFA562}">
      <dsp:nvSpPr>
        <dsp:cNvPr id="0" name=""/>
        <dsp:cNvSpPr/>
      </dsp:nvSpPr>
      <dsp:spPr>
        <a:xfrm>
          <a:off x="1831304" y="476638"/>
          <a:ext cx="4465390" cy="4465390"/>
        </a:xfrm>
        <a:custGeom>
          <a:avLst/>
          <a:gdLst/>
          <a:ahLst/>
          <a:cxnLst/>
          <a:rect l="0" t="0" r="0" b="0"/>
          <a:pathLst>
            <a:path>
              <a:moveTo>
                <a:pt x="1494125" y="4339693"/>
              </a:moveTo>
              <a:arcTo wR="2232695" hR="2232695" stAng="6559031" swAng="1500410"/>
            </a:path>
          </a:pathLst>
        </a:custGeom>
        <a:noFill/>
        <a:ln w="6350" cap="flat" cmpd="sng" algn="ctr">
          <a:solidFill>
            <a:schemeClr val="dk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2237CB68-276E-466C-AB70-301964CFC80B}">
      <dsp:nvSpPr>
        <dsp:cNvPr id="0" name=""/>
        <dsp:cNvSpPr/>
      </dsp:nvSpPr>
      <dsp:spPr>
        <a:xfrm>
          <a:off x="1401171" y="3351663"/>
          <a:ext cx="1458515" cy="948035"/>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a:t>Language is a vital means of communication</a:t>
          </a:r>
          <a:endParaRPr lang="en-GB" sz="1200" b="1" kern="1200" dirty="0"/>
        </a:p>
      </dsp:txBody>
      <dsp:txXfrm>
        <a:off x="1447450" y="3397942"/>
        <a:ext cx="1365957" cy="855477"/>
      </dsp:txXfrm>
    </dsp:sp>
    <dsp:sp modelId="{C74BDF75-FD66-46D9-AB73-125F43DF13A5}">
      <dsp:nvSpPr>
        <dsp:cNvPr id="0" name=""/>
        <dsp:cNvSpPr/>
      </dsp:nvSpPr>
      <dsp:spPr>
        <a:xfrm>
          <a:off x="1831304" y="476638"/>
          <a:ext cx="4465390" cy="4465390"/>
        </a:xfrm>
        <a:custGeom>
          <a:avLst/>
          <a:gdLst/>
          <a:ahLst/>
          <a:cxnLst/>
          <a:rect l="0" t="0" r="0" b="0"/>
          <a:pathLst>
            <a:path>
              <a:moveTo>
                <a:pt x="90731" y="2862710"/>
              </a:moveTo>
              <a:arcTo wR="2232695" hR="2232695" stAng="9816588" swAng="1966824"/>
            </a:path>
          </a:pathLst>
        </a:custGeom>
        <a:noFill/>
        <a:ln w="6350" cap="flat" cmpd="sng" algn="ctr">
          <a:solidFill>
            <a:schemeClr val="dk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E33FC9F6-8E1C-4CAB-9CEA-EF2F99FE7F08}">
      <dsp:nvSpPr>
        <dsp:cNvPr id="0" name=""/>
        <dsp:cNvSpPr/>
      </dsp:nvSpPr>
      <dsp:spPr>
        <a:xfrm>
          <a:off x="1401171" y="1118968"/>
          <a:ext cx="1458515" cy="948035"/>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a:t>Transitions are important in children’s lives</a:t>
          </a:r>
          <a:endParaRPr lang="en-GB" sz="1200" b="1" kern="1200" dirty="0"/>
        </a:p>
      </dsp:txBody>
      <dsp:txXfrm>
        <a:off x="1447450" y="1165247"/>
        <a:ext cx="1365957" cy="855477"/>
      </dsp:txXfrm>
    </dsp:sp>
    <dsp:sp modelId="{909C3AD4-05FF-4F1D-B845-FF446E1BE14E}">
      <dsp:nvSpPr>
        <dsp:cNvPr id="0" name=""/>
        <dsp:cNvSpPr/>
      </dsp:nvSpPr>
      <dsp:spPr>
        <a:xfrm>
          <a:off x="1831304" y="476638"/>
          <a:ext cx="4465390" cy="4465390"/>
        </a:xfrm>
        <a:custGeom>
          <a:avLst/>
          <a:gdLst/>
          <a:ahLst/>
          <a:cxnLst/>
          <a:rect l="0" t="0" r="0" b="0"/>
          <a:pathLst>
            <a:path>
              <a:moveTo>
                <a:pt x="672677" y="635425"/>
              </a:moveTo>
              <a:arcTo wR="2232695" hR="2232695" stAng="13540559" swAng="1500410"/>
            </a:path>
          </a:pathLst>
        </a:custGeom>
        <a:noFill/>
        <a:ln w="6350" cap="flat" cmpd="sng" algn="ctr">
          <a:solidFill>
            <a:schemeClr val="dk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AA30CD-7124-4F0C-815F-5C13BF913D45}">
      <dsp:nvSpPr>
        <dsp:cNvPr id="0" name=""/>
        <dsp:cNvSpPr/>
      </dsp:nvSpPr>
      <dsp:spPr>
        <a:xfrm>
          <a:off x="379084" y="609"/>
          <a:ext cx="1659724" cy="995834"/>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b="1" kern="1200" dirty="0">
              <a:solidFill>
                <a:schemeClr val="tx1"/>
              </a:solidFill>
            </a:rPr>
            <a:t>Emotional Wellbeing</a:t>
          </a:r>
          <a:endParaRPr lang="en-GB" sz="2100" kern="1200" dirty="0">
            <a:solidFill>
              <a:schemeClr val="tx1"/>
            </a:solidFill>
          </a:endParaRPr>
        </a:p>
      </dsp:txBody>
      <dsp:txXfrm>
        <a:off x="379084" y="609"/>
        <a:ext cx="1659724" cy="995834"/>
      </dsp:txXfrm>
    </dsp:sp>
    <dsp:sp modelId="{FD9B2F21-A178-4C4A-881A-BBBED576B802}">
      <dsp:nvSpPr>
        <dsp:cNvPr id="0" name=""/>
        <dsp:cNvSpPr/>
      </dsp:nvSpPr>
      <dsp:spPr>
        <a:xfrm>
          <a:off x="2204780" y="609"/>
          <a:ext cx="1659724" cy="995834"/>
        </a:xfrm>
        <a:prstGeom prst="rect">
          <a:avLst/>
        </a:prstGeom>
        <a:solidFill>
          <a:schemeClr val="accent5">
            <a:hueOff val="-1689636"/>
            <a:satOff val="-4355"/>
            <a:lumOff val="-2941"/>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b="1" kern="1200" dirty="0">
              <a:solidFill>
                <a:schemeClr val="tx1"/>
              </a:solidFill>
            </a:rPr>
            <a:t>Positive Self-identity</a:t>
          </a:r>
          <a:endParaRPr lang="en-GB" sz="2100" kern="1200" dirty="0">
            <a:solidFill>
              <a:schemeClr val="tx1"/>
            </a:solidFill>
          </a:endParaRPr>
        </a:p>
      </dsp:txBody>
      <dsp:txXfrm>
        <a:off x="2204780" y="609"/>
        <a:ext cx="1659724" cy="995834"/>
      </dsp:txXfrm>
    </dsp:sp>
    <dsp:sp modelId="{470478EB-3AA2-44CA-96DF-B6FFE2D039A1}">
      <dsp:nvSpPr>
        <dsp:cNvPr id="0" name=""/>
        <dsp:cNvSpPr/>
      </dsp:nvSpPr>
      <dsp:spPr>
        <a:xfrm>
          <a:off x="379084" y="1162416"/>
          <a:ext cx="1659724" cy="995834"/>
        </a:xfrm>
        <a:prstGeom prst="rect">
          <a:avLst/>
        </a:prstGeom>
        <a:solidFill>
          <a:schemeClr val="accent5">
            <a:hueOff val="-3379271"/>
            <a:satOff val="-8710"/>
            <a:lumOff val="-5883"/>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b="1" kern="1200" dirty="0">
              <a:solidFill>
                <a:schemeClr val="tx1"/>
              </a:solidFill>
            </a:rPr>
            <a:t>Security and Comfort</a:t>
          </a:r>
          <a:endParaRPr lang="en-GB" sz="2100" kern="1200" dirty="0">
            <a:solidFill>
              <a:schemeClr val="tx1"/>
            </a:solidFill>
          </a:endParaRPr>
        </a:p>
      </dsp:txBody>
      <dsp:txXfrm>
        <a:off x="379084" y="1162416"/>
        <a:ext cx="1659724" cy="995834"/>
      </dsp:txXfrm>
    </dsp:sp>
    <dsp:sp modelId="{FDA34034-57C6-4AC2-888C-A8ADC345B905}">
      <dsp:nvSpPr>
        <dsp:cNvPr id="0" name=""/>
        <dsp:cNvSpPr/>
      </dsp:nvSpPr>
      <dsp:spPr>
        <a:xfrm>
          <a:off x="2204780" y="1162416"/>
          <a:ext cx="1659724" cy="995834"/>
        </a:xfrm>
        <a:prstGeom prst="rect">
          <a:avLst/>
        </a:prstGeom>
        <a:solidFill>
          <a:schemeClr val="accent5">
            <a:hueOff val="-5068907"/>
            <a:satOff val="-13064"/>
            <a:lumOff val="-8824"/>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b="1" kern="1200" dirty="0">
              <a:solidFill>
                <a:schemeClr val="tx1"/>
              </a:solidFill>
            </a:rPr>
            <a:t>Physical Wellbeing</a:t>
          </a:r>
          <a:endParaRPr lang="en-GB" sz="2100" kern="1200" dirty="0">
            <a:solidFill>
              <a:schemeClr val="tx1"/>
            </a:solidFill>
          </a:endParaRPr>
        </a:p>
      </dsp:txBody>
      <dsp:txXfrm>
        <a:off x="2204780" y="1162416"/>
        <a:ext cx="1659724" cy="995834"/>
      </dsp:txXfrm>
    </dsp:sp>
    <dsp:sp modelId="{A6B78020-AD77-47F7-8F35-BD820B5F8D53}">
      <dsp:nvSpPr>
        <dsp:cNvPr id="0" name=""/>
        <dsp:cNvSpPr/>
      </dsp:nvSpPr>
      <dsp:spPr>
        <a:xfrm>
          <a:off x="1291932" y="2324223"/>
          <a:ext cx="1659724" cy="995834"/>
        </a:xfrm>
        <a:prstGeom prst="rect">
          <a:avLst/>
        </a:prstGeom>
        <a:solidFill>
          <a:schemeClr val="accent5">
            <a:hueOff val="-6758543"/>
            <a:satOff val="-17419"/>
            <a:lumOff val="-11765"/>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b="1" kern="1200" dirty="0">
              <a:solidFill>
                <a:schemeClr val="tx1"/>
              </a:solidFill>
            </a:rPr>
            <a:t>Social Wellbeing</a:t>
          </a:r>
          <a:endParaRPr lang="en-GB" sz="2100" kern="1200" dirty="0">
            <a:solidFill>
              <a:schemeClr val="tx1"/>
            </a:solidFill>
          </a:endParaRPr>
        </a:p>
      </dsp:txBody>
      <dsp:txXfrm>
        <a:off x="1291932" y="2324223"/>
        <a:ext cx="1659724" cy="99583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FFA3A5-9A8C-4B58-A118-6016B03ED02E}">
      <dsp:nvSpPr>
        <dsp:cNvPr id="0" name=""/>
        <dsp:cNvSpPr/>
      </dsp:nvSpPr>
      <dsp:spPr>
        <a:xfrm>
          <a:off x="3019800" y="265516"/>
          <a:ext cx="951750" cy="951750"/>
        </a:xfrm>
        <a:prstGeom prst="rect">
          <a:avLst/>
        </a:prstGeom>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FC97EDB-511A-4E64-8470-F10E2850E21F}">
      <dsp:nvSpPr>
        <dsp:cNvPr id="0" name=""/>
        <dsp:cNvSpPr/>
      </dsp:nvSpPr>
      <dsp:spPr>
        <a:xfrm>
          <a:off x="905074" y="1492966"/>
          <a:ext cx="5903980" cy="746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pPr>
          <a:r>
            <a:rPr lang="en-GB" sz="2400" kern="1200" dirty="0"/>
            <a:t>What might distressed behaviour look like?</a:t>
          </a:r>
          <a:endParaRPr lang="en-US" sz="2400" kern="1200" dirty="0"/>
        </a:p>
      </dsp:txBody>
      <dsp:txXfrm>
        <a:off x="905074" y="1492966"/>
        <a:ext cx="5903980" cy="746917"/>
      </dsp:txXfrm>
    </dsp:sp>
    <dsp:sp modelId="{7B5397ED-7997-419B-8DC4-0335C17E48CC}">
      <dsp:nvSpPr>
        <dsp:cNvPr id="0" name=""/>
        <dsp:cNvSpPr/>
      </dsp:nvSpPr>
      <dsp:spPr>
        <a:xfrm>
          <a:off x="2979655" y="2132108"/>
          <a:ext cx="951750" cy="951750"/>
        </a:xfrm>
        <a:prstGeom prst="rect">
          <a:avLst/>
        </a:prstGeom>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4A551F-E6FD-41CB-BAF0-25A3EEA653DC}">
      <dsp:nvSpPr>
        <dsp:cNvPr id="0" name=""/>
        <dsp:cNvSpPr/>
      </dsp:nvSpPr>
      <dsp:spPr>
        <a:xfrm>
          <a:off x="928477" y="3252323"/>
          <a:ext cx="5939448" cy="7490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pPr>
          <a:r>
            <a:rPr lang="en-GB" sz="2400" kern="1200" dirty="0"/>
            <a:t>What might this be communicating?</a:t>
          </a:r>
          <a:endParaRPr lang="en-US" sz="2400" kern="1200" dirty="0"/>
        </a:p>
      </dsp:txBody>
      <dsp:txXfrm>
        <a:off x="928477" y="3252323"/>
        <a:ext cx="5939448" cy="74902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798869-0380-41F3-B623-66FC615CE9F7}">
      <dsp:nvSpPr>
        <dsp:cNvPr id="0" name=""/>
        <dsp:cNvSpPr/>
      </dsp:nvSpPr>
      <dsp:spPr>
        <a:xfrm>
          <a:off x="3049311" y="74720"/>
          <a:ext cx="5079303" cy="2130579"/>
        </a:xfrm>
        <a:prstGeom prst="circularArrow">
          <a:avLst>
            <a:gd name="adj1" fmla="val 10980"/>
            <a:gd name="adj2" fmla="val 1142322"/>
            <a:gd name="adj3" fmla="val 4500000"/>
            <a:gd name="adj4" fmla="val 10800000"/>
            <a:gd name="adj5" fmla="val 125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4A1BA0-1410-45FE-BE26-2093FEBC63B3}">
      <dsp:nvSpPr>
        <dsp:cNvPr id="0" name=""/>
        <dsp:cNvSpPr/>
      </dsp:nvSpPr>
      <dsp:spPr>
        <a:xfrm>
          <a:off x="4073904" y="648485"/>
          <a:ext cx="3063802" cy="6167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b="1" kern="1200">
              <a:solidFill>
                <a:schemeClr val="tx1"/>
              </a:solidFill>
            </a:rPr>
            <a:t>Accepting </a:t>
          </a:r>
          <a:r>
            <a:rPr lang="en-GB" sz="1800" b="1" kern="1200" dirty="0">
              <a:solidFill>
                <a:schemeClr val="tx1"/>
              </a:solidFill>
            </a:rPr>
            <a:t>change</a:t>
          </a:r>
        </a:p>
        <a:p>
          <a:pPr marL="0" lvl="0" indent="0" algn="ctr" defTabSz="800100">
            <a:lnSpc>
              <a:spcPct val="90000"/>
            </a:lnSpc>
            <a:spcBef>
              <a:spcPct val="0"/>
            </a:spcBef>
            <a:spcAft>
              <a:spcPct val="35000"/>
            </a:spcAft>
            <a:buNone/>
          </a:pPr>
          <a:r>
            <a:rPr lang="en-GB" sz="1200" i="0" kern="1200" dirty="0">
              <a:solidFill>
                <a:schemeClr val="tx1"/>
              </a:solidFill>
              <a:effectLst/>
              <a:latin typeface="+mn-lt"/>
              <a:ea typeface="+mn-ea"/>
              <a:cs typeface="+mn-cs"/>
            </a:rPr>
            <a:t>Recognising that life has changed, sometimes suddenly or without explanation. </a:t>
          </a:r>
          <a:r>
            <a:rPr lang="en-GB" sz="1200" kern="1200" dirty="0">
              <a:solidFill>
                <a:schemeClr val="tx1"/>
              </a:solidFill>
            </a:rPr>
            <a:t>Consistent trauma informed adults are vital</a:t>
          </a:r>
        </a:p>
      </dsp:txBody>
      <dsp:txXfrm>
        <a:off x="4073904" y="648485"/>
        <a:ext cx="3063802" cy="616700"/>
      </dsp:txXfrm>
    </dsp:sp>
    <dsp:sp modelId="{C1737515-35EA-4131-93C7-71CAD291779D}">
      <dsp:nvSpPr>
        <dsp:cNvPr id="0" name=""/>
        <dsp:cNvSpPr/>
      </dsp:nvSpPr>
      <dsp:spPr>
        <a:xfrm>
          <a:off x="2245103" y="1387420"/>
          <a:ext cx="5713334" cy="1903747"/>
        </a:xfrm>
        <a:prstGeom prst="leftCircularArrow">
          <a:avLst>
            <a:gd name="adj1" fmla="val 10980"/>
            <a:gd name="adj2" fmla="val 1142322"/>
            <a:gd name="adj3" fmla="val 6300000"/>
            <a:gd name="adj4" fmla="val 18900000"/>
            <a:gd name="adj5" fmla="val 125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3A188FA-3D00-4DD5-BA4B-DF2F4554CF6F}">
      <dsp:nvSpPr>
        <dsp:cNvPr id="0" name=""/>
        <dsp:cNvSpPr/>
      </dsp:nvSpPr>
      <dsp:spPr>
        <a:xfrm>
          <a:off x="2958508" y="2159321"/>
          <a:ext cx="3992452" cy="6167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b="1" kern="1200" dirty="0">
              <a:solidFill>
                <a:schemeClr val="tx1"/>
              </a:solidFill>
            </a:rPr>
            <a:t>Exploring feelings</a:t>
          </a:r>
        </a:p>
        <a:p>
          <a:pPr marL="0" lvl="0" indent="0" algn="ctr" defTabSz="800100">
            <a:lnSpc>
              <a:spcPct val="90000"/>
            </a:lnSpc>
            <a:spcBef>
              <a:spcPct val="0"/>
            </a:spcBef>
            <a:spcAft>
              <a:spcPct val="35000"/>
            </a:spcAft>
            <a:buNone/>
          </a:pPr>
          <a:r>
            <a:rPr lang="en-GB" sz="1200" i="0" kern="1200" dirty="0">
              <a:solidFill>
                <a:schemeClr val="tx1"/>
              </a:solidFill>
              <a:effectLst/>
              <a:latin typeface="+mn-lt"/>
              <a:ea typeface="+mn-ea"/>
              <a:cs typeface="+mn-cs"/>
            </a:rPr>
            <a:t>Need to feel safe, have trusted spaces to express complex  emotions like anger, sadness, guilt or confusion.</a:t>
          </a:r>
          <a:endParaRPr lang="en-GB" sz="1200" kern="1200" dirty="0">
            <a:solidFill>
              <a:schemeClr val="tx1"/>
            </a:solidFill>
          </a:endParaRPr>
        </a:p>
      </dsp:txBody>
      <dsp:txXfrm>
        <a:off x="2958508" y="2159321"/>
        <a:ext cx="3992452" cy="616700"/>
      </dsp:txXfrm>
    </dsp:sp>
    <dsp:sp modelId="{69CE0CB6-E927-4B83-AD73-B2CC7645F8A9}">
      <dsp:nvSpPr>
        <dsp:cNvPr id="0" name=""/>
        <dsp:cNvSpPr/>
      </dsp:nvSpPr>
      <dsp:spPr>
        <a:xfrm>
          <a:off x="3234256" y="2675729"/>
          <a:ext cx="5234208" cy="2021971"/>
        </a:xfrm>
        <a:prstGeom prst="circularArrow">
          <a:avLst>
            <a:gd name="adj1" fmla="val 10980"/>
            <a:gd name="adj2" fmla="val 1142322"/>
            <a:gd name="adj3" fmla="val 4500000"/>
            <a:gd name="adj4" fmla="val 13500000"/>
            <a:gd name="adj5" fmla="val 125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5B4CEA3-884F-47D2-8777-0963E2D57BEA}">
      <dsp:nvSpPr>
        <dsp:cNvPr id="0" name=""/>
        <dsp:cNvSpPr/>
      </dsp:nvSpPr>
      <dsp:spPr>
        <a:xfrm>
          <a:off x="3811255" y="3093036"/>
          <a:ext cx="3899629" cy="9404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b="1" kern="1200" dirty="0">
              <a:solidFill>
                <a:schemeClr val="tx1"/>
              </a:solidFill>
            </a:rPr>
            <a:t>Rebuilding Identity</a:t>
          </a:r>
        </a:p>
        <a:p>
          <a:pPr marL="0" lvl="0" indent="0" algn="ctr" defTabSz="800100">
            <a:lnSpc>
              <a:spcPct val="90000"/>
            </a:lnSpc>
            <a:spcBef>
              <a:spcPct val="0"/>
            </a:spcBef>
            <a:spcAft>
              <a:spcPct val="35000"/>
            </a:spcAft>
            <a:buNone/>
          </a:pPr>
          <a:r>
            <a:rPr lang="en-GB" sz="1200" i="0" kern="1200" dirty="0">
              <a:solidFill>
                <a:schemeClr val="tx1"/>
              </a:solidFill>
              <a:effectLst/>
              <a:latin typeface="+mn-lt"/>
              <a:ea typeface="+mn-ea"/>
              <a:cs typeface="+mn-cs"/>
            </a:rPr>
            <a:t>Rediscovering who they are, </a:t>
          </a:r>
          <a:r>
            <a:rPr lang="en-GB" sz="1200" kern="1200" dirty="0"/>
            <a:t>forming a new sense of self and belonging</a:t>
          </a:r>
          <a:r>
            <a:rPr lang="en-GB" sz="1200" i="0" kern="1200" dirty="0">
              <a:solidFill>
                <a:schemeClr val="tx1"/>
              </a:solidFill>
              <a:effectLst/>
              <a:latin typeface="+mn-lt"/>
              <a:ea typeface="+mn-ea"/>
              <a:cs typeface="+mn-cs"/>
            </a:rPr>
            <a:t>. Peer support groups can be powerful.</a:t>
          </a:r>
          <a:endParaRPr lang="en-GB" sz="1200" b="0" kern="1200" dirty="0">
            <a:solidFill>
              <a:schemeClr val="tx1"/>
            </a:solidFill>
          </a:endParaRPr>
        </a:p>
      </dsp:txBody>
      <dsp:txXfrm>
        <a:off x="3811255" y="3093036"/>
        <a:ext cx="3899629" cy="940444"/>
      </dsp:txXfrm>
    </dsp:sp>
    <dsp:sp modelId="{943AC684-143E-402F-8B88-AD55EACBCF1E}">
      <dsp:nvSpPr>
        <dsp:cNvPr id="0" name=""/>
        <dsp:cNvSpPr/>
      </dsp:nvSpPr>
      <dsp:spPr>
        <a:xfrm>
          <a:off x="2835850" y="4140860"/>
          <a:ext cx="4755622" cy="1681096"/>
        </a:xfrm>
        <a:prstGeom prst="blockArc">
          <a:avLst>
            <a:gd name="adj1" fmla="val 0"/>
            <a:gd name="adj2" fmla="val 18900000"/>
            <a:gd name="adj3" fmla="val 1274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356AF14-FDCF-4035-B430-BFD4BF761D16}">
      <dsp:nvSpPr>
        <dsp:cNvPr id="0" name=""/>
        <dsp:cNvSpPr/>
      </dsp:nvSpPr>
      <dsp:spPr>
        <a:xfrm>
          <a:off x="3234257" y="4508983"/>
          <a:ext cx="3943247" cy="1096278"/>
        </a:xfrm>
        <a:prstGeom prst="rect">
          <a:avLst/>
        </a:prstGeom>
        <a:noFill/>
        <a:ln w="12700" cap="flat" cmpd="sng" algn="ctr">
          <a:solidFill>
            <a:schemeClr val="accent5"/>
          </a:solidFill>
          <a:prstDash val="solid"/>
          <a:miter lim="800000"/>
        </a:ln>
        <a:effectLst/>
      </dsp:spPr>
      <dsp:style>
        <a:lnRef idx="2">
          <a:schemeClr val="accent5"/>
        </a:lnRef>
        <a:fillRef idx="1">
          <a:schemeClr val="lt1"/>
        </a:fillRef>
        <a:effectRef idx="0">
          <a:schemeClr val="accent5"/>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chemeClr val="tx1"/>
              </a:solidFill>
            </a:rPr>
            <a:t>Finding meaning and connection</a:t>
          </a:r>
        </a:p>
        <a:p>
          <a:pPr marL="0" lvl="0" indent="0" algn="ctr" defTabSz="711200">
            <a:lnSpc>
              <a:spcPct val="90000"/>
            </a:lnSpc>
            <a:spcBef>
              <a:spcPct val="0"/>
            </a:spcBef>
            <a:spcAft>
              <a:spcPct val="35000"/>
            </a:spcAft>
            <a:buNone/>
          </a:pPr>
          <a:r>
            <a:rPr lang="en-GB" sz="1200" i="0" kern="1200" dirty="0">
              <a:solidFill>
                <a:schemeClr val="tx1"/>
              </a:solidFill>
              <a:effectLst/>
              <a:latin typeface="+mn-lt"/>
              <a:ea typeface="+mn-ea"/>
              <a:cs typeface="+mn-cs"/>
            </a:rPr>
            <a:t>Encouraging them to hold onto important memories while forming new, healthy relationships. Creative activities can support this.</a:t>
          </a:r>
          <a:endParaRPr lang="en-GB" sz="1200" b="0" kern="1200" dirty="0">
            <a:solidFill>
              <a:schemeClr val="tx1"/>
            </a:solidFill>
          </a:endParaRPr>
        </a:p>
      </dsp:txBody>
      <dsp:txXfrm>
        <a:off x="3234257" y="4508983"/>
        <a:ext cx="3943247" cy="109627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1EC927-53AE-4C9E-8F11-FF7DCDACA220}">
      <dsp:nvSpPr>
        <dsp:cNvPr id="0" name=""/>
        <dsp:cNvSpPr/>
      </dsp:nvSpPr>
      <dsp:spPr>
        <a:xfrm>
          <a:off x="973190" y="766579"/>
          <a:ext cx="1264141" cy="1264141"/>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0FD0C1F-3F4D-4C5A-8FB4-6CFCADEB0B2C}">
      <dsp:nvSpPr>
        <dsp:cNvPr id="0" name=""/>
        <dsp:cNvSpPr/>
      </dsp:nvSpPr>
      <dsp:spPr>
        <a:xfrm>
          <a:off x="1242597" y="1035987"/>
          <a:ext cx="725326" cy="725326"/>
        </a:xfrm>
        <a:prstGeom prst="rect">
          <a:avLst/>
        </a:prstGeom>
        <a:blipFill>
          <a:blip xmlns:r="http://schemas.openxmlformats.org/officeDocument/2006/relationships" r:embed="rId1"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629430B-625A-4672-B37E-90233EA3B56D}">
      <dsp:nvSpPr>
        <dsp:cNvPr id="0" name=""/>
        <dsp:cNvSpPr/>
      </dsp:nvSpPr>
      <dsp:spPr>
        <a:xfrm>
          <a:off x="569079" y="2424469"/>
          <a:ext cx="2072362" cy="11602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GB" sz="1100" kern="1200" dirty="0"/>
            <a:t>Please complete the e-Learning module in your own time</a:t>
          </a:r>
          <a:endParaRPr lang="en-US" sz="1100" kern="1200" dirty="0"/>
        </a:p>
      </dsp:txBody>
      <dsp:txXfrm>
        <a:off x="569079" y="2424469"/>
        <a:ext cx="2072362" cy="1160288"/>
      </dsp:txXfrm>
    </dsp:sp>
    <dsp:sp modelId="{5F1AB469-FAF1-4747-9528-B0D8D935B79F}">
      <dsp:nvSpPr>
        <dsp:cNvPr id="0" name=""/>
        <dsp:cNvSpPr/>
      </dsp:nvSpPr>
      <dsp:spPr>
        <a:xfrm>
          <a:off x="3408216" y="766579"/>
          <a:ext cx="1264141" cy="1264141"/>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ACA0959-FE21-4210-BA7A-484EE35C59E2}">
      <dsp:nvSpPr>
        <dsp:cNvPr id="0" name=""/>
        <dsp:cNvSpPr/>
      </dsp:nvSpPr>
      <dsp:spPr>
        <a:xfrm>
          <a:off x="3677623" y="1035987"/>
          <a:ext cx="725326" cy="725326"/>
        </a:xfrm>
        <a:prstGeom prst="rect">
          <a:avLst/>
        </a:prstGeom>
        <a:blipFill>
          <a:blip xmlns:r="http://schemas.openxmlformats.org/officeDocument/2006/relationships"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CD73967-0F6F-439D-AE01-F90C1C79097B}">
      <dsp:nvSpPr>
        <dsp:cNvPr id="0" name=""/>
        <dsp:cNvSpPr/>
      </dsp:nvSpPr>
      <dsp:spPr>
        <a:xfrm>
          <a:off x="3004105" y="2424469"/>
          <a:ext cx="2072362" cy="11602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GB" sz="1100" kern="1200" dirty="0"/>
            <a:t>when you have successfully completed the quiz at the end of the module – you will be sent a Keeping the Promise Badge</a:t>
          </a:r>
          <a:endParaRPr lang="en-US" sz="1100" kern="1200" dirty="0"/>
        </a:p>
      </dsp:txBody>
      <dsp:txXfrm>
        <a:off x="3004105" y="2424469"/>
        <a:ext cx="2072362" cy="1160288"/>
      </dsp:txXfrm>
    </dsp:sp>
    <dsp:sp modelId="{6C450CEF-DE14-455B-8473-585F6C0F63EA}">
      <dsp:nvSpPr>
        <dsp:cNvPr id="0" name=""/>
        <dsp:cNvSpPr/>
      </dsp:nvSpPr>
      <dsp:spPr>
        <a:xfrm>
          <a:off x="5843242" y="766579"/>
          <a:ext cx="1264141" cy="1264141"/>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77CE728-3DBE-499A-B5FB-3410DB81FC7A}">
      <dsp:nvSpPr>
        <dsp:cNvPr id="0" name=""/>
        <dsp:cNvSpPr/>
      </dsp:nvSpPr>
      <dsp:spPr>
        <a:xfrm>
          <a:off x="6112649" y="1035987"/>
          <a:ext cx="725326" cy="725326"/>
        </a:xfrm>
        <a:prstGeom prst="rect">
          <a:avLst/>
        </a:prstGeom>
        <a:blipFill>
          <a:blip xmlns:r="http://schemas.openxmlformats.org/officeDocument/2006/relationships"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91571D6-3846-4B4E-97E3-6CDAE11C97CD}">
      <dsp:nvSpPr>
        <dsp:cNvPr id="0" name=""/>
        <dsp:cNvSpPr/>
      </dsp:nvSpPr>
      <dsp:spPr>
        <a:xfrm>
          <a:off x="5439131" y="2424469"/>
          <a:ext cx="2072362" cy="11602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GB" sz="1100" kern="1200" dirty="0"/>
            <a:t>When 70% of all staff in our setting have completed the End of Module Quiz successfully the Setting will receive the Keeping the Promise Award Certificate</a:t>
          </a:r>
          <a:endParaRPr lang="en-US" sz="1100" kern="1200" dirty="0"/>
        </a:p>
      </dsp:txBody>
      <dsp:txXfrm>
        <a:off x="5439131" y="2424469"/>
        <a:ext cx="2072362" cy="1160288"/>
      </dsp:txXfrm>
    </dsp:sp>
    <dsp:sp modelId="{B5808863-814C-4F94-8EEC-BE8062A6F2E1}">
      <dsp:nvSpPr>
        <dsp:cNvPr id="0" name=""/>
        <dsp:cNvSpPr/>
      </dsp:nvSpPr>
      <dsp:spPr>
        <a:xfrm>
          <a:off x="8278268" y="766579"/>
          <a:ext cx="1264141" cy="1264141"/>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FDC0178-D894-40EC-8605-F71BE3373851}">
      <dsp:nvSpPr>
        <dsp:cNvPr id="0" name=""/>
        <dsp:cNvSpPr/>
      </dsp:nvSpPr>
      <dsp:spPr>
        <a:xfrm>
          <a:off x="8547675" y="1035987"/>
          <a:ext cx="725326" cy="725326"/>
        </a:xfrm>
        <a:prstGeom prst="rect">
          <a:avLst/>
        </a:prstGeom>
        <a:blipFill>
          <a:blip xmlns:r="http://schemas.openxmlformats.org/officeDocument/2006/relationships"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E4C400D-13B3-44B6-BDFE-FD43EA6C49BE}">
      <dsp:nvSpPr>
        <dsp:cNvPr id="0" name=""/>
        <dsp:cNvSpPr/>
      </dsp:nvSpPr>
      <dsp:spPr>
        <a:xfrm>
          <a:off x="7874157" y="2424469"/>
          <a:ext cx="2072362" cy="11602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GB" sz="1100" kern="1200" dirty="0"/>
            <a:t>Thank you for your participation so far!!</a:t>
          </a:r>
          <a:endParaRPr lang="en-US" sz="1100" kern="1200" dirty="0"/>
        </a:p>
      </dsp:txBody>
      <dsp:txXfrm>
        <a:off x="7874157" y="2424469"/>
        <a:ext cx="2072362" cy="1160288"/>
      </dsp:txXfrm>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843F1D5-0090-4AC3-84E1-EF77859545F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a:extLst>
              <a:ext uri="{FF2B5EF4-FFF2-40B4-BE49-F238E27FC236}">
                <a16:creationId xmlns:a16="http://schemas.microsoft.com/office/drawing/2014/main" id="{1E3F3F04-F4FE-4FA9-9402-33D0878AA27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32FC44B-2586-4AA6-93C9-4B5D8077967E}" type="datetimeFigureOut">
              <a:rPr lang="en-GB" smtClean="0"/>
              <a:t>22/08/2025</a:t>
            </a:fld>
            <a:endParaRPr lang="en-GB" dirty="0"/>
          </a:p>
        </p:txBody>
      </p:sp>
      <p:sp>
        <p:nvSpPr>
          <p:cNvPr id="4" name="Footer Placeholder 3">
            <a:extLst>
              <a:ext uri="{FF2B5EF4-FFF2-40B4-BE49-F238E27FC236}">
                <a16:creationId xmlns:a16="http://schemas.microsoft.com/office/drawing/2014/main" id="{0C6566AA-375A-46AF-82BB-D3CB267E78E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a:extLst>
              <a:ext uri="{FF2B5EF4-FFF2-40B4-BE49-F238E27FC236}">
                <a16:creationId xmlns:a16="http://schemas.microsoft.com/office/drawing/2014/main" id="{22A661D5-1268-4A50-8C1A-0DD9E77DA1A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C7687E-DC61-4D30-B3E9-A73840B87695}" type="slidenum">
              <a:rPr lang="en-GB" smtClean="0"/>
              <a:t>‹#›</a:t>
            </a:fld>
            <a:endParaRPr lang="en-GB" dirty="0"/>
          </a:p>
        </p:txBody>
      </p:sp>
    </p:spTree>
    <p:extLst>
      <p:ext uri="{BB962C8B-B14F-4D97-AF65-F5344CB8AC3E}">
        <p14:creationId xmlns:p14="http://schemas.microsoft.com/office/powerpoint/2010/main" val="24761029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395B61-69EA-40FB-90EA-2C0ECDEDCFE3}" type="datetimeFigureOut">
              <a:rPr lang="en-GB" smtClean="0"/>
              <a:t>22/08/2025</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C44941-22E3-4999-8158-D4DC6EE5B4DF}" type="slidenum">
              <a:rPr lang="en-GB" smtClean="0"/>
              <a:t>‹#›</a:t>
            </a:fld>
            <a:endParaRPr lang="en-GB" dirty="0"/>
          </a:p>
        </p:txBody>
      </p:sp>
    </p:spTree>
    <p:extLst>
      <p:ext uri="{BB962C8B-B14F-4D97-AF65-F5344CB8AC3E}">
        <p14:creationId xmlns:p14="http://schemas.microsoft.com/office/powerpoint/2010/main" val="4188683868"/>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cdn.embedly.com/widgets/media.html?src=https%3A%2F%2Fwww.youtube.com%2Fembed%2FnuEHXTQNE-k%3Ffeature%3Doembed&amp;display_name=YouTube&amp;url=https%3A%2F%2Fwww.youtube.com%2Fwatch%3Fv%3DnuEHXTQNE-k&amp;image=https%3A%2F%2Fi.ytimg.com%2Fvi%2FnuEHXTQNE-k%2Fhqdefault.jpg&amp;key=40cb30655a7f4a46adaaf18efb05db21&amp;type=text%2Fhtml&amp;schema=youtube"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education.gov.scot/resources/supporting-children-and-young-people-through-bereavement/"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youtu.be/SFnMTHhKdkw"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rise.articulate.com/share/NI8Bga34ZBigMxlx7nP2HR51aYHT-_Y-" TargetMode="External"/><Relationship Id="rId7" Type="http://schemas.openxmlformats.org/officeDocument/2006/relationships/hyperlink" Target="mailto:iwe@educationscotland.gov.scot" TargetMode="External"/><Relationship Id="rId2" Type="http://schemas.openxmlformats.org/officeDocument/2006/relationships/slide" Target="../slides/slide37.xml"/><Relationship Id="rId1" Type="http://schemas.openxmlformats.org/officeDocument/2006/relationships/notesMaster" Target="../notesMasters/notesMaster1.xml"/><Relationship Id="rId6" Type="http://schemas.openxmlformats.org/officeDocument/2006/relationships/hyperlink" Target="mailto:IWE@educationscotland.gov.scot" TargetMode="External"/><Relationship Id="rId5" Type="http://schemas.openxmlformats.org/officeDocument/2006/relationships/hyperlink" Target="https://forms.office.com/e/p846yWWNSP" TargetMode="External"/><Relationship Id="rId4" Type="http://schemas.openxmlformats.org/officeDocument/2006/relationships/hyperlink" Target="https://forms.office.com/Pages/ShareFormPage.aspx?id=oyzTzM4Wj0KVQTctawUZKVO0kqfqc-dOqFfUzC82LC5URTY5WVRaTTdFT1Y1WFNBNThDT0RBRERaMS4u&amp;sharetoken=46eBcgTJckIqvv3IGUXb"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bing.com/videos/search?q=oprah+winfrey+and+bruce+perry&amp;qpvt=oprah+winfrey+and+bruce+perry&amp;view=detail&amp;mid=2024C83F9F6E5433BE2C2024C83F9F6E5433BE2C&amp;&amp;FORM=VRDGAR&amp;ru=%2Fvideos%2Fsearch%3Fq%3Doprah%2Bwinfrey%2Band%2Bbruce%2Bperry%26qpvt%3Doprah%2Bwinfrey%2Band%2Bbruce%2Bperry%26FORM%3DVDRE"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youtube.com/watch?feature=youtu.be&amp;v=Wcm-1FBrDvU&amp;app=desktop"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nwprevention.org/building-resilience-through-positive-childhood-experiences/"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Welcome back everyone.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This is the final presentation in the Keeping the Promise Award.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The purpose of the programme is to raise awareness of the potential challenges care experienced children and young people may face and how we can individually and collectively Keep Scotland’s Promise to them in terms of improving their learning experience and educational outcomes.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This professional learning helps us identify our responsibilities to children.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In this session you will receive information and guidance on what you can do in your day to day practice to promote the wellbeing, progression and participation of any child or young person.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We all want to feel LOVED, SAFE and RESPECTED. We especially want our care experienced children and young people to feel LOVED, SAFE and RESPECTED.</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Throughout the session, where possible, the voice and lived experience of care experienced children and young people has been used.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Hopefully this session will demonstrate the positive impact both education itself and ‘we’, practitioners, can have on care experienced children and young people’s lives and learning.</a:t>
            </a:r>
          </a:p>
          <a:p>
            <a:endParaRPr lang="en-GB" dirty="0"/>
          </a:p>
        </p:txBody>
      </p:sp>
      <p:sp>
        <p:nvSpPr>
          <p:cNvPr id="4" name="Slide Number Placeholder 3"/>
          <p:cNvSpPr>
            <a:spLocks noGrp="1"/>
          </p:cNvSpPr>
          <p:nvPr>
            <p:ph type="sldNum" sz="quarter" idx="10"/>
          </p:nvPr>
        </p:nvSpPr>
        <p:spPr/>
        <p:txBody>
          <a:bodyPr/>
          <a:lstStyle/>
          <a:p>
            <a:fld id="{CFC44941-22E3-4999-8158-D4DC6EE5B4DF}" type="slidenum">
              <a:rPr lang="en-GB" smtClean="0"/>
              <a:t>1</a:t>
            </a:fld>
            <a:endParaRPr lang="en-GB" dirty="0"/>
          </a:p>
        </p:txBody>
      </p:sp>
    </p:spTree>
    <p:extLst>
      <p:ext uri="{BB962C8B-B14F-4D97-AF65-F5344CB8AC3E}">
        <p14:creationId xmlns:p14="http://schemas.microsoft.com/office/powerpoint/2010/main" val="16585975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Many care experienced children and young people have attachment issues. We cannot mention attachment without mentioning the 6 nurture principles.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One of the key elements of nurture is creating that safe space in your centre with strong positive relationships between staff and children, predictable routines and a range of spaces taking into consideration those quiet spaces.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Nurture as a practice means relating to and coaching children and young people to help them form positive relationships, build resilience and improve their social, emotional and mental health and wellbeing. These six principles help staff to focus on the social and emotional needs and development of children and young people.</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During this professional learning session we will only be able to touch on the Nurture Principles but it is important to recognise the value and relevance of them to understanding children’s behaviour and how we might be able to best support them.</a:t>
            </a:r>
          </a:p>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CFC44941-22E3-4999-8158-D4DC6EE5B4DF}" type="slidenum">
              <a:rPr lang="en-GB" smtClean="0"/>
              <a:t>10</a:t>
            </a:fld>
            <a:endParaRPr lang="en-GB" dirty="0"/>
          </a:p>
        </p:txBody>
      </p:sp>
    </p:spTree>
    <p:extLst>
      <p:ext uri="{BB962C8B-B14F-4D97-AF65-F5344CB8AC3E}">
        <p14:creationId xmlns:p14="http://schemas.microsoft.com/office/powerpoint/2010/main" val="28768607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Wellbeing is made up of different aspects as illustrated in the diagram.  These aspects broadly encompass our physical and mental wellbeing.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Emotional Wellbeing is enhanced by dependable adults that know children well, quiet, cosy spaces, balanced pace of the day, opportunities to make choices and decisions, experiences that support health and emotional wellbeing, a balanced diet and daily free flow access to outdoors.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Positive self-identity/self-esteem is enhanced by personal resilience, knowing your strengths, and being open to inspiration, learning, or being creative. We can promote this through appropriate praise, celebrating achievements, building resilience and tenacity to try new things and attempt things that may be challenging. Having the opportunities to explore and be creative and problem solve.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Security and comfort is enhanced for children by having a safe environment, familiar adults and predictable routines with high levels of support and consistent boundaries. Adults that use a shared language that children can understand and communication methods that support children to make sense of their world around them.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Physical Wellbeing is enhanced by sleep, exercise, eating well, relaxation, pampering.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Social Wellbeing is enhanced by a sense of belonging, working as a team, positive relationships, humour and laughter. For young children this can be promoted through self registration, having a key worker and group, having responsibilities to help, being supported to develop positive relationships and social skills with peers, having fun and practitioners that recognise the patterns of attendance and pace of the day for children (particularly for long days).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Of course, physical health and mental wellbeing are interlinked, and it is important that children understand that good physical health contributes to good mental wellbeing, and vice versa.</a:t>
            </a:r>
          </a:p>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CFC44941-22E3-4999-8158-D4DC6EE5B4DF}" type="slidenum">
              <a:rPr lang="en-GB" smtClean="0"/>
              <a:t>11</a:t>
            </a:fld>
            <a:endParaRPr lang="en-GB" dirty="0"/>
          </a:p>
        </p:txBody>
      </p:sp>
    </p:spTree>
    <p:extLst>
      <p:ext uri="{BB962C8B-B14F-4D97-AF65-F5344CB8AC3E}">
        <p14:creationId xmlns:p14="http://schemas.microsoft.com/office/powerpoint/2010/main" val="13247209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EF2F2756-E7E3-4675-804D-E4F8C2B0B1E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a:extLst>
              <a:ext uri="{FF2B5EF4-FFF2-40B4-BE49-F238E27FC236}">
                <a16:creationId xmlns:a16="http://schemas.microsoft.com/office/drawing/2014/main" id="{6210096A-1869-4E91-832C-36077361768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Children who have not had those early nurturing experiences often have very negative thoughts and feelings about themselves – they often operate in the brain stem, reptilian and reactive part of the brain rather than the cognitive, thinking part of the brain.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Children and young people who feel cared for and valued are much more likely to be happy and do well in life.</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Children who know themselves well and have self-respect are more likely to be resilient and strong, cope with change and challenge in life and make good choices.</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We want all children and young people to feel safe and secure and be able to work in a supportive environment that promotes respect.</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We want learners to establish a pattern of ‘being’ and living that is healthy and which will be sustained into adult life. These children may become parents and will hopefully raise their children to be healthy and happy.</a:t>
            </a:r>
          </a:p>
        </p:txBody>
      </p:sp>
      <p:sp>
        <p:nvSpPr>
          <p:cNvPr id="49156" name="Slide Number Placeholder 3">
            <a:extLst>
              <a:ext uri="{FF2B5EF4-FFF2-40B4-BE49-F238E27FC236}">
                <a16:creationId xmlns:a16="http://schemas.microsoft.com/office/drawing/2014/main" id="{16856676-5E97-447C-B15F-3C37EB57541E}"/>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39775" indent="-282575">
              <a:spcBef>
                <a:spcPct val="30000"/>
              </a:spcBef>
              <a:defRPr sz="1200">
                <a:solidFill>
                  <a:schemeClr val="tx1"/>
                </a:solidFill>
                <a:latin typeface="Calibri" panose="020F0502020204030204" pitchFamily="34" charset="0"/>
              </a:defRPr>
            </a:lvl2pPr>
            <a:lvl3pPr marL="1139825" indent="-225425">
              <a:spcBef>
                <a:spcPct val="30000"/>
              </a:spcBef>
              <a:defRPr sz="1200">
                <a:solidFill>
                  <a:schemeClr val="tx1"/>
                </a:solidFill>
                <a:latin typeface="Calibri" panose="020F0502020204030204" pitchFamily="34" charset="0"/>
              </a:defRPr>
            </a:lvl3pPr>
            <a:lvl4pPr marL="1595438" indent="-225425">
              <a:spcBef>
                <a:spcPct val="30000"/>
              </a:spcBef>
              <a:defRPr sz="1200">
                <a:solidFill>
                  <a:schemeClr val="tx1"/>
                </a:solidFill>
                <a:latin typeface="Calibri" panose="020F0502020204030204" pitchFamily="34" charset="0"/>
              </a:defRPr>
            </a:lvl4pPr>
            <a:lvl5pPr marL="2052638" indent="-225425">
              <a:spcBef>
                <a:spcPct val="30000"/>
              </a:spcBef>
              <a:defRPr sz="1200">
                <a:solidFill>
                  <a:schemeClr val="tx1"/>
                </a:solidFill>
                <a:latin typeface="Calibri" panose="020F0502020204030204" pitchFamily="34" charset="0"/>
              </a:defRPr>
            </a:lvl5pPr>
            <a:lvl6pPr marL="2509838" indent="-225425" eaLnBrk="0" fontAlgn="base" hangingPunct="0">
              <a:spcBef>
                <a:spcPct val="30000"/>
              </a:spcBef>
              <a:spcAft>
                <a:spcPct val="0"/>
              </a:spcAft>
              <a:defRPr sz="1200">
                <a:solidFill>
                  <a:schemeClr val="tx1"/>
                </a:solidFill>
                <a:latin typeface="Calibri" panose="020F0502020204030204" pitchFamily="34" charset="0"/>
              </a:defRPr>
            </a:lvl6pPr>
            <a:lvl7pPr marL="2967038" indent="-225425" eaLnBrk="0" fontAlgn="base" hangingPunct="0">
              <a:spcBef>
                <a:spcPct val="30000"/>
              </a:spcBef>
              <a:spcAft>
                <a:spcPct val="0"/>
              </a:spcAft>
              <a:defRPr sz="1200">
                <a:solidFill>
                  <a:schemeClr val="tx1"/>
                </a:solidFill>
                <a:latin typeface="Calibri" panose="020F0502020204030204" pitchFamily="34" charset="0"/>
              </a:defRPr>
            </a:lvl7pPr>
            <a:lvl8pPr marL="3424238" indent="-225425" eaLnBrk="0" fontAlgn="base" hangingPunct="0">
              <a:spcBef>
                <a:spcPct val="30000"/>
              </a:spcBef>
              <a:spcAft>
                <a:spcPct val="0"/>
              </a:spcAft>
              <a:defRPr sz="1200">
                <a:solidFill>
                  <a:schemeClr val="tx1"/>
                </a:solidFill>
                <a:latin typeface="Calibri" panose="020F0502020204030204" pitchFamily="34" charset="0"/>
              </a:defRPr>
            </a:lvl8pPr>
            <a:lvl9pPr marL="3881438" indent="-225425"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9B85F9A-5BD1-47EA-8258-B088A04224DB}" type="slidenum">
              <a:rPr lang="en-GB" altLang="en-US" smtClean="0">
                <a:latin typeface="Arial" panose="020B0604020202020204" pitchFamily="34" charset="0"/>
              </a:rPr>
              <a:pPr>
                <a:spcBef>
                  <a:spcPct val="0"/>
                </a:spcBef>
              </a:pPr>
              <a:t>12</a:t>
            </a:fld>
            <a:endParaRPr lang="en-GB" altLang="en-US" dirty="0">
              <a:latin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Research shows that having a supportive and trusted adult is key to how well a child or young person is connected; self-confident, future looking and can cope with problems.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The One Good Adult concept is a key element of the NHS Greater Glasgow and Clyde child and youth mental health improvement and early intervention framework.</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The absence of a supportive and trusted adult is linked to higher levels of distress, anti-social behaviour and an increased risk of suicidal behaviour.</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The supportive and trusted adult can be a parent, grandparent, youth worker, sports coach, teacher, janitor or someone who is available to them in times of need.</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NHS Education Service asked children to right a job description for a ‘Good Adult’. The following slide gives a summary of what they said.</a:t>
            </a:r>
            <a:r>
              <a:rPr lang="en-GB" sz="1800" dirty="0">
                <a:effectLst/>
                <a:latin typeface="Calibri" panose="020F0502020204030204" pitchFamily="34" charset="0"/>
                <a:ea typeface="Calibri" panose="020F0502020204030204" pitchFamily="34" charset="0"/>
              </a:rPr>
              <a:t> </a:t>
            </a:r>
          </a:p>
          <a:p>
            <a:endParaRPr lang="en-GB" dirty="0"/>
          </a:p>
        </p:txBody>
      </p:sp>
      <p:sp>
        <p:nvSpPr>
          <p:cNvPr id="4" name="Slide Number Placeholder 3"/>
          <p:cNvSpPr>
            <a:spLocks noGrp="1"/>
          </p:cNvSpPr>
          <p:nvPr>
            <p:ph type="sldNum" sz="quarter" idx="5"/>
          </p:nvPr>
        </p:nvSpPr>
        <p:spPr/>
        <p:txBody>
          <a:bodyPr/>
          <a:lstStyle/>
          <a:p>
            <a:fld id="{CFC44941-22E3-4999-8158-D4DC6EE5B4DF}" type="slidenum">
              <a:rPr lang="en-GB" smtClean="0"/>
              <a:t>13</a:t>
            </a:fld>
            <a:endParaRPr lang="en-GB"/>
          </a:p>
        </p:txBody>
      </p:sp>
    </p:spTree>
    <p:extLst>
      <p:ext uri="{BB962C8B-B14F-4D97-AF65-F5344CB8AC3E}">
        <p14:creationId xmlns:p14="http://schemas.microsoft.com/office/powerpoint/2010/main" val="15241886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i="0" dirty="0">
                <a:effectLst/>
                <a:latin typeface="Arial" panose="020B0604020202020204" pitchFamily="34" charset="0"/>
                <a:ea typeface="Calibri" panose="020F0502020204030204" pitchFamily="34" charset="0"/>
              </a:rPr>
              <a:t>The criteria outline qualities and attitudes that we can all have without any specialist training. This is what matters to children. This is what makes a difference to them.  Do we value these  qualities too?</a:t>
            </a:r>
          </a:p>
          <a:p>
            <a:r>
              <a:rPr kumimoji="0" lang="en-GB" sz="1800" b="0" i="0" u="none" strike="noStrike" kern="1200" cap="none" spc="0" normalizeH="0" baseline="0" noProof="0" dirty="0">
                <a:ln>
                  <a:noFill/>
                </a:ln>
                <a:solidFill>
                  <a:schemeClr val="tx1"/>
                </a:solidFill>
                <a:effectLst/>
                <a:uLnTx/>
                <a:uFillTx/>
                <a:latin typeface="+mj-lt"/>
                <a:ea typeface="+mj-ea"/>
                <a:cs typeface="+mj-cs"/>
              </a:rPr>
              <a:t>Could you be that </a:t>
            </a:r>
            <a:r>
              <a:rPr kumimoji="0" lang="en-GB" sz="3200" b="0" i="0" u="none" strike="noStrike" kern="1200" cap="none" spc="0" normalizeH="0" baseline="0" noProof="0" dirty="0">
                <a:ln>
                  <a:noFill/>
                </a:ln>
                <a:solidFill>
                  <a:schemeClr val="tx1"/>
                </a:solidFill>
                <a:effectLst/>
                <a:uLnTx/>
                <a:uFillTx/>
                <a:latin typeface="+mj-lt"/>
                <a:ea typeface="+mj-ea"/>
                <a:cs typeface="+mj-cs"/>
              </a:rPr>
              <a:t>One Good Adult?</a:t>
            </a:r>
            <a:endParaRPr lang="en-GB" sz="1800" b="0" i="0" dirty="0">
              <a:effectLst/>
              <a:latin typeface="Arial" panose="020B0604020202020204" pitchFamily="34" charset="0"/>
              <a:ea typeface="Calibri" panose="020F0502020204030204" pitchFamily="34" charset="0"/>
            </a:endParaRPr>
          </a:p>
          <a:p>
            <a:endParaRPr lang="en-GB" sz="1800" b="1" i="0" dirty="0">
              <a:effectLst/>
              <a:latin typeface="Arial" panose="020B0604020202020204" pitchFamily="34" charset="0"/>
              <a:ea typeface="Calibri" panose="020F0502020204030204" pitchFamily="34" charset="0"/>
            </a:endParaRPr>
          </a:p>
          <a:p>
            <a:r>
              <a:rPr lang="en-GB" sz="1800" b="1" i="0" dirty="0">
                <a:effectLst/>
                <a:latin typeface="Arial" panose="020B0604020202020204" pitchFamily="34" charset="0"/>
                <a:ea typeface="Calibri" panose="020F0502020204030204" pitchFamily="34" charset="0"/>
              </a:rPr>
              <a:t>Optional to watch</a:t>
            </a:r>
            <a:r>
              <a:rPr lang="en-GB" sz="1800" b="1" i="0" dirty="0">
                <a:effectLst/>
                <a:latin typeface="Calibri" panose="020F0502020204030204" pitchFamily="34" charset="0"/>
                <a:ea typeface="Calibri" panose="020F0502020204030204" pitchFamily="34" charset="0"/>
              </a:rPr>
              <a:t>  </a:t>
            </a:r>
            <a:r>
              <a:rPr lang="en-GB" sz="1800" u="sng" dirty="0">
                <a:solidFill>
                  <a:srgbClr val="0563C1"/>
                </a:solidFill>
                <a:effectLst/>
                <a:latin typeface="Calibri" panose="020F0502020204030204" pitchFamily="34" charset="0"/>
                <a:ea typeface="Calibri" panose="020F0502020204030204" pitchFamily="34" charset="0"/>
                <a:hlinkClick r:id="rId3"/>
              </a:rPr>
              <a:t>One Good Adult </a:t>
            </a:r>
            <a:r>
              <a:rPr lang="en-GB" sz="1800" u="sng" dirty="0" err="1">
                <a:solidFill>
                  <a:srgbClr val="0563C1"/>
                </a:solidFill>
                <a:effectLst/>
                <a:latin typeface="Calibri" panose="020F0502020204030204" pitchFamily="34" charset="0"/>
                <a:ea typeface="Calibri" panose="020F0502020204030204" pitchFamily="34" charset="0"/>
                <a:hlinkClick r:id="rId3"/>
              </a:rPr>
              <a:t>NHSGGC</a:t>
            </a:r>
            <a:r>
              <a:rPr lang="en-GB" sz="1800" dirty="0">
                <a:effectLst/>
                <a:latin typeface="Calibri" panose="020F0502020204030204" pitchFamily="34" charset="0"/>
                <a:ea typeface="Calibri" panose="020F0502020204030204" pitchFamily="34" charset="0"/>
              </a:rPr>
              <a:t> (</a:t>
            </a:r>
            <a:r>
              <a:rPr lang="en-GB" sz="1800" dirty="0" err="1">
                <a:effectLst/>
                <a:latin typeface="Calibri" panose="020F0502020204030204" pitchFamily="34" charset="0"/>
                <a:ea typeface="Calibri" panose="020F0502020204030204" pitchFamily="34" charset="0"/>
              </a:rPr>
              <a:t>2mins</a:t>
            </a:r>
            <a:r>
              <a:rPr lang="en-GB" sz="1800" dirty="0">
                <a:effectLst/>
                <a:latin typeface="Calibri" panose="020F0502020204030204" pitchFamily="34" charset="0"/>
                <a:ea typeface="Calibri" panose="020F0502020204030204" pitchFamily="34" charset="0"/>
              </a:rPr>
              <a:t> </a:t>
            </a:r>
            <a:r>
              <a:rPr lang="en-GB" sz="1800" dirty="0" err="1">
                <a:effectLst/>
                <a:latin typeface="Calibri" panose="020F0502020204030204" pitchFamily="34" charset="0"/>
                <a:ea typeface="Calibri" panose="020F0502020204030204" pitchFamily="34" charset="0"/>
              </a:rPr>
              <a:t>58sec</a:t>
            </a:r>
            <a:r>
              <a:rPr lang="en-GB" sz="1800" dirty="0">
                <a:effectLst/>
                <a:latin typeface="Calibri" panose="020F0502020204030204" pitchFamily="34" charset="0"/>
                <a:ea typeface="Calibri" panose="020F0502020204030204" pitchFamily="34" charset="0"/>
              </a:rPr>
              <a:t>). The film describes the benefits they felt by having that One Good Adult in their lives.</a:t>
            </a:r>
          </a:p>
          <a:p>
            <a:r>
              <a:rPr lang="en-GB" sz="1800" dirty="0">
                <a:effectLst/>
                <a:latin typeface="Calibri" panose="020F0502020204030204" pitchFamily="34" charset="0"/>
                <a:ea typeface="Calibri" panose="020F0502020204030204" pitchFamily="34" charset="0"/>
              </a:rPr>
              <a:t> </a:t>
            </a:r>
          </a:p>
          <a:p>
            <a:endParaRPr lang="en-GB" dirty="0"/>
          </a:p>
        </p:txBody>
      </p:sp>
      <p:sp>
        <p:nvSpPr>
          <p:cNvPr id="4" name="Slide Number Placeholder 3"/>
          <p:cNvSpPr>
            <a:spLocks noGrp="1"/>
          </p:cNvSpPr>
          <p:nvPr>
            <p:ph type="sldNum" sz="quarter" idx="5"/>
          </p:nvPr>
        </p:nvSpPr>
        <p:spPr/>
        <p:txBody>
          <a:bodyPr/>
          <a:lstStyle/>
          <a:p>
            <a:fld id="{CFC44941-22E3-4999-8158-D4DC6EE5B4DF}" type="slidenum">
              <a:rPr lang="en-GB" smtClean="0"/>
              <a:t>14</a:t>
            </a:fld>
            <a:endParaRPr lang="en-GB"/>
          </a:p>
        </p:txBody>
      </p:sp>
    </p:spTree>
    <p:extLst>
      <p:ext uri="{BB962C8B-B14F-4D97-AF65-F5344CB8AC3E}">
        <p14:creationId xmlns:p14="http://schemas.microsoft.com/office/powerpoint/2010/main" val="20270183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Safety is a basic human need.</a:t>
            </a:r>
            <a:endParaRPr lang="en-GB"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Some of our children haven’t experienced what so many of us take for granted – safety, security, and stability throughout their lives.</a:t>
            </a:r>
            <a:endParaRPr lang="en-GB"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Maslow’s Hierarchy demonstrates that feelings of safety, security, and connectedness underpinning higher-order areas such as self-esteem, social and emotional competence, and self-fulfilment. All these things are important for healthy relationships in their future.</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Remember learning cannot happen effectively unless these basic needs are met first.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We may need to focus on a child’s safety and security in order for them to become learning ready before even considering developing things like resilience or growth mindsets.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So, how do we promote physical safety?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The physical environment can help create that feeling of safety and security for a child who has experienced trauma or loss. This may include creating or identifying what a safe space might look like for an individual child or young person, evaluating playroom settings, safe spaces or breakout areas, considering clutter, levels of visual or auditory stimuli etc. It’s best practice to ask the expert - the child or young person.</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For emotional or psychological safety, we could look at individual support plans or other shared information. We also may need to consider options such as referral to specialist services.</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You will know this is very much dependent on relationships across the setting’s community. These need to be positive and consistent to be effective.</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Knowing children well and being able to work with them to identify triggers and supportive factors is vital. Providing structure, predictability, and being prepared, showing consistency and having boundaries, using praise and reassurance, and always having positive beginnings and endings during transitions are all useful approaches to take.</a:t>
            </a:r>
            <a:endParaRPr lang="en-GB" sz="1800"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CFC44941-22E3-4999-8158-D4DC6EE5B4DF}" type="slidenum">
              <a:rPr lang="en-GB" smtClean="0"/>
              <a:t>15</a:t>
            </a:fld>
            <a:endParaRPr lang="en-GB" dirty="0"/>
          </a:p>
        </p:txBody>
      </p:sp>
    </p:spTree>
    <p:extLst>
      <p:ext uri="{BB962C8B-B14F-4D97-AF65-F5344CB8AC3E}">
        <p14:creationId xmlns:p14="http://schemas.microsoft.com/office/powerpoint/2010/main" val="31609949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Arial" panose="020B0604020202020204" pitchFamily="34" charset="0"/>
              <a:buChar char="•"/>
              <a:tabLst>
                <a:tab pos="228600" algn="l"/>
              </a:tabLst>
            </a:pPr>
            <a:r>
              <a:rPr lang="en-GB" sz="1800" dirty="0">
                <a:effectLst/>
                <a:latin typeface="Calibri" panose="020F0502020204030204" pitchFamily="34" charset="0"/>
                <a:ea typeface="Calibri" panose="020F0502020204030204" pitchFamily="34" charset="0"/>
                <a:cs typeface="Times New Roman" panose="02020603050405020304" pitchFamily="18" charset="0"/>
              </a:rPr>
              <a:t>This quote exemplifies what we are considering when promoting a sense of safety. The nurture approach aims to replace “missing or distorted” early nurturing experiences by immersing children in warm and welcoming environments which facilitate social, emotional and cognitive development (Lucas et al, 2006)</a:t>
            </a:r>
          </a:p>
        </p:txBody>
      </p:sp>
      <p:sp>
        <p:nvSpPr>
          <p:cNvPr id="4" name="Slide Number Placeholder 3"/>
          <p:cNvSpPr>
            <a:spLocks noGrp="1"/>
          </p:cNvSpPr>
          <p:nvPr>
            <p:ph type="sldNum" sz="quarter" idx="10"/>
          </p:nvPr>
        </p:nvSpPr>
        <p:spPr/>
        <p:txBody>
          <a:bodyPr/>
          <a:lstStyle/>
          <a:p>
            <a:fld id="{47BEAED4-7CBF-4A3A-860D-B0D3E43BE0BF}" type="slidenum">
              <a:rPr lang="en-GB" smtClean="0"/>
              <a:t>16</a:t>
            </a:fld>
            <a:endParaRPr lang="en-GB" dirty="0"/>
          </a:p>
        </p:txBody>
      </p:sp>
    </p:spTree>
    <p:extLst>
      <p:ext uri="{BB962C8B-B14F-4D97-AF65-F5344CB8AC3E}">
        <p14:creationId xmlns:p14="http://schemas.microsoft.com/office/powerpoint/2010/main" val="8935548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Even when we provide physical and emotional safety there will still be times when we are faced with challenging behaviour. Behaviour that’s possibly a response to childhood trauma. </a:t>
            </a:r>
            <a:endParaRPr lang="en-GB" sz="11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Some behaviour may be described as “distressed” or “dysregulated” because:</a:t>
            </a:r>
            <a:endParaRPr lang="en-GB" sz="11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GB" sz="1200" kern="1200" dirty="0">
                <a:solidFill>
                  <a:schemeClr val="tx1"/>
                </a:solidFill>
                <a:effectLst/>
                <a:latin typeface="+mn-lt"/>
                <a:ea typeface="+mn-ea"/>
                <a:cs typeface="+mn-cs"/>
              </a:rPr>
              <a:t>It is difficult to manage and understand</a:t>
            </a:r>
            <a:endParaRPr lang="en-GB" sz="11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GB" sz="1200" kern="1200" dirty="0">
                <a:solidFill>
                  <a:schemeClr val="tx1"/>
                </a:solidFill>
                <a:effectLst/>
                <a:latin typeface="+mn-lt"/>
                <a:ea typeface="+mn-ea"/>
                <a:cs typeface="+mn-cs"/>
              </a:rPr>
              <a:t>Presents a risk to the child, other children, practitioners, or others</a:t>
            </a:r>
            <a:endParaRPr lang="en-GB" sz="11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GB" sz="1200" kern="1200" dirty="0">
                <a:solidFill>
                  <a:schemeClr val="tx1"/>
                </a:solidFill>
                <a:effectLst/>
                <a:latin typeface="+mn-lt"/>
                <a:ea typeface="+mn-ea"/>
                <a:cs typeface="+mn-cs"/>
              </a:rPr>
              <a:t>It is not appropriate for the environment in which it is exhibited</a:t>
            </a:r>
            <a:endParaRPr lang="en-GB" sz="11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GB" sz="1200" kern="1200" dirty="0">
                <a:solidFill>
                  <a:schemeClr val="tx1"/>
                </a:solidFill>
                <a:effectLst/>
                <a:latin typeface="+mn-lt"/>
                <a:ea typeface="+mn-ea"/>
                <a:cs typeface="+mn-cs"/>
              </a:rPr>
              <a:t>It is inappropriate given the child’s age or developmental stage</a:t>
            </a:r>
            <a:endParaRPr lang="en-GB" sz="11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None of these are easy to support in a early learning and childcare environment but if we can work with the child to reflect on what needs to change in order to minimise distressed behaviour we can move towards ensuring behaviour is not a barrier to engagement or accessing learning. </a:t>
            </a:r>
            <a:endParaRPr lang="en-GB" sz="11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Use Co-regulation practice – connect before correct to support the child, name the feelings and then consider actions and alternative responses. </a:t>
            </a:r>
            <a:endParaRPr lang="en-GB" sz="11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Using the sequence of engagement – 1. regulate, 2. relate and then 3. Reason</a:t>
            </a:r>
            <a:endParaRPr lang="en-GB" sz="11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Not reasoning until they are regulated and you’ve validated their feelings, not their behaviour, means we are working with how the brain works and not against it.</a:t>
            </a:r>
            <a:endParaRPr lang="en-GB" sz="11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This gives us the best chance to re-engage the child and move on.</a:t>
            </a:r>
            <a:endParaRPr lang="en-GB" sz="11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Please ask parents/ carers not to revisit the incident to avoid feelings of shame/ anger/ break of trust. Instead discuss positive behaviours, feelings on way to the setting the next day. </a:t>
            </a:r>
            <a:endParaRPr lang="en-GB" sz="1100" kern="1200" dirty="0">
              <a:solidFill>
                <a:schemeClr val="tx1"/>
              </a:solidFill>
              <a:effectLst/>
              <a:latin typeface="+mn-lt"/>
              <a:ea typeface="+mn-ea"/>
              <a:cs typeface="+mn-cs"/>
            </a:endParaRPr>
          </a:p>
          <a:p>
            <a:pPr marL="342900" lvl="0" indent="-342900">
              <a:buFont typeface="Symbol" panose="05050102010706020507" pitchFamily="18" charset="2"/>
              <a:buChar char=""/>
            </a:pPr>
            <a:endParaRPr lang="en-GB" sz="1100" b="1" dirty="0">
              <a:effectLst/>
              <a:latin typeface="Calibri" panose="020F0502020204030204" pitchFamily="34" charset="0"/>
              <a:ea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CFC44941-22E3-4999-8158-D4DC6EE5B4DF}" type="slidenum">
              <a:rPr lang="en-GB" smtClean="0"/>
              <a:t>17</a:t>
            </a:fld>
            <a:endParaRPr lang="en-GB" dirty="0"/>
          </a:p>
        </p:txBody>
      </p:sp>
    </p:spTree>
    <p:extLst>
      <p:ext uri="{BB962C8B-B14F-4D97-AF65-F5344CB8AC3E}">
        <p14:creationId xmlns:p14="http://schemas.microsoft.com/office/powerpoint/2010/main" val="41771328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This lovely graphic reminds us of what we are reflecting on! It can be difficult to see past the challenging behaviour and remain resilient and understanding at times but we should try to always remember what sits behind the behaviour.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If you feel you are struggling to manage a situation, and if its available, never hesitate to ask for some extra support. Remember co-regulating with children can be exhausting. Be aware of your own wellbeing and practice self-care. Remember it is ok to ask for help.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800" dirty="0">
              <a:effectLst/>
              <a:latin typeface="Calibri" panose="020F0502020204030204" pitchFamily="34" charset="0"/>
              <a:ea typeface="Calibri" panose="020F0502020204030204" pitchFamily="34" charset="0"/>
            </a:endParaRPr>
          </a:p>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CFC44941-22E3-4999-8158-D4DC6EE5B4DF}" type="slidenum">
              <a:rPr lang="en-GB" smtClean="0"/>
              <a:t>18</a:t>
            </a:fld>
            <a:endParaRPr lang="en-GB" dirty="0"/>
          </a:p>
        </p:txBody>
      </p:sp>
    </p:spTree>
    <p:extLst>
      <p:ext uri="{BB962C8B-B14F-4D97-AF65-F5344CB8AC3E}">
        <p14:creationId xmlns:p14="http://schemas.microsoft.com/office/powerpoint/2010/main" val="15537458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This activity can be adapted depending on delivery e.g. face to face, personal reflection, </a:t>
            </a:r>
            <a:r>
              <a:rPr lang="en-GB" sz="1200" i="1" kern="1200" dirty="0" err="1">
                <a:solidFill>
                  <a:schemeClr val="tx1"/>
                </a:solidFill>
                <a:effectLst/>
                <a:latin typeface="+mn-lt"/>
                <a:ea typeface="+mn-ea"/>
                <a:cs typeface="+mn-cs"/>
              </a:rPr>
              <a:t>menti</a:t>
            </a:r>
            <a:r>
              <a:rPr lang="en-GB" sz="1200" i="1" kern="1200" dirty="0">
                <a:solidFill>
                  <a:schemeClr val="tx1"/>
                </a:solidFill>
                <a:effectLst/>
                <a:latin typeface="+mn-lt"/>
                <a:ea typeface="+mn-ea"/>
                <a:cs typeface="+mn-cs"/>
              </a:rPr>
              <a:t> etc.</a:t>
            </a:r>
            <a:endParaRPr lang="en-GB"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For this reflection activity take some time to consider the questions and reflect on what this behaviour may be telling you.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You will likely have one or two children in mind.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Consider what you understand about their previous or current experiences to identify what the behaviour may be telling you and where this may be coming from. </a:t>
            </a:r>
          </a:p>
          <a:p>
            <a:pPr marL="0" indent="0">
              <a:buFont typeface="Arial" panose="020B0604020202020204" pitchFamily="34" charset="0"/>
              <a:buNone/>
            </a:pPr>
            <a:endParaRPr lang="en-GB" sz="1200" kern="1200" dirty="0">
              <a:solidFill>
                <a:schemeClr val="tx1"/>
              </a:solidFill>
              <a:effectLst/>
              <a:latin typeface="+mn-lt"/>
              <a:ea typeface="+mn-ea"/>
              <a:cs typeface="+mn-cs"/>
            </a:endParaRPr>
          </a:p>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CFC44941-22E3-4999-8158-D4DC6EE5B4DF}" type="slidenum">
              <a:rPr lang="en-GB" smtClean="0"/>
              <a:t>19</a:t>
            </a:fld>
            <a:endParaRPr lang="en-GB" dirty="0"/>
          </a:p>
        </p:txBody>
      </p:sp>
    </p:spTree>
    <p:extLst>
      <p:ext uri="{BB962C8B-B14F-4D97-AF65-F5344CB8AC3E}">
        <p14:creationId xmlns:p14="http://schemas.microsoft.com/office/powerpoint/2010/main" val="7215921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To support our care experienced children and young people and to actively engage in Keeping The Promise, we need to first understand how their experiences and development shape them.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Once we know this we then need to know how we can best support them.</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The information shared today is relevant for all children and young people however care experienced children and young people’s lives can be very complex, more so than their non-care experienced peers, so today we will spend some time on understanding how their life journey may be impacting their wellbeing and readiness to learn.</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We want you to leave today knowing that there ARE things we all can do individually and collectively to support care experienced children and young people.</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At the end of the session we will signpost you to further reading and resources but if there are any of the topics we haven’t covered you can mention them in the next steps session or on the evaluation form at the end.</a:t>
            </a:r>
          </a:p>
          <a:p>
            <a:pPr marL="0" lvl="0" indent="0">
              <a:buFont typeface="Symbol" panose="05050102010706020507" pitchFamily="18" charset="2"/>
              <a:buNone/>
            </a:pPr>
            <a:endParaRPr lang="en-GB" sz="1800" b="1" dirty="0">
              <a:effectLst/>
              <a:latin typeface="Calibri" panose="020F0502020204030204" pitchFamily="34" charset="0"/>
              <a:ea typeface="Calibri" panose="020F0502020204030204" pitchFamily="34" charset="0"/>
            </a:endParaRPr>
          </a:p>
          <a:p>
            <a:pPr marL="0" lvl="0" indent="0">
              <a:buFont typeface="Symbol" panose="05050102010706020507" pitchFamily="18" charset="2"/>
              <a:buNone/>
            </a:pPr>
            <a:r>
              <a:rPr lang="en-GB" sz="1800" b="1" dirty="0">
                <a:effectLst/>
                <a:latin typeface="Calibri" panose="020F0502020204030204" pitchFamily="34" charset="0"/>
                <a:ea typeface="Calibri" panose="020F0502020204030204" pitchFamily="34" charset="0"/>
              </a:rPr>
              <a:t>Health warning!</a:t>
            </a:r>
            <a:r>
              <a:rPr lang="en-GB" sz="1800" dirty="0">
                <a:effectLst/>
                <a:latin typeface="Calibri" panose="020F0502020204030204" pitchFamily="34" charset="0"/>
                <a:ea typeface="Calibri" panose="020F0502020204030204" pitchFamily="34" charset="0"/>
              </a:rPr>
              <a:t> </a:t>
            </a:r>
            <a:r>
              <a:rPr lang="en-GB" sz="1200" kern="1200" dirty="0">
                <a:solidFill>
                  <a:schemeClr val="tx1"/>
                </a:solidFill>
                <a:effectLst/>
                <a:latin typeface="+mn-lt"/>
                <a:ea typeface="+mn-ea"/>
                <a:cs typeface="+mn-cs"/>
              </a:rPr>
              <a:t>Traumatic experiences are more common than we know! Today we will touch on a few difficult topics including trauma, grief and loss which may trigger thoughts about your own personal experiences. It can also be difficult to think about in terms of the children we work with and care about. These thoughts can trigger strong feelings. So please remember to be aware of your own reactions and look after yourself. If you need to take a breather, feel free to step out for a bit and if you need to, reach out to colleagues or friends you trust.</a:t>
            </a:r>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CFC44941-22E3-4999-8158-D4DC6EE5B4DF}" type="slidenum">
              <a:rPr lang="en-GB" smtClean="0"/>
              <a:t>2</a:t>
            </a:fld>
            <a:endParaRPr lang="en-GB" dirty="0"/>
          </a:p>
        </p:txBody>
      </p:sp>
    </p:spTree>
    <p:extLst>
      <p:ext uri="{BB962C8B-B14F-4D97-AF65-F5344CB8AC3E}">
        <p14:creationId xmlns:p14="http://schemas.microsoft.com/office/powerpoint/2010/main" val="38608007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1200" kern="1200" dirty="0">
                <a:solidFill>
                  <a:schemeClr val="tx1"/>
                </a:solidFill>
                <a:effectLst/>
                <a:latin typeface="+mn-lt"/>
                <a:ea typeface="+mn-ea"/>
                <a:cs typeface="+mn-cs"/>
              </a:rPr>
              <a:t>Identifying what is behind the behaviour can be tricky. Wouldn’t it be great if the children could tell us. </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Although this film primarily shows older children they talk about underlying factors to behaviour that would also be relevant for young children.</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Play the film.</a:t>
            </a:r>
          </a:p>
          <a:p>
            <a:pPr marL="0" lvl="0" indent="0">
              <a:buFont typeface="Arial" panose="020B0604020202020204" pitchFamily="34" charset="0"/>
              <a:buNone/>
              <a:tabLst>
                <a:tab pos="228600" algn="l"/>
              </a:tabLs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CFC44941-22E3-4999-8158-D4DC6EE5B4DF}" type="slidenum">
              <a:rPr lang="en-GB" smtClean="0"/>
              <a:t>20</a:t>
            </a:fld>
            <a:endParaRPr lang="en-GB" dirty="0"/>
          </a:p>
        </p:txBody>
      </p:sp>
    </p:spTree>
    <p:extLst>
      <p:ext uri="{BB962C8B-B14F-4D97-AF65-F5344CB8AC3E}">
        <p14:creationId xmlns:p14="http://schemas.microsoft.com/office/powerpoint/2010/main" val="19421258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Calibri" panose="020F0502020204030204" pitchFamily="34" charset="0"/>
                <a:ea typeface="Calibri" panose="020F0502020204030204" pitchFamily="34" charset="0"/>
              </a:rPr>
              <a:t>This film reminds us of what a child may be feeling and what it can look and feel like when the sense of safety and security is missing. </a:t>
            </a:r>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CFC44941-22E3-4999-8158-D4DC6EE5B4DF}" type="slidenum">
              <a:rPr lang="en-GB" smtClean="0"/>
              <a:t>21</a:t>
            </a:fld>
            <a:endParaRPr lang="en-GB" dirty="0"/>
          </a:p>
        </p:txBody>
      </p:sp>
    </p:spTree>
    <p:extLst>
      <p:ext uri="{BB962C8B-B14F-4D97-AF65-F5344CB8AC3E}">
        <p14:creationId xmlns:p14="http://schemas.microsoft.com/office/powerpoint/2010/main" val="33746181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If all behaviour is communication we want to ‘get curious’ about what is causing the young person to display the behaviour.  Anger is often a secondary emotion with something else underneath. Children and young people themselves often don’t have the language to articulate what they are feeling. So, at times asking them directly won’t necessarily provide us with answers. We may first need to teach, explain, or explore the language of feeling to get to the bottom of why a child or young person appears angry.</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This information can be very useful for planning future support for a child or young person.</a:t>
            </a:r>
          </a:p>
        </p:txBody>
      </p:sp>
      <p:sp>
        <p:nvSpPr>
          <p:cNvPr id="4" name="Slide Number Placeholder 3"/>
          <p:cNvSpPr>
            <a:spLocks noGrp="1"/>
          </p:cNvSpPr>
          <p:nvPr>
            <p:ph type="sldNum" sz="quarter" idx="10"/>
          </p:nvPr>
        </p:nvSpPr>
        <p:spPr/>
        <p:txBody>
          <a:bodyPr/>
          <a:lstStyle/>
          <a:p>
            <a:fld id="{DEDB893D-986D-4B31-8AEF-5D5CD4E1F61E}" type="slidenum">
              <a:rPr lang="en-GB" smtClean="0"/>
              <a:t>22</a:t>
            </a:fld>
            <a:endParaRPr lang="en-GB" dirty="0"/>
          </a:p>
        </p:txBody>
      </p:sp>
    </p:spTree>
    <p:extLst>
      <p:ext uri="{BB962C8B-B14F-4D97-AF65-F5344CB8AC3E}">
        <p14:creationId xmlns:p14="http://schemas.microsoft.com/office/powerpoint/2010/main" val="30812817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As practitioners, we need to be able to acknowledge the need for children to express anger, fear, sadness and disgust.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These are complex emotions to identify, understand and manage.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Anger in one person is often met with anger or fear in another.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This emotional transference can keep people locked in negative cycles within their relationships.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It is our job to change that cycle for children and young people by allowing ‘our calm’ to become ‘their calm’.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With patience and perseverance, we can teach them how to manage these big emotions safely.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We also need to</a:t>
            </a:r>
            <a:r>
              <a:rPr lang="en-GB" sz="1200" b="1"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make sure we are looking after our own emotional wellbeing when we work with those who have experienced significant trauma.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It isn’t just little people who are overwhelmed at times, adults can become overwhelmed too.</a:t>
            </a:r>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p:txBody>
      </p:sp>
      <p:sp>
        <p:nvSpPr>
          <p:cNvPr id="4" name="Header Placeholder 3"/>
          <p:cNvSpPr>
            <a:spLocks noGrp="1"/>
          </p:cNvSpPr>
          <p:nvPr>
            <p:ph type="hdr" sz="quarter" idx="10"/>
          </p:nvPr>
        </p:nvSpPr>
        <p:spPr/>
        <p:txBody>
          <a:bodyPr/>
          <a:lstStyle/>
          <a:p>
            <a:endParaRPr lang="en-GB" dirty="0">
              <a:solidFill>
                <a:prstClr val="black"/>
              </a:solidFill>
            </a:endParaRPr>
          </a:p>
        </p:txBody>
      </p:sp>
      <p:sp>
        <p:nvSpPr>
          <p:cNvPr id="5" name="Footer Placeholder 4"/>
          <p:cNvSpPr>
            <a:spLocks noGrp="1"/>
          </p:cNvSpPr>
          <p:nvPr>
            <p:ph type="ftr" sz="quarter" idx="11"/>
          </p:nvPr>
        </p:nvSpPr>
        <p:spPr/>
        <p:txBody>
          <a:bodyPr/>
          <a:lstStyle/>
          <a:p>
            <a:endParaRPr lang="en-GB" dirty="0">
              <a:solidFill>
                <a:prstClr val="black"/>
              </a:solidFill>
            </a:endParaRPr>
          </a:p>
        </p:txBody>
      </p:sp>
      <p:sp>
        <p:nvSpPr>
          <p:cNvPr id="6" name="Slide Number Placeholder 5"/>
          <p:cNvSpPr>
            <a:spLocks noGrp="1"/>
          </p:cNvSpPr>
          <p:nvPr>
            <p:ph type="sldNum" sz="quarter" idx="12"/>
          </p:nvPr>
        </p:nvSpPr>
        <p:spPr/>
        <p:txBody>
          <a:bodyPr/>
          <a:lstStyle/>
          <a:p>
            <a:fld id="{9B95965C-AEC4-43F5-9DAD-C97D98CFEA20}" type="slidenum">
              <a:rPr lang="en-GB" smtClean="0">
                <a:solidFill>
                  <a:prstClr val="black"/>
                </a:solidFill>
              </a:rPr>
              <a:pPr/>
              <a:t>23</a:t>
            </a:fld>
            <a:endParaRPr lang="en-GB" dirty="0">
              <a:solidFill>
                <a:prstClr val="black"/>
              </a:solidFill>
            </a:endParaRPr>
          </a:p>
        </p:txBody>
      </p:sp>
    </p:spTree>
    <p:extLst>
      <p:ext uri="{BB962C8B-B14F-4D97-AF65-F5344CB8AC3E}">
        <p14:creationId xmlns:p14="http://schemas.microsoft.com/office/powerpoint/2010/main" val="10404093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Through curiosity, you can develop your understanding of what will work with children and young people both from a preventative and responsive viewpoint.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By getting to know the child or young person you are working with, you will be able to identify:  </a:t>
            </a:r>
          </a:p>
          <a:p>
            <a:pPr marL="628650" lvl="1" indent="-171450">
              <a:buFont typeface="Arial" panose="020B0604020202020204" pitchFamily="34" charset="0"/>
              <a:buChar char="•"/>
            </a:pPr>
            <a:r>
              <a:rPr lang="en-GB" sz="1200" kern="1200" dirty="0">
                <a:solidFill>
                  <a:schemeClr val="tx1"/>
                </a:solidFill>
                <a:effectLst/>
                <a:latin typeface="+mn-lt"/>
                <a:ea typeface="+mn-ea"/>
                <a:cs typeface="+mn-cs"/>
              </a:rPr>
              <a:t>their early warning signs when they are finding it difficult to regulate their emotions (situations, stressors, tell-tale signs in their communication both verbal and non-verbal) </a:t>
            </a:r>
          </a:p>
          <a:p>
            <a:pPr marL="628650" lvl="1" indent="-171450">
              <a:buFont typeface="Arial" panose="020B0604020202020204" pitchFamily="34" charset="0"/>
              <a:buChar char="•"/>
            </a:pPr>
            <a:r>
              <a:rPr lang="en-GB" sz="1200" kern="1200" dirty="0">
                <a:solidFill>
                  <a:schemeClr val="tx1"/>
                </a:solidFill>
                <a:effectLst/>
                <a:latin typeface="+mn-lt"/>
                <a:ea typeface="+mn-ea"/>
                <a:cs typeface="+mn-cs"/>
              </a:rPr>
              <a:t>their interests and motivators </a:t>
            </a:r>
          </a:p>
          <a:p>
            <a:pPr marL="628650" lvl="1" indent="-171450">
              <a:buFont typeface="Arial" panose="020B0604020202020204" pitchFamily="34" charset="0"/>
              <a:buChar char="•"/>
            </a:pPr>
            <a:r>
              <a:rPr lang="en-GB" sz="1200" kern="1200" dirty="0">
                <a:solidFill>
                  <a:schemeClr val="tx1"/>
                </a:solidFill>
                <a:effectLst/>
                <a:latin typeface="+mn-lt"/>
                <a:ea typeface="+mn-ea"/>
                <a:cs typeface="+mn-cs"/>
              </a:rPr>
              <a:t>ideas that can be used to distract or divert attention </a:t>
            </a:r>
          </a:p>
          <a:p>
            <a:pPr marL="628650" lvl="1" indent="-171450">
              <a:buFont typeface="Arial" panose="020B0604020202020204" pitchFamily="34" charset="0"/>
              <a:buChar char="•"/>
            </a:pPr>
            <a:r>
              <a:rPr lang="en-GB" sz="1200" kern="1200" dirty="0">
                <a:solidFill>
                  <a:schemeClr val="tx1"/>
                </a:solidFill>
                <a:effectLst/>
                <a:latin typeface="+mn-lt"/>
                <a:ea typeface="+mn-ea"/>
                <a:cs typeface="+mn-cs"/>
              </a:rPr>
              <a:t>effective calming activities and de-escalation strategies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Ultimately it is through curiosity, that we demonstrate our commitment to helping children and young people when they are in crisis, and strengthen our relationships with them as a result. </a:t>
            </a:r>
          </a:p>
          <a:p>
            <a:r>
              <a:rPr lang="en-GB" sz="1800" dirty="0">
                <a:effectLst/>
                <a:latin typeface="Calibri" panose="020F0502020204030204" pitchFamily="34" charset="0"/>
                <a:ea typeface="Calibri" panose="020F0502020204030204" pitchFamily="34" charset="0"/>
              </a:rPr>
              <a:t> </a:t>
            </a:r>
          </a:p>
        </p:txBody>
      </p:sp>
      <p:sp>
        <p:nvSpPr>
          <p:cNvPr id="4" name="Slide Number Placeholder 3"/>
          <p:cNvSpPr>
            <a:spLocks noGrp="1"/>
          </p:cNvSpPr>
          <p:nvPr>
            <p:ph type="sldNum" sz="quarter" idx="10"/>
          </p:nvPr>
        </p:nvSpPr>
        <p:spPr/>
        <p:txBody>
          <a:bodyPr/>
          <a:lstStyle/>
          <a:p>
            <a:fld id="{DEDB893D-986D-4B31-8AEF-5D5CD4E1F61E}" type="slidenum">
              <a:rPr lang="en-GB" smtClean="0"/>
              <a:t>24</a:t>
            </a:fld>
            <a:endParaRPr lang="en-GB" dirty="0"/>
          </a:p>
        </p:txBody>
      </p:sp>
    </p:spTree>
    <p:extLst>
      <p:ext uri="{BB962C8B-B14F-4D97-AF65-F5344CB8AC3E}">
        <p14:creationId xmlns:p14="http://schemas.microsoft.com/office/powerpoint/2010/main" val="841382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One of the six nurture principles, language is a vital means of communication, applies to our internal narrative and to how people view us externally.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We want to use all the verbal and non-verbal language that we can to encourage positive interactions with children and young people, to give them a sense of safety, that they are worthy of positive attention and acceptance, that people can be playful, kind and curious and want to be there for them.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That people can be empathic to what they are needing, and to what they are going through.   We can remember this through PACE.  We all need to go at the right PACE with our children and young people. </a:t>
            </a:r>
          </a:p>
        </p:txBody>
      </p:sp>
      <p:sp>
        <p:nvSpPr>
          <p:cNvPr id="4" name="Header Placeholder 3"/>
          <p:cNvSpPr>
            <a:spLocks noGrp="1"/>
          </p:cNvSpPr>
          <p:nvPr>
            <p:ph type="hdr" sz="quarter" idx="10"/>
          </p:nvPr>
        </p:nvSpPr>
        <p:spPr/>
        <p:txBody>
          <a:bodyPr/>
          <a:lstStyle/>
          <a:p>
            <a:endParaRPr lang="en-GB" dirty="0">
              <a:solidFill>
                <a:prstClr val="black"/>
              </a:solidFill>
            </a:endParaRPr>
          </a:p>
        </p:txBody>
      </p:sp>
      <p:sp>
        <p:nvSpPr>
          <p:cNvPr id="5" name="Footer Placeholder 4"/>
          <p:cNvSpPr>
            <a:spLocks noGrp="1"/>
          </p:cNvSpPr>
          <p:nvPr>
            <p:ph type="ftr" sz="quarter" idx="11"/>
          </p:nvPr>
        </p:nvSpPr>
        <p:spPr/>
        <p:txBody>
          <a:bodyPr/>
          <a:lstStyle/>
          <a:p>
            <a:endParaRPr lang="en-GB" dirty="0">
              <a:solidFill>
                <a:prstClr val="black"/>
              </a:solidFill>
            </a:endParaRPr>
          </a:p>
        </p:txBody>
      </p:sp>
      <p:sp>
        <p:nvSpPr>
          <p:cNvPr id="6" name="Slide Number Placeholder 5"/>
          <p:cNvSpPr>
            <a:spLocks noGrp="1"/>
          </p:cNvSpPr>
          <p:nvPr>
            <p:ph type="sldNum" sz="quarter" idx="12"/>
          </p:nvPr>
        </p:nvSpPr>
        <p:spPr/>
        <p:txBody>
          <a:bodyPr/>
          <a:lstStyle/>
          <a:p>
            <a:fld id="{9B95965C-AEC4-43F5-9DAD-C97D98CFEA20}" type="slidenum">
              <a:rPr lang="en-GB" smtClean="0">
                <a:solidFill>
                  <a:prstClr val="black"/>
                </a:solidFill>
              </a:rPr>
              <a:pPr/>
              <a:t>25</a:t>
            </a:fld>
            <a:endParaRPr lang="en-GB" dirty="0">
              <a:solidFill>
                <a:prstClr val="black"/>
              </a:solidFill>
            </a:endParaRPr>
          </a:p>
        </p:txBody>
      </p:sp>
    </p:spTree>
    <p:extLst>
      <p:ext uri="{BB962C8B-B14F-4D97-AF65-F5344CB8AC3E}">
        <p14:creationId xmlns:p14="http://schemas.microsoft.com/office/powerpoint/2010/main" val="28852528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E6A9A1B7-15FB-4D10-B2B6-B9F956595DBA}"/>
              </a:ext>
            </a:extLst>
          </p:cNvPr>
          <p:cNvSpPr>
            <a:spLocks noGrp="1" noRot="1" noChangeAspect="1" noChangeArrowheads="1" noTextEdit="1"/>
          </p:cNvSpPr>
          <p:nvPr>
            <p:ph type="sldImg"/>
          </p:nvPr>
        </p:nvSpPr>
        <p:spPr bwMode="auto">
          <a:xfrm>
            <a:off x="88900" y="744538"/>
            <a:ext cx="6619875" cy="37242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a:extLst>
              <a:ext uri="{FF2B5EF4-FFF2-40B4-BE49-F238E27FC236}">
                <a16:creationId xmlns:a16="http://schemas.microsoft.com/office/drawing/2014/main" id="{135CFCFE-63BD-4ACF-8C01-7E0FF9828DD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Our internal use of language, how we label, describe and interpret what is happening, is important as it directly influences how we respond to every given situation.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Therefore, the more accurate we are with our language, and the more we focus on positive, helpful language that encourages us to see growth and opportunity for positive change, the better placed we will be to support the young people we are working with. </a:t>
            </a:r>
          </a:p>
          <a:p>
            <a:endParaRPr lang="en-GB" altLang="en-US" dirty="0"/>
          </a:p>
        </p:txBody>
      </p:sp>
      <p:sp>
        <p:nvSpPr>
          <p:cNvPr id="47108" name="Header Placeholder 3" hidden="1">
            <a:extLst>
              <a:ext uri="{FF2B5EF4-FFF2-40B4-BE49-F238E27FC236}">
                <a16:creationId xmlns:a16="http://schemas.microsoft.com/office/drawing/2014/main" id="{A13F903E-1C3D-44A2-B2AA-2CF16CCA61D4}"/>
              </a:ext>
            </a:extLst>
          </p:cNvPr>
          <p:cNvSpPr>
            <a:spLocks noGrp="1"/>
          </p:cNvSpPr>
          <p:nvPr>
            <p:ph type="hdr" sz="quarter"/>
          </p:nvPr>
        </p:nvSpPr>
        <p:spPr>
          <a:xfrm>
            <a:off x="0" y="0"/>
            <a:ext cx="6797675" cy="4587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l" fontAlgn="base">
              <a:spcBef>
                <a:spcPct val="0"/>
              </a:spcBef>
              <a:spcAft>
                <a:spcPct val="0"/>
              </a:spcAft>
            </a:pPr>
            <a:endParaRPr lang="en-US" altLang="en-US" sz="1200" dirty="0">
              <a:solidFill>
                <a:srgbClr val="000000"/>
              </a:solidFill>
            </a:endParaRPr>
          </a:p>
        </p:txBody>
      </p:sp>
      <p:sp>
        <p:nvSpPr>
          <p:cNvPr id="47109" name="Footer Placeholder 4" hidden="1">
            <a:extLst>
              <a:ext uri="{FF2B5EF4-FFF2-40B4-BE49-F238E27FC236}">
                <a16:creationId xmlns:a16="http://schemas.microsoft.com/office/drawing/2014/main" id="{2800C5C7-6D3F-418B-8E24-92127CDF12D9}"/>
              </a:ext>
            </a:extLst>
          </p:cNvPr>
          <p:cNvSpPr>
            <a:spLocks noGrp="1"/>
          </p:cNvSpPr>
          <p:nvPr>
            <p:ph type="ftr" sz="quarter" idx="4"/>
          </p:nvPr>
        </p:nvSpPr>
        <p:spPr>
          <a:xfrm>
            <a:off x="0" y="8685213"/>
            <a:ext cx="6797675" cy="4587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l" fontAlgn="base">
              <a:spcBef>
                <a:spcPct val="0"/>
              </a:spcBef>
              <a:spcAft>
                <a:spcPct val="0"/>
              </a:spcAft>
            </a:pPr>
            <a:endParaRPr lang="en-US" altLang="en-US" sz="1200" dirty="0">
              <a:solidFill>
                <a:srgbClr val="000000"/>
              </a:solidFill>
            </a:endParaRPr>
          </a:p>
        </p:txBody>
      </p:sp>
      <p:sp>
        <p:nvSpPr>
          <p:cNvPr id="47110" name="Slide Number Placeholder 5">
            <a:extLst>
              <a:ext uri="{FF2B5EF4-FFF2-40B4-BE49-F238E27FC236}">
                <a16:creationId xmlns:a16="http://schemas.microsoft.com/office/drawing/2014/main" id="{49F3B220-86CC-460A-A047-7DA95E3225F4}"/>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7633D439-47D1-4EAE-8404-185D6ACDF343}" type="slidenum">
              <a:rPr lang="en-GB" altLang="en-US" smtClean="0">
                <a:solidFill>
                  <a:srgbClr val="000000"/>
                </a:solidFill>
              </a:rPr>
              <a:pPr/>
              <a:t>26</a:t>
            </a:fld>
            <a:endParaRPr lang="en-GB" altLang="en-US" dirty="0">
              <a:solidFill>
                <a:srgbClr val="000000"/>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When we are talking about transitions in a child or young person’s life this includes the big vertical transitions such as a move from early learning and childcare to primary or change of care placement but also the smaller horizontal transitions such as a change from free play to lunch, home to ELC, play to nappy changing.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This could also be subtle changes within a child’s environment such as the change of a key worker or change in the way the playroom is arranged.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Transitions are challenging because they force us to let go of the familiar and face the future with a feeling of vulnerability.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When children and young people have developed secure attachments with their primary care givers and when they are confident in their relationships in early learning and childcare, then transitions can be key times for development of new skills and, while causing nerves, can be approached as exciting opportunities for new experiences.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For children who have grown up with disrupted attachments at the centre of their emotional life, then any stable element of their life is held to as an anchor for their feelings and the sense of panic and dread in the approach to a transition, however small, can result in emotional dysregulation and reactive behaviours that are centred on fear of the unknown and what can’t be controlled.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When all the personal aspects of their life at home have been subject to flux and unannounced change, then every element of control that they can exert in their relationships at school helps them to validate their sense of self. When this control is threatened by a transition then their immediate response is to fight for the status quo. So we may want to ‘get curious’ and ask ourselves:</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Why might transitions be difficult for this child?</a:t>
            </a:r>
          </a:p>
          <a:p>
            <a:r>
              <a:rPr lang="en-GB" sz="1800" b="1" dirty="0">
                <a:effectLst/>
                <a:latin typeface="Calibri" panose="020F0502020204030204" pitchFamily="34" charset="0"/>
                <a:ea typeface="Calibri" panose="020F0502020204030204" pitchFamily="34" charset="0"/>
              </a:rPr>
              <a:t> </a:t>
            </a:r>
            <a:endParaRPr lang="en-GB" sz="1800" dirty="0">
              <a:effectLst/>
              <a:latin typeface="Calibri" panose="020F0502020204030204" pitchFamily="34" charset="0"/>
              <a:ea typeface="Calibri" panose="020F0502020204030204" pitchFamily="34" charset="0"/>
            </a:endParaRPr>
          </a:p>
          <a:p>
            <a:pPr marL="0" indent="0">
              <a:buFont typeface="Arial" panose="020B0604020202020204" pitchFamily="34" charset="0"/>
              <a:buNone/>
            </a:pPr>
            <a:endParaRPr lang="en-GB" dirty="0"/>
          </a:p>
        </p:txBody>
      </p:sp>
      <p:sp>
        <p:nvSpPr>
          <p:cNvPr id="4" name="Header Placeholder 3" hidden="1"/>
          <p:cNvSpPr>
            <a:spLocks noGrp="1"/>
          </p:cNvSpPr>
          <p:nvPr>
            <p:ph type="hdr" sz="quarter" idx="10"/>
          </p:nvPr>
        </p:nvSpPr>
        <p:spPr>
          <a:xfrm>
            <a:off x="0" y="0"/>
            <a:ext cx="6858000" cy="458788"/>
          </a:xfrm>
        </p:spPr>
        <p:txBody>
          <a:bodyPr/>
          <a:lstStyle/>
          <a:p>
            <a:endParaRPr lang="en-GB" dirty="0"/>
          </a:p>
        </p:txBody>
      </p:sp>
      <p:sp>
        <p:nvSpPr>
          <p:cNvPr id="5" name="Footer Placeholder 4" hidden="1"/>
          <p:cNvSpPr>
            <a:spLocks noGrp="1"/>
          </p:cNvSpPr>
          <p:nvPr>
            <p:ph type="ftr" sz="quarter" idx="11"/>
          </p:nvPr>
        </p:nvSpPr>
        <p:spPr>
          <a:xfrm>
            <a:off x="0" y="8685213"/>
            <a:ext cx="6858000" cy="458787"/>
          </a:xfrm>
        </p:spPr>
        <p:txBody>
          <a:bodyPr/>
          <a:lstStyle/>
          <a:p>
            <a:endParaRPr lang="en-GB" dirty="0"/>
          </a:p>
        </p:txBody>
      </p:sp>
      <p:sp>
        <p:nvSpPr>
          <p:cNvPr id="6" name="Slide Number Placeholder 5"/>
          <p:cNvSpPr>
            <a:spLocks noGrp="1"/>
          </p:cNvSpPr>
          <p:nvPr>
            <p:ph type="sldNum" sz="quarter" idx="12"/>
          </p:nvPr>
        </p:nvSpPr>
        <p:spPr/>
        <p:txBody>
          <a:bodyPr/>
          <a:lstStyle/>
          <a:p>
            <a:fld id="{ADF2F51D-4B36-48F8-A2FD-E85CBA2F13BC}" type="slidenum">
              <a:rPr lang="en-GB" smtClean="0"/>
              <a:t>27</a:t>
            </a:fld>
            <a:endParaRPr lang="en-GB" dirty="0"/>
          </a:p>
        </p:txBody>
      </p:sp>
    </p:spTree>
    <p:extLst>
      <p:ext uri="{BB962C8B-B14F-4D97-AF65-F5344CB8AC3E}">
        <p14:creationId xmlns:p14="http://schemas.microsoft.com/office/powerpoint/2010/main" val="233026350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When children live through a chaotic home life with no validation of their worth from unreliable and indifferent care givers, they seek to test the relationships that develop at their ELC setting on the basis that they may fracture, as all previous relationships that may have fractured in their emotional life.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Changes in their environment, routine and experience of ELC will feel to them as warnings of new change and disruption and as further examples of rejection and confirmation of their low self-worth.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Children who have experienced such chaotic home lives in their infancy and early childhood and have moved into new care arrangements will carry the imprint of their previous experiences in how they approach change and how they cling to whatever feels permanent.</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Yet change is inevitable in life and including in early learning and childcare settings, where the impact variations in routines - small changes and large changes – need to be carefully considered, and children sensitively supported through them.</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How do we support children to accept and work through change?</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The first key principle is to give children time to process a change before that change occurs. Depending on the extent of the change and the individual needs of the child the time required could be hours to months. The larger the change the more time required to talk through with the child the implications of the change and how other key things will remain constant. In ELC settings you may use concrete objects, timers, now and next boards or a visual routine to support this.</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The second thing to emphasise is how the changes will not undermine relationships that have developed and how what has grown between staff members and a child will not be lost and can be revisited and enjoyed in other ways.</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An example of a small change: Seating at lunch – A child who is hypervigilant to threats may like to ‘scan’ a room so they have a view of what is going on around them. If the place they sit in the lunch area has changed this may prevent them from settling.</a:t>
            </a:r>
          </a:p>
          <a:p>
            <a:pPr marL="342900" lvl="0" indent="-342900">
              <a:buFont typeface="Arial" panose="020B0604020202020204" pitchFamily="34" charset="0"/>
              <a:buChar char="•"/>
              <a:tabLst>
                <a:tab pos="228600" algn="l"/>
              </a:tabLs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Header Placeholder 3"/>
          <p:cNvSpPr>
            <a:spLocks noGrp="1"/>
          </p:cNvSpPr>
          <p:nvPr>
            <p:ph type="hdr" sz="quarter"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D9B7FAD-DB78-6448-BCC9-06D51B6851C6}" type="slidenum">
              <a:rPr lang="en-US" smtClean="0"/>
              <a:t>28</a:t>
            </a:fld>
            <a:endParaRPr lang="en-US" dirty="0"/>
          </a:p>
        </p:txBody>
      </p:sp>
    </p:spTree>
    <p:extLst>
      <p:ext uri="{BB962C8B-B14F-4D97-AF65-F5344CB8AC3E}">
        <p14:creationId xmlns:p14="http://schemas.microsoft.com/office/powerpoint/2010/main" val="12992806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1200" i="0" kern="1200" dirty="0">
                <a:solidFill>
                  <a:schemeClr val="tx1"/>
                </a:solidFill>
                <a:effectLst/>
                <a:latin typeface="+mn-lt"/>
                <a:ea typeface="+mn-ea"/>
                <a:cs typeface="+mn-cs"/>
              </a:rPr>
              <a:t>When we think about grief, we often imagine it as something that happens after someone dies.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i="0" kern="1200" dirty="0">
                <a:solidFill>
                  <a:schemeClr val="tx1"/>
                </a:solidFill>
                <a:effectLst/>
                <a:latin typeface="+mn-lt"/>
                <a:ea typeface="+mn-ea"/>
                <a:cs typeface="+mn-cs"/>
              </a:rPr>
              <a:t>But grief can come from many kinds of loss - losing family, friends, schools, routines, and even a sense of identity. Children and young people with care experience  often experience far more change and loss than their peers. </a:t>
            </a:r>
          </a:p>
          <a:p>
            <a:pPr marL="171450" indent="-171450">
              <a:buFont typeface="Arial" panose="020B0604020202020204" pitchFamily="34" charset="0"/>
              <a:buChar char="•"/>
            </a:pPr>
            <a:r>
              <a:rPr lang="en-GB" sz="1200" i="0" kern="1200" dirty="0">
                <a:solidFill>
                  <a:schemeClr val="tx1"/>
                </a:solidFill>
                <a:effectLst/>
                <a:latin typeface="+mn-lt"/>
                <a:ea typeface="+mn-ea"/>
                <a:cs typeface="+mn-cs"/>
              </a:rPr>
              <a:t>The diagram to the left shows an adaption of Worden’s model of grief. </a:t>
            </a:r>
            <a:r>
              <a:rPr lang="en-GB" sz="1200" i="0" kern="1200" dirty="0">
                <a:solidFill>
                  <a:schemeClr val="tx1"/>
                </a:solidFill>
                <a:effectLst/>
                <a:latin typeface="+mn-lt"/>
                <a:ea typeface="Calibri"/>
                <a:cs typeface="Calibri"/>
              </a:rPr>
              <a:t>I</a:t>
            </a:r>
            <a:r>
              <a:rPr lang="en-GB" i="0" dirty="0">
                <a:ea typeface="Calibri"/>
                <a:cs typeface="Calibri"/>
              </a:rPr>
              <a:t>nstead of describing grief in terms of stages Worden describes grief in terms of tasks that need to be undertaken to allow grief to be processed. </a:t>
            </a:r>
          </a:p>
          <a:p>
            <a:pPr marL="171450" indent="-171450">
              <a:buFont typeface="Arial" panose="020B0604020202020204" pitchFamily="34" charset="0"/>
              <a:buChar char="•"/>
            </a:pPr>
            <a:r>
              <a:rPr lang="en-GB" sz="1200" dirty="0"/>
              <a:t>Worden’s model </a:t>
            </a:r>
            <a:r>
              <a:rPr lang="en-GB" sz="1200" kern="1200" dirty="0">
                <a:solidFill>
                  <a:schemeClr val="tx1"/>
                </a:solidFill>
                <a:effectLst/>
                <a:latin typeface="+mn-lt"/>
                <a:ea typeface="+mn-ea"/>
                <a:cs typeface="+mn-cs"/>
              </a:rPr>
              <a:t>acknowledges that children and young people go back and forward between tasks and may revisit the tasks at different developmental stages and at different points throughout their lives.</a:t>
            </a:r>
          </a:p>
          <a:p>
            <a:pPr marL="171450" indent="-171450">
              <a:buFont typeface="Arial" panose="020B0604020202020204" pitchFamily="34" charset="0"/>
              <a:buChar char="•"/>
            </a:pPr>
            <a:r>
              <a:rPr lang="en-GB" sz="1200" i="0" kern="1200" dirty="0">
                <a:solidFill>
                  <a:schemeClr val="tx1"/>
                </a:solidFill>
                <a:effectLst/>
                <a:latin typeface="+mn-lt"/>
                <a:ea typeface="+mn-ea"/>
                <a:cs typeface="+mn-cs"/>
              </a:rPr>
              <a:t>The first task is </a:t>
            </a:r>
            <a:r>
              <a:rPr lang="en-GB" sz="1200" b="1" i="0" kern="1200" dirty="0">
                <a:solidFill>
                  <a:schemeClr val="tx1"/>
                </a:solidFill>
                <a:effectLst/>
                <a:latin typeface="+mn-lt"/>
                <a:ea typeface="+mn-ea"/>
                <a:cs typeface="+mn-cs"/>
              </a:rPr>
              <a:t>Accepting Change</a:t>
            </a:r>
            <a:r>
              <a:rPr lang="en-GB" sz="1200" i="0" kern="1200" dirty="0">
                <a:solidFill>
                  <a:schemeClr val="tx1"/>
                </a:solidFill>
                <a:effectLst/>
                <a:latin typeface="+mn-lt"/>
                <a:ea typeface="+mn-ea"/>
                <a:cs typeface="+mn-cs"/>
              </a:rPr>
              <a:t>: recognising that life has changed, sometimes suddenly or without explanation. This is where consistent, trauma-informed adults are vital.</a:t>
            </a:r>
          </a:p>
          <a:p>
            <a:pPr marL="171450" lvl="0" indent="-171450">
              <a:buFont typeface="Arial" panose="020B0604020202020204" pitchFamily="34" charset="0"/>
              <a:buChar char="•"/>
            </a:pPr>
            <a:r>
              <a:rPr lang="en-GB" sz="1200" i="0" kern="1200" dirty="0">
                <a:solidFill>
                  <a:schemeClr val="tx1"/>
                </a:solidFill>
                <a:effectLst/>
                <a:latin typeface="+mn-lt"/>
                <a:ea typeface="+mn-ea"/>
                <a:cs typeface="+mn-cs"/>
              </a:rPr>
              <a:t>Next is </a:t>
            </a:r>
            <a:r>
              <a:rPr lang="en-GB" sz="1200" b="1" i="0" kern="1200" dirty="0">
                <a:solidFill>
                  <a:schemeClr val="tx1"/>
                </a:solidFill>
                <a:effectLst/>
                <a:latin typeface="+mn-lt"/>
                <a:ea typeface="+mn-ea"/>
                <a:cs typeface="+mn-cs"/>
              </a:rPr>
              <a:t>Exploring Feelings</a:t>
            </a:r>
            <a:r>
              <a:rPr lang="en-GB" sz="1200" i="0" kern="1200" dirty="0">
                <a:solidFill>
                  <a:schemeClr val="tx1"/>
                </a:solidFill>
                <a:effectLst/>
                <a:latin typeface="+mn-lt"/>
                <a:ea typeface="+mn-ea"/>
                <a:cs typeface="+mn-cs"/>
              </a:rPr>
              <a:t>. Young people need safe, trusted spaces to express emotions like anger, sadness, or confusion. Storytelling and life narrative work help them make sense of their experiences.</a:t>
            </a:r>
          </a:p>
          <a:p>
            <a:pPr marL="171450" lvl="0" indent="-171450">
              <a:buFont typeface="Arial" panose="020B0604020202020204" pitchFamily="34" charset="0"/>
              <a:buChar char="•"/>
            </a:pPr>
            <a:r>
              <a:rPr lang="en-GB" sz="1200" b="1" i="0" kern="1200" dirty="0">
                <a:solidFill>
                  <a:schemeClr val="tx1"/>
                </a:solidFill>
                <a:effectLst/>
                <a:latin typeface="+mn-lt"/>
                <a:ea typeface="+mn-ea"/>
                <a:cs typeface="+mn-cs"/>
              </a:rPr>
              <a:t>Rebuilding Identity</a:t>
            </a:r>
            <a:r>
              <a:rPr lang="en-GB" sz="1200" i="0" kern="1200" dirty="0">
                <a:solidFill>
                  <a:schemeClr val="tx1"/>
                </a:solidFill>
                <a:effectLst/>
                <a:latin typeface="+mn-lt"/>
                <a:ea typeface="+mn-ea"/>
                <a:cs typeface="+mn-cs"/>
              </a:rPr>
              <a:t> is about helping them rediscover who they are, beyond their care experience. </a:t>
            </a:r>
            <a:r>
              <a:rPr lang="en-GB" sz="1200" kern="1200" dirty="0">
                <a:solidFill>
                  <a:schemeClr val="tx1"/>
                </a:solidFill>
                <a:effectLst/>
                <a:latin typeface="+mn-lt"/>
                <a:ea typeface="+mn-ea"/>
                <a:cs typeface="+mn-cs"/>
              </a:rPr>
              <a:t>Supporting the young person in</a:t>
            </a:r>
            <a:r>
              <a:rPr lang="en-GB" sz="1200" i="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forming a new sense of self and belonging</a:t>
            </a:r>
            <a:r>
              <a:rPr lang="en-GB" sz="1200" i="0" kern="1200" dirty="0">
                <a:solidFill>
                  <a:schemeClr val="tx1"/>
                </a:solidFill>
                <a:effectLst/>
                <a:latin typeface="+mn-lt"/>
                <a:ea typeface="+mn-ea"/>
                <a:cs typeface="+mn-cs"/>
              </a:rPr>
              <a:t> Peer support groups like Seasons for Growth can be powerful here.</a:t>
            </a:r>
          </a:p>
          <a:p>
            <a:pPr marL="171450" lvl="0" indent="-171450">
              <a:buFont typeface="Arial" panose="020B0604020202020204" pitchFamily="34" charset="0"/>
              <a:buChar char="•"/>
            </a:pPr>
            <a:r>
              <a:rPr lang="en-GB" sz="1200" i="0" kern="1200" dirty="0">
                <a:solidFill>
                  <a:schemeClr val="tx1"/>
                </a:solidFill>
                <a:effectLst/>
                <a:latin typeface="+mn-lt"/>
                <a:ea typeface="+mn-ea"/>
                <a:cs typeface="+mn-cs"/>
              </a:rPr>
              <a:t>Finally, </a:t>
            </a:r>
            <a:r>
              <a:rPr lang="en-GB" sz="1200" b="1" i="0" kern="1200" dirty="0">
                <a:solidFill>
                  <a:schemeClr val="tx1"/>
                </a:solidFill>
                <a:effectLst/>
                <a:latin typeface="+mn-lt"/>
                <a:ea typeface="+mn-ea"/>
                <a:cs typeface="+mn-cs"/>
              </a:rPr>
              <a:t>Finding Meaning and Connection</a:t>
            </a:r>
            <a:r>
              <a:rPr lang="en-GB" sz="1200" i="0" kern="1200" dirty="0">
                <a:solidFill>
                  <a:schemeClr val="tx1"/>
                </a:solidFill>
                <a:effectLst/>
                <a:latin typeface="+mn-lt"/>
                <a:ea typeface="+mn-ea"/>
                <a:cs typeface="+mn-cs"/>
              </a:rPr>
              <a:t> encourages young people to hold onto important memories while forming new, healthy relationships. Creative expression. through art, music, or drama can support this. As can </a:t>
            </a:r>
            <a:r>
              <a:rPr lang="en-GB" sz="1200" kern="1200" dirty="0">
                <a:solidFill>
                  <a:schemeClr val="tx1"/>
                </a:solidFill>
                <a:effectLst/>
                <a:latin typeface="+mn-lt"/>
                <a:ea typeface="+mn-ea"/>
                <a:cs typeface="+mn-cs"/>
              </a:rPr>
              <a:t>memory books and life story work.</a:t>
            </a:r>
            <a:endParaRPr lang="en-GB" sz="1200" i="0" kern="1200" dirty="0">
              <a:solidFill>
                <a:schemeClr val="tx1"/>
              </a:solidFill>
              <a:effectLst/>
              <a:latin typeface="+mn-lt"/>
              <a:ea typeface="+mn-ea"/>
              <a:cs typeface="+mn-cs"/>
            </a:endParaRPr>
          </a:p>
          <a:p>
            <a:pPr marL="171450" indent="-171450">
              <a:buFont typeface="Arial" panose="020B0604020202020204" pitchFamily="34" charset="0"/>
              <a:buChar char="•"/>
            </a:pPr>
            <a:r>
              <a:rPr lang="en-GB" sz="1200" i="0" kern="1200" dirty="0">
                <a:solidFill>
                  <a:schemeClr val="tx1"/>
                </a:solidFill>
                <a:effectLst/>
                <a:latin typeface="+mn-lt"/>
                <a:ea typeface="+mn-ea"/>
                <a:cs typeface="+mn-cs"/>
              </a:rPr>
              <a:t>These tasks align with the values of </a:t>
            </a:r>
            <a:r>
              <a:rPr lang="en-GB" sz="1200" b="1" i="0" kern="1200" dirty="0">
                <a:solidFill>
                  <a:schemeClr val="tx1"/>
                </a:solidFill>
                <a:effectLst/>
                <a:latin typeface="+mn-lt"/>
                <a:ea typeface="+mn-ea"/>
                <a:cs typeface="+mn-cs"/>
              </a:rPr>
              <a:t>The Promise</a:t>
            </a:r>
            <a:r>
              <a:rPr lang="en-GB" sz="1200" i="0" kern="1200" dirty="0">
                <a:solidFill>
                  <a:schemeClr val="tx1"/>
                </a:solidFill>
                <a:effectLst/>
                <a:latin typeface="+mn-lt"/>
                <a:ea typeface="+mn-ea"/>
                <a:cs typeface="+mn-cs"/>
              </a:rPr>
              <a:t> ensuring every child is loved, supported, and heard. Grief isn’t something to ‘get over’ it’s something we walk alongside them through.”</a:t>
            </a:r>
          </a:p>
          <a:p>
            <a:pPr marL="285750" indent="-285750">
              <a:lnSpc>
                <a:spcPct val="150000"/>
              </a:lnSpc>
              <a:buFont typeface="Arial" panose="020B0604020202020204" pitchFamily="34" charset="0"/>
              <a:buChar char="•"/>
            </a:pPr>
            <a:endParaRPr lang="en-GB" sz="1800" dirty="0">
              <a:effectLst/>
              <a:latin typeface="Calibri" panose="020F0502020204030204" pitchFamily="34" charset="0"/>
              <a:ea typeface="Calibri" panose="020F0502020204030204" pitchFamily="34" charset="0"/>
            </a:endParaRPr>
          </a:p>
          <a:p>
            <a:pPr marL="0" lvl="0" indent="0">
              <a:buFont typeface="Arial" panose="020B0604020202020204" pitchFamily="34" charset="0"/>
              <a:buNone/>
              <a:tabLst>
                <a:tab pos="457200" algn="l"/>
              </a:tabLst>
            </a:pPr>
            <a:r>
              <a:rPr lang="en-GB" sz="1200" kern="1200" dirty="0">
                <a:solidFill>
                  <a:schemeClr val="tx1"/>
                </a:solidFill>
                <a:effectLst/>
                <a:latin typeface="+mn-lt"/>
                <a:ea typeface="+mn-ea"/>
                <a:cs typeface="+mn-cs"/>
              </a:rPr>
              <a:t>Additional resource: </a:t>
            </a:r>
            <a:r>
              <a:rPr lang="en-GB" sz="1200" u="sng" kern="1200" dirty="0">
                <a:solidFill>
                  <a:schemeClr val="tx1"/>
                </a:solidFill>
                <a:effectLst/>
                <a:latin typeface="+mn-lt"/>
                <a:ea typeface="+mn-ea"/>
                <a:cs typeface="+mn-cs"/>
                <a:hlinkClick r:id="rId3"/>
              </a:rPr>
              <a:t>Supporting children and young people through bereavement | Resources | Education Scotland</a:t>
            </a:r>
            <a:endParaRPr lang="en-GB" sz="1200" kern="1200" dirty="0">
              <a:solidFill>
                <a:schemeClr val="tx1"/>
              </a:solidFill>
              <a:effectLst/>
              <a:latin typeface="+mn-lt"/>
              <a:ea typeface="+mn-ea"/>
              <a:cs typeface="+mn-cs"/>
            </a:endParaRPr>
          </a:p>
        </p:txBody>
      </p:sp>
      <p:sp>
        <p:nvSpPr>
          <p:cNvPr id="4" name="Header Placeholder 3"/>
          <p:cNvSpPr>
            <a:spLocks noGrp="1"/>
          </p:cNvSpPr>
          <p:nvPr>
            <p:ph type="hdr" sz="quarter"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D9B7FAD-DB78-6448-BCC9-06D51B6851C6}" type="slidenum">
              <a:rPr lang="en-US" smtClean="0"/>
              <a:t>29</a:t>
            </a:fld>
            <a:endParaRPr lang="en-US" dirty="0"/>
          </a:p>
        </p:txBody>
      </p:sp>
    </p:spTree>
    <p:extLst>
      <p:ext uri="{BB962C8B-B14F-4D97-AF65-F5344CB8AC3E}">
        <p14:creationId xmlns:p14="http://schemas.microsoft.com/office/powerpoint/2010/main" val="24230930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We start today by considering trauma. Trauma is much more prevalent than we realise and many of us will have experienced trauma in our own lives. We are looking at trauma more closely today as many care experienced children and young people may have experienced some level of trauma and their trauma may even be connected to their care experience.</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Here are some definitions from the literature:</a:t>
            </a:r>
          </a:p>
          <a:p>
            <a:pPr marL="628650" lvl="1" indent="-171450">
              <a:buFont typeface="Arial" panose="020B0604020202020204" pitchFamily="34" charset="0"/>
              <a:buChar char="•"/>
            </a:pPr>
            <a:r>
              <a:rPr lang="en-GB" sz="1200" kern="1200" dirty="0">
                <a:solidFill>
                  <a:schemeClr val="tx1"/>
                </a:solidFill>
                <a:effectLst/>
                <a:latin typeface="+mn-lt"/>
                <a:ea typeface="+mn-ea"/>
                <a:cs typeface="+mn-cs"/>
              </a:rPr>
              <a:t>Bessel van der Kolk – author of The Body Keeps the Score – read quote or give audience time to read quote. </a:t>
            </a:r>
          </a:p>
          <a:p>
            <a:pPr marL="628650" lvl="1" indent="-171450">
              <a:buFont typeface="Arial" panose="020B0604020202020204" pitchFamily="34" charset="0"/>
              <a:buChar char="•"/>
            </a:pPr>
            <a:r>
              <a:rPr lang="en-GB" sz="1200" kern="1200" dirty="0">
                <a:solidFill>
                  <a:schemeClr val="tx1"/>
                </a:solidFill>
                <a:effectLst/>
                <a:latin typeface="+mn-lt"/>
                <a:ea typeface="+mn-ea"/>
                <a:cs typeface="+mn-cs"/>
              </a:rPr>
              <a:t>Bruce Perry – big researcher in developmental trauma. Lots of books such as The Boy who was raised as a dog, What happened to you? – read quote or give audience time to read quote. </a:t>
            </a:r>
          </a:p>
          <a:p>
            <a:pPr marL="628650" lvl="1" indent="-171450">
              <a:buFont typeface="Arial" panose="020B0604020202020204" pitchFamily="34" charset="0"/>
              <a:buChar char="•"/>
            </a:pPr>
            <a:r>
              <a:rPr lang="en-GB" sz="1200" kern="1200" dirty="0">
                <a:solidFill>
                  <a:schemeClr val="tx1"/>
                </a:solidFill>
                <a:effectLst/>
                <a:latin typeface="+mn-lt"/>
                <a:ea typeface="+mn-ea"/>
                <a:cs typeface="+mn-cs"/>
              </a:rPr>
              <a:t>Pearlman &amp; </a:t>
            </a:r>
            <a:r>
              <a:rPr lang="en-GB" sz="1200" kern="1200" dirty="0" err="1">
                <a:solidFill>
                  <a:schemeClr val="tx1"/>
                </a:solidFill>
                <a:effectLst/>
                <a:latin typeface="+mn-lt"/>
                <a:ea typeface="+mn-ea"/>
                <a:cs typeface="+mn-cs"/>
              </a:rPr>
              <a:t>Saakvitne</a:t>
            </a:r>
            <a:r>
              <a:rPr lang="en-GB" sz="1200" kern="1200" dirty="0">
                <a:solidFill>
                  <a:schemeClr val="tx1"/>
                </a:solidFill>
                <a:effectLst/>
                <a:latin typeface="+mn-lt"/>
                <a:ea typeface="+mn-ea"/>
                <a:cs typeface="+mn-cs"/>
              </a:rPr>
              <a:t> – they talk about trauma as an </a:t>
            </a:r>
            <a:r>
              <a:rPr lang="en-GB" sz="1200" b="1" i="1" kern="1200" dirty="0">
                <a:solidFill>
                  <a:schemeClr val="tx1"/>
                </a:solidFill>
                <a:effectLst/>
                <a:latin typeface="+mn-lt"/>
                <a:ea typeface="+mn-ea"/>
                <a:cs typeface="+mn-cs"/>
              </a:rPr>
              <a:t>individual </a:t>
            </a:r>
            <a:r>
              <a:rPr lang="en-GB" sz="1200" kern="1200" dirty="0">
                <a:solidFill>
                  <a:schemeClr val="tx1"/>
                </a:solidFill>
                <a:effectLst/>
                <a:latin typeface="+mn-lt"/>
                <a:ea typeface="+mn-ea"/>
                <a:cs typeface="+mn-cs"/>
              </a:rPr>
              <a:t>experience – </a:t>
            </a:r>
            <a:r>
              <a:rPr lang="en-GB" sz="1200" kern="1200" dirty="0" err="1">
                <a:solidFill>
                  <a:schemeClr val="tx1"/>
                </a:solidFill>
                <a:effectLst/>
                <a:latin typeface="+mn-lt"/>
                <a:ea typeface="+mn-ea"/>
                <a:cs typeface="+mn-cs"/>
              </a:rPr>
              <a:t>ie</a:t>
            </a:r>
            <a:r>
              <a:rPr lang="en-GB" sz="1200" kern="1200" dirty="0">
                <a:solidFill>
                  <a:schemeClr val="tx1"/>
                </a:solidFill>
                <a:effectLst/>
                <a:latin typeface="+mn-lt"/>
                <a:ea typeface="+mn-ea"/>
                <a:cs typeface="+mn-cs"/>
              </a:rPr>
              <a:t>. will affect individuals differently including individuals within the same family group</a:t>
            </a:r>
          </a:p>
          <a:p>
            <a:r>
              <a:rPr lang="en-GB" sz="1200" i="1" kern="1200" dirty="0">
                <a:solidFill>
                  <a:schemeClr val="tx1"/>
                </a:solidFill>
                <a:effectLst/>
                <a:latin typeface="+mn-lt"/>
                <a:ea typeface="+mn-ea"/>
                <a:cs typeface="+mn-cs"/>
              </a:rPr>
              <a:t>Read quotes or give audience time to read</a:t>
            </a:r>
            <a:r>
              <a:rPr lang="en-GB" sz="1200" kern="1200" dirty="0">
                <a:solidFill>
                  <a:schemeClr val="tx1"/>
                </a:solidFill>
                <a:effectLst/>
                <a:latin typeface="+mn-lt"/>
                <a:ea typeface="+mn-ea"/>
                <a:cs typeface="+mn-cs"/>
              </a:rPr>
              <a:t> quote </a:t>
            </a:r>
          </a:p>
          <a:p>
            <a:endParaRPr lang="en-GB" dirty="0"/>
          </a:p>
        </p:txBody>
      </p:sp>
      <p:sp>
        <p:nvSpPr>
          <p:cNvPr id="4" name="Slide Number Placeholder 3"/>
          <p:cNvSpPr>
            <a:spLocks noGrp="1"/>
          </p:cNvSpPr>
          <p:nvPr>
            <p:ph type="sldNum" sz="quarter" idx="5"/>
          </p:nvPr>
        </p:nvSpPr>
        <p:spPr/>
        <p:txBody>
          <a:bodyPr/>
          <a:lstStyle/>
          <a:p>
            <a:fld id="{CFC44941-22E3-4999-8158-D4DC6EE5B4DF}" type="slidenum">
              <a:rPr lang="en-GB" smtClean="0"/>
              <a:t>3</a:t>
            </a:fld>
            <a:endParaRPr lang="en-GB" dirty="0"/>
          </a:p>
        </p:txBody>
      </p:sp>
    </p:spTree>
    <p:extLst>
      <p:ext uri="{BB962C8B-B14F-4D97-AF65-F5344CB8AC3E}">
        <p14:creationId xmlns:p14="http://schemas.microsoft.com/office/powerpoint/2010/main" val="255240752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1200" i="1" kern="1200" dirty="0">
                <a:solidFill>
                  <a:schemeClr val="tx1"/>
                </a:solidFill>
                <a:effectLst/>
                <a:latin typeface="+mn-lt"/>
                <a:ea typeface="+mn-ea"/>
                <a:cs typeface="+mn-cs"/>
              </a:rPr>
              <a:t>Option to create a </a:t>
            </a:r>
            <a:r>
              <a:rPr lang="en-GB" sz="1200" i="1" kern="1200" dirty="0" err="1">
                <a:solidFill>
                  <a:schemeClr val="tx1"/>
                </a:solidFill>
                <a:effectLst/>
                <a:latin typeface="+mn-lt"/>
                <a:ea typeface="+mn-ea"/>
                <a:cs typeface="+mn-cs"/>
              </a:rPr>
              <a:t>Jamboard</a:t>
            </a:r>
            <a:r>
              <a:rPr lang="en-GB" sz="1200" i="1" kern="1200" dirty="0">
                <a:solidFill>
                  <a:schemeClr val="tx1"/>
                </a:solidFill>
                <a:effectLst/>
                <a:latin typeface="+mn-lt"/>
                <a:ea typeface="+mn-ea"/>
                <a:cs typeface="+mn-cs"/>
              </a:rPr>
              <a:t> for this activity if the meeting is virtual or use flip chart paper if the meeting is in-person.  Ensure you put people into groups here of around 5/6 if working with larger numbers.</a:t>
            </a:r>
            <a:endParaRPr lang="en-GB"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What you are aiming to do is allow people to feel positive about things, using the knowledge of your setting, you could also pre-prepare some points of discussion.</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What are they already doing to support CE learners – for example regular planning meetings and information sharing so staff can get things right – use of language being used – being inclusive in after school clubs, supporting transportation issues if in care out with the area –gathering child voice using sensitive interactions, surveys and voting, supporting children to make choices, and so on. </a:t>
            </a:r>
          </a:p>
          <a:p>
            <a:endParaRPr lang="en-GB" dirty="0"/>
          </a:p>
        </p:txBody>
      </p:sp>
      <p:sp>
        <p:nvSpPr>
          <p:cNvPr id="4" name="Slide Number Placeholder 3"/>
          <p:cNvSpPr>
            <a:spLocks noGrp="1"/>
          </p:cNvSpPr>
          <p:nvPr>
            <p:ph type="sldNum" sz="quarter" idx="10"/>
          </p:nvPr>
        </p:nvSpPr>
        <p:spPr/>
        <p:txBody>
          <a:bodyPr/>
          <a:lstStyle/>
          <a:p>
            <a:fld id="{25258878-AFB6-4C15-9137-78DCA0B07533}" type="slidenum">
              <a:rPr lang="en-GB" smtClean="0"/>
              <a:t>30</a:t>
            </a:fld>
            <a:endParaRPr lang="en-GB"/>
          </a:p>
        </p:txBody>
      </p:sp>
    </p:spTree>
    <p:extLst>
      <p:ext uri="{BB962C8B-B14F-4D97-AF65-F5344CB8AC3E}">
        <p14:creationId xmlns:p14="http://schemas.microsoft.com/office/powerpoint/2010/main" val="68742048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When we start to consider how we can better support our care experienced children we need to first consider ‘what matters to them’ and then prioritise those things. </a:t>
            </a:r>
            <a:endParaRPr lang="en-GB" sz="11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To know what matters to them we need to ask them first.</a:t>
            </a:r>
            <a:endParaRPr lang="en-GB" sz="11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Some children are often considered harder to reach or engage with than others and are therefore not asked.</a:t>
            </a:r>
            <a:endParaRPr lang="en-GB" sz="11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However we should never let age, ability or reluctance be a barrier to us trying to ensure all our children have a voice. </a:t>
            </a:r>
            <a:endParaRPr lang="en-GB" sz="11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For example how would you include a non-speaking child or a very young child? Remember Realising the Ambition encourages us to use our eyes and our ears to ‘listen’ to children. </a:t>
            </a:r>
            <a:endParaRPr lang="en-GB" sz="11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The following film helps us explore how this can be done.</a:t>
            </a:r>
            <a:endParaRPr lang="en-GB" sz="1100" kern="1200" dirty="0">
              <a:solidFill>
                <a:schemeClr val="tx1"/>
              </a:solidFill>
              <a:effectLst/>
              <a:latin typeface="+mn-lt"/>
              <a:ea typeface="+mn-ea"/>
              <a:cs typeface="+mn-cs"/>
            </a:endParaRPr>
          </a:p>
          <a:p>
            <a:pPr marL="171450" indent="-171450">
              <a:buFont typeface="Arial" panose="020B0604020202020204" pitchFamily="34" charset="0"/>
              <a:buChar char="•"/>
            </a:pPr>
            <a:r>
              <a:rPr lang="en-GB" sz="1200" b="1" kern="1200" dirty="0">
                <a:solidFill>
                  <a:schemeClr val="tx1"/>
                </a:solidFill>
                <a:effectLst/>
                <a:latin typeface="+mn-lt"/>
                <a:ea typeface="+mn-ea"/>
                <a:cs typeface="+mn-cs"/>
              </a:rPr>
              <a:t>Play the film</a:t>
            </a:r>
            <a:endParaRPr lang="en-GB" sz="1100" kern="1200" dirty="0">
              <a:solidFill>
                <a:schemeClr val="tx1"/>
              </a:solidFill>
              <a:effectLst/>
              <a:latin typeface="+mn-lt"/>
              <a:ea typeface="+mn-ea"/>
              <a:cs typeface="+mn-cs"/>
            </a:endParaRPr>
          </a:p>
          <a:p>
            <a:pPr marL="457200" lvl="1" indent="0">
              <a:buFont typeface="Courier New" panose="02070309020205020404" pitchFamily="49" charset="0"/>
              <a:buNone/>
            </a:pPr>
            <a:endParaRPr lang="en-GB" sz="1800"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25258878-AFB6-4C15-9137-78DCA0B07533}" type="slidenum">
              <a:rPr lang="en-GB" smtClean="0"/>
              <a:t>31</a:t>
            </a:fld>
            <a:endParaRPr lang="en-GB"/>
          </a:p>
        </p:txBody>
      </p:sp>
    </p:spTree>
    <p:extLst>
      <p:ext uri="{BB962C8B-B14F-4D97-AF65-F5344CB8AC3E}">
        <p14:creationId xmlns:p14="http://schemas.microsoft.com/office/powerpoint/2010/main" val="213778353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Play the film</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When we talk about care experienced must consider the whole family.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In this video the parents are care experienced and may have trauma of the systems and services that impacted on their lives. This experience may have created barriers to their engaging with settings and services.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When we talk about supporting our children and young people it is vital we remember that one good, consistent, and trusting relationship (CONNECTION) can make a difference in their life and the life of their parents.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The impact of having a relationship with a keyworker, family champion or family learning worker can have lasting outcomes for the children and the families. It is important that practitioners working with families recognise the support that they can provide inhouse and also have knowledge of the wider services that can provide support e.g.) adult learning services.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Consider what opportunities you have to get to know parents, involve them in the life of the setting? How do you build those trusting relationships, learn what works for them and inform parents of the supports that are available. Some examples of this are stay and play sessions, family learning sessions where the parent and the children are learning together, drop in coffee mornings, meet and greet at drop off and pick up times, one to one support – parenting, signposting. Events like these can break down barriers and encourage parents to become involved in their child’s ELC setting, provide a friendly face for parents who are isolated, allow them to meet other parents and build their social network and support parents in their own learning and work. They can also support parents to more effectively engage in their child’s learning and support their child’s learning at home and in their local community.</a:t>
            </a:r>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CFC44941-22E3-4999-8158-D4DC6EE5B4DF}" type="slidenum">
              <a:rPr lang="en-GB" smtClean="0"/>
              <a:t>32</a:t>
            </a:fld>
            <a:endParaRPr lang="en-GB" dirty="0"/>
          </a:p>
        </p:txBody>
      </p:sp>
    </p:spTree>
    <p:extLst>
      <p:ext uri="{BB962C8B-B14F-4D97-AF65-F5344CB8AC3E}">
        <p14:creationId xmlns:p14="http://schemas.microsoft.com/office/powerpoint/2010/main" val="137980599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Optional to view but it is an inspiring film. To access the film please follow this link and then return to the presentation:</a:t>
            </a:r>
            <a:endParaRPr lang="en-GB" sz="1200" kern="1200" dirty="0">
              <a:solidFill>
                <a:schemeClr val="tx1"/>
              </a:solidFill>
              <a:effectLst/>
              <a:latin typeface="+mn-lt"/>
              <a:ea typeface="+mn-ea"/>
              <a:cs typeface="+mn-cs"/>
            </a:endParaRPr>
          </a:p>
          <a:p>
            <a:r>
              <a:rPr lang="en-GB" sz="1200" i="1" u="sng" kern="1200" dirty="0">
                <a:solidFill>
                  <a:schemeClr val="tx1"/>
                </a:solidFill>
                <a:effectLst/>
                <a:latin typeface="+mn-lt"/>
                <a:ea typeface="+mn-ea"/>
                <a:cs typeface="+mn-cs"/>
                <a:hlinkClick r:id="rId3"/>
              </a:rPr>
              <a:t>https://youtu.be/SFnMTHhKdkw</a:t>
            </a:r>
            <a:r>
              <a:rPr lang="en-GB" sz="1200" i="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When we talk about supporting our children and young people it is vital we remember that one good, consistent, and trusting relationship (CONNECTION) can make a difference in their life. Some of our children and young people come from rather challenging backgrounds, and most remain within these. Having a good understanding of what has happened to them is beneficial in being able to make that connection, whilst appreciating how difficult this will be for them.</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As people working in educational settings, no matter what role we have, it is important we recognise how we respond, react, and support our children and young people as this can have a profound impact on how they then perceive adults.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We must ensure we are consistent and relatable, allow yourself to be a human being so that our children and young people can build that relationship, and be shown that adults in their lives care about them, have aspiration, and hope for their futures.</a:t>
            </a:r>
          </a:p>
          <a:p>
            <a:r>
              <a:rPr lang="en-GB" sz="1800" b="1" dirty="0">
                <a:effectLst/>
                <a:latin typeface="Calibri" panose="020F0502020204030204" pitchFamily="34" charset="0"/>
                <a:ea typeface="Calibri" panose="020F0502020204030204" pitchFamily="34" charset="0"/>
              </a:rPr>
              <a:t> </a:t>
            </a:r>
            <a:endParaRPr lang="en-GB" sz="1800" dirty="0">
              <a:effectLst/>
              <a:latin typeface="Calibri" panose="020F0502020204030204" pitchFamily="34" charset="0"/>
              <a:ea typeface="Calibri" panose="020F0502020204030204" pitchFamily="34" charset="0"/>
            </a:endParaRPr>
          </a:p>
          <a:p>
            <a:endParaRPr lang="en-GB" dirty="0"/>
          </a:p>
        </p:txBody>
      </p:sp>
      <p:sp>
        <p:nvSpPr>
          <p:cNvPr id="4" name="Slide Number Placeholder 3"/>
          <p:cNvSpPr>
            <a:spLocks noGrp="1"/>
          </p:cNvSpPr>
          <p:nvPr>
            <p:ph type="sldNum" sz="quarter" idx="10"/>
          </p:nvPr>
        </p:nvSpPr>
        <p:spPr/>
        <p:txBody>
          <a:bodyPr/>
          <a:lstStyle/>
          <a:p>
            <a:fld id="{25258878-AFB6-4C15-9137-78DCA0B07533}" type="slidenum">
              <a:rPr lang="en-GB" smtClean="0"/>
              <a:t>33</a:t>
            </a:fld>
            <a:endParaRPr lang="en-GB"/>
          </a:p>
        </p:txBody>
      </p:sp>
    </p:spTree>
    <p:extLst>
      <p:ext uri="{BB962C8B-B14F-4D97-AF65-F5344CB8AC3E}">
        <p14:creationId xmlns:p14="http://schemas.microsoft.com/office/powerpoint/2010/main" val="273289184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dirty="0">
                <a:effectLst/>
                <a:latin typeface="Calibri" panose="020F0502020204030204" pitchFamily="34" charset="0"/>
                <a:ea typeface="Calibri" panose="020F0502020204030204" pitchFamily="34" charset="0"/>
              </a:rPr>
              <a:t> </a:t>
            </a:r>
            <a:r>
              <a:rPr lang="en-GB" sz="1800" i="1" dirty="0">
                <a:effectLst/>
                <a:latin typeface="Calibri" panose="020F0502020204030204" pitchFamily="34" charset="0"/>
                <a:ea typeface="Calibri" panose="020F0502020204030204" pitchFamily="34" charset="0"/>
              </a:rPr>
              <a:t>This activity can be done using </a:t>
            </a:r>
            <a:r>
              <a:rPr lang="en-GB" sz="1800" i="1" dirty="0" err="1">
                <a:effectLst/>
                <a:latin typeface="Calibri" panose="020F0502020204030204" pitchFamily="34" charset="0"/>
                <a:ea typeface="Calibri" panose="020F0502020204030204" pitchFamily="34" charset="0"/>
              </a:rPr>
              <a:t>menti</a:t>
            </a:r>
            <a:r>
              <a:rPr lang="en-GB" sz="1800" i="1" dirty="0">
                <a:effectLst/>
                <a:latin typeface="Calibri" panose="020F0502020204030204" pitchFamily="34" charset="0"/>
                <a:ea typeface="Calibri" panose="020F0502020204030204" pitchFamily="34" charset="0"/>
              </a:rPr>
              <a:t>, </a:t>
            </a:r>
            <a:r>
              <a:rPr lang="en-GB" sz="1800" i="1" dirty="0" err="1">
                <a:effectLst/>
                <a:latin typeface="Calibri" panose="020F0502020204030204" pitchFamily="34" charset="0"/>
                <a:ea typeface="Calibri" panose="020F0502020204030204" pitchFamily="34" charset="0"/>
              </a:rPr>
              <a:t>jamboard</a:t>
            </a:r>
            <a:r>
              <a:rPr lang="en-GB" sz="1800" i="1" dirty="0">
                <a:effectLst/>
                <a:latin typeface="Calibri" panose="020F0502020204030204" pitchFamily="34" charset="0"/>
                <a:ea typeface="Calibri" panose="020F0502020204030204" pitchFamily="34" charset="0"/>
              </a:rPr>
              <a:t>, or flipchart paper. </a:t>
            </a:r>
            <a:endParaRPr lang="en-GB" sz="1800" dirty="0">
              <a:effectLst/>
              <a:latin typeface="Calibri" panose="020F0502020204030204" pitchFamily="34" charset="0"/>
              <a:ea typeface="Calibri" panose="020F0502020204030204" pitchFamily="34" charset="0"/>
            </a:endParaRPr>
          </a:p>
          <a:p>
            <a:pPr marL="342900" lvl="0" indent="-342900">
              <a:buSzPts val="1000"/>
              <a:buFont typeface="Symbol" panose="05050102010706020507" pitchFamily="18" charset="2"/>
              <a:buChar char=""/>
              <a:tabLst>
                <a:tab pos="228600" algn="l"/>
              </a:tabLst>
            </a:pPr>
            <a:r>
              <a:rPr lang="en-GB" sz="1800" dirty="0">
                <a:effectLst/>
                <a:latin typeface="Calibri" panose="020F0502020204030204" pitchFamily="34" charset="0"/>
                <a:ea typeface="Calibri" panose="020F0502020204030204" pitchFamily="34" charset="0"/>
              </a:rPr>
              <a:t>When responding to these questions think about The Promise foundations particularly:</a:t>
            </a:r>
          </a:p>
          <a:p>
            <a:pPr marL="342900" lvl="0" indent="-342900">
              <a:buSzPts val="1000"/>
              <a:buFont typeface="Symbol" panose="05050102010706020507" pitchFamily="18" charset="2"/>
              <a:buChar char=""/>
              <a:tabLst>
                <a:tab pos="228600" algn="l"/>
              </a:tabLst>
            </a:pPr>
            <a:r>
              <a:rPr lang="en-GB" sz="1800" dirty="0">
                <a:effectLst/>
                <a:latin typeface="Calibri" panose="020F0502020204030204" pitchFamily="34" charset="0"/>
                <a:ea typeface="Calibri" panose="020F0502020204030204" pitchFamily="34" charset="0"/>
              </a:rPr>
              <a:t>Voice – Listen to our children, and involve them in decision making</a:t>
            </a:r>
          </a:p>
          <a:p>
            <a:pPr marL="342900" lvl="0" indent="-342900">
              <a:buSzPts val="1000"/>
              <a:buFont typeface="Symbol" panose="05050102010706020507" pitchFamily="18" charset="2"/>
              <a:buChar char=""/>
              <a:tabLst>
                <a:tab pos="228600" algn="l"/>
              </a:tabLst>
            </a:pPr>
            <a:r>
              <a:rPr lang="en-GB" sz="1800" dirty="0">
                <a:effectLst/>
                <a:latin typeface="Calibri" panose="020F0502020204030204" pitchFamily="34" charset="0"/>
                <a:ea typeface="Calibri" panose="020F0502020204030204" pitchFamily="34" charset="0"/>
              </a:rPr>
              <a:t>People – Actively support our children in developing relationships</a:t>
            </a:r>
          </a:p>
          <a:p>
            <a:pPr marL="342900" lvl="0" indent="-342900">
              <a:buSzPts val="1000"/>
              <a:buFont typeface="Symbol" panose="05050102010706020507" pitchFamily="18" charset="2"/>
              <a:buChar char=""/>
              <a:tabLst>
                <a:tab pos="228600" algn="l"/>
              </a:tabLst>
            </a:pPr>
            <a:r>
              <a:rPr lang="en-GB" sz="1800" dirty="0">
                <a:effectLst/>
                <a:latin typeface="Calibri" panose="020F0502020204030204" pitchFamily="34" charset="0"/>
                <a:ea typeface="Calibri" panose="020F0502020204030204" pitchFamily="34" charset="0"/>
              </a:rPr>
              <a:t>Family – Work together to support families and help them support their child</a:t>
            </a:r>
          </a:p>
          <a:p>
            <a:pPr marL="342900" lvl="0" indent="-342900">
              <a:buSzPts val="1000"/>
              <a:buFont typeface="Symbol" panose="05050102010706020507" pitchFamily="18" charset="2"/>
              <a:buChar char=""/>
              <a:tabLst>
                <a:tab pos="228600" algn="l"/>
              </a:tabLst>
            </a:pPr>
            <a:r>
              <a:rPr lang="en-GB" sz="1800" dirty="0">
                <a:effectLst/>
                <a:latin typeface="Calibri" panose="020F0502020204030204" pitchFamily="34" charset="0"/>
                <a:ea typeface="Calibri" panose="020F0502020204030204" pitchFamily="34" charset="0"/>
              </a:rPr>
              <a:t>Scaffolding – When necessary support each other to be able to support our children and young people. </a:t>
            </a:r>
          </a:p>
          <a:p>
            <a:r>
              <a:rPr lang="en-GB" sz="1800" i="1" dirty="0">
                <a:effectLst/>
                <a:latin typeface="Calibri" panose="020F0502020204030204" pitchFamily="34" charset="0"/>
                <a:ea typeface="Calibri" panose="020F0502020204030204" pitchFamily="34" charset="0"/>
              </a:rPr>
              <a:t>Ask the questions</a:t>
            </a:r>
            <a:endParaRPr lang="en-GB" sz="1800" dirty="0">
              <a:effectLst/>
              <a:latin typeface="Calibri" panose="020F0502020204030204" pitchFamily="34" charset="0"/>
              <a:ea typeface="Calibri" panose="020F0502020204030204" pitchFamily="34" charset="0"/>
            </a:endParaRPr>
          </a:p>
          <a:p>
            <a:r>
              <a:rPr lang="en-GB" sz="1800" dirty="0">
                <a:effectLst/>
                <a:latin typeface="Calibri" panose="020F0502020204030204" pitchFamily="34" charset="0"/>
                <a:ea typeface="Calibri" panose="020F0502020204030204" pitchFamily="34" charset="0"/>
              </a:rPr>
              <a:t> </a:t>
            </a:r>
          </a:p>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CFC44941-22E3-4999-8158-D4DC6EE5B4DF}" type="slidenum">
              <a:rPr lang="en-GB" smtClean="0"/>
              <a:t>34</a:t>
            </a:fld>
            <a:endParaRPr lang="en-GB" dirty="0"/>
          </a:p>
        </p:txBody>
      </p:sp>
    </p:spTree>
    <p:extLst>
      <p:ext uri="{BB962C8B-B14F-4D97-AF65-F5344CB8AC3E}">
        <p14:creationId xmlns:p14="http://schemas.microsoft.com/office/powerpoint/2010/main" val="39287056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i="1" dirty="0">
                <a:effectLst/>
                <a:latin typeface="Calibri" panose="020F0502020204030204" pitchFamily="34" charset="0"/>
                <a:ea typeface="Calibri" panose="020F0502020204030204" pitchFamily="34" charset="0"/>
              </a:rPr>
              <a:t>Refer to resources available</a:t>
            </a:r>
            <a:r>
              <a:rPr lang="en-GB" sz="1800" dirty="0">
                <a:effectLst/>
                <a:latin typeface="Calibri" panose="020F0502020204030204" pitchFamily="34" charset="0"/>
                <a:ea typeface="Calibri" panose="020F0502020204030204" pitchFamily="34" charset="0"/>
              </a:rPr>
              <a:t> </a:t>
            </a:r>
          </a:p>
          <a:p>
            <a:pPr marL="342900" lvl="0" indent="-342900">
              <a:buSzPts val="1000"/>
              <a:buFont typeface="Symbol" panose="05050102010706020507" pitchFamily="18" charset="2"/>
              <a:buChar char=""/>
              <a:tabLst>
                <a:tab pos="228600" algn="l"/>
              </a:tabLst>
            </a:pPr>
            <a:r>
              <a:rPr lang="en-GB" sz="1800" dirty="0">
                <a:effectLst/>
                <a:latin typeface="Calibri" panose="020F0502020204030204" pitchFamily="34" charset="0"/>
                <a:ea typeface="Calibri" panose="020F0502020204030204" pitchFamily="34" charset="0"/>
              </a:rPr>
              <a:t>This is not an exhaustive list but may be a starting place for any further reading or professional learning.</a:t>
            </a:r>
          </a:p>
          <a:p>
            <a:r>
              <a:rPr lang="en-GB" sz="1800" dirty="0">
                <a:effectLst/>
                <a:latin typeface="Calibri" panose="020F0502020204030204" pitchFamily="34" charset="0"/>
                <a:ea typeface="Calibri" panose="020F0502020204030204" pitchFamily="34" charset="0"/>
              </a:rPr>
              <a:t> </a:t>
            </a:r>
          </a:p>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CFC44941-22E3-4999-8158-D4DC6EE5B4DF}" type="slidenum">
              <a:rPr lang="en-GB" smtClean="0"/>
              <a:t>35</a:t>
            </a:fld>
            <a:endParaRPr lang="en-GB" dirty="0"/>
          </a:p>
        </p:txBody>
      </p:sp>
    </p:spTree>
    <p:extLst>
      <p:ext uri="{BB962C8B-B14F-4D97-AF65-F5344CB8AC3E}">
        <p14:creationId xmlns:p14="http://schemas.microsoft.com/office/powerpoint/2010/main" val="347586099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Well done! That’s the end of the formal presentations for this course and there is now only one more step to complete the Award. That’s the e-Learning Module that you will have to complete independently.</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At the end of this presentation you will find a live link to the E-Learning Module or alternatively you can use the QR Code to access it.</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At the end of the e-learning module there will be a short Quiz. The Quiz link will be provided to you by the person leading this professional learning via email.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On successful completion of the Quiz you will receive an ‘I Promise Award’. This will be in the form of a Digital Certificate and a Digital Badge’.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When you complete the Quiz the lead for this training is notified.</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If you are in an ELC setting when 70% of everyone in the setting completes the Quiz  the establishment will receive the ‘We Promise Award.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The digital badges could be used as part of your digital signature. The Formal We Promise Certificates could also be displayed in your establishments foyers or reception areas.</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We hope that this professional learning will positively impact the care experienced children and young people you work with.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Thank you for your participation today. </a:t>
            </a:r>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CFC44941-22E3-4999-8158-D4DC6EE5B4DF}" type="slidenum">
              <a:rPr lang="en-GB" smtClean="0"/>
              <a:t>36</a:t>
            </a:fld>
            <a:endParaRPr lang="en-GB" dirty="0"/>
          </a:p>
        </p:txBody>
      </p:sp>
    </p:spTree>
    <p:extLst>
      <p:ext uri="{BB962C8B-B14F-4D97-AF65-F5344CB8AC3E}">
        <p14:creationId xmlns:p14="http://schemas.microsoft.com/office/powerpoint/2010/main" val="35264298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Link for E-Learning Module: </a:t>
            </a:r>
            <a:r>
              <a:rPr lang="en-GB" sz="1800" u="sng" dirty="0">
                <a:solidFill>
                  <a:srgbClr val="0563C1"/>
                </a:solidFill>
                <a:effectLst/>
                <a:latin typeface="Calibri" panose="020F0502020204030204" pitchFamily="34" charset="0"/>
                <a:ea typeface="Calibri" panose="020F0502020204030204" pitchFamily="34" charset="0"/>
                <a:hlinkClick r:id="rId3"/>
              </a:rPr>
              <a:t>https://rise.articulate.com/share/NI8Bga34ZBigMxlx7nP2HR51aYHT-_Y-</a:t>
            </a:r>
            <a:endParaRPr lang="en-GB" sz="1800" u="sng" dirty="0">
              <a:solidFill>
                <a:srgbClr val="0563C1"/>
              </a:solidFill>
              <a:effectLst/>
              <a:latin typeface="Calibri" panose="020F0502020204030204" pitchFamily="34" charset="0"/>
              <a:ea typeface="Calibri" panose="020F0502020204030204" pitchFamily="34" charset="0"/>
            </a:endParaRPr>
          </a:p>
          <a:p>
            <a:endParaRPr lang="en-GB" sz="1800" u="sng" dirty="0">
              <a:solidFill>
                <a:srgbClr val="0563C1"/>
              </a:solidFill>
              <a:effectLst/>
              <a:latin typeface="Calibri" panose="020F0502020204030204" pitchFamily="34" charset="0"/>
            </a:endParaRPr>
          </a:p>
          <a:p>
            <a:r>
              <a:rPr lang="en-GB" dirty="0"/>
              <a:t>DO NOT READ THIS OUT – FOR INFORMATION ONLY</a:t>
            </a:r>
          </a:p>
          <a:p>
            <a:endParaRPr lang="en-GB" dirty="0"/>
          </a:p>
          <a:p>
            <a:r>
              <a:rPr lang="en-GB" sz="1200" b="1" kern="1200" dirty="0">
                <a:solidFill>
                  <a:schemeClr val="tx1"/>
                </a:solidFill>
                <a:effectLst/>
                <a:latin typeface="+mn-lt"/>
                <a:ea typeface="+mn-ea"/>
                <a:cs typeface="+mn-cs"/>
              </a:rPr>
              <a:t>Quiz-Knowledge Check Instructions for ELC Setting Leads</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pPr marL="228600" lvl="0" indent="-228600">
              <a:buFont typeface="+mj-lt"/>
              <a:buAutoNum type="arabicPeriod"/>
            </a:pPr>
            <a:r>
              <a:rPr lang="en-GB" sz="1200" kern="1200" dirty="0">
                <a:solidFill>
                  <a:schemeClr val="tx1"/>
                </a:solidFill>
                <a:effectLst/>
                <a:latin typeface="+mn-lt"/>
                <a:ea typeface="+mn-ea"/>
                <a:cs typeface="+mn-cs"/>
              </a:rPr>
              <a:t>ELC settings use this link to duplicate the </a:t>
            </a:r>
            <a:r>
              <a:rPr lang="en-GB" sz="1200" u="sng" kern="1200" dirty="0">
                <a:solidFill>
                  <a:schemeClr val="tx1"/>
                </a:solidFill>
                <a:effectLst/>
                <a:latin typeface="+mn-lt"/>
                <a:ea typeface="+mn-ea"/>
                <a:cs typeface="+mn-cs"/>
                <a:hlinkClick r:id="rId4"/>
              </a:rPr>
              <a:t>Quiz- Knowledge Check ELC</a:t>
            </a:r>
            <a:r>
              <a:rPr lang="en-GB" sz="1200" kern="1200" dirty="0">
                <a:solidFill>
                  <a:schemeClr val="tx1"/>
                </a:solidFill>
                <a:effectLst/>
                <a:latin typeface="+mn-lt"/>
                <a:ea typeface="+mn-ea"/>
                <a:cs typeface="+mn-cs"/>
              </a:rPr>
              <a:t>. Rename the Form – </a:t>
            </a:r>
            <a:r>
              <a:rPr lang="en-GB" sz="1200" kern="1200" dirty="0" err="1">
                <a:solidFill>
                  <a:schemeClr val="tx1"/>
                </a:solidFill>
                <a:effectLst/>
                <a:latin typeface="+mn-lt"/>
                <a:ea typeface="+mn-ea"/>
                <a:cs typeface="+mn-cs"/>
              </a:rPr>
              <a:t>KTPA</a:t>
            </a:r>
            <a:r>
              <a:rPr lang="en-GB" sz="1200" kern="1200" dirty="0">
                <a:solidFill>
                  <a:schemeClr val="tx1"/>
                </a:solidFill>
                <a:effectLst/>
                <a:latin typeface="+mn-lt"/>
                <a:ea typeface="+mn-ea"/>
                <a:cs typeface="+mn-cs"/>
              </a:rPr>
              <a:t> </a:t>
            </a:r>
            <a:r>
              <a:rPr lang="en-GB" sz="1200" i="1" kern="1200" dirty="0">
                <a:solidFill>
                  <a:schemeClr val="tx1"/>
                </a:solidFill>
                <a:effectLst/>
                <a:latin typeface="+mn-lt"/>
                <a:ea typeface="+mn-ea"/>
                <a:cs typeface="+mn-cs"/>
              </a:rPr>
              <a:t>Add Your School Name</a:t>
            </a:r>
            <a:endParaRPr lang="en-GB" sz="1200" kern="1200" dirty="0">
              <a:solidFill>
                <a:schemeClr val="tx1"/>
              </a:solidFill>
              <a:effectLst/>
              <a:latin typeface="+mn-lt"/>
              <a:ea typeface="+mn-ea"/>
              <a:cs typeface="+mn-cs"/>
            </a:endParaRPr>
          </a:p>
          <a:p>
            <a:pPr marL="228600" lvl="0" indent="-228600">
              <a:buFont typeface="+mj-lt"/>
              <a:buAutoNum type="arabicPeriod"/>
            </a:pPr>
            <a:r>
              <a:rPr lang="en-GB" sz="1200" kern="1200" dirty="0">
                <a:solidFill>
                  <a:schemeClr val="tx1"/>
                </a:solidFill>
                <a:effectLst/>
                <a:latin typeface="+mn-lt"/>
                <a:ea typeface="+mn-ea"/>
                <a:cs typeface="+mn-cs"/>
              </a:rPr>
              <a:t>Independent childminders only can access the Quiz using the following link </a:t>
            </a:r>
            <a:r>
              <a:rPr lang="en-GB" sz="1200" u="sng" kern="1200" dirty="0">
                <a:solidFill>
                  <a:schemeClr val="tx1"/>
                </a:solidFill>
                <a:effectLst/>
                <a:latin typeface="+mn-lt"/>
                <a:ea typeface="+mn-ea"/>
                <a:cs typeface="+mn-cs"/>
                <a:hlinkClick r:id="rId5"/>
              </a:rPr>
              <a:t>Quiz – Knowledge check Childminders</a:t>
            </a:r>
            <a:endParaRPr lang="en-GB" sz="1200" kern="1200" dirty="0">
              <a:solidFill>
                <a:schemeClr val="tx1"/>
              </a:solidFill>
              <a:effectLst/>
              <a:latin typeface="+mn-lt"/>
              <a:ea typeface="+mn-ea"/>
              <a:cs typeface="+mn-cs"/>
            </a:endParaRPr>
          </a:p>
          <a:p>
            <a:pPr marL="228600" lvl="0" indent="-228600">
              <a:buFont typeface="+mj-lt"/>
              <a:buAutoNum type="arabicPeriod"/>
            </a:pPr>
            <a:r>
              <a:rPr lang="en-GB" sz="1200" kern="1200" dirty="0">
                <a:solidFill>
                  <a:schemeClr val="tx1"/>
                </a:solidFill>
                <a:effectLst/>
                <a:latin typeface="+mn-lt"/>
                <a:ea typeface="+mn-ea"/>
                <a:cs typeface="+mn-cs"/>
              </a:rPr>
              <a:t>Click Collect responses (top right) and copy the link.</a:t>
            </a:r>
          </a:p>
          <a:p>
            <a:pPr marL="228600" lvl="0" indent="-228600">
              <a:buFont typeface="+mj-lt"/>
              <a:buAutoNum type="arabicPeriod"/>
            </a:pPr>
            <a:r>
              <a:rPr lang="en-GB" sz="1200" kern="1200" dirty="0">
                <a:solidFill>
                  <a:schemeClr val="tx1"/>
                </a:solidFill>
                <a:effectLst/>
                <a:latin typeface="+mn-lt"/>
                <a:ea typeface="+mn-ea"/>
                <a:cs typeface="+mn-cs"/>
              </a:rPr>
              <a:t>Give this link to participants who have completed the e-Learning Module</a:t>
            </a:r>
          </a:p>
          <a:p>
            <a:pPr marL="228600" lvl="0" indent="-228600">
              <a:buFont typeface="+mj-lt"/>
              <a:buAutoNum type="arabicPeriod"/>
            </a:pPr>
            <a:r>
              <a:rPr lang="en-GB" sz="1200" kern="1200" dirty="0">
                <a:solidFill>
                  <a:schemeClr val="tx1"/>
                </a:solidFill>
                <a:effectLst/>
                <a:latin typeface="+mn-lt"/>
                <a:ea typeface="+mn-ea"/>
                <a:cs typeface="+mn-cs"/>
              </a:rPr>
              <a:t>On your Master Form, in the Responses section, you will be able to see who has completed the Quiz and their score (the excel version is easier use for tracking purposes).</a:t>
            </a:r>
          </a:p>
          <a:p>
            <a:pPr marL="228600" lvl="0" indent="-228600">
              <a:buFont typeface="+mj-lt"/>
              <a:buAutoNum type="arabicPeriod"/>
            </a:pPr>
            <a:r>
              <a:rPr lang="en-GB" sz="1200" kern="1200" dirty="0">
                <a:solidFill>
                  <a:schemeClr val="tx1"/>
                </a:solidFill>
                <a:effectLst/>
                <a:latin typeface="+mn-lt"/>
                <a:ea typeface="+mn-ea"/>
                <a:cs typeface="+mn-cs"/>
              </a:rPr>
              <a:t>When 70% of </a:t>
            </a:r>
            <a:r>
              <a:rPr lang="en-GB" sz="1200" b="1" kern="1200" dirty="0">
                <a:solidFill>
                  <a:schemeClr val="tx1"/>
                </a:solidFill>
                <a:effectLst/>
                <a:latin typeface="+mn-lt"/>
                <a:ea typeface="+mn-ea"/>
                <a:cs typeface="+mn-cs"/>
              </a:rPr>
              <a:t>all</a:t>
            </a:r>
            <a:r>
              <a:rPr lang="en-GB" sz="1200" kern="1200" dirty="0">
                <a:solidFill>
                  <a:schemeClr val="tx1"/>
                </a:solidFill>
                <a:effectLst/>
                <a:latin typeface="+mn-lt"/>
                <a:ea typeface="+mn-ea"/>
                <a:cs typeface="+mn-cs"/>
              </a:rPr>
              <a:t> your staff have completed the full Programme and passed the Quiz-Knowledge check send the evidence (Excel Spreadsheet and full staff numbers) to </a:t>
            </a:r>
            <a:r>
              <a:rPr lang="en-GB" sz="1200" u="sng" kern="1200" dirty="0" err="1">
                <a:solidFill>
                  <a:schemeClr val="tx1"/>
                </a:solidFill>
                <a:effectLst/>
                <a:latin typeface="+mn-lt"/>
                <a:ea typeface="+mn-ea"/>
                <a:cs typeface="+mn-cs"/>
                <a:hlinkClick r:id="rId6"/>
              </a:rPr>
              <a:t>IWE@educationscotland.gov.scot</a:t>
            </a:r>
            <a:r>
              <a:rPr lang="en-GB" sz="1200" kern="1200" dirty="0">
                <a:solidFill>
                  <a:schemeClr val="tx1"/>
                </a:solidFill>
                <a:effectLst/>
                <a:latin typeface="+mn-lt"/>
                <a:ea typeface="+mn-ea"/>
                <a:cs typeface="+mn-cs"/>
              </a:rPr>
              <a:t>. You will let be sent the ‘We Promise’ Certificate.</a:t>
            </a:r>
          </a:p>
          <a:p>
            <a:r>
              <a:rPr lang="en-GB" sz="120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Quiz-Knowledge Check Instructions for Independent Childminders</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pPr marL="228600" lvl="0" indent="-228600">
              <a:buFont typeface="+mj-lt"/>
              <a:buAutoNum type="arabicPeriod"/>
            </a:pPr>
            <a:r>
              <a:rPr lang="en-GB" sz="1200" kern="1200" dirty="0">
                <a:solidFill>
                  <a:schemeClr val="tx1"/>
                </a:solidFill>
                <a:effectLst/>
                <a:latin typeface="+mn-lt"/>
                <a:ea typeface="+mn-ea"/>
                <a:cs typeface="+mn-cs"/>
              </a:rPr>
              <a:t>Independent childminders can access the Quiz using the following link </a:t>
            </a:r>
            <a:r>
              <a:rPr lang="en-GB" sz="1200" u="sng" kern="1200" dirty="0">
                <a:solidFill>
                  <a:schemeClr val="tx1"/>
                </a:solidFill>
                <a:effectLst/>
                <a:latin typeface="+mn-lt"/>
                <a:ea typeface="+mn-ea"/>
                <a:cs typeface="+mn-cs"/>
                <a:hlinkClick r:id="rId5"/>
              </a:rPr>
              <a:t>Quiz – Knowledge check Childminders</a:t>
            </a:r>
            <a:endParaRPr lang="en-GB" sz="1200" kern="1200" dirty="0">
              <a:solidFill>
                <a:schemeClr val="tx1"/>
              </a:solidFill>
              <a:effectLst/>
              <a:latin typeface="+mn-lt"/>
              <a:ea typeface="+mn-ea"/>
              <a:cs typeface="+mn-cs"/>
            </a:endParaRPr>
          </a:p>
          <a:p>
            <a:pPr marL="228600" lvl="0" indent="-228600">
              <a:buFont typeface="+mj-lt"/>
              <a:buAutoNum type="arabicPeriod"/>
            </a:pPr>
            <a:r>
              <a:rPr lang="en-GB" sz="1200" kern="1200" dirty="0">
                <a:solidFill>
                  <a:schemeClr val="tx1"/>
                </a:solidFill>
                <a:effectLst/>
                <a:latin typeface="+mn-lt"/>
                <a:ea typeface="+mn-ea"/>
                <a:cs typeface="+mn-cs"/>
              </a:rPr>
              <a:t>Independent childminders who have completed all elements of the programme should email </a:t>
            </a:r>
            <a:r>
              <a:rPr lang="en-GB" sz="1200" u="sng" kern="1200" dirty="0" err="1">
                <a:solidFill>
                  <a:schemeClr val="tx1"/>
                </a:solidFill>
                <a:effectLst/>
                <a:latin typeface="+mn-lt"/>
                <a:ea typeface="+mn-ea"/>
                <a:cs typeface="+mn-cs"/>
                <a:hlinkClick r:id="rId7"/>
              </a:rPr>
              <a:t>iwe@educationscotland.gov.scot</a:t>
            </a:r>
            <a:r>
              <a:rPr lang="en-GB" sz="1200" kern="1200" dirty="0">
                <a:solidFill>
                  <a:schemeClr val="tx1"/>
                </a:solidFill>
                <a:effectLst/>
                <a:latin typeface="+mn-lt"/>
                <a:ea typeface="+mn-ea"/>
                <a:cs typeface="+mn-cs"/>
              </a:rPr>
              <a:t> and the coordinator will be able to check your quiz results and send you your I Promise badge.</a:t>
            </a:r>
          </a:p>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CFC44941-22E3-4999-8158-D4DC6EE5B4DF}" type="slidenum">
              <a:rPr lang="en-GB" smtClean="0"/>
              <a:t>37</a:t>
            </a:fld>
            <a:endParaRPr lang="en-GB" dirty="0"/>
          </a:p>
        </p:txBody>
      </p:sp>
    </p:spTree>
    <p:extLst>
      <p:ext uri="{BB962C8B-B14F-4D97-AF65-F5344CB8AC3E}">
        <p14:creationId xmlns:p14="http://schemas.microsoft.com/office/powerpoint/2010/main" val="17514243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Children are particularly vulnerable to trauma.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For children under four the most significant trauma is witnessing a threat to a parent or carer.</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Children and young people are not always consciously aware of the trauma they have witnessed, therefore, may not be able to respond or process this effectively.</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Our bodies may display a physiological response to trauma in response to fear and threat.  This includes increased heart rate, sweating, shaking, needing the toilet, difficulties sleeping, changes in eating habits.</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Our bodies can go into flight, fight, freeze or fawn responses in order to try and avoid further trauma.</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The fawn response is a trauma-related survival mechanism where individuals prioritize pleasing others to avoid conflict and ensure safety, often at the expense of their own needs.</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Instinctively our bodies will focus on survival, as a result, the thinking part of the brain is overruled and instead the primitive brain takes over which does not always allow for rational thinking or responses.</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This slide shows the 3 broad types of trauma.</a:t>
            </a:r>
          </a:p>
          <a:p>
            <a:pPr marL="0" indent="0">
              <a:buFontTx/>
              <a:buNone/>
            </a:pPr>
            <a:endParaRPr lang="en-GB" dirty="0"/>
          </a:p>
          <a:p>
            <a:endParaRPr lang="en-GB" dirty="0"/>
          </a:p>
        </p:txBody>
      </p:sp>
      <p:sp>
        <p:nvSpPr>
          <p:cNvPr id="4" name="Slide Number Placeholder 3"/>
          <p:cNvSpPr>
            <a:spLocks noGrp="1"/>
          </p:cNvSpPr>
          <p:nvPr>
            <p:ph type="sldNum" sz="quarter" idx="5"/>
          </p:nvPr>
        </p:nvSpPr>
        <p:spPr/>
        <p:txBody>
          <a:bodyPr/>
          <a:lstStyle/>
          <a:p>
            <a:fld id="{CFC44941-22E3-4999-8158-D4DC6EE5B4DF}" type="slidenum">
              <a:rPr lang="en-GB" smtClean="0"/>
              <a:t>4</a:t>
            </a:fld>
            <a:endParaRPr lang="en-GB" dirty="0"/>
          </a:p>
        </p:txBody>
      </p:sp>
    </p:spTree>
    <p:extLst>
      <p:ext uri="{BB962C8B-B14F-4D97-AF65-F5344CB8AC3E}">
        <p14:creationId xmlns:p14="http://schemas.microsoft.com/office/powerpoint/2010/main" val="13891990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Children and young people who have experienced trauma may have ongoing physical responses such as: re-triggering trauma memories, flashbacks, intrusive thoughts, sleep disturbance, appetite disturbance, avoidance of people or places, mistrust of people, under or over reliance on others.</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It is important to note that these are normal responses to abnormal and traumatic experiences. Responses are also dependant on a variety of factors including the intensity of the event, the experience of the individual, level of understanding/resilience and the child/young person’s developmental stage.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An ‘infant lens’ is not always applied when thinking about what matters to children. For example, while there is research indicating that most children who become ‘looked after’ in Scotland have experienced early trauma, there appears to be a common assumption that babies and very young children are less affected by traumatic experiences than older children. The impact of trauma in infancy may be under-estimated or minimised because very young children are unable to talk, and older children may not remember, understand, or verbalise their earliest experiences. It can be emotionally difficult to acknowledge the impact of traumatic experiences on very young children but it is vital to hold the infant in mind and consider their distinct needs and developmental timeframe.</a:t>
            </a:r>
          </a:p>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CFC44941-22E3-4999-8158-D4DC6EE5B4DF}" type="slidenum">
              <a:rPr lang="en-GB" smtClean="0"/>
              <a:t>5</a:t>
            </a:fld>
            <a:endParaRPr lang="en-GB" dirty="0"/>
          </a:p>
        </p:txBody>
      </p:sp>
    </p:spTree>
    <p:extLst>
      <p:ext uri="{BB962C8B-B14F-4D97-AF65-F5344CB8AC3E}">
        <p14:creationId xmlns:p14="http://schemas.microsoft.com/office/powerpoint/2010/main" val="39544869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Adverse childhood experiences can impact on children and young people’s wellbeing and learning. Care Experienced children and young people are more likely to have experienced a higher number of ACEs.</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A 2014 study in England found that 67% of people experienced at least one Adverse Childhood Experience with 9% of the population having experienced four Adverse Childhood Experiences.  (Bellis et al, 2014)</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There are no similar studies in Scotland, however, a recent Welsh study found that the most Common Adverse Childhood Experience was verbal/emotional abuse (23% of households) and parental separation.</a:t>
            </a:r>
          </a:p>
          <a:p>
            <a:r>
              <a:rPr lang="en-GB" sz="1200" i="1" kern="1200" dirty="0">
                <a:solidFill>
                  <a:schemeClr val="tx1"/>
                </a:solidFill>
                <a:effectLst/>
                <a:latin typeface="+mn-lt"/>
                <a:ea typeface="+mn-ea"/>
                <a:cs typeface="+mn-cs"/>
              </a:rPr>
              <a:t>Refer to Further Viewing</a:t>
            </a:r>
            <a:r>
              <a:rPr lang="en-GB" sz="1200" b="1" i="1" kern="1200" dirty="0">
                <a:solidFill>
                  <a:schemeClr val="tx1"/>
                </a:solidFill>
                <a:effectLst/>
                <a:latin typeface="+mn-lt"/>
                <a:ea typeface="+mn-ea"/>
                <a:cs typeface="+mn-cs"/>
              </a:rPr>
              <a:t> - </a:t>
            </a:r>
            <a:r>
              <a:rPr lang="en-GB" sz="1200" i="1" kern="1200" dirty="0">
                <a:solidFill>
                  <a:schemeClr val="tx1"/>
                </a:solidFill>
                <a:effectLst/>
                <a:latin typeface="+mn-lt"/>
                <a:ea typeface="+mn-ea"/>
                <a:cs typeface="+mn-cs"/>
              </a:rPr>
              <a:t>NHS video on e-learning module and podcast from Bruce Perry &amp; Oprah Winfrey on Childhood Trauma: </a:t>
            </a:r>
            <a:r>
              <a:rPr lang="en-GB" sz="1200" i="1" u="sng" kern="1200" dirty="0">
                <a:solidFill>
                  <a:schemeClr val="tx1"/>
                </a:solidFill>
                <a:effectLst/>
                <a:latin typeface="+mn-lt"/>
                <a:ea typeface="+mn-ea"/>
                <a:cs typeface="+mn-cs"/>
                <a:hlinkClick r:id="rId3"/>
              </a:rPr>
              <a:t>ACES Podcast - 40 Mins</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pPr>
              <a:defRPr/>
            </a:pPr>
            <a:fld id="{A379CB96-DC0C-452A-890C-FF13903AF73B}" type="slidenum">
              <a:rPr lang="en-GB" smtClean="0"/>
              <a:pPr>
                <a:defRPr/>
              </a:pPr>
              <a:t>6</a:t>
            </a:fld>
            <a:endParaRPr lang="en-GB" dirty="0"/>
          </a:p>
        </p:txBody>
      </p:sp>
    </p:spTree>
    <p:extLst>
      <p:ext uri="{BB962C8B-B14F-4D97-AF65-F5344CB8AC3E}">
        <p14:creationId xmlns:p14="http://schemas.microsoft.com/office/powerpoint/2010/main" val="6651785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14996754-100C-4D86-BBFF-E4B8E0BFBFE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a:extLst>
              <a:ext uri="{FF2B5EF4-FFF2-40B4-BE49-F238E27FC236}">
                <a16:creationId xmlns:a16="http://schemas.microsoft.com/office/drawing/2014/main" id="{76FE7758-495A-4D8D-A395-2A574A0DA00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lvl="0" indent="-342900">
              <a:buFont typeface="Symbol" panose="05050102010706020507" pitchFamily="18" charset="2"/>
              <a:buChar char=""/>
            </a:pPr>
            <a:r>
              <a:rPr lang="en-GB" sz="1800" dirty="0">
                <a:effectLst/>
                <a:latin typeface="Calibri" panose="020F0502020204030204" pitchFamily="34" charset="0"/>
                <a:ea typeface="Calibri" panose="020F0502020204030204" pitchFamily="34" charset="0"/>
              </a:rPr>
              <a:t>We are now going to watch a six-minute clip called the Window of Tolerance from the Beacon House Trust.  This short clip will highlight how the brain and body react to trauma.</a:t>
            </a:r>
          </a:p>
          <a:p>
            <a:endParaRPr lang="en-GB" sz="1800" i="1" dirty="0">
              <a:effectLst/>
              <a:latin typeface="Calibri" panose="020F0502020204030204" pitchFamily="34" charset="0"/>
              <a:ea typeface="Calibri" panose="020F0502020204030204" pitchFamily="34" charset="0"/>
            </a:endParaRPr>
          </a:p>
        </p:txBody>
      </p:sp>
      <p:sp>
        <p:nvSpPr>
          <p:cNvPr id="55300" name="Header Placeholder 3" hidden="1">
            <a:extLst>
              <a:ext uri="{FF2B5EF4-FFF2-40B4-BE49-F238E27FC236}">
                <a16:creationId xmlns:a16="http://schemas.microsoft.com/office/drawing/2014/main" id="{D7462529-6A83-4735-85CA-0BBB02C7A1F8}"/>
              </a:ext>
            </a:extLst>
          </p:cNvPr>
          <p:cNvSpPr>
            <a:spLocks noGrp="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endParaRPr lang="en-US" altLang="en-US" dirty="0">
              <a:latin typeface="Arial" panose="020B0604020202020204" pitchFamily="34" charset="0"/>
              <a:cs typeface="Arial" panose="020B0604020202020204" pitchFamily="34" charset="0"/>
            </a:endParaRPr>
          </a:p>
        </p:txBody>
      </p:sp>
      <p:sp>
        <p:nvSpPr>
          <p:cNvPr id="55301" name="Footer Placeholder 4" hidden="1">
            <a:extLst>
              <a:ext uri="{FF2B5EF4-FFF2-40B4-BE49-F238E27FC236}">
                <a16:creationId xmlns:a16="http://schemas.microsoft.com/office/drawing/2014/main" id="{124255FE-E07D-461D-A582-9D92850A12A4}"/>
              </a:ext>
            </a:extLst>
          </p:cNvPr>
          <p:cNvSpPr>
            <a:spLocks noGrp="1"/>
          </p:cNvSpPr>
          <p:nvPr>
            <p:ph type="ftr" sz="quarter" idx="4"/>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endParaRPr lang="en-US" altLang="en-US" dirty="0">
              <a:latin typeface="Arial" panose="020B0604020202020204" pitchFamily="34" charset="0"/>
              <a:cs typeface="Arial" panose="020B0604020202020204" pitchFamily="34" charset="0"/>
            </a:endParaRPr>
          </a:p>
        </p:txBody>
      </p:sp>
      <p:sp>
        <p:nvSpPr>
          <p:cNvPr id="55302" name="Slide Number Placeholder 5">
            <a:extLst>
              <a:ext uri="{FF2B5EF4-FFF2-40B4-BE49-F238E27FC236}">
                <a16:creationId xmlns:a16="http://schemas.microsoft.com/office/drawing/2014/main" id="{CA82B2FE-0B6E-4D08-A5E6-4BF1D47D7EF9}"/>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A767671-9C80-403A-A09E-490745E6AB13}" type="slidenum">
              <a:rPr lang="en-GB" altLang="en-US" smtClean="0">
                <a:latin typeface="Arial" panose="020B0604020202020204" pitchFamily="34" charset="0"/>
                <a:cs typeface="Arial" panose="020B0604020202020204" pitchFamily="34" charset="0"/>
              </a:rPr>
              <a:pPr/>
              <a:t>7</a:t>
            </a:fld>
            <a:endParaRPr lang="en-GB" altLang="en-US" dirty="0">
              <a:latin typeface="Arial" panose="020B0604020202020204" pitchFamily="34" charset="0"/>
              <a:cs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14996754-100C-4D86-BBFF-E4B8E0BFBFE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a:extLst>
              <a:ext uri="{FF2B5EF4-FFF2-40B4-BE49-F238E27FC236}">
                <a16:creationId xmlns:a16="http://schemas.microsoft.com/office/drawing/2014/main" id="{76FE7758-495A-4D8D-A395-2A574A0DA00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1800" b="1" i="1" dirty="0">
                <a:effectLst/>
                <a:latin typeface="Calibri" panose="020F0502020204030204" pitchFamily="34" charset="0"/>
                <a:ea typeface="Calibri" panose="020F0502020204030204" pitchFamily="34" charset="0"/>
              </a:rPr>
              <a:t>Watch film </a:t>
            </a:r>
            <a:r>
              <a:rPr lang="en-GB" sz="1800" i="1" dirty="0">
                <a:effectLst/>
                <a:latin typeface="Calibri" panose="020F0502020204030204" pitchFamily="34" charset="0"/>
                <a:ea typeface="Calibri" panose="020F0502020204030204" pitchFamily="34" charset="0"/>
              </a:rPr>
              <a:t>-</a:t>
            </a:r>
            <a:r>
              <a:rPr lang="en-GB" sz="1800" i="1" u="sng" dirty="0">
                <a:solidFill>
                  <a:srgbClr val="0563C1"/>
                </a:solidFill>
                <a:effectLst/>
                <a:latin typeface="Calibri" panose="020F0502020204030204" pitchFamily="34" charset="0"/>
                <a:ea typeface="Calibri" panose="020F0502020204030204" pitchFamily="34" charset="0"/>
                <a:hlinkClick r:id="rId3"/>
              </a:rPr>
              <a:t>Window of Tolerance</a:t>
            </a:r>
            <a:r>
              <a:rPr lang="en-GB" sz="1800" i="1" u="sng" dirty="0">
                <a:effectLst/>
                <a:latin typeface="Calibri" panose="020F0502020204030204" pitchFamily="34" charset="0"/>
                <a:ea typeface="Calibri" panose="020F0502020204030204" pitchFamily="34" charset="0"/>
              </a:rPr>
              <a:t> (6 min 48 sec)</a:t>
            </a:r>
            <a:endParaRPr lang="en-GB" sz="1800" dirty="0">
              <a:effectLst/>
              <a:latin typeface="Calibri" panose="020F0502020204030204" pitchFamily="34" charset="0"/>
              <a:ea typeface="Calibri" panose="020F0502020204030204" pitchFamily="34" charset="0"/>
            </a:endParaRPr>
          </a:p>
        </p:txBody>
      </p:sp>
      <p:sp>
        <p:nvSpPr>
          <p:cNvPr id="55300" name="Header Placeholder 3" hidden="1">
            <a:extLst>
              <a:ext uri="{FF2B5EF4-FFF2-40B4-BE49-F238E27FC236}">
                <a16:creationId xmlns:a16="http://schemas.microsoft.com/office/drawing/2014/main" id="{D7462529-6A83-4735-85CA-0BBB02C7A1F8}"/>
              </a:ext>
            </a:extLst>
          </p:cNvPr>
          <p:cNvSpPr>
            <a:spLocks noGrp="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endParaRPr lang="en-US" altLang="en-US" dirty="0">
              <a:latin typeface="Arial" panose="020B0604020202020204" pitchFamily="34" charset="0"/>
              <a:cs typeface="Arial" panose="020B0604020202020204" pitchFamily="34" charset="0"/>
            </a:endParaRPr>
          </a:p>
        </p:txBody>
      </p:sp>
      <p:sp>
        <p:nvSpPr>
          <p:cNvPr id="55301" name="Footer Placeholder 4" hidden="1">
            <a:extLst>
              <a:ext uri="{FF2B5EF4-FFF2-40B4-BE49-F238E27FC236}">
                <a16:creationId xmlns:a16="http://schemas.microsoft.com/office/drawing/2014/main" id="{124255FE-E07D-461D-A582-9D92850A12A4}"/>
              </a:ext>
            </a:extLst>
          </p:cNvPr>
          <p:cNvSpPr>
            <a:spLocks noGrp="1"/>
          </p:cNvSpPr>
          <p:nvPr>
            <p:ph type="ftr" sz="quarter" idx="4"/>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endParaRPr lang="en-US" altLang="en-US" dirty="0">
              <a:latin typeface="Arial" panose="020B0604020202020204" pitchFamily="34" charset="0"/>
              <a:cs typeface="Arial" panose="020B0604020202020204" pitchFamily="34" charset="0"/>
            </a:endParaRPr>
          </a:p>
        </p:txBody>
      </p:sp>
      <p:sp>
        <p:nvSpPr>
          <p:cNvPr id="55302" name="Slide Number Placeholder 5">
            <a:extLst>
              <a:ext uri="{FF2B5EF4-FFF2-40B4-BE49-F238E27FC236}">
                <a16:creationId xmlns:a16="http://schemas.microsoft.com/office/drawing/2014/main" id="{CA82B2FE-0B6E-4D08-A5E6-4BF1D47D7EF9}"/>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A767671-9C80-403A-A09E-490745E6AB13}" type="slidenum">
              <a:rPr lang="en-GB" altLang="en-US" smtClean="0">
                <a:latin typeface="Arial" panose="020B0604020202020204" pitchFamily="34" charset="0"/>
                <a:cs typeface="Arial" panose="020B0604020202020204" pitchFamily="34" charset="0"/>
              </a:rPr>
              <a:pPr/>
              <a:t>8</a:t>
            </a:fld>
            <a:endParaRPr lang="en-GB" alt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585320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It is important to remember that children and young people also experience many positive experiences throughout their lives that can help counteract adversity and build resilience.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These include having a safe loving home (or in attachment terms a secure base), having social competency and positive values,  having interests and hobbies, having connection with friends, and access to education (which is huge factor in terms of resilience).</a:t>
            </a:r>
          </a:p>
          <a:p>
            <a:r>
              <a:rPr lang="en-GB" sz="1200" i="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Refer to Further Reading -</a:t>
            </a:r>
            <a:r>
              <a:rPr lang="en-GB" sz="1200" b="1" i="1" kern="1200" dirty="0">
                <a:solidFill>
                  <a:schemeClr val="tx1"/>
                </a:solidFill>
                <a:effectLst/>
                <a:latin typeface="+mn-lt"/>
                <a:ea typeface="+mn-ea"/>
                <a:cs typeface="+mn-cs"/>
              </a:rPr>
              <a:t> </a:t>
            </a:r>
            <a:r>
              <a:rPr lang="en-GB" sz="1200" i="1" u="sng" kern="1200" dirty="0">
                <a:solidFill>
                  <a:schemeClr val="tx1"/>
                </a:solidFill>
                <a:effectLst/>
                <a:latin typeface="+mn-lt"/>
                <a:ea typeface="+mn-ea"/>
                <a:cs typeface="+mn-cs"/>
                <a:hlinkClick r:id="rId3"/>
              </a:rPr>
              <a:t>Building Resilience Through Positive Childhood Experiences</a:t>
            </a:r>
            <a:endParaRPr lang="en-GB" sz="1200" kern="1200" dirty="0">
              <a:solidFill>
                <a:schemeClr val="tx1"/>
              </a:solidFill>
              <a:effectLst/>
              <a:latin typeface="+mn-lt"/>
              <a:ea typeface="+mn-ea"/>
              <a:cs typeface="+mn-cs"/>
            </a:endParaRPr>
          </a:p>
          <a:p>
            <a:endParaRPr lang="en-GB" dirty="0"/>
          </a:p>
        </p:txBody>
      </p:sp>
      <p:sp>
        <p:nvSpPr>
          <p:cNvPr id="4" name="Header Placeholder 3"/>
          <p:cNvSpPr>
            <a:spLocks noGrp="1"/>
          </p:cNvSpPr>
          <p:nvPr>
            <p:ph type="hdr" sz="quarter"/>
          </p:nvPr>
        </p:nvSpPr>
        <p:spPr/>
        <p:txBody>
          <a:bodyPr/>
          <a:lstStyle/>
          <a:p>
            <a:endParaRPr lang="en-GB" dirty="0"/>
          </a:p>
        </p:txBody>
      </p:sp>
      <p:sp>
        <p:nvSpPr>
          <p:cNvPr id="5" name="Footer Placeholder 4"/>
          <p:cNvSpPr>
            <a:spLocks noGrp="1"/>
          </p:cNvSpPr>
          <p:nvPr>
            <p:ph type="ftr" sz="quarter" idx="4"/>
          </p:nvPr>
        </p:nvSpPr>
        <p:spPr/>
        <p:txBody>
          <a:bodyPr/>
          <a:lstStyle/>
          <a:p>
            <a:endParaRPr lang="en-GB" dirty="0"/>
          </a:p>
        </p:txBody>
      </p:sp>
      <p:sp>
        <p:nvSpPr>
          <p:cNvPr id="6" name="Slide Number Placeholder 5"/>
          <p:cNvSpPr>
            <a:spLocks noGrp="1"/>
          </p:cNvSpPr>
          <p:nvPr>
            <p:ph type="sldNum" sz="quarter" idx="5"/>
          </p:nvPr>
        </p:nvSpPr>
        <p:spPr/>
        <p:txBody>
          <a:bodyPr/>
          <a:lstStyle/>
          <a:p>
            <a:fld id="{CFC44941-22E3-4999-8158-D4DC6EE5B4DF}" type="slidenum">
              <a:rPr lang="en-GB" smtClean="0"/>
              <a:t>9</a:t>
            </a:fld>
            <a:endParaRPr lang="en-GB" dirty="0"/>
          </a:p>
        </p:txBody>
      </p:sp>
    </p:spTree>
    <p:extLst>
      <p:ext uri="{BB962C8B-B14F-4D97-AF65-F5344CB8AC3E}">
        <p14:creationId xmlns:p14="http://schemas.microsoft.com/office/powerpoint/2010/main" val="9983601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088C8A-758D-443A-AC3E-F0E77FAA0CE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AE6B7B6-5957-448F-9E80-227DC8AACB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grpSp>
        <p:nvGrpSpPr>
          <p:cNvPr id="9" name="Group 8">
            <a:extLst>
              <a:ext uri="{FF2B5EF4-FFF2-40B4-BE49-F238E27FC236}">
                <a16:creationId xmlns:a16="http://schemas.microsoft.com/office/drawing/2014/main" id="{2E7A6327-279A-EA9E-7FB5-2B0CE3B2EF47}"/>
              </a:ext>
            </a:extLst>
          </p:cNvPr>
          <p:cNvGrpSpPr/>
          <p:nvPr userDrawn="1"/>
        </p:nvGrpSpPr>
        <p:grpSpPr>
          <a:xfrm>
            <a:off x="655607" y="6320319"/>
            <a:ext cx="11006711" cy="434761"/>
            <a:chOff x="585954" y="6320319"/>
            <a:chExt cx="9889246" cy="434761"/>
          </a:xfrm>
        </p:grpSpPr>
        <p:pic>
          <p:nvPicPr>
            <p:cNvPr id="7" name="Picture 6">
              <a:extLst>
                <a:ext uri="{FF2B5EF4-FFF2-40B4-BE49-F238E27FC236}">
                  <a16:creationId xmlns:a16="http://schemas.microsoft.com/office/drawing/2014/main" id="{671C08F6-D4DF-3950-38DC-45ECEBD368B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85954" y="6320319"/>
              <a:ext cx="917449" cy="434761"/>
            </a:xfrm>
            <a:prstGeom prst="rect">
              <a:avLst/>
            </a:prstGeom>
          </p:spPr>
        </p:pic>
        <p:sp>
          <p:nvSpPr>
            <p:cNvPr id="8" name="TextBox 7">
              <a:extLst>
                <a:ext uri="{FF2B5EF4-FFF2-40B4-BE49-F238E27FC236}">
                  <a16:creationId xmlns:a16="http://schemas.microsoft.com/office/drawing/2014/main" id="{5D3FAC1D-800D-68A3-D92C-1A6A64A9ABEB}"/>
                </a:ext>
              </a:extLst>
            </p:cNvPr>
            <p:cNvSpPr txBox="1"/>
            <p:nvPr userDrawn="1"/>
          </p:nvSpPr>
          <p:spPr>
            <a:xfrm>
              <a:off x="1377617" y="6320319"/>
              <a:ext cx="9097583" cy="276999"/>
            </a:xfrm>
            <a:prstGeom prst="rect">
              <a:avLst/>
            </a:prstGeom>
            <a:noFill/>
          </p:spPr>
          <p:txBody>
            <a:bodyPr wrap="none" rtlCol="0">
              <a:spAutoFit/>
            </a:bodyPr>
            <a:lstStyle/>
            <a:p>
              <a:pPr algn="ctr"/>
              <a:r>
                <a:rPr lang="en-GB" sz="1200" b="1" dirty="0"/>
                <a:t>This resource has been developed by the West Partnership Improvement Collaborative from North Lanarkshire Council’s original Award</a:t>
              </a:r>
            </a:p>
          </p:txBody>
        </p:sp>
      </p:grpSp>
    </p:spTree>
    <p:extLst>
      <p:ext uri="{BB962C8B-B14F-4D97-AF65-F5344CB8AC3E}">
        <p14:creationId xmlns:p14="http://schemas.microsoft.com/office/powerpoint/2010/main" val="3724391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8964C-0FA6-4D41-A876-BDD369260D6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415DAF3-ADB2-4354-BDCA-15F0FBD693B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0" name="Picture 9" descr="Shape&#10;&#10;Description automatically generated">
            <a:extLst>
              <a:ext uri="{FF2B5EF4-FFF2-40B4-BE49-F238E27FC236}">
                <a16:creationId xmlns:a16="http://schemas.microsoft.com/office/drawing/2014/main" id="{4A7220A0-3AA1-6F70-0014-FF24468806C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8264" y="6211568"/>
            <a:ext cx="1255762" cy="551895"/>
          </a:xfrm>
          <a:prstGeom prst="rect">
            <a:avLst/>
          </a:prstGeom>
        </p:spPr>
      </p:pic>
      <p:pic>
        <p:nvPicPr>
          <p:cNvPr id="11" name="Picture 10" descr="Logo, company name&#10;&#10;Description automatically generated">
            <a:extLst>
              <a:ext uri="{FF2B5EF4-FFF2-40B4-BE49-F238E27FC236}">
                <a16:creationId xmlns:a16="http://schemas.microsoft.com/office/drawing/2014/main" id="{6B3EE761-71FB-4581-4CBA-DE3446FC069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29668" y="6245624"/>
            <a:ext cx="424132" cy="477148"/>
          </a:xfrm>
          <a:prstGeom prst="rect">
            <a:avLst/>
          </a:prstGeom>
        </p:spPr>
      </p:pic>
      <p:grpSp>
        <p:nvGrpSpPr>
          <p:cNvPr id="12" name="Group 11">
            <a:extLst>
              <a:ext uri="{FF2B5EF4-FFF2-40B4-BE49-F238E27FC236}">
                <a16:creationId xmlns:a16="http://schemas.microsoft.com/office/drawing/2014/main" id="{50EE56B1-1AB5-953F-BF85-D0F6A444B0DD}"/>
              </a:ext>
            </a:extLst>
          </p:cNvPr>
          <p:cNvGrpSpPr/>
          <p:nvPr userDrawn="1"/>
        </p:nvGrpSpPr>
        <p:grpSpPr>
          <a:xfrm>
            <a:off x="848264" y="6211568"/>
            <a:ext cx="10505536" cy="551895"/>
            <a:chOff x="848264" y="6211568"/>
            <a:chExt cx="10505536" cy="551895"/>
          </a:xfrm>
        </p:grpSpPr>
        <p:pic>
          <p:nvPicPr>
            <p:cNvPr id="13" name="Picture 12" descr="Shape&#10;&#10;Description automatically generated">
              <a:extLst>
                <a:ext uri="{FF2B5EF4-FFF2-40B4-BE49-F238E27FC236}">
                  <a16:creationId xmlns:a16="http://schemas.microsoft.com/office/drawing/2014/main" id="{5B70BF3A-589E-8421-14FE-08D93337604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8264" y="6211568"/>
              <a:ext cx="1255762" cy="551895"/>
            </a:xfrm>
            <a:prstGeom prst="rect">
              <a:avLst/>
            </a:prstGeom>
          </p:spPr>
        </p:pic>
        <p:pic>
          <p:nvPicPr>
            <p:cNvPr id="14" name="Picture 13" descr="Logo, company name&#10;&#10;Description automatically generated">
              <a:extLst>
                <a:ext uri="{FF2B5EF4-FFF2-40B4-BE49-F238E27FC236}">
                  <a16:creationId xmlns:a16="http://schemas.microsoft.com/office/drawing/2014/main" id="{DB7680E9-779C-4D2C-5A61-58E35A1C0EA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29668" y="6245624"/>
              <a:ext cx="424132" cy="477148"/>
            </a:xfrm>
            <a:prstGeom prst="rect">
              <a:avLst/>
            </a:prstGeom>
          </p:spPr>
        </p:pic>
        <p:sp>
          <p:nvSpPr>
            <p:cNvPr id="15" name="TextBox 14">
              <a:extLst>
                <a:ext uri="{FF2B5EF4-FFF2-40B4-BE49-F238E27FC236}">
                  <a16:creationId xmlns:a16="http://schemas.microsoft.com/office/drawing/2014/main" id="{3D11CA3C-20D5-FCE1-23B0-6A4004849D8A}"/>
                </a:ext>
              </a:extLst>
            </p:cNvPr>
            <p:cNvSpPr txBox="1"/>
            <p:nvPr userDrawn="1"/>
          </p:nvSpPr>
          <p:spPr>
            <a:xfrm>
              <a:off x="4477576" y="6299532"/>
              <a:ext cx="32368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Keeping the Promise Award</a:t>
              </a:r>
            </a:p>
          </p:txBody>
        </p:sp>
      </p:grpSp>
    </p:spTree>
    <p:extLst>
      <p:ext uri="{BB962C8B-B14F-4D97-AF65-F5344CB8AC3E}">
        <p14:creationId xmlns:p14="http://schemas.microsoft.com/office/powerpoint/2010/main" val="23038977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E078F8F-0E8F-4CFB-948D-A04A502DFF7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ED610B3-C92C-4B6C-BCEE-13F553BF027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2" name="Picture 11" descr="Shape&#10;&#10;Description automatically generated">
            <a:extLst>
              <a:ext uri="{FF2B5EF4-FFF2-40B4-BE49-F238E27FC236}">
                <a16:creationId xmlns:a16="http://schemas.microsoft.com/office/drawing/2014/main" id="{3B932997-040E-F995-EDB8-E342BFB7069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8264" y="6211568"/>
            <a:ext cx="1255762" cy="551895"/>
          </a:xfrm>
          <a:prstGeom prst="rect">
            <a:avLst/>
          </a:prstGeom>
        </p:spPr>
      </p:pic>
      <p:pic>
        <p:nvPicPr>
          <p:cNvPr id="13" name="Picture 12" descr="Logo, company name&#10;&#10;Description automatically generated">
            <a:extLst>
              <a:ext uri="{FF2B5EF4-FFF2-40B4-BE49-F238E27FC236}">
                <a16:creationId xmlns:a16="http://schemas.microsoft.com/office/drawing/2014/main" id="{65595E07-5DB6-E496-219C-9E493377086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29668" y="6245624"/>
            <a:ext cx="424132" cy="477148"/>
          </a:xfrm>
          <a:prstGeom prst="rect">
            <a:avLst/>
          </a:prstGeom>
        </p:spPr>
      </p:pic>
      <p:grpSp>
        <p:nvGrpSpPr>
          <p:cNvPr id="14" name="Group 13">
            <a:extLst>
              <a:ext uri="{FF2B5EF4-FFF2-40B4-BE49-F238E27FC236}">
                <a16:creationId xmlns:a16="http://schemas.microsoft.com/office/drawing/2014/main" id="{E4AF94F8-9FBA-391C-573A-48E7DDC2D52B}"/>
              </a:ext>
            </a:extLst>
          </p:cNvPr>
          <p:cNvGrpSpPr/>
          <p:nvPr userDrawn="1"/>
        </p:nvGrpSpPr>
        <p:grpSpPr>
          <a:xfrm>
            <a:off x="848264" y="6211568"/>
            <a:ext cx="10505536" cy="551895"/>
            <a:chOff x="848264" y="6211568"/>
            <a:chExt cx="10505536" cy="551895"/>
          </a:xfrm>
        </p:grpSpPr>
        <p:pic>
          <p:nvPicPr>
            <p:cNvPr id="15" name="Picture 14" descr="Shape&#10;&#10;Description automatically generated">
              <a:extLst>
                <a:ext uri="{FF2B5EF4-FFF2-40B4-BE49-F238E27FC236}">
                  <a16:creationId xmlns:a16="http://schemas.microsoft.com/office/drawing/2014/main" id="{DA8E166C-3B22-88C8-DD58-D2FFAC21E51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8264" y="6211568"/>
              <a:ext cx="1255762" cy="551895"/>
            </a:xfrm>
            <a:prstGeom prst="rect">
              <a:avLst/>
            </a:prstGeom>
          </p:spPr>
        </p:pic>
        <p:pic>
          <p:nvPicPr>
            <p:cNvPr id="16" name="Picture 15" descr="Logo, company name&#10;&#10;Description automatically generated">
              <a:extLst>
                <a:ext uri="{FF2B5EF4-FFF2-40B4-BE49-F238E27FC236}">
                  <a16:creationId xmlns:a16="http://schemas.microsoft.com/office/drawing/2014/main" id="{E36A022A-4E3E-3749-EE8D-4FBB1DDA733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29668" y="6245624"/>
              <a:ext cx="424132" cy="477148"/>
            </a:xfrm>
            <a:prstGeom prst="rect">
              <a:avLst/>
            </a:prstGeom>
          </p:spPr>
        </p:pic>
        <p:sp>
          <p:nvSpPr>
            <p:cNvPr id="17" name="TextBox 16">
              <a:extLst>
                <a:ext uri="{FF2B5EF4-FFF2-40B4-BE49-F238E27FC236}">
                  <a16:creationId xmlns:a16="http://schemas.microsoft.com/office/drawing/2014/main" id="{BB92A822-0BF5-C695-D596-9F22D17D72EB}"/>
                </a:ext>
              </a:extLst>
            </p:cNvPr>
            <p:cNvSpPr txBox="1"/>
            <p:nvPr userDrawn="1"/>
          </p:nvSpPr>
          <p:spPr>
            <a:xfrm>
              <a:off x="4477576" y="6299532"/>
              <a:ext cx="32368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Keeping the Promise Award</a:t>
              </a:r>
            </a:p>
          </p:txBody>
        </p:sp>
      </p:grpSp>
    </p:spTree>
    <p:extLst>
      <p:ext uri="{BB962C8B-B14F-4D97-AF65-F5344CB8AC3E}">
        <p14:creationId xmlns:p14="http://schemas.microsoft.com/office/powerpoint/2010/main" val="5599980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9EC79B-5524-425F-A8CA-D71BFD6C9DA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9572774-20C7-461E-A476-F4F22CA555A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grpSp>
        <p:nvGrpSpPr>
          <p:cNvPr id="13" name="Group 12">
            <a:extLst>
              <a:ext uri="{FF2B5EF4-FFF2-40B4-BE49-F238E27FC236}">
                <a16:creationId xmlns:a16="http://schemas.microsoft.com/office/drawing/2014/main" id="{F5C910D8-9E37-F387-E878-310DF99F62A4}"/>
              </a:ext>
            </a:extLst>
          </p:cNvPr>
          <p:cNvGrpSpPr/>
          <p:nvPr userDrawn="1"/>
        </p:nvGrpSpPr>
        <p:grpSpPr>
          <a:xfrm>
            <a:off x="848264" y="6211568"/>
            <a:ext cx="10505536" cy="551895"/>
            <a:chOff x="848264" y="6211568"/>
            <a:chExt cx="10505536" cy="551895"/>
          </a:xfrm>
        </p:grpSpPr>
        <p:pic>
          <p:nvPicPr>
            <p:cNvPr id="9" name="Picture 8" descr="Shape&#10;&#10;Description automatically generated">
              <a:extLst>
                <a:ext uri="{FF2B5EF4-FFF2-40B4-BE49-F238E27FC236}">
                  <a16:creationId xmlns:a16="http://schemas.microsoft.com/office/drawing/2014/main" id="{9160E9CE-8F5D-387F-F978-93351EB8791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8264" y="6211568"/>
              <a:ext cx="1255762" cy="551895"/>
            </a:xfrm>
            <a:prstGeom prst="rect">
              <a:avLst/>
            </a:prstGeom>
          </p:spPr>
        </p:pic>
        <p:pic>
          <p:nvPicPr>
            <p:cNvPr id="10" name="Picture 9" descr="Logo, company name&#10;&#10;Description automatically generated">
              <a:extLst>
                <a:ext uri="{FF2B5EF4-FFF2-40B4-BE49-F238E27FC236}">
                  <a16:creationId xmlns:a16="http://schemas.microsoft.com/office/drawing/2014/main" id="{0ABEC3BA-82FA-7DBE-DBCE-0B599988C3E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29668" y="6245624"/>
              <a:ext cx="424132" cy="477148"/>
            </a:xfrm>
            <a:prstGeom prst="rect">
              <a:avLst/>
            </a:prstGeom>
          </p:spPr>
        </p:pic>
        <p:sp>
          <p:nvSpPr>
            <p:cNvPr id="12" name="TextBox 11">
              <a:extLst>
                <a:ext uri="{FF2B5EF4-FFF2-40B4-BE49-F238E27FC236}">
                  <a16:creationId xmlns:a16="http://schemas.microsoft.com/office/drawing/2014/main" id="{C142E6B9-2233-1E5A-F648-8F85C73DF4C8}"/>
                </a:ext>
              </a:extLst>
            </p:cNvPr>
            <p:cNvSpPr txBox="1"/>
            <p:nvPr userDrawn="1"/>
          </p:nvSpPr>
          <p:spPr>
            <a:xfrm>
              <a:off x="4477576" y="6299532"/>
              <a:ext cx="32368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Keeping the Promise Award</a:t>
              </a:r>
            </a:p>
          </p:txBody>
        </p:sp>
      </p:grpSp>
    </p:spTree>
    <p:extLst>
      <p:ext uri="{BB962C8B-B14F-4D97-AF65-F5344CB8AC3E}">
        <p14:creationId xmlns:p14="http://schemas.microsoft.com/office/powerpoint/2010/main" val="9138978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108D4-6D60-485B-97A3-E7B1E0DFD3C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9714B1A-F643-4C26-A8B6-B4476976200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11" name="Picture 10" descr="Shape&#10;&#10;Description automatically generated">
            <a:extLst>
              <a:ext uri="{FF2B5EF4-FFF2-40B4-BE49-F238E27FC236}">
                <a16:creationId xmlns:a16="http://schemas.microsoft.com/office/drawing/2014/main" id="{96A19F9B-1DBA-68F3-E49E-D8D979A9AF8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8264" y="6211568"/>
            <a:ext cx="1255762" cy="551895"/>
          </a:xfrm>
          <a:prstGeom prst="rect">
            <a:avLst/>
          </a:prstGeom>
        </p:spPr>
      </p:pic>
      <p:pic>
        <p:nvPicPr>
          <p:cNvPr id="12" name="Picture 11" descr="Logo, company name&#10;&#10;Description automatically generated">
            <a:extLst>
              <a:ext uri="{FF2B5EF4-FFF2-40B4-BE49-F238E27FC236}">
                <a16:creationId xmlns:a16="http://schemas.microsoft.com/office/drawing/2014/main" id="{B17A396B-FDF3-33E3-1213-CCA53CB0CC9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29668" y="6245624"/>
            <a:ext cx="424132" cy="477148"/>
          </a:xfrm>
          <a:prstGeom prst="rect">
            <a:avLst/>
          </a:prstGeom>
        </p:spPr>
      </p:pic>
      <p:grpSp>
        <p:nvGrpSpPr>
          <p:cNvPr id="13" name="Group 12">
            <a:extLst>
              <a:ext uri="{FF2B5EF4-FFF2-40B4-BE49-F238E27FC236}">
                <a16:creationId xmlns:a16="http://schemas.microsoft.com/office/drawing/2014/main" id="{16EF3949-DB55-E215-A459-B0569887BBA3}"/>
              </a:ext>
            </a:extLst>
          </p:cNvPr>
          <p:cNvGrpSpPr/>
          <p:nvPr userDrawn="1"/>
        </p:nvGrpSpPr>
        <p:grpSpPr>
          <a:xfrm>
            <a:off x="848264" y="6211568"/>
            <a:ext cx="10505536" cy="551895"/>
            <a:chOff x="848264" y="6211568"/>
            <a:chExt cx="10505536" cy="551895"/>
          </a:xfrm>
        </p:grpSpPr>
        <p:pic>
          <p:nvPicPr>
            <p:cNvPr id="14" name="Picture 13" descr="Shape&#10;&#10;Description automatically generated">
              <a:extLst>
                <a:ext uri="{FF2B5EF4-FFF2-40B4-BE49-F238E27FC236}">
                  <a16:creationId xmlns:a16="http://schemas.microsoft.com/office/drawing/2014/main" id="{134C2101-5465-DB8D-B491-6EDC0879DE7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8264" y="6211568"/>
              <a:ext cx="1255762" cy="551895"/>
            </a:xfrm>
            <a:prstGeom prst="rect">
              <a:avLst/>
            </a:prstGeom>
          </p:spPr>
        </p:pic>
        <p:pic>
          <p:nvPicPr>
            <p:cNvPr id="15" name="Picture 14" descr="Logo, company name&#10;&#10;Description automatically generated">
              <a:extLst>
                <a:ext uri="{FF2B5EF4-FFF2-40B4-BE49-F238E27FC236}">
                  <a16:creationId xmlns:a16="http://schemas.microsoft.com/office/drawing/2014/main" id="{39D3BCB0-2CB4-7E00-FE41-5A0F50650F8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29668" y="6245624"/>
              <a:ext cx="424132" cy="477148"/>
            </a:xfrm>
            <a:prstGeom prst="rect">
              <a:avLst/>
            </a:prstGeom>
          </p:spPr>
        </p:pic>
        <p:sp>
          <p:nvSpPr>
            <p:cNvPr id="16" name="TextBox 15">
              <a:extLst>
                <a:ext uri="{FF2B5EF4-FFF2-40B4-BE49-F238E27FC236}">
                  <a16:creationId xmlns:a16="http://schemas.microsoft.com/office/drawing/2014/main" id="{25BB15C5-286D-1CCE-550B-D386A93108DC}"/>
                </a:ext>
              </a:extLst>
            </p:cNvPr>
            <p:cNvSpPr txBox="1"/>
            <p:nvPr userDrawn="1"/>
          </p:nvSpPr>
          <p:spPr>
            <a:xfrm>
              <a:off x="4477576" y="6299532"/>
              <a:ext cx="32368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Keeping the Promise Award</a:t>
              </a:r>
            </a:p>
          </p:txBody>
        </p:sp>
      </p:grpSp>
    </p:spTree>
    <p:extLst>
      <p:ext uri="{BB962C8B-B14F-4D97-AF65-F5344CB8AC3E}">
        <p14:creationId xmlns:p14="http://schemas.microsoft.com/office/powerpoint/2010/main" val="5205708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94D39-A086-48DC-921B-3CB1B7B9D90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E90147A-2C32-4AF3-8899-3DE1761ADED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8363633-DAC6-4292-B554-3857ECFF7FE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1" name="Picture 10" descr="Shape&#10;&#10;Description automatically generated">
            <a:extLst>
              <a:ext uri="{FF2B5EF4-FFF2-40B4-BE49-F238E27FC236}">
                <a16:creationId xmlns:a16="http://schemas.microsoft.com/office/drawing/2014/main" id="{2BF0439A-BE69-A1A4-2B78-4FAD1923808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8264" y="6211568"/>
            <a:ext cx="1255762" cy="551895"/>
          </a:xfrm>
          <a:prstGeom prst="rect">
            <a:avLst/>
          </a:prstGeom>
        </p:spPr>
      </p:pic>
      <p:pic>
        <p:nvPicPr>
          <p:cNvPr id="12" name="Picture 11" descr="Logo, company name&#10;&#10;Description automatically generated">
            <a:extLst>
              <a:ext uri="{FF2B5EF4-FFF2-40B4-BE49-F238E27FC236}">
                <a16:creationId xmlns:a16="http://schemas.microsoft.com/office/drawing/2014/main" id="{34509F5F-0BBF-8A3D-CC4D-3F1F2467033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29668" y="6245624"/>
            <a:ext cx="424132" cy="477148"/>
          </a:xfrm>
          <a:prstGeom prst="rect">
            <a:avLst/>
          </a:prstGeom>
        </p:spPr>
      </p:pic>
      <p:grpSp>
        <p:nvGrpSpPr>
          <p:cNvPr id="13" name="Group 12">
            <a:extLst>
              <a:ext uri="{FF2B5EF4-FFF2-40B4-BE49-F238E27FC236}">
                <a16:creationId xmlns:a16="http://schemas.microsoft.com/office/drawing/2014/main" id="{E405D048-B627-A063-0654-826B805D6A10}"/>
              </a:ext>
            </a:extLst>
          </p:cNvPr>
          <p:cNvGrpSpPr/>
          <p:nvPr userDrawn="1"/>
        </p:nvGrpSpPr>
        <p:grpSpPr>
          <a:xfrm>
            <a:off x="848264" y="6211568"/>
            <a:ext cx="10505536" cy="551895"/>
            <a:chOff x="848264" y="6211568"/>
            <a:chExt cx="10505536" cy="551895"/>
          </a:xfrm>
        </p:grpSpPr>
        <p:pic>
          <p:nvPicPr>
            <p:cNvPr id="14" name="Picture 13" descr="Shape&#10;&#10;Description automatically generated">
              <a:extLst>
                <a:ext uri="{FF2B5EF4-FFF2-40B4-BE49-F238E27FC236}">
                  <a16:creationId xmlns:a16="http://schemas.microsoft.com/office/drawing/2014/main" id="{83042A77-8540-9F9B-A790-2850FF172CE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8264" y="6211568"/>
              <a:ext cx="1255762" cy="551895"/>
            </a:xfrm>
            <a:prstGeom prst="rect">
              <a:avLst/>
            </a:prstGeom>
          </p:spPr>
        </p:pic>
        <p:pic>
          <p:nvPicPr>
            <p:cNvPr id="15" name="Picture 14" descr="Logo, company name&#10;&#10;Description automatically generated">
              <a:extLst>
                <a:ext uri="{FF2B5EF4-FFF2-40B4-BE49-F238E27FC236}">
                  <a16:creationId xmlns:a16="http://schemas.microsoft.com/office/drawing/2014/main" id="{7FED0FCD-3953-8FAB-826F-7E1C9ABF745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29668" y="6245624"/>
              <a:ext cx="424132" cy="477148"/>
            </a:xfrm>
            <a:prstGeom prst="rect">
              <a:avLst/>
            </a:prstGeom>
          </p:spPr>
        </p:pic>
        <p:sp>
          <p:nvSpPr>
            <p:cNvPr id="16" name="TextBox 15">
              <a:extLst>
                <a:ext uri="{FF2B5EF4-FFF2-40B4-BE49-F238E27FC236}">
                  <a16:creationId xmlns:a16="http://schemas.microsoft.com/office/drawing/2014/main" id="{26FC2F12-6E0F-A50D-787F-589F7469E41C}"/>
                </a:ext>
              </a:extLst>
            </p:cNvPr>
            <p:cNvSpPr txBox="1"/>
            <p:nvPr userDrawn="1"/>
          </p:nvSpPr>
          <p:spPr>
            <a:xfrm>
              <a:off x="4477576" y="6299532"/>
              <a:ext cx="32368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Keeping the Promise Award</a:t>
              </a:r>
            </a:p>
          </p:txBody>
        </p:sp>
      </p:grpSp>
    </p:spTree>
    <p:extLst>
      <p:ext uri="{BB962C8B-B14F-4D97-AF65-F5344CB8AC3E}">
        <p14:creationId xmlns:p14="http://schemas.microsoft.com/office/powerpoint/2010/main" val="16428931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59FF3B-DCFD-4C08-AAD8-82190D321010}"/>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9C7E634-A0FC-4A09-BB59-BE8225AF205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449D88A-BBEE-441B-9D85-7C4D626763D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3BB7555-4016-4A39-AD67-E75D5A55B38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446F25D-7BEB-40D9-97D9-28ED649F1DC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3" name="Picture 12" descr="Shape&#10;&#10;Description automatically generated">
            <a:extLst>
              <a:ext uri="{FF2B5EF4-FFF2-40B4-BE49-F238E27FC236}">
                <a16:creationId xmlns:a16="http://schemas.microsoft.com/office/drawing/2014/main" id="{5D8783A0-B0F2-0A17-D3AA-88A996738DD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8264" y="6211568"/>
            <a:ext cx="1255762" cy="551895"/>
          </a:xfrm>
          <a:prstGeom prst="rect">
            <a:avLst/>
          </a:prstGeom>
        </p:spPr>
      </p:pic>
      <p:pic>
        <p:nvPicPr>
          <p:cNvPr id="14" name="Picture 13" descr="Logo, company name&#10;&#10;Description automatically generated">
            <a:extLst>
              <a:ext uri="{FF2B5EF4-FFF2-40B4-BE49-F238E27FC236}">
                <a16:creationId xmlns:a16="http://schemas.microsoft.com/office/drawing/2014/main" id="{EA54CD47-062A-A714-6315-74681B12E67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29668" y="6245624"/>
            <a:ext cx="424132" cy="477148"/>
          </a:xfrm>
          <a:prstGeom prst="rect">
            <a:avLst/>
          </a:prstGeom>
        </p:spPr>
      </p:pic>
      <p:grpSp>
        <p:nvGrpSpPr>
          <p:cNvPr id="15" name="Group 14">
            <a:extLst>
              <a:ext uri="{FF2B5EF4-FFF2-40B4-BE49-F238E27FC236}">
                <a16:creationId xmlns:a16="http://schemas.microsoft.com/office/drawing/2014/main" id="{330358E2-7237-1F6B-FAB8-6718025B6E1F}"/>
              </a:ext>
            </a:extLst>
          </p:cNvPr>
          <p:cNvGrpSpPr/>
          <p:nvPr userDrawn="1"/>
        </p:nvGrpSpPr>
        <p:grpSpPr>
          <a:xfrm>
            <a:off x="848264" y="6211568"/>
            <a:ext cx="10505536" cy="551895"/>
            <a:chOff x="848264" y="6211568"/>
            <a:chExt cx="10505536" cy="551895"/>
          </a:xfrm>
        </p:grpSpPr>
        <p:pic>
          <p:nvPicPr>
            <p:cNvPr id="16" name="Picture 15" descr="Shape&#10;&#10;Description automatically generated">
              <a:extLst>
                <a:ext uri="{FF2B5EF4-FFF2-40B4-BE49-F238E27FC236}">
                  <a16:creationId xmlns:a16="http://schemas.microsoft.com/office/drawing/2014/main" id="{EED71C0A-9A9A-28E7-71D6-D15799C140A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8264" y="6211568"/>
              <a:ext cx="1255762" cy="551895"/>
            </a:xfrm>
            <a:prstGeom prst="rect">
              <a:avLst/>
            </a:prstGeom>
          </p:spPr>
        </p:pic>
        <p:pic>
          <p:nvPicPr>
            <p:cNvPr id="17" name="Picture 16" descr="Logo, company name&#10;&#10;Description automatically generated">
              <a:extLst>
                <a:ext uri="{FF2B5EF4-FFF2-40B4-BE49-F238E27FC236}">
                  <a16:creationId xmlns:a16="http://schemas.microsoft.com/office/drawing/2014/main" id="{936BCD6E-352E-8285-3926-4509EDB1053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29668" y="6245624"/>
              <a:ext cx="424132" cy="477148"/>
            </a:xfrm>
            <a:prstGeom prst="rect">
              <a:avLst/>
            </a:prstGeom>
          </p:spPr>
        </p:pic>
        <p:sp>
          <p:nvSpPr>
            <p:cNvPr id="18" name="TextBox 17">
              <a:extLst>
                <a:ext uri="{FF2B5EF4-FFF2-40B4-BE49-F238E27FC236}">
                  <a16:creationId xmlns:a16="http://schemas.microsoft.com/office/drawing/2014/main" id="{B5D0750F-F873-E580-F372-CD7081EADBB7}"/>
                </a:ext>
              </a:extLst>
            </p:cNvPr>
            <p:cNvSpPr txBox="1"/>
            <p:nvPr userDrawn="1"/>
          </p:nvSpPr>
          <p:spPr>
            <a:xfrm>
              <a:off x="4477576" y="6299532"/>
              <a:ext cx="32368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Keeping the Promise Award</a:t>
              </a:r>
            </a:p>
          </p:txBody>
        </p:sp>
      </p:grpSp>
    </p:spTree>
    <p:extLst>
      <p:ext uri="{BB962C8B-B14F-4D97-AF65-F5344CB8AC3E}">
        <p14:creationId xmlns:p14="http://schemas.microsoft.com/office/powerpoint/2010/main" val="16345171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07EA5-AFD0-4AC9-8022-B862C5D334E2}"/>
              </a:ext>
            </a:extLst>
          </p:cNvPr>
          <p:cNvSpPr>
            <a:spLocks noGrp="1"/>
          </p:cNvSpPr>
          <p:nvPr>
            <p:ph type="title"/>
          </p:nvPr>
        </p:nvSpPr>
        <p:spPr/>
        <p:txBody>
          <a:bodyPr/>
          <a:lstStyle/>
          <a:p>
            <a:r>
              <a:rPr lang="en-US"/>
              <a:t>Click to edit Master title style</a:t>
            </a:r>
            <a:endParaRPr lang="en-GB"/>
          </a:p>
        </p:txBody>
      </p:sp>
      <p:pic>
        <p:nvPicPr>
          <p:cNvPr id="9" name="Picture 8" descr="Shape&#10;&#10;Description automatically generated">
            <a:extLst>
              <a:ext uri="{FF2B5EF4-FFF2-40B4-BE49-F238E27FC236}">
                <a16:creationId xmlns:a16="http://schemas.microsoft.com/office/drawing/2014/main" id="{F579A8EA-AFB4-7263-E097-5EADEC31D42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8264" y="6211568"/>
            <a:ext cx="1255762" cy="551895"/>
          </a:xfrm>
          <a:prstGeom prst="rect">
            <a:avLst/>
          </a:prstGeom>
        </p:spPr>
      </p:pic>
      <p:pic>
        <p:nvPicPr>
          <p:cNvPr id="10" name="Picture 9" descr="Logo, company name&#10;&#10;Description automatically generated">
            <a:extLst>
              <a:ext uri="{FF2B5EF4-FFF2-40B4-BE49-F238E27FC236}">
                <a16:creationId xmlns:a16="http://schemas.microsoft.com/office/drawing/2014/main" id="{D23962A8-B06B-92C7-A533-14749F3BF6C4}"/>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29668" y="6245624"/>
            <a:ext cx="424132" cy="477148"/>
          </a:xfrm>
          <a:prstGeom prst="rect">
            <a:avLst/>
          </a:prstGeom>
        </p:spPr>
      </p:pic>
      <p:grpSp>
        <p:nvGrpSpPr>
          <p:cNvPr id="11" name="Group 10">
            <a:extLst>
              <a:ext uri="{FF2B5EF4-FFF2-40B4-BE49-F238E27FC236}">
                <a16:creationId xmlns:a16="http://schemas.microsoft.com/office/drawing/2014/main" id="{C6559B84-0CAB-2E2C-FD69-1C5C7917FF73}"/>
              </a:ext>
            </a:extLst>
          </p:cNvPr>
          <p:cNvGrpSpPr/>
          <p:nvPr userDrawn="1"/>
        </p:nvGrpSpPr>
        <p:grpSpPr>
          <a:xfrm>
            <a:off x="848264" y="6211568"/>
            <a:ext cx="10505536" cy="551895"/>
            <a:chOff x="848264" y="6211568"/>
            <a:chExt cx="10505536" cy="551895"/>
          </a:xfrm>
        </p:grpSpPr>
        <p:pic>
          <p:nvPicPr>
            <p:cNvPr id="12" name="Picture 11" descr="Shape&#10;&#10;Description automatically generated">
              <a:extLst>
                <a:ext uri="{FF2B5EF4-FFF2-40B4-BE49-F238E27FC236}">
                  <a16:creationId xmlns:a16="http://schemas.microsoft.com/office/drawing/2014/main" id="{36A0E9E0-DF1C-6318-D996-09BE4F5D221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8264" y="6211568"/>
              <a:ext cx="1255762" cy="551895"/>
            </a:xfrm>
            <a:prstGeom prst="rect">
              <a:avLst/>
            </a:prstGeom>
          </p:spPr>
        </p:pic>
        <p:pic>
          <p:nvPicPr>
            <p:cNvPr id="13" name="Picture 12" descr="Logo, company name&#10;&#10;Description automatically generated">
              <a:extLst>
                <a:ext uri="{FF2B5EF4-FFF2-40B4-BE49-F238E27FC236}">
                  <a16:creationId xmlns:a16="http://schemas.microsoft.com/office/drawing/2014/main" id="{2CC81C54-892A-FC6B-1632-A13EA835A9E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29668" y="6245624"/>
              <a:ext cx="424132" cy="477148"/>
            </a:xfrm>
            <a:prstGeom prst="rect">
              <a:avLst/>
            </a:prstGeom>
          </p:spPr>
        </p:pic>
        <p:sp>
          <p:nvSpPr>
            <p:cNvPr id="14" name="TextBox 13">
              <a:extLst>
                <a:ext uri="{FF2B5EF4-FFF2-40B4-BE49-F238E27FC236}">
                  <a16:creationId xmlns:a16="http://schemas.microsoft.com/office/drawing/2014/main" id="{01799A48-C0D1-AEBE-50A2-926E04010437}"/>
                </a:ext>
              </a:extLst>
            </p:cNvPr>
            <p:cNvSpPr txBox="1"/>
            <p:nvPr userDrawn="1"/>
          </p:nvSpPr>
          <p:spPr>
            <a:xfrm>
              <a:off x="4477576" y="6299532"/>
              <a:ext cx="32368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Keeping the Promise Award</a:t>
              </a:r>
            </a:p>
          </p:txBody>
        </p:sp>
      </p:grpSp>
    </p:spTree>
    <p:extLst>
      <p:ext uri="{BB962C8B-B14F-4D97-AF65-F5344CB8AC3E}">
        <p14:creationId xmlns:p14="http://schemas.microsoft.com/office/powerpoint/2010/main" val="4390591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8" name="Picture 7" descr="Shape&#10;&#10;Description automatically generated">
            <a:extLst>
              <a:ext uri="{FF2B5EF4-FFF2-40B4-BE49-F238E27FC236}">
                <a16:creationId xmlns:a16="http://schemas.microsoft.com/office/drawing/2014/main" id="{2A59DE6E-2783-07E8-1758-6CBA105604C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8264" y="6211568"/>
            <a:ext cx="1255762" cy="551895"/>
          </a:xfrm>
          <a:prstGeom prst="rect">
            <a:avLst/>
          </a:prstGeom>
        </p:spPr>
      </p:pic>
      <p:pic>
        <p:nvPicPr>
          <p:cNvPr id="9" name="Picture 8" descr="Logo, company name&#10;&#10;Description automatically generated">
            <a:extLst>
              <a:ext uri="{FF2B5EF4-FFF2-40B4-BE49-F238E27FC236}">
                <a16:creationId xmlns:a16="http://schemas.microsoft.com/office/drawing/2014/main" id="{6CD211FB-A730-F656-7D1F-31F1F216FEF5}"/>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29668" y="6245624"/>
            <a:ext cx="424132" cy="477148"/>
          </a:xfrm>
          <a:prstGeom prst="rect">
            <a:avLst/>
          </a:prstGeom>
        </p:spPr>
      </p:pic>
      <p:grpSp>
        <p:nvGrpSpPr>
          <p:cNvPr id="10" name="Group 9">
            <a:extLst>
              <a:ext uri="{FF2B5EF4-FFF2-40B4-BE49-F238E27FC236}">
                <a16:creationId xmlns:a16="http://schemas.microsoft.com/office/drawing/2014/main" id="{AE7B22C1-AA59-FD14-966A-1EBDA299C9CE}"/>
              </a:ext>
            </a:extLst>
          </p:cNvPr>
          <p:cNvGrpSpPr/>
          <p:nvPr userDrawn="1"/>
        </p:nvGrpSpPr>
        <p:grpSpPr>
          <a:xfrm>
            <a:off x="848264" y="6211568"/>
            <a:ext cx="10505536" cy="551895"/>
            <a:chOff x="848264" y="6211568"/>
            <a:chExt cx="10505536" cy="551895"/>
          </a:xfrm>
        </p:grpSpPr>
        <p:pic>
          <p:nvPicPr>
            <p:cNvPr id="11" name="Picture 10" descr="Shape&#10;&#10;Description automatically generated">
              <a:extLst>
                <a:ext uri="{FF2B5EF4-FFF2-40B4-BE49-F238E27FC236}">
                  <a16:creationId xmlns:a16="http://schemas.microsoft.com/office/drawing/2014/main" id="{8E36A7D9-C201-C599-DD32-07C20C2A850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8264" y="6211568"/>
              <a:ext cx="1255762" cy="551895"/>
            </a:xfrm>
            <a:prstGeom prst="rect">
              <a:avLst/>
            </a:prstGeom>
          </p:spPr>
        </p:pic>
        <p:pic>
          <p:nvPicPr>
            <p:cNvPr id="12" name="Picture 11" descr="Logo, company name&#10;&#10;Description automatically generated">
              <a:extLst>
                <a:ext uri="{FF2B5EF4-FFF2-40B4-BE49-F238E27FC236}">
                  <a16:creationId xmlns:a16="http://schemas.microsoft.com/office/drawing/2014/main" id="{F4D36C92-6EAB-670C-06D9-88DF3FBFF895}"/>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29668" y="6245624"/>
              <a:ext cx="424132" cy="477148"/>
            </a:xfrm>
            <a:prstGeom prst="rect">
              <a:avLst/>
            </a:prstGeom>
          </p:spPr>
        </p:pic>
        <p:sp>
          <p:nvSpPr>
            <p:cNvPr id="13" name="TextBox 12">
              <a:extLst>
                <a:ext uri="{FF2B5EF4-FFF2-40B4-BE49-F238E27FC236}">
                  <a16:creationId xmlns:a16="http://schemas.microsoft.com/office/drawing/2014/main" id="{53EF98DE-67D1-1C62-8FB8-A828E82F6B71}"/>
                </a:ext>
              </a:extLst>
            </p:cNvPr>
            <p:cNvSpPr txBox="1"/>
            <p:nvPr userDrawn="1"/>
          </p:nvSpPr>
          <p:spPr>
            <a:xfrm>
              <a:off x="4477576" y="6299532"/>
              <a:ext cx="32368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Keeping the Promise Award</a:t>
              </a:r>
            </a:p>
          </p:txBody>
        </p:sp>
      </p:grpSp>
    </p:spTree>
    <p:extLst>
      <p:ext uri="{BB962C8B-B14F-4D97-AF65-F5344CB8AC3E}">
        <p14:creationId xmlns:p14="http://schemas.microsoft.com/office/powerpoint/2010/main" val="42252543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8B400-195B-48DD-B445-5E807CFED2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322BA6A-41AC-4FD0-ADFC-99ECB0A03BA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6EC9742-DBC7-4C73-98DE-4A6428DEFA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11" name="Picture 10" descr="Shape&#10;&#10;Description automatically generated">
            <a:extLst>
              <a:ext uri="{FF2B5EF4-FFF2-40B4-BE49-F238E27FC236}">
                <a16:creationId xmlns:a16="http://schemas.microsoft.com/office/drawing/2014/main" id="{C7123BB6-2117-DBCA-D554-682B1B9CABF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8264" y="6211568"/>
            <a:ext cx="1255762" cy="551895"/>
          </a:xfrm>
          <a:prstGeom prst="rect">
            <a:avLst/>
          </a:prstGeom>
        </p:spPr>
      </p:pic>
      <p:pic>
        <p:nvPicPr>
          <p:cNvPr id="12" name="Picture 11" descr="Logo, company name&#10;&#10;Description automatically generated">
            <a:extLst>
              <a:ext uri="{FF2B5EF4-FFF2-40B4-BE49-F238E27FC236}">
                <a16:creationId xmlns:a16="http://schemas.microsoft.com/office/drawing/2014/main" id="{44287302-159E-BFBB-C6C6-AC1996F067E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29668" y="6245624"/>
            <a:ext cx="424132" cy="477148"/>
          </a:xfrm>
          <a:prstGeom prst="rect">
            <a:avLst/>
          </a:prstGeom>
        </p:spPr>
      </p:pic>
      <p:grpSp>
        <p:nvGrpSpPr>
          <p:cNvPr id="13" name="Group 12">
            <a:extLst>
              <a:ext uri="{FF2B5EF4-FFF2-40B4-BE49-F238E27FC236}">
                <a16:creationId xmlns:a16="http://schemas.microsoft.com/office/drawing/2014/main" id="{D72DAE35-F078-6EF7-FB63-9AA31F49000F}"/>
              </a:ext>
            </a:extLst>
          </p:cNvPr>
          <p:cNvGrpSpPr/>
          <p:nvPr userDrawn="1"/>
        </p:nvGrpSpPr>
        <p:grpSpPr>
          <a:xfrm>
            <a:off x="848264" y="6211568"/>
            <a:ext cx="10505536" cy="551895"/>
            <a:chOff x="848264" y="6211568"/>
            <a:chExt cx="10505536" cy="551895"/>
          </a:xfrm>
        </p:grpSpPr>
        <p:pic>
          <p:nvPicPr>
            <p:cNvPr id="14" name="Picture 13" descr="Shape&#10;&#10;Description automatically generated">
              <a:extLst>
                <a:ext uri="{FF2B5EF4-FFF2-40B4-BE49-F238E27FC236}">
                  <a16:creationId xmlns:a16="http://schemas.microsoft.com/office/drawing/2014/main" id="{4ADA2828-4D89-3002-284A-8223196D36E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8264" y="6211568"/>
              <a:ext cx="1255762" cy="551895"/>
            </a:xfrm>
            <a:prstGeom prst="rect">
              <a:avLst/>
            </a:prstGeom>
          </p:spPr>
        </p:pic>
        <p:pic>
          <p:nvPicPr>
            <p:cNvPr id="15" name="Picture 14" descr="Logo, company name&#10;&#10;Description automatically generated">
              <a:extLst>
                <a:ext uri="{FF2B5EF4-FFF2-40B4-BE49-F238E27FC236}">
                  <a16:creationId xmlns:a16="http://schemas.microsoft.com/office/drawing/2014/main" id="{EA1ED998-C96C-2EE3-1984-C4DD45BB85C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29668" y="6245624"/>
              <a:ext cx="424132" cy="477148"/>
            </a:xfrm>
            <a:prstGeom prst="rect">
              <a:avLst/>
            </a:prstGeom>
          </p:spPr>
        </p:pic>
        <p:sp>
          <p:nvSpPr>
            <p:cNvPr id="16" name="TextBox 15">
              <a:extLst>
                <a:ext uri="{FF2B5EF4-FFF2-40B4-BE49-F238E27FC236}">
                  <a16:creationId xmlns:a16="http://schemas.microsoft.com/office/drawing/2014/main" id="{A25BD2D1-A5A0-955F-C2FE-B594C326EB91}"/>
                </a:ext>
              </a:extLst>
            </p:cNvPr>
            <p:cNvSpPr txBox="1"/>
            <p:nvPr userDrawn="1"/>
          </p:nvSpPr>
          <p:spPr>
            <a:xfrm>
              <a:off x="4477576" y="6299532"/>
              <a:ext cx="32368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Keeping the Promise Award</a:t>
              </a:r>
            </a:p>
          </p:txBody>
        </p:sp>
      </p:grpSp>
    </p:spTree>
    <p:extLst>
      <p:ext uri="{BB962C8B-B14F-4D97-AF65-F5344CB8AC3E}">
        <p14:creationId xmlns:p14="http://schemas.microsoft.com/office/powerpoint/2010/main" val="12393547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71EDBA-F14B-4359-A7FA-B49406C417F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2D4E564-9CC7-4760-8F2A-52325B09247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82C00240-8EB6-43AB-9CED-3AB783357D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11" name="Picture 10" descr="Shape&#10;&#10;Description automatically generated">
            <a:extLst>
              <a:ext uri="{FF2B5EF4-FFF2-40B4-BE49-F238E27FC236}">
                <a16:creationId xmlns:a16="http://schemas.microsoft.com/office/drawing/2014/main" id="{A695B49C-05AE-0FBD-8D4A-A39EAD1B2A0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8264" y="6211568"/>
            <a:ext cx="1255762" cy="551895"/>
          </a:xfrm>
          <a:prstGeom prst="rect">
            <a:avLst/>
          </a:prstGeom>
        </p:spPr>
      </p:pic>
      <p:pic>
        <p:nvPicPr>
          <p:cNvPr id="12" name="Picture 11" descr="Logo, company name&#10;&#10;Description automatically generated">
            <a:extLst>
              <a:ext uri="{FF2B5EF4-FFF2-40B4-BE49-F238E27FC236}">
                <a16:creationId xmlns:a16="http://schemas.microsoft.com/office/drawing/2014/main" id="{C9AC4968-8A30-46AB-FBAD-E2661D7F01B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29668" y="6245624"/>
            <a:ext cx="424132" cy="477148"/>
          </a:xfrm>
          <a:prstGeom prst="rect">
            <a:avLst/>
          </a:prstGeom>
        </p:spPr>
      </p:pic>
      <p:grpSp>
        <p:nvGrpSpPr>
          <p:cNvPr id="13" name="Group 12">
            <a:extLst>
              <a:ext uri="{FF2B5EF4-FFF2-40B4-BE49-F238E27FC236}">
                <a16:creationId xmlns:a16="http://schemas.microsoft.com/office/drawing/2014/main" id="{4DCB4E89-8C2D-CFAB-AFAC-AFAF14143BB8}"/>
              </a:ext>
            </a:extLst>
          </p:cNvPr>
          <p:cNvGrpSpPr/>
          <p:nvPr userDrawn="1"/>
        </p:nvGrpSpPr>
        <p:grpSpPr>
          <a:xfrm>
            <a:off x="848264" y="6211568"/>
            <a:ext cx="10505536" cy="551895"/>
            <a:chOff x="848264" y="6211568"/>
            <a:chExt cx="10505536" cy="551895"/>
          </a:xfrm>
        </p:grpSpPr>
        <p:pic>
          <p:nvPicPr>
            <p:cNvPr id="14" name="Picture 13" descr="Shape&#10;&#10;Description automatically generated">
              <a:extLst>
                <a:ext uri="{FF2B5EF4-FFF2-40B4-BE49-F238E27FC236}">
                  <a16:creationId xmlns:a16="http://schemas.microsoft.com/office/drawing/2014/main" id="{72AAC33E-162B-4421-6C13-E27E266CA40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8264" y="6211568"/>
              <a:ext cx="1255762" cy="551895"/>
            </a:xfrm>
            <a:prstGeom prst="rect">
              <a:avLst/>
            </a:prstGeom>
          </p:spPr>
        </p:pic>
        <p:pic>
          <p:nvPicPr>
            <p:cNvPr id="15" name="Picture 14" descr="Logo, company name&#10;&#10;Description automatically generated">
              <a:extLst>
                <a:ext uri="{FF2B5EF4-FFF2-40B4-BE49-F238E27FC236}">
                  <a16:creationId xmlns:a16="http://schemas.microsoft.com/office/drawing/2014/main" id="{84E05715-19D2-F453-ECE8-EA71429DEB8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929668" y="6245624"/>
              <a:ext cx="424132" cy="477148"/>
            </a:xfrm>
            <a:prstGeom prst="rect">
              <a:avLst/>
            </a:prstGeom>
          </p:spPr>
        </p:pic>
        <p:sp>
          <p:nvSpPr>
            <p:cNvPr id="16" name="TextBox 15">
              <a:extLst>
                <a:ext uri="{FF2B5EF4-FFF2-40B4-BE49-F238E27FC236}">
                  <a16:creationId xmlns:a16="http://schemas.microsoft.com/office/drawing/2014/main" id="{3926315F-22B2-26A2-3DDB-7CC730B2D50E}"/>
                </a:ext>
              </a:extLst>
            </p:cNvPr>
            <p:cNvSpPr txBox="1"/>
            <p:nvPr userDrawn="1"/>
          </p:nvSpPr>
          <p:spPr>
            <a:xfrm>
              <a:off x="4477576" y="6299532"/>
              <a:ext cx="323684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Keeping the Promise Award</a:t>
              </a:r>
            </a:p>
          </p:txBody>
        </p:sp>
      </p:grpSp>
    </p:spTree>
    <p:extLst>
      <p:ext uri="{BB962C8B-B14F-4D97-AF65-F5344CB8AC3E}">
        <p14:creationId xmlns:p14="http://schemas.microsoft.com/office/powerpoint/2010/main" val="5956584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EA676E4-01F4-4A72-AF6F-1C873DCD18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8F8B168-B9F6-4FD6-84DA-CC8949FC0A6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Footer Placeholder 4">
            <a:extLst>
              <a:ext uri="{FF2B5EF4-FFF2-40B4-BE49-F238E27FC236}">
                <a16:creationId xmlns:a16="http://schemas.microsoft.com/office/drawing/2014/main" id="{3FDE55E5-24D1-04D0-06BA-9C9B547B1BD7}"/>
              </a:ext>
            </a:extLst>
          </p:cNvPr>
          <p:cNvSpPr>
            <a:spLocks noGrp="1"/>
          </p:cNvSpPr>
          <p:nvPr>
            <p:ph type="ftr" sz="quarter" idx="3"/>
          </p:nvPr>
        </p:nvSpPr>
        <p:spPr>
          <a:xfrm>
            <a:off x="4038600" y="6356350"/>
            <a:ext cx="4114800" cy="365125"/>
          </a:xfrm>
          <a:prstGeom prst="rect">
            <a:avLst/>
          </a:prstGeom>
        </p:spPr>
        <p:txBody>
          <a:bodyPr/>
          <a:lstStyle>
            <a:lvl1pPr algn="ctr">
              <a:defRPr sz="1600" b="1">
                <a:solidFill>
                  <a:schemeClr val="tx1"/>
                </a:solidFill>
              </a:defRPr>
            </a:lvl1pPr>
          </a:lstStyle>
          <a:p>
            <a:r>
              <a:rPr lang="en-GB" dirty="0"/>
              <a:t>Keeping the Promise Award</a:t>
            </a:r>
          </a:p>
        </p:txBody>
      </p:sp>
    </p:spTree>
    <p:extLst>
      <p:ext uri="{BB962C8B-B14F-4D97-AF65-F5344CB8AC3E}">
        <p14:creationId xmlns:p14="http://schemas.microsoft.com/office/powerpoint/2010/main" val="39405544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hyperlink" Target="https://view.officeapps.live.com/op/view.aspx?src=https%3A%2F%2Feducation.gov.scot%2Fmedia%2Fl2xhnpdi%2Fwhy-nurturing-approaches-2024.pptx&amp;wdOrigin=BROWSELINK" TargetMode="External"/></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16.jpeg"/><Relationship Id="rId7" Type="http://schemas.openxmlformats.org/officeDocument/2006/relationships/diagramQuickStyle" Target="../diagrams/quickStyle2.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Layout" Target="../diagrams/layout2.xml"/><Relationship Id="rId5" Type="http://schemas.openxmlformats.org/officeDocument/2006/relationships/diagramData" Target="../diagrams/data2.xml"/><Relationship Id="rId10" Type="http://schemas.openxmlformats.org/officeDocument/2006/relationships/image" Target="../media/image17.png"/><Relationship Id="rId4" Type="http://schemas.openxmlformats.org/officeDocument/2006/relationships/hyperlink" Target="https://www.pxfuel.com/en/free-photo-xtxos" TargetMode="External"/><Relationship Id="rId9" Type="http://schemas.microsoft.com/office/2007/relationships/diagramDrawing" Target="../diagrams/drawing2.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digitallearningmap.nhs.scot/how-to-be-a-good-adult/"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hyperlink" Target="https://view.officeapps.live.com/op/view.aspx?src=https%3A%2F%2Feducation.gov.scot%2Fmedia%2Ftu2hje4l%2Fregulate-relate-reason-restore-informed-level.pptx&amp;wdOrigin=BROWSELINK" TargetMode="External"/><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hyperlink" Target="https://education.gov.scot/professional-learning/leading-professional-learning/inclusion-wellbeing-and-equalities-framework/informed-level/" TargetMode="External"/><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30.jpe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video" Target="https://www.youtube.com/embed/waeRP6jzW_U?feature=oembed" TargetMode="External"/><Relationship Id="rId6" Type="http://schemas.openxmlformats.org/officeDocument/2006/relationships/hyperlink" Target="https://youtu.be/waeRP6jzW_U" TargetMode="External"/><Relationship Id="rId5" Type="http://schemas.openxmlformats.org/officeDocument/2006/relationships/image" Target="../media/image31.jpeg"/><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32.jpeg"/></Relationships>
</file>

<file path=ppt/slides/_rels/slide23.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hyperlink" Target="https://view.officeapps.live.com/op/view.aspx?src=https%3A%2F%2Feducation.gov.scot%2Fmedia%2Fkcmj0hhr%2Fco-regulation-and-de-escalation-informed-level.pptx&amp;wdOrigin=BROWSELINK" TargetMode="External"/><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34.jfif"/></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28.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28.xml"/><Relationship Id="rId1" Type="http://schemas.openxmlformats.org/officeDocument/2006/relationships/slideLayout" Target="../slideLayouts/slideLayout4.xml"/><Relationship Id="rId4" Type="http://schemas.openxmlformats.org/officeDocument/2006/relationships/image" Target="../media/image36.png"/></Relationships>
</file>

<file path=ppt/slides/_rels/slide29.xml.rels><?xml version="1.0" encoding="UTF-8" standalone="yes"?>
<Relationships xmlns="http://schemas.openxmlformats.org/package/2006/relationships"><Relationship Id="rId8" Type="http://schemas.openxmlformats.org/officeDocument/2006/relationships/hyperlink" Target="https://education.gov.scot/resources/supporting-children-and-young-people-through-bereavement/" TargetMode="External"/><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hyperlink" Target="https://www.pikist.com/free-photo-sojkb" TargetMode="External"/><Relationship Id="rId4" Type="http://schemas.openxmlformats.org/officeDocument/2006/relationships/image" Target="../media/image8.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video" Target="https://www.youtube.com/embed/rijrj1Nlkv0?feature=oembed" TargetMode="External"/><Relationship Id="rId5" Type="http://schemas.openxmlformats.org/officeDocument/2006/relationships/image" Target="../media/image39.jpeg"/><Relationship Id="rId4" Type="http://schemas.openxmlformats.org/officeDocument/2006/relationships/hyperlink" Target="https://www.youtube.com/watch?v=rijrj1Nlkv0" TargetMode="Externa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7" Type="http://schemas.openxmlformats.org/officeDocument/2006/relationships/hyperlink" Target="https://youtu.be/smgY0VC_QHE" TargetMode="External"/><Relationship Id="rId2" Type="http://schemas.openxmlformats.org/officeDocument/2006/relationships/slideLayout" Target="../slideLayouts/slideLayout2.xml"/><Relationship Id="rId1" Type="http://schemas.openxmlformats.org/officeDocument/2006/relationships/video" Target="https://www.youtube.com/embed/smgY0VC_QHE?feature=oembed" TargetMode="External"/><Relationship Id="rId6" Type="http://schemas.openxmlformats.org/officeDocument/2006/relationships/hyperlink" Target="https://thepromise.scot/" TargetMode="External"/><Relationship Id="rId5" Type="http://schemas.openxmlformats.org/officeDocument/2006/relationships/hyperlink" Target="https://education.gov.scot/resources/aligning-family-learning-and-the-promise-a-guide-for-family-learning-professionals-and-girfec-strategic-leads/" TargetMode="External"/><Relationship Id="rId4" Type="http://schemas.openxmlformats.org/officeDocument/2006/relationships/image" Target="../media/image40.jpeg"/></Relationships>
</file>

<file path=ppt/slides/_rels/slide33.xml.rels><?xml version="1.0" encoding="UTF-8" standalone="yes"?>
<Relationships xmlns="http://schemas.openxmlformats.org/package/2006/relationships"><Relationship Id="rId3" Type="http://schemas.openxmlformats.org/officeDocument/2006/relationships/hyperlink" Target="https://www.bing.com/videos/search?q=Rita+Pierson+Death&amp;adlt=strict&amp;view=detail&amp;mid=C0BA49F5A139AEFA2BE0C0BA49F5A139AEFA2BE0&amp;&amp;FORM=VRDGAR&amp;ru=%2Fvideos%2Fsearch%3Fq%3DRita%2BPierson%2BDeath%26FORM%3DRESTAB"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hyperlink" Target="https://youtu.be/SFnMTHhKdkw" TargetMode="External"/><Relationship Id="rId4" Type="http://schemas.openxmlformats.org/officeDocument/2006/relationships/image" Target="../media/image41.jpeg"/></Relationships>
</file>

<file path=ppt/slides/_rels/slide34.xml.rels><?xml version="1.0" encoding="UTF-8" standalone="yes"?>
<Relationships xmlns="http://schemas.openxmlformats.org/package/2006/relationships"><Relationship Id="rId3" Type="http://schemas.openxmlformats.org/officeDocument/2006/relationships/image" Target="../media/image42.jfif"/><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hyperlink" Target="https://www.epinsight.com/" TargetMode="External"/><Relationship Id="rId13" Type="http://schemas.openxmlformats.org/officeDocument/2006/relationships/image" Target="../media/image43.jpeg"/><Relationship Id="rId3" Type="http://schemas.openxmlformats.org/officeDocument/2006/relationships/hyperlink" Target="https://www.gov.scot/publications/voice-infant-best-practice-guidelines-infant-pledge/" TargetMode="External"/><Relationship Id="rId7" Type="http://schemas.openxmlformats.org/officeDocument/2006/relationships/hyperlink" Target="https://beaconhouse.org.uk/resources/" TargetMode="External"/><Relationship Id="rId12" Type="http://schemas.openxmlformats.org/officeDocument/2006/relationships/hyperlink" Target="https://nwprevention.org/building-resilience-through-positive-childhood-experiences/"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hyperlink" Target="https://education.gov.scot/improvement/learning-resources/circle-resource-to-support-inclusive-learning-and-collaborative-working/" TargetMode="External"/><Relationship Id="rId11" Type="http://schemas.openxmlformats.org/officeDocument/2006/relationships/hyperlink" Target="https://www.digitallearningmap.nhs.scot/how-to-be-a-good-adult/one-good-adult-implementation-guidance/" TargetMode="External"/><Relationship Id="rId5" Type="http://schemas.openxmlformats.org/officeDocument/2006/relationships/hyperlink" Target="https://education.gov.scot/resources/improving-relationships-and-behaviour/" TargetMode="External"/><Relationship Id="rId15" Type="http://schemas.openxmlformats.org/officeDocument/2006/relationships/image" Target="../media/image45.jfif"/><Relationship Id="rId10" Type="http://schemas.openxmlformats.org/officeDocument/2006/relationships/hyperlink" Target="https://www.digitallearningmap.nhs.scot/how-to-be-a-good-adult/" TargetMode="External"/><Relationship Id="rId4" Type="http://schemas.openxmlformats.org/officeDocument/2006/relationships/hyperlink" Target="https://education.gov.scot/resources/realising-the-ambition/" TargetMode="External"/><Relationship Id="rId9" Type="http://schemas.openxmlformats.org/officeDocument/2006/relationships/hyperlink" Target="https://www.bing.com/videos/search?q=oprah+winfrey+and+bruce+perry&amp;qpvt=oprah+winfrey+and+bruce+perry&amp;view=detail&amp;mid=2024C83F9F6E5433BE2C2024C83F9F6E5433BE2C&amp;&amp;FORM=VRDGAR&amp;ru=%2Fvideos%2Fsearch%3Fq%3Doprah%2Bwinfrey%2Band%2Bbruce%2Bperry%26qpvt%3Doprah%2Bwinfrey%2Band%2Bbruce%2Bperry%26FORM%3DVDRE" TargetMode="External"/><Relationship Id="rId14" Type="http://schemas.openxmlformats.org/officeDocument/2006/relationships/image" Target="../media/image44.jpeg"/></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7.xml.rels><?xml version="1.0" encoding="UTF-8" standalone="yes"?>
<Relationships xmlns="http://schemas.openxmlformats.org/package/2006/relationships"><Relationship Id="rId3" Type="http://schemas.openxmlformats.org/officeDocument/2006/relationships/hyperlink" Target="https://rise.articulate.com/share/NI8Bga34ZBigMxlx7nP2HR51aYHT-_Y-"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54.jpe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hyperlink" Target="https://view.officeapps.live.com/op/view.aspx?src=https%3A%2F%2Feducation.gov.scot%2Fmedia%2Flq4hde10%2Fwhat-is-trauma-informed-level.pptx&amp;wdOrigin=BROWSELINK" TargetMode="External"/><Relationship Id="rId4" Type="http://schemas.openxmlformats.org/officeDocument/2006/relationships/hyperlink" Target="https://www.pexels.com/photo/adult-depressed-depression-emotional-278342/"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ideo" Target="https://www.youtube.com/embed/0ehq5-P5OSs?feature=oembed" TargetMode="External"/><Relationship Id="rId6" Type="http://schemas.openxmlformats.org/officeDocument/2006/relationships/hyperlink" Target="https://youtu.be/0ehq5-P5OSs?si=SlJCLc1o6Y5NvBiI" TargetMode="External"/><Relationship Id="rId5" Type="http://schemas.openxmlformats.org/officeDocument/2006/relationships/hyperlink" Target="http://www.beaconhouse.org.uk/" TargetMode="External"/><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2E97D64-4FE3-47A4-98C2-97B8E2345BEB}"/>
              </a:ext>
            </a:extLst>
          </p:cNvPr>
          <p:cNvSpPr txBox="1">
            <a:spLocks noGrp="1"/>
          </p:cNvSpPr>
          <p:nvPr>
            <p:ph type="title" idx="4294967295"/>
          </p:nvPr>
        </p:nvSpPr>
        <p:spPr>
          <a:xfrm>
            <a:off x="2158755" y="333078"/>
            <a:ext cx="8416887" cy="7794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1" i="0" u="none" strike="noStrike" kern="1200" cap="none" spc="0" normalizeH="0" baseline="0" noProof="0" dirty="0">
                <a:ln>
                  <a:noFill/>
                </a:ln>
                <a:solidFill>
                  <a:schemeClr val="tx1"/>
                </a:solidFill>
                <a:effectLst/>
                <a:uLnTx/>
                <a:uFillTx/>
                <a:latin typeface="Bookman Old Style" panose="02050604050505020204" pitchFamily="18" charset="0"/>
                <a:ea typeface="+mj-ea"/>
                <a:cs typeface="+mj-cs"/>
              </a:rPr>
              <a:t>Keeping the Promise Award</a:t>
            </a:r>
          </a:p>
        </p:txBody>
      </p:sp>
      <p:pic>
        <p:nvPicPr>
          <p:cNvPr id="3" name="Picture 2" descr="Graphic saying We are committed to Keeping the promise">
            <a:extLst>
              <a:ext uri="{FF2B5EF4-FFF2-40B4-BE49-F238E27FC236}">
                <a16:creationId xmlns:a16="http://schemas.microsoft.com/office/drawing/2014/main" id="{66A669AF-7355-41BC-9990-FD3E800C1C9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500752" y="1112520"/>
            <a:ext cx="5190497" cy="3070243"/>
          </a:xfrm>
          <a:prstGeom prst="rect">
            <a:avLst/>
          </a:prstGeom>
        </p:spPr>
      </p:pic>
      <p:pic>
        <p:nvPicPr>
          <p:cNvPr id="9" name="Picture 8" descr="Education Scotland and the West Partnership Logos">
            <a:extLst>
              <a:ext uri="{FF2B5EF4-FFF2-40B4-BE49-F238E27FC236}">
                <a16:creationId xmlns:a16="http://schemas.microsoft.com/office/drawing/2014/main" id="{F971D9C9-657E-F1F3-6E66-972DC0751F6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181690" y="4487564"/>
            <a:ext cx="3828620" cy="1682642"/>
          </a:xfrm>
          <a:prstGeom prst="rect">
            <a:avLst/>
          </a:prstGeom>
        </p:spPr>
      </p:pic>
    </p:spTree>
    <p:extLst>
      <p:ext uri="{BB962C8B-B14F-4D97-AF65-F5344CB8AC3E}">
        <p14:creationId xmlns:p14="http://schemas.microsoft.com/office/powerpoint/2010/main" val="2064881054"/>
      </p:ext>
    </p:extLst>
  </p:cSld>
  <p:clrMapOvr>
    <a:masterClrMapping/>
  </p:clrMapOvr>
  <mc:AlternateContent xmlns:mc="http://schemas.openxmlformats.org/markup-compatibility/2006" xmlns:p14="http://schemas.microsoft.com/office/powerpoint/2010/main">
    <mc:Choice Requires="p14">
      <p:transition spd="slow" p14:dur="2000" advTm="66300"/>
    </mc:Choice>
    <mc:Fallback xmlns="">
      <p:transition spd="slow" advTm="663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13B745F-AA0A-D12A-6D36-88FBE64C946B}"/>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GB" dirty="0"/>
              <a:t>Nurture Principles</a:t>
            </a:r>
          </a:p>
        </p:txBody>
      </p:sp>
      <p:grpSp>
        <p:nvGrpSpPr>
          <p:cNvPr id="4" name="Group 3" descr="Diagram of the Nurture Principles:&#10;Learning is understood developmentall&#10;Nurture is important for wellbeing&#10;The environment offers a safe base&#10;All behaviour is communication&#10;Language is vital means of communication&#10;Transitions are important in children's lives">
            <a:extLst>
              <a:ext uri="{FF2B5EF4-FFF2-40B4-BE49-F238E27FC236}">
                <a16:creationId xmlns:a16="http://schemas.microsoft.com/office/drawing/2014/main" id="{1CCB7453-70F4-95C5-6064-81675C16BF5B}"/>
              </a:ext>
            </a:extLst>
          </p:cNvPr>
          <p:cNvGrpSpPr/>
          <p:nvPr/>
        </p:nvGrpSpPr>
        <p:grpSpPr>
          <a:xfrm>
            <a:off x="2032000" y="542651"/>
            <a:ext cx="8128000" cy="5418667"/>
            <a:chOff x="2032000" y="719666"/>
            <a:chExt cx="8128000" cy="5418667"/>
          </a:xfrm>
        </p:grpSpPr>
        <p:graphicFrame>
          <p:nvGraphicFramePr>
            <p:cNvPr id="2" name="Diagram 1">
              <a:extLst>
                <a:ext uri="{FF2B5EF4-FFF2-40B4-BE49-F238E27FC236}">
                  <a16:creationId xmlns:a16="http://schemas.microsoft.com/office/drawing/2014/main" id="{481B2CA2-2188-187C-06B2-2B30DB8229A3}"/>
                </a:ext>
              </a:extLst>
            </p:cNvPr>
            <p:cNvGraphicFramePr/>
            <p:nvPr>
              <p:extLst>
                <p:ext uri="{D42A27DB-BD31-4B8C-83A1-F6EECF244321}">
                  <p14:modId xmlns:p14="http://schemas.microsoft.com/office/powerpoint/2010/main" val="3628171059"/>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F1DF42FA-115D-84D4-85A6-4149665290F2}"/>
                </a:ext>
              </a:extLst>
            </p:cNvPr>
            <p:cNvSpPr txBox="1"/>
            <p:nvPr/>
          </p:nvSpPr>
          <p:spPr>
            <a:xfrm>
              <a:off x="4778171" y="2649046"/>
              <a:ext cx="2635658" cy="1323439"/>
            </a:xfrm>
            <a:prstGeom prst="rect">
              <a:avLst/>
            </a:prstGeom>
            <a:noFill/>
          </p:spPr>
          <p:txBody>
            <a:bodyPr wrap="none" rtlCol="0">
              <a:spAutoFit/>
            </a:bodyPr>
            <a:lstStyle/>
            <a:p>
              <a:pPr algn="ctr"/>
              <a:r>
                <a:rPr lang="en-GB" sz="4000" b="1" dirty="0">
                  <a:solidFill>
                    <a:schemeClr val="accent1">
                      <a:lumMod val="75000"/>
                    </a:schemeClr>
                  </a:solidFill>
                </a:rPr>
                <a:t>Nurture</a:t>
              </a:r>
            </a:p>
            <a:p>
              <a:pPr algn="ctr"/>
              <a:r>
                <a:rPr lang="en-GB" sz="4000" b="1" dirty="0">
                  <a:solidFill>
                    <a:schemeClr val="accent1">
                      <a:lumMod val="75000"/>
                    </a:schemeClr>
                  </a:solidFill>
                </a:rPr>
                <a:t>Principles</a:t>
              </a:r>
            </a:p>
          </p:txBody>
        </p:sp>
        <p:sp>
          <p:nvSpPr>
            <p:cNvPr id="13" name="Arrow: Right 12">
              <a:extLst>
                <a:ext uri="{FF2B5EF4-FFF2-40B4-BE49-F238E27FC236}">
                  <a16:creationId xmlns:a16="http://schemas.microsoft.com/office/drawing/2014/main" id="{D0855F95-00C6-3FE2-A7A6-C20F8E466FA6}"/>
                </a:ext>
              </a:extLst>
            </p:cNvPr>
            <p:cNvSpPr/>
            <p:nvPr/>
          </p:nvSpPr>
          <p:spPr>
            <a:xfrm>
              <a:off x="6906525" y="1027941"/>
              <a:ext cx="3151875" cy="408710"/>
            </a:xfrm>
            <a:prstGeom prst="rightArrow">
              <a:avLst>
                <a:gd name="adj1" fmla="val 31611"/>
                <a:gd name="adj2" fmla="val 4764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 name="Rectangle: Rounded Corners 4">
            <a:extLst>
              <a:ext uri="{FF2B5EF4-FFF2-40B4-BE49-F238E27FC236}">
                <a16:creationId xmlns:a16="http://schemas.microsoft.com/office/drawing/2014/main" id="{6DD8E906-99E3-B665-178E-D159DCAC72BA}"/>
              </a:ext>
            </a:extLst>
          </p:cNvPr>
          <p:cNvSpPr/>
          <p:nvPr/>
        </p:nvSpPr>
        <p:spPr>
          <a:xfrm>
            <a:off x="10143565" y="848135"/>
            <a:ext cx="1699996" cy="597266"/>
          </a:xfrm>
          <a:prstGeom prst="round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Has experience impacted brain development </a:t>
            </a:r>
          </a:p>
        </p:txBody>
      </p:sp>
      <p:sp>
        <p:nvSpPr>
          <p:cNvPr id="6" name="Rectangle: Rounded Corners 5">
            <a:extLst>
              <a:ext uri="{FF2B5EF4-FFF2-40B4-BE49-F238E27FC236}">
                <a16:creationId xmlns:a16="http://schemas.microsoft.com/office/drawing/2014/main" id="{25C2D70E-A1CA-E7F6-C061-AAFFFD373FE5}"/>
              </a:ext>
            </a:extLst>
          </p:cNvPr>
          <p:cNvSpPr/>
          <p:nvPr/>
        </p:nvSpPr>
        <p:spPr>
          <a:xfrm>
            <a:off x="10143565" y="1453964"/>
            <a:ext cx="1699996" cy="597266"/>
          </a:xfrm>
          <a:prstGeom prst="roundRect">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Think stage not age</a:t>
            </a:r>
          </a:p>
        </p:txBody>
      </p:sp>
      <p:sp>
        <p:nvSpPr>
          <p:cNvPr id="7" name="Rectangle: Rounded Corners 6">
            <a:extLst>
              <a:ext uri="{FF2B5EF4-FFF2-40B4-BE49-F238E27FC236}">
                <a16:creationId xmlns:a16="http://schemas.microsoft.com/office/drawing/2014/main" id="{3C7D29E8-D647-F248-EF59-D243015A81AB}"/>
              </a:ext>
            </a:extLst>
          </p:cNvPr>
          <p:cNvSpPr/>
          <p:nvPr/>
        </p:nvSpPr>
        <p:spPr>
          <a:xfrm>
            <a:off x="10143565" y="2059793"/>
            <a:ext cx="1699996" cy="597266"/>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Play is important at all ages</a:t>
            </a:r>
          </a:p>
        </p:txBody>
      </p:sp>
      <p:pic>
        <p:nvPicPr>
          <p:cNvPr id="12" name="Picture 6">
            <a:extLst>
              <a:ext uri="{FF2B5EF4-FFF2-40B4-BE49-F238E27FC236}">
                <a16:creationId xmlns:a16="http://schemas.microsoft.com/office/drawing/2014/main" id="{864CBC63-C81E-587C-A1D1-712424BAC605}"/>
              </a:ext>
              <a:ext uri="{C183D7F6-B498-43B3-948B-1728B52AA6E4}">
                <adec:decorative xmlns:adec="http://schemas.microsoft.com/office/drawing/2017/decorative" val="1"/>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10394110" y="24996"/>
            <a:ext cx="1231776" cy="83472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9112D7DE-35C5-9B2E-C194-A445A49B4234}"/>
              </a:ext>
            </a:extLst>
          </p:cNvPr>
          <p:cNvSpPr txBox="1"/>
          <p:nvPr/>
        </p:nvSpPr>
        <p:spPr>
          <a:xfrm>
            <a:off x="8187135" y="5083744"/>
            <a:ext cx="3912860" cy="923330"/>
          </a:xfrm>
          <a:prstGeom prst="rect">
            <a:avLst/>
          </a:prstGeom>
          <a:noFill/>
        </p:spPr>
        <p:txBody>
          <a:bodyPr wrap="square">
            <a:spAutoFit/>
          </a:bodyPr>
          <a:lstStyle/>
          <a:p>
            <a:pPr algn="r"/>
            <a:r>
              <a:rPr lang="en-GB" dirty="0"/>
              <a:t>For more information see: </a:t>
            </a:r>
          </a:p>
          <a:p>
            <a:pPr algn="r"/>
            <a:r>
              <a:rPr lang="en-GB" dirty="0">
                <a:hlinkClick r:id="rId9"/>
              </a:rPr>
              <a:t>Why use nurturing approaches?</a:t>
            </a:r>
            <a:endParaRPr lang="en-GB" dirty="0"/>
          </a:p>
          <a:p>
            <a:pPr algn="r"/>
            <a:r>
              <a:rPr lang="en-GB" dirty="0"/>
              <a:t>professional learning</a:t>
            </a:r>
          </a:p>
        </p:txBody>
      </p:sp>
    </p:spTree>
    <p:extLst>
      <p:ext uri="{BB962C8B-B14F-4D97-AF65-F5344CB8AC3E}">
        <p14:creationId xmlns:p14="http://schemas.microsoft.com/office/powerpoint/2010/main" val="2333595402"/>
      </p:ext>
    </p:extLst>
  </p:cSld>
  <p:clrMapOvr>
    <a:masterClrMapping/>
  </p:clrMapOvr>
  <mc:AlternateContent xmlns:mc="http://schemas.openxmlformats.org/markup-compatibility/2006" xmlns:p14="http://schemas.microsoft.com/office/powerpoint/2010/main">
    <mc:Choice Requires="p14">
      <p:transition spd="slow" p14:dur="2000" advTm="50124"/>
    </mc:Choice>
    <mc:Fallback xmlns="">
      <p:transition spd="slow" advTm="50124"/>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00E9410-9CE8-B5B6-7B36-9AF305373BF0}"/>
              </a:ex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 uri="{837473B0-CC2E-450A-ABE3-18F120FF3D39}">
                <a1611:picAttrSrcUrl xmlns:a1611="http://schemas.microsoft.com/office/drawing/2016/11/main" r:id="rId4"/>
              </a:ext>
            </a:extLst>
          </a:blip>
          <a:srcRect b="-1"/>
          <a:stretch/>
        </p:blipFill>
        <p:spPr>
          <a:xfrm>
            <a:off x="5972175" y="10"/>
            <a:ext cx="6218302" cy="6199513"/>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5" name="Title 1">
            <a:extLst>
              <a:ext uri="{FF2B5EF4-FFF2-40B4-BE49-F238E27FC236}">
                <a16:creationId xmlns:a16="http://schemas.microsoft.com/office/drawing/2014/main" id="{8E08C2D9-4E99-0728-E1EF-3E38114706E4}"/>
              </a:ext>
            </a:extLst>
          </p:cNvPr>
          <p:cNvSpPr>
            <a:spLocks noGrp="1"/>
          </p:cNvSpPr>
          <p:nvPr>
            <p:ph type="title"/>
          </p:nvPr>
        </p:nvSpPr>
        <p:spPr>
          <a:xfrm>
            <a:off x="1049655" y="468245"/>
            <a:ext cx="3941446" cy="1646306"/>
          </a:xfrm>
        </p:spPr>
        <p:txBody>
          <a:bodyPr anchor="b">
            <a:normAutofit/>
          </a:bodyPr>
          <a:lstStyle/>
          <a:p>
            <a:r>
              <a:rPr lang="en-GB" sz="5400" b="1" dirty="0"/>
              <a:t>Areas of Wellbeing </a:t>
            </a:r>
          </a:p>
        </p:txBody>
      </p:sp>
      <p:graphicFrame>
        <p:nvGraphicFramePr>
          <p:cNvPr id="6" name="Diagram 5" descr="Graphic of the Areas of wellbeing:&#10;Emotional Wellbeing&#10;Positive Self-identity&#10;Security and Comfort&#10;Physical Wellbeing&#10;Social Wellbeing&#10;">
            <a:extLst>
              <a:ext uri="{FF2B5EF4-FFF2-40B4-BE49-F238E27FC236}">
                <a16:creationId xmlns:a16="http://schemas.microsoft.com/office/drawing/2014/main" id="{30F16F76-8F48-57C1-E6BB-0F37744F8A7E}"/>
              </a:ext>
            </a:extLst>
          </p:cNvPr>
          <p:cNvGraphicFramePr/>
          <p:nvPr>
            <p:extLst>
              <p:ext uri="{D42A27DB-BD31-4B8C-83A1-F6EECF244321}">
                <p14:modId xmlns:p14="http://schemas.microsoft.com/office/powerpoint/2010/main" val="1441795282"/>
              </p:ext>
            </p:extLst>
          </p:nvPr>
        </p:nvGraphicFramePr>
        <p:xfrm>
          <a:off x="640079" y="2415699"/>
          <a:ext cx="4243589" cy="332066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 name="Picture 1">
            <a:extLst>
              <a:ext uri="{FF2B5EF4-FFF2-40B4-BE49-F238E27FC236}">
                <a16:creationId xmlns:a16="http://schemas.microsoft.com/office/drawing/2014/main" id="{CDCB049B-3430-0789-659E-C5993A336E9E}"/>
              </a:ext>
              <a:ext uri="{C183D7F6-B498-43B3-948B-1728B52AA6E4}">
                <adec:decorative xmlns:adec="http://schemas.microsoft.com/office/drawing/2017/decorative" val="1"/>
              </a:ext>
            </a:extLst>
          </p:cNvPr>
          <p:cNvPicPr>
            <a:picLocks noChangeAspect="1"/>
          </p:cNvPicPr>
          <p:nvPr/>
        </p:nvPicPr>
        <p:blipFill>
          <a:blip r:embed="rId10"/>
          <a:stretch>
            <a:fillRect/>
          </a:stretch>
        </p:blipFill>
        <p:spPr>
          <a:xfrm>
            <a:off x="10513023" y="242950"/>
            <a:ext cx="1377932" cy="880347"/>
          </a:xfrm>
          <a:prstGeom prst="rect">
            <a:avLst/>
          </a:prstGeom>
        </p:spPr>
      </p:pic>
    </p:spTree>
    <p:extLst>
      <p:ext uri="{BB962C8B-B14F-4D97-AF65-F5344CB8AC3E}">
        <p14:creationId xmlns:p14="http://schemas.microsoft.com/office/powerpoint/2010/main" val="1600692553"/>
      </p:ext>
    </p:extLst>
  </p:cSld>
  <p:clrMapOvr>
    <a:masterClrMapping/>
  </p:clrMapOvr>
  <mc:AlternateContent xmlns:mc="http://schemas.openxmlformats.org/markup-compatibility/2006" xmlns:p14="http://schemas.microsoft.com/office/powerpoint/2010/main">
    <mc:Choice Requires="p14">
      <p:transition spd="slow" p14:dur="2000" advTm="89956"/>
    </mc:Choice>
    <mc:Fallback xmlns="">
      <p:transition spd="slow" advTm="89956"/>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35793AF3-BFF0-4636-8D48-1E04374617DE}"/>
              </a:ext>
            </a:extLst>
          </p:cNvPr>
          <p:cNvSpPr>
            <a:spLocks noGrp="1" noChangeArrowheads="1"/>
          </p:cNvSpPr>
          <p:nvPr>
            <p:ph type="title" idx="4294967295"/>
          </p:nvPr>
        </p:nvSpPr>
        <p:spPr bwMode="auto">
          <a:xfrm>
            <a:off x="495300" y="345422"/>
            <a:ext cx="11362251" cy="777875"/>
          </a:xfrm>
          <a:prstGeom prst="rect">
            <a:avLst/>
          </a:prstGeom>
          <a:noFill/>
          <a:ln>
            <a:noFill/>
            <a:prstDash/>
          </a:ln>
          <a:effectLst/>
        </p:spPr>
        <p:txBody>
          <a:bodyPr rot="0" spcFirstLastPara="0" vertOverflow="overflow" horzOverflow="overflow" vert="horz" wrap="square" lIns="90488" tIns="44450" rIns="90488" bIns="44450" numCol="1" spcCol="0" rtlCol="0" fromWordArt="0" anchor="ctr" anchorCtr="0" forceAA="0" compatLnSpc="1">
            <a:prstTxWarp prst="textNoShape">
              <a:avLst/>
            </a:prstTxWarp>
            <a:noAutofit/>
          </a:bodyPr>
          <a:lstStyle>
            <a:lvl1pPr>
              <a:defRPr>
                <a:solidFill>
                  <a:schemeClr val="tx1"/>
                </a:solidFill>
                <a:latin typeface="Arial" panose="020B0604020202020204" pitchFamily="34" charset="0"/>
                <a:cs typeface="Arial" panose="020B0604020202020204" pitchFamily="34" charset="0"/>
              </a:defRPr>
            </a:lvl1pPr>
            <a:lvl2pPr marL="639763" indent="-273050">
              <a:defRPr>
                <a:solidFill>
                  <a:schemeClr val="tx1"/>
                </a:solidFill>
                <a:latin typeface="Arial" panose="020B0604020202020204" pitchFamily="34" charset="0"/>
                <a:cs typeface="Arial" panose="020B0604020202020204" pitchFamily="34" charset="0"/>
              </a:defRPr>
            </a:lvl2pPr>
            <a:lvl3pPr indent="-182563">
              <a:defRPr>
                <a:solidFill>
                  <a:schemeClr val="tx1"/>
                </a:solidFill>
                <a:latin typeface="Arial" panose="020B0604020202020204" pitchFamily="34" charset="0"/>
                <a:cs typeface="Arial" panose="020B0604020202020204" pitchFamily="34" charset="0"/>
              </a:defRPr>
            </a:lvl3pPr>
            <a:lvl4pPr marL="1187450" indent="-182563">
              <a:defRPr>
                <a:solidFill>
                  <a:schemeClr val="tx1"/>
                </a:solidFill>
                <a:latin typeface="Arial" panose="020B0604020202020204" pitchFamily="34" charset="0"/>
                <a:cs typeface="Arial" panose="020B0604020202020204" pitchFamily="34" charset="0"/>
              </a:defRPr>
            </a:lvl4pPr>
            <a:lvl5pPr marL="1462088" indent="-182563">
              <a:defRPr>
                <a:solidFill>
                  <a:schemeClr val="tx1"/>
                </a:solidFill>
                <a:latin typeface="Arial" panose="020B0604020202020204" pitchFamily="34" charset="0"/>
                <a:cs typeface="Arial" panose="020B0604020202020204" pitchFamily="34" charset="0"/>
              </a:defRPr>
            </a:lvl5pPr>
            <a:lvl6pPr marL="1919288" indent="-18256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376488" indent="-18256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2833688" indent="-18256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290888" indent="-18256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3200" b="1" i="0" u="none" strike="noStrike" kern="1200" cap="none" spc="0" normalizeH="0" baseline="0" noProof="0" dirty="0">
                <a:ln>
                  <a:noFill/>
                </a:ln>
                <a:solidFill>
                  <a:schemeClr val="tx1"/>
                </a:solidFill>
                <a:effectLst/>
                <a:uLnTx/>
                <a:uFillTx/>
                <a:latin typeface="+mj-lt"/>
                <a:ea typeface="+mn-ea"/>
                <a:cs typeface="Arial" panose="020B0604020202020204" pitchFamily="34" charset="0"/>
              </a:rPr>
              <a:t>Nurture for Wellbeing &amp; Self Esteem</a:t>
            </a:r>
            <a:endParaRPr kumimoji="0" lang="en-US" altLang="en-US" sz="3200" b="1" i="0" u="none" strike="noStrike" kern="1200" cap="none" spc="0" normalizeH="0" baseline="0" noProof="0" dirty="0">
              <a:ln>
                <a:noFill/>
              </a:ln>
              <a:solidFill>
                <a:schemeClr val="tx1"/>
              </a:solidFill>
              <a:effectLst/>
              <a:uLnTx/>
              <a:uFillTx/>
              <a:latin typeface="+mj-lt"/>
              <a:ea typeface="+mn-ea"/>
              <a:cs typeface="Arial" panose="020B0604020202020204" pitchFamily="34" charset="0"/>
            </a:endParaRPr>
          </a:p>
        </p:txBody>
      </p:sp>
      <p:pic>
        <p:nvPicPr>
          <p:cNvPr id="48133" name="Picture 5">
            <a:extLst>
              <a:ext uri="{FF2B5EF4-FFF2-40B4-BE49-F238E27FC236}">
                <a16:creationId xmlns:a16="http://schemas.microsoft.com/office/drawing/2014/main" id="{62FEDFE1-1DE2-4BEE-A3F3-6612D6EEDB7F}"/>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547938" y="1433512"/>
            <a:ext cx="6665912" cy="399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6582" name="Text Box 6">
            <a:extLst>
              <a:ext uri="{FF2B5EF4-FFF2-40B4-BE49-F238E27FC236}">
                <a16:creationId xmlns:a16="http://schemas.microsoft.com/office/drawing/2014/main" id="{63685EF8-7C74-4E85-BBD4-79FBB0C04D2E}"/>
              </a:ext>
            </a:extLst>
          </p:cNvPr>
          <p:cNvSpPr txBox="1">
            <a:spLocks noChangeArrowheads="1"/>
          </p:cNvSpPr>
          <p:nvPr/>
        </p:nvSpPr>
        <p:spPr bwMode="auto">
          <a:xfrm>
            <a:off x="3649663" y="1851024"/>
            <a:ext cx="1511300" cy="1277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GB" altLang="en-US" sz="1400" b="1" dirty="0">
                <a:latin typeface="Arial" panose="020B0604020202020204" pitchFamily="34" charset="0"/>
                <a:cs typeface="Arial" panose="020B0604020202020204" pitchFamily="34" charset="0"/>
              </a:rPr>
              <a:t>I am:</a:t>
            </a:r>
          </a:p>
          <a:p>
            <a:pPr eaLnBrk="1" hangingPunct="1">
              <a:spcBef>
                <a:spcPct val="50000"/>
              </a:spcBef>
              <a:buFontTx/>
              <a:buChar char="•"/>
            </a:pPr>
            <a:r>
              <a:rPr lang="en-GB" altLang="en-US" sz="1400" dirty="0">
                <a:latin typeface="Arial" panose="020B0604020202020204" pitchFamily="34" charset="0"/>
                <a:cs typeface="Arial" panose="020B0604020202020204" pitchFamily="34" charset="0"/>
              </a:rPr>
              <a:t> Bad</a:t>
            </a:r>
          </a:p>
          <a:p>
            <a:pPr eaLnBrk="1" hangingPunct="1">
              <a:spcBef>
                <a:spcPct val="50000"/>
              </a:spcBef>
              <a:buFontTx/>
              <a:buChar char="•"/>
            </a:pPr>
            <a:r>
              <a:rPr lang="en-GB" altLang="en-US" sz="1400" dirty="0">
                <a:latin typeface="Arial" panose="020B0604020202020204" pitchFamily="34" charset="0"/>
                <a:cs typeface="Arial" panose="020B0604020202020204" pitchFamily="34" charset="0"/>
              </a:rPr>
              <a:t> Unlovable</a:t>
            </a:r>
          </a:p>
          <a:p>
            <a:pPr eaLnBrk="1" hangingPunct="1">
              <a:spcBef>
                <a:spcPct val="50000"/>
              </a:spcBef>
              <a:buFontTx/>
              <a:buChar char="•"/>
            </a:pPr>
            <a:r>
              <a:rPr lang="en-GB" altLang="en-US" sz="1400" dirty="0">
                <a:latin typeface="Arial" panose="020B0604020202020204" pitchFamily="34" charset="0"/>
                <a:cs typeface="Arial" panose="020B0604020202020204" pitchFamily="34" charset="0"/>
              </a:rPr>
              <a:t> Useless</a:t>
            </a:r>
          </a:p>
        </p:txBody>
      </p:sp>
      <p:sp>
        <p:nvSpPr>
          <p:cNvPr id="536583" name="Text Box 7">
            <a:extLst>
              <a:ext uri="{FF2B5EF4-FFF2-40B4-BE49-F238E27FC236}">
                <a16:creationId xmlns:a16="http://schemas.microsoft.com/office/drawing/2014/main" id="{8853B617-D435-430F-8F68-F3185B93B499}"/>
              </a:ext>
            </a:extLst>
          </p:cNvPr>
          <p:cNvSpPr txBox="1">
            <a:spLocks noChangeArrowheads="1"/>
          </p:cNvSpPr>
          <p:nvPr/>
        </p:nvSpPr>
        <p:spPr bwMode="auto">
          <a:xfrm>
            <a:off x="3649663" y="3148012"/>
            <a:ext cx="1511300" cy="1277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GB" altLang="en-US" sz="1400" b="1" dirty="0">
                <a:latin typeface="Arial" panose="020B0604020202020204" pitchFamily="34" charset="0"/>
                <a:cs typeface="Arial" panose="020B0604020202020204" pitchFamily="34" charset="0"/>
              </a:rPr>
              <a:t>Others (are):</a:t>
            </a:r>
          </a:p>
          <a:p>
            <a:pPr eaLnBrk="1" hangingPunct="1">
              <a:spcBef>
                <a:spcPct val="50000"/>
              </a:spcBef>
              <a:buFontTx/>
              <a:buChar char="•"/>
            </a:pPr>
            <a:r>
              <a:rPr lang="en-GB" altLang="en-US" sz="1400" dirty="0">
                <a:latin typeface="Arial" panose="020B0604020202020204" pitchFamily="34" charset="0"/>
                <a:cs typeface="Arial" panose="020B0604020202020204" pitchFamily="34" charset="0"/>
              </a:rPr>
              <a:t> Unreliable</a:t>
            </a:r>
          </a:p>
          <a:p>
            <a:pPr eaLnBrk="1" hangingPunct="1">
              <a:spcBef>
                <a:spcPct val="50000"/>
              </a:spcBef>
              <a:buFontTx/>
              <a:buChar char="•"/>
            </a:pPr>
            <a:r>
              <a:rPr lang="en-GB" altLang="en-US" sz="1400" dirty="0">
                <a:latin typeface="Arial" panose="020B0604020202020204" pitchFamily="34" charset="0"/>
                <a:cs typeface="Arial" panose="020B0604020202020204" pitchFamily="34" charset="0"/>
              </a:rPr>
              <a:t> Unresponsive</a:t>
            </a:r>
          </a:p>
          <a:p>
            <a:pPr eaLnBrk="1" hangingPunct="1">
              <a:spcBef>
                <a:spcPct val="50000"/>
              </a:spcBef>
              <a:buFontTx/>
              <a:buChar char="•"/>
            </a:pPr>
            <a:r>
              <a:rPr lang="en-GB" altLang="en-US" sz="1400" dirty="0">
                <a:latin typeface="Arial" panose="020B0604020202020204" pitchFamily="34" charset="0"/>
                <a:cs typeface="Arial" panose="020B0604020202020204" pitchFamily="34" charset="0"/>
              </a:rPr>
              <a:t> Uncaring </a:t>
            </a:r>
          </a:p>
        </p:txBody>
      </p:sp>
      <p:sp>
        <p:nvSpPr>
          <p:cNvPr id="536584" name="Text Box 8">
            <a:extLst>
              <a:ext uri="{FF2B5EF4-FFF2-40B4-BE49-F238E27FC236}">
                <a16:creationId xmlns:a16="http://schemas.microsoft.com/office/drawing/2014/main" id="{CCA36E47-F647-43F8-B7BB-A09468688009}"/>
              </a:ext>
            </a:extLst>
          </p:cNvPr>
          <p:cNvSpPr txBox="1">
            <a:spLocks noChangeArrowheads="1"/>
          </p:cNvSpPr>
          <p:nvPr/>
        </p:nvSpPr>
        <p:spPr bwMode="auto">
          <a:xfrm>
            <a:off x="3722688" y="4516436"/>
            <a:ext cx="1511300" cy="630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GB" altLang="en-US" sz="1400" b="1" dirty="0">
                <a:latin typeface="Arial" panose="020B0604020202020204" pitchFamily="34" charset="0"/>
                <a:cs typeface="Arial" panose="020B0604020202020204" pitchFamily="34" charset="0"/>
              </a:rPr>
              <a:t>The world is:</a:t>
            </a:r>
          </a:p>
          <a:p>
            <a:pPr eaLnBrk="1" hangingPunct="1">
              <a:spcBef>
                <a:spcPct val="50000"/>
              </a:spcBef>
              <a:buFontTx/>
              <a:buChar char="•"/>
            </a:pPr>
            <a:r>
              <a:rPr lang="en-GB" altLang="en-US" sz="1400" dirty="0">
                <a:latin typeface="Arial" panose="020B0604020202020204" pitchFamily="34" charset="0"/>
                <a:cs typeface="Arial" panose="020B0604020202020204" pitchFamily="34" charset="0"/>
              </a:rPr>
              <a:t> Unsafe </a:t>
            </a:r>
          </a:p>
        </p:txBody>
      </p:sp>
      <p:sp>
        <p:nvSpPr>
          <p:cNvPr id="48131" name="Rectangle 3">
            <a:extLst>
              <a:ext uri="{FF2B5EF4-FFF2-40B4-BE49-F238E27FC236}">
                <a16:creationId xmlns:a16="http://schemas.microsoft.com/office/drawing/2014/main" id="{878FCF9B-D602-415A-AAD5-8DFCFA85662F}"/>
              </a:ext>
            </a:extLst>
          </p:cNvPr>
          <p:cNvSpPr>
            <a:spLocks noChangeArrowheads="1"/>
          </p:cNvSpPr>
          <p:nvPr/>
        </p:nvSpPr>
        <p:spPr bwMode="auto">
          <a:xfrm>
            <a:off x="3446029" y="5506372"/>
            <a:ext cx="2434865" cy="344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lstStyle>
            <a:lvl1pPr marL="273050" indent="-273050">
              <a:defRPr>
                <a:solidFill>
                  <a:schemeClr val="tx1"/>
                </a:solidFill>
                <a:latin typeface="Calibri" panose="020F0502020204030204" pitchFamily="34" charset="0"/>
              </a:defRPr>
            </a:lvl1pPr>
            <a:lvl2pPr marL="639763" indent="-273050">
              <a:defRPr>
                <a:solidFill>
                  <a:schemeClr val="tx1"/>
                </a:solidFill>
                <a:latin typeface="Calibri" panose="020F0502020204030204" pitchFamily="34" charset="0"/>
              </a:defRPr>
            </a:lvl2pPr>
            <a:lvl3pPr indent="-182563">
              <a:defRPr>
                <a:solidFill>
                  <a:schemeClr val="tx1"/>
                </a:solidFill>
                <a:latin typeface="Calibri" panose="020F0502020204030204" pitchFamily="34" charset="0"/>
              </a:defRPr>
            </a:lvl3pPr>
            <a:lvl4pPr marL="1187450" indent="-182563">
              <a:defRPr>
                <a:solidFill>
                  <a:schemeClr val="tx1"/>
                </a:solidFill>
                <a:latin typeface="Calibri" panose="020F0502020204030204" pitchFamily="34" charset="0"/>
              </a:defRPr>
            </a:lvl4pPr>
            <a:lvl5pPr marL="1462088" indent="-182563">
              <a:defRPr>
                <a:solidFill>
                  <a:schemeClr val="tx1"/>
                </a:solidFill>
                <a:latin typeface="Calibri" panose="020F0502020204030204" pitchFamily="34" charset="0"/>
              </a:defRPr>
            </a:lvl5pPr>
            <a:lvl6pPr marL="1919288" indent="-182563" eaLnBrk="0" fontAlgn="base" hangingPunct="0">
              <a:spcBef>
                <a:spcPct val="0"/>
              </a:spcBef>
              <a:spcAft>
                <a:spcPct val="0"/>
              </a:spcAft>
              <a:defRPr>
                <a:solidFill>
                  <a:schemeClr val="tx1"/>
                </a:solidFill>
                <a:latin typeface="Calibri" panose="020F0502020204030204" pitchFamily="34" charset="0"/>
              </a:defRPr>
            </a:lvl6pPr>
            <a:lvl7pPr marL="2376488" indent="-182563" eaLnBrk="0" fontAlgn="base" hangingPunct="0">
              <a:spcBef>
                <a:spcPct val="0"/>
              </a:spcBef>
              <a:spcAft>
                <a:spcPct val="0"/>
              </a:spcAft>
              <a:defRPr>
                <a:solidFill>
                  <a:schemeClr val="tx1"/>
                </a:solidFill>
                <a:latin typeface="Calibri" panose="020F0502020204030204" pitchFamily="34" charset="0"/>
              </a:defRPr>
            </a:lvl7pPr>
            <a:lvl8pPr marL="2833688" indent="-182563" eaLnBrk="0" fontAlgn="base" hangingPunct="0">
              <a:spcBef>
                <a:spcPct val="0"/>
              </a:spcBef>
              <a:spcAft>
                <a:spcPct val="0"/>
              </a:spcAft>
              <a:defRPr>
                <a:solidFill>
                  <a:schemeClr val="tx1"/>
                </a:solidFill>
                <a:latin typeface="Calibri" panose="020F0502020204030204" pitchFamily="34" charset="0"/>
              </a:defRPr>
            </a:lvl8pPr>
            <a:lvl9pPr marL="3290888" indent="-182563" eaLnBrk="0" fontAlgn="base" hangingPunct="0">
              <a:spcBef>
                <a:spcPct val="0"/>
              </a:spcBef>
              <a:spcAft>
                <a:spcPct val="0"/>
              </a:spcAft>
              <a:defRPr>
                <a:solidFill>
                  <a:schemeClr val="tx1"/>
                </a:solidFill>
                <a:latin typeface="Calibri" panose="020F0502020204030204" pitchFamily="34" charset="0"/>
              </a:defRPr>
            </a:lvl9pPr>
          </a:lstStyle>
          <a:p>
            <a:pPr marL="0" indent="0">
              <a:lnSpc>
                <a:spcPct val="80000"/>
              </a:lnSpc>
              <a:spcBef>
                <a:spcPts val="600"/>
              </a:spcBef>
              <a:buClr>
                <a:schemeClr val="accent1"/>
              </a:buClr>
              <a:buSzPct val="70000"/>
            </a:pPr>
            <a:r>
              <a:rPr lang="en-GB" altLang="en-US" sz="1600" dirty="0">
                <a:latin typeface="+mj-lt"/>
                <a:cs typeface="Arial" panose="020B0604020202020204" pitchFamily="34" charset="0"/>
              </a:rPr>
              <a:t>Insecure attachment</a:t>
            </a:r>
          </a:p>
        </p:txBody>
      </p:sp>
      <p:sp>
        <p:nvSpPr>
          <p:cNvPr id="536585" name="Text Box 9">
            <a:extLst>
              <a:ext uri="{FF2B5EF4-FFF2-40B4-BE49-F238E27FC236}">
                <a16:creationId xmlns:a16="http://schemas.microsoft.com/office/drawing/2014/main" id="{8AA1911D-1F84-467D-9A2C-E942A1F8A265}"/>
              </a:ext>
            </a:extLst>
          </p:cNvPr>
          <p:cNvSpPr txBox="1">
            <a:spLocks noChangeArrowheads="1"/>
          </p:cNvSpPr>
          <p:nvPr/>
        </p:nvSpPr>
        <p:spPr bwMode="auto">
          <a:xfrm>
            <a:off x="6889750" y="1635124"/>
            <a:ext cx="1511300" cy="1277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GB" altLang="en-US" sz="1400" b="1" dirty="0">
                <a:latin typeface="Arial" panose="020B0604020202020204" pitchFamily="34" charset="0"/>
                <a:cs typeface="Arial" panose="020B0604020202020204" pitchFamily="34" charset="0"/>
              </a:rPr>
              <a:t>I am:</a:t>
            </a:r>
          </a:p>
          <a:p>
            <a:pPr eaLnBrk="1" hangingPunct="1">
              <a:spcBef>
                <a:spcPct val="50000"/>
              </a:spcBef>
              <a:buFontTx/>
              <a:buChar char="•"/>
            </a:pPr>
            <a:r>
              <a:rPr lang="en-GB" altLang="en-US" sz="1400" dirty="0">
                <a:latin typeface="Arial" panose="020B0604020202020204" pitchFamily="34" charset="0"/>
                <a:cs typeface="Arial" panose="020B0604020202020204" pitchFamily="34" charset="0"/>
              </a:rPr>
              <a:t> Good</a:t>
            </a:r>
          </a:p>
          <a:p>
            <a:pPr eaLnBrk="1" hangingPunct="1">
              <a:spcBef>
                <a:spcPct val="50000"/>
              </a:spcBef>
              <a:buFontTx/>
              <a:buChar char="•"/>
            </a:pPr>
            <a:r>
              <a:rPr lang="en-GB" altLang="en-US" sz="1400" dirty="0">
                <a:latin typeface="Arial" panose="020B0604020202020204" pitchFamily="34" charset="0"/>
                <a:cs typeface="Arial" panose="020B0604020202020204" pitchFamily="34" charset="0"/>
              </a:rPr>
              <a:t> Deserving </a:t>
            </a:r>
          </a:p>
          <a:p>
            <a:pPr eaLnBrk="1" hangingPunct="1">
              <a:spcBef>
                <a:spcPct val="50000"/>
              </a:spcBef>
              <a:buFontTx/>
              <a:buChar char="•"/>
            </a:pPr>
            <a:r>
              <a:rPr lang="en-GB" altLang="en-US" sz="1400" dirty="0">
                <a:latin typeface="Arial" panose="020B0604020202020204" pitchFamily="34" charset="0"/>
                <a:cs typeface="Arial" panose="020B0604020202020204" pitchFamily="34" charset="0"/>
              </a:rPr>
              <a:t> Capable </a:t>
            </a:r>
          </a:p>
        </p:txBody>
      </p:sp>
      <p:sp>
        <p:nvSpPr>
          <p:cNvPr id="536586" name="Text Box 10">
            <a:extLst>
              <a:ext uri="{FF2B5EF4-FFF2-40B4-BE49-F238E27FC236}">
                <a16:creationId xmlns:a16="http://schemas.microsoft.com/office/drawing/2014/main" id="{E455706A-1DCE-4B1C-B01B-B02B92881B9E}"/>
              </a:ext>
            </a:extLst>
          </p:cNvPr>
          <p:cNvSpPr txBox="1">
            <a:spLocks noChangeArrowheads="1"/>
          </p:cNvSpPr>
          <p:nvPr/>
        </p:nvSpPr>
        <p:spPr bwMode="auto">
          <a:xfrm>
            <a:off x="6962775" y="3003549"/>
            <a:ext cx="1511300" cy="1277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GB" altLang="en-US" sz="1400" b="1" dirty="0">
                <a:latin typeface="Arial" panose="020B0604020202020204" pitchFamily="34" charset="0"/>
                <a:cs typeface="Arial" panose="020B0604020202020204" pitchFamily="34" charset="0"/>
              </a:rPr>
              <a:t>Others are:</a:t>
            </a:r>
          </a:p>
          <a:p>
            <a:pPr eaLnBrk="1" hangingPunct="1">
              <a:spcBef>
                <a:spcPct val="50000"/>
              </a:spcBef>
              <a:buFontTx/>
              <a:buChar char="•"/>
            </a:pPr>
            <a:r>
              <a:rPr lang="en-GB" altLang="en-US" sz="1400" dirty="0">
                <a:latin typeface="Arial" panose="020B0604020202020204" pitchFamily="34" charset="0"/>
                <a:cs typeface="Arial" panose="020B0604020202020204" pitchFamily="34" charset="0"/>
              </a:rPr>
              <a:t> Understanding</a:t>
            </a:r>
          </a:p>
          <a:p>
            <a:pPr eaLnBrk="1" hangingPunct="1">
              <a:spcBef>
                <a:spcPct val="50000"/>
              </a:spcBef>
              <a:buFontTx/>
              <a:buChar char="•"/>
            </a:pPr>
            <a:r>
              <a:rPr lang="en-GB" altLang="en-US" sz="1400" dirty="0">
                <a:latin typeface="Arial" panose="020B0604020202020204" pitchFamily="34" charset="0"/>
                <a:cs typeface="Arial" panose="020B0604020202020204" pitchFamily="34" charset="0"/>
              </a:rPr>
              <a:t> Responsive</a:t>
            </a:r>
          </a:p>
          <a:p>
            <a:pPr eaLnBrk="1" hangingPunct="1">
              <a:spcBef>
                <a:spcPct val="50000"/>
              </a:spcBef>
              <a:buFontTx/>
              <a:buChar char="•"/>
            </a:pPr>
            <a:r>
              <a:rPr lang="en-GB" altLang="en-US" sz="1400" dirty="0">
                <a:latin typeface="Arial" panose="020B0604020202020204" pitchFamily="34" charset="0"/>
                <a:cs typeface="Arial" panose="020B0604020202020204" pitchFamily="34" charset="0"/>
              </a:rPr>
              <a:t> Accessible</a:t>
            </a:r>
          </a:p>
        </p:txBody>
      </p:sp>
      <p:sp>
        <p:nvSpPr>
          <p:cNvPr id="536587" name="Text Box 11">
            <a:extLst>
              <a:ext uri="{FF2B5EF4-FFF2-40B4-BE49-F238E27FC236}">
                <a16:creationId xmlns:a16="http://schemas.microsoft.com/office/drawing/2014/main" id="{53E4B860-95E4-4569-9BB8-FEDCF43B1E6B}"/>
              </a:ext>
            </a:extLst>
          </p:cNvPr>
          <p:cNvSpPr txBox="1">
            <a:spLocks noChangeArrowheads="1"/>
          </p:cNvSpPr>
          <p:nvPr/>
        </p:nvSpPr>
        <p:spPr bwMode="auto">
          <a:xfrm>
            <a:off x="6962775" y="4443411"/>
            <a:ext cx="1511300" cy="630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GB" altLang="en-US" sz="1400" b="1" dirty="0">
                <a:latin typeface="Arial" panose="020B0604020202020204" pitchFamily="34" charset="0"/>
                <a:cs typeface="Arial" panose="020B0604020202020204" pitchFamily="34" charset="0"/>
              </a:rPr>
              <a:t>The world is:</a:t>
            </a:r>
          </a:p>
          <a:p>
            <a:pPr eaLnBrk="1" hangingPunct="1">
              <a:spcBef>
                <a:spcPct val="50000"/>
              </a:spcBef>
              <a:buFontTx/>
              <a:buChar char="•"/>
            </a:pPr>
            <a:r>
              <a:rPr lang="en-GB" altLang="en-US" sz="1400" dirty="0">
                <a:latin typeface="Arial" panose="020B0604020202020204" pitchFamily="34" charset="0"/>
                <a:cs typeface="Arial" panose="020B0604020202020204" pitchFamily="34" charset="0"/>
              </a:rPr>
              <a:t> Safe</a:t>
            </a:r>
          </a:p>
        </p:txBody>
      </p:sp>
      <p:sp>
        <p:nvSpPr>
          <p:cNvPr id="48132" name="Rectangle 4">
            <a:extLst>
              <a:ext uri="{FF2B5EF4-FFF2-40B4-BE49-F238E27FC236}">
                <a16:creationId xmlns:a16="http://schemas.microsoft.com/office/drawing/2014/main" id="{695B0DA5-54D8-4FD0-9089-314DD03D03C5}"/>
              </a:ext>
            </a:extLst>
          </p:cNvPr>
          <p:cNvSpPr>
            <a:spLocks noChangeArrowheads="1"/>
          </p:cNvSpPr>
          <p:nvPr/>
        </p:nvSpPr>
        <p:spPr bwMode="auto">
          <a:xfrm>
            <a:off x="6496232" y="5515639"/>
            <a:ext cx="2018507" cy="33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lstStyle>
            <a:lvl1pPr marL="273050" indent="-273050">
              <a:defRPr>
                <a:solidFill>
                  <a:schemeClr val="tx1"/>
                </a:solidFill>
                <a:latin typeface="Calibri" panose="020F0502020204030204" pitchFamily="34" charset="0"/>
              </a:defRPr>
            </a:lvl1pPr>
            <a:lvl2pPr marL="639763" indent="-273050">
              <a:defRPr>
                <a:solidFill>
                  <a:schemeClr val="tx1"/>
                </a:solidFill>
                <a:latin typeface="Calibri" panose="020F0502020204030204" pitchFamily="34" charset="0"/>
              </a:defRPr>
            </a:lvl2pPr>
            <a:lvl3pPr indent="-182563">
              <a:defRPr>
                <a:solidFill>
                  <a:schemeClr val="tx1"/>
                </a:solidFill>
                <a:latin typeface="Calibri" panose="020F0502020204030204" pitchFamily="34" charset="0"/>
              </a:defRPr>
            </a:lvl3pPr>
            <a:lvl4pPr marL="1187450" indent="-182563">
              <a:defRPr>
                <a:solidFill>
                  <a:schemeClr val="tx1"/>
                </a:solidFill>
                <a:latin typeface="Calibri" panose="020F0502020204030204" pitchFamily="34" charset="0"/>
              </a:defRPr>
            </a:lvl4pPr>
            <a:lvl5pPr marL="1462088" indent="-182563">
              <a:defRPr>
                <a:solidFill>
                  <a:schemeClr val="tx1"/>
                </a:solidFill>
                <a:latin typeface="Calibri" panose="020F0502020204030204" pitchFamily="34" charset="0"/>
              </a:defRPr>
            </a:lvl5pPr>
            <a:lvl6pPr marL="1919288" indent="-182563" eaLnBrk="0" fontAlgn="base" hangingPunct="0">
              <a:spcBef>
                <a:spcPct val="0"/>
              </a:spcBef>
              <a:spcAft>
                <a:spcPct val="0"/>
              </a:spcAft>
              <a:defRPr>
                <a:solidFill>
                  <a:schemeClr val="tx1"/>
                </a:solidFill>
                <a:latin typeface="Calibri" panose="020F0502020204030204" pitchFamily="34" charset="0"/>
              </a:defRPr>
            </a:lvl6pPr>
            <a:lvl7pPr marL="2376488" indent="-182563" eaLnBrk="0" fontAlgn="base" hangingPunct="0">
              <a:spcBef>
                <a:spcPct val="0"/>
              </a:spcBef>
              <a:spcAft>
                <a:spcPct val="0"/>
              </a:spcAft>
              <a:defRPr>
                <a:solidFill>
                  <a:schemeClr val="tx1"/>
                </a:solidFill>
                <a:latin typeface="Calibri" panose="020F0502020204030204" pitchFamily="34" charset="0"/>
              </a:defRPr>
            </a:lvl7pPr>
            <a:lvl8pPr marL="2833688" indent="-182563" eaLnBrk="0" fontAlgn="base" hangingPunct="0">
              <a:spcBef>
                <a:spcPct val="0"/>
              </a:spcBef>
              <a:spcAft>
                <a:spcPct val="0"/>
              </a:spcAft>
              <a:defRPr>
                <a:solidFill>
                  <a:schemeClr val="tx1"/>
                </a:solidFill>
                <a:latin typeface="Calibri" panose="020F0502020204030204" pitchFamily="34" charset="0"/>
              </a:defRPr>
            </a:lvl8pPr>
            <a:lvl9pPr marL="3290888" indent="-182563" eaLnBrk="0" fontAlgn="base" hangingPunct="0">
              <a:spcBef>
                <a:spcPct val="0"/>
              </a:spcBef>
              <a:spcAft>
                <a:spcPct val="0"/>
              </a:spcAft>
              <a:defRPr>
                <a:solidFill>
                  <a:schemeClr val="tx1"/>
                </a:solidFill>
                <a:latin typeface="Calibri" panose="020F0502020204030204" pitchFamily="34" charset="0"/>
              </a:defRPr>
            </a:lvl9pPr>
          </a:lstStyle>
          <a:p>
            <a:pPr marL="0" indent="0">
              <a:lnSpc>
                <a:spcPct val="80000"/>
              </a:lnSpc>
              <a:spcBef>
                <a:spcPts val="600"/>
              </a:spcBef>
              <a:buClr>
                <a:schemeClr val="accent1"/>
              </a:buClr>
              <a:buSzPct val="70000"/>
            </a:pPr>
            <a:r>
              <a:rPr lang="en-GB" altLang="en-US" sz="1600" dirty="0">
                <a:latin typeface="+mj-lt"/>
                <a:cs typeface="Arial" panose="020B0604020202020204" pitchFamily="34" charset="0"/>
              </a:rPr>
              <a:t>Secure attachment</a:t>
            </a:r>
          </a:p>
        </p:txBody>
      </p:sp>
      <p:sp>
        <p:nvSpPr>
          <p:cNvPr id="48140" name="Line 12">
            <a:extLst>
              <a:ext uri="{FF2B5EF4-FFF2-40B4-BE49-F238E27FC236}">
                <a16:creationId xmlns:a16="http://schemas.microsoft.com/office/drawing/2014/main" id="{1EBCE7EA-5864-463D-B18A-BF6DB1645653}"/>
              </a:ext>
              <a:ext uri="{C183D7F6-B498-43B3-948B-1728B52AA6E4}">
                <adec:decorative xmlns:adec="http://schemas.microsoft.com/office/drawing/2017/decorative" val="1"/>
              </a:ext>
            </a:extLst>
          </p:cNvPr>
          <p:cNvSpPr>
            <a:spLocks noChangeShapeType="1"/>
          </p:cNvSpPr>
          <p:nvPr/>
        </p:nvSpPr>
        <p:spPr bwMode="auto">
          <a:xfrm>
            <a:off x="5521325" y="2427286"/>
            <a:ext cx="719138" cy="0"/>
          </a:xfrm>
          <a:prstGeom prst="line">
            <a:avLst/>
          </a:prstGeom>
          <a:noFill/>
          <a:ln w="5715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GB" dirty="0"/>
          </a:p>
        </p:txBody>
      </p:sp>
      <p:sp>
        <p:nvSpPr>
          <p:cNvPr id="48141" name="Line 13">
            <a:extLst>
              <a:ext uri="{FF2B5EF4-FFF2-40B4-BE49-F238E27FC236}">
                <a16:creationId xmlns:a16="http://schemas.microsoft.com/office/drawing/2014/main" id="{D10CB0E0-0443-432B-BB89-8BE6AAEFD745}"/>
              </a:ext>
              <a:ext uri="{C183D7F6-B498-43B3-948B-1728B52AA6E4}">
                <adec:decorative xmlns:adec="http://schemas.microsoft.com/office/drawing/2017/decorative" val="1"/>
              </a:ext>
            </a:extLst>
          </p:cNvPr>
          <p:cNvSpPr>
            <a:spLocks noChangeShapeType="1"/>
          </p:cNvSpPr>
          <p:nvPr/>
        </p:nvSpPr>
        <p:spPr bwMode="auto">
          <a:xfrm>
            <a:off x="5594350" y="3651248"/>
            <a:ext cx="719138" cy="0"/>
          </a:xfrm>
          <a:prstGeom prst="line">
            <a:avLst/>
          </a:prstGeom>
          <a:noFill/>
          <a:ln w="5715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GB" dirty="0"/>
          </a:p>
        </p:txBody>
      </p:sp>
      <p:sp>
        <p:nvSpPr>
          <p:cNvPr id="48142" name="Line 14">
            <a:extLst>
              <a:ext uri="{FF2B5EF4-FFF2-40B4-BE49-F238E27FC236}">
                <a16:creationId xmlns:a16="http://schemas.microsoft.com/office/drawing/2014/main" id="{2F50DC4D-AC0A-4D89-8735-75BA6E25FD11}"/>
              </a:ext>
              <a:ext uri="{C183D7F6-B498-43B3-948B-1728B52AA6E4}">
                <adec:decorative xmlns:adec="http://schemas.microsoft.com/office/drawing/2017/decorative" val="1"/>
              </a:ext>
            </a:extLst>
          </p:cNvPr>
          <p:cNvSpPr>
            <a:spLocks noChangeShapeType="1"/>
          </p:cNvSpPr>
          <p:nvPr/>
        </p:nvSpPr>
        <p:spPr bwMode="auto">
          <a:xfrm>
            <a:off x="5521325" y="4732336"/>
            <a:ext cx="719138" cy="0"/>
          </a:xfrm>
          <a:prstGeom prst="line">
            <a:avLst/>
          </a:prstGeom>
          <a:noFill/>
          <a:ln w="5715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GB" dirty="0"/>
          </a:p>
        </p:txBody>
      </p:sp>
      <p:pic>
        <p:nvPicPr>
          <p:cNvPr id="4" name="Picture 3">
            <a:extLst>
              <a:ext uri="{FF2B5EF4-FFF2-40B4-BE49-F238E27FC236}">
                <a16:creationId xmlns:a16="http://schemas.microsoft.com/office/drawing/2014/main" id="{C4A763BB-F452-3E46-7290-76F378C81403}"/>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513023" y="242950"/>
            <a:ext cx="1377932" cy="88034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05063"/>
    </mc:Choice>
    <mc:Fallback xmlns="">
      <p:transition spd="slow" advTm="105063"/>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12EC3-37FB-43C2-B575-BFE3E8147584}"/>
              </a:ext>
            </a:extLst>
          </p:cNvPr>
          <p:cNvSpPr>
            <a:spLocks noGrp="1"/>
          </p:cNvSpPr>
          <p:nvPr>
            <p:ph type="title"/>
          </p:nvPr>
        </p:nvSpPr>
        <p:spPr>
          <a:xfrm>
            <a:off x="838200" y="1123297"/>
            <a:ext cx="10515600" cy="3530600"/>
          </a:xfrm>
        </p:spPr>
        <p:txBody>
          <a:bodyPr>
            <a:normAutofit/>
          </a:bodyPr>
          <a:lstStyle/>
          <a:p>
            <a:pPr algn="ctr">
              <a:lnSpc>
                <a:spcPct val="150000"/>
              </a:lnSpc>
            </a:pPr>
            <a:r>
              <a:rPr lang="en-GB" b="1" dirty="0"/>
              <a:t>The importance of </a:t>
            </a:r>
            <a:br>
              <a:rPr lang="en-GB" sz="6600" b="1" dirty="0"/>
            </a:br>
            <a:r>
              <a:rPr lang="en-GB" sz="6600" b="1" dirty="0"/>
              <a:t>One Good Adult</a:t>
            </a:r>
          </a:p>
        </p:txBody>
      </p:sp>
      <p:pic>
        <p:nvPicPr>
          <p:cNvPr id="3" name="Picture 2">
            <a:extLst>
              <a:ext uri="{FF2B5EF4-FFF2-40B4-BE49-F238E27FC236}">
                <a16:creationId xmlns:a16="http://schemas.microsoft.com/office/drawing/2014/main" id="{60F84FF0-0F8D-3F30-8DD0-6858DE484324}"/>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513023" y="242950"/>
            <a:ext cx="1377932" cy="880347"/>
          </a:xfrm>
          <a:prstGeom prst="rect">
            <a:avLst/>
          </a:prstGeom>
        </p:spPr>
      </p:pic>
    </p:spTree>
    <p:extLst>
      <p:ext uri="{BB962C8B-B14F-4D97-AF65-F5344CB8AC3E}">
        <p14:creationId xmlns:p14="http://schemas.microsoft.com/office/powerpoint/2010/main" val="2077309336"/>
      </p:ext>
    </p:extLst>
  </p:cSld>
  <p:clrMapOvr>
    <a:masterClrMapping/>
  </p:clrMapOvr>
  <mc:AlternateContent xmlns:mc="http://schemas.openxmlformats.org/markup-compatibility/2006" xmlns:p14="http://schemas.microsoft.com/office/powerpoint/2010/main">
    <mc:Choice Requires="p14">
      <p:transition spd="slow" p14:dur="2000" advTm="15162"/>
    </mc:Choice>
    <mc:Fallback xmlns="">
      <p:transition spd="slow" advTm="15162"/>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12EC3-37FB-43C2-B575-BFE3E8147584}"/>
              </a:ext>
            </a:extLst>
          </p:cNvPr>
          <p:cNvSpPr>
            <a:spLocks noGrp="1"/>
          </p:cNvSpPr>
          <p:nvPr>
            <p:ph type="title"/>
          </p:nvPr>
        </p:nvSpPr>
        <p:spPr>
          <a:xfrm>
            <a:off x="778240" y="121285"/>
            <a:ext cx="10515600" cy="755015"/>
          </a:xfrm>
        </p:spPr>
        <p:txBody>
          <a:bodyPr/>
          <a:lstStyle/>
          <a:p>
            <a:pPr algn="ctr"/>
            <a:r>
              <a:rPr lang="en-GB" b="1" dirty="0"/>
              <a:t>One Good Adult Job Description</a:t>
            </a:r>
          </a:p>
        </p:txBody>
      </p:sp>
      <p:sp>
        <p:nvSpPr>
          <p:cNvPr id="7" name="Content Placeholder 6">
            <a:extLst>
              <a:ext uri="{FF2B5EF4-FFF2-40B4-BE49-F238E27FC236}">
                <a16:creationId xmlns:a16="http://schemas.microsoft.com/office/drawing/2014/main" id="{41A939FD-F69B-67DB-72D5-E4EA1554CB06}"/>
              </a:ext>
            </a:extLst>
          </p:cNvPr>
          <p:cNvSpPr>
            <a:spLocks noGrp="1"/>
          </p:cNvSpPr>
          <p:nvPr>
            <p:ph idx="1"/>
          </p:nvPr>
        </p:nvSpPr>
        <p:spPr>
          <a:xfrm>
            <a:off x="7987553" y="876300"/>
            <a:ext cx="3993777" cy="4879041"/>
          </a:xfrm>
          <a:ln>
            <a:solidFill>
              <a:schemeClr val="tx1"/>
            </a:solidFill>
          </a:ln>
        </p:spPr>
        <p:txBody>
          <a:bodyPr>
            <a:normAutofit/>
          </a:bodyPr>
          <a:lstStyle/>
          <a:p>
            <a:pPr marL="0" indent="0">
              <a:buNone/>
            </a:pPr>
            <a:r>
              <a:rPr lang="en-GB" sz="1800" b="1" dirty="0"/>
              <a:t>Desirable criteria – You:</a:t>
            </a:r>
          </a:p>
          <a:p>
            <a:r>
              <a:rPr lang="en-GB" sz="1800" dirty="0"/>
              <a:t>are hopeful about the individual as well as the support you offer them. </a:t>
            </a:r>
          </a:p>
          <a:p>
            <a:r>
              <a:rPr lang="en-GB" sz="1800" dirty="0"/>
              <a:t>encourage children to embrace their strengths.</a:t>
            </a:r>
          </a:p>
          <a:p>
            <a:r>
              <a:rPr lang="en-GB" sz="1800" dirty="0"/>
              <a:t>are enthusiastic and positive about what they can do.</a:t>
            </a:r>
          </a:p>
          <a:p>
            <a:r>
              <a:rPr lang="en-GB" sz="1800" dirty="0"/>
              <a:t>notice when someone is struggling and know the next steps to help them.</a:t>
            </a:r>
          </a:p>
          <a:p>
            <a:r>
              <a:rPr lang="en-GB" sz="1800" dirty="0"/>
              <a:t>know when to use humour, and when to be serious.</a:t>
            </a:r>
          </a:p>
          <a:p>
            <a:r>
              <a:rPr lang="en-GB" sz="1800" dirty="0"/>
              <a:t>can help others relax by being friendly, caring and putting them at ease.</a:t>
            </a:r>
          </a:p>
        </p:txBody>
      </p:sp>
      <p:sp>
        <p:nvSpPr>
          <p:cNvPr id="9" name="Content Placeholder 6">
            <a:extLst>
              <a:ext uri="{FF2B5EF4-FFF2-40B4-BE49-F238E27FC236}">
                <a16:creationId xmlns:a16="http://schemas.microsoft.com/office/drawing/2014/main" id="{D9DDD73C-4A1F-E61A-F755-81B8C786CD67}"/>
              </a:ext>
            </a:extLst>
          </p:cNvPr>
          <p:cNvSpPr txBox="1">
            <a:spLocks/>
          </p:cNvSpPr>
          <p:nvPr/>
        </p:nvSpPr>
        <p:spPr>
          <a:xfrm>
            <a:off x="343451" y="876300"/>
            <a:ext cx="7644102" cy="4879041"/>
          </a:xfrm>
          <a:prstGeom prst="rect">
            <a:avLst/>
          </a:prstGeom>
          <a:ln>
            <a:solidFill>
              <a:schemeClr val="tx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800" b="1" dirty="0"/>
              <a:t>Essential criteria </a:t>
            </a:r>
            <a:r>
              <a:rPr lang="en-GB" sz="1800" dirty="0"/>
              <a:t>- </a:t>
            </a:r>
            <a:r>
              <a:rPr lang="en-GB" sz="1800" b="1" dirty="0"/>
              <a:t>You must:</a:t>
            </a:r>
          </a:p>
          <a:p>
            <a:r>
              <a:rPr lang="en-GB" sz="1800" dirty="0"/>
              <a:t>be authentic, calm, approachable, and welcoming.</a:t>
            </a:r>
          </a:p>
          <a:p>
            <a:r>
              <a:rPr lang="en-GB" sz="1800" dirty="0"/>
              <a:t>encourage and help others to find support if they need it.</a:t>
            </a:r>
          </a:p>
          <a:p>
            <a:r>
              <a:rPr lang="en-GB" sz="1800" dirty="0"/>
              <a:t>be kind, respectful and try to understand people and their lived experience. Take their concerns and worries seriously. </a:t>
            </a:r>
          </a:p>
          <a:p>
            <a:r>
              <a:rPr lang="en-GB" sz="1800" dirty="0"/>
              <a:t>ask clear questions, actively listen, and explain any actions you take. </a:t>
            </a:r>
          </a:p>
          <a:p>
            <a:r>
              <a:rPr lang="en-GB" sz="1800" dirty="0"/>
              <a:t>demonstrate that you’re worthy of trust by doing what you say you will.</a:t>
            </a:r>
          </a:p>
          <a:p>
            <a:r>
              <a:rPr lang="en-GB" sz="1800" dirty="0"/>
              <a:t>be open-minded and fair and don’t jump to conclusions or judge.</a:t>
            </a:r>
          </a:p>
          <a:p>
            <a:r>
              <a:rPr lang="en-GB" sz="1800" dirty="0"/>
              <a:t>recognise that everyone is unique and needs a personalised approach and supports.</a:t>
            </a:r>
          </a:p>
          <a:p>
            <a:r>
              <a:rPr lang="en-GB" sz="1800" dirty="0"/>
              <a:t>trust that individuals know themselves so ask for and listen to their views, and you don’t patronise them.</a:t>
            </a:r>
          </a:p>
          <a:p>
            <a:r>
              <a:rPr lang="en-GB" sz="1800" dirty="0"/>
              <a:t>treat children as your equal and talk directly to them.</a:t>
            </a:r>
          </a:p>
          <a:p>
            <a:r>
              <a:rPr lang="en-GB" sz="1800" dirty="0"/>
              <a:t>offer realistic, helpful advice.</a:t>
            </a:r>
          </a:p>
        </p:txBody>
      </p:sp>
      <p:sp>
        <p:nvSpPr>
          <p:cNvPr id="11" name="TextBox 10">
            <a:extLst>
              <a:ext uri="{FF2B5EF4-FFF2-40B4-BE49-F238E27FC236}">
                <a16:creationId xmlns:a16="http://schemas.microsoft.com/office/drawing/2014/main" id="{94CF9E39-C2F9-7128-5875-8A0C10E82F23}"/>
              </a:ext>
            </a:extLst>
          </p:cNvPr>
          <p:cNvSpPr txBox="1"/>
          <p:nvPr/>
        </p:nvSpPr>
        <p:spPr>
          <a:xfrm>
            <a:off x="1486786" y="5797034"/>
            <a:ext cx="9218428" cy="369332"/>
          </a:xfrm>
          <a:prstGeom prst="rect">
            <a:avLst/>
          </a:prstGeom>
          <a:noFill/>
        </p:spPr>
        <p:txBody>
          <a:bodyPr wrap="square">
            <a:spAutoFit/>
          </a:bodyPr>
          <a:lstStyle/>
          <a:p>
            <a:r>
              <a:rPr lang="en-GB" dirty="0">
                <a:hlinkClick r:id="rId3"/>
              </a:rPr>
              <a:t>How to be a good adult | The Knowledge and Skills Framework</a:t>
            </a:r>
            <a:r>
              <a:rPr lang="en-GB" dirty="0"/>
              <a:t> (NHS Education Service)</a:t>
            </a:r>
          </a:p>
        </p:txBody>
      </p:sp>
    </p:spTree>
    <p:extLst>
      <p:ext uri="{BB962C8B-B14F-4D97-AF65-F5344CB8AC3E}">
        <p14:creationId xmlns:p14="http://schemas.microsoft.com/office/powerpoint/2010/main" val="1381126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FC2AA94-3623-F671-21A5-778533BA50F5}"/>
              </a:ext>
            </a:extLst>
          </p:cNvPr>
          <p:cNvSpPr>
            <a:spLocks noGrp="1"/>
          </p:cNvSpPr>
          <p:nvPr>
            <p:ph type="title"/>
          </p:nvPr>
        </p:nvSpPr>
        <p:spPr>
          <a:xfrm>
            <a:off x="688665" y="138892"/>
            <a:ext cx="10515600" cy="1325563"/>
          </a:xfrm>
        </p:spPr>
        <p:txBody>
          <a:bodyPr/>
          <a:lstStyle/>
          <a:p>
            <a:r>
              <a:rPr lang="en-GB" b="1" dirty="0"/>
              <a:t>The Environment Offers a Safe Base</a:t>
            </a:r>
          </a:p>
        </p:txBody>
      </p:sp>
      <p:pic>
        <p:nvPicPr>
          <p:cNvPr id="5122" name="Picture 2" descr="Maslow's Hierarchy of Needs | Simply Psychology">
            <a:extLst>
              <a:ext uri="{FF2B5EF4-FFF2-40B4-BE49-F238E27FC236}">
                <a16:creationId xmlns:a16="http://schemas.microsoft.com/office/drawing/2014/main" id="{677DB8C6-9D18-4A6F-8756-0EDDE92E478C}"/>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38202" y="1676648"/>
            <a:ext cx="6034548" cy="4490053"/>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1847ADBE-D673-4BB6-95B9-9AFA3A3C89A8}"/>
              </a:ext>
            </a:extLst>
          </p:cNvPr>
          <p:cNvSpPr>
            <a:spLocks noGrp="1"/>
          </p:cNvSpPr>
          <p:nvPr>
            <p:ph idx="1"/>
          </p:nvPr>
        </p:nvSpPr>
        <p:spPr>
          <a:xfrm>
            <a:off x="6872750" y="1997619"/>
            <a:ext cx="5319250" cy="4060340"/>
          </a:xfrm>
        </p:spPr>
        <p:txBody>
          <a:bodyPr>
            <a:normAutofit/>
          </a:bodyPr>
          <a:lstStyle/>
          <a:p>
            <a:pPr>
              <a:lnSpc>
                <a:spcPct val="100000"/>
              </a:lnSpc>
            </a:pPr>
            <a:r>
              <a:rPr lang="en-GB" dirty="0"/>
              <a:t>Maslow’s hierarchy of needs</a:t>
            </a:r>
          </a:p>
          <a:p>
            <a:pPr marL="457200" lvl="1" indent="0">
              <a:lnSpc>
                <a:spcPct val="100000"/>
              </a:lnSpc>
              <a:buNone/>
            </a:pPr>
            <a:r>
              <a:rPr lang="en-GB" dirty="0"/>
              <a:t>safety is key!</a:t>
            </a:r>
          </a:p>
          <a:p>
            <a:pPr marL="0" indent="0">
              <a:lnSpc>
                <a:spcPct val="100000"/>
              </a:lnSpc>
              <a:buNone/>
            </a:pPr>
            <a:endParaRPr lang="en-GB" dirty="0"/>
          </a:p>
          <a:p>
            <a:pPr>
              <a:lnSpc>
                <a:spcPct val="100000"/>
              </a:lnSpc>
            </a:pPr>
            <a:r>
              <a:rPr lang="en-GB" dirty="0"/>
              <a:t>Physical safety </a:t>
            </a:r>
          </a:p>
          <a:p>
            <a:pPr marL="457200" lvl="1" indent="0">
              <a:lnSpc>
                <a:spcPct val="100000"/>
              </a:lnSpc>
              <a:buNone/>
            </a:pPr>
            <a:r>
              <a:rPr lang="en-GB" dirty="0"/>
              <a:t>environment, visuals, exit strategy</a:t>
            </a:r>
          </a:p>
          <a:p>
            <a:pPr>
              <a:lnSpc>
                <a:spcPct val="100000"/>
              </a:lnSpc>
            </a:pPr>
            <a:endParaRPr lang="en-GB" dirty="0"/>
          </a:p>
          <a:p>
            <a:pPr>
              <a:lnSpc>
                <a:spcPct val="100000"/>
              </a:lnSpc>
            </a:pPr>
            <a:r>
              <a:rPr lang="en-GB" dirty="0"/>
              <a:t>Emotional/psychological safety </a:t>
            </a:r>
          </a:p>
          <a:p>
            <a:pPr marL="457200" lvl="1" indent="0">
              <a:lnSpc>
                <a:spcPct val="100000"/>
              </a:lnSpc>
              <a:buNone/>
            </a:pPr>
            <a:r>
              <a:rPr lang="en-GB" dirty="0"/>
              <a:t>structure/relationships/key adults</a:t>
            </a:r>
          </a:p>
        </p:txBody>
      </p:sp>
      <p:pic>
        <p:nvPicPr>
          <p:cNvPr id="2" name="Picture 1">
            <a:extLst>
              <a:ext uri="{FF2B5EF4-FFF2-40B4-BE49-F238E27FC236}">
                <a16:creationId xmlns:a16="http://schemas.microsoft.com/office/drawing/2014/main" id="{0AE83521-FC17-1677-F9C6-0BD39A8FD8CC}"/>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675861" y="186982"/>
            <a:ext cx="1344528" cy="887896"/>
          </a:xfrm>
          <a:prstGeom prst="rect">
            <a:avLst/>
          </a:prstGeom>
        </p:spPr>
      </p:pic>
    </p:spTree>
    <p:extLst>
      <p:ext uri="{BB962C8B-B14F-4D97-AF65-F5344CB8AC3E}">
        <p14:creationId xmlns:p14="http://schemas.microsoft.com/office/powerpoint/2010/main" val="1645824538"/>
      </p:ext>
    </p:extLst>
  </p:cSld>
  <p:clrMapOvr>
    <a:masterClrMapping/>
  </p:clrMapOvr>
  <mc:AlternateContent xmlns:mc="http://schemas.openxmlformats.org/markup-compatibility/2006" xmlns:p14="http://schemas.microsoft.com/office/powerpoint/2010/main">
    <mc:Choice Requires="p14">
      <p:transition spd="slow" p14:dur="2000" advTm="134972"/>
    </mc:Choice>
    <mc:Fallback xmlns="">
      <p:transition spd="slow" advTm="134972"/>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5599905-5C50-46B1-5B71-06151866522D}"/>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GB" b="1" dirty="0"/>
              <a:t>The Environment Offers a Safe Base 2</a:t>
            </a:r>
            <a:endParaRPr lang="en-GB" dirty="0"/>
          </a:p>
        </p:txBody>
      </p:sp>
      <p:pic>
        <p:nvPicPr>
          <p:cNvPr id="5" name="Picture 4" descr="Graphic of a flower with the caption When a flower doesn't bloom, you fix the environment in which it grows not the flower by Alexander den Heijer"/>
          <p:cNvPicPr>
            <a:picLocks noChangeAspect="1"/>
          </p:cNvPicPr>
          <p:nvPr/>
        </p:nvPicPr>
        <p:blipFill>
          <a:blip r:embed="rId3"/>
          <a:stretch>
            <a:fillRect/>
          </a:stretch>
        </p:blipFill>
        <p:spPr>
          <a:xfrm>
            <a:off x="3000204" y="138892"/>
            <a:ext cx="6191593" cy="6133546"/>
          </a:xfrm>
          <a:prstGeom prst="rect">
            <a:avLst/>
          </a:prstGeom>
        </p:spPr>
      </p:pic>
      <p:pic>
        <p:nvPicPr>
          <p:cNvPr id="2" name="Picture 1">
            <a:extLst>
              <a:ext uri="{FF2B5EF4-FFF2-40B4-BE49-F238E27FC236}">
                <a16:creationId xmlns:a16="http://schemas.microsoft.com/office/drawing/2014/main" id="{C36426AB-286F-DEB9-3584-E705FD5EA844}"/>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700913" y="138892"/>
            <a:ext cx="1344528" cy="887896"/>
          </a:xfrm>
          <a:prstGeom prst="rect">
            <a:avLst/>
          </a:prstGeom>
        </p:spPr>
      </p:pic>
      <p:sp>
        <p:nvSpPr>
          <p:cNvPr id="4" name="Footer Placeholder 3"/>
          <p:cNvSpPr>
            <a:spLocks noGrp="1"/>
          </p:cNvSpPr>
          <p:nvPr>
            <p:ph type="ftr" sz="quarter" idx="4294967295"/>
          </p:nvPr>
        </p:nvSpPr>
        <p:spPr>
          <a:xfrm>
            <a:off x="9330813" y="5194267"/>
            <a:ext cx="2172521" cy="863692"/>
          </a:xfrm>
        </p:spPr>
        <p:txBody>
          <a:bodyPr/>
          <a:lstStyle/>
          <a:p>
            <a:pPr algn="l"/>
            <a:r>
              <a:rPr lang="en-GB" dirty="0"/>
              <a:t>Adapted from:</a:t>
            </a:r>
          </a:p>
          <a:p>
            <a:pPr algn="l"/>
            <a:r>
              <a:rPr lang="en-GB" dirty="0"/>
              <a:t>Education Scotland</a:t>
            </a:r>
          </a:p>
          <a:p>
            <a:pPr algn="l"/>
            <a:r>
              <a:rPr lang="en-GB" dirty="0"/>
              <a:t>Nurture Resource</a:t>
            </a:r>
          </a:p>
        </p:txBody>
      </p:sp>
    </p:spTree>
    <p:extLst>
      <p:ext uri="{BB962C8B-B14F-4D97-AF65-F5344CB8AC3E}">
        <p14:creationId xmlns:p14="http://schemas.microsoft.com/office/powerpoint/2010/main" val="4050171620"/>
      </p:ext>
    </p:extLst>
  </p:cSld>
  <p:clrMapOvr>
    <a:masterClrMapping/>
  </p:clrMapOvr>
  <mc:AlternateContent xmlns:mc="http://schemas.openxmlformats.org/markup-compatibility/2006" xmlns:p14="http://schemas.microsoft.com/office/powerpoint/2010/main">
    <mc:Choice Requires="p14">
      <p:transition spd="slow" p14:dur="2000" advTm="22137"/>
    </mc:Choice>
    <mc:Fallback xmlns="">
      <p:transition spd="slow" advTm="22137"/>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BF27B-B1B3-4940-B0E5-A46A3F4F0A99}"/>
              </a:ext>
            </a:extLst>
          </p:cNvPr>
          <p:cNvSpPr>
            <a:spLocks noGrp="1"/>
          </p:cNvSpPr>
          <p:nvPr>
            <p:ph type="title"/>
          </p:nvPr>
        </p:nvSpPr>
        <p:spPr/>
        <p:txBody>
          <a:bodyPr/>
          <a:lstStyle/>
          <a:p>
            <a:r>
              <a:rPr lang="en-GB" b="1" dirty="0"/>
              <a:t>All Behaviour is </a:t>
            </a:r>
            <a:br>
              <a:rPr lang="en-GB" b="1" dirty="0"/>
            </a:br>
            <a:r>
              <a:rPr lang="en-GB" b="1" dirty="0"/>
              <a:t>Communication</a:t>
            </a:r>
          </a:p>
        </p:txBody>
      </p:sp>
      <p:sp>
        <p:nvSpPr>
          <p:cNvPr id="3" name="Content Placeholder 2">
            <a:extLst>
              <a:ext uri="{FF2B5EF4-FFF2-40B4-BE49-F238E27FC236}">
                <a16:creationId xmlns:a16="http://schemas.microsoft.com/office/drawing/2014/main" id="{CE51A512-FBFD-475E-9D56-D56A1804C090}"/>
              </a:ext>
            </a:extLst>
          </p:cNvPr>
          <p:cNvSpPr>
            <a:spLocks noGrp="1"/>
          </p:cNvSpPr>
          <p:nvPr>
            <p:ph idx="1"/>
          </p:nvPr>
        </p:nvSpPr>
        <p:spPr>
          <a:xfrm>
            <a:off x="838200" y="1583747"/>
            <a:ext cx="5071110" cy="4611314"/>
          </a:xfrm>
        </p:spPr>
        <p:txBody>
          <a:bodyPr>
            <a:normAutofit/>
          </a:bodyPr>
          <a:lstStyle/>
          <a:p>
            <a:pPr eaLnBrk="1" hangingPunct="1"/>
            <a:r>
              <a:rPr lang="en-GB" altLang="en-US" sz="2400" dirty="0">
                <a:solidFill>
                  <a:schemeClr val="tx1"/>
                </a:solidFill>
              </a:rPr>
              <a:t>Children display both ‘desirable’ </a:t>
            </a:r>
            <a:br>
              <a:rPr lang="en-GB" altLang="en-US" sz="2400" dirty="0">
                <a:solidFill>
                  <a:schemeClr val="tx1"/>
                </a:solidFill>
              </a:rPr>
            </a:br>
            <a:r>
              <a:rPr lang="en-GB" altLang="en-US" sz="2400" dirty="0">
                <a:solidFill>
                  <a:schemeClr val="tx1"/>
                </a:solidFill>
              </a:rPr>
              <a:t>and ‘undesirable’ behaviours. </a:t>
            </a:r>
          </a:p>
          <a:p>
            <a:pPr eaLnBrk="1" hangingPunct="1"/>
            <a:r>
              <a:rPr lang="en-GB" altLang="en-US" sz="2400" dirty="0">
                <a:solidFill>
                  <a:schemeClr val="tx1"/>
                </a:solidFill>
              </a:rPr>
              <a:t>All behaviour serves a purpose.</a:t>
            </a:r>
          </a:p>
          <a:p>
            <a:pPr eaLnBrk="1" hangingPunct="1"/>
            <a:r>
              <a:rPr lang="en-GB" altLang="en-US" sz="2400" dirty="0">
                <a:solidFill>
                  <a:schemeClr val="tx1"/>
                </a:solidFill>
              </a:rPr>
              <a:t>By trying to work out the reasons, we can identify what changes we need to make our own behaviour </a:t>
            </a:r>
            <a:r>
              <a:rPr lang="en-GB" altLang="en-US" sz="2400" dirty="0"/>
              <a:t>to </a:t>
            </a:r>
            <a:r>
              <a:rPr lang="en-GB" altLang="en-US" sz="2400" dirty="0">
                <a:solidFill>
                  <a:schemeClr val="tx1"/>
                </a:solidFill>
              </a:rPr>
              <a:t>promote desirable ones.  </a:t>
            </a:r>
          </a:p>
          <a:p>
            <a:pPr eaLnBrk="1" hangingPunct="1"/>
            <a:r>
              <a:rPr lang="en-GB" sz="2400" dirty="0"/>
              <a:t>B</a:t>
            </a:r>
            <a:r>
              <a:rPr lang="en-GB" sz="2400" dirty="0">
                <a:solidFill>
                  <a:schemeClr val="tx1"/>
                </a:solidFill>
              </a:rPr>
              <a:t>ehaviour should be viewed in the context of the child’s needs and environment</a:t>
            </a:r>
          </a:p>
          <a:p>
            <a:pPr eaLnBrk="1" hangingPunct="1"/>
            <a:r>
              <a:rPr lang="en-GB" sz="2400" b="1" i="1" dirty="0"/>
              <a:t>The Promise there should be “no barriers to engagement”</a:t>
            </a:r>
            <a:endParaRPr lang="en-GB" altLang="en-US" sz="2400" dirty="0">
              <a:solidFill>
                <a:schemeClr val="tx1"/>
              </a:solidFill>
            </a:endParaRPr>
          </a:p>
        </p:txBody>
      </p:sp>
      <p:pic>
        <p:nvPicPr>
          <p:cNvPr id="4" name="Picture 3" descr="Graphic of Bruce Perry's sequence of engagement: regulate, relate and reason">
            <a:extLst>
              <a:ext uri="{FF2B5EF4-FFF2-40B4-BE49-F238E27FC236}">
                <a16:creationId xmlns:a16="http://schemas.microsoft.com/office/drawing/2014/main" id="{F0973F22-A3DB-420A-F7FD-C20D0F11E5A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82692" y="515732"/>
            <a:ext cx="5456144" cy="4914267"/>
          </a:xfrm>
          <a:prstGeom prst="rect">
            <a:avLst/>
          </a:prstGeom>
        </p:spPr>
      </p:pic>
      <p:pic>
        <p:nvPicPr>
          <p:cNvPr id="5" name="Picture 4">
            <a:extLst>
              <a:ext uri="{FF2B5EF4-FFF2-40B4-BE49-F238E27FC236}">
                <a16:creationId xmlns:a16="http://schemas.microsoft.com/office/drawing/2014/main" id="{FED7881D-9619-CE09-05E2-B4F6C51EEB7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681536" y="188982"/>
            <a:ext cx="1344528" cy="851124"/>
          </a:xfrm>
          <a:prstGeom prst="rect">
            <a:avLst/>
          </a:prstGeom>
        </p:spPr>
      </p:pic>
      <p:sp>
        <p:nvSpPr>
          <p:cNvPr id="6" name="TextBox 5">
            <a:extLst>
              <a:ext uri="{FF2B5EF4-FFF2-40B4-BE49-F238E27FC236}">
                <a16:creationId xmlns:a16="http://schemas.microsoft.com/office/drawing/2014/main" id="{6B1B8EB7-C3C9-49C9-6E9D-192F8927D533}"/>
              </a:ext>
            </a:extLst>
          </p:cNvPr>
          <p:cNvSpPr txBox="1"/>
          <p:nvPr/>
        </p:nvSpPr>
        <p:spPr>
          <a:xfrm>
            <a:off x="6282692" y="5429999"/>
            <a:ext cx="5456144" cy="923330"/>
          </a:xfrm>
          <a:prstGeom prst="rect">
            <a:avLst/>
          </a:prstGeom>
          <a:noFill/>
        </p:spPr>
        <p:txBody>
          <a:bodyPr wrap="square">
            <a:spAutoFit/>
          </a:bodyPr>
          <a:lstStyle/>
          <a:p>
            <a:pPr algn="ctr"/>
            <a:r>
              <a:rPr lang="en-GB" dirty="0"/>
              <a:t>For more information see: </a:t>
            </a:r>
          </a:p>
          <a:p>
            <a:pPr algn="ctr"/>
            <a:r>
              <a:rPr lang="en-GB" dirty="0">
                <a:hlinkClick r:id="rId5"/>
              </a:rPr>
              <a:t>Regulate-relate-reason-restore Informed-level</a:t>
            </a:r>
            <a:r>
              <a:rPr lang="en-GB" dirty="0"/>
              <a:t> professional learning </a:t>
            </a:r>
          </a:p>
        </p:txBody>
      </p:sp>
    </p:spTree>
    <p:extLst>
      <p:ext uri="{BB962C8B-B14F-4D97-AF65-F5344CB8AC3E}">
        <p14:creationId xmlns:p14="http://schemas.microsoft.com/office/powerpoint/2010/main" val="1665111425"/>
      </p:ext>
    </p:extLst>
  </p:cSld>
  <p:clrMapOvr>
    <a:masterClrMapping/>
  </p:clrMapOvr>
  <mc:AlternateContent xmlns:mc="http://schemas.openxmlformats.org/markup-compatibility/2006" xmlns:p14="http://schemas.microsoft.com/office/powerpoint/2010/main">
    <mc:Choice Requires="p14">
      <p:transition spd="slow" p14:dur="2000" advTm="153941"/>
    </mc:Choice>
    <mc:Fallback xmlns="">
      <p:transition spd="slow" advTm="153941"/>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D12E55-A83A-3192-1188-B591D3D273B9}"/>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GB" dirty="0"/>
              <a:t>See past challenging behaviour</a:t>
            </a:r>
          </a:p>
        </p:txBody>
      </p:sp>
      <p:pic>
        <p:nvPicPr>
          <p:cNvPr id="4" name="Picture 2" descr="Quote which says The kids who need the most love will ask for it in the most unloving ways">
            <a:extLst>
              <a:ext uri="{FF2B5EF4-FFF2-40B4-BE49-F238E27FC236}">
                <a16:creationId xmlns:a16="http://schemas.microsoft.com/office/drawing/2014/main" id="{65B0DD38-B56E-4035-92C4-6924510D6564}"/>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627260" y="365125"/>
            <a:ext cx="4937481" cy="484989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1DB78458-D8BB-22FD-79B1-EFC41107AA24}"/>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700914" y="156100"/>
            <a:ext cx="1344528" cy="851124"/>
          </a:xfrm>
          <a:prstGeom prst="rect">
            <a:avLst/>
          </a:prstGeom>
        </p:spPr>
      </p:pic>
      <p:sp>
        <p:nvSpPr>
          <p:cNvPr id="6" name="TextBox 5">
            <a:extLst>
              <a:ext uri="{FF2B5EF4-FFF2-40B4-BE49-F238E27FC236}">
                <a16:creationId xmlns:a16="http://schemas.microsoft.com/office/drawing/2014/main" id="{3BFB33F6-57D5-17BE-D23D-5420C0C54B7F}"/>
              </a:ext>
            </a:extLst>
          </p:cNvPr>
          <p:cNvSpPr txBox="1"/>
          <p:nvPr/>
        </p:nvSpPr>
        <p:spPr>
          <a:xfrm>
            <a:off x="838200" y="5395482"/>
            <a:ext cx="10515599" cy="646331"/>
          </a:xfrm>
          <a:prstGeom prst="rect">
            <a:avLst/>
          </a:prstGeom>
          <a:noFill/>
        </p:spPr>
        <p:txBody>
          <a:bodyPr wrap="square">
            <a:spAutoFit/>
          </a:bodyPr>
          <a:lstStyle/>
          <a:p>
            <a:pPr algn="ctr"/>
            <a:r>
              <a:rPr lang="en-GB" dirty="0"/>
              <a:t>For more information on Emotional Regulation and the Brain, Co-Regulation, and Self Regulation see </a:t>
            </a:r>
            <a:r>
              <a:rPr lang="en-GB" dirty="0">
                <a:hlinkClick r:id="rId5"/>
              </a:rPr>
              <a:t>Education Scotland’s Informed Level </a:t>
            </a:r>
            <a:r>
              <a:rPr lang="en-GB" b="1" dirty="0">
                <a:hlinkClick r:id="rId5"/>
              </a:rPr>
              <a:t>RELATIONSHIPS</a:t>
            </a:r>
            <a:r>
              <a:rPr lang="en-GB" dirty="0">
                <a:hlinkClick r:id="rId5"/>
              </a:rPr>
              <a:t> Professional Learning</a:t>
            </a:r>
            <a:endParaRPr lang="en-GB" dirty="0"/>
          </a:p>
        </p:txBody>
      </p:sp>
    </p:spTree>
    <p:extLst>
      <p:ext uri="{BB962C8B-B14F-4D97-AF65-F5344CB8AC3E}">
        <p14:creationId xmlns:p14="http://schemas.microsoft.com/office/powerpoint/2010/main" val="381992604"/>
      </p:ext>
    </p:extLst>
  </p:cSld>
  <p:clrMapOvr>
    <a:masterClrMapping/>
  </p:clrMapOvr>
  <mc:AlternateContent xmlns:mc="http://schemas.openxmlformats.org/markup-compatibility/2006" xmlns:p14="http://schemas.microsoft.com/office/powerpoint/2010/main">
    <mc:Choice Requires="p14">
      <p:transition spd="slow" p14:dur="2000" advTm="18111"/>
    </mc:Choice>
    <mc:Fallback xmlns="">
      <p:transition spd="slow" advTm="18111"/>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7AC6FB8-75CE-C4A9-A1E3-11BB18883C84}"/>
              </a:ext>
            </a:extLst>
          </p:cNvPr>
          <p:cNvSpPr>
            <a:spLocks noGrp="1"/>
          </p:cNvSpPr>
          <p:nvPr>
            <p:ph type="title"/>
          </p:nvPr>
        </p:nvSpPr>
        <p:spPr>
          <a:xfrm>
            <a:off x="581026" y="98160"/>
            <a:ext cx="5120561" cy="1325563"/>
          </a:xfrm>
        </p:spPr>
        <p:txBody>
          <a:bodyPr>
            <a:normAutofit/>
          </a:bodyPr>
          <a:lstStyle/>
          <a:p>
            <a:r>
              <a:rPr lang="en-GB" b="1" dirty="0"/>
              <a:t>Reflection Time</a:t>
            </a:r>
          </a:p>
        </p:txBody>
      </p:sp>
      <p:graphicFrame>
        <p:nvGraphicFramePr>
          <p:cNvPr id="5" name="Content Placeholder 2" descr="Two questions to reflect on What might distressed behaviour look like and what might this be communicating?">
            <a:extLst>
              <a:ext uri="{FF2B5EF4-FFF2-40B4-BE49-F238E27FC236}">
                <a16:creationId xmlns:a16="http://schemas.microsoft.com/office/drawing/2014/main" id="{BFFA4730-E7CF-8D5F-55B7-761C18BFFFDE}"/>
              </a:ext>
            </a:extLst>
          </p:cNvPr>
          <p:cNvGraphicFramePr>
            <a:graphicFrameLocks noGrp="1"/>
          </p:cNvGraphicFramePr>
          <p:nvPr>
            <p:ph idx="1"/>
            <p:extLst>
              <p:ext uri="{D42A27DB-BD31-4B8C-83A1-F6EECF244321}">
                <p14:modId xmlns:p14="http://schemas.microsoft.com/office/powerpoint/2010/main" val="3257011496"/>
              </p:ext>
            </p:extLst>
          </p:nvPr>
        </p:nvGraphicFramePr>
        <p:xfrm>
          <a:off x="-600075" y="1274894"/>
          <a:ext cx="6991350" cy="5067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Picture 7" descr="3d Man Thinking Looking Empty Space Stock Illustration 176981840">
            <a:extLst>
              <a:ext uri="{FF2B5EF4-FFF2-40B4-BE49-F238E27FC236}">
                <a16:creationId xmlns:a16="http://schemas.microsoft.com/office/drawing/2014/main" id="{EEF0BB97-986A-654C-0B72-D64D4F6514A0}"/>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a:stretch/>
        </p:blipFill>
        <p:spPr bwMode="auto">
          <a:xfrm>
            <a:off x="5701587" y="98160"/>
            <a:ext cx="1132524" cy="1658473"/>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4" descr="Resources">
            <a:extLst>
              <a:ext uri="{FF2B5EF4-FFF2-40B4-BE49-F238E27FC236}">
                <a16:creationId xmlns:a16="http://schemas.microsoft.com/office/drawing/2014/main" id="{E2D0F126-AA7A-2422-1BCB-83052441D1F8}"/>
              </a:ext>
            </a:extLst>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a:xfrm>
            <a:off x="6882688" y="89676"/>
            <a:ext cx="5293518" cy="6070763"/>
          </a:xfrm>
          <a:prstGeom prst="rect">
            <a:avLst/>
          </a:prstGeom>
          <a:noFill/>
        </p:spPr>
      </p:pic>
    </p:spTree>
    <p:extLst>
      <p:ext uri="{BB962C8B-B14F-4D97-AF65-F5344CB8AC3E}">
        <p14:creationId xmlns:p14="http://schemas.microsoft.com/office/powerpoint/2010/main" val="1596468711"/>
      </p:ext>
    </p:extLst>
  </p:cSld>
  <p:clrMapOvr>
    <a:masterClrMapping/>
  </p:clrMapOvr>
  <mc:AlternateContent xmlns:mc="http://schemas.openxmlformats.org/markup-compatibility/2006" xmlns:p14="http://schemas.microsoft.com/office/powerpoint/2010/main">
    <mc:Choice Requires="p14">
      <p:transition spd="slow" p14:dur="2000" advTm="25365"/>
    </mc:Choice>
    <mc:Fallback xmlns="">
      <p:transition spd="slow" advTm="25365"/>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BD7A1-36F8-0398-60FC-D63B293B8913}"/>
              </a:ext>
            </a:extLst>
          </p:cNvPr>
          <p:cNvSpPr>
            <a:spLocks noGrp="1"/>
          </p:cNvSpPr>
          <p:nvPr>
            <p:ph type="title"/>
          </p:nvPr>
        </p:nvSpPr>
        <p:spPr>
          <a:xfrm>
            <a:off x="838200" y="589210"/>
            <a:ext cx="10515600" cy="913069"/>
          </a:xfrm>
        </p:spPr>
        <p:txBody>
          <a:bodyPr>
            <a:normAutofit fontScale="90000"/>
          </a:bodyPr>
          <a:lstStyle/>
          <a:p>
            <a:pPr algn="ctr"/>
            <a:r>
              <a:rPr lang="en-US" b="1" dirty="0"/>
              <a:t>Supporting Children and Young People</a:t>
            </a:r>
            <a:br>
              <a:rPr lang="en-US" dirty="0"/>
            </a:br>
            <a:r>
              <a:rPr lang="en-US" sz="2400" dirty="0"/>
              <a:t>(including those who have care experience)</a:t>
            </a:r>
            <a:endParaRPr lang="en-GB" dirty="0"/>
          </a:p>
        </p:txBody>
      </p:sp>
      <p:sp>
        <p:nvSpPr>
          <p:cNvPr id="5" name="TextBox 4">
            <a:extLst>
              <a:ext uri="{FF2B5EF4-FFF2-40B4-BE49-F238E27FC236}">
                <a16:creationId xmlns:a16="http://schemas.microsoft.com/office/drawing/2014/main" id="{ACA20234-B9B7-1001-E8D4-CBDF156ABF8E}"/>
              </a:ext>
            </a:extLst>
          </p:cNvPr>
          <p:cNvSpPr txBox="1"/>
          <p:nvPr/>
        </p:nvSpPr>
        <p:spPr>
          <a:xfrm>
            <a:off x="2540000" y="2156162"/>
            <a:ext cx="7010399" cy="3877985"/>
          </a:xfrm>
          <a:prstGeom prst="rect">
            <a:avLst/>
          </a:prstGeom>
          <a:noFill/>
        </p:spPr>
        <p:txBody>
          <a:bodyPr wrap="square">
            <a:spAutoFit/>
          </a:bodyPr>
          <a:lstStyle/>
          <a:p>
            <a:pPr marL="0" indent="0" algn="ctr">
              <a:buNone/>
            </a:pPr>
            <a:r>
              <a:rPr lang="en-GB" sz="2400" b="1" dirty="0"/>
              <a:t>Understanding needs &amp; what we can do? </a:t>
            </a:r>
          </a:p>
          <a:p>
            <a:pPr marL="0" indent="0" algn="ctr">
              <a:buNone/>
            </a:pPr>
            <a:endParaRPr lang="en-GB" sz="2400" dirty="0"/>
          </a:p>
          <a:p>
            <a:pPr marL="800100" lvl="1" indent="-342900">
              <a:buFont typeface="Arial" panose="020B0604020202020204" pitchFamily="34" charset="0"/>
              <a:buChar char="•"/>
            </a:pPr>
            <a:r>
              <a:rPr lang="en-GB" sz="2200" dirty="0"/>
              <a:t>Trauma</a:t>
            </a:r>
          </a:p>
          <a:p>
            <a:pPr marL="800100" lvl="1" indent="-342900">
              <a:buFont typeface="Arial" panose="020B0604020202020204" pitchFamily="34" charset="0"/>
              <a:buChar char="•"/>
            </a:pPr>
            <a:r>
              <a:rPr lang="en-GB" sz="2200" dirty="0"/>
              <a:t>Risk factors to wellbeing and learning</a:t>
            </a:r>
          </a:p>
          <a:p>
            <a:pPr marL="800100" lvl="1" indent="-342900">
              <a:buFont typeface="Arial" panose="020B0604020202020204" pitchFamily="34" charset="0"/>
              <a:buChar char="•"/>
            </a:pPr>
            <a:r>
              <a:rPr lang="en-GB" sz="2200" dirty="0"/>
              <a:t>Brain development &amp;  our Window of Tolerance </a:t>
            </a:r>
          </a:p>
          <a:p>
            <a:pPr marL="800100" lvl="1" indent="-342900">
              <a:buFont typeface="Arial" panose="020B0604020202020204" pitchFamily="34" charset="0"/>
              <a:buChar char="•"/>
            </a:pPr>
            <a:r>
              <a:rPr lang="en-GB" sz="2200" dirty="0"/>
              <a:t>Positive experiences &amp; resilience</a:t>
            </a:r>
          </a:p>
          <a:p>
            <a:pPr marL="800100" lvl="1" indent="-342900">
              <a:buFont typeface="Arial" panose="020B0604020202020204" pitchFamily="34" charset="0"/>
              <a:buChar char="•"/>
            </a:pPr>
            <a:r>
              <a:rPr lang="en-GB" sz="2200" dirty="0"/>
              <a:t>Nurture Principles</a:t>
            </a:r>
          </a:p>
          <a:p>
            <a:pPr marL="800100" lvl="1" indent="-342900">
              <a:buFont typeface="Arial" panose="020B0604020202020204" pitchFamily="34" charset="0"/>
              <a:buChar char="•"/>
            </a:pPr>
            <a:r>
              <a:rPr lang="en-GB" sz="2200" dirty="0"/>
              <a:t>What children and young people say</a:t>
            </a:r>
          </a:p>
          <a:p>
            <a:pPr marL="800100" lvl="1" indent="-342900">
              <a:buFont typeface="Arial" panose="020B0604020202020204" pitchFamily="34" charset="0"/>
              <a:buChar char="•"/>
            </a:pPr>
            <a:r>
              <a:rPr lang="en-GB" sz="2200" dirty="0"/>
              <a:t>What do we do, what can we do?</a:t>
            </a:r>
          </a:p>
          <a:p>
            <a:pPr marL="800100" lvl="1" indent="-342900">
              <a:buFont typeface="Arial" panose="020B0604020202020204" pitchFamily="34" charset="0"/>
              <a:buChar char="•"/>
            </a:pPr>
            <a:r>
              <a:rPr lang="en-GB" sz="2200" dirty="0"/>
              <a:t>Every child needs a champion</a:t>
            </a:r>
          </a:p>
          <a:p>
            <a:pPr marL="800100" lvl="1" indent="-342900">
              <a:buFont typeface="Arial" panose="020B0604020202020204" pitchFamily="34" charset="0"/>
              <a:buChar char="•"/>
            </a:pPr>
            <a:r>
              <a:rPr lang="en-GB" sz="2200" dirty="0"/>
              <a:t>Next steps</a:t>
            </a:r>
          </a:p>
        </p:txBody>
      </p:sp>
      <p:pic>
        <p:nvPicPr>
          <p:cNvPr id="6" name="Picture 2">
            <a:extLst>
              <a:ext uri="{FF2B5EF4-FFF2-40B4-BE49-F238E27FC236}">
                <a16:creationId xmlns:a16="http://schemas.microsoft.com/office/drawing/2014/main" id="{0A09CE8F-331D-4709-BA77-3FA1FF7BCA75}"/>
              </a:ext>
              <a:ext uri="{C183D7F6-B498-43B3-948B-1728B52AA6E4}">
                <adec:decorative xmlns:adec="http://schemas.microsoft.com/office/drawing/2017/decorative" val="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77306" y="2241288"/>
            <a:ext cx="2514895" cy="141393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Two young boys making dough">
            <a:extLst>
              <a:ext uri="{FF2B5EF4-FFF2-40B4-BE49-F238E27FC236}">
                <a16:creationId xmlns:a16="http://schemas.microsoft.com/office/drawing/2014/main" id="{0CC8C4EC-CB59-6423-21DD-7C915BF9154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99799" y="2156162"/>
            <a:ext cx="2514895" cy="18530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7242757"/>
      </p:ext>
    </p:extLst>
  </p:cSld>
  <p:clrMapOvr>
    <a:masterClrMapping/>
  </p:clrMapOvr>
  <mc:AlternateContent xmlns:mc="http://schemas.openxmlformats.org/markup-compatibility/2006" xmlns:p14="http://schemas.microsoft.com/office/powerpoint/2010/main">
    <mc:Choice Requires="p14">
      <p:transition spd="slow" p14:dur="2000" advTm="98336"/>
    </mc:Choice>
    <mc:Fallback xmlns="">
      <p:transition spd="slow" advTm="98336"/>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4CDA7-CB70-DB48-8B46-948AA5D85087}"/>
              </a:ext>
            </a:extLst>
          </p:cNvPr>
          <p:cNvSpPr>
            <a:spLocks noGrp="1"/>
          </p:cNvSpPr>
          <p:nvPr>
            <p:ph type="title"/>
          </p:nvPr>
        </p:nvSpPr>
        <p:spPr>
          <a:xfrm>
            <a:off x="541403" y="0"/>
            <a:ext cx="3896638" cy="1038243"/>
          </a:xfrm>
        </p:spPr>
        <p:txBody>
          <a:bodyPr/>
          <a:lstStyle/>
          <a:p>
            <a:r>
              <a:rPr lang="en-GB" dirty="0"/>
              <a:t>Why I am rude</a:t>
            </a:r>
          </a:p>
        </p:txBody>
      </p:sp>
      <p:pic>
        <p:nvPicPr>
          <p:cNvPr id="4" name="Picture 3">
            <a:extLst>
              <a:ext uri="{FF2B5EF4-FFF2-40B4-BE49-F238E27FC236}">
                <a16:creationId xmlns:a16="http://schemas.microsoft.com/office/drawing/2014/main" id="{490209A9-CDF8-5C7D-87E0-9D91066E9997}"/>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833100" y="0"/>
            <a:ext cx="1344528" cy="851124"/>
          </a:xfrm>
          <a:prstGeom prst="rect">
            <a:avLst/>
          </a:prstGeom>
        </p:spPr>
      </p:pic>
      <p:pic>
        <p:nvPicPr>
          <p:cNvPr id="5" name="Online Media 4" title="'Why I am rude' - a poem about the potential feelings and circumstances behind behaviour.">
            <a:hlinkClick r:id="" action="ppaction://media"/>
            <a:extLst>
              <a:ext uri="{FF2B5EF4-FFF2-40B4-BE49-F238E27FC236}">
                <a16:creationId xmlns:a16="http://schemas.microsoft.com/office/drawing/2014/main" id="{914A6070-F818-FC2A-D98A-0B0A3333BD44}"/>
              </a:ext>
            </a:extLst>
          </p:cNvPr>
          <p:cNvPicPr>
            <a:picLocks noRot="1" noChangeAspect="1"/>
          </p:cNvPicPr>
          <p:nvPr>
            <a:videoFile r:link="rId1"/>
          </p:nvPr>
        </p:nvPicPr>
        <p:blipFill>
          <a:blip r:embed="rId5"/>
          <a:stretch>
            <a:fillRect/>
          </a:stretch>
        </p:blipFill>
        <p:spPr>
          <a:xfrm>
            <a:off x="1761144" y="851124"/>
            <a:ext cx="8727851" cy="4931236"/>
          </a:xfrm>
          <a:prstGeom prst="rect">
            <a:avLst/>
          </a:prstGeom>
        </p:spPr>
      </p:pic>
      <p:sp>
        <p:nvSpPr>
          <p:cNvPr id="3" name="TextBox 2">
            <a:extLst>
              <a:ext uri="{FF2B5EF4-FFF2-40B4-BE49-F238E27FC236}">
                <a16:creationId xmlns:a16="http://schemas.microsoft.com/office/drawing/2014/main" id="{CC60989A-FB04-90DD-4368-86D01382B1D6}"/>
              </a:ext>
            </a:extLst>
          </p:cNvPr>
          <p:cNvSpPr txBox="1"/>
          <p:nvPr/>
        </p:nvSpPr>
        <p:spPr>
          <a:xfrm>
            <a:off x="10833100" y="2895600"/>
            <a:ext cx="864339" cy="646331"/>
          </a:xfrm>
          <a:prstGeom prst="rect">
            <a:avLst/>
          </a:prstGeom>
          <a:noFill/>
        </p:spPr>
        <p:txBody>
          <a:bodyPr wrap="none" rtlCol="0">
            <a:spAutoFit/>
          </a:bodyPr>
          <a:lstStyle/>
          <a:p>
            <a:pPr algn="ctr"/>
            <a:r>
              <a:rPr lang="en-GB" dirty="0"/>
              <a:t>2 min</a:t>
            </a:r>
          </a:p>
          <a:p>
            <a:pPr algn="ctr"/>
            <a:r>
              <a:rPr lang="en-GB" dirty="0"/>
              <a:t>26 sec</a:t>
            </a:r>
          </a:p>
        </p:txBody>
      </p:sp>
      <p:sp>
        <p:nvSpPr>
          <p:cNvPr id="6" name="TextBox 5">
            <a:extLst>
              <a:ext uri="{FF2B5EF4-FFF2-40B4-BE49-F238E27FC236}">
                <a16:creationId xmlns:a16="http://schemas.microsoft.com/office/drawing/2014/main" id="{42B4DA11-D241-D19A-4EC7-23FFB762DD91}"/>
              </a:ext>
            </a:extLst>
          </p:cNvPr>
          <p:cNvSpPr txBox="1"/>
          <p:nvPr/>
        </p:nvSpPr>
        <p:spPr>
          <a:xfrm>
            <a:off x="10488995" y="3859317"/>
            <a:ext cx="1537069" cy="923330"/>
          </a:xfrm>
          <a:prstGeom prst="rect">
            <a:avLst/>
          </a:prstGeom>
          <a:noFill/>
        </p:spPr>
        <p:txBody>
          <a:bodyPr wrap="square" rtlCol="0">
            <a:spAutoFit/>
          </a:bodyPr>
          <a:lstStyle/>
          <a:p>
            <a:pPr algn="ctr"/>
            <a:r>
              <a:rPr lang="en-GB" dirty="0"/>
              <a:t>Poem written by </a:t>
            </a:r>
            <a:r>
              <a:rPr lang="en-GB" sz="1800" dirty="0">
                <a:effectLst/>
                <a:ea typeface="Calibri" panose="020F0502020204030204" pitchFamily="34" charset="0"/>
                <a:cs typeface="Calibri" panose="020F0502020204030204" pitchFamily="34" charset="0"/>
              </a:rPr>
              <a:t>Sarah Dillons </a:t>
            </a:r>
            <a:endParaRPr lang="en-GB" dirty="0"/>
          </a:p>
        </p:txBody>
      </p:sp>
      <p:sp>
        <p:nvSpPr>
          <p:cNvPr id="7" name="TextBox 6">
            <a:extLst>
              <a:ext uri="{FF2B5EF4-FFF2-40B4-BE49-F238E27FC236}">
                <a16:creationId xmlns:a16="http://schemas.microsoft.com/office/drawing/2014/main" id="{B3A36AA0-75A4-FE33-E44D-A65F5049E90C}"/>
              </a:ext>
            </a:extLst>
          </p:cNvPr>
          <p:cNvSpPr txBox="1"/>
          <p:nvPr/>
        </p:nvSpPr>
        <p:spPr>
          <a:xfrm>
            <a:off x="1162050" y="5802285"/>
            <a:ext cx="9867900" cy="369332"/>
          </a:xfrm>
          <a:prstGeom prst="rect">
            <a:avLst/>
          </a:prstGeom>
          <a:noFill/>
        </p:spPr>
        <p:txBody>
          <a:bodyPr wrap="square" rtlCol="0">
            <a:spAutoFit/>
          </a:bodyPr>
          <a:lstStyle/>
          <a:p>
            <a:pPr algn="ctr"/>
            <a:r>
              <a:rPr lang="en-GB" dirty="0"/>
              <a:t>If you are viewing this as a pdf use this link to access the film: </a:t>
            </a:r>
            <a:r>
              <a:rPr lang="en-GB" dirty="0">
                <a:hlinkClick r:id="rId6"/>
              </a:rPr>
              <a:t>https://youtu.be/waeRP6jzW_U</a:t>
            </a:r>
            <a:r>
              <a:rPr lang="en-GB" dirty="0"/>
              <a:t>  </a:t>
            </a:r>
          </a:p>
        </p:txBody>
      </p:sp>
    </p:spTree>
    <p:extLst>
      <p:ext uri="{BB962C8B-B14F-4D97-AF65-F5344CB8AC3E}">
        <p14:creationId xmlns:p14="http://schemas.microsoft.com/office/powerpoint/2010/main" val="262202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4CDA7-CB70-DB48-8B46-948AA5D85087}"/>
              </a:ext>
            </a:extLst>
          </p:cNvPr>
          <p:cNvSpPr>
            <a:spLocks noGrp="1"/>
          </p:cNvSpPr>
          <p:nvPr>
            <p:ph type="title"/>
          </p:nvPr>
        </p:nvSpPr>
        <p:spPr>
          <a:xfrm>
            <a:off x="3450336" y="2909878"/>
            <a:ext cx="5291328" cy="1038243"/>
          </a:xfrm>
        </p:spPr>
        <p:txBody>
          <a:bodyPr>
            <a:noAutofit/>
          </a:bodyPr>
          <a:lstStyle/>
          <a:p>
            <a:r>
              <a:rPr lang="en-GB" sz="5400" b="1" dirty="0"/>
              <a:t>Why I am rude?</a:t>
            </a:r>
          </a:p>
        </p:txBody>
      </p:sp>
      <p:pic>
        <p:nvPicPr>
          <p:cNvPr id="4" name="Picture 3">
            <a:extLst>
              <a:ext uri="{FF2B5EF4-FFF2-40B4-BE49-F238E27FC236}">
                <a16:creationId xmlns:a16="http://schemas.microsoft.com/office/drawing/2014/main" id="{490209A9-CDF8-5C7D-87E0-9D91066E999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681536" y="176782"/>
            <a:ext cx="1344528" cy="851124"/>
          </a:xfrm>
          <a:prstGeom prst="rect">
            <a:avLst/>
          </a:prstGeom>
        </p:spPr>
      </p:pic>
    </p:spTree>
    <p:extLst>
      <p:ext uri="{BB962C8B-B14F-4D97-AF65-F5344CB8AC3E}">
        <p14:creationId xmlns:p14="http://schemas.microsoft.com/office/powerpoint/2010/main" val="4212013675"/>
      </p:ext>
    </p:extLst>
  </p:cSld>
  <p:clrMapOvr>
    <a:masterClrMapping/>
  </p:clrMapOvr>
  <mc:AlternateContent xmlns:mc="http://schemas.openxmlformats.org/markup-compatibility/2006" xmlns:p14="http://schemas.microsoft.com/office/powerpoint/2010/main">
    <mc:Choice Requires="p14">
      <p:transition spd="slow" p14:dur="2000" advTm="15001"/>
    </mc:Choice>
    <mc:Fallback xmlns="">
      <p:transition spd="slow" advTm="15001"/>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40C284-E4E2-E80E-71B8-1CE491B61DAB}"/>
              </a:ext>
            </a:extLst>
          </p:cNvPr>
          <p:cNvSpPr>
            <a:spLocks noGrp="1"/>
          </p:cNvSpPr>
          <p:nvPr>
            <p:ph type="title"/>
          </p:nvPr>
        </p:nvSpPr>
        <p:spPr>
          <a:xfrm>
            <a:off x="174321" y="146145"/>
            <a:ext cx="2932134" cy="943620"/>
          </a:xfrm>
        </p:spPr>
        <p:txBody>
          <a:bodyPr>
            <a:normAutofit fontScale="90000"/>
          </a:bodyPr>
          <a:lstStyle/>
          <a:p>
            <a:r>
              <a:rPr lang="en-GB" sz="4000" b="1" dirty="0"/>
              <a:t>The Anger </a:t>
            </a:r>
            <a:br>
              <a:rPr lang="en-GB" sz="4000" b="1" dirty="0"/>
            </a:br>
            <a:r>
              <a:rPr lang="en-GB" sz="4000" b="1" dirty="0"/>
              <a:t>Iceberg</a:t>
            </a:r>
          </a:p>
        </p:txBody>
      </p:sp>
      <p:sp>
        <p:nvSpPr>
          <p:cNvPr id="10" name="TextBox 9">
            <a:extLst>
              <a:ext uri="{FF2B5EF4-FFF2-40B4-BE49-F238E27FC236}">
                <a16:creationId xmlns:a16="http://schemas.microsoft.com/office/drawing/2014/main" id="{663E688E-466C-53C4-8130-EAC60919B50E}"/>
              </a:ext>
            </a:extLst>
          </p:cNvPr>
          <p:cNvSpPr txBox="1"/>
          <p:nvPr/>
        </p:nvSpPr>
        <p:spPr>
          <a:xfrm>
            <a:off x="174322" y="1470775"/>
            <a:ext cx="2222326" cy="1200329"/>
          </a:xfrm>
          <a:prstGeom prst="rect">
            <a:avLst/>
          </a:prstGeom>
          <a:noFill/>
        </p:spPr>
        <p:txBody>
          <a:bodyPr wrap="square" rtlCol="0">
            <a:spAutoFit/>
          </a:bodyPr>
          <a:lstStyle/>
          <a:p>
            <a:r>
              <a:rPr lang="en-GB" sz="2400" dirty="0"/>
              <a:t>Anger could be masking </a:t>
            </a:r>
            <a:r>
              <a:rPr lang="en-GB" sz="2400"/>
              <a:t>other feelings</a:t>
            </a:r>
            <a:endParaRPr lang="en-GB" sz="2400" dirty="0"/>
          </a:p>
        </p:txBody>
      </p:sp>
      <p:pic>
        <p:nvPicPr>
          <p:cNvPr id="17" name="Picture 16">
            <a:extLst>
              <a:ext uri="{FF2B5EF4-FFF2-40B4-BE49-F238E27FC236}">
                <a16:creationId xmlns:a16="http://schemas.microsoft.com/office/drawing/2014/main" id="{A15007F6-D7A3-8197-DFAA-BA02E7FAFEA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681536" y="176782"/>
            <a:ext cx="1344528" cy="851124"/>
          </a:xfrm>
          <a:prstGeom prst="rect">
            <a:avLst/>
          </a:prstGeom>
        </p:spPr>
      </p:pic>
      <p:pic>
        <p:nvPicPr>
          <p:cNvPr id="4" name="Picture 3" descr="Picture of an iceberg">
            <a:extLst>
              <a:ext uri="{FF2B5EF4-FFF2-40B4-BE49-F238E27FC236}">
                <a16:creationId xmlns:a16="http://schemas.microsoft.com/office/drawing/2014/main" id="{544581C7-C189-77BE-CBF0-2BD36ED6F195}"/>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2967998" y="176782"/>
            <a:ext cx="7143431" cy="6008118"/>
          </a:xfrm>
          <a:prstGeom prst="rect">
            <a:avLst/>
          </a:prstGeom>
        </p:spPr>
      </p:pic>
    </p:spTree>
    <p:extLst>
      <p:ext uri="{BB962C8B-B14F-4D97-AF65-F5344CB8AC3E}">
        <p14:creationId xmlns:p14="http://schemas.microsoft.com/office/powerpoint/2010/main" val="21091397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8A1BF15-7B0B-5EF9-8F37-BD02B5C1E6D1}"/>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GB" dirty="0"/>
              <a:t>Little people with big emotions</a:t>
            </a:r>
          </a:p>
        </p:txBody>
      </p:sp>
      <p:pic>
        <p:nvPicPr>
          <p:cNvPr id="2" name="Picture 1" descr="Quote from L.R. Knost of the Gottman Institute which says When little people are overwhelmed by big emotions, it's our job to share our calm, not join their chaos."/>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205288" y="80510"/>
            <a:ext cx="7781424" cy="5773650"/>
          </a:xfrm>
          <a:prstGeom prst="rect">
            <a:avLst/>
          </a:prstGeom>
          <a:ln>
            <a:noFill/>
          </a:ln>
          <a:effectLst>
            <a:softEdge rad="112500"/>
          </a:effectLst>
        </p:spPr>
      </p:pic>
      <p:pic>
        <p:nvPicPr>
          <p:cNvPr id="3" name="Picture 2">
            <a:extLst>
              <a:ext uri="{FF2B5EF4-FFF2-40B4-BE49-F238E27FC236}">
                <a16:creationId xmlns:a16="http://schemas.microsoft.com/office/drawing/2014/main" id="{DABC3582-D6CD-61BF-4712-444402258F5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681536" y="176782"/>
            <a:ext cx="1344528" cy="851124"/>
          </a:xfrm>
          <a:prstGeom prst="rect">
            <a:avLst/>
          </a:prstGeom>
        </p:spPr>
      </p:pic>
      <p:sp>
        <p:nvSpPr>
          <p:cNvPr id="5" name="TextBox 4">
            <a:extLst>
              <a:ext uri="{FF2B5EF4-FFF2-40B4-BE49-F238E27FC236}">
                <a16:creationId xmlns:a16="http://schemas.microsoft.com/office/drawing/2014/main" id="{86D6F141-69B9-DDD1-688A-5BF51E021817}"/>
              </a:ext>
            </a:extLst>
          </p:cNvPr>
          <p:cNvSpPr txBox="1"/>
          <p:nvPr/>
        </p:nvSpPr>
        <p:spPr>
          <a:xfrm>
            <a:off x="1958897" y="5934670"/>
            <a:ext cx="8274205" cy="369332"/>
          </a:xfrm>
          <a:prstGeom prst="rect">
            <a:avLst/>
          </a:prstGeom>
          <a:noFill/>
        </p:spPr>
        <p:txBody>
          <a:bodyPr wrap="square">
            <a:spAutoFit/>
          </a:bodyPr>
          <a:lstStyle/>
          <a:p>
            <a:r>
              <a:rPr lang="en-GB" dirty="0"/>
              <a:t>For more information see: </a:t>
            </a:r>
            <a:r>
              <a:rPr lang="en-GB" dirty="0">
                <a:hlinkClick r:id="rId5"/>
              </a:rPr>
              <a:t>Co-regulation and de-escalation</a:t>
            </a:r>
            <a:r>
              <a:rPr lang="en-GB" dirty="0"/>
              <a:t> professional learning</a:t>
            </a:r>
          </a:p>
        </p:txBody>
      </p:sp>
    </p:spTree>
    <p:extLst>
      <p:ext uri="{BB962C8B-B14F-4D97-AF65-F5344CB8AC3E}">
        <p14:creationId xmlns:p14="http://schemas.microsoft.com/office/powerpoint/2010/main" val="2996887013"/>
      </p:ext>
    </p:extLst>
  </p:cSld>
  <p:clrMapOvr>
    <a:masterClrMapping/>
  </p:clrMapOvr>
  <mc:AlternateContent xmlns:mc="http://schemas.openxmlformats.org/markup-compatibility/2006" xmlns:p14="http://schemas.microsoft.com/office/powerpoint/2010/main">
    <mc:Choice Requires="p14">
      <p:transition spd="slow" p14:dur="2000" advTm="46282"/>
    </mc:Choice>
    <mc:Fallback xmlns="">
      <p:transition spd="slow" advTm="46282"/>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A7DAC48-2177-DA89-3413-EF4114AC623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681536" y="176782"/>
            <a:ext cx="1344528" cy="851124"/>
          </a:xfrm>
          <a:prstGeom prst="rect">
            <a:avLst/>
          </a:prstGeom>
        </p:spPr>
      </p:pic>
      <p:pic>
        <p:nvPicPr>
          <p:cNvPr id="6" name="Picture 5" descr="Curious not furious">
            <a:extLst>
              <a:ext uri="{FF2B5EF4-FFF2-40B4-BE49-F238E27FC236}">
                <a16:creationId xmlns:a16="http://schemas.microsoft.com/office/drawing/2014/main" id="{C26A24E0-6EF0-4F8F-C7AE-C8B3FF162277}"/>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310750" y="176782"/>
            <a:ext cx="7570500" cy="5511324"/>
          </a:xfrm>
          <a:prstGeom prst="rect">
            <a:avLst/>
          </a:prstGeom>
        </p:spPr>
      </p:pic>
    </p:spTree>
    <p:extLst>
      <p:ext uri="{BB962C8B-B14F-4D97-AF65-F5344CB8AC3E}">
        <p14:creationId xmlns:p14="http://schemas.microsoft.com/office/powerpoint/2010/main" val="2342771635"/>
      </p:ext>
    </p:extLst>
  </p:cSld>
  <p:clrMapOvr>
    <a:masterClrMapping/>
  </p:clrMapOvr>
  <mc:AlternateContent xmlns:mc="http://schemas.openxmlformats.org/markup-compatibility/2006" xmlns:p14="http://schemas.microsoft.com/office/powerpoint/2010/main">
    <mc:Choice Requires="p14">
      <p:transition spd="slow" p14:dur="2000" advTm="50373"/>
    </mc:Choice>
    <mc:Fallback xmlns="">
      <p:transition spd="slow" advTm="50373"/>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Language is a Vital Means of Communication</a:t>
            </a:r>
          </a:p>
        </p:txBody>
      </p:sp>
      <p:sp>
        <p:nvSpPr>
          <p:cNvPr id="4" name="Rounded Rectangle 3"/>
          <p:cNvSpPr/>
          <p:nvPr/>
        </p:nvSpPr>
        <p:spPr>
          <a:xfrm>
            <a:off x="1070517" y="1918010"/>
            <a:ext cx="2178868" cy="1003610"/>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GB" sz="2800" dirty="0">
                <a:solidFill>
                  <a:prstClr val="white"/>
                </a:solidFill>
              </a:rPr>
              <a:t>Playfulness</a:t>
            </a:r>
          </a:p>
        </p:txBody>
      </p:sp>
      <p:sp>
        <p:nvSpPr>
          <p:cNvPr id="5" name="Rounded Rectangle 4"/>
          <p:cNvSpPr/>
          <p:nvPr/>
        </p:nvSpPr>
        <p:spPr>
          <a:xfrm>
            <a:off x="3666892" y="1939487"/>
            <a:ext cx="2178868" cy="1003610"/>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GB" sz="2800" dirty="0">
                <a:solidFill>
                  <a:schemeClr val="tx1"/>
                </a:solidFill>
              </a:rPr>
              <a:t>Acceptance</a:t>
            </a:r>
          </a:p>
        </p:txBody>
      </p:sp>
      <p:sp>
        <p:nvSpPr>
          <p:cNvPr id="6" name="Rounded Rectangle 5"/>
          <p:cNvSpPr/>
          <p:nvPr/>
        </p:nvSpPr>
        <p:spPr>
          <a:xfrm>
            <a:off x="6361563" y="1918010"/>
            <a:ext cx="2029522" cy="1003610"/>
          </a:xfrm>
          <a:prstGeom prst="round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GB" sz="2800" dirty="0">
                <a:solidFill>
                  <a:schemeClr val="tx1"/>
                </a:solidFill>
              </a:rPr>
              <a:t>Curiosity</a:t>
            </a:r>
          </a:p>
        </p:txBody>
      </p:sp>
      <p:sp>
        <p:nvSpPr>
          <p:cNvPr id="7" name="Rounded Rectangle 6"/>
          <p:cNvSpPr/>
          <p:nvPr/>
        </p:nvSpPr>
        <p:spPr>
          <a:xfrm>
            <a:off x="9157541" y="1939487"/>
            <a:ext cx="2029522" cy="1003610"/>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GB" sz="2800" dirty="0">
                <a:solidFill>
                  <a:schemeClr val="tx1"/>
                </a:solidFill>
              </a:rPr>
              <a:t>Empathy</a:t>
            </a:r>
          </a:p>
        </p:txBody>
      </p:sp>
      <p:sp>
        <p:nvSpPr>
          <p:cNvPr id="8" name="TextBox 7"/>
          <p:cNvSpPr txBox="1"/>
          <p:nvPr/>
        </p:nvSpPr>
        <p:spPr>
          <a:xfrm>
            <a:off x="1070517" y="3319389"/>
            <a:ext cx="2178869" cy="3170099"/>
          </a:xfrm>
          <a:prstGeom prst="rect">
            <a:avLst/>
          </a:prstGeom>
          <a:noFill/>
        </p:spPr>
        <p:txBody>
          <a:bodyPr wrap="square" rtlCol="0">
            <a:spAutoFit/>
          </a:bodyPr>
          <a:lstStyle/>
          <a:p>
            <a:pPr algn="ctr"/>
            <a:r>
              <a:rPr lang="en-GB" sz="2000" dirty="0">
                <a:solidFill>
                  <a:srgbClr val="002060"/>
                </a:solidFill>
              </a:rPr>
              <a:t>Big gestures</a:t>
            </a:r>
          </a:p>
          <a:p>
            <a:pPr algn="ctr"/>
            <a:endParaRPr lang="en-GB" sz="2000" dirty="0">
              <a:solidFill>
                <a:srgbClr val="002060"/>
              </a:solidFill>
            </a:endParaRPr>
          </a:p>
          <a:p>
            <a:pPr algn="ctr"/>
            <a:r>
              <a:rPr lang="en-GB" sz="2000" dirty="0">
                <a:solidFill>
                  <a:srgbClr val="002060"/>
                </a:solidFill>
              </a:rPr>
              <a:t>Cheeky grin</a:t>
            </a:r>
          </a:p>
          <a:p>
            <a:pPr algn="ctr"/>
            <a:endParaRPr lang="en-GB" sz="2000" dirty="0">
              <a:solidFill>
                <a:srgbClr val="002060"/>
              </a:solidFill>
            </a:endParaRPr>
          </a:p>
          <a:p>
            <a:pPr algn="ctr"/>
            <a:r>
              <a:rPr lang="en-GB" sz="2000" dirty="0">
                <a:solidFill>
                  <a:srgbClr val="002060"/>
                </a:solidFill>
              </a:rPr>
              <a:t>Varying tone of voice</a:t>
            </a:r>
          </a:p>
          <a:p>
            <a:pPr algn="ctr"/>
            <a:endParaRPr lang="en-GB" sz="2000" dirty="0">
              <a:solidFill>
                <a:srgbClr val="002060"/>
              </a:solidFill>
            </a:endParaRPr>
          </a:p>
          <a:p>
            <a:pPr algn="ctr"/>
            <a:r>
              <a:rPr lang="en-GB" sz="2000" dirty="0">
                <a:solidFill>
                  <a:srgbClr val="002060"/>
                </a:solidFill>
              </a:rPr>
              <a:t>Laughing together</a:t>
            </a:r>
          </a:p>
          <a:p>
            <a:pPr algn="ctr"/>
            <a:endParaRPr lang="en-GB" sz="2000" dirty="0">
              <a:solidFill>
                <a:srgbClr val="002060"/>
              </a:solidFill>
            </a:endParaRPr>
          </a:p>
          <a:p>
            <a:pPr algn="ctr"/>
            <a:endParaRPr lang="en-GB" sz="2000" dirty="0">
              <a:solidFill>
                <a:srgbClr val="002060"/>
              </a:solidFill>
            </a:endParaRPr>
          </a:p>
        </p:txBody>
      </p:sp>
      <p:sp>
        <p:nvSpPr>
          <p:cNvPr id="9" name="TextBox 8"/>
          <p:cNvSpPr txBox="1"/>
          <p:nvPr/>
        </p:nvSpPr>
        <p:spPr>
          <a:xfrm>
            <a:off x="3713620" y="3314700"/>
            <a:ext cx="2090058" cy="2554545"/>
          </a:xfrm>
          <a:prstGeom prst="rect">
            <a:avLst/>
          </a:prstGeom>
          <a:noFill/>
        </p:spPr>
        <p:txBody>
          <a:bodyPr wrap="square" rtlCol="0">
            <a:spAutoFit/>
          </a:bodyPr>
          <a:lstStyle/>
          <a:p>
            <a:pPr algn="ctr"/>
            <a:r>
              <a:rPr lang="en-GB" sz="2000" dirty="0">
                <a:solidFill>
                  <a:srgbClr val="002060"/>
                </a:solidFill>
              </a:rPr>
              <a:t>“Help me understand…”</a:t>
            </a:r>
          </a:p>
          <a:p>
            <a:pPr algn="ctr"/>
            <a:endParaRPr lang="en-GB" sz="2000" dirty="0">
              <a:solidFill>
                <a:srgbClr val="002060"/>
              </a:solidFill>
            </a:endParaRPr>
          </a:p>
          <a:p>
            <a:pPr algn="ctr"/>
            <a:r>
              <a:rPr lang="en-GB" sz="2000" dirty="0">
                <a:solidFill>
                  <a:srgbClr val="002060"/>
                </a:solidFill>
              </a:rPr>
              <a:t>“Let me see if I have this right…”</a:t>
            </a:r>
          </a:p>
          <a:p>
            <a:pPr algn="ctr"/>
            <a:endParaRPr lang="en-GB" sz="2000" dirty="0">
              <a:solidFill>
                <a:srgbClr val="002060"/>
              </a:solidFill>
            </a:endParaRPr>
          </a:p>
          <a:p>
            <a:pPr algn="ctr"/>
            <a:r>
              <a:rPr lang="en-GB" sz="2000" dirty="0">
                <a:solidFill>
                  <a:srgbClr val="002060"/>
                </a:solidFill>
              </a:rPr>
              <a:t>“I’ve just realised…”</a:t>
            </a:r>
          </a:p>
        </p:txBody>
      </p:sp>
      <p:sp>
        <p:nvSpPr>
          <p:cNvPr id="10" name="TextBox 9"/>
          <p:cNvSpPr txBox="1"/>
          <p:nvPr/>
        </p:nvSpPr>
        <p:spPr>
          <a:xfrm>
            <a:off x="6263268" y="3314700"/>
            <a:ext cx="2309232" cy="2246769"/>
          </a:xfrm>
          <a:prstGeom prst="rect">
            <a:avLst/>
          </a:prstGeom>
          <a:noFill/>
        </p:spPr>
        <p:txBody>
          <a:bodyPr wrap="square" rtlCol="0">
            <a:spAutoFit/>
          </a:bodyPr>
          <a:lstStyle/>
          <a:p>
            <a:pPr algn="ctr"/>
            <a:r>
              <a:rPr lang="en-GB" sz="2000" dirty="0">
                <a:solidFill>
                  <a:srgbClr val="002060"/>
                </a:solidFill>
              </a:rPr>
              <a:t>“What if…”</a:t>
            </a:r>
          </a:p>
          <a:p>
            <a:pPr algn="ctr"/>
            <a:endParaRPr lang="en-GB" sz="2000" dirty="0">
              <a:solidFill>
                <a:srgbClr val="002060"/>
              </a:solidFill>
            </a:endParaRPr>
          </a:p>
          <a:p>
            <a:pPr algn="ctr"/>
            <a:r>
              <a:rPr lang="en-GB" sz="2000" dirty="0">
                <a:solidFill>
                  <a:srgbClr val="002060"/>
                </a:solidFill>
              </a:rPr>
              <a:t>“I can see that…”</a:t>
            </a:r>
          </a:p>
          <a:p>
            <a:pPr algn="ctr"/>
            <a:endParaRPr lang="en-GB" sz="2000" dirty="0">
              <a:solidFill>
                <a:srgbClr val="002060"/>
              </a:solidFill>
            </a:endParaRPr>
          </a:p>
          <a:p>
            <a:pPr algn="ctr"/>
            <a:r>
              <a:rPr lang="en-GB" sz="2000" dirty="0">
                <a:solidFill>
                  <a:srgbClr val="002060"/>
                </a:solidFill>
              </a:rPr>
              <a:t>“I’m wondering if…”</a:t>
            </a:r>
          </a:p>
          <a:p>
            <a:pPr algn="ctr"/>
            <a:endParaRPr lang="en-GB" sz="2000" dirty="0">
              <a:solidFill>
                <a:srgbClr val="002060"/>
              </a:solidFill>
            </a:endParaRPr>
          </a:p>
          <a:p>
            <a:pPr algn="ctr"/>
            <a:endParaRPr lang="en-GB" sz="2000" dirty="0">
              <a:solidFill>
                <a:srgbClr val="002060"/>
              </a:solidFill>
            </a:endParaRPr>
          </a:p>
        </p:txBody>
      </p:sp>
      <p:sp>
        <p:nvSpPr>
          <p:cNvPr id="11" name="TextBox 10"/>
          <p:cNvSpPr txBox="1"/>
          <p:nvPr/>
        </p:nvSpPr>
        <p:spPr>
          <a:xfrm>
            <a:off x="9032090" y="3314700"/>
            <a:ext cx="2280425" cy="2246769"/>
          </a:xfrm>
          <a:prstGeom prst="rect">
            <a:avLst/>
          </a:prstGeom>
          <a:noFill/>
        </p:spPr>
        <p:txBody>
          <a:bodyPr wrap="square" rtlCol="0">
            <a:spAutoFit/>
          </a:bodyPr>
          <a:lstStyle/>
          <a:p>
            <a:pPr algn="ctr"/>
            <a:r>
              <a:rPr lang="en-GB" sz="2000" dirty="0">
                <a:solidFill>
                  <a:srgbClr val="002060"/>
                </a:solidFill>
              </a:rPr>
              <a:t>“I can see how…”</a:t>
            </a:r>
          </a:p>
          <a:p>
            <a:pPr algn="ctr"/>
            <a:endParaRPr lang="en-GB" sz="2000" dirty="0">
              <a:solidFill>
                <a:srgbClr val="002060"/>
              </a:solidFill>
            </a:endParaRPr>
          </a:p>
          <a:p>
            <a:pPr algn="ctr"/>
            <a:r>
              <a:rPr lang="en-GB" sz="2000" dirty="0">
                <a:solidFill>
                  <a:srgbClr val="002060"/>
                </a:solidFill>
              </a:rPr>
              <a:t>“I imagine that was…”</a:t>
            </a:r>
          </a:p>
          <a:p>
            <a:pPr algn="ctr"/>
            <a:endParaRPr lang="en-GB" sz="2000" dirty="0">
              <a:solidFill>
                <a:srgbClr val="002060"/>
              </a:solidFill>
            </a:endParaRPr>
          </a:p>
          <a:p>
            <a:pPr algn="ctr"/>
            <a:r>
              <a:rPr lang="en-GB" sz="2000" dirty="0">
                <a:solidFill>
                  <a:srgbClr val="002060"/>
                </a:solidFill>
              </a:rPr>
              <a:t>“It’s such a big ask…”</a:t>
            </a:r>
          </a:p>
        </p:txBody>
      </p:sp>
      <p:pic>
        <p:nvPicPr>
          <p:cNvPr id="3" name="Picture 2">
            <a:extLst>
              <a:ext uri="{FF2B5EF4-FFF2-40B4-BE49-F238E27FC236}">
                <a16:creationId xmlns:a16="http://schemas.microsoft.com/office/drawing/2014/main" id="{266E0FAD-ADC4-A014-8EBC-AE8D68F6ADA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638641" y="162380"/>
            <a:ext cx="1347748" cy="865526"/>
          </a:xfrm>
          <a:prstGeom prst="rect">
            <a:avLst/>
          </a:prstGeom>
        </p:spPr>
      </p:pic>
    </p:spTree>
    <p:extLst>
      <p:ext uri="{BB962C8B-B14F-4D97-AF65-F5344CB8AC3E}">
        <p14:creationId xmlns:p14="http://schemas.microsoft.com/office/powerpoint/2010/main" val="312376463"/>
      </p:ext>
    </p:extLst>
  </p:cSld>
  <p:clrMapOvr>
    <a:masterClrMapping/>
  </p:clrMapOvr>
  <mc:AlternateContent xmlns:mc="http://schemas.openxmlformats.org/markup-compatibility/2006" xmlns:p14="http://schemas.microsoft.com/office/powerpoint/2010/main">
    <mc:Choice Requires="p14">
      <p:transition spd="slow" p14:dur="2000" advTm="53005"/>
    </mc:Choice>
    <mc:Fallback xmlns="">
      <p:transition spd="slow" advTm="53005"/>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4">
            <a:extLst>
              <a:ext uri="{FF2B5EF4-FFF2-40B4-BE49-F238E27FC236}">
                <a16:creationId xmlns:a16="http://schemas.microsoft.com/office/drawing/2014/main" id="{C1360FAB-363F-4A26-A57A-8673586F833D}"/>
              </a:ext>
            </a:extLst>
          </p:cNvPr>
          <p:cNvSpPr>
            <a:spLocks noGrp="1" noChangeArrowheads="1"/>
          </p:cNvSpPr>
          <p:nvPr>
            <p:ph type="title"/>
          </p:nvPr>
        </p:nvSpPr>
        <p:spPr>
          <a:xfrm>
            <a:off x="495301" y="371475"/>
            <a:ext cx="8943976" cy="1301751"/>
          </a:xfrm>
        </p:spPr>
        <p:txBody>
          <a:bodyPr>
            <a:normAutofit/>
          </a:bodyPr>
          <a:lstStyle/>
          <a:p>
            <a:pPr eaLnBrk="1" hangingPunct="1"/>
            <a:r>
              <a:rPr lang="en-GB" altLang="en-US" b="1" dirty="0"/>
              <a:t>What Happens If We Reframe Our Thinking and Language?</a:t>
            </a:r>
          </a:p>
        </p:txBody>
      </p:sp>
      <p:sp>
        <p:nvSpPr>
          <p:cNvPr id="3" name="Content Placeholder 2">
            <a:extLst>
              <a:ext uri="{FF2B5EF4-FFF2-40B4-BE49-F238E27FC236}">
                <a16:creationId xmlns:a16="http://schemas.microsoft.com/office/drawing/2014/main" id="{B2F2FC93-9E0F-4812-8978-8091E16ED375}"/>
              </a:ext>
            </a:extLst>
          </p:cNvPr>
          <p:cNvSpPr>
            <a:spLocks noGrp="1"/>
          </p:cNvSpPr>
          <p:nvPr>
            <p:ph sz="half" idx="1"/>
          </p:nvPr>
        </p:nvSpPr>
        <p:spPr>
          <a:xfrm>
            <a:off x="904878" y="2228850"/>
            <a:ext cx="3120616" cy="3187881"/>
          </a:xfrm>
        </p:spPr>
        <p:txBody>
          <a:bodyPr rtlCol="0">
            <a:normAutofit fontScale="70000" lnSpcReduction="20000"/>
          </a:bodyPr>
          <a:lstStyle/>
          <a:p>
            <a:pPr marL="0" indent="0" algn="r">
              <a:buNone/>
              <a:defRPr/>
            </a:pPr>
            <a:r>
              <a:rPr lang="en-GB" dirty="0"/>
              <a:t>Angry</a:t>
            </a:r>
          </a:p>
          <a:p>
            <a:pPr marL="0" indent="0" algn="r">
              <a:buNone/>
              <a:defRPr/>
            </a:pPr>
            <a:r>
              <a:rPr lang="en-GB" dirty="0"/>
              <a:t>Aggressive                                                               </a:t>
            </a:r>
          </a:p>
          <a:p>
            <a:pPr marL="0" indent="0" algn="r">
              <a:buNone/>
              <a:defRPr/>
            </a:pPr>
            <a:r>
              <a:rPr lang="en-GB" dirty="0"/>
              <a:t>Defiant                                             </a:t>
            </a:r>
          </a:p>
          <a:p>
            <a:pPr marL="0" indent="0" algn="r">
              <a:buNone/>
              <a:defRPr/>
            </a:pPr>
            <a:r>
              <a:rPr lang="en-GB" dirty="0"/>
              <a:t>Not engaging                                  </a:t>
            </a:r>
          </a:p>
          <a:p>
            <a:pPr marL="0" indent="0" algn="r">
              <a:buNone/>
              <a:defRPr/>
            </a:pPr>
            <a:r>
              <a:rPr lang="en-GB" dirty="0"/>
              <a:t>Rude                                               </a:t>
            </a:r>
          </a:p>
          <a:p>
            <a:pPr marL="0" indent="0" algn="r">
              <a:buNone/>
              <a:defRPr/>
            </a:pPr>
            <a:r>
              <a:rPr lang="en-GB" dirty="0"/>
              <a:t>Withdrawn                                      </a:t>
            </a:r>
          </a:p>
          <a:p>
            <a:pPr marL="0" indent="0" algn="r">
              <a:buNone/>
              <a:defRPr/>
            </a:pPr>
            <a:r>
              <a:rPr lang="en-GB" dirty="0"/>
              <a:t>Attention seeking                           </a:t>
            </a:r>
          </a:p>
          <a:p>
            <a:pPr marL="0" indent="0" algn="r">
              <a:buNone/>
              <a:defRPr/>
            </a:pPr>
            <a:r>
              <a:rPr lang="en-GB" dirty="0"/>
              <a:t>Avoidant                                          </a:t>
            </a:r>
          </a:p>
          <a:p>
            <a:pPr marL="0" indent="0" algn="r">
              <a:buNone/>
              <a:defRPr/>
            </a:pPr>
            <a:r>
              <a:rPr lang="en-GB" dirty="0"/>
              <a:t>Unacceptable behaviour                 </a:t>
            </a:r>
          </a:p>
        </p:txBody>
      </p:sp>
      <p:sp>
        <p:nvSpPr>
          <p:cNvPr id="6" name="Content Placeholder 5">
            <a:extLst>
              <a:ext uri="{FF2B5EF4-FFF2-40B4-BE49-F238E27FC236}">
                <a16:creationId xmlns:a16="http://schemas.microsoft.com/office/drawing/2014/main" id="{44260A1C-6A52-4BCF-BDED-7C4A77D4368C}"/>
              </a:ext>
            </a:extLst>
          </p:cNvPr>
          <p:cNvSpPr>
            <a:spLocks noGrp="1"/>
          </p:cNvSpPr>
          <p:nvPr>
            <p:ph sz="half" idx="2"/>
          </p:nvPr>
        </p:nvSpPr>
        <p:spPr>
          <a:xfrm>
            <a:off x="6064975" y="2228850"/>
            <a:ext cx="4773611" cy="3037796"/>
          </a:xfrm>
        </p:spPr>
        <p:txBody>
          <a:bodyPr rtlCol="0">
            <a:normAutofit fontScale="70000" lnSpcReduction="20000"/>
          </a:bodyPr>
          <a:lstStyle/>
          <a:p>
            <a:pPr marL="0" indent="0">
              <a:buNone/>
              <a:defRPr/>
            </a:pPr>
            <a:r>
              <a:rPr lang="en-GB" dirty="0"/>
              <a:t>Distressed</a:t>
            </a:r>
          </a:p>
          <a:p>
            <a:pPr marL="0" indent="0">
              <a:buNone/>
              <a:defRPr/>
            </a:pPr>
            <a:r>
              <a:rPr lang="en-GB" dirty="0"/>
              <a:t>Frightened</a:t>
            </a:r>
          </a:p>
          <a:p>
            <a:pPr marL="0" indent="0">
              <a:buNone/>
              <a:defRPr/>
            </a:pPr>
            <a:r>
              <a:rPr lang="en-GB" dirty="0"/>
              <a:t>‘In fight’ survival mode</a:t>
            </a:r>
          </a:p>
          <a:p>
            <a:pPr marL="0" indent="0">
              <a:buNone/>
              <a:defRPr/>
            </a:pPr>
            <a:r>
              <a:rPr lang="en-GB" dirty="0"/>
              <a:t>Doesn’t feel safe yet</a:t>
            </a:r>
          </a:p>
          <a:p>
            <a:pPr marL="0" indent="0">
              <a:buNone/>
              <a:defRPr/>
            </a:pPr>
            <a:r>
              <a:rPr lang="en-GB" dirty="0"/>
              <a:t>Self protective</a:t>
            </a:r>
          </a:p>
          <a:p>
            <a:pPr marL="0" indent="0">
              <a:buNone/>
              <a:defRPr/>
            </a:pPr>
            <a:r>
              <a:rPr lang="en-GB" dirty="0"/>
              <a:t>Cautious</a:t>
            </a:r>
          </a:p>
          <a:p>
            <a:pPr marL="0" indent="0">
              <a:buNone/>
              <a:defRPr/>
            </a:pPr>
            <a:r>
              <a:rPr lang="en-GB" dirty="0"/>
              <a:t>Attachment seeking/attention needing</a:t>
            </a:r>
          </a:p>
          <a:p>
            <a:pPr marL="0" indent="0">
              <a:buNone/>
              <a:defRPr/>
            </a:pPr>
            <a:r>
              <a:rPr lang="en-GB" dirty="0"/>
              <a:t>‘In flight’ survival mode</a:t>
            </a:r>
          </a:p>
          <a:p>
            <a:pPr marL="0" indent="0">
              <a:buNone/>
              <a:defRPr/>
            </a:pPr>
            <a:r>
              <a:rPr lang="en-GB" dirty="0"/>
              <a:t>Understandable behaviour</a:t>
            </a:r>
          </a:p>
        </p:txBody>
      </p:sp>
      <p:sp>
        <p:nvSpPr>
          <p:cNvPr id="2" name="Arrow: Right 1">
            <a:extLst>
              <a:ext uri="{FF2B5EF4-FFF2-40B4-BE49-F238E27FC236}">
                <a16:creationId xmlns:a16="http://schemas.microsoft.com/office/drawing/2014/main" id="{AB5A85DF-B856-C9A8-1FB5-E5449BE90FE5}"/>
              </a:ext>
              <a:ext uri="{C183D7F6-B498-43B3-948B-1728B52AA6E4}">
                <adec:decorative xmlns:adec="http://schemas.microsoft.com/office/drawing/2017/decorative" val="1"/>
              </a:ext>
            </a:extLst>
          </p:cNvPr>
          <p:cNvSpPr/>
          <p:nvPr/>
        </p:nvSpPr>
        <p:spPr>
          <a:xfrm>
            <a:off x="4319452" y="2638424"/>
            <a:ext cx="1463539" cy="2612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extLst>
              <a:ext uri="{FF2B5EF4-FFF2-40B4-BE49-F238E27FC236}">
                <a16:creationId xmlns:a16="http://schemas.microsoft.com/office/drawing/2014/main" id="{F788DA47-A60C-32D1-C402-99C449FB2B29}"/>
              </a:ext>
              <a:ext uri="{C183D7F6-B498-43B3-948B-1728B52AA6E4}">
                <adec:decorative xmlns:adec="http://schemas.microsoft.com/office/drawing/2017/decorative" val="1"/>
              </a:ext>
            </a:extLst>
          </p:cNvPr>
          <p:cNvSpPr/>
          <p:nvPr/>
        </p:nvSpPr>
        <p:spPr>
          <a:xfrm>
            <a:off x="4319452" y="2982413"/>
            <a:ext cx="1463539" cy="2612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Arrow: Right 6">
            <a:extLst>
              <a:ext uri="{FF2B5EF4-FFF2-40B4-BE49-F238E27FC236}">
                <a16:creationId xmlns:a16="http://schemas.microsoft.com/office/drawing/2014/main" id="{50303F0B-26E3-F665-155A-AE47CC394824}"/>
              </a:ext>
              <a:ext uri="{C183D7F6-B498-43B3-948B-1728B52AA6E4}">
                <adec:decorative xmlns:adec="http://schemas.microsoft.com/office/drawing/2017/decorative" val="1"/>
              </a:ext>
            </a:extLst>
          </p:cNvPr>
          <p:cNvSpPr/>
          <p:nvPr/>
        </p:nvSpPr>
        <p:spPr>
          <a:xfrm>
            <a:off x="4319452" y="3302453"/>
            <a:ext cx="1463539" cy="2612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Arrow: Right 7">
            <a:extLst>
              <a:ext uri="{FF2B5EF4-FFF2-40B4-BE49-F238E27FC236}">
                <a16:creationId xmlns:a16="http://schemas.microsoft.com/office/drawing/2014/main" id="{33DA9309-384C-D069-AF42-16282727A804}"/>
              </a:ext>
              <a:ext uri="{C183D7F6-B498-43B3-948B-1728B52AA6E4}">
                <adec:decorative xmlns:adec="http://schemas.microsoft.com/office/drawing/2017/decorative" val="1"/>
              </a:ext>
            </a:extLst>
          </p:cNvPr>
          <p:cNvSpPr/>
          <p:nvPr/>
        </p:nvSpPr>
        <p:spPr>
          <a:xfrm>
            <a:off x="4319452" y="3646442"/>
            <a:ext cx="1463539" cy="2612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Arrow: Right 8">
            <a:extLst>
              <a:ext uri="{FF2B5EF4-FFF2-40B4-BE49-F238E27FC236}">
                <a16:creationId xmlns:a16="http://schemas.microsoft.com/office/drawing/2014/main" id="{68AC5C3F-A118-85C8-DBAB-D3E328EC383F}"/>
              </a:ext>
              <a:ext uri="{C183D7F6-B498-43B3-948B-1728B52AA6E4}">
                <adec:decorative xmlns:adec="http://schemas.microsoft.com/office/drawing/2017/decorative" val="1"/>
              </a:ext>
            </a:extLst>
          </p:cNvPr>
          <p:cNvSpPr/>
          <p:nvPr/>
        </p:nvSpPr>
        <p:spPr>
          <a:xfrm>
            <a:off x="4319452" y="3997371"/>
            <a:ext cx="1463539" cy="2612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Arrow: Right 9">
            <a:extLst>
              <a:ext uri="{FF2B5EF4-FFF2-40B4-BE49-F238E27FC236}">
                <a16:creationId xmlns:a16="http://schemas.microsoft.com/office/drawing/2014/main" id="{61909F8F-5E29-5387-FD36-D36FF8461586}"/>
              </a:ext>
              <a:ext uri="{C183D7F6-B498-43B3-948B-1728B52AA6E4}">
                <adec:decorative xmlns:adec="http://schemas.microsoft.com/office/drawing/2017/decorative" val="1"/>
              </a:ext>
            </a:extLst>
          </p:cNvPr>
          <p:cNvSpPr/>
          <p:nvPr/>
        </p:nvSpPr>
        <p:spPr>
          <a:xfrm>
            <a:off x="4319452" y="4341360"/>
            <a:ext cx="1463539" cy="2612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Arrow: Right 10">
            <a:extLst>
              <a:ext uri="{FF2B5EF4-FFF2-40B4-BE49-F238E27FC236}">
                <a16:creationId xmlns:a16="http://schemas.microsoft.com/office/drawing/2014/main" id="{EC1B2B6E-7BBB-1190-03ED-D2368448E149}"/>
              </a:ext>
              <a:ext uri="{C183D7F6-B498-43B3-948B-1728B52AA6E4}">
                <adec:decorative xmlns:adec="http://schemas.microsoft.com/office/drawing/2017/decorative" val="1"/>
              </a:ext>
            </a:extLst>
          </p:cNvPr>
          <p:cNvSpPr/>
          <p:nvPr/>
        </p:nvSpPr>
        <p:spPr>
          <a:xfrm>
            <a:off x="4319452" y="4661400"/>
            <a:ext cx="1463539" cy="2612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Arrow: Right 11">
            <a:extLst>
              <a:ext uri="{FF2B5EF4-FFF2-40B4-BE49-F238E27FC236}">
                <a16:creationId xmlns:a16="http://schemas.microsoft.com/office/drawing/2014/main" id="{1381D262-D0EC-ECE5-F2F6-879D94A20252}"/>
              </a:ext>
              <a:ext uri="{C183D7F6-B498-43B3-948B-1728B52AA6E4}">
                <adec:decorative xmlns:adec="http://schemas.microsoft.com/office/drawing/2017/decorative" val="1"/>
              </a:ext>
            </a:extLst>
          </p:cNvPr>
          <p:cNvSpPr/>
          <p:nvPr/>
        </p:nvSpPr>
        <p:spPr>
          <a:xfrm>
            <a:off x="4319452" y="5005389"/>
            <a:ext cx="1463539" cy="2612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extLst>
              <a:ext uri="{FF2B5EF4-FFF2-40B4-BE49-F238E27FC236}">
                <a16:creationId xmlns:a16="http://schemas.microsoft.com/office/drawing/2014/main" id="{28C7346C-E5BB-6F23-1FB6-9A8006FA765C}"/>
              </a:ext>
              <a:ext uri="{C183D7F6-B498-43B3-948B-1728B52AA6E4}">
                <adec:decorative xmlns:adec="http://schemas.microsoft.com/office/drawing/2017/decorative" val="1"/>
              </a:ext>
            </a:extLst>
          </p:cNvPr>
          <p:cNvSpPr/>
          <p:nvPr/>
        </p:nvSpPr>
        <p:spPr>
          <a:xfrm>
            <a:off x="4307478" y="2267948"/>
            <a:ext cx="1463539" cy="2612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Picture 13">
            <a:extLst>
              <a:ext uri="{FF2B5EF4-FFF2-40B4-BE49-F238E27FC236}">
                <a16:creationId xmlns:a16="http://schemas.microsoft.com/office/drawing/2014/main" id="{FCFE24E1-6FB5-39E1-C87E-E9EDB44158A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647590" y="156824"/>
            <a:ext cx="1347748" cy="86552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60645"/>
    </mc:Choice>
    <mc:Fallback xmlns="">
      <p:transition spd="slow" advTm="60645"/>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a:xfrm>
            <a:off x="742420" y="339085"/>
            <a:ext cx="7681332" cy="1325563"/>
          </a:xfrm>
        </p:spPr>
        <p:txBody>
          <a:bodyPr/>
          <a:lstStyle/>
          <a:p>
            <a:r>
              <a:rPr lang="en-US" b="1" dirty="0"/>
              <a:t>What are Transitions? </a:t>
            </a:r>
          </a:p>
        </p:txBody>
      </p:sp>
      <p:sp>
        <p:nvSpPr>
          <p:cNvPr id="17" name="Content Placeholder 2"/>
          <p:cNvSpPr>
            <a:spLocks noGrp="1"/>
          </p:cNvSpPr>
          <p:nvPr>
            <p:ph idx="1"/>
          </p:nvPr>
        </p:nvSpPr>
        <p:spPr>
          <a:xfrm>
            <a:off x="7002379" y="1627422"/>
            <a:ext cx="4836695" cy="2630253"/>
          </a:xfrm>
        </p:spPr>
        <p:txBody>
          <a:bodyPr/>
          <a:lstStyle/>
          <a:p>
            <a:pPr marL="0" indent="0" algn="ctr">
              <a:buNone/>
            </a:pPr>
            <a:endParaRPr lang="en-GB" dirty="0">
              <a:solidFill>
                <a:srgbClr val="FF0000"/>
              </a:solidFill>
            </a:endParaRPr>
          </a:p>
          <a:p>
            <a:pPr marL="0" indent="0" algn="ctr">
              <a:buNone/>
            </a:pPr>
            <a:endParaRPr lang="en-GB" dirty="0">
              <a:solidFill>
                <a:srgbClr val="FF0000"/>
              </a:solidFill>
            </a:endParaRPr>
          </a:p>
          <a:p>
            <a:pPr marL="0" indent="0" algn="ctr">
              <a:buNone/>
            </a:pPr>
            <a:r>
              <a:rPr lang="en-GB" dirty="0">
                <a:solidFill>
                  <a:srgbClr val="002060"/>
                </a:solidFill>
              </a:rPr>
              <a:t>“Passing or change from one place, state or condition to another” </a:t>
            </a:r>
          </a:p>
          <a:p>
            <a:pPr marL="0" indent="0">
              <a:buNone/>
            </a:pPr>
            <a:endParaRPr lang="en-GB" dirty="0">
              <a:solidFill>
                <a:srgbClr val="FF0000"/>
              </a:solidFill>
            </a:endParaRPr>
          </a:p>
          <a:p>
            <a:pPr marL="0" indent="0">
              <a:buNone/>
            </a:pPr>
            <a:endParaRPr lang="en-US" dirty="0">
              <a:solidFill>
                <a:srgbClr val="FF0000"/>
              </a:solidFill>
            </a:endParaRPr>
          </a:p>
        </p:txBody>
      </p:sp>
      <p:pic>
        <p:nvPicPr>
          <p:cNvPr id="2" name="Picture 1">
            <a:extLst>
              <a:ext uri="{FF2B5EF4-FFF2-40B4-BE49-F238E27FC236}">
                <a16:creationId xmlns:a16="http://schemas.microsoft.com/office/drawing/2014/main" id="{437D58A1-BAC1-902A-B251-6ABAF3B713E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688387" y="175413"/>
            <a:ext cx="1344528" cy="826453"/>
          </a:xfrm>
          <a:prstGeom prst="rect">
            <a:avLst/>
          </a:prstGeom>
        </p:spPr>
      </p:pic>
      <p:pic>
        <p:nvPicPr>
          <p:cNvPr id="1026" name="Picture 2">
            <a:extLst>
              <a:ext uri="{FF2B5EF4-FFF2-40B4-BE49-F238E27FC236}">
                <a16:creationId xmlns:a16="http://schemas.microsoft.com/office/drawing/2014/main" id="{469A68ED-41DE-065E-0799-97FB65F273D2}"/>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122298" y="1627422"/>
            <a:ext cx="5339462" cy="42779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0692144"/>
      </p:ext>
    </p:extLst>
  </p:cSld>
  <p:clrMapOvr>
    <a:masterClrMapping/>
  </p:clrMapOvr>
  <mc:AlternateContent xmlns:mc="http://schemas.openxmlformats.org/markup-compatibility/2006" xmlns:p14="http://schemas.microsoft.com/office/powerpoint/2010/main">
    <mc:Choice Requires="p14">
      <p:transition spd="slow" p14:dur="2000" advTm="135686"/>
    </mc:Choice>
    <mc:Fallback xmlns="">
      <p:transition spd="slow" advTm="135686"/>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3123" y="240265"/>
            <a:ext cx="10918556" cy="975160"/>
          </a:xfrm>
        </p:spPr>
        <p:txBody>
          <a:bodyPr/>
          <a:lstStyle/>
          <a:p>
            <a:r>
              <a:rPr lang="en-GB" b="1" dirty="0"/>
              <a:t>Supporting all Transitions</a:t>
            </a:r>
          </a:p>
        </p:txBody>
      </p:sp>
      <p:sp>
        <p:nvSpPr>
          <p:cNvPr id="4" name="Content Placeholder 3"/>
          <p:cNvSpPr>
            <a:spLocks noGrp="1"/>
          </p:cNvSpPr>
          <p:nvPr>
            <p:ph sz="half" idx="1"/>
          </p:nvPr>
        </p:nvSpPr>
        <p:spPr>
          <a:xfrm>
            <a:off x="763123" y="1415663"/>
            <a:ext cx="5181600" cy="4351338"/>
          </a:xfrm>
        </p:spPr>
        <p:txBody>
          <a:bodyPr>
            <a:normAutofit fontScale="92500" lnSpcReduction="10000"/>
          </a:bodyPr>
          <a:lstStyle/>
          <a:p>
            <a:pPr marL="0" indent="0">
              <a:buNone/>
            </a:pPr>
            <a:r>
              <a:rPr lang="en-GB" b="1" dirty="0">
                <a:solidFill>
                  <a:srgbClr val="002060"/>
                </a:solidFill>
              </a:rPr>
              <a:t>‘Big’ transitions </a:t>
            </a:r>
          </a:p>
          <a:p>
            <a:r>
              <a:rPr lang="en-GB" dirty="0">
                <a:solidFill>
                  <a:srgbClr val="002060"/>
                </a:solidFill>
              </a:rPr>
              <a:t>Changing EYC</a:t>
            </a:r>
          </a:p>
          <a:p>
            <a:r>
              <a:rPr lang="en-GB" dirty="0">
                <a:solidFill>
                  <a:srgbClr val="002060"/>
                </a:solidFill>
              </a:rPr>
              <a:t>Change of care placement </a:t>
            </a:r>
          </a:p>
          <a:p>
            <a:r>
              <a:rPr lang="en-GB" dirty="0">
                <a:solidFill>
                  <a:srgbClr val="002060"/>
                </a:solidFill>
              </a:rPr>
              <a:t>Moving to a new room</a:t>
            </a:r>
          </a:p>
          <a:p>
            <a:r>
              <a:rPr lang="en-GB" dirty="0">
                <a:solidFill>
                  <a:srgbClr val="002060"/>
                </a:solidFill>
              </a:rPr>
              <a:t>Family separation </a:t>
            </a:r>
          </a:p>
          <a:p>
            <a:r>
              <a:rPr lang="en-GB" dirty="0">
                <a:solidFill>
                  <a:srgbClr val="002060"/>
                </a:solidFill>
              </a:rPr>
              <a:t>New siblings </a:t>
            </a:r>
          </a:p>
          <a:p>
            <a:r>
              <a:rPr lang="en-GB" dirty="0">
                <a:solidFill>
                  <a:srgbClr val="002060"/>
                </a:solidFill>
              </a:rPr>
              <a:t>Changes in family circumstances </a:t>
            </a:r>
          </a:p>
          <a:p>
            <a:r>
              <a:rPr lang="en-GB" dirty="0">
                <a:solidFill>
                  <a:srgbClr val="002060"/>
                </a:solidFill>
              </a:rPr>
              <a:t>Holiday periods</a:t>
            </a:r>
          </a:p>
        </p:txBody>
      </p:sp>
      <p:sp>
        <p:nvSpPr>
          <p:cNvPr id="5" name="Content Placeholder 4"/>
          <p:cNvSpPr>
            <a:spLocks noGrp="1"/>
          </p:cNvSpPr>
          <p:nvPr>
            <p:ph sz="half" idx="2"/>
          </p:nvPr>
        </p:nvSpPr>
        <p:spPr>
          <a:xfrm>
            <a:off x="7010400" y="1428411"/>
            <a:ext cx="5181600" cy="4351338"/>
          </a:xfrm>
        </p:spPr>
        <p:txBody>
          <a:bodyPr>
            <a:normAutofit fontScale="92500" lnSpcReduction="10000"/>
          </a:bodyPr>
          <a:lstStyle/>
          <a:p>
            <a:pPr marL="0" indent="0">
              <a:buNone/>
            </a:pPr>
            <a:r>
              <a:rPr lang="en-GB" b="1" dirty="0">
                <a:solidFill>
                  <a:srgbClr val="002060"/>
                </a:solidFill>
              </a:rPr>
              <a:t>‘Small’ transitions</a:t>
            </a:r>
          </a:p>
          <a:p>
            <a:r>
              <a:rPr lang="en-GB" dirty="0">
                <a:solidFill>
                  <a:srgbClr val="002060"/>
                </a:solidFill>
              </a:rPr>
              <a:t>Getting up in the morning</a:t>
            </a:r>
          </a:p>
          <a:p>
            <a:r>
              <a:rPr lang="en-GB" dirty="0">
                <a:solidFill>
                  <a:srgbClr val="002060"/>
                </a:solidFill>
              </a:rPr>
              <a:t>Different staff in today</a:t>
            </a:r>
          </a:p>
          <a:p>
            <a:r>
              <a:rPr lang="en-GB" dirty="0">
                <a:solidFill>
                  <a:srgbClr val="002060"/>
                </a:solidFill>
              </a:rPr>
              <a:t>Moving from home to EYC</a:t>
            </a:r>
          </a:p>
          <a:p>
            <a:r>
              <a:rPr lang="en-GB" dirty="0">
                <a:solidFill>
                  <a:srgbClr val="002060"/>
                </a:solidFill>
              </a:rPr>
              <a:t>Change in playroom environment </a:t>
            </a:r>
          </a:p>
          <a:p>
            <a:r>
              <a:rPr lang="en-GB" dirty="0">
                <a:solidFill>
                  <a:srgbClr val="002060"/>
                </a:solidFill>
              </a:rPr>
              <a:t>Beginning an activity </a:t>
            </a:r>
          </a:p>
          <a:p>
            <a:r>
              <a:rPr lang="en-GB" dirty="0">
                <a:solidFill>
                  <a:srgbClr val="002060"/>
                </a:solidFill>
              </a:rPr>
              <a:t>Tidying up after an activity </a:t>
            </a:r>
          </a:p>
          <a:p>
            <a:r>
              <a:rPr lang="en-GB" dirty="0">
                <a:solidFill>
                  <a:srgbClr val="002060"/>
                </a:solidFill>
              </a:rPr>
              <a:t>Moving from EYC to home</a:t>
            </a:r>
          </a:p>
          <a:p>
            <a:r>
              <a:rPr lang="en-GB" dirty="0">
                <a:solidFill>
                  <a:srgbClr val="002060"/>
                </a:solidFill>
              </a:rPr>
              <a:t>Going to bed</a:t>
            </a:r>
          </a:p>
          <a:p>
            <a:endParaRPr lang="en-GB" dirty="0"/>
          </a:p>
        </p:txBody>
      </p:sp>
      <p:pic>
        <p:nvPicPr>
          <p:cNvPr id="6" name="Picture 5">
            <a:extLs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357958" y="3127869"/>
            <a:ext cx="1476084" cy="1722144"/>
          </a:xfrm>
          <a:prstGeom prst="rect">
            <a:avLst/>
          </a:prstGeom>
        </p:spPr>
      </p:pic>
      <p:pic>
        <p:nvPicPr>
          <p:cNvPr id="7" name="Picture 6">
            <a:extLst>
              <a:ext uri="{FF2B5EF4-FFF2-40B4-BE49-F238E27FC236}">
                <a16:creationId xmlns:a16="http://schemas.microsoft.com/office/drawing/2014/main" id="{F0161A4C-7383-426B-DF75-1BB5285C810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681536" y="201453"/>
            <a:ext cx="1344528" cy="826453"/>
          </a:xfrm>
          <a:prstGeom prst="rect">
            <a:avLst/>
          </a:prstGeom>
        </p:spPr>
      </p:pic>
    </p:spTree>
    <p:extLst>
      <p:ext uri="{BB962C8B-B14F-4D97-AF65-F5344CB8AC3E}">
        <p14:creationId xmlns:p14="http://schemas.microsoft.com/office/powerpoint/2010/main" val="2353015316"/>
      </p:ext>
    </p:extLst>
  </p:cSld>
  <p:clrMapOvr>
    <a:masterClrMapping/>
  </p:clrMapOvr>
  <mc:AlternateContent xmlns:mc="http://schemas.openxmlformats.org/markup-compatibility/2006" xmlns:p14="http://schemas.microsoft.com/office/powerpoint/2010/main">
    <mc:Choice Requires="p14">
      <p:transition spd="slow" p14:dur="2000" advTm="122198"/>
    </mc:Choice>
    <mc:Fallback xmlns="">
      <p:transition spd="slow" advTm="122198"/>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159" y="105657"/>
            <a:ext cx="6027550" cy="1978025"/>
          </a:xfrm>
        </p:spPr>
        <p:txBody>
          <a:bodyPr>
            <a:normAutofit/>
          </a:bodyPr>
          <a:lstStyle/>
          <a:p>
            <a:pPr algn="ctr">
              <a:lnSpc>
                <a:spcPct val="100000"/>
              </a:lnSpc>
            </a:pPr>
            <a:r>
              <a:rPr lang="en-GB" b="1" dirty="0"/>
              <a:t>Worden’s Model of  Grief</a:t>
            </a:r>
            <a:endParaRPr lang="en-GB" sz="2200" b="1" dirty="0"/>
          </a:p>
        </p:txBody>
      </p:sp>
      <p:sp>
        <p:nvSpPr>
          <p:cNvPr id="4" name="TextBox 3">
            <a:extLst>
              <a:ext uri="{FF2B5EF4-FFF2-40B4-BE49-F238E27FC236}">
                <a16:creationId xmlns:a16="http://schemas.microsoft.com/office/drawing/2014/main" id="{9855236A-0A8F-B712-0E34-1EB009D55F47}"/>
              </a:ext>
            </a:extLst>
          </p:cNvPr>
          <p:cNvSpPr txBox="1"/>
          <p:nvPr/>
        </p:nvSpPr>
        <p:spPr>
          <a:xfrm>
            <a:off x="489789" y="1797615"/>
            <a:ext cx="4792132" cy="3539430"/>
          </a:xfrm>
          <a:prstGeom prst="rect">
            <a:avLst/>
          </a:prstGeom>
          <a:noFill/>
        </p:spPr>
        <p:txBody>
          <a:bodyPr wrap="square">
            <a:spAutoFit/>
          </a:bodyPr>
          <a:lstStyle/>
          <a:p>
            <a:r>
              <a:rPr lang="en-GB" sz="2000" dirty="0"/>
              <a:t>When we think about </a:t>
            </a:r>
            <a:r>
              <a:rPr lang="en-GB" sz="2400" dirty="0"/>
              <a:t>grief</a:t>
            </a:r>
            <a:r>
              <a:rPr lang="en-GB" sz="2000" dirty="0"/>
              <a:t>, we often imagine it as something that happens after someone dies. </a:t>
            </a:r>
          </a:p>
          <a:p>
            <a:endParaRPr lang="en-GB" sz="2000" dirty="0"/>
          </a:p>
          <a:p>
            <a:pPr lvl="0">
              <a:defRPr/>
            </a:pPr>
            <a:r>
              <a:rPr lang="en-GB" sz="2000" dirty="0"/>
              <a:t>But grief can come from many kinds of loss - losing family, friends, schools, routines, and even a sense of identity. </a:t>
            </a:r>
          </a:p>
          <a:p>
            <a:pPr lvl="0">
              <a:defRPr/>
            </a:pPr>
            <a:endParaRPr lang="en-GB" sz="2000" dirty="0"/>
          </a:p>
          <a:p>
            <a:pPr lvl="0">
              <a:defRPr/>
            </a:pPr>
            <a:r>
              <a:rPr lang="en-GB" sz="2000" dirty="0"/>
              <a:t>Children and young people with care experience  often experience far more change and loss than their peers. </a:t>
            </a:r>
          </a:p>
        </p:txBody>
      </p:sp>
      <p:graphicFrame>
        <p:nvGraphicFramePr>
          <p:cNvPr id="5" name="Diagram 4">
            <a:extLst>
              <a:ext uri="{FF2B5EF4-FFF2-40B4-BE49-F238E27FC236}">
                <a16:creationId xmlns:a16="http://schemas.microsoft.com/office/drawing/2014/main" id="{FCACF16A-DBA6-E374-B81E-912F5CB9D803}"/>
              </a:ext>
            </a:extLst>
          </p:cNvPr>
          <p:cNvGraphicFramePr/>
          <p:nvPr>
            <p:extLst>
              <p:ext uri="{D42A27DB-BD31-4B8C-83A1-F6EECF244321}">
                <p14:modId xmlns:p14="http://schemas.microsoft.com/office/powerpoint/2010/main" val="1785244816"/>
              </p:ext>
            </p:extLst>
          </p:nvPr>
        </p:nvGraphicFramePr>
        <p:xfrm>
          <a:off x="3657601" y="497912"/>
          <a:ext cx="10324294" cy="58621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itle 1">
            <a:extLst>
              <a:ext uri="{FF2B5EF4-FFF2-40B4-BE49-F238E27FC236}">
                <a16:creationId xmlns:a16="http://schemas.microsoft.com/office/drawing/2014/main" id="{2B9F45A8-4D93-AF31-FF4B-9D336E013828}"/>
              </a:ext>
            </a:extLst>
          </p:cNvPr>
          <p:cNvSpPr txBox="1">
            <a:spLocks/>
          </p:cNvSpPr>
          <p:nvPr/>
        </p:nvSpPr>
        <p:spPr>
          <a:xfrm>
            <a:off x="7625751" y="-186322"/>
            <a:ext cx="3065253" cy="97621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GB" b="1" dirty="0"/>
              <a:t>4 Tasks</a:t>
            </a:r>
            <a:endParaRPr lang="en-GB" sz="2200" b="1" dirty="0"/>
          </a:p>
        </p:txBody>
      </p:sp>
      <p:sp>
        <p:nvSpPr>
          <p:cNvPr id="6" name="TextBox 5">
            <a:extLst>
              <a:ext uri="{FF2B5EF4-FFF2-40B4-BE49-F238E27FC236}">
                <a16:creationId xmlns:a16="http://schemas.microsoft.com/office/drawing/2014/main" id="{E144CA1F-298F-3597-A0BB-6FC3EDADA45C}"/>
              </a:ext>
            </a:extLst>
          </p:cNvPr>
          <p:cNvSpPr txBox="1"/>
          <p:nvPr/>
        </p:nvSpPr>
        <p:spPr>
          <a:xfrm>
            <a:off x="489789" y="5556178"/>
            <a:ext cx="5606211" cy="584775"/>
          </a:xfrm>
          <a:prstGeom prst="rect">
            <a:avLst/>
          </a:prstGeom>
          <a:noFill/>
        </p:spPr>
        <p:txBody>
          <a:bodyPr wrap="square">
            <a:spAutoFit/>
          </a:bodyPr>
          <a:lstStyle/>
          <a:p>
            <a:pPr lvl="0"/>
            <a:r>
              <a:rPr lang="en-GB" sz="1600" b="1" dirty="0">
                <a:effectLst/>
                <a:latin typeface="Arial" panose="020B0604020202020204" pitchFamily="34" charset="0"/>
                <a:ea typeface="Calibri" panose="020F0502020204030204" pitchFamily="34" charset="0"/>
              </a:rPr>
              <a:t>Additional resource</a:t>
            </a:r>
            <a:r>
              <a:rPr lang="en-GB" sz="1600" dirty="0">
                <a:effectLst/>
                <a:latin typeface="Arial" panose="020B0604020202020204" pitchFamily="34" charset="0"/>
                <a:ea typeface="Calibri" panose="020F0502020204030204" pitchFamily="34" charset="0"/>
              </a:rPr>
              <a:t>:</a:t>
            </a:r>
          </a:p>
          <a:p>
            <a:pPr lvl="0"/>
            <a:r>
              <a:rPr lang="en-GB" sz="1600" u="sng" dirty="0">
                <a:solidFill>
                  <a:srgbClr val="0563C1"/>
                </a:solidFill>
                <a:effectLst/>
                <a:latin typeface="Arial" panose="020B0604020202020204" pitchFamily="34" charset="0"/>
                <a:ea typeface="Calibri" panose="020F0502020204030204" pitchFamily="34" charset="0"/>
                <a:hlinkClick r:id="rId8"/>
              </a:rPr>
              <a:t>Supporting children and young people through bereavement</a:t>
            </a:r>
            <a:endParaRPr lang="en-GB" sz="16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417220473"/>
      </p:ext>
    </p:extLst>
  </p:cSld>
  <p:clrMapOvr>
    <a:masterClrMapping/>
  </p:clrMapOvr>
  <mc:AlternateContent xmlns:mc="http://schemas.openxmlformats.org/markup-compatibility/2006" xmlns:p14="http://schemas.microsoft.com/office/powerpoint/2010/main">
    <mc:Choice Requires="p14">
      <p:transition spd="slow" p14:dur="2000" advTm="132040"/>
    </mc:Choice>
    <mc:Fallback xmlns="">
      <p:transition spd="slow" advTm="13204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652822F-5887-4930-A77B-B28D54928448}"/>
              </a:ext>
            </a:extLst>
          </p:cNvPr>
          <p:cNvSpPr>
            <a:spLocks noGrp="1"/>
          </p:cNvSpPr>
          <p:nvPr>
            <p:ph type="title"/>
          </p:nvPr>
        </p:nvSpPr>
        <p:spPr>
          <a:xfrm>
            <a:off x="838200" y="128483"/>
            <a:ext cx="10515600" cy="1325563"/>
          </a:xfrm>
        </p:spPr>
        <p:txBody>
          <a:bodyPr/>
          <a:lstStyle/>
          <a:p>
            <a:r>
              <a:rPr lang="en-GB" b="1" dirty="0"/>
              <a:t>What is Trauma?</a:t>
            </a:r>
          </a:p>
        </p:txBody>
      </p:sp>
      <p:sp>
        <p:nvSpPr>
          <p:cNvPr id="7" name="Speech Bubble: Oval 6">
            <a:extLst>
              <a:ext uri="{FF2B5EF4-FFF2-40B4-BE49-F238E27FC236}">
                <a16:creationId xmlns:a16="http://schemas.microsoft.com/office/drawing/2014/main" id="{C8EA0E7B-B39F-4643-BD38-15BE81B1AACC}"/>
              </a:ext>
            </a:extLst>
          </p:cNvPr>
          <p:cNvSpPr/>
          <p:nvPr/>
        </p:nvSpPr>
        <p:spPr>
          <a:xfrm>
            <a:off x="586172" y="1454046"/>
            <a:ext cx="4271578" cy="1974954"/>
          </a:xfrm>
          <a:prstGeom prst="wedgeEllipseCallout">
            <a:avLst/>
          </a:prstGeom>
          <a:solidFill>
            <a:schemeClr val="accent1">
              <a:lumMod val="40000"/>
              <a:lumOff val="60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b="1" i="1" dirty="0"/>
          </a:p>
          <a:p>
            <a:pPr algn="ctr"/>
            <a:r>
              <a:rPr lang="en-GB" b="1" dirty="0"/>
              <a:t>“An inescapably stressful event that overwhelms people’s existing coping mechanisms.”</a:t>
            </a:r>
          </a:p>
          <a:p>
            <a:pPr algn="ctr"/>
            <a:r>
              <a:rPr lang="en-GB" dirty="0"/>
              <a:t>Bessel van der Kolk </a:t>
            </a:r>
          </a:p>
          <a:p>
            <a:pPr algn="ctr"/>
            <a:endParaRPr lang="en-GB" dirty="0"/>
          </a:p>
        </p:txBody>
      </p:sp>
      <p:sp>
        <p:nvSpPr>
          <p:cNvPr id="8" name="Speech Bubble: Oval 7">
            <a:extLst>
              <a:ext uri="{FF2B5EF4-FFF2-40B4-BE49-F238E27FC236}">
                <a16:creationId xmlns:a16="http://schemas.microsoft.com/office/drawing/2014/main" id="{7D5FB9BE-B78A-41F5-A566-F8ACD361F939}"/>
              </a:ext>
            </a:extLst>
          </p:cNvPr>
          <p:cNvSpPr/>
          <p:nvPr/>
        </p:nvSpPr>
        <p:spPr>
          <a:xfrm>
            <a:off x="7581900" y="128483"/>
            <a:ext cx="4271578" cy="2858832"/>
          </a:xfrm>
          <a:prstGeom prst="wedgeEllipseCallout">
            <a:avLst/>
          </a:prstGeom>
          <a:solidFill>
            <a:schemeClr val="accent1">
              <a:lumMod val="40000"/>
              <a:lumOff val="60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b="1" i="1" dirty="0"/>
          </a:p>
          <a:p>
            <a:pPr algn="ctr"/>
            <a:r>
              <a:rPr lang="en-GB" b="1" dirty="0"/>
              <a:t>“An experience, or pattern of experiences, that impairs the proper functioning of the stress-response system, making it more reactive or sensitive.” </a:t>
            </a:r>
          </a:p>
          <a:p>
            <a:pPr algn="ctr"/>
            <a:r>
              <a:rPr lang="en-GB" dirty="0"/>
              <a:t>Bruce Perry</a:t>
            </a:r>
          </a:p>
          <a:p>
            <a:pPr algn="ctr"/>
            <a:endParaRPr lang="en-GB" dirty="0"/>
          </a:p>
        </p:txBody>
      </p:sp>
      <p:sp>
        <p:nvSpPr>
          <p:cNvPr id="9" name="Speech Bubble: Oval 8">
            <a:extLst>
              <a:ext uri="{FF2B5EF4-FFF2-40B4-BE49-F238E27FC236}">
                <a16:creationId xmlns:a16="http://schemas.microsoft.com/office/drawing/2014/main" id="{012836E7-181B-4E71-A2A8-6F3013FE1246}"/>
              </a:ext>
            </a:extLst>
          </p:cNvPr>
          <p:cNvSpPr/>
          <p:nvPr/>
        </p:nvSpPr>
        <p:spPr>
          <a:xfrm>
            <a:off x="838200" y="3488961"/>
            <a:ext cx="10515600" cy="2459556"/>
          </a:xfrm>
          <a:prstGeom prst="wedgeEllipseCallout">
            <a:avLst/>
          </a:prstGeom>
          <a:solidFill>
            <a:schemeClr val="accent1">
              <a:lumMod val="40000"/>
              <a:lumOff val="60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b="1" i="1" dirty="0"/>
          </a:p>
          <a:p>
            <a:pPr algn="ctr"/>
            <a:endParaRPr lang="en-GB" b="1" i="1" dirty="0"/>
          </a:p>
          <a:p>
            <a:pPr algn="ctr"/>
            <a:r>
              <a:rPr lang="en-GB" b="1" dirty="0"/>
              <a:t>“Psychological trauma is the unique individual experience of an event or of enduring conditions in which the individual’s ability to integrate his or her emotional experience is overwhelmed (i.e. his or her ability to stay present, understand what is happening, integrate the feelings, and make sense of the experience), or the individual experiences (subjectively) a threat to life, bodily integrity, or sanity.”</a:t>
            </a:r>
          </a:p>
          <a:p>
            <a:pPr algn="ctr"/>
            <a:r>
              <a:rPr lang="en-GB" dirty="0"/>
              <a:t>Pearlman &amp; Saakvitne</a:t>
            </a:r>
          </a:p>
          <a:p>
            <a:pPr algn="ctr"/>
            <a:endParaRPr lang="en-GB" dirty="0"/>
          </a:p>
        </p:txBody>
      </p:sp>
      <p:pic>
        <p:nvPicPr>
          <p:cNvPr id="3" name="Picture 2">
            <a:extLst>
              <a:ext uri="{FF2B5EF4-FFF2-40B4-BE49-F238E27FC236}">
                <a16:creationId xmlns:a16="http://schemas.microsoft.com/office/drawing/2014/main" id="{DD4F7731-0600-415B-8096-4DE999F971EF}"/>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 uri="{837473B0-CC2E-450A-ABE3-18F120FF3D39}">
                <a1611:picAttrSrcUrl xmlns:a1611="http://schemas.microsoft.com/office/drawing/2016/11/main" r:id="rId5"/>
              </a:ext>
            </a:extLst>
          </a:blip>
          <a:stretch>
            <a:fillRect/>
          </a:stretch>
        </p:blipFill>
        <p:spPr>
          <a:xfrm>
            <a:off x="5109778" y="1362846"/>
            <a:ext cx="2224474" cy="1624469"/>
          </a:xfrm>
          <a:prstGeom prst="rect">
            <a:avLst/>
          </a:prstGeom>
        </p:spPr>
      </p:pic>
    </p:spTree>
    <p:custDataLst>
      <p:tags r:id="rId1"/>
    </p:custDataLst>
    <p:extLst>
      <p:ext uri="{BB962C8B-B14F-4D97-AF65-F5344CB8AC3E}">
        <p14:creationId xmlns:p14="http://schemas.microsoft.com/office/powerpoint/2010/main" val="1548783012"/>
      </p:ext>
    </p:extLst>
  </p:cSld>
  <p:clrMapOvr>
    <a:masterClrMapping/>
  </p:clrMapOvr>
  <mc:AlternateContent xmlns:mc="http://schemas.openxmlformats.org/markup-compatibility/2006" xmlns:p14="http://schemas.microsoft.com/office/powerpoint/2010/main">
    <mc:Choice Requires="p14">
      <p:transition spd="slow" p14:dur="2000" advTm="103434"/>
    </mc:Choice>
    <mc:Fallback xmlns="">
      <p:transition spd="slow" advTm="10343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C0EC1-B941-4066-8178-46752B07A88C}"/>
              </a:ext>
            </a:extLst>
          </p:cNvPr>
          <p:cNvSpPr>
            <a:spLocks noGrp="1"/>
          </p:cNvSpPr>
          <p:nvPr>
            <p:ph type="title"/>
          </p:nvPr>
        </p:nvSpPr>
        <p:spPr>
          <a:xfrm>
            <a:off x="614521" y="250031"/>
            <a:ext cx="10515600" cy="1325563"/>
          </a:xfrm>
        </p:spPr>
        <p:txBody>
          <a:bodyPr/>
          <a:lstStyle/>
          <a:p>
            <a:pPr algn="ctr"/>
            <a:r>
              <a:rPr lang="en-GB" b="1" dirty="0"/>
              <a:t>Reflection</a:t>
            </a:r>
          </a:p>
        </p:txBody>
      </p:sp>
      <p:sp>
        <p:nvSpPr>
          <p:cNvPr id="3" name="Content Placeholder 2">
            <a:extLst>
              <a:ext uri="{FF2B5EF4-FFF2-40B4-BE49-F238E27FC236}">
                <a16:creationId xmlns:a16="http://schemas.microsoft.com/office/drawing/2014/main" id="{AA0FD750-9A71-4ACE-92C9-EF80628D9996}"/>
              </a:ext>
            </a:extLst>
          </p:cNvPr>
          <p:cNvSpPr>
            <a:spLocks noGrp="1"/>
          </p:cNvSpPr>
          <p:nvPr>
            <p:ph idx="1"/>
          </p:nvPr>
        </p:nvSpPr>
        <p:spPr>
          <a:xfrm>
            <a:off x="838200" y="1825625"/>
            <a:ext cx="8355904" cy="4351338"/>
          </a:xfrm>
        </p:spPr>
        <p:txBody>
          <a:bodyPr>
            <a:normAutofit/>
          </a:bodyPr>
          <a:lstStyle/>
          <a:p>
            <a:pPr marL="0" indent="0">
              <a:buNone/>
            </a:pPr>
            <a:r>
              <a:rPr lang="en-GB" sz="4000" dirty="0"/>
              <a:t>How are we currently supporting care experienced children?</a:t>
            </a:r>
          </a:p>
          <a:p>
            <a:pPr marL="0" indent="0" algn="ctr">
              <a:buNone/>
            </a:pPr>
            <a:endParaRPr lang="en-GB" sz="4000" dirty="0"/>
          </a:p>
          <a:p>
            <a:pPr marL="0" indent="0">
              <a:buNone/>
            </a:pPr>
            <a:r>
              <a:rPr lang="en-GB" sz="4000" dirty="0"/>
              <a:t>What works, how do we know?</a:t>
            </a:r>
          </a:p>
          <a:p>
            <a:pPr marL="0" indent="0" algn="ctr">
              <a:buNone/>
            </a:pPr>
            <a:endParaRPr lang="en-GB" sz="4000" dirty="0"/>
          </a:p>
        </p:txBody>
      </p:sp>
    </p:spTree>
    <p:extLst>
      <p:ext uri="{BB962C8B-B14F-4D97-AF65-F5344CB8AC3E}">
        <p14:creationId xmlns:p14="http://schemas.microsoft.com/office/powerpoint/2010/main" val="2210094940"/>
      </p:ext>
    </p:extLst>
  </p:cSld>
  <p:clrMapOvr>
    <a:masterClrMapping/>
  </p:clrMapOvr>
  <mc:AlternateContent xmlns:mc="http://schemas.openxmlformats.org/markup-compatibility/2006" xmlns:p14="http://schemas.microsoft.com/office/powerpoint/2010/main">
    <mc:Choice Requires="p14">
      <p:transition spd="slow" p14:dur="2000" advTm="10066"/>
    </mc:Choice>
    <mc:Fallback xmlns="">
      <p:transition spd="slow" advTm="10066"/>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506909B-C690-6086-D37B-C7398C6E01F0}"/>
              </a:ext>
            </a:extLst>
          </p:cNvPr>
          <p:cNvSpPr>
            <a:spLocks noGrp="1"/>
          </p:cNvSpPr>
          <p:nvPr>
            <p:ph type="title"/>
          </p:nvPr>
        </p:nvSpPr>
        <p:spPr>
          <a:xfrm>
            <a:off x="682625" y="87329"/>
            <a:ext cx="10515600" cy="836001"/>
          </a:xfrm>
        </p:spPr>
        <p:txBody>
          <a:bodyPr vert="horz" lIns="91440" tIns="45720" rIns="91440" bIns="45720" rtlCol="0" anchor="b">
            <a:normAutofit/>
          </a:bodyPr>
          <a:lstStyle/>
          <a:p>
            <a:r>
              <a:rPr lang="en-GB" b="1" dirty="0"/>
              <a:t>Hear Their Voice</a:t>
            </a:r>
          </a:p>
        </p:txBody>
      </p:sp>
      <p:sp>
        <p:nvSpPr>
          <p:cNvPr id="4" name="TextBox 3">
            <a:extLst>
              <a:ext uri="{FF2B5EF4-FFF2-40B4-BE49-F238E27FC236}">
                <a16:creationId xmlns:a16="http://schemas.microsoft.com/office/drawing/2014/main" id="{B4CEAC18-A2F3-8878-A58C-B8C6B1F6E47C}"/>
              </a:ext>
            </a:extLst>
          </p:cNvPr>
          <p:cNvSpPr txBox="1"/>
          <p:nvPr/>
        </p:nvSpPr>
        <p:spPr>
          <a:xfrm>
            <a:off x="10335084" y="1993182"/>
            <a:ext cx="864339" cy="646331"/>
          </a:xfrm>
          <a:prstGeom prst="rect">
            <a:avLst/>
          </a:prstGeom>
          <a:noFill/>
        </p:spPr>
        <p:txBody>
          <a:bodyPr wrap="none" rtlCol="0">
            <a:spAutoFit/>
          </a:bodyPr>
          <a:lstStyle/>
          <a:p>
            <a:pPr algn="ctr"/>
            <a:r>
              <a:rPr lang="en-GB" dirty="0"/>
              <a:t>2 min</a:t>
            </a:r>
          </a:p>
          <a:p>
            <a:pPr algn="ctr"/>
            <a:r>
              <a:rPr lang="en-GB" dirty="0"/>
              <a:t>46 sec</a:t>
            </a:r>
          </a:p>
        </p:txBody>
      </p:sp>
      <p:sp>
        <p:nvSpPr>
          <p:cNvPr id="7" name="TextBox 6">
            <a:extLst>
              <a:ext uri="{FF2B5EF4-FFF2-40B4-BE49-F238E27FC236}">
                <a16:creationId xmlns:a16="http://schemas.microsoft.com/office/drawing/2014/main" id="{7EBB0724-8981-6F8D-E4E4-16965A030D7C}"/>
              </a:ext>
            </a:extLst>
          </p:cNvPr>
          <p:cNvSpPr txBox="1"/>
          <p:nvPr/>
        </p:nvSpPr>
        <p:spPr>
          <a:xfrm>
            <a:off x="398463" y="5806043"/>
            <a:ext cx="11395074" cy="369332"/>
          </a:xfrm>
          <a:prstGeom prst="rect">
            <a:avLst/>
          </a:prstGeom>
          <a:noFill/>
        </p:spPr>
        <p:txBody>
          <a:bodyPr wrap="square" rtlCol="0">
            <a:spAutoFit/>
          </a:bodyPr>
          <a:lstStyle/>
          <a:p>
            <a:pPr algn="ctr"/>
            <a:r>
              <a:rPr lang="en-GB" dirty="0"/>
              <a:t>If you are viewing this as a pdf use this link to access the film: </a:t>
            </a:r>
            <a:r>
              <a:rPr lang="en-GB" dirty="0">
                <a:hlinkClick r:id="rId4"/>
              </a:rPr>
              <a:t>https://www.youtube.com/watch?v=rijrj1Nlkv0</a:t>
            </a:r>
            <a:r>
              <a:rPr lang="en-GB" dirty="0"/>
              <a:t> </a:t>
            </a:r>
          </a:p>
        </p:txBody>
      </p:sp>
      <p:pic>
        <p:nvPicPr>
          <p:cNvPr id="5" name="Online Media 4" title="The Promise Scotland: How Young People use their voice">
            <a:hlinkClick r:id="" action="ppaction://media"/>
            <a:extLst>
              <a:ext uri="{FF2B5EF4-FFF2-40B4-BE49-F238E27FC236}">
                <a16:creationId xmlns:a16="http://schemas.microsoft.com/office/drawing/2014/main" id="{2F9D4C55-90DB-C686-4B96-75DFFB04CEDE}"/>
              </a:ext>
            </a:extLst>
          </p:cNvPr>
          <p:cNvPicPr>
            <a:picLocks noRot="1" noChangeAspect="1"/>
          </p:cNvPicPr>
          <p:nvPr>
            <a:videoFile r:link="rId1"/>
          </p:nvPr>
        </p:nvPicPr>
        <p:blipFill>
          <a:blip r:embed="rId5"/>
          <a:stretch>
            <a:fillRect/>
          </a:stretch>
        </p:blipFill>
        <p:spPr>
          <a:xfrm>
            <a:off x="682625" y="912352"/>
            <a:ext cx="8661400" cy="4893691"/>
          </a:xfrm>
          <a:prstGeom prst="rect">
            <a:avLst/>
          </a:prstGeom>
        </p:spPr>
      </p:pic>
      <p:sp>
        <p:nvSpPr>
          <p:cNvPr id="9" name="TextBox 8">
            <a:extLst>
              <a:ext uri="{FF2B5EF4-FFF2-40B4-BE49-F238E27FC236}">
                <a16:creationId xmlns:a16="http://schemas.microsoft.com/office/drawing/2014/main" id="{1F799C4A-5C61-F6DA-C428-983BF0568441}"/>
              </a:ext>
            </a:extLst>
          </p:cNvPr>
          <p:cNvSpPr txBox="1"/>
          <p:nvPr/>
        </p:nvSpPr>
        <p:spPr>
          <a:xfrm>
            <a:off x="9628187" y="2957810"/>
            <a:ext cx="2278132" cy="923330"/>
          </a:xfrm>
          <a:prstGeom prst="rect">
            <a:avLst/>
          </a:prstGeom>
          <a:noFill/>
        </p:spPr>
        <p:txBody>
          <a:bodyPr wrap="square">
            <a:spAutoFit/>
          </a:bodyPr>
          <a:lstStyle/>
          <a:p>
            <a:pPr algn="ctr"/>
            <a:r>
              <a:rPr lang="en-GB" dirty="0">
                <a:solidFill>
                  <a:srgbClr val="131313"/>
                </a:solidFill>
                <a:latin typeface="Roboto" panose="02000000000000000000" pitchFamily="2" charset="0"/>
              </a:rPr>
              <a:t>F</a:t>
            </a:r>
            <a:r>
              <a:rPr lang="en-GB" b="0" i="0" dirty="0">
                <a:solidFill>
                  <a:srgbClr val="131313"/>
                </a:solidFill>
                <a:effectLst/>
                <a:latin typeface="Roboto" panose="02000000000000000000" pitchFamily="2" charset="0"/>
              </a:rPr>
              <a:t>ilm created by </a:t>
            </a:r>
          </a:p>
          <a:p>
            <a:pPr algn="ctr"/>
            <a:r>
              <a:rPr lang="en-GB" b="0" i="0" dirty="0" err="1">
                <a:solidFill>
                  <a:srgbClr val="131313"/>
                </a:solidFill>
                <a:effectLst/>
                <a:latin typeface="Roboto" panose="02000000000000000000" pitchFamily="2" charset="0"/>
              </a:rPr>
              <a:t>Aberlour</a:t>
            </a:r>
            <a:r>
              <a:rPr lang="en-GB" b="0" i="0" dirty="0">
                <a:solidFill>
                  <a:srgbClr val="131313"/>
                </a:solidFill>
                <a:effectLst/>
                <a:latin typeface="Roboto" panose="02000000000000000000" pitchFamily="2" charset="0"/>
              </a:rPr>
              <a:t> Children's Charity</a:t>
            </a:r>
            <a:endParaRPr lang="en-GB" dirty="0"/>
          </a:p>
        </p:txBody>
      </p:sp>
    </p:spTree>
    <p:extLst>
      <p:ext uri="{BB962C8B-B14F-4D97-AF65-F5344CB8AC3E}">
        <p14:creationId xmlns:p14="http://schemas.microsoft.com/office/powerpoint/2010/main" val="3350913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ACF721F-C723-2FE9-3E28-24F358E2CA1E}"/>
              </a:ext>
            </a:extLst>
          </p:cNvPr>
          <p:cNvSpPr>
            <a:spLocks noGrp="1"/>
          </p:cNvSpPr>
          <p:nvPr>
            <p:ph type="title"/>
          </p:nvPr>
        </p:nvSpPr>
        <p:spPr>
          <a:xfrm>
            <a:off x="838200" y="-103982"/>
            <a:ext cx="10515600" cy="1325563"/>
          </a:xfrm>
        </p:spPr>
        <p:txBody>
          <a:bodyPr/>
          <a:lstStyle/>
          <a:p>
            <a:r>
              <a:rPr lang="en-GB" b="1" dirty="0"/>
              <a:t>What can I do to support families?</a:t>
            </a:r>
          </a:p>
        </p:txBody>
      </p:sp>
      <p:pic>
        <p:nvPicPr>
          <p:cNvPr id="4" name="Online Media 3" title="Keeping the promise through family learning">
            <a:hlinkClick r:id="" action="ppaction://media"/>
            <a:extLst>
              <a:ext uri="{FF2B5EF4-FFF2-40B4-BE49-F238E27FC236}">
                <a16:creationId xmlns:a16="http://schemas.microsoft.com/office/drawing/2014/main" id="{5C2CD1F2-7500-B617-076A-61413FCF1223}"/>
              </a:ext>
            </a:extLst>
          </p:cNvPr>
          <p:cNvPicPr>
            <a:picLocks noRot="1" noChangeAspect="1"/>
          </p:cNvPicPr>
          <p:nvPr>
            <a:videoFile r:link="rId1"/>
          </p:nvPr>
        </p:nvPicPr>
        <p:blipFill>
          <a:blip r:embed="rId4"/>
          <a:stretch>
            <a:fillRect/>
          </a:stretch>
        </p:blipFill>
        <p:spPr>
          <a:xfrm>
            <a:off x="838201" y="818594"/>
            <a:ext cx="8874512" cy="5014100"/>
          </a:xfrm>
          <a:prstGeom prst="rect">
            <a:avLst/>
          </a:prstGeom>
        </p:spPr>
      </p:pic>
      <p:sp>
        <p:nvSpPr>
          <p:cNvPr id="6" name="TextBox 5">
            <a:extLst>
              <a:ext uri="{FF2B5EF4-FFF2-40B4-BE49-F238E27FC236}">
                <a16:creationId xmlns:a16="http://schemas.microsoft.com/office/drawing/2014/main" id="{A7E6CC38-D3FD-87D9-8B6D-40EA8B749F44}"/>
              </a:ext>
            </a:extLst>
          </p:cNvPr>
          <p:cNvSpPr txBox="1"/>
          <p:nvPr/>
        </p:nvSpPr>
        <p:spPr>
          <a:xfrm>
            <a:off x="9712713" y="4365306"/>
            <a:ext cx="2479287" cy="830997"/>
          </a:xfrm>
          <a:prstGeom prst="rect">
            <a:avLst/>
          </a:prstGeom>
          <a:noFill/>
        </p:spPr>
        <p:txBody>
          <a:bodyPr wrap="square">
            <a:spAutoFit/>
          </a:bodyPr>
          <a:lstStyle/>
          <a:p>
            <a:pPr algn="ctr"/>
            <a:r>
              <a:rPr lang="en-GB" sz="1600" dirty="0"/>
              <a:t>Use this link to learn more information about </a:t>
            </a:r>
            <a:r>
              <a:rPr lang="en-GB" sz="1600" dirty="0">
                <a:hlinkClick r:id="rId5"/>
              </a:rPr>
              <a:t>Family Learning </a:t>
            </a:r>
            <a:endParaRPr lang="en-GB" sz="1600" dirty="0"/>
          </a:p>
        </p:txBody>
      </p:sp>
      <p:sp>
        <p:nvSpPr>
          <p:cNvPr id="7" name="TextBox 6">
            <a:extLst>
              <a:ext uri="{FF2B5EF4-FFF2-40B4-BE49-F238E27FC236}">
                <a16:creationId xmlns:a16="http://schemas.microsoft.com/office/drawing/2014/main" id="{B40165CA-A98A-E115-940D-12C0B1F7B6C0}"/>
              </a:ext>
            </a:extLst>
          </p:cNvPr>
          <p:cNvSpPr txBox="1"/>
          <p:nvPr/>
        </p:nvSpPr>
        <p:spPr>
          <a:xfrm>
            <a:off x="10620765" y="1987964"/>
            <a:ext cx="864339" cy="646331"/>
          </a:xfrm>
          <a:prstGeom prst="rect">
            <a:avLst/>
          </a:prstGeom>
          <a:noFill/>
        </p:spPr>
        <p:txBody>
          <a:bodyPr wrap="none" rtlCol="0">
            <a:spAutoFit/>
          </a:bodyPr>
          <a:lstStyle/>
          <a:p>
            <a:pPr algn="ctr"/>
            <a:r>
              <a:rPr lang="en-GB" dirty="0"/>
              <a:t>4 min</a:t>
            </a:r>
          </a:p>
          <a:p>
            <a:pPr algn="ctr"/>
            <a:r>
              <a:rPr lang="en-GB" dirty="0"/>
              <a:t>39 sec</a:t>
            </a:r>
          </a:p>
        </p:txBody>
      </p:sp>
      <p:sp>
        <p:nvSpPr>
          <p:cNvPr id="8" name="TextBox 7">
            <a:extLst>
              <a:ext uri="{FF2B5EF4-FFF2-40B4-BE49-F238E27FC236}">
                <a16:creationId xmlns:a16="http://schemas.microsoft.com/office/drawing/2014/main" id="{1BD914A3-CCCA-479B-DD1B-53C296D757F4}"/>
              </a:ext>
            </a:extLst>
          </p:cNvPr>
          <p:cNvSpPr txBox="1"/>
          <p:nvPr/>
        </p:nvSpPr>
        <p:spPr>
          <a:xfrm>
            <a:off x="9913868" y="2952592"/>
            <a:ext cx="2278132" cy="923330"/>
          </a:xfrm>
          <a:prstGeom prst="rect">
            <a:avLst/>
          </a:prstGeom>
          <a:noFill/>
        </p:spPr>
        <p:txBody>
          <a:bodyPr wrap="square">
            <a:spAutoFit/>
          </a:bodyPr>
          <a:lstStyle/>
          <a:p>
            <a:pPr algn="ctr"/>
            <a:r>
              <a:rPr lang="en-GB" dirty="0">
                <a:solidFill>
                  <a:srgbClr val="131313"/>
                </a:solidFill>
                <a:latin typeface="Roboto" panose="02000000000000000000" pitchFamily="2" charset="0"/>
              </a:rPr>
              <a:t>F</a:t>
            </a:r>
            <a:r>
              <a:rPr lang="en-GB" b="0" i="0" dirty="0">
                <a:solidFill>
                  <a:srgbClr val="131313"/>
                </a:solidFill>
                <a:effectLst/>
                <a:latin typeface="Roboto" panose="02000000000000000000" pitchFamily="2" charset="0"/>
              </a:rPr>
              <a:t>ilm created by </a:t>
            </a:r>
          </a:p>
          <a:p>
            <a:pPr algn="ctr"/>
            <a:r>
              <a:rPr lang="en-GB" b="0" i="0" dirty="0">
                <a:solidFill>
                  <a:srgbClr val="131313"/>
                </a:solidFill>
                <a:effectLst/>
                <a:latin typeface="Roboto" panose="02000000000000000000" pitchFamily="2" charset="0"/>
                <a:hlinkClick r:id="rId6"/>
              </a:rPr>
              <a:t>The Promise Scotland</a:t>
            </a:r>
            <a:endParaRPr lang="en-GB" dirty="0"/>
          </a:p>
        </p:txBody>
      </p:sp>
      <p:sp>
        <p:nvSpPr>
          <p:cNvPr id="9" name="TextBox 8">
            <a:extLst>
              <a:ext uri="{FF2B5EF4-FFF2-40B4-BE49-F238E27FC236}">
                <a16:creationId xmlns:a16="http://schemas.microsoft.com/office/drawing/2014/main" id="{F506E488-C893-CF6B-FB49-F33ADC1F9D39}"/>
              </a:ext>
            </a:extLst>
          </p:cNvPr>
          <p:cNvSpPr txBox="1"/>
          <p:nvPr/>
        </p:nvSpPr>
        <p:spPr>
          <a:xfrm>
            <a:off x="871618" y="5854740"/>
            <a:ext cx="9749147" cy="369332"/>
          </a:xfrm>
          <a:prstGeom prst="rect">
            <a:avLst/>
          </a:prstGeom>
          <a:noFill/>
        </p:spPr>
        <p:txBody>
          <a:bodyPr wrap="square" rtlCol="0">
            <a:spAutoFit/>
          </a:bodyPr>
          <a:lstStyle/>
          <a:p>
            <a:pPr algn="ctr"/>
            <a:r>
              <a:rPr lang="en-GB" dirty="0"/>
              <a:t>If you are viewing this as a pdf use this link to access the film: </a:t>
            </a:r>
            <a:r>
              <a:rPr lang="en-GB" dirty="0">
                <a:hlinkClick r:id="rId7"/>
              </a:rPr>
              <a:t>https://youtu.be/smgY0VC_QHE</a:t>
            </a:r>
            <a:r>
              <a:rPr lang="en-GB" dirty="0"/>
              <a:t>  </a:t>
            </a:r>
          </a:p>
        </p:txBody>
      </p:sp>
    </p:spTree>
    <p:extLst>
      <p:ext uri="{BB962C8B-B14F-4D97-AF65-F5344CB8AC3E}">
        <p14:creationId xmlns:p14="http://schemas.microsoft.com/office/powerpoint/2010/main" val="4277662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170280E-322A-4BC6-BDC9-4AF2E5994104}"/>
              </a:ext>
            </a:extLst>
          </p:cNvPr>
          <p:cNvSpPr>
            <a:spLocks noGrp="1"/>
          </p:cNvSpPr>
          <p:nvPr>
            <p:ph type="title"/>
          </p:nvPr>
        </p:nvSpPr>
        <p:spPr>
          <a:xfrm>
            <a:off x="356433" y="0"/>
            <a:ext cx="11835567" cy="1143000"/>
          </a:xfrm>
        </p:spPr>
        <p:txBody>
          <a:bodyPr>
            <a:normAutofit/>
          </a:bodyPr>
          <a:lstStyle/>
          <a:p>
            <a:pPr algn="ctr"/>
            <a:r>
              <a:rPr lang="en-GB" b="1" dirty="0"/>
              <a:t>How can we be that good adult/champion?</a:t>
            </a:r>
          </a:p>
        </p:txBody>
      </p:sp>
      <p:pic>
        <p:nvPicPr>
          <p:cNvPr id="2" name="Picture 2" descr="Every Child Deserves A Champion – Video By Rita Pierson | Ripple Kindness  Project">
            <a:hlinkClick r:id="rId3"/>
            <a:extLst>
              <a:ext uri="{FF2B5EF4-FFF2-40B4-BE49-F238E27FC236}">
                <a16:creationId xmlns:a16="http://schemas.microsoft.com/office/drawing/2014/main" id="{B31FC730-F137-1361-5695-D5C1EA129CC0}"/>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56433" y="913521"/>
            <a:ext cx="6984167" cy="503095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C64C2185-9974-6D85-A800-061A736D6213}"/>
              </a:ext>
            </a:extLst>
          </p:cNvPr>
          <p:cNvSpPr txBox="1"/>
          <p:nvPr/>
        </p:nvSpPr>
        <p:spPr>
          <a:xfrm>
            <a:off x="7578725" y="2106585"/>
            <a:ext cx="4375150" cy="1754326"/>
          </a:xfrm>
          <a:prstGeom prst="rect">
            <a:avLst/>
          </a:prstGeom>
          <a:noFill/>
        </p:spPr>
        <p:txBody>
          <a:bodyPr wrap="square" rtlCol="0">
            <a:spAutoFit/>
          </a:bodyPr>
          <a:lstStyle/>
          <a:p>
            <a:pPr algn="ctr"/>
            <a:r>
              <a:rPr lang="en-GB" dirty="0"/>
              <a:t>Optional to view but it is an inspiring film</a:t>
            </a:r>
          </a:p>
          <a:p>
            <a:pPr algn="ctr"/>
            <a:endParaRPr lang="en-GB" dirty="0"/>
          </a:p>
          <a:p>
            <a:pPr algn="ctr"/>
            <a:r>
              <a:rPr lang="en-GB" dirty="0"/>
              <a:t>To access the film please follow this link and then return to the presentation:</a:t>
            </a:r>
          </a:p>
          <a:p>
            <a:pPr algn="ctr"/>
            <a:endParaRPr lang="en-GB" dirty="0"/>
          </a:p>
          <a:p>
            <a:pPr algn="ctr"/>
            <a:r>
              <a:rPr lang="en-GB" dirty="0">
                <a:hlinkClick r:id="rId5"/>
              </a:rPr>
              <a:t>https://youtu.be/SFnMTHhKdkw</a:t>
            </a:r>
            <a:r>
              <a:rPr lang="en-GB" dirty="0"/>
              <a:t>   </a:t>
            </a:r>
          </a:p>
        </p:txBody>
      </p:sp>
      <p:sp>
        <p:nvSpPr>
          <p:cNvPr id="5" name="TextBox 4">
            <a:extLst>
              <a:ext uri="{FF2B5EF4-FFF2-40B4-BE49-F238E27FC236}">
                <a16:creationId xmlns:a16="http://schemas.microsoft.com/office/drawing/2014/main" id="{3DE1D77B-C90F-A569-DFF3-8BE950A27984}"/>
              </a:ext>
            </a:extLst>
          </p:cNvPr>
          <p:cNvSpPr txBox="1"/>
          <p:nvPr/>
        </p:nvSpPr>
        <p:spPr>
          <a:xfrm>
            <a:off x="8623300" y="4091255"/>
            <a:ext cx="2527300" cy="923330"/>
          </a:xfrm>
          <a:prstGeom prst="rect">
            <a:avLst/>
          </a:prstGeom>
          <a:noFill/>
        </p:spPr>
        <p:txBody>
          <a:bodyPr wrap="square" rtlCol="0">
            <a:spAutoFit/>
          </a:bodyPr>
          <a:lstStyle/>
          <a:p>
            <a:pPr algn="ctr"/>
            <a:r>
              <a:rPr lang="en-GB" dirty="0"/>
              <a:t>7 min 48 sec</a:t>
            </a:r>
          </a:p>
          <a:p>
            <a:pPr algn="ctr"/>
            <a:endParaRPr lang="en-GB" dirty="0"/>
          </a:p>
          <a:p>
            <a:pPr algn="ctr"/>
            <a:r>
              <a:rPr lang="en-GB" dirty="0"/>
              <a:t>Created by TED Talk</a:t>
            </a:r>
          </a:p>
        </p:txBody>
      </p:sp>
    </p:spTree>
    <p:extLst>
      <p:ext uri="{BB962C8B-B14F-4D97-AF65-F5344CB8AC3E}">
        <p14:creationId xmlns:p14="http://schemas.microsoft.com/office/powerpoint/2010/main" val="2098043669"/>
      </p:ext>
    </p:extLst>
  </p:cSld>
  <p:clrMapOvr>
    <a:masterClrMapping/>
  </p:clrMapOvr>
  <mc:AlternateContent xmlns:mc="http://schemas.openxmlformats.org/markup-compatibility/2006" xmlns:p14="http://schemas.microsoft.com/office/powerpoint/2010/main">
    <mc:Choice Requires="p14">
      <p:transition spd="slow" p14:dur="2000" advTm="68434"/>
    </mc:Choice>
    <mc:Fallback xmlns="">
      <p:transition spd="slow" advTm="68434"/>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7908884-0FAE-AB9B-71CC-DE05F631EDC9}"/>
              </a:ext>
            </a:extLst>
          </p:cNvPr>
          <p:cNvSpPr>
            <a:spLocks noGrp="1"/>
          </p:cNvSpPr>
          <p:nvPr>
            <p:ph type="title"/>
          </p:nvPr>
        </p:nvSpPr>
        <p:spPr>
          <a:xfrm>
            <a:off x="715684" y="556636"/>
            <a:ext cx="4560584" cy="1128068"/>
          </a:xfrm>
        </p:spPr>
        <p:txBody>
          <a:bodyPr anchor="ctr">
            <a:normAutofit fontScale="90000"/>
          </a:bodyPr>
          <a:lstStyle/>
          <a:p>
            <a:r>
              <a:rPr lang="en-GB" sz="3700" b="1" dirty="0"/>
              <a:t>Next Steps for Your Educational Setting?</a:t>
            </a:r>
          </a:p>
        </p:txBody>
      </p:sp>
      <p:sp>
        <p:nvSpPr>
          <p:cNvPr id="5" name="Content Placeholder 2">
            <a:extLst>
              <a:ext uri="{FF2B5EF4-FFF2-40B4-BE49-F238E27FC236}">
                <a16:creationId xmlns:a16="http://schemas.microsoft.com/office/drawing/2014/main" id="{6AA04404-FD69-6084-BE75-26F80E80FAD8}"/>
              </a:ext>
            </a:extLst>
          </p:cNvPr>
          <p:cNvSpPr>
            <a:spLocks noGrp="1"/>
          </p:cNvSpPr>
          <p:nvPr>
            <p:ph idx="1"/>
          </p:nvPr>
        </p:nvSpPr>
        <p:spPr>
          <a:xfrm>
            <a:off x="716843" y="1457401"/>
            <a:ext cx="4559425" cy="4553146"/>
          </a:xfrm>
        </p:spPr>
        <p:txBody>
          <a:bodyPr anchor="ctr">
            <a:noAutofit/>
          </a:bodyPr>
          <a:lstStyle/>
          <a:p>
            <a:pPr marL="0" indent="0">
              <a:buNone/>
            </a:pPr>
            <a:endParaRPr lang="en-GB" dirty="0"/>
          </a:p>
          <a:p>
            <a:r>
              <a:rPr lang="en-GB" dirty="0"/>
              <a:t>So what will you do differently?</a:t>
            </a:r>
          </a:p>
          <a:p>
            <a:endParaRPr lang="en-GB" dirty="0"/>
          </a:p>
          <a:p>
            <a:r>
              <a:rPr lang="en-GB" dirty="0"/>
              <a:t>What will your setting do differently?</a:t>
            </a:r>
          </a:p>
          <a:p>
            <a:endParaRPr lang="en-GB" dirty="0"/>
          </a:p>
          <a:p>
            <a:r>
              <a:rPr lang="en-GB" dirty="0"/>
              <a:t>What will you help your learning community do differently?</a:t>
            </a:r>
          </a:p>
        </p:txBody>
      </p:sp>
      <p:pic>
        <p:nvPicPr>
          <p:cNvPr id="9" name="Picture 8" descr="A chalkboard with a person walking up the stairs">
            <a:extLst>
              <a:ext uri="{FF2B5EF4-FFF2-40B4-BE49-F238E27FC236}">
                <a16:creationId xmlns:a16="http://schemas.microsoft.com/office/drawing/2014/main" id="{C72B8CF8-BBD2-7FC7-05D5-E3F5C9AB0C4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096000" y="1684704"/>
            <a:ext cx="5714969" cy="4098384"/>
          </a:xfrm>
          <a:prstGeom prst="rect">
            <a:avLst/>
          </a:prstGeom>
        </p:spPr>
      </p:pic>
    </p:spTree>
    <p:extLst>
      <p:ext uri="{BB962C8B-B14F-4D97-AF65-F5344CB8AC3E}">
        <p14:creationId xmlns:p14="http://schemas.microsoft.com/office/powerpoint/2010/main" val="1238144840"/>
      </p:ext>
    </p:extLst>
  </p:cSld>
  <p:clrMapOvr>
    <a:masterClrMapping/>
  </p:clrMapOvr>
  <mc:AlternateContent xmlns:mc="http://schemas.openxmlformats.org/markup-compatibility/2006" xmlns:p14="http://schemas.microsoft.com/office/powerpoint/2010/main">
    <mc:Choice Requires="p14">
      <p:transition spd="slow" p14:dur="2000" advTm="39944"/>
    </mc:Choice>
    <mc:Fallback xmlns="">
      <p:transition spd="slow" advTm="39944"/>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66107-9A05-43A5-92B6-D5AA9B8A7029}"/>
              </a:ext>
            </a:extLst>
          </p:cNvPr>
          <p:cNvSpPr>
            <a:spLocks noGrp="1"/>
          </p:cNvSpPr>
          <p:nvPr>
            <p:ph type="title"/>
          </p:nvPr>
        </p:nvSpPr>
        <p:spPr>
          <a:xfrm>
            <a:off x="550019" y="9470"/>
            <a:ext cx="10515600" cy="973170"/>
          </a:xfrm>
        </p:spPr>
        <p:txBody>
          <a:bodyPr/>
          <a:lstStyle/>
          <a:p>
            <a:r>
              <a:rPr lang="en-GB" dirty="0"/>
              <a:t>Further resources</a:t>
            </a:r>
          </a:p>
        </p:txBody>
      </p:sp>
      <p:sp>
        <p:nvSpPr>
          <p:cNvPr id="3" name="Content Placeholder 2">
            <a:extLst>
              <a:ext uri="{FF2B5EF4-FFF2-40B4-BE49-F238E27FC236}">
                <a16:creationId xmlns:a16="http://schemas.microsoft.com/office/drawing/2014/main" id="{9DB52623-085E-41BC-B4D3-4BF0570C1BCC}"/>
              </a:ext>
            </a:extLst>
          </p:cNvPr>
          <p:cNvSpPr>
            <a:spLocks noGrp="1"/>
          </p:cNvSpPr>
          <p:nvPr>
            <p:ph idx="1"/>
          </p:nvPr>
        </p:nvSpPr>
        <p:spPr>
          <a:xfrm>
            <a:off x="550019" y="863382"/>
            <a:ext cx="11391150" cy="4351338"/>
          </a:xfrm>
        </p:spPr>
        <p:txBody>
          <a:bodyPr>
            <a:normAutofit fontScale="62500" lnSpcReduction="20000"/>
          </a:bodyPr>
          <a:lstStyle/>
          <a:p>
            <a:r>
              <a:rPr lang="en-GB" dirty="0">
                <a:latin typeface="Calibri" panose="020F0502020204030204" pitchFamily="34" charset="0"/>
                <a:ea typeface="Calibri" panose="020F0502020204030204" pitchFamily="34" charset="0"/>
                <a:cs typeface="Calibri" panose="020F0502020204030204" pitchFamily="34" charset="0"/>
              </a:rPr>
              <a:t>Scottish Government Infant pledge: </a:t>
            </a:r>
            <a:r>
              <a:rPr lang="en-GB" dirty="0">
                <a:latin typeface="Calibri" panose="020F0502020204030204" pitchFamily="34" charset="0"/>
                <a:ea typeface="Calibri" panose="020F0502020204030204" pitchFamily="34" charset="0"/>
                <a:cs typeface="Calibri" panose="020F0502020204030204" pitchFamily="34" charset="0"/>
                <a:hlinkClick r:id="rId3"/>
              </a:rPr>
              <a:t>Voice of the Infant: best practice guidelines and infant pledge</a:t>
            </a:r>
            <a:r>
              <a:rPr lang="en-GB" dirty="0">
                <a:latin typeface="Calibri" panose="020F0502020204030204" pitchFamily="34" charset="0"/>
                <a:ea typeface="Calibri" panose="020F0502020204030204" pitchFamily="34" charset="0"/>
                <a:cs typeface="Calibri" panose="020F0502020204030204" pitchFamily="34" charset="0"/>
              </a:rPr>
              <a:t> </a:t>
            </a:r>
          </a:p>
          <a:p>
            <a:r>
              <a:rPr lang="en-GB" sz="3200" dirty="0">
                <a:latin typeface="Calibri" panose="020F0502020204030204" pitchFamily="34" charset="0"/>
                <a:ea typeface="Calibri" panose="020F0502020204030204" pitchFamily="34" charset="0"/>
                <a:cs typeface="Calibri" panose="020F0502020204030204" pitchFamily="34" charset="0"/>
              </a:rPr>
              <a:t>Education Scotland: </a:t>
            </a:r>
            <a:r>
              <a:rPr lang="en-GB" sz="3200" dirty="0">
                <a:latin typeface="Calibri" panose="020F0502020204030204" pitchFamily="34" charset="0"/>
                <a:ea typeface="Calibri" panose="020F0502020204030204" pitchFamily="34" charset="0"/>
                <a:cs typeface="Calibri" panose="020F0502020204030204" pitchFamily="34" charset="0"/>
                <a:hlinkClick r:id="rId4"/>
              </a:rPr>
              <a:t>Realising the Ambition</a:t>
            </a:r>
            <a:endParaRPr lang="en-GB" sz="3200" dirty="0">
              <a:latin typeface="Calibri" panose="020F0502020204030204" pitchFamily="34" charset="0"/>
              <a:ea typeface="Calibri" panose="020F0502020204030204" pitchFamily="34" charset="0"/>
              <a:cs typeface="Calibri" panose="020F0502020204030204" pitchFamily="34" charset="0"/>
            </a:endParaRPr>
          </a:p>
          <a:p>
            <a:r>
              <a:rPr lang="en-GB" dirty="0">
                <a:latin typeface="Calibri" panose="020F0502020204030204" pitchFamily="34" charset="0"/>
                <a:cs typeface="Calibri" panose="020F0502020204030204" pitchFamily="34" charset="0"/>
              </a:rPr>
              <a:t>Education Scotland - </a:t>
            </a:r>
            <a:r>
              <a:rPr lang="en-GB" dirty="0">
                <a:latin typeface="Calibri" panose="020F0502020204030204" pitchFamily="34" charset="0"/>
                <a:ea typeface="Calibri" panose="020F0502020204030204" pitchFamily="34" charset="0"/>
                <a:cs typeface="Calibri" panose="020F0502020204030204" pitchFamily="34" charset="0"/>
                <a:hlinkClick r:id="rId5"/>
              </a:rPr>
              <a:t>Improving relationships and behaviour</a:t>
            </a:r>
            <a:endParaRPr lang="en-GB" dirty="0">
              <a:latin typeface="Calibri" panose="020F0502020204030204" pitchFamily="34" charset="0"/>
              <a:ea typeface="Calibri" panose="020F0502020204030204" pitchFamily="34" charset="0"/>
              <a:cs typeface="Calibri" panose="020F0502020204030204" pitchFamily="34" charset="0"/>
            </a:endParaRPr>
          </a:p>
          <a:p>
            <a:r>
              <a:rPr lang="en-GB" dirty="0">
                <a:latin typeface="Calibri" panose="020F0502020204030204" pitchFamily="34" charset="0"/>
                <a:cs typeface="Calibri" panose="020F0502020204030204" pitchFamily="34" charset="0"/>
              </a:rPr>
              <a:t>Education Scotland - </a:t>
            </a:r>
            <a:r>
              <a:rPr lang="en-GB" dirty="0">
                <a:latin typeface="Calibri" panose="020F0502020204030204" pitchFamily="34" charset="0"/>
                <a:cs typeface="Calibri" panose="020F0502020204030204" pitchFamily="34" charset="0"/>
                <a:hlinkClick r:id="rId6"/>
              </a:rPr>
              <a:t>CIRCLE resource to support Inclusive Learning and Collaborative Working</a:t>
            </a:r>
            <a:endParaRPr lang="en-GB" dirty="0">
              <a:latin typeface="Calibri" panose="020F0502020204030204" pitchFamily="34" charset="0"/>
              <a:cs typeface="Calibri" panose="020F0502020204030204" pitchFamily="34" charset="0"/>
            </a:endParaRPr>
          </a:p>
          <a:p>
            <a:r>
              <a:rPr lang="en-GB" dirty="0">
                <a:latin typeface="Calibri" panose="020F0502020204030204" pitchFamily="34" charset="0"/>
                <a:cs typeface="Calibri" panose="020F0502020204030204" pitchFamily="34" charset="0"/>
              </a:rPr>
              <a:t>Beacon House - </a:t>
            </a:r>
            <a:r>
              <a:rPr lang="en-GB" dirty="0">
                <a:latin typeface="Calibri" panose="020F0502020204030204" pitchFamily="34" charset="0"/>
                <a:cs typeface="Calibri" panose="020F0502020204030204" pitchFamily="34" charset="0"/>
                <a:hlinkClick r:id="rId7"/>
              </a:rPr>
              <a:t>https://beaconhouse.org.uk/resources/</a:t>
            </a:r>
            <a:endParaRPr lang="en-GB" dirty="0">
              <a:latin typeface="Calibri" panose="020F0502020204030204" pitchFamily="34" charset="0"/>
              <a:cs typeface="Calibri" panose="020F0502020204030204" pitchFamily="34" charset="0"/>
            </a:endParaRPr>
          </a:p>
          <a:p>
            <a:r>
              <a:rPr lang="en-GB" dirty="0">
                <a:latin typeface="Calibri" panose="020F0502020204030204" pitchFamily="34" charset="0"/>
                <a:cs typeface="Calibri" panose="020F0502020204030204" pitchFamily="34" charset="0"/>
              </a:rPr>
              <a:t>EP Insight website - </a:t>
            </a:r>
            <a:r>
              <a:rPr lang="en-GB" dirty="0">
                <a:latin typeface="Calibri" panose="020F0502020204030204" pitchFamily="34" charset="0"/>
                <a:cs typeface="Calibri" panose="020F0502020204030204" pitchFamily="34" charset="0"/>
                <a:hlinkClick r:id="rId8"/>
              </a:rPr>
              <a:t>https://www.epinsight.com/</a:t>
            </a:r>
            <a:endParaRPr lang="en-GB" dirty="0">
              <a:latin typeface="Calibri" panose="020F0502020204030204" pitchFamily="34" charset="0"/>
              <a:cs typeface="Calibri" panose="020F0502020204030204" pitchFamily="34" charset="0"/>
            </a:endParaRPr>
          </a:p>
          <a:p>
            <a:r>
              <a:rPr lang="en-GB" sz="2800" dirty="0">
                <a:effectLst/>
                <a:latin typeface="Calibri" panose="020F0502020204030204" pitchFamily="34" charset="0"/>
                <a:ea typeface="Calibri" panose="020F0502020204030204" pitchFamily="34" charset="0"/>
              </a:rPr>
              <a:t>Bruce Perry &amp; Oprah Winfrey on Childhood Trauma: </a:t>
            </a:r>
            <a:r>
              <a:rPr lang="en-GB" sz="2800" u="sng" dirty="0">
                <a:solidFill>
                  <a:srgbClr val="0563C1"/>
                </a:solidFill>
                <a:effectLst/>
                <a:latin typeface="Calibri" panose="020F0502020204030204" pitchFamily="34" charset="0"/>
                <a:ea typeface="Calibri" panose="020F0502020204030204" pitchFamily="34" charset="0"/>
                <a:hlinkClick r:id="rId9"/>
              </a:rPr>
              <a:t>ACES Podcast - 40 Mins</a:t>
            </a:r>
            <a:endParaRPr lang="en-GB" sz="2800" u="sng" dirty="0">
              <a:solidFill>
                <a:srgbClr val="0563C1"/>
              </a:solidFill>
              <a:effectLst/>
              <a:latin typeface="Calibri" panose="020F0502020204030204" pitchFamily="34" charset="0"/>
              <a:ea typeface="Calibri" panose="020F0502020204030204" pitchFamily="34" charset="0"/>
            </a:endParaRPr>
          </a:p>
          <a:p>
            <a:r>
              <a:rPr lang="en-GB" dirty="0">
                <a:latin typeface="Calibri" panose="020F0502020204030204" pitchFamily="34" charset="0"/>
                <a:ea typeface="Calibri" panose="020F0502020204030204" pitchFamily="34" charset="0"/>
                <a:cs typeface="Calibri" panose="020F0502020204030204" pitchFamily="34" charset="0"/>
              </a:rPr>
              <a:t>NHS Education Service - </a:t>
            </a:r>
            <a:r>
              <a:rPr lang="en-GB" dirty="0">
                <a:latin typeface="Calibri" panose="020F0502020204030204" pitchFamily="34" charset="0"/>
                <a:ea typeface="Calibri" panose="020F0502020204030204" pitchFamily="34" charset="0"/>
                <a:cs typeface="Calibri" panose="020F0502020204030204" pitchFamily="34" charset="0"/>
                <a:hlinkClick r:id="rId10"/>
              </a:rPr>
              <a:t>How to be a good adult | The Knowledge and Skills Framework</a:t>
            </a:r>
            <a:endParaRPr lang="en-GB" dirty="0">
              <a:latin typeface="Calibri" panose="020F0502020204030204" pitchFamily="34" charset="0"/>
              <a:ea typeface="Calibri" panose="020F0502020204030204" pitchFamily="34" charset="0"/>
              <a:cs typeface="Calibri" panose="020F0502020204030204" pitchFamily="34" charset="0"/>
            </a:endParaRPr>
          </a:p>
          <a:p>
            <a:r>
              <a:rPr lang="en-GB" dirty="0">
                <a:latin typeface="Calibri" panose="020F0502020204030204" pitchFamily="34" charset="0"/>
                <a:ea typeface="Calibri" panose="020F0502020204030204" pitchFamily="34" charset="0"/>
                <a:cs typeface="Calibri" panose="020F0502020204030204" pitchFamily="34" charset="0"/>
              </a:rPr>
              <a:t>NHS Education Service – </a:t>
            </a:r>
            <a:r>
              <a:rPr lang="en-GB" dirty="0">
                <a:latin typeface="Calibri" panose="020F0502020204030204" pitchFamily="34" charset="0"/>
                <a:ea typeface="Calibri" panose="020F0502020204030204" pitchFamily="34" charset="0"/>
                <a:cs typeface="Calibri" panose="020F0502020204030204" pitchFamily="34" charset="0"/>
                <a:hlinkClick r:id="rId11"/>
              </a:rPr>
              <a:t>One Good Adult Implementation Guidance</a:t>
            </a:r>
            <a:endParaRPr lang="en-GB" dirty="0">
              <a:latin typeface="Calibri" panose="020F0502020204030204" pitchFamily="34" charset="0"/>
              <a:ea typeface="Calibri" panose="020F0502020204030204" pitchFamily="34" charset="0"/>
              <a:cs typeface="Calibri" panose="020F0502020204030204" pitchFamily="34" charset="0"/>
            </a:endParaRPr>
          </a:p>
          <a:p>
            <a:r>
              <a:rPr lang="en-GB" sz="2800" u="sng" dirty="0">
                <a:solidFill>
                  <a:srgbClr val="0563C1"/>
                </a:solidFill>
                <a:effectLst/>
                <a:latin typeface="Calibri" panose="020F0502020204030204" pitchFamily="34" charset="0"/>
                <a:ea typeface="Calibri" panose="020F0502020204030204" pitchFamily="34" charset="0"/>
                <a:hlinkClick r:id="rId12"/>
              </a:rPr>
              <a:t>Building Resilience Through Positive Childhood Experiences</a:t>
            </a:r>
            <a:endParaRPr lang="en-GB" u="sng" dirty="0">
              <a:solidFill>
                <a:srgbClr val="0563C1"/>
              </a:solidFill>
              <a:latin typeface="Calibri" panose="020F0502020204030204" pitchFamily="34" charset="0"/>
              <a:ea typeface="Calibri" panose="020F0502020204030204" pitchFamily="34" charset="0"/>
            </a:endParaRPr>
          </a:p>
          <a:p>
            <a:r>
              <a:rPr lang="en-GB" dirty="0">
                <a:latin typeface="Calibri" panose="020F0502020204030204" pitchFamily="34" charset="0"/>
                <a:cs typeface="Calibri" panose="020F0502020204030204" pitchFamily="34" charset="0"/>
              </a:rPr>
              <a:t>Bruce Perry books</a:t>
            </a:r>
          </a:p>
          <a:p>
            <a:r>
              <a:rPr lang="en-GB" dirty="0">
                <a:latin typeface="Calibri" panose="020F0502020204030204" pitchFamily="34" charset="0"/>
                <a:cs typeface="Calibri" panose="020F0502020204030204" pitchFamily="34" charset="0"/>
              </a:rPr>
              <a:t>Louise Bomber books</a:t>
            </a:r>
          </a:p>
          <a:p>
            <a:r>
              <a:rPr lang="en-GB" dirty="0">
                <a:latin typeface="Calibri" panose="020F0502020204030204" pitchFamily="34" charset="0"/>
                <a:cs typeface="Calibri" panose="020F0502020204030204" pitchFamily="34" charset="0"/>
              </a:rPr>
              <a:t>Dan Siegal books</a:t>
            </a:r>
          </a:p>
          <a:p>
            <a:pPr marL="0" indent="0">
              <a:buNone/>
            </a:pPr>
            <a:endParaRPr lang="en-GB" dirty="0">
              <a:effectLst/>
              <a:latin typeface="Calibri" panose="020F0502020204030204" pitchFamily="34" charset="0"/>
              <a:ea typeface="Calibri" panose="020F0502020204030204" pitchFamily="34" charset="0"/>
            </a:endParaRPr>
          </a:p>
          <a:p>
            <a:endParaRPr lang="en-GB" dirty="0"/>
          </a:p>
        </p:txBody>
      </p:sp>
      <p:pic>
        <p:nvPicPr>
          <p:cNvPr id="4098" name="Picture 2" descr="Read online PDF 'What Happened to You?' by Oprah Winfrey">
            <a:extLst>
              <a:ext uri="{FF2B5EF4-FFF2-40B4-BE49-F238E27FC236}">
                <a16:creationId xmlns:a16="http://schemas.microsoft.com/office/drawing/2014/main" id="{660BCEF9-AA47-447D-949D-0AB4206CCCBC}"/>
              </a:ext>
            </a:extLst>
          </p:cNvPr>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10352811" y="1055060"/>
            <a:ext cx="1588358" cy="2456225"/>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Inside I'm Hurting: Practical Strategies for Supporting Children with  Attachment Difficulties in Schools : Louise Bomber: Amazon.co.uk: Books">
            <a:extLst>
              <a:ext uri="{FF2B5EF4-FFF2-40B4-BE49-F238E27FC236}">
                <a16:creationId xmlns:a16="http://schemas.microsoft.com/office/drawing/2014/main" id="{5C6022DA-0AFF-4343-8E7D-46F47B85A3D1}"/>
              </a:ext>
            </a:extLst>
          </p:cNvPr>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a:off x="8054935" y="3740681"/>
            <a:ext cx="1869857" cy="264322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book cover of a child's profile&#10;&#10;Description automatically generated">
            <a:extLst>
              <a:ext uri="{FF2B5EF4-FFF2-40B4-BE49-F238E27FC236}">
                <a16:creationId xmlns:a16="http://schemas.microsoft.com/office/drawing/2014/main" id="{2C93F066-3B28-3B9E-5117-06C8AC945CE4}"/>
              </a:ext>
            </a:extLst>
          </p:cNvPr>
          <p:cNvPicPr>
            <a:picLocks noChangeAspect="1"/>
          </p:cNvPicPr>
          <p:nvPr/>
        </p:nvPicPr>
        <p:blipFill>
          <a:blip r:embed="rId15">
            <a:extLst>
              <a:ext uri="{28A0092B-C50C-407E-A947-70E740481C1C}">
                <a14:useLocalDpi xmlns:a14="http://schemas.microsoft.com/office/drawing/2010/main"/>
              </a:ext>
            </a:extLst>
          </a:blip>
          <a:stretch>
            <a:fillRect/>
          </a:stretch>
        </p:blipFill>
        <p:spPr>
          <a:xfrm>
            <a:off x="10007594" y="3583705"/>
            <a:ext cx="1933575" cy="2581275"/>
          </a:xfrm>
          <a:prstGeom prst="rect">
            <a:avLst/>
          </a:prstGeom>
        </p:spPr>
      </p:pic>
    </p:spTree>
    <p:extLst>
      <p:ext uri="{BB962C8B-B14F-4D97-AF65-F5344CB8AC3E}">
        <p14:creationId xmlns:p14="http://schemas.microsoft.com/office/powerpoint/2010/main" val="4635297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A2F1D18-CF2E-DCFB-8B92-2EAB71E64AC8}"/>
              </a:ext>
            </a:extLst>
          </p:cNvPr>
          <p:cNvSpPr txBox="1">
            <a:spLocks noGrp="1"/>
          </p:cNvSpPr>
          <p:nvPr>
            <p:ph type="title" idx="4294967295"/>
          </p:nvPr>
        </p:nvSpPr>
        <p:spPr>
          <a:xfrm>
            <a:off x="838200" y="459863"/>
            <a:ext cx="10515600" cy="1004594"/>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4400" b="0" i="0" u="none" strike="noStrike" kern="1200" cap="none" spc="0" normalizeH="0" baseline="0" noProof="0" dirty="0">
                <a:ln>
                  <a:noFill/>
                </a:ln>
                <a:solidFill>
                  <a:schemeClr val="tx1"/>
                </a:solidFill>
                <a:effectLst/>
                <a:uLnTx/>
                <a:uFillTx/>
                <a:latin typeface="+mj-lt"/>
                <a:ea typeface="+mj-ea"/>
                <a:cs typeface="+mj-cs"/>
              </a:rPr>
              <a:t>The Personal e-Learning Module</a:t>
            </a:r>
          </a:p>
        </p:txBody>
      </p:sp>
      <p:sp>
        <p:nvSpPr>
          <p:cNvPr id="6" name="Rectangle: Rounded Corners 5" descr="Instructions to now complete the e-learning module">
            <a:extLst>
              <a:ext uri="{FF2B5EF4-FFF2-40B4-BE49-F238E27FC236}">
                <a16:creationId xmlns:a16="http://schemas.microsoft.com/office/drawing/2014/main" id="{59F0F426-0ED6-B2B4-6989-B423DD78C9D8}"/>
              </a:ext>
            </a:extLst>
          </p:cNvPr>
          <p:cNvSpPr/>
          <p:nvPr/>
        </p:nvSpPr>
        <p:spPr>
          <a:xfrm>
            <a:off x="838200" y="1828800"/>
            <a:ext cx="10515600" cy="4020207"/>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5" name="Content Placeholder 2" descr="Instructions about the e-learning module">
            <a:extLst>
              <a:ext uri="{FF2B5EF4-FFF2-40B4-BE49-F238E27FC236}">
                <a16:creationId xmlns:a16="http://schemas.microsoft.com/office/drawing/2014/main" id="{64E2C2A8-6194-A2D4-290D-5B8049C65904}"/>
              </a:ext>
            </a:extLst>
          </p:cNvPr>
          <p:cNvGraphicFramePr>
            <a:graphicFrameLocks/>
          </p:cNvGraphicFramePr>
          <p:nvPr>
            <p:extLst>
              <p:ext uri="{D42A27DB-BD31-4B8C-83A1-F6EECF244321}">
                <p14:modId xmlns:p14="http://schemas.microsoft.com/office/powerpoint/2010/main" val="1950780741"/>
              </p:ext>
            </p:extLst>
          </p:nvPr>
        </p:nvGraphicFramePr>
        <p:xfrm>
          <a:off x="838200" y="1800911"/>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558700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EB6AD-F222-20CE-22DF-615245F248DE}"/>
              </a:ext>
            </a:extLst>
          </p:cNvPr>
          <p:cNvSpPr>
            <a:spLocks noGrp="1"/>
          </p:cNvSpPr>
          <p:nvPr>
            <p:ph type="title"/>
          </p:nvPr>
        </p:nvSpPr>
        <p:spPr>
          <a:xfrm>
            <a:off x="939800" y="0"/>
            <a:ext cx="10515600" cy="1325563"/>
          </a:xfrm>
        </p:spPr>
        <p:txBody>
          <a:bodyPr/>
          <a:lstStyle/>
          <a:p>
            <a:r>
              <a:rPr lang="en-GB" b="1" dirty="0"/>
              <a:t>Access to the E-Learning Module</a:t>
            </a:r>
          </a:p>
        </p:txBody>
      </p:sp>
      <p:sp>
        <p:nvSpPr>
          <p:cNvPr id="3" name="Content Placeholder 2">
            <a:extLst>
              <a:ext uri="{FF2B5EF4-FFF2-40B4-BE49-F238E27FC236}">
                <a16:creationId xmlns:a16="http://schemas.microsoft.com/office/drawing/2014/main" id="{528BA158-4CA2-8B77-D99C-CB94EB70AB12}"/>
              </a:ext>
            </a:extLst>
          </p:cNvPr>
          <p:cNvSpPr>
            <a:spLocks noGrp="1"/>
          </p:cNvSpPr>
          <p:nvPr>
            <p:ph idx="1"/>
          </p:nvPr>
        </p:nvSpPr>
        <p:spPr>
          <a:xfrm>
            <a:off x="838200" y="1549400"/>
            <a:ext cx="10515600" cy="4521199"/>
          </a:xfrm>
        </p:spPr>
        <p:txBody>
          <a:bodyPr>
            <a:normAutofit fontScale="62500" lnSpcReduction="20000"/>
          </a:bodyPr>
          <a:lstStyle/>
          <a:p>
            <a:r>
              <a:rPr lang="en-GB" dirty="0"/>
              <a:t>Please use the following weblink or QR code to access the E-Learning module</a:t>
            </a:r>
          </a:p>
          <a:p>
            <a:endParaRPr lang="en-GB" dirty="0"/>
          </a:p>
          <a:p>
            <a:endParaRPr lang="en-GB" dirty="0"/>
          </a:p>
          <a:p>
            <a:endParaRPr lang="en-GB" dirty="0"/>
          </a:p>
          <a:p>
            <a:endParaRPr lang="en-GB" dirty="0"/>
          </a:p>
          <a:p>
            <a:pPr marL="0" indent="0">
              <a:buNone/>
            </a:pPr>
            <a:r>
              <a:rPr lang="en-GB" dirty="0"/>
              <a:t>		</a:t>
            </a:r>
            <a:r>
              <a:rPr lang="en-GB" dirty="0">
                <a:hlinkClick r:id="rId3"/>
              </a:rPr>
              <a:t>E-learning Module Link</a:t>
            </a:r>
            <a:r>
              <a:rPr lang="en-GB" dirty="0"/>
              <a:t>				</a:t>
            </a:r>
          </a:p>
          <a:p>
            <a:endParaRPr lang="en-GB" dirty="0"/>
          </a:p>
          <a:p>
            <a:endParaRPr lang="en-GB" dirty="0"/>
          </a:p>
          <a:p>
            <a:endParaRPr lang="en-GB" dirty="0"/>
          </a:p>
          <a:p>
            <a:endParaRPr lang="en-GB" dirty="0"/>
          </a:p>
          <a:p>
            <a:endParaRPr lang="en-GB" dirty="0"/>
          </a:p>
          <a:p>
            <a:pPr>
              <a:lnSpc>
                <a:spcPct val="170000"/>
              </a:lnSpc>
            </a:pPr>
            <a:r>
              <a:rPr lang="en-GB" dirty="0"/>
              <a:t>On completion of the E-Learning Module please complete the Knowledge Check/Quiz (the person Leading this professional learning will be able to provide you with the link to access it)</a:t>
            </a:r>
          </a:p>
        </p:txBody>
      </p:sp>
      <p:pic>
        <p:nvPicPr>
          <p:cNvPr id="1026" name="x_Picture 2" descr="A qr code with a white background">
            <a:extLst>
              <a:ext uri="{FF2B5EF4-FFF2-40B4-BE49-F238E27FC236}">
                <a16:creationId xmlns:a16="http://schemas.microsoft.com/office/drawing/2014/main" id="{1D35085F-5B9C-F219-B436-F49954E9C626}"/>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234363" y="2133600"/>
            <a:ext cx="17526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359383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50A65-1D2D-452E-88C5-CCEE4046DAD2}"/>
              </a:ext>
            </a:extLst>
          </p:cNvPr>
          <p:cNvSpPr>
            <a:spLocks noGrp="1"/>
          </p:cNvSpPr>
          <p:nvPr>
            <p:ph type="title"/>
          </p:nvPr>
        </p:nvSpPr>
        <p:spPr/>
        <p:txBody>
          <a:bodyPr/>
          <a:lstStyle/>
          <a:p>
            <a:r>
              <a:rPr lang="en-GB" b="1" dirty="0"/>
              <a:t>Types of Trauma</a:t>
            </a:r>
          </a:p>
        </p:txBody>
      </p:sp>
      <p:sp>
        <p:nvSpPr>
          <p:cNvPr id="3" name="Content Placeholder 2">
            <a:extLst>
              <a:ext uri="{FF2B5EF4-FFF2-40B4-BE49-F238E27FC236}">
                <a16:creationId xmlns:a16="http://schemas.microsoft.com/office/drawing/2014/main" id="{519E2F1A-8651-4570-B26E-DAFA3BED6286}"/>
              </a:ext>
            </a:extLst>
          </p:cNvPr>
          <p:cNvSpPr>
            <a:spLocks noGrp="1"/>
          </p:cNvSpPr>
          <p:nvPr>
            <p:ph idx="1"/>
          </p:nvPr>
        </p:nvSpPr>
        <p:spPr>
          <a:xfrm>
            <a:off x="838200" y="1690688"/>
            <a:ext cx="10515600" cy="4252445"/>
          </a:xfrm>
        </p:spPr>
        <p:txBody>
          <a:bodyPr>
            <a:normAutofit fontScale="92500" lnSpcReduction="10000"/>
          </a:bodyPr>
          <a:lstStyle/>
          <a:p>
            <a:pPr marL="0" indent="0">
              <a:buNone/>
            </a:pPr>
            <a:r>
              <a:rPr lang="en-GB" dirty="0"/>
              <a:t>3 Broad types</a:t>
            </a:r>
          </a:p>
          <a:p>
            <a:r>
              <a:rPr lang="en-GB" b="1" dirty="0"/>
              <a:t>Simple Trauma</a:t>
            </a:r>
          </a:p>
          <a:p>
            <a:pPr marL="0" indent="0">
              <a:buNone/>
            </a:pPr>
            <a:r>
              <a:rPr lang="en-GB" sz="2400" i="1" dirty="0"/>
              <a:t>Involves experiences of events that are life threatening and/or have the potential to cause serious injury, e.g. car accidents, fires.</a:t>
            </a:r>
            <a:endParaRPr lang="en-GB" dirty="0"/>
          </a:p>
          <a:p>
            <a:pPr lvl="1">
              <a:buFont typeface="Wingdings" panose="05000000000000000000" pitchFamily="2" charset="2"/>
              <a:buChar char="Ø"/>
            </a:pPr>
            <a:endParaRPr lang="en-GB" dirty="0"/>
          </a:p>
          <a:p>
            <a:r>
              <a:rPr lang="en-GB" b="1" dirty="0"/>
              <a:t>Complex Trauma</a:t>
            </a:r>
          </a:p>
          <a:p>
            <a:pPr marL="0" indent="0">
              <a:buNone/>
            </a:pPr>
            <a:r>
              <a:rPr lang="en-GB" sz="2400" i="1" dirty="0"/>
              <a:t>Involves interpersonal threat, violence and violation. It way involve multiple incidents. Examples include child abuse, bullying, domestic violence, rape and war.</a:t>
            </a:r>
          </a:p>
          <a:p>
            <a:pPr marL="0" indent="0">
              <a:buNone/>
            </a:pPr>
            <a:endParaRPr lang="en-GB" sz="2400" i="1" dirty="0"/>
          </a:p>
          <a:p>
            <a:r>
              <a:rPr lang="en-GB" b="1" dirty="0"/>
              <a:t>Collective Trauma</a:t>
            </a:r>
          </a:p>
          <a:p>
            <a:pPr marL="0" indent="0">
              <a:buNone/>
            </a:pPr>
            <a:r>
              <a:rPr lang="en-GB" sz="2400" i="1" dirty="0"/>
              <a:t>The psychological reactions to a traumatic event that effects an entire society.</a:t>
            </a:r>
          </a:p>
          <a:p>
            <a:pPr marL="0" indent="0">
              <a:buNone/>
            </a:pPr>
            <a:endParaRPr lang="en-GB" dirty="0"/>
          </a:p>
          <a:p>
            <a:endParaRPr lang="en-GB" dirty="0"/>
          </a:p>
        </p:txBody>
      </p:sp>
      <p:pic>
        <p:nvPicPr>
          <p:cNvPr id="6" name="Picture 5">
            <a:extLst>
              <a:ext uri="{FF2B5EF4-FFF2-40B4-BE49-F238E27FC236}">
                <a16:creationId xmlns:a16="http://schemas.microsoft.com/office/drawing/2014/main" id="{D4A57934-AB22-4CBE-BEDC-8777EB1AD81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805937" y="365125"/>
            <a:ext cx="2547863" cy="2085549"/>
          </a:xfrm>
          <a:prstGeom prst="rect">
            <a:avLst/>
          </a:prstGeom>
        </p:spPr>
      </p:pic>
    </p:spTree>
    <p:extLst>
      <p:ext uri="{BB962C8B-B14F-4D97-AF65-F5344CB8AC3E}">
        <p14:creationId xmlns:p14="http://schemas.microsoft.com/office/powerpoint/2010/main" val="253308443"/>
      </p:ext>
    </p:extLst>
  </p:cSld>
  <p:clrMapOvr>
    <a:masterClrMapping/>
  </p:clrMapOvr>
  <mc:AlternateContent xmlns:mc="http://schemas.openxmlformats.org/markup-compatibility/2006" xmlns:p14="http://schemas.microsoft.com/office/powerpoint/2010/main">
    <mc:Choice Requires="p14">
      <p:transition spd="slow" p14:dur="2000" advTm="109880"/>
    </mc:Choice>
    <mc:Fallback xmlns="">
      <p:transition spd="slow" advTm="10988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6E1D6-E7A0-69A9-4579-97B7640B9E85}"/>
              </a:ext>
            </a:extLst>
          </p:cNvPr>
          <p:cNvSpPr>
            <a:spLocks noGrp="1"/>
          </p:cNvSpPr>
          <p:nvPr>
            <p:ph type="title"/>
          </p:nvPr>
        </p:nvSpPr>
        <p:spPr>
          <a:xfrm>
            <a:off x="838200" y="50800"/>
            <a:ext cx="10515600" cy="1025455"/>
          </a:xfrm>
        </p:spPr>
        <p:txBody>
          <a:bodyPr/>
          <a:lstStyle/>
          <a:p>
            <a:r>
              <a:rPr lang="en-GB" b="1" dirty="0"/>
              <a:t>Developmental Trauma:</a:t>
            </a:r>
            <a:endParaRPr lang="en-GB" dirty="0"/>
          </a:p>
        </p:txBody>
      </p:sp>
      <p:sp>
        <p:nvSpPr>
          <p:cNvPr id="4" name="Content Placeholder 2">
            <a:extLst>
              <a:ext uri="{FF2B5EF4-FFF2-40B4-BE49-F238E27FC236}">
                <a16:creationId xmlns:a16="http://schemas.microsoft.com/office/drawing/2014/main" id="{1B031FDA-BA1C-B7D9-32B6-D969B03C4747}"/>
              </a:ext>
            </a:extLst>
          </p:cNvPr>
          <p:cNvSpPr>
            <a:spLocks noGrp="1"/>
          </p:cNvSpPr>
          <p:nvPr>
            <p:ph idx="1"/>
          </p:nvPr>
        </p:nvSpPr>
        <p:spPr>
          <a:xfrm>
            <a:off x="838200" y="1076255"/>
            <a:ext cx="8724900" cy="2124145"/>
          </a:xfrm>
        </p:spPr>
        <p:txBody>
          <a:bodyPr>
            <a:noAutofit/>
          </a:bodyPr>
          <a:lstStyle/>
          <a:p>
            <a:pPr>
              <a:buFontTx/>
              <a:buChar char="-"/>
            </a:pPr>
            <a:r>
              <a:rPr lang="en-GB" sz="2000" dirty="0"/>
              <a:t>is how complex trauma can impact on children and young people </a:t>
            </a:r>
          </a:p>
          <a:p>
            <a:pPr>
              <a:buFontTx/>
              <a:buChar char="-"/>
            </a:pPr>
            <a:r>
              <a:rPr lang="en-GB" sz="2000" dirty="0"/>
              <a:t>describes how their development can slow down or become impaired following trauma</a:t>
            </a:r>
          </a:p>
          <a:p>
            <a:pPr>
              <a:buFontTx/>
              <a:buChar char="-"/>
            </a:pPr>
            <a:r>
              <a:rPr lang="en-GB" sz="2000" dirty="0"/>
              <a:t>describes the impact of early, repeated abuse, neglect, separation and adverse experiences that happens </a:t>
            </a:r>
            <a:r>
              <a:rPr lang="en-GB" sz="2000" b="1" dirty="0"/>
              <a:t>within the child’s important relationships</a:t>
            </a:r>
          </a:p>
        </p:txBody>
      </p:sp>
      <p:sp>
        <p:nvSpPr>
          <p:cNvPr id="5" name="Content Placeholder 2">
            <a:extLst>
              <a:ext uri="{FF2B5EF4-FFF2-40B4-BE49-F238E27FC236}">
                <a16:creationId xmlns:a16="http://schemas.microsoft.com/office/drawing/2014/main" id="{FC7DC3AD-4E74-D1F2-5EFA-D56D67468AE2}"/>
              </a:ext>
            </a:extLst>
          </p:cNvPr>
          <p:cNvSpPr txBox="1">
            <a:spLocks/>
          </p:cNvSpPr>
          <p:nvPr/>
        </p:nvSpPr>
        <p:spPr>
          <a:xfrm>
            <a:off x="838200" y="3400816"/>
            <a:ext cx="10810876" cy="2609919"/>
          </a:xfrm>
          <a:prstGeom prst="rect">
            <a:avLst/>
          </a:prstGeom>
          <a:ln>
            <a:solidFill>
              <a:schemeClr val="accent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900" i="1" dirty="0"/>
              <a:t>Experiences may alter the behaviour of an adult, but it </a:t>
            </a:r>
            <a:r>
              <a:rPr lang="en-GB" sz="1900" b="1" i="1" dirty="0"/>
              <a:t>provides the organising framework </a:t>
            </a:r>
            <a:r>
              <a:rPr lang="en-GB" sz="1900" i="1" dirty="0"/>
              <a:t>of the infant and the child</a:t>
            </a:r>
          </a:p>
          <a:p>
            <a:r>
              <a:rPr lang="en-GB" sz="1900" i="1" dirty="0"/>
              <a:t>An understanding of how early experiences shape neurodevelopment is imperative if we seek to impact the lives of children. This is especially true in the case of children growing up in homes plagued by violence, maltreatment and neglect.</a:t>
            </a:r>
          </a:p>
          <a:p>
            <a:r>
              <a:rPr lang="en-GB" sz="1900" i="1" dirty="0"/>
              <a:t>The impact of early trauma is so profound because it occurs during those critical periods when the brain is most rapidly developing and organising.                                              </a:t>
            </a:r>
          </a:p>
          <a:p>
            <a:pPr marL="0" indent="0" algn="r">
              <a:buFont typeface="Arial" panose="020B0604020202020204" pitchFamily="34" charset="0"/>
              <a:buNone/>
            </a:pPr>
            <a:r>
              <a:rPr lang="en-GB" sz="1900" i="1" dirty="0"/>
              <a:t>                                                                      Bruce Perry</a:t>
            </a:r>
            <a:endParaRPr lang="en-GB" sz="1900" dirty="0"/>
          </a:p>
        </p:txBody>
      </p:sp>
      <p:pic>
        <p:nvPicPr>
          <p:cNvPr id="7" name="Picture 6">
            <a:extLst>
              <a:ext uri="{FF2B5EF4-FFF2-40B4-BE49-F238E27FC236}">
                <a16:creationId xmlns:a16="http://schemas.microsoft.com/office/drawing/2014/main" id="{0040D21D-642E-4BF8-DFA3-5E01E6CD69F2}"/>
              </a:ex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p:blipFill>
        <p:spPr>
          <a:xfrm>
            <a:off x="9208057" y="371406"/>
            <a:ext cx="2917233" cy="2609919"/>
          </a:xfrm>
          <a:prstGeom prst="rect">
            <a:avLst/>
          </a:prstGeom>
        </p:spPr>
      </p:pic>
      <p:sp>
        <p:nvSpPr>
          <p:cNvPr id="3" name="TextBox 2">
            <a:extLst>
              <a:ext uri="{FF2B5EF4-FFF2-40B4-BE49-F238E27FC236}">
                <a16:creationId xmlns:a16="http://schemas.microsoft.com/office/drawing/2014/main" id="{E3CE9CE4-DCED-D768-F8EE-4A4BAA3D25B2}"/>
              </a:ext>
            </a:extLst>
          </p:cNvPr>
          <p:cNvSpPr txBox="1"/>
          <p:nvPr/>
        </p:nvSpPr>
        <p:spPr>
          <a:xfrm>
            <a:off x="2143685" y="6026485"/>
            <a:ext cx="8199905" cy="369332"/>
          </a:xfrm>
          <a:prstGeom prst="rect">
            <a:avLst/>
          </a:prstGeom>
          <a:noFill/>
        </p:spPr>
        <p:txBody>
          <a:bodyPr wrap="square">
            <a:spAutoFit/>
          </a:bodyPr>
          <a:lstStyle/>
          <a:p>
            <a:r>
              <a:rPr lang="en-GB" dirty="0"/>
              <a:t>For more information see: </a:t>
            </a:r>
            <a:r>
              <a:rPr lang="en-GB" dirty="0">
                <a:hlinkClick r:id="rId5"/>
              </a:rPr>
              <a:t>What is trauma? Informed level</a:t>
            </a:r>
            <a:r>
              <a:rPr lang="en-GB" dirty="0"/>
              <a:t> professional learning</a:t>
            </a:r>
          </a:p>
        </p:txBody>
      </p:sp>
    </p:spTree>
    <p:extLst>
      <p:ext uri="{BB962C8B-B14F-4D97-AF65-F5344CB8AC3E}">
        <p14:creationId xmlns:p14="http://schemas.microsoft.com/office/powerpoint/2010/main" val="2113688704"/>
      </p:ext>
    </p:extLst>
  </p:cSld>
  <p:clrMapOvr>
    <a:masterClrMapping/>
  </p:clrMapOvr>
  <mc:AlternateContent xmlns:mc="http://schemas.openxmlformats.org/markup-compatibility/2006" xmlns:p14="http://schemas.microsoft.com/office/powerpoint/2010/main">
    <mc:Choice Requires="p14">
      <p:transition spd="slow" p14:dur="2000" advTm="155391"/>
    </mc:Choice>
    <mc:Fallback xmlns="">
      <p:transition spd="slow" advTm="155391"/>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2F3016-64F5-B611-7FED-AB65E66D7D4C}"/>
              </a:ext>
            </a:extLst>
          </p:cNvPr>
          <p:cNvSpPr>
            <a:spLocks noGrp="1"/>
          </p:cNvSpPr>
          <p:nvPr>
            <p:ph type="title"/>
          </p:nvPr>
        </p:nvSpPr>
        <p:spPr>
          <a:xfrm>
            <a:off x="512275" y="304297"/>
            <a:ext cx="10515600" cy="1025455"/>
          </a:xfrm>
        </p:spPr>
        <p:txBody>
          <a:bodyPr/>
          <a:lstStyle/>
          <a:p>
            <a:r>
              <a:rPr lang="en-GB" b="1" dirty="0"/>
              <a:t>Risk factors to wellbeing and learning</a:t>
            </a:r>
            <a:endParaRPr lang="en-GB" dirty="0"/>
          </a:p>
        </p:txBody>
      </p:sp>
      <p:sp>
        <p:nvSpPr>
          <p:cNvPr id="3" name="Content Placeholder 2">
            <a:extLst>
              <a:ext uri="{FF2B5EF4-FFF2-40B4-BE49-F238E27FC236}">
                <a16:creationId xmlns:a16="http://schemas.microsoft.com/office/drawing/2014/main" id="{A06B8D8F-73CA-E7B1-B981-AC37B494E1B0}"/>
              </a:ext>
            </a:extLst>
          </p:cNvPr>
          <p:cNvSpPr txBox="1">
            <a:spLocks/>
          </p:cNvSpPr>
          <p:nvPr/>
        </p:nvSpPr>
        <p:spPr>
          <a:xfrm>
            <a:off x="512275" y="1583249"/>
            <a:ext cx="8724900" cy="412278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en-GB" sz="2000" dirty="0"/>
              <a:t>Poverty</a:t>
            </a:r>
          </a:p>
          <a:p>
            <a:pPr>
              <a:lnSpc>
                <a:spcPct val="150000"/>
              </a:lnSpc>
            </a:pPr>
            <a:r>
              <a:rPr lang="en-GB" sz="2000" dirty="0"/>
              <a:t>Adversity caused by neglect or abuse</a:t>
            </a:r>
          </a:p>
          <a:p>
            <a:pPr>
              <a:lnSpc>
                <a:spcPct val="150000"/>
              </a:lnSpc>
            </a:pPr>
            <a:r>
              <a:rPr lang="en-GB" sz="2000" dirty="0"/>
              <a:t>Disability</a:t>
            </a:r>
          </a:p>
          <a:p>
            <a:pPr>
              <a:lnSpc>
                <a:spcPct val="150000"/>
              </a:lnSpc>
            </a:pPr>
            <a:r>
              <a:rPr lang="en-GB" sz="2000" dirty="0"/>
              <a:t>Other wellbeing or health needs</a:t>
            </a:r>
          </a:p>
          <a:p>
            <a:pPr>
              <a:lnSpc>
                <a:spcPct val="150000"/>
              </a:lnSpc>
            </a:pPr>
            <a:r>
              <a:rPr lang="en-GB" sz="2000" dirty="0"/>
              <a:t>Challenging family circumstances</a:t>
            </a:r>
          </a:p>
          <a:p>
            <a:pPr>
              <a:lnSpc>
                <a:spcPct val="150000"/>
              </a:lnSpc>
            </a:pPr>
            <a:r>
              <a:rPr lang="en-GB" sz="2000" dirty="0"/>
              <a:t>Loss (parental separation, bereavement)</a:t>
            </a:r>
          </a:p>
          <a:p>
            <a:pPr>
              <a:lnSpc>
                <a:spcPct val="150000"/>
              </a:lnSpc>
            </a:pPr>
            <a:r>
              <a:rPr lang="en-GB" sz="2000" dirty="0"/>
              <a:t>Our environment (physical, learning, social and emotional)</a:t>
            </a:r>
          </a:p>
          <a:p>
            <a:pPr marL="0" indent="0">
              <a:lnSpc>
                <a:spcPct val="150000"/>
              </a:lnSpc>
              <a:buNone/>
            </a:pPr>
            <a:endParaRPr lang="en-GB" sz="2000" dirty="0"/>
          </a:p>
          <a:p>
            <a:pPr marL="0" indent="0">
              <a:lnSpc>
                <a:spcPct val="150000"/>
              </a:lnSpc>
              <a:buNone/>
            </a:pPr>
            <a:endParaRPr lang="en-GB" sz="2000" dirty="0"/>
          </a:p>
        </p:txBody>
      </p:sp>
      <p:pic>
        <p:nvPicPr>
          <p:cNvPr id="9" name="Picture 8">
            <a:extLst>
              <a:ext uri="{FF2B5EF4-FFF2-40B4-BE49-F238E27FC236}">
                <a16:creationId xmlns:a16="http://schemas.microsoft.com/office/drawing/2014/main" id="{59A57995-A4E7-5758-EAFA-A1CBED46575B}"/>
              </a:ex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1" b="2235"/>
          <a:stretch/>
        </p:blipFill>
        <p:spPr>
          <a:xfrm>
            <a:off x="8555015" y="1583249"/>
            <a:ext cx="2893053" cy="4351338"/>
          </a:xfrm>
          <a:prstGeom prst="rect">
            <a:avLst/>
          </a:prstGeom>
        </p:spPr>
      </p:pic>
    </p:spTree>
    <p:extLst>
      <p:ext uri="{BB962C8B-B14F-4D97-AF65-F5344CB8AC3E}">
        <p14:creationId xmlns:p14="http://schemas.microsoft.com/office/powerpoint/2010/main" val="2601682459"/>
      </p:ext>
    </p:extLst>
  </p:cSld>
  <p:clrMapOvr>
    <a:masterClrMapping/>
  </p:clrMapOvr>
  <mc:AlternateContent xmlns:mc="http://schemas.openxmlformats.org/markup-compatibility/2006" xmlns:p14="http://schemas.microsoft.com/office/powerpoint/2010/main">
    <mc:Choice Requires="p14">
      <p:transition spd="slow" p14:dur="2000" advTm="78790"/>
    </mc:Choice>
    <mc:Fallback xmlns="">
      <p:transition spd="slow" advTm="7879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8BB17-74CE-4CBC-A24C-1DFC3A799220}"/>
              </a:ext>
            </a:extLst>
          </p:cNvPr>
          <p:cNvSpPr>
            <a:spLocks noGrp="1"/>
          </p:cNvSpPr>
          <p:nvPr>
            <p:ph type="title"/>
          </p:nvPr>
        </p:nvSpPr>
        <p:spPr>
          <a:xfrm>
            <a:off x="0" y="1115116"/>
            <a:ext cx="4354717" cy="4627767"/>
          </a:xfrm>
        </p:spPr>
        <p:txBody>
          <a:bodyPr rtlCol="0">
            <a:normAutofit/>
          </a:bodyPr>
          <a:lstStyle/>
          <a:p>
            <a:pPr algn="ctr">
              <a:lnSpc>
                <a:spcPct val="200000"/>
              </a:lnSpc>
              <a:defRPr/>
            </a:pPr>
            <a:r>
              <a:rPr lang="en-GB" sz="3600" b="1" dirty="0">
                <a:latin typeface="+mn-lt"/>
              </a:rPr>
              <a:t>Brain development </a:t>
            </a:r>
            <a:br>
              <a:rPr lang="en-GB" sz="3600" b="1" dirty="0">
                <a:latin typeface="+mn-lt"/>
              </a:rPr>
            </a:br>
            <a:r>
              <a:rPr lang="en-GB" sz="3600" b="1" dirty="0">
                <a:latin typeface="+mn-lt"/>
              </a:rPr>
              <a:t>&amp; </a:t>
            </a:r>
            <a:br>
              <a:rPr lang="en-GB" sz="3600" b="1" dirty="0">
                <a:latin typeface="+mn-lt"/>
              </a:rPr>
            </a:br>
            <a:r>
              <a:rPr lang="en-GB" sz="3600" b="1" dirty="0">
                <a:latin typeface="+mn-lt"/>
              </a:rPr>
              <a:t>our Window of</a:t>
            </a:r>
            <a:br>
              <a:rPr lang="en-GB" sz="3600" b="1" dirty="0">
                <a:latin typeface="+mn-lt"/>
              </a:rPr>
            </a:br>
            <a:r>
              <a:rPr lang="en-GB" sz="3600" b="1" dirty="0">
                <a:latin typeface="+mn-lt"/>
              </a:rPr>
              <a:t>Tolerance</a:t>
            </a:r>
          </a:p>
        </p:txBody>
      </p:sp>
      <p:pic>
        <p:nvPicPr>
          <p:cNvPr id="4" name="Picture 3" descr="Graphic of the Window of Tolerance">
            <a:extLst>
              <a:ext uri="{FF2B5EF4-FFF2-40B4-BE49-F238E27FC236}">
                <a16:creationId xmlns:a16="http://schemas.microsoft.com/office/drawing/2014/main" id="{A297F3D7-25E2-199C-F264-3CB26762B69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54717" y="1115116"/>
            <a:ext cx="7759454" cy="462776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3587"/>
    </mc:Choice>
    <mc:Fallback xmlns="">
      <p:transition spd="slow" advTm="13587"/>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8D7E073-CF43-D8E1-3739-4D36DAF246DD}"/>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GB" dirty="0"/>
              <a:t>Beacon House Animation</a:t>
            </a:r>
          </a:p>
        </p:txBody>
      </p:sp>
      <p:pic>
        <p:nvPicPr>
          <p:cNvPr id="2" name="Online Media 1" title="The Window Of Tolerance (edited version of our original 2018 video)">
            <a:hlinkClick r:id="" action="ppaction://media"/>
            <a:extLst>
              <a:ext uri="{FF2B5EF4-FFF2-40B4-BE49-F238E27FC236}">
                <a16:creationId xmlns:a16="http://schemas.microsoft.com/office/drawing/2014/main" id="{FDFED245-9C36-4452-9D37-775AB05CD48F}"/>
              </a:ext>
            </a:extLst>
          </p:cNvPr>
          <p:cNvPicPr>
            <a:picLocks noRot="1" noChangeAspect="1"/>
          </p:cNvPicPr>
          <p:nvPr>
            <a:videoFile r:link="rId1"/>
          </p:nvPr>
        </p:nvPicPr>
        <p:blipFill>
          <a:blip r:embed="rId4"/>
          <a:stretch>
            <a:fillRect/>
          </a:stretch>
        </p:blipFill>
        <p:spPr>
          <a:xfrm>
            <a:off x="217586" y="433102"/>
            <a:ext cx="9732920" cy="5499100"/>
          </a:xfrm>
          <a:prstGeom prst="rect">
            <a:avLst/>
          </a:prstGeom>
        </p:spPr>
      </p:pic>
      <p:sp>
        <p:nvSpPr>
          <p:cNvPr id="7" name="TextBox 6">
            <a:extLst>
              <a:ext uri="{FF2B5EF4-FFF2-40B4-BE49-F238E27FC236}">
                <a16:creationId xmlns:a16="http://schemas.microsoft.com/office/drawing/2014/main" id="{E471B48B-1869-3A3B-4488-0A37393AFD76}"/>
              </a:ext>
            </a:extLst>
          </p:cNvPr>
          <p:cNvSpPr txBox="1"/>
          <p:nvPr/>
        </p:nvSpPr>
        <p:spPr>
          <a:xfrm>
            <a:off x="10049979" y="1035507"/>
            <a:ext cx="2142021" cy="2062103"/>
          </a:xfrm>
          <a:prstGeom prst="rect">
            <a:avLst/>
          </a:prstGeom>
          <a:noFill/>
        </p:spPr>
        <p:txBody>
          <a:bodyPr wrap="square" rtlCol="0">
            <a:spAutoFit/>
          </a:bodyPr>
          <a:lstStyle/>
          <a:p>
            <a:pPr algn="ctr"/>
            <a:r>
              <a:rPr lang="en-GB" dirty="0"/>
              <a:t>6 min</a:t>
            </a:r>
          </a:p>
          <a:p>
            <a:pPr algn="ctr"/>
            <a:r>
              <a:rPr lang="en-GB" dirty="0"/>
              <a:t>48 sec</a:t>
            </a:r>
          </a:p>
          <a:p>
            <a:pPr algn="ctr"/>
            <a:endParaRPr lang="en-GB" dirty="0"/>
          </a:p>
          <a:p>
            <a:pPr algn="ctr"/>
            <a:r>
              <a:rPr lang="en-GB" sz="1600" dirty="0">
                <a:solidFill>
                  <a:srgbClr val="000000"/>
                </a:solidFill>
                <a:effectLst/>
                <a:latin typeface="Arial" panose="020B0604020202020204" pitchFamily="34" charset="0"/>
                <a:ea typeface="Calibri" panose="020F0502020204030204" pitchFamily="34" charset="0"/>
                <a:cs typeface="Arial" panose="020B0604020202020204" pitchFamily="34" charset="0"/>
              </a:rPr>
              <a:t>Video courtesy of Beacon House 2023 (</a:t>
            </a:r>
            <a:r>
              <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Therapeutic Services &amp; Trauma Team)</a:t>
            </a:r>
            <a:endParaRPr lang="en-GB" sz="16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gn="ctr"/>
            <a:r>
              <a:rPr lang="en-GB" sz="1400" b="1" u="none" strike="noStrike" dirty="0">
                <a:solidFill>
                  <a:srgbClr val="000000"/>
                </a:solidFill>
                <a:effectLst/>
                <a:latin typeface="Calibri" panose="020F0502020204030204" pitchFamily="34" charset="0"/>
                <a:ea typeface="Calibri" panose="020F0502020204030204" pitchFamily="34" charset="0"/>
                <a:hlinkClick r:id="rId5"/>
              </a:rPr>
              <a:t>www.beaconhouse.org.uk</a:t>
            </a:r>
            <a:endParaRPr lang="en-GB" sz="1400" dirty="0">
              <a:effectLst/>
              <a:latin typeface="Calibri" panose="020F0502020204030204" pitchFamily="34" charset="0"/>
              <a:ea typeface="Calibri" panose="020F0502020204030204" pitchFamily="34" charset="0"/>
            </a:endParaRPr>
          </a:p>
        </p:txBody>
      </p:sp>
      <p:sp>
        <p:nvSpPr>
          <p:cNvPr id="4" name="TextBox 3">
            <a:extLst>
              <a:ext uri="{FF2B5EF4-FFF2-40B4-BE49-F238E27FC236}">
                <a16:creationId xmlns:a16="http://schemas.microsoft.com/office/drawing/2014/main" id="{CBC224E3-6785-080E-B36E-626E846228E2}"/>
              </a:ext>
            </a:extLst>
          </p:cNvPr>
          <p:cNvSpPr txBox="1"/>
          <p:nvPr/>
        </p:nvSpPr>
        <p:spPr>
          <a:xfrm>
            <a:off x="10049979" y="3332898"/>
            <a:ext cx="2040420" cy="2862322"/>
          </a:xfrm>
          <a:prstGeom prst="rect">
            <a:avLst/>
          </a:prstGeom>
          <a:noFill/>
        </p:spPr>
        <p:txBody>
          <a:bodyPr wrap="square" rtlCol="0">
            <a:spAutoFit/>
          </a:bodyPr>
          <a:lstStyle/>
          <a:p>
            <a:pPr algn="ctr"/>
            <a:endParaRPr lang="en-GB" dirty="0"/>
          </a:p>
          <a:p>
            <a:pPr algn="ctr"/>
            <a:endParaRPr lang="en-GB" dirty="0"/>
          </a:p>
          <a:p>
            <a:pPr algn="ctr"/>
            <a:r>
              <a:rPr lang="en-GB" dirty="0"/>
              <a:t>If you are viewing this as a pdf use this link to access the film:</a:t>
            </a:r>
          </a:p>
          <a:p>
            <a:pPr algn="ctr"/>
            <a:r>
              <a:rPr lang="en-GB" sz="1800" u="sng" dirty="0">
                <a:solidFill>
                  <a:srgbClr val="0563C1"/>
                </a:solidFill>
                <a:effectLst/>
                <a:latin typeface="Calibri" panose="020F0502020204030204" pitchFamily="34" charset="0"/>
                <a:ea typeface="Calibri" panose="020F0502020204030204" pitchFamily="34" charset="0"/>
                <a:hlinkClick r:id="rId6"/>
              </a:rPr>
              <a:t>https://youtu.be/0ehq5-P5OSs?si=SlJCLc1o6Y5NvBiI</a:t>
            </a:r>
            <a:endParaRPr lang="en-GB" dirty="0"/>
          </a:p>
        </p:txBody>
      </p:sp>
    </p:spTree>
    <p:extLst>
      <p:ext uri="{BB962C8B-B14F-4D97-AF65-F5344CB8AC3E}">
        <p14:creationId xmlns:p14="http://schemas.microsoft.com/office/powerpoint/2010/main" val="4103290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FD392-4325-986B-3561-B851147D6D1A}"/>
              </a:ext>
            </a:extLst>
          </p:cNvPr>
          <p:cNvSpPr>
            <a:spLocks noGrp="1"/>
          </p:cNvSpPr>
          <p:nvPr>
            <p:ph type="title"/>
          </p:nvPr>
        </p:nvSpPr>
        <p:spPr>
          <a:xfrm>
            <a:off x="804862" y="603647"/>
            <a:ext cx="3629025" cy="4958280"/>
          </a:xfrm>
        </p:spPr>
        <p:txBody>
          <a:bodyPr>
            <a:normAutofit/>
          </a:bodyPr>
          <a:lstStyle/>
          <a:p>
            <a:r>
              <a:rPr lang="en-GB" b="1" dirty="0"/>
              <a:t>Positive Experiences</a:t>
            </a:r>
            <a:br>
              <a:rPr lang="en-GB" b="1" dirty="0"/>
            </a:br>
            <a:br>
              <a:rPr lang="en-GB" b="1" dirty="0"/>
            </a:br>
            <a:r>
              <a:rPr lang="en-GB" b="1" dirty="0"/>
              <a:t>&amp; </a:t>
            </a:r>
            <a:br>
              <a:rPr lang="en-GB" b="1" dirty="0"/>
            </a:br>
            <a:br>
              <a:rPr lang="en-GB" b="1" dirty="0"/>
            </a:br>
            <a:r>
              <a:rPr lang="en-GB" b="1" dirty="0"/>
              <a:t>Resilience</a:t>
            </a:r>
          </a:p>
        </p:txBody>
      </p:sp>
      <p:pic>
        <p:nvPicPr>
          <p:cNvPr id="1026" name="Picture 2" descr="Six Domains of Resilience - RESILIENCE">
            <a:extLst>
              <a:ext uri="{FF2B5EF4-FFF2-40B4-BE49-F238E27FC236}">
                <a16:creationId xmlns:a16="http://schemas.microsoft.com/office/drawing/2014/main" id="{C62782F7-B84B-5B37-0B20-62EDA9CA0502}"/>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433887" y="600075"/>
            <a:ext cx="6929438" cy="51970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3241875"/>
      </p:ext>
    </p:extLst>
  </p:cSld>
  <p:clrMapOvr>
    <a:masterClrMapping/>
  </p:clrMapOvr>
  <mc:AlternateContent xmlns:mc="http://schemas.openxmlformats.org/markup-compatibility/2006" xmlns:p14="http://schemas.microsoft.com/office/powerpoint/2010/main">
    <mc:Choice Requires="p14">
      <p:transition spd="slow" p14:dur="2000" advTm="35382"/>
    </mc:Choice>
    <mc:Fallback xmlns="">
      <p:transition spd="slow" advTm="35382"/>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25.8|11.3|23.6"/>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sisl xmlns:xsi="http://www.w3.org/2001/XMLSchema-instance" xmlns:xsd="http://www.w3.org/2001/XMLSchema" xmlns="http://www.boldonjames.com/2008/01/sie/internal/label" sislVersion="0" policy="08955827-aeb1-42de-b749-f604362c41c2" origin="userSelected">
  <element uid="de190743-cbc9-4414-8778-0e0b8638ef61" value=""/>
  <element uid="e3747532-42d1-43b9-8ba8-1bf45779edd5" value=""/>
</sisl>
</file>

<file path=customXml/item4.xml><?xml version="1.0" encoding="utf-8"?>
<ct:contentTypeSchema xmlns:ct="http://schemas.microsoft.com/office/2006/metadata/contentType" xmlns:ma="http://schemas.microsoft.com/office/2006/metadata/properties/metaAttributes" ct:_="" ma:_="" ma:contentTypeName="Document" ma:contentTypeID="0x0101001214FFA92B656B48A01BC2D25AE28C4B" ma:contentTypeVersion="4" ma:contentTypeDescription="Create a new document." ma:contentTypeScope="" ma:versionID="56a841e8abaf465345a5ff4565946233">
  <xsd:schema xmlns:xsd="http://www.w3.org/2001/XMLSchema" xmlns:xs="http://www.w3.org/2001/XMLSchema" xmlns:p="http://schemas.microsoft.com/office/2006/metadata/properties" xmlns:ns2="2a665d17-2424-4149-9ffb-5b6aec766abb" targetNamespace="http://schemas.microsoft.com/office/2006/metadata/properties" ma:root="true" ma:fieldsID="0014908cbd3d81e158e0425d035023b1" ns2:_="">
    <xsd:import namespace="2a665d17-2424-4149-9ffb-5b6aec766ab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665d17-2424-4149-9ffb-5b6aec766ab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D4B14FE-9E53-44F1-861F-C9E74F8E6E47}">
  <ds:schemaRefs>
    <ds:schemaRef ds:uri="http://schemas.microsoft.com/office/infopath/2007/PartnerControls"/>
    <ds:schemaRef ds:uri="http://purl.org/dc/terms/"/>
    <ds:schemaRef ds:uri="http://schemas.microsoft.com/office/2006/documentManagement/types"/>
    <ds:schemaRef ds:uri="8f05d3e4-0582-485c-9ba6-ab26e7804d1a"/>
    <ds:schemaRef ds:uri="60b2c092-48bd-4866-8488-d43212299487"/>
    <ds:schemaRef ds:uri="http://purl.org/dc/elements/1.1/"/>
    <ds:schemaRef ds:uri="http://schemas.microsoft.com/office/2006/metadata/propertie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8DCEE62D-43A1-4B3A-BB16-54173621C43C}">
  <ds:schemaRefs>
    <ds:schemaRef ds:uri="http://schemas.microsoft.com/sharepoint/v3/contenttype/forms"/>
  </ds:schemaRefs>
</ds:datastoreItem>
</file>

<file path=customXml/itemProps3.xml><?xml version="1.0" encoding="utf-8"?>
<ds:datastoreItem xmlns:ds="http://schemas.openxmlformats.org/officeDocument/2006/customXml" ds:itemID="{48FA0D4E-18E3-43C7-9E3E-A5E86C3CBA91}">
  <ds:schemaRefs>
    <ds:schemaRef ds:uri="http://www.w3.org/2001/XMLSchema"/>
    <ds:schemaRef ds:uri="http://www.boldonjames.com/2008/01/sie/internal/label"/>
  </ds:schemaRefs>
</ds:datastoreItem>
</file>

<file path=customXml/itemProps4.xml><?xml version="1.0" encoding="utf-8"?>
<ds:datastoreItem xmlns:ds="http://schemas.openxmlformats.org/officeDocument/2006/customXml" ds:itemID="{690B2563-6EB1-4D3B-BEF3-20F1C49376E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a665d17-2424-4149-9ffb-5b6aec766ab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0ef77447-1083-4dec-b89f-27c765076840}" enabled="0" method="" siteId="{0ef77447-1083-4dec-b89f-27c765076840}" removed="1"/>
  <clbl:label id="{9fa6a00a-dc98-4ae7-8606-5d1f06686586}" enabled="1" method="Privileged" siteId="{f8f576a2-ede5-4764-97e6-ddd50e694cc2}" removed="0"/>
</clbl:labelList>
</file>

<file path=docProps/app.xml><?xml version="1.0" encoding="utf-8"?>
<Properties xmlns="http://schemas.openxmlformats.org/officeDocument/2006/extended-properties" xmlns:vt="http://schemas.openxmlformats.org/officeDocument/2006/docPropsVTypes">
  <Template>TM03457444[[fn=Basis]]</Template>
  <TotalTime>5781</TotalTime>
  <Words>8108</Words>
  <Application>Microsoft Office PowerPoint</Application>
  <PresentationFormat>Widescreen</PresentationFormat>
  <Paragraphs>562</Paragraphs>
  <Slides>37</Slides>
  <Notes>37</Notes>
  <HiddenSlides>0</HiddenSlides>
  <MMClips>4</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37</vt:i4>
      </vt:variant>
    </vt:vector>
  </HeadingPairs>
  <TitlesOfParts>
    <vt:vector size="45" baseType="lpstr">
      <vt:lpstr>Arial</vt:lpstr>
      <vt:lpstr>Bookman Old Style</vt:lpstr>
      <vt:lpstr>Calibri</vt:lpstr>
      <vt:lpstr>Courier New</vt:lpstr>
      <vt:lpstr>Roboto</vt:lpstr>
      <vt:lpstr>Symbol</vt:lpstr>
      <vt:lpstr>Wingdings</vt:lpstr>
      <vt:lpstr>Office Theme</vt:lpstr>
      <vt:lpstr>Keeping the Promise Award</vt:lpstr>
      <vt:lpstr>Supporting Children and Young People (including those who have care experience)</vt:lpstr>
      <vt:lpstr>What is Trauma?</vt:lpstr>
      <vt:lpstr>Types of Trauma</vt:lpstr>
      <vt:lpstr>Developmental Trauma:</vt:lpstr>
      <vt:lpstr>Risk factors to wellbeing and learning</vt:lpstr>
      <vt:lpstr>Brain development  &amp;  our Window of Tolerance</vt:lpstr>
      <vt:lpstr>Beacon House Animation</vt:lpstr>
      <vt:lpstr>Positive Experiences  &amp;   Resilience</vt:lpstr>
      <vt:lpstr>Nurture Principles</vt:lpstr>
      <vt:lpstr>Areas of Wellbeing </vt:lpstr>
      <vt:lpstr>Nurture for Wellbeing &amp; Self Esteem</vt:lpstr>
      <vt:lpstr>The importance of  One Good Adult</vt:lpstr>
      <vt:lpstr>One Good Adult Job Description</vt:lpstr>
      <vt:lpstr>The Environment Offers a Safe Base</vt:lpstr>
      <vt:lpstr>The Environment Offers a Safe Base 2</vt:lpstr>
      <vt:lpstr>All Behaviour is  Communication</vt:lpstr>
      <vt:lpstr>See past challenging behaviour</vt:lpstr>
      <vt:lpstr>Reflection Time</vt:lpstr>
      <vt:lpstr>Why I am rude</vt:lpstr>
      <vt:lpstr>Why I am rude?</vt:lpstr>
      <vt:lpstr>The Anger  Iceberg</vt:lpstr>
      <vt:lpstr>Little people with big emotions</vt:lpstr>
      <vt:lpstr>PowerPoint Presentation</vt:lpstr>
      <vt:lpstr>Language is a Vital Means of Communication</vt:lpstr>
      <vt:lpstr>What Happens If We Reframe Our Thinking and Language?</vt:lpstr>
      <vt:lpstr>What are Transitions? </vt:lpstr>
      <vt:lpstr>Supporting all Transitions</vt:lpstr>
      <vt:lpstr>Worden’s Model of  Grief</vt:lpstr>
      <vt:lpstr>Reflection</vt:lpstr>
      <vt:lpstr>Hear Their Voice</vt:lpstr>
      <vt:lpstr>What can I do to support families?</vt:lpstr>
      <vt:lpstr>How can we be that good adult/champion?</vt:lpstr>
      <vt:lpstr>Next Steps for Your Educational Setting?</vt:lpstr>
      <vt:lpstr>Further resources</vt:lpstr>
      <vt:lpstr>The Personal e-Learning Module</vt:lpstr>
      <vt:lpstr>Access to the E-Learning Module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and Supporting Care Experienced Young People: The theory and its applications</dc:title>
  <dc:creator>Amy Hughes</dc:creator>
  <cp:keywords>[NOT OFFICIAL]</cp:keywords>
  <cp:lastModifiedBy>Janine Mccullough</cp:lastModifiedBy>
  <cp:revision>52</cp:revision>
  <dcterms:created xsi:type="dcterms:W3CDTF">2022-04-27T19:52:50Z</dcterms:created>
  <dcterms:modified xsi:type="dcterms:W3CDTF">2025-08-22T10:09:06Z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c381991-eab8-4fff-8f2f-4f88109aa1cd_Enabled">
    <vt:lpwstr>true</vt:lpwstr>
  </property>
  <property fmtid="{D5CDD505-2E9C-101B-9397-08002B2CF9AE}" pid="3" name="MSIP_Label_3c381991-eab8-4fff-8f2f-4f88109aa1cd_SetDate">
    <vt:lpwstr>2022-04-27T19:52:50Z</vt:lpwstr>
  </property>
  <property fmtid="{D5CDD505-2E9C-101B-9397-08002B2CF9AE}" pid="4" name="MSIP_Label_3c381991-eab8-4fff-8f2f-4f88109aa1cd_Method">
    <vt:lpwstr>Standard</vt:lpwstr>
  </property>
  <property fmtid="{D5CDD505-2E9C-101B-9397-08002B2CF9AE}" pid="5" name="MSIP_Label_3c381991-eab8-4fff-8f2f-4f88109aa1cd_Name">
    <vt:lpwstr>Official</vt:lpwstr>
  </property>
  <property fmtid="{D5CDD505-2E9C-101B-9397-08002B2CF9AE}" pid="6" name="MSIP_Label_3c381991-eab8-4fff-8f2f-4f88109aa1cd_SiteId">
    <vt:lpwstr>a98f953b-d618-4b43-8a65-0382681bd283</vt:lpwstr>
  </property>
  <property fmtid="{D5CDD505-2E9C-101B-9397-08002B2CF9AE}" pid="7" name="MSIP_Label_3c381991-eab8-4fff-8f2f-4f88109aa1cd_ActionId">
    <vt:lpwstr>db37db5c-0c97-49a7-ac10-248990e6ccb8</vt:lpwstr>
  </property>
  <property fmtid="{D5CDD505-2E9C-101B-9397-08002B2CF9AE}" pid="8" name="MSIP_Label_3c381991-eab8-4fff-8f2f-4f88109aa1cd_ContentBits">
    <vt:lpwstr>0</vt:lpwstr>
  </property>
  <property fmtid="{D5CDD505-2E9C-101B-9397-08002B2CF9AE}" pid="9" name="TaxKeyword">
    <vt:lpwstr/>
  </property>
  <property fmtid="{D5CDD505-2E9C-101B-9397-08002B2CF9AE}" pid="10" name="BusinessUnit">
    <vt:lpwstr/>
  </property>
  <property fmtid="{D5CDD505-2E9C-101B-9397-08002B2CF9AE}" pid="11" name="ContentTypeId">
    <vt:lpwstr>0x0101001214FFA92B656B48A01BC2D25AE28C4B</vt:lpwstr>
  </property>
  <property fmtid="{D5CDD505-2E9C-101B-9397-08002B2CF9AE}" pid="12" name="Service1">
    <vt:lpwstr>1;#Education and Families|5d3f6438-9f1e-42e8-88b7-bda312bc02e3</vt:lpwstr>
  </property>
  <property fmtid="{D5CDD505-2E9C-101B-9397-08002B2CF9AE}" pid="13" name="RevIMBCS">
    <vt:lpwstr>2;#BCS|819376d4-bc70-4d53-bae7-773a2688b0e5</vt:lpwstr>
  </property>
  <property fmtid="{D5CDD505-2E9C-101B-9397-08002B2CF9AE}" pid="14" name="_dlc_DocIdItemGuid">
    <vt:lpwstr>1f10c5fa-e0ce-46bf-96ac-95e527588425</vt:lpwstr>
  </property>
  <property fmtid="{D5CDD505-2E9C-101B-9397-08002B2CF9AE}" pid="15" name="i0f84bba906045b4af568ee102a52dcb">
    <vt:lpwstr>BCS|819376d4-bc70-4d53-bae7-773a2688b0e5</vt:lpwstr>
  </property>
  <property fmtid="{D5CDD505-2E9C-101B-9397-08002B2CF9AE}" pid="16" name="MediaServiceImageTags">
    <vt:lpwstr/>
  </property>
  <property fmtid="{D5CDD505-2E9C-101B-9397-08002B2CF9AE}" pid="17" name="lcf76f155ced4ddcb4097134ff3c332f">
    <vt:lpwstr/>
  </property>
  <property fmtid="{D5CDD505-2E9C-101B-9397-08002B2CF9AE}" pid="18" name="docIndexRef">
    <vt:lpwstr>8e409b43-6b81-48ba-ae0a-a8b5587c0fc0</vt:lpwstr>
  </property>
  <property fmtid="{D5CDD505-2E9C-101B-9397-08002B2CF9AE}" pid="19" name="bjSaver">
    <vt:lpwstr>3WTc8U3TqYMSAIrb6KkrdFhUB8/kP1SN</vt:lpwstr>
  </property>
  <property fmtid="{D5CDD505-2E9C-101B-9397-08002B2CF9AE}" pid="20" name="bjDocumentLabelXML">
    <vt:lpwstr>&lt;?xml version="1.0" encoding="us-ascii"?&gt;&lt;sisl xmlns:xsi="http://www.w3.org/2001/XMLSchema-instance" xmlns:xsd="http://www.w3.org/2001/XMLSchema" sislVersion="0" policy="08955827-aeb1-42de-b749-f604362c41c2" origin="userSelected" xmlns="http://www.boldonj</vt:lpwstr>
  </property>
  <property fmtid="{D5CDD505-2E9C-101B-9397-08002B2CF9AE}" pid="21" name="bjDocumentLabelXML-0">
    <vt:lpwstr>ames.com/2008/01/sie/internal/label"&gt;&lt;element uid="de190743-cbc9-4414-8778-0e0b8638ef61" value="" /&gt;&lt;element uid="e3747532-42d1-43b9-8ba8-1bf45779edd5" value="" /&gt;&lt;/sisl&gt;</vt:lpwstr>
  </property>
  <property fmtid="{D5CDD505-2E9C-101B-9397-08002B2CF9AE}" pid="22" name="bjDocumentSecurityLabel">
    <vt:lpwstr>NOT OFFICIAL</vt:lpwstr>
  </property>
  <property fmtid="{D5CDD505-2E9C-101B-9397-08002B2CF9AE}" pid="23" name="gcc-meta-protectivemarking">
    <vt:lpwstr>[NOT OFFICIAL]</vt:lpwstr>
  </property>
</Properties>
</file>