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61" r:id="rId5"/>
    <p:sldId id="268" r:id="rId6"/>
    <p:sldId id="361" r:id="rId7"/>
    <p:sldId id="352" r:id="rId8"/>
    <p:sldId id="353" r:id="rId9"/>
    <p:sldId id="354" r:id="rId10"/>
    <p:sldId id="355" r:id="rId11"/>
    <p:sldId id="356" r:id="rId12"/>
    <p:sldId id="357" r:id="rId13"/>
    <p:sldId id="281" r:id="rId14"/>
    <p:sldId id="269" r:id="rId15"/>
    <p:sldId id="306" r:id="rId16"/>
    <p:sldId id="358" r:id="rId17"/>
    <p:sldId id="359" r:id="rId18"/>
    <p:sldId id="360" r:id="rId19"/>
    <p:sldId id="362"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way 1" id="{911A8E9E-FB50-405C-9712-37F243D76C85}">
          <p14:sldIdLst>
            <p14:sldId id="261"/>
          </p14:sldIdLst>
        </p14:section>
        <p14:section name="Sway Contents" id="{11D026DF-BD36-4005-A462-39D9EA4C617B}">
          <p14:sldIdLst>
            <p14:sldId id="268"/>
          </p14:sldIdLst>
        </p14:section>
        <p14:section name="Sway - Intro - Slide Stack1" id="{D58761B5-F76C-4581-837D-9B9998561107}">
          <p14:sldIdLst>
            <p14:sldId id="361"/>
            <p14:sldId id="352"/>
            <p14:sldId id="353"/>
            <p14:sldId id="354"/>
            <p14:sldId id="355"/>
            <p14:sldId id="356"/>
            <p14:sldId id="357"/>
          </p14:sldIdLst>
        </p14:section>
        <p14:section name="Sway 1 Toolkit" id="{150AEE33-D9C8-47DB-98E1-33D0A7A07E67}">
          <p14:sldIdLst>
            <p14:sldId id="281"/>
          </p14:sldIdLst>
        </p14:section>
        <p14:section name="Sway 2 Why Title" id="{3645D771-CD37-44FF-BAA9-F76E56B867BC}">
          <p14:sldIdLst>
            <p14:sldId id="269"/>
          </p14:sldIdLst>
        </p14:section>
        <p14:section name="Sway 2 Why Slide Stack2" id="{FD84D604-47E3-4761-896B-70910ADB761E}">
          <p14:sldIdLst>
            <p14:sldId id="306"/>
            <p14:sldId id="358"/>
            <p14:sldId id="359"/>
            <p14:sldId id="360"/>
            <p14:sldId id="36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4"/>
    <a:srgbClr val="B3D236"/>
    <a:srgbClr val="009BAA"/>
    <a:srgbClr val="00985F"/>
    <a:srgbClr val="FDC82F"/>
    <a:srgbClr val="00A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596A1-A374-F747-BE9B-16A8DFF707F3}" v="16" dt="2019-12-16T12:39:21.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94697"/>
  </p:normalViewPr>
  <p:slideViewPr>
    <p:cSldViewPr snapToGrid="0">
      <p:cViewPr varScale="1">
        <p:scale>
          <a:sx n="57" d="100"/>
          <a:sy n="57" d="100"/>
        </p:scale>
        <p:origin x="150" y="4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20/12/2019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20/12/2019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This is a front cover page and can only be used once. Use the corresponding</a:t>
            </a:r>
            <a:r>
              <a:rPr lang="en-US" baseline="0"/>
              <a:t> </a:t>
            </a:r>
            <a:r>
              <a:rPr lang="en-US" b="1" baseline="0"/>
              <a:t>green</a:t>
            </a:r>
            <a:r>
              <a:rPr lang="en-US" baseline="0"/>
              <a:t> internal and back pages if you are using this page. </a:t>
            </a:r>
            <a:r>
              <a:rPr lang="en-US"/>
              <a:t>You may add a title and a subtitle if needed only. Do</a:t>
            </a:r>
            <a:r>
              <a:rPr lang="en-US" baseline="0"/>
              <a:t> not add anything else or move elements around.</a:t>
            </a:r>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83776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1854323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651617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4264433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3285647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43554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4255761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349066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382910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This is a front cover page and can only be used once. Use the corresponding</a:t>
            </a:r>
            <a:r>
              <a:rPr lang="en-US" baseline="0"/>
              <a:t> </a:t>
            </a:r>
            <a:r>
              <a:rPr lang="en-US" b="1" baseline="0"/>
              <a:t>green</a:t>
            </a:r>
            <a:r>
              <a:rPr lang="en-US" baseline="0"/>
              <a:t> internal and back pages if you are using this page. </a:t>
            </a:r>
            <a:r>
              <a:rPr lang="en-US"/>
              <a:t>You may add a title and a subtitle if needed only. Do</a:t>
            </a:r>
            <a:r>
              <a:rPr lang="en-US" baseline="0"/>
              <a:t> not add anything else or move elements around.</a:t>
            </a:r>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306852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436435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15323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124534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473928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364222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This is an internal page in </a:t>
            </a:r>
            <a:r>
              <a:rPr lang="en-GB" b="1"/>
              <a:t>green</a:t>
            </a:r>
            <a:r>
              <a:rPr lang="en-GB"/>
              <a:t> and can be duplicated to</a:t>
            </a:r>
            <a:r>
              <a:rPr lang="en-GB" baseline="0"/>
              <a:t> create additional pages. Always keep the heading and footer as shown. </a:t>
            </a:r>
            <a:r>
              <a:rPr lang="en-US"/>
              <a:t>Use the corresponding</a:t>
            </a:r>
            <a:r>
              <a:rPr lang="en-US" baseline="0"/>
              <a:t> </a:t>
            </a:r>
            <a:r>
              <a:rPr lang="en-US" b="1" baseline="0"/>
              <a:t>green</a:t>
            </a:r>
            <a:r>
              <a:rPr lang="en-US" baseline="0"/>
              <a:t> front and back pages if you are using this page.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33697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505372"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49682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s://education.gov.scot/media/hvfj1mqt/play-pedagogy-toolkit-ppt-1.ppt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6532" y="2289451"/>
            <a:ext cx="10633257" cy="646331"/>
          </a:xfrm>
          <a:prstGeom prst="rect">
            <a:avLst/>
          </a:prstGeom>
        </p:spPr>
        <p:txBody>
          <a:bodyPr wrap="square">
            <a:spAutoFit/>
          </a:bodyPr>
          <a:lstStyle/>
          <a:p>
            <a:r>
              <a:rPr lang="en-GB" sz="3600" dirty="0">
                <a:solidFill>
                  <a:srgbClr val="00ABB5"/>
                </a:solidFill>
              </a:rPr>
              <a:t>Early Level Play Pedagogy Toolkit</a:t>
            </a:r>
            <a:endParaRPr lang="en-US" sz="3600" dirty="0"/>
          </a:p>
        </p:txBody>
      </p:sp>
      <p:pic>
        <p:nvPicPr>
          <p:cNvPr id="12" name="Picture 11" descr="ES_alllogos_colour-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pic>
        <p:nvPicPr>
          <p:cNvPr id="6" name="Picture 5" descr="green 2.pn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84" y="3752515"/>
            <a:ext cx="12209384" cy="3105485"/>
          </a:xfrm>
          <a:prstGeom prst="rect">
            <a:avLst/>
          </a:prstGeom>
        </p:spPr>
      </p:pic>
      <p:sp>
        <p:nvSpPr>
          <p:cNvPr id="9" name="Text Box 8"/>
          <p:cNvSpPr txBox="1"/>
          <p:nvPr/>
        </p:nvSpPr>
        <p:spPr>
          <a:xfrm>
            <a:off x="7162800" y="6246000"/>
            <a:ext cx="5029200" cy="348018"/>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Arial Bold"/>
              </a:rPr>
              <a:t>For Scotland's learners, with Scotland's educators</a:t>
            </a:r>
            <a:endParaRPr lang="en-GB" sz="1200">
              <a:solidFill>
                <a:srgbClr val="595959"/>
              </a:solidFill>
              <a:effectLst/>
              <a:latin typeface="Arial Bold"/>
              <a:ea typeface="ＭＳ 明朝"/>
              <a:cs typeface="Arial Bold"/>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57806">
            <a:off x="7841962" y="1072524"/>
            <a:ext cx="3846154" cy="3846154"/>
          </a:xfrm>
          <a:prstGeom prst="rect">
            <a:avLst/>
          </a:prstGeom>
          <a:solidFill>
            <a:srgbClr val="FFFFFF">
              <a:shade val="85000"/>
            </a:srgbClr>
          </a:solidFill>
          <a:ln w="88900" cap="sq">
            <a:solidFill>
              <a:srgbClr val="FFFFFF"/>
            </a:solidFill>
            <a:miter lim="800000"/>
          </a:ln>
          <a:effectLst>
            <a:outerShdw blurRad="241300" dist="279400" dir="2700000" sx="96000" sy="96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3003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2.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2" name="Title 1"/>
          <p:cNvSpPr>
            <a:spLocks noGrp="1"/>
          </p:cNvSpPr>
          <p:nvPr>
            <p:ph type="title"/>
          </p:nvPr>
        </p:nvSpPr>
        <p:spPr>
          <a:xfrm>
            <a:off x="611801" y="525849"/>
            <a:ext cx="11049507" cy="782320"/>
          </a:xfrm>
        </p:spPr>
        <p:txBody>
          <a:bodyPr/>
          <a:lstStyle/>
          <a:p>
            <a:r>
              <a:rPr lang="en-GB" sz="3200" dirty="0"/>
              <a:t>The Toolkit </a:t>
            </a:r>
            <a:endParaRPr lang="en-US" sz="3200" dirty="0"/>
          </a:p>
        </p:txBody>
      </p:sp>
      <p:sp>
        <p:nvSpPr>
          <p:cNvPr id="3" name="Content Placeholder 2"/>
          <p:cNvSpPr>
            <a:spLocks noGrp="1"/>
          </p:cNvSpPr>
          <p:nvPr>
            <p:ph idx="1"/>
          </p:nvPr>
        </p:nvSpPr>
        <p:spPr>
          <a:xfrm>
            <a:off x="2645923" y="1301282"/>
            <a:ext cx="8844112" cy="3498739"/>
          </a:xfrm>
        </p:spPr>
        <p:txBody>
          <a:bodyPr/>
          <a:lstStyle/>
          <a:p>
            <a:pPr>
              <a:spcAft>
                <a:spcPts val="1200"/>
              </a:spcAft>
              <a:buClr>
                <a:srgbClr val="00ABB5"/>
              </a:buClr>
            </a:pPr>
            <a:r>
              <a:rPr lang="en-GB" dirty="0"/>
              <a:t>In the toolkit you will find information and evidence to support the use of play pedagogy as a key element of your practice.</a:t>
            </a:r>
          </a:p>
          <a:p>
            <a:pPr>
              <a:spcAft>
                <a:spcPts val="1200"/>
              </a:spcAft>
              <a:buClr>
                <a:srgbClr val="00ABB5"/>
              </a:buClr>
            </a:pPr>
            <a:r>
              <a:rPr lang="en-GB" dirty="0"/>
              <a:t>There are reflective questions throughout the toolkit. These encourage you to think deeply about your values, vision and practice. You can use these questions as prompts for professional dialogue with colleagues. Parents will also be interested to know more about your approaches and the impact these have on their children’s learning and development. Your dialogue and thinking will support self-evaluation and improvement in your play pedagogy.</a:t>
            </a:r>
          </a:p>
          <a:p>
            <a:pPr>
              <a:spcAft>
                <a:spcPts val="1200"/>
              </a:spcAft>
              <a:buClr>
                <a:srgbClr val="00ABB5"/>
              </a:buClr>
            </a:pPr>
            <a:r>
              <a:rPr lang="en-GB" dirty="0"/>
              <a:t>The toolkit also links to other professional learning resources you may find useful. At the end of the toolkit you will find suggestions for further reading.</a:t>
            </a:r>
          </a:p>
          <a:p>
            <a:pPr>
              <a:spcAft>
                <a:spcPts val="1200"/>
              </a:spcAft>
              <a:buClr>
                <a:srgbClr val="00ABB5"/>
              </a:buClr>
            </a:pPr>
            <a:r>
              <a:rPr lang="en-GB" dirty="0"/>
              <a:t>Education Scotland is working with practitioners to continue to develop the toolkit will continue to develop the toolkit, including examples of improvement journeys.</a:t>
            </a:r>
          </a:p>
          <a:p>
            <a:pPr>
              <a:buClr>
                <a:srgbClr val="00ABB5"/>
              </a:buClr>
            </a:pPr>
            <a:endParaRPr lang="en-GB" b="1" dirty="0"/>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1" name="Picture 10" descr="A close up of a logo&#10;&#10;Description automatically generated">
            <a:extLst>
              <a:ext uri="{FF2B5EF4-FFF2-40B4-BE49-F238E27FC236}">
                <a16:creationId xmlns:a16="http://schemas.microsoft.com/office/drawing/2014/main" id="{064B6201-4FC4-4D49-ABF4-85ED6009ED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164" y="1453793"/>
            <a:ext cx="2087752" cy="2087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picture containing book, text&#10;&#10;Description automatically generated">
            <a:extLst>
              <a:ext uri="{FF2B5EF4-FFF2-40B4-BE49-F238E27FC236}">
                <a16:creationId xmlns:a16="http://schemas.microsoft.com/office/drawing/2014/main" id="{996BDF3C-13D6-4CA6-B477-8A120E4B34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4164" y="3849128"/>
            <a:ext cx="2087752" cy="2087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8141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2.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2" name="Title 1"/>
          <p:cNvSpPr>
            <a:spLocks noGrp="1"/>
          </p:cNvSpPr>
          <p:nvPr>
            <p:ph type="title"/>
          </p:nvPr>
        </p:nvSpPr>
        <p:spPr>
          <a:xfrm>
            <a:off x="190346" y="249853"/>
            <a:ext cx="6528832" cy="782320"/>
          </a:xfrm>
          <a:noFill/>
        </p:spPr>
        <p:txBody>
          <a:bodyPr/>
          <a:lstStyle/>
          <a:p>
            <a:r>
              <a:rPr lang="en-GB" dirty="0"/>
              <a:t>Section One: Why Play Pedagogy?</a:t>
            </a:r>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4" name="Picture 3">
            <a:extLst>
              <a:ext uri="{FF2B5EF4-FFF2-40B4-BE49-F238E27FC236}">
                <a16:creationId xmlns:a16="http://schemas.microsoft.com/office/drawing/2014/main" id="{D198C9BE-F45A-5D4E-B002-58A83324D94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24364" y="1032173"/>
            <a:ext cx="7642721" cy="5279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9790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2.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solidFill>
                  <a:srgbClr val="00ABB5"/>
                </a:solidFill>
              </a:rPr>
              <a:t>Why Play Pedagogy?</a:t>
            </a:r>
          </a:p>
        </p:txBody>
      </p:sp>
      <p:sp>
        <p:nvSpPr>
          <p:cNvPr id="3" name="Content Placeholder 2"/>
          <p:cNvSpPr>
            <a:spLocks noGrp="1"/>
          </p:cNvSpPr>
          <p:nvPr>
            <p:ph idx="1"/>
          </p:nvPr>
        </p:nvSpPr>
        <p:spPr>
          <a:xfrm>
            <a:off x="732127" y="1472711"/>
            <a:ext cx="10521292" cy="3498739"/>
          </a:xfrm>
        </p:spPr>
        <p:txBody>
          <a:bodyPr/>
          <a:lstStyle/>
          <a:p>
            <a:endParaRPr lang="en-GB" sz="2800" dirty="0"/>
          </a:p>
          <a:p>
            <a:r>
              <a:rPr lang="en-GB" sz="2800" dirty="0"/>
              <a:t>‘…  play at this time is not trivial, it is highly serious and of deep significance’ </a:t>
            </a:r>
          </a:p>
          <a:p>
            <a:pPr algn="r"/>
            <a:r>
              <a:rPr lang="en-GB" sz="2800" dirty="0"/>
              <a:t>            (Froebel, 1826) </a:t>
            </a:r>
          </a:p>
          <a:p>
            <a:r>
              <a:rPr lang="en-GB" sz="2800" dirty="0"/>
              <a:t>  </a:t>
            </a:r>
          </a:p>
          <a:p>
            <a:r>
              <a:rPr lang="en-GB" sz="2800" dirty="0"/>
              <a:t>Play is an intrinsic part of human nature and development. For babies and children, the essential role of play is well documented. Through play a child develops their cognitive, social, emotional and physical capacities.  </a:t>
            </a:r>
          </a:p>
          <a:p>
            <a:r>
              <a:rPr lang="en-GB" sz="3000" dirty="0"/>
              <a:t> </a:t>
            </a:r>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5" name="Picture 4" descr="A picture containing book, text&#10;&#10;Description automatically generated">
            <a:extLst>
              <a:ext uri="{FF2B5EF4-FFF2-40B4-BE49-F238E27FC236}">
                <a16:creationId xmlns:a16="http://schemas.microsoft.com/office/drawing/2014/main" id="{59466CCF-729A-4840-A42C-82F2E54325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33419" y="197009"/>
            <a:ext cx="144000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7736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2.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06471"/>
            <a:ext cx="12209384" cy="1042737"/>
          </a:xfrm>
          <a:prstGeom prst="rect">
            <a:avLst/>
          </a:prstGeom>
        </p:spPr>
      </p:pic>
      <p:sp>
        <p:nvSpPr>
          <p:cNvPr id="3" name="Content Placeholder 2"/>
          <p:cNvSpPr>
            <a:spLocks noGrp="1"/>
          </p:cNvSpPr>
          <p:nvPr>
            <p:ph idx="1"/>
          </p:nvPr>
        </p:nvSpPr>
        <p:spPr>
          <a:xfrm>
            <a:off x="510001" y="1511369"/>
            <a:ext cx="10521292" cy="3498739"/>
          </a:xfrm>
        </p:spPr>
        <p:txBody>
          <a:bodyPr/>
          <a:lstStyle/>
          <a:p>
            <a:pPr>
              <a:lnSpc>
                <a:spcPct val="130000"/>
              </a:lnSpc>
              <a:spcAft>
                <a:spcPts val="1200"/>
              </a:spcAft>
            </a:pPr>
            <a:r>
              <a:rPr lang="en-GB" sz="2800" dirty="0"/>
              <a:t>We know how important it is for children to be given time to play throughout the day to follow their own line of enquiry or individual interest.  Play is often thought </a:t>
            </a:r>
            <a:br>
              <a:rPr lang="en-GB" sz="2800" dirty="0"/>
            </a:br>
            <a:r>
              <a:rPr lang="en-GB" sz="2800" dirty="0"/>
              <a:t>of as children’s work (Isaacs, 1930) and </a:t>
            </a:r>
            <a:br>
              <a:rPr lang="en-GB" sz="2800" dirty="0"/>
            </a:br>
            <a:r>
              <a:rPr lang="en-GB" sz="2800" dirty="0"/>
              <a:t>anyone observing children absorbed in </a:t>
            </a:r>
            <a:br>
              <a:rPr lang="en-GB" sz="2800" dirty="0"/>
            </a:br>
            <a:r>
              <a:rPr lang="en-GB" sz="2800" dirty="0"/>
              <a:t>play can see how hard they work.</a:t>
            </a:r>
          </a:p>
          <a:p>
            <a:pPr>
              <a:spcAft>
                <a:spcPts val="1200"/>
              </a:spcAft>
            </a:pPr>
            <a:r>
              <a:rPr lang="en-GB" sz="2800" dirty="0"/>
              <a:t>But play is not simple. </a:t>
            </a:r>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78030">
            <a:off x="7535679" y="2904056"/>
            <a:ext cx="4283444" cy="2849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p:cNvSpPr>
            <a:spLocks noGrp="1"/>
          </p:cNvSpPr>
          <p:nvPr>
            <p:ph type="title"/>
          </p:nvPr>
        </p:nvSpPr>
        <p:spPr>
          <a:xfrm>
            <a:off x="611801" y="525849"/>
            <a:ext cx="11049507" cy="782320"/>
          </a:xfrm>
        </p:spPr>
        <p:txBody>
          <a:bodyPr/>
          <a:lstStyle/>
          <a:p>
            <a:r>
              <a:rPr lang="en-GB" sz="3200" b="0" dirty="0"/>
              <a:t>Why Play Pedagogy? 2</a:t>
            </a:r>
            <a:endParaRPr lang="en-US" sz="3200" b="0" dirty="0"/>
          </a:p>
        </p:txBody>
      </p:sp>
    </p:spTree>
    <p:extLst>
      <p:ext uri="{BB962C8B-B14F-4D97-AF65-F5344CB8AC3E}">
        <p14:creationId xmlns:p14="http://schemas.microsoft.com/office/powerpoint/2010/main" val="2925603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2.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3" name="Content Placeholder 2"/>
          <p:cNvSpPr>
            <a:spLocks noGrp="1"/>
          </p:cNvSpPr>
          <p:nvPr>
            <p:ph idx="1"/>
          </p:nvPr>
        </p:nvSpPr>
        <p:spPr>
          <a:xfrm>
            <a:off x="4717581" y="1455950"/>
            <a:ext cx="6818638" cy="3498739"/>
          </a:xfrm>
        </p:spPr>
        <p:txBody>
          <a:bodyPr/>
          <a:lstStyle/>
          <a:p>
            <a:pPr>
              <a:lnSpc>
                <a:spcPct val="130000"/>
              </a:lnSpc>
              <a:spcAft>
                <a:spcPts val="1200"/>
              </a:spcAft>
            </a:pPr>
            <a:r>
              <a:rPr lang="en-GB" sz="2800" dirty="0"/>
              <a:t>Play can be and mean many different things to children and adults. Practitioners across ELC and school settings may describe activities they plan as ‘play’ whereas a child may not see these as play at all.  </a:t>
            </a:r>
          </a:p>
          <a:p>
            <a:pPr>
              <a:lnSpc>
                <a:spcPct val="130000"/>
              </a:lnSpc>
              <a:spcAft>
                <a:spcPts val="1200"/>
              </a:spcAft>
            </a:pPr>
            <a:r>
              <a:rPr lang="en-GB" sz="2800" dirty="0"/>
              <a:t>‘Play’ is therefore both a tricky word and concept to describe.   </a:t>
            </a:r>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8" name="Title 1"/>
          <p:cNvSpPr>
            <a:spLocks noGrp="1"/>
          </p:cNvSpPr>
          <p:nvPr>
            <p:ph type="title"/>
          </p:nvPr>
        </p:nvSpPr>
        <p:spPr>
          <a:xfrm>
            <a:off x="611801" y="525849"/>
            <a:ext cx="11049507" cy="782320"/>
          </a:xfrm>
        </p:spPr>
        <p:txBody>
          <a:bodyPr/>
          <a:lstStyle/>
          <a:p>
            <a:r>
              <a:rPr lang="en-GB" sz="3200" b="0" dirty="0"/>
              <a:t>Why Play Pedagogy? 3</a:t>
            </a:r>
            <a:endParaRPr lang="en-US" sz="3200" b="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5309" y="1455950"/>
            <a:ext cx="3048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1063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2.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3" name="Content Placeholder 2"/>
          <p:cNvSpPr>
            <a:spLocks noGrp="1"/>
          </p:cNvSpPr>
          <p:nvPr>
            <p:ph idx="1"/>
          </p:nvPr>
        </p:nvSpPr>
        <p:spPr>
          <a:xfrm>
            <a:off x="611801" y="1308169"/>
            <a:ext cx="8753872" cy="3498739"/>
          </a:xfrm>
        </p:spPr>
        <p:txBody>
          <a:bodyPr/>
          <a:lstStyle/>
          <a:p>
            <a:pPr>
              <a:lnSpc>
                <a:spcPct val="130000"/>
              </a:lnSpc>
              <a:spcAft>
                <a:spcPts val="1200"/>
              </a:spcAft>
            </a:pPr>
            <a:r>
              <a:rPr lang="en-GB" sz="2800" dirty="0"/>
              <a:t>It can be fun and joyful or difficult and complicated. This is a challenge for practitioners as the act can be misinterpreted as being ‘just play’. The intrinsic value of what a child is actually doing and learning can be missed or ignored and therefore seen as less valuable. Adults may consciously or unconsciously place more value on tasks they plan and lead with pre-determined outcomes.  </a:t>
            </a:r>
          </a:p>
          <a:p>
            <a:pPr>
              <a:lnSpc>
                <a:spcPct val="130000"/>
              </a:lnSpc>
            </a:pPr>
            <a:r>
              <a:rPr lang="en-GB" sz="2800" dirty="0"/>
              <a:t> </a:t>
            </a:r>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850732">
            <a:off x="9292891" y="2137089"/>
            <a:ext cx="2441202" cy="2919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p:cNvSpPr>
            <a:spLocks noGrp="1"/>
          </p:cNvSpPr>
          <p:nvPr>
            <p:ph type="title"/>
          </p:nvPr>
        </p:nvSpPr>
        <p:spPr>
          <a:xfrm>
            <a:off x="611801" y="525849"/>
            <a:ext cx="11049507" cy="782320"/>
          </a:xfrm>
        </p:spPr>
        <p:txBody>
          <a:bodyPr/>
          <a:lstStyle/>
          <a:p>
            <a:r>
              <a:rPr lang="en-GB" sz="3200" b="0" dirty="0"/>
              <a:t>Why Play Pedagogy? 4</a:t>
            </a:r>
            <a:endParaRPr lang="en-US" sz="3200" b="0" dirty="0"/>
          </a:p>
        </p:txBody>
      </p:sp>
    </p:spTree>
    <p:extLst>
      <p:ext uri="{BB962C8B-B14F-4D97-AF65-F5344CB8AC3E}">
        <p14:creationId xmlns:p14="http://schemas.microsoft.com/office/powerpoint/2010/main" val="1488871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2.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3" name="Content Placeholder 2"/>
          <p:cNvSpPr>
            <a:spLocks noGrp="1"/>
          </p:cNvSpPr>
          <p:nvPr>
            <p:ph idx="1"/>
          </p:nvPr>
        </p:nvSpPr>
        <p:spPr>
          <a:xfrm>
            <a:off x="611801" y="1308169"/>
            <a:ext cx="8753872" cy="3498739"/>
          </a:xfrm>
        </p:spPr>
        <p:txBody>
          <a:bodyPr/>
          <a:lstStyle/>
          <a:p>
            <a:pPr>
              <a:lnSpc>
                <a:spcPct val="130000"/>
              </a:lnSpc>
              <a:spcAft>
                <a:spcPts val="1200"/>
              </a:spcAft>
            </a:pPr>
            <a:r>
              <a:rPr lang="en-GB" sz="2800" dirty="0" smtClean="0"/>
              <a:t>To </a:t>
            </a:r>
            <a:r>
              <a:rPr lang="en-GB" sz="2800" dirty="0"/>
              <a:t>continue with the toolkit move on to Powerpoint presentation: </a:t>
            </a:r>
            <a:r>
              <a:rPr lang="en-GB" sz="2800" dirty="0">
                <a:hlinkClick r:id="rId4"/>
              </a:rPr>
              <a:t>Early Level Play Pedagogy Toolkit – Why Play Pedagogy</a:t>
            </a:r>
            <a:r>
              <a:rPr lang="en-GB" sz="2800" dirty="0"/>
              <a:t>? to learn more about why play pedagogy is important</a:t>
            </a:r>
            <a:r>
              <a:rPr lang="en-GB" sz="2800" dirty="0" smtClean="0"/>
              <a:t>.</a:t>
            </a:r>
            <a:endParaRPr lang="en-GB" sz="2800" dirty="0"/>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50732">
            <a:off x="9292891" y="2137089"/>
            <a:ext cx="2441202" cy="2919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p:cNvSpPr>
            <a:spLocks noGrp="1"/>
          </p:cNvSpPr>
          <p:nvPr>
            <p:ph type="title"/>
          </p:nvPr>
        </p:nvSpPr>
        <p:spPr>
          <a:xfrm>
            <a:off x="611801" y="525849"/>
            <a:ext cx="11049507" cy="782320"/>
          </a:xfrm>
        </p:spPr>
        <p:txBody>
          <a:bodyPr/>
          <a:lstStyle/>
          <a:p>
            <a:r>
              <a:rPr lang="en-GB" sz="3200" b="0" dirty="0"/>
              <a:t>Why Play Pedagogy</a:t>
            </a:r>
            <a:r>
              <a:rPr lang="en-GB" sz="3200" b="0"/>
              <a:t>? </a:t>
            </a:r>
            <a:endParaRPr lang="en-US" sz="3200" b="0" dirty="0"/>
          </a:p>
        </p:txBody>
      </p:sp>
    </p:spTree>
    <p:extLst>
      <p:ext uri="{BB962C8B-B14F-4D97-AF65-F5344CB8AC3E}">
        <p14:creationId xmlns:p14="http://schemas.microsoft.com/office/powerpoint/2010/main" val="3364006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CEC5A-E96A-764D-B31C-7C01D542D4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827649" y="3344432"/>
            <a:ext cx="3498738" cy="2624054"/>
          </a:xfrm>
          <a:prstGeom prst="rect">
            <a:avLst/>
          </a:prstGeom>
        </p:spPr>
      </p:pic>
      <p:grpSp>
        <p:nvGrpSpPr>
          <p:cNvPr id="12" name="Group 11"/>
          <p:cNvGrpSpPr/>
          <p:nvPr/>
        </p:nvGrpSpPr>
        <p:grpSpPr>
          <a:xfrm>
            <a:off x="1898127" y="2906227"/>
            <a:ext cx="5264673" cy="3865821"/>
            <a:chOff x="3252937" y="2784763"/>
            <a:chExt cx="5264673" cy="3865821"/>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2937" y="2784763"/>
              <a:ext cx="2581241" cy="386582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36369" y="2784763"/>
              <a:ext cx="2581241" cy="3865821"/>
            </a:xfrm>
            <a:prstGeom prst="rect">
              <a:avLst/>
            </a:prstGeom>
          </p:spPr>
        </p:pic>
      </p:grpSp>
      <p:pic>
        <p:nvPicPr>
          <p:cNvPr id="9" name="Picture 8" descr="green 2.pn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solidFill>
                  <a:srgbClr val="00ABB5"/>
                </a:solidFill>
              </a:rPr>
              <a:t>Contents</a:t>
            </a:r>
          </a:p>
        </p:txBody>
      </p:sp>
      <p:sp>
        <p:nvSpPr>
          <p:cNvPr id="3" name="Content Placeholder 2"/>
          <p:cNvSpPr>
            <a:spLocks noGrp="1"/>
          </p:cNvSpPr>
          <p:nvPr>
            <p:ph idx="1"/>
          </p:nvPr>
        </p:nvSpPr>
        <p:spPr>
          <a:xfrm>
            <a:off x="1001925" y="1070905"/>
            <a:ext cx="10521292" cy="3498739"/>
          </a:xfrm>
        </p:spPr>
        <p:txBody>
          <a:bodyPr/>
          <a:lstStyle/>
          <a:p>
            <a:pPr>
              <a:buClr>
                <a:srgbClr val="00C4C4"/>
              </a:buClr>
            </a:pPr>
            <a:r>
              <a:rPr lang="en-GB" b="1" dirty="0" smtClean="0"/>
              <a:t>Introduction</a:t>
            </a:r>
            <a:endParaRPr lang="en-GB" b="1" dirty="0">
              <a:hlinkClick r:id="rId7" action="ppaction://hlinksldjump"/>
            </a:endParaRPr>
          </a:p>
          <a:p>
            <a:pPr>
              <a:buClr>
                <a:schemeClr val="tx1">
                  <a:lumMod val="65000"/>
                  <a:lumOff val="35000"/>
                </a:schemeClr>
              </a:buClr>
            </a:pPr>
            <a:r>
              <a:rPr lang="en-GB" b="1" dirty="0" smtClean="0"/>
              <a:t>Section 1: Why </a:t>
            </a:r>
            <a:r>
              <a:rPr lang="en-GB" b="1" dirty="0"/>
              <a:t>play pedagogy?</a:t>
            </a:r>
          </a:p>
          <a:p>
            <a:pPr>
              <a:buClr>
                <a:schemeClr val="tx1">
                  <a:lumMod val="65000"/>
                  <a:lumOff val="35000"/>
                </a:schemeClr>
              </a:buClr>
            </a:pPr>
            <a:r>
              <a:rPr lang="en-GB" b="1" dirty="0" smtClean="0"/>
              <a:t>Section 2: Play </a:t>
            </a:r>
            <a:r>
              <a:rPr lang="en-GB" b="1" dirty="0"/>
              <a:t>environment </a:t>
            </a:r>
            <a:r>
              <a:rPr lang="en-GB" b="1" dirty="0" smtClean="0"/>
              <a:t>– considering spaces</a:t>
            </a:r>
            <a:r>
              <a:rPr lang="en-GB" b="1" dirty="0"/>
              <a:t>, interactions and experiences</a:t>
            </a:r>
          </a:p>
          <a:p>
            <a:pPr>
              <a:buClr>
                <a:schemeClr val="tx1">
                  <a:lumMod val="65000"/>
                  <a:lumOff val="35000"/>
                </a:schemeClr>
              </a:buClr>
            </a:pPr>
            <a:r>
              <a:rPr lang="en-GB" b="1" dirty="0" smtClean="0"/>
              <a:t>Section 3: Moving </a:t>
            </a:r>
            <a:r>
              <a:rPr lang="en-GB" b="1" dirty="0"/>
              <a:t>forward</a:t>
            </a:r>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4230069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6532" y="2289451"/>
            <a:ext cx="10633257" cy="954107"/>
          </a:xfrm>
          <a:prstGeom prst="rect">
            <a:avLst/>
          </a:prstGeom>
        </p:spPr>
        <p:txBody>
          <a:bodyPr wrap="square">
            <a:spAutoFit/>
          </a:bodyPr>
          <a:lstStyle/>
          <a:p>
            <a:r>
              <a:rPr lang="en-GB" dirty="0">
                <a:solidFill>
                  <a:srgbClr val="00ABB5"/>
                </a:solidFill>
              </a:rPr>
              <a:t>Early Level Play Pedagogy Toolkit</a:t>
            </a:r>
            <a:endParaRPr lang="en-US" dirty="0"/>
          </a:p>
          <a:p>
            <a:r>
              <a:rPr lang="en-GB" sz="3600" b="1" dirty="0">
                <a:solidFill>
                  <a:srgbClr val="00ABB5"/>
                </a:solidFill>
              </a:rPr>
              <a:t>Introduction</a:t>
            </a:r>
            <a:endParaRPr lang="en-US" sz="3600" b="1" dirty="0"/>
          </a:p>
        </p:txBody>
      </p:sp>
      <p:pic>
        <p:nvPicPr>
          <p:cNvPr id="12" name="Picture 11" descr="ES_alllogos_colour-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pic>
        <p:nvPicPr>
          <p:cNvPr id="6" name="Picture 5" descr="green 2.pn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84" y="3752515"/>
            <a:ext cx="12209384" cy="3105485"/>
          </a:xfrm>
          <a:prstGeom prst="rect">
            <a:avLst/>
          </a:prstGeom>
        </p:spPr>
      </p:pic>
      <p:sp>
        <p:nvSpPr>
          <p:cNvPr id="9" name="Text Box 8"/>
          <p:cNvSpPr txBox="1"/>
          <p:nvPr/>
        </p:nvSpPr>
        <p:spPr>
          <a:xfrm>
            <a:off x="7162800" y="6246000"/>
            <a:ext cx="5029200" cy="348018"/>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Arial Bold"/>
              </a:rPr>
              <a:t>For Scotland's learners, with Scotland's educators</a:t>
            </a:r>
            <a:endParaRPr lang="en-GB" sz="1200">
              <a:solidFill>
                <a:srgbClr val="595959"/>
              </a:solidFill>
              <a:effectLst/>
              <a:latin typeface="Arial Bold"/>
              <a:ea typeface="ＭＳ 明朝"/>
              <a:cs typeface="Arial Bold"/>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57806">
            <a:off x="4526591" y="526985"/>
            <a:ext cx="5272416" cy="5272416"/>
          </a:xfrm>
          <a:prstGeom prst="rect">
            <a:avLst/>
          </a:prstGeom>
          <a:solidFill>
            <a:srgbClr val="FFFFFF">
              <a:shade val="85000"/>
            </a:srgbClr>
          </a:solidFill>
          <a:ln w="88900" cap="sq">
            <a:solidFill>
              <a:srgbClr val="FFFFFF"/>
            </a:solidFill>
            <a:miter lim="800000"/>
          </a:ln>
          <a:effectLst>
            <a:outerShdw blurRad="241300" dist="279400" dir="2700000" sx="98000" sy="98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9584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2.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3" name="Content Placeholder 2"/>
          <p:cNvSpPr>
            <a:spLocks noGrp="1"/>
          </p:cNvSpPr>
          <p:nvPr>
            <p:ph idx="1"/>
          </p:nvPr>
        </p:nvSpPr>
        <p:spPr>
          <a:xfrm>
            <a:off x="844046" y="1233115"/>
            <a:ext cx="10521292" cy="4446715"/>
          </a:xfrm>
        </p:spPr>
        <p:txBody>
          <a:bodyPr/>
          <a:lstStyle/>
          <a:p>
            <a:pPr>
              <a:lnSpc>
                <a:spcPct val="130000"/>
              </a:lnSpc>
              <a:buClr>
                <a:srgbClr val="00ABB5"/>
              </a:buClr>
            </a:pPr>
            <a:endParaRPr lang="en-GB" b="1" dirty="0"/>
          </a:p>
          <a:p>
            <a:pPr>
              <a:lnSpc>
                <a:spcPct val="130000"/>
              </a:lnSpc>
              <a:buClr>
                <a:srgbClr val="00ABB5"/>
              </a:buClr>
            </a:pPr>
            <a:r>
              <a:rPr lang="en-GB" sz="2800" dirty="0"/>
              <a:t>Curriculum for Excellence has established clear values, purposes and principles for education from 3 to 18 in Scotland. It aims to enable children and young people to develop their capacities as successful learners, confident individuals, responsible citizens and effective contributors</a:t>
            </a:r>
            <a:r>
              <a:rPr lang="en-GB" dirty="0"/>
              <a:t>. </a:t>
            </a:r>
          </a:p>
          <a:p>
            <a:pPr>
              <a:lnSpc>
                <a:spcPct val="130000"/>
              </a:lnSpc>
              <a:buClr>
                <a:srgbClr val="00ABB5"/>
              </a:buClr>
            </a:pPr>
            <a:r>
              <a:rPr lang="en-GB" sz="2800" dirty="0">
                <a:cs typeface="Arial"/>
              </a:rPr>
              <a:t>                                                                                                      </a:t>
            </a:r>
          </a:p>
          <a:p>
            <a:pPr>
              <a:lnSpc>
                <a:spcPct val="130000"/>
              </a:lnSpc>
              <a:buClr>
                <a:srgbClr val="00ABB5"/>
              </a:buClr>
            </a:pPr>
            <a:endParaRPr lang="en-GB" b="1" dirty="0">
              <a:cs typeface="Arial"/>
            </a:endParaRPr>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8" name="Title 1"/>
          <p:cNvSpPr>
            <a:spLocks noGrp="1"/>
          </p:cNvSpPr>
          <p:nvPr>
            <p:ph type="title"/>
          </p:nvPr>
        </p:nvSpPr>
        <p:spPr>
          <a:xfrm>
            <a:off x="611801" y="525849"/>
            <a:ext cx="11049507" cy="782320"/>
          </a:xfrm>
        </p:spPr>
        <p:txBody>
          <a:bodyPr/>
          <a:lstStyle/>
          <a:p>
            <a:r>
              <a:rPr lang="en-GB" sz="3200" b="0" dirty="0"/>
              <a:t>Introduction 1</a:t>
            </a:r>
            <a:endParaRPr lang="en-US" sz="3200" b="0" dirty="0"/>
          </a:p>
        </p:txBody>
      </p:sp>
      <p:pic>
        <p:nvPicPr>
          <p:cNvPr id="4" name="Picture 3" descr="A picture containing book, text&#10;&#10;Description automatically generated">
            <a:extLst>
              <a:ext uri="{FF2B5EF4-FFF2-40B4-BE49-F238E27FC236}">
                <a16:creationId xmlns:a16="http://schemas.microsoft.com/office/drawing/2014/main" id="{DDC5E424-4CC8-41B3-8251-B4358ABCD9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3553" y="226705"/>
            <a:ext cx="144000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649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2.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3" name="Content Placeholder 2"/>
          <p:cNvSpPr>
            <a:spLocks noGrp="1"/>
          </p:cNvSpPr>
          <p:nvPr>
            <p:ph idx="1"/>
          </p:nvPr>
        </p:nvSpPr>
        <p:spPr>
          <a:xfrm>
            <a:off x="835354" y="1376808"/>
            <a:ext cx="10521292" cy="3498739"/>
          </a:xfrm>
        </p:spPr>
        <p:txBody>
          <a:bodyPr/>
          <a:lstStyle/>
          <a:p>
            <a:pPr>
              <a:lnSpc>
                <a:spcPct val="130000"/>
              </a:lnSpc>
              <a:buClr>
                <a:srgbClr val="00ABB5"/>
              </a:buClr>
            </a:pPr>
            <a:r>
              <a:rPr lang="en-GB" sz="2800" dirty="0"/>
              <a:t>As part of their learner journey, all children and young people in Scotland are entitled to experience a coherent curriculum from 3 to 18, in order that they have opportunities to develop the knowledge, skills and attributes they need to adapt, think critically and flourish in today’s world.</a:t>
            </a:r>
          </a:p>
          <a:p>
            <a:pPr>
              <a:lnSpc>
                <a:spcPct val="130000"/>
              </a:lnSpc>
              <a:buClr>
                <a:srgbClr val="00ABB5"/>
              </a:buClr>
            </a:pPr>
            <a:endParaRPr lang="en-GB" sz="2800" dirty="0"/>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5" name="Title 1"/>
          <p:cNvSpPr>
            <a:spLocks noGrp="1"/>
          </p:cNvSpPr>
          <p:nvPr>
            <p:ph type="title"/>
          </p:nvPr>
        </p:nvSpPr>
        <p:spPr>
          <a:xfrm>
            <a:off x="611801" y="525849"/>
            <a:ext cx="11049507" cy="782320"/>
          </a:xfrm>
        </p:spPr>
        <p:txBody>
          <a:bodyPr/>
          <a:lstStyle/>
          <a:p>
            <a:r>
              <a:rPr lang="en-GB" sz="3200" b="0" dirty="0"/>
              <a:t>Introduction 2</a:t>
            </a:r>
            <a:endParaRPr lang="en-US" sz="3200" b="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07749">
            <a:off x="8032181" y="3937862"/>
            <a:ext cx="3290437" cy="2193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0439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2.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3" name="Content Placeholder 2"/>
          <p:cNvSpPr>
            <a:spLocks noGrp="1"/>
          </p:cNvSpPr>
          <p:nvPr>
            <p:ph idx="1"/>
          </p:nvPr>
        </p:nvSpPr>
        <p:spPr>
          <a:xfrm>
            <a:off x="844046" y="1354974"/>
            <a:ext cx="10521292" cy="3498739"/>
          </a:xfrm>
        </p:spPr>
        <p:txBody>
          <a:bodyPr/>
          <a:lstStyle/>
          <a:p>
            <a:pPr>
              <a:lnSpc>
                <a:spcPct val="130000"/>
              </a:lnSpc>
              <a:buClr>
                <a:srgbClr val="00ABB5"/>
              </a:buClr>
            </a:pPr>
            <a:r>
              <a:rPr lang="en-GB" sz="2800" dirty="0"/>
              <a:t>Early Learning and Childcare (ELC) settings and schools have the </a:t>
            </a:r>
            <a:r>
              <a:rPr lang="en-GB" sz="2800" b="1" dirty="0"/>
              <a:t>freedom</a:t>
            </a:r>
            <a:r>
              <a:rPr lang="en-GB" sz="2800" dirty="0"/>
              <a:t> and </a:t>
            </a:r>
            <a:r>
              <a:rPr lang="en-GB" sz="2800" b="1" dirty="0"/>
              <a:t>responsibility</a:t>
            </a:r>
            <a:r>
              <a:rPr lang="en-GB" sz="2800" dirty="0"/>
              <a:t> to meet the needs of children and young people in their local communities. The curriculum must be designed, managed and delivered to take full account of each learner’s individual needs and stage of development.</a:t>
            </a:r>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5" name="Title 1"/>
          <p:cNvSpPr>
            <a:spLocks noGrp="1"/>
          </p:cNvSpPr>
          <p:nvPr>
            <p:ph type="title"/>
          </p:nvPr>
        </p:nvSpPr>
        <p:spPr>
          <a:xfrm>
            <a:off x="611801" y="525849"/>
            <a:ext cx="11049507" cy="782320"/>
          </a:xfrm>
        </p:spPr>
        <p:txBody>
          <a:bodyPr/>
          <a:lstStyle/>
          <a:p>
            <a:r>
              <a:rPr lang="en-GB" sz="3200" b="0" dirty="0"/>
              <a:t>Introduction 3</a:t>
            </a:r>
            <a:endParaRPr lang="en-US" sz="3200" b="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96771">
            <a:off x="611801" y="4381031"/>
            <a:ext cx="3367129" cy="2240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3884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2.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3" name="Content Placeholder 2"/>
          <p:cNvSpPr>
            <a:spLocks noGrp="1"/>
          </p:cNvSpPr>
          <p:nvPr>
            <p:ph idx="1"/>
          </p:nvPr>
        </p:nvSpPr>
        <p:spPr>
          <a:xfrm>
            <a:off x="611801" y="1195337"/>
            <a:ext cx="10521292" cy="6083214"/>
          </a:xfrm>
        </p:spPr>
        <p:txBody>
          <a:bodyPr/>
          <a:lstStyle/>
          <a:p>
            <a:pPr>
              <a:lnSpc>
                <a:spcPct val="130000"/>
              </a:lnSpc>
            </a:pPr>
            <a:r>
              <a:rPr lang="en-GB" sz="2800" dirty="0"/>
              <a:t>In Scotland we benefit from a curriculum model that spans the ELC and the early years of Primary School. The Early Level of Curriculum for Excellence is intended to support the implementation of a </a:t>
            </a:r>
            <a:r>
              <a:rPr lang="en-GB" sz="2800" b="1" dirty="0"/>
              <a:t>responsive</a:t>
            </a:r>
            <a:r>
              <a:rPr lang="en-GB" sz="2800" dirty="0"/>
              <a:t>, </a:t>
            </a:r>
            <a:r>
              <a:rPr lang="en-GB" sz="2800" b="1" dirty="0"/>
              <a:t>continuous, play-based </a:t>
            </a:r>
            <a:r>
              <a:rPr lang="en-GB" sz="2800" dirty="0"/>
              <a:t>curriculum for children aged 3 – 6. It describes experiences and outcomes for children’s learning in ways which have supported a more active, play-based approach to learning and teaching in early primary school and encouraged better continuity and progression for all children across all settings. </a:t>
            </a:r>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5" name="Title 1"/>
          <p:cNvSpPr>
            <a:spLocks noGrp="1"/>
          </p:cNvSpPr>
          <p:nvPr>
            <p:ph type="title"/>
          </p:nvPr>
        </p:nvSpPr>
        <p:spPr>
          <a:xfrm>
            <a:off x="611801" y="525849"/>
            <a:ext cx="11049507" cy="782320"/>
          </a:xfrm>
        </p:spPr>
        <p:txBody>
          <a:bodyPr/>
          <a:lstStyle/>
          <a:p>
            <a:r>
              <a:rPr lang="en-GB" sz="3200" b="0" dirty="0"/>
              <a:t>Introduction 4</a:t>
            </a:r>
            <a:endParaRPr lang="en-US" sz="3200" b="0" dirty="0"/>
          </a:p>
        </p:txBody>
      </p:sp>
    </p:spTree>
    <p:extLst>
      <p:ext uri="{BB962C8B-B14F-4D97-AF65-F5344CB8AC3E}">
        <p14:creationId xmlns:p14="http://schemas.microsoft.com/office/powerpoint/2010/main" val="415199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2.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3" name="Content Placeholder 2"/>
          <p:cNvSpPr>
            <a:spLocks noGrp="1"/>
          </p:cNvSpPr>
          <p:nvPr>
            <p:ph idx="1"/>
          </p:nvPr>
        </p:nvSpPr>
        <p:spPr>
          <a:xfrm>
            <a:off x="835354" y="1305934"/>
            <a:ext cx="10521292" cy="4810694"/>
          </a:xfrm>
        </p:spPr>
        <p:txBody>
          <a:bodyPr/>
          <a:lstStyle/>
          <a:p>
            <a:pPr>
              <a:lnSpc>
                <a:spcPct val="130000"/>
              </a:lnSpc>
            </a:pPr>
            <a:r>
              <a:rPr lang="en-GB" sz="2800" dirty="0"/>
              <a:t>While there are some excellent examples, play-based learning is not yet delivered consistently across the country. We know too that understanding of play pedagogy may differ significantly among practitioners. There is still more to be done to support continuity and progression across the early level to ensure that children take their learning forward in ways </a:t>
            </a:r>
            <a:br>
              <a:rPr lang="en-GB" sz="2800" dirty="0"/>
            </a:br>
            <a:r>
              <a:rPr lang="en-GB" sz="2800" dirty="0"/>
              <a:t>which are developmentally appropriate. </a:t>
            </a:r>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5" name="Title 1"/>
          <p:cNvSpPr>
            <a:spLocks noGrp="1"/>
          </p:cNvSpPr>
          <p:nvPr>
            <p:ph type="title"/>
          </p:nvPr>
        </p:nvSpPr>
        <p:spPr>
          <a:xfrm>
            <a:off x="611801" y="525849"/>
            <a:ext cx="11049507" cy="782320"/>
          </a:xfrm>
        </p:spPr>
        <p:txBody>
          <a:bodyPr/>
          <a:lstStyle/>
          <a:p>
            <a:r>
              <a:rPr lang="en-GB" sz="3200" b="0" dirty="0"/>
              <a:t>Introduction 5</a:t>
            </a:r>
            <a:endParaRPr lang="en-US" sz="3200" b="0" dirty="0"/>
          </a:p>
        </p:txBody>
      </p:sp>
      <p:pic>
        <p:nvPicPr>
          <p:cNvPr id="2" name="Picture 1"/>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194177" y="4223224"/>
            <a:ext cx="2966446" cy="2050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674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2.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815263"/>
            <a:ext cx="12209384" cy="1042737"/>
          </a:xfrm>
          <a:prstGeom prst="rect">
            <a:avLst/>
          </a:prstGeom>
        </p:spPr>
      </p:pic>
      <p:sp>
        <p:nvSpPr>
          <p:cNvPr id="3" name="Content Placeholder 2"/>
          <p:cNvSpPr>
            <a:spLocks noGrp="1"/>
          </p:cNvSpPr>
          <p:nvPr>
            <p:ph idx="1"/>
          </p:nvPr>
        </p:nvSpPr>
        <p:spPr>
          <a:xfrm>
            <a:off x="844046" y="1315011"/>
            <a:ext cx="10521292" cy="5428940"/>
          </a:xfrm>
        </p:spPr>
        <p:txBody>
          <a:bodyPr/>
          <a:lstStyle/>
          <a:p>
            <a:pPr>
              <a:lnSpc>
                <a:spcPct val="130000"/>
              </a:lnSpc>
            </a:pPr>
            <a:r>
              <a:rPr lang="en-GB" sz="2800" dirty="0"/>
              <a:t>This toolkit seeks to support practitioners working with children in the Early Level to appropriately use play pedagogy to support learning and development. It is designed to be used in conjunction with Curriculum for Excellence and national practice guidance “Building the Ambition”. The toolkit is fully aligned with </a:t>
            </a:r>
            <a:r>
              <a:rPr lang="en-GB" sz="2800" dirty="0" smtClean="0"/>
              <a:t>the refreshed and strengthen practice guidance which </a:t>
            </a:r>
            <a:r>
              <a:rPr lang="en-GB" sz="2800" dirty="0"/>
              <a:t>will be published in 2020, </a:t>
            </a:r>
            <a:r>
              <a:rPr lang="en-GB" sz="2800" dirty="0" smtClean="0"/>
              <a:t>for </a:t>
            </a:r>
            <a:r>
              <a:rPr lang="en-GB" sz="2800" dirty="0"/>
              <a:t>those working with young children in Scotland.</a:t>
            </a:r>
          </a:p>
        </p:txBody>
      </p:sp>
      <p:sp>
        <p:nvSpPr>
          <p:cNvPr id="7" name="Text Box 8"/>
          <p:cNvSpPr txBox="1"/>
          <p:nvPr/>
        </p:nvSpPr>
        <p:spPr>
          <a:xfrm>
            <a:off x="7162800" y="63720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5" name="Title 1"/>
          <p:cNvSpPr>
            <a:spLocks noGrp="1"/>
          </p:cNvSpPr>
          <p:nvPr>
            <p:ph type="title"/>
          </p:nvPr>
        </p:nvSpPr>
        <p:spPr>
          <a:xfrm>
            <a:off x="611801" y="525849"/>
            <a:ext cx="11049507" cy="782320"/>
          </a:xfrm>
        </p:spPr>
        <p:txBody>
          <a:bodyPr/>
          <a:lstStyle/>
          <a:p>
            <a:r>
              <a:rPr lang="en-GB" sz="3200" b="0" dirty="0"/>
              <a:t>Introduction 6</a:t>
            </a:r>
            <a:endParaRPr lang="en-US" sz="3200" b="0" dirty="0"/>
          </a:p>
        </p:txBody>
      </p:sp>
    </p:spTree>
    <p:extLst>
      <p:ext uri="{BB962C8B-B14F-4D97-AF65-F5344CB8AC3E}">
        <p14:creationId xmlns:p14="http://schemas.microsoft.com/office/powerpoint/2010/main" val="1435714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DD28F11-6303-467A-9ACB-F438E7149DEB}" vid="{3CDE3CAA-B7CF-48FD-95A0-BD42E35D1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731C7DC0E4A742AFBB7A65AFD0CFCE" ma:contentTypeVersion="8" ma:contentTypeDescription="Create a new document." ma:contentTypeScope="" ma:versionID="fd5f226bf924d43a1c211e363b2a8fc0">
  <xsd:schema xmlns:xsd="http://www.w3.org/2001/XMLSchema" xmlns:xs="http://www.w3.org/2001/XMLSchema" xmlns:p="http://schemas.microsoft.com/office/2006/metadata/properties" xmlns:ns2="69282f39-00c7-4d94-a592-b1fdebf26fa4" xmlns:ns3="f2074bff-7365-4fab-ae0e-8bddc33a9f7c" targetNamespace="http://schemas.microsoft.com/office/2006/metadata/properties" ma:root="true" ma:fieldsID="abc567129b4d5f652e3b3f0d8583d9be" ns2:_="" ns3:_="">
    <xsd:import namespace="69282f39-00c7-4d94-a592-b1fdebf26fa4"/>
    <xsd:import namespace="f2074bff-7365-4fab-ae0e-8bddc33a9f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82f39-00c7-4d94-a592-b1fdebf26f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074bff-7365-4fab-ae0e-8bddc33a9f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14C7D3-7C62-49D4-84A5-36EDACF414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82f39-00c7-4d94-a592-b1fdebf26fa4"/>
    <ds:schemaRef ds:uri="f2074bff-7365-4fab-ae0e-8bddc33a9f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D7967039-C71A-4B84-9858-0728C216CC08}">
  <ds:schemaRefs>
    <ds:schemaRef ds:uri="http://purl.org/dc/elements/1.1/"/>
    <ds:schemaRef ds:uri="http://schemas.microsoft.com/office/2006/metadata/properties"/>
    <ds:schemaRef ds:uri="http://schemas.microsoft.com/office/infopath/2007/PartnerControls"/>
    <ds:schemaRef ds:uri="http://purl.org/dc/terms/"/>
    <ds:schemaRef ds:uri="f2074bff-7365-4fab-ae0e-8bddc33a9f7c"/>
    <ds:schemaRef ds:uri="69282f39-00c7-4d94-a592-b1fdebf26fa4"/>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Education Scotland Powerpoint</Template>
  <TotalTime>309</TotalTime>
  <Words>1558</Words>
  <Application>Microsoft Office PowerPoint</Application>
  <PresentationFormat>Widescreen</PresentationFormat>
  <Paragraphs>94</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Bold</vt:lpstr>
      <vt:lpstr>Calibri</vt:lpstr>
      <vt:lpstr>Lucida Grande</vt:lpstr>
      <vt:lpstr>ＭＳ 明朝</vt:lpstr>
      <vt:lpstr>Times New Roman</vt:lpstr>
      <vt:lpstr>Wingdings</vt:lpstr>
      <vt:lpstr>Powerpoint_template</vt:lpstr>
      <vt:lpstr>PowerPoint Presentation</vt:lpstr>
      <vt:lpstr>Contents</vt:lpstr>
      <vt:lpstr>PowerPoint Presentation</vt:lpstr>
      <vt:lpstr>Introduction 1</vt:lpstr>
      <vt:lpstr>Introduction 2</vt:lpstr>
      <vt:lpstr>Introduction 3</vt:lpstr>
      <vt:lpstr>Introduction 4</vt:lpstr>
      <vt:lpstr>Introduction 5</vt:lpstr>
      <vt:lpstr>Introduction 6</vt:lpstr>
      <vt:lpstr>The Toolkit </vt:lpstr>
      <vt:lpstr>Section One: Why Play Pedagogy?</vt:lpstr>
      <vt:lpstr>Why Play Pedagogy?</vt:lpstr>
      <vt:lpstr>Why Play Pedagogy? 2</vt:lpstr>
      <vt:lpstr>Why Play Pedagogy? 3</vt:lpstr>
      <vt:lpstr>Why Play Pedagogy? 4</vt:lpstr>
      <vt:lpstr>Why Play Pedagogy?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SWAY presentation: Early Level Play Pedagogy Toolkit - Why Play Pedagogy?</dc:title>
  <dc:creator>DLECJGEdS@gov.scot</dc:creator>
  <cp:lastModifiedBy>u416357</cp:lastModifiedBy>
  <cp:revision>1101</cp:revision>
  <cp:lastPrinted>2014-02-19T15:05:01Z</cp:lastPrinted>
  <dcterms:created xsi:type="dcterms:W3CDTF">2019-12-12T09:53:13Z</dcterms:created>
  <dcterms:modified xsi:type="dcterms:W3CDTF">2019-12-20T14:22:23Z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0x010100D3731C7DC0E4A742AFBB7A65AFD0CFCE</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