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5"/>
  </p:sldMasterIdLst>
  <p:notesMasterIdLst>
    <p:notesMasterId r:id="rId26"/>
  </p:notesMasterIdLst>
  <p:handoutMasterIdLst>
    <p:handoutMasterId r:id="rId27"/>
  </p:handoutMasterIdLst>
  <p:sldIdLst>
    <p:sldId id="396" r:id="rId6"/>
    <p:sldId id="395" r:id="rId7"/>
    <p:sldId id="341" r:id="rId8"/>
    <p:sldId id="382" r:id="rId9"/>
    <p:sldId id="383" r:id="rId10"/>
    <p:sldId id="381" r:id="rId11"/>
    <p:sldId id="391" r:id="rId12"/>
    <p:sldId id="398" r:id="rId13"/>
    <p:sldId id="386" r:id="rId14"/>
    <p:sldId id="344" r:id="rId15"/>
    <p:sldId id="377" r:id="rId16"/>
    <p:sldId id="393" r:id="rId17"/>
    <p:sldId id="359" r:id="rId18"/>
    <p:sldId id="357" r:id="rId19"/>
    <p:sldId id="384" r:id="rId20"/>
    <p:sldId id="345" r:id="rId21"/>
    <p:sldId id="378" r:id="rId22"/>
    <p:sldId id="348" r:id="rId23"/>
    <p:sldId id="394" r:id="rId24"/>
    <p:sldId id="380"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D236"/>
    <a:srgbClr val="CCFFCC"/>
    <a:srgbClr val="FFFFCC"/>
    <a:srgbClr val="404040"/>
    <a:srgbClr val="00C4C4"/>
    <a:srgbClr val="00AB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9647B5-089E-4F48-AE4A-BA25EEC44937}" v="1" dt="2026-08-11T09:19:10.5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5" autoAdjust="0"/>
  </p:normalViewPr>
  <p:slideViewPr>
    <p:cSldViewPr snapToGrid="0">
      <p:cViewPr varScale="1">
        <p:scale>
          <a:sx n="92" d="100"/>
          <a:sy n="92" d="100"/>
        </p:scale>
        <p:origin x="432" y="66"/>
      </p:cViewPr>
      <p:guideLst>
        <p:guide orient="horz" pos="2160"/>
        <p:guide pos="3840"/>
      </p:guideLst>
    </p:cSldViewPr>
  </p:slideViewPr>
  <p:outlineViewPr>
    <p:cViewPr>
      <p:scale>
        <a:sx n="33" d="100"/>
        <a:sy n="33" d="100"/>
      </p:scale>
      <p:origin x="0" y="-450"/>
    </p:cViewPr>
  </p:outlineViewPr>
  <p:notesTextViewPr>
    <p:cViewPr>
      <p:scale>
        <a:sx n="1" d="1"/>
        <a:sy n="1" d="1"/>
      </p:scale>
      <p:origin x="0" y="-444"/>
    </p:cViewPr>
  </p:notesTextViewPr>
  <p:notesViewPr>
    <p:cSldViewPr snapToGrid="0">
      <p:cViewPr varScale="1">
        <p:scale>
          <a:sx n="86" d="100"/>
          <a:sy n="86" d="100"/>
        </p:scale>
        <p:origin x="3798"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ine Mccullough" userId="59fc6379-55e3-469a-8068-045c146eb134" providerId="ADAL" clId="{B91DDFD8-4F40-41E9-B96E-F1AC70266215}"/>
    <pc:docChg chg="modSld">
      <pc:chgData name="Janine Mccullough" userId="59fc6379-55e3-469a-8068-045c146eb134" providerId="ADAL" clId="{B91DDFD8-4F40-41E9-B96E-F1AC70266215}" dt="2026-08-11T09:21:33.889" v="16" actId="20577"/>
      <pc:docMkLst>
        <pc:docMk/>
      </pc:docMkLst>
      <pc:sldChg chg="modSp mod">
        <pc:chgData name="Janine Mccullough" userId="59fc6379-55e3-469a-8068-045c146eb134" providerId="ADAL" clId="{B91DDFD8-4F40-41E9-B96E-F1AC70266215}" dt="2026-08-10T14:21:30.413" v="14" actId="20577"/>
        <pc:sldMkLst>
          <pc:docMk/>
          <pc:sldMk cId="13405387" sldId="377"/>
        </pc:sldMkLst>
        <pc:spChg chg="mod">
          <ac:chgData name="Janine Mccullough" userId="59fc6379-55e3-469a-8068-045c146eb134" providerId="ADAL" clId="{B91DDFD8-4F40-41E9-B96E-F1AC70266215}" dt="2026-08-10T14:21:30.413" v="14" actId="20577"/>
          <ac:spMkLst>
            <pc:docMk/>
            <pc:sldMk cId="13405387" sldId="377"/>
            <ac:spMk id="4" creationId="{00000000-0000-0000-0000-000000000000}"/>
          </ac:spMkLst>
        </pc:spChg>
      </pc:sldChg>
      <pc:sldChg chg="modNotesTx">
        <pc:chgData name="Janine Mccullough" userId="59fc6379-55e3-469a-8068-045c146eb134" providerId="ADAL" clId="{B91DDFD8-4F40-41E9-B96E-F1AC70266215}" dt="2026-08-11T09:21:33.889" v="16" actId="20577"/>
        <pc:sldMkLst>
          <pc:docMk/>
          <pc:sldMk cId="1997251379" sldId="39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E1EEAC2-6BA7-4ABE-8AD8-0D26EC897E9A}" type="datetimeFigureOut">
              <a:rPr lang="en-GB" smtClean="0"/>
              <a:t>11/08/2026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47A8C41-7247-444A-9DC9-E9ACA2EFD3C8}" type="slidenum">
              <a:rPr lang="en-GB" smtClean="0"/>
              <a:t>‹#›</a:t>
            </a:fld>
            <a:endParaRPr lang="en-GB"/>
          </a:p>
        </p:txBody>
      </p:sp>
    </p:spTree>
    <p:extLst>
      <p:ext uri="{BB962C8B-B14F-4D97-AF65-F5344CB8AC3E}">
        <p14:creationId xmlns:p14="http://schemas.microsoft.com/office/powerpoint/2010/main" val="3429070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D5B34D-ADEC-457E-B4B9-B8BA594A1FF5}" type="datetimeFigureOut">
              <a:rPr lang="en-GB" smtClean="0"/>
              <a:t>11/08/2026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238C683-9137-4122-84BD-5AA5692D6AF0}" type="slidenum">
              <a:rPr lang="en-GB" smtClean="0"/>
              <a:t>‹#›</a:t>
            </a:fld>
            <a:endParaRPr lang="en-GB"/>
          </a:p>
        </p:txBody>
      </p:sp>
    </p:spTree>
    <p:extLst>
      <p:ext uri="{BB962C8B-B14F-4D97-AF65-F5344CB8AC3E}">
        <p14:creationId xmlns:p14="http://schemas.microsoft.com/office/powerpoint/2010/main" val="162723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Welcome to the ‘Supporting Young Carers in Education’ Professional Learning Activity. This activity is designed for anyone working with young carers in an educational setting or context. This module of learning is part of a set of 4 modules. Each modules should take between 30 minutes and an hour depending on how it is undertaken. They can be studied as a group or as in-service activities with some discussion around the reflective questions or as an individual professional learning activity with written reflections in a log. Module one is designed specifically for all educational practitioners and should help them identify and support young carers. Module 2 is designed for anyone with leadership responsibility for organizing supports for young carers in their setting and includes their legal duties. Module 3 is designed for anyone hoping to develop a whole school approach towards supporting young carers. Module 4 addresses the specific challenges of transitions for young carers.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Welcome to this supported learning activity about young carers in education.  Throughout this module and following the two other modules we often refer to young carers in school.  However, we are very aware that young adult carers are in other types of education such as college or training provisions.  They are supported by colleagues in youth or community services.  This professional learning activity would equally apply </a:t>
            </a:r>
            <a:r>
              <a:rPr lang="en-US"/>
              <a:t>to these </a:t>
            </a:r>
            <a:r>
              <a:rPr lang="en-US" dirty="0"/>
              <a:t>young people.</a:t>
            </a:r>
          </a:p>
          <a:p>
            <a:endParaRPr lang="en-US" dirty="0"/>
          </a:p>
        </p:txBody>
      </p:sp>
      <p:sp>
        <p:nvSpPr>
          <p:cNvPr id="4" name="Slide Number Placeholder 3"/>
          <p:cNvSpPr>
            <a:spLocks noGrp="1"/>
          </p:cNvSpPr>
          <p:nvPr>
            <p:ph type="sldNum" sz="quarter" idx="10"/>
          </p:nvPr>
        </p:nvSpPr>
        <p:spPr/>
        <p:txBody>
          <a:bodyPr/>
          <a:lstStyle/>
          <a:p>
            <a:fld id="{1238C683-9137-4122-84BD-5AA5692D6AF0}" type="slidenum">
              <a:rPr lang="en-GB" smtClean="0"/>
              <a:t>1</a:t>
            </a:fld>
            <a:endParaRPr lang="en-GB" dirty="0"/>
          </a:p>
        </p:txBody>
      </p:sp>
    </p:spTree>
    <p:extLst>
      <p:ext uri="{BB962C8B-B14F-4D97-AF65-F5344CB8AC3E}">
        <p14:creationId xmlns:p14="http://schemas.microsoft.com/office/powerpoint/2010/main" val="4144225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Module 3 Ways of supporting young carers through Circles of Support and in more practical ways.</a:t>
            </a:r>
            <a:endParaRPr lang="en-US" dirty="0"/>
          </a:p>
        </p:txBody>
      </p:sp>
      <p:sp>
        <p:nvSpPr>
          <p:cNvPr id="4" name="Slide Number Placeholder 3"/>
          <p:cNvSpPr>
            <a:spLocks noGrp="1"/>
          </p:cNvSpPr>
          <p:nvPr>
            <p:ph type="sldNum" sz="quarter" idx="10"/>
          </p:nvPr>
        </p:nvSpPr>
        <p:spPr/>
        <p:txBody>
          <a:bodyPr/>
          <a:lstStyle/>
          <a:p>
            <a:fld id="{1238C683-9137-4122-84BD-5AA5692D6AF0}" type="slidenum">
              <a:rPr lang="en-GB" smtClean="0"/>
              <a:t>2</a:t>
            </a:fld>
            <a:endParaRPr lang="en-GB"/>
          </a:p>
        </p:txBody>
      </p:sp>
    </p:spTree>
    <p:extLst>
      <p:ext uri="{BB962C8B-B14F-4D97-AF65-F5344CB8AC3E}">
        <p14:creationId xmlns:p14="http://schemas.microsoft.com/office/powerpoint/2010/main" val="1968979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Young carers describing themselves in education</a:t>
            </a:r>
          </a:p>
        </p:txBody>
      </p:sp>
      <p:sp>
        <p:nvSpPr>
          <p:cNvPr id="4" name="Slide Number Placeholder 3"/>
          <p:cNvSpPr>
            <a:spLocks noGrp="1"/>
          </p:cNvSpPr>
          <p:nvPr>
            <p:ph type="sldNum" sz="quarter" idx="5"/>
          </p:nvPr>
        </p:nvSpPr>
        <p:spPr/>
        <p:txBody>
          <a:bodyPr/>
          <a:lstStyle/>
          <a:p>
            <a:fld id="{1238C683-9137-4122-84BD-5AA5692D6AF0}" type="slidenum">
              <a:rPr lang="en-GB" smtClean="0"/>
              <a:t>3</a:t>
            </a:fld>
            <a:endParaRPr lang="en-GB"/>
          </a:p>
        </p:txBody>
      </p:sp>
    </p:spTree>
    <p:extLst>
      <p:ext uri="{BB962C8B-B14F-4D97-AF65-F5344CB8AC3E}">
        <p14:creationId xmlns:p14="http://schemas.microsoft.com/office/powerpoint/2010/main" val="130245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0" dirty="0">
                <a:solidFill>
                  <a:srgbClr val="00C4C4"/>
                </a:solidFill>
                <a:latin typeface="+mj-lt"/>
                <a:ea typeface="Comic Sans MS"/>
                <a:cs typeface="Comic Sans MS"/>
                <a:sym typeface="Comic Sans MS"/>
              </a:rPr>
              <a:t>Young Carers need a ‘Circle of Support’ because we’ve talked about why they can be hidden, why they can feel isolated, they feel no want understands.  The feel they may not have an adult they can talk to.  They find it hard to maintain friendships or even make friends, they talk about feeling isolated and lonely as part of their caring role. Many of them may </a:t>
            </a:r>
            <a:r>
              <a:rPr lang="en-GB" dirty="0">
                <a:solidFill>
                  <a:srgbClr val="404040"/>
                </a:solidFill>
              </a:rPr>
              <a:t>not have spare time to play, socialise</a:t>
            </a:r>
            <a:r>
              <a:rPr lang="en-GB" sz="1200" b="0" kern="0" dirty="0">
                <a:solidFill>
                  <a:srgbClr val="00C4C4"/>
                </a:solidFill>
                <a:latin typeface="+mj-lt"/>
                <a:ea typeface="Comic Sans MS"/>
                <a:cs typeface="Comic Sans MS"/>
                <a:sym typeface="Comic Sans MS"/>
              </a:rPr>
              <a:t> </a:t>
            </a:r>
            <a:r>
              <a:rPr lang="en-GB" dirty="0">
                <a:solidFill>
                  <a:srgbClr val="404040"/>
                </a:solidFill>
              </a:rPr>
              <a:t>or do sports and hobbies that they enjoy.  The may have outcomes that show they want to do these things but due to caring responsibilities they have been unable to.</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4</a:t>
            </a:fld>
            <a:endParaRPr lang="en-GB"/>
          </a:p>
        </p:txBody>
      </p:sp>
    </p:spTree>
    <p:extLst>
      <p:ext uri="{BB962C8B-B14F-4D97-AF65-F5344CB8AC3E}">
        <p14:creationId xmlns:p14="http://schemas.microsoft.com/office/powerpoint/2010/main" val="3796568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a massive ‘potential’ Circle of Support around a young carer who can come from parent's, carers, friends or wider family.  It can also be from Allied Health Professionals, Occupational Therapists, Health Visitors, Mental Health Support Worker, it could be the family Doctor or an Addiction Service Worker.  Then we look to other agencies is there a </a:t>
            </a:r>
            <a:r>
              <a:rPr lang="en-GB" dirty="0" err="1"/>
              <a:t>Safeguarder</a:t>
            </a:r>
            <a:r>
              <a:rPr lang="en-GB" dirty="0"/>
              <a:t>, Advocacy Worker, Third Sector Partner or Social Worker.  Balancing the young carer is the Young Carers Service, there is a Young Carers Service in every local authority area and is this someone who can support the young carer.  Is there Youth Workers, Family Learning, Community Learning or Family Support available.  We also want to look at class teachers who sees the young person every day or registration teachers, Head Teacher, Guidance Staff, Young Carer Co-Ordinator in the school or is it a member of Pupil Support Staff, Early Years Worker or a School Nurse who the young person really trusts. Or is it the Home School Link Worker who has an idea of what is going on with home life.</a:t>
            </a:r>
          </a:p>
          <a:p>
            <a:r>
              <a:rPr lang="en-GB" sz="1200" dirty="0"/>
              <a:t>Everyone who is connected to a Young Carer can play a part in their circle of support.  How we work together is really important!</a:t>
            </a:r>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5</a:t>
            </a:fld>
            <a:endParaRPr lang="en-GB"/>
          </a:p>
        </p:txBody>
      </p:sp>
    </p:spTree>
    <p:extLst>
      <p:ext uri="{BB962C8B-B14F-4D97-AF65-F5344CB8AC3E}">
        <p14:creationId xmlns:p14="http://schemas.microsoft.com/office/powerpoint/2010/main" val="650575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many ways we can support young carers in education and most of these will be at a universal level.  So how can a classroom practitioner or someone who works with a young person around the school support a young carer? Well by building a relationship with them, by showing compassion, kindness and by connecting with that young person on a daily basis. So, what we can try to do is use that relationship to provide wellbeing support, learning support or actual practical support.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whole school can also be doing things that can support young carers.  They can be looking at the culture and ethos that support wellbeing and learning generally.  They can make sure their </a:t>
            </a:r>
            <a:r>
              <a:rPr lang="en-GB" kern="0" dirty="0"/>
              <a:t>policies and procedures support inclusive practice.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kern="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kern="0" dirty="0"/>
              <a:t>The leadership in the school can make sure there is professional learning like this learning available to staff and that’s all staff, teaching and support staff.  But we also know that staff need to feel well themselves and if they do then they can support their learners including young carers.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kern="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kern="0" dirty="0"/>
              <a:t>There is also a responsibility on the local authority to provide infrastructure support and where needed advice and guidance for schools, for families and for young carers.  They will be the people if more than one service so for example if education is needed, then they will coordinate resourcing across services and ultimately they will be the people responsible for making sure all this works for young carers.</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6</a:t>
            </a:fld>
            <a:endParaRPr lang="en-GB"/>
          </a:p>
        </p:txBody>
      </p:sp>
    </p:spTree>
    <p:extLst>
      <p:ext uri="{BB962C8B-B14F-4D97-AF65-F5344CB8AC3E}">
        <p14:creationId xmlns:p14="http://schemas.microsoft.com/office/powerpoint/2010/main" val="649941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reflection to what you have just heard and seen what do you see in practice happening in your setting that supports Young Carers in these areas? And more importantly what don’t you see?</a:t>
            </a:r>
          </a:p>
          <a:p>
            <a:r>
              <a:rPr lang="en-GB" dirty="0"/>
              <a:t>Please record your thoughts in the professional learning log.</a:t>
            </a:r>
          </a:p>
        </p:txBody>
      </p:sp>
      <p:sp>
        <p:nvSpPr>
          <p:cNvPr id="4" name="Slide Number Placeholder 3"/>
          <p:cNvSpPr>
            <a:spLocks noGrp="1"/>
          </p:cNvSpPr>
          <p:nvPr>
            <p:ph type="sldNum" sz="quarter" idx="5"/>
          </p:nvPr>
        </p:nvSpPr>
        <p:spPr/>
        <p:txBody>
          <a:bodyPr/>
          <a:lstStyle/>
          <a:p>
            <a:fld id="{1238C683-9137-4122-84BD-5AA5692D6AF0}" type="slidenum">
              <a:rPr lang="en-GB" smtClean="0"/>
              <a:t>7</a:t>
            </a:fld>
            <a:endParaRPr lang="en-GB"/>
          </a:p>
        </p:txBody>
      </p:sp>
    </p:spTree>
    <p:extLst>
      <p:ext uri="{BB962C8B-B14F-4D97-AF65-F5344CB8AC3E}">
        <p14:creationId xmlns:p14="http://schemas.microsoft.com/office/powerpoint/2010/main" val="4038588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rPr>
              <a:t>What practical support can we offer Young Carers?</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8</a:t>
            </a:fld>
            <a:endParaRPr lang="en-GB"/>
          </a:p>
        </p:txBody>
      </p:sp>
    </p:spTree>
    <p:extLst>
      <p:ext uri="{BB962C8B-B14F-4D97-AF65-F5344CB8AC3E}">
        <p14:creationId xmlns:p14="http://schemas.microsoft.com/office/powerpoint/2010/main" val="1079138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slide notes</a:t>
            </a:r>
          </a:p>
        </p:txBody>
      </p:sp>
      <p:sp>
        <p:nvSpPr>
          <p:cNvPr id="4" name="Slide Number Placeholder 3"/>
          <p:cNvSpPr>
            <a:spLocks noGrp="1"/>
          </p:cNvSpPr>
          <p:nvPr>
            <p:ph type="sldNum" sz="quarter" idx="5"/>
          </p:nvPr>
        </p:nvSpPr>
        <p:spPr/>
        <p:txBody>
          <a:bodyPr/>
          <a:lstStyle/>
          <a:p>
            <a:fld id="{1238C683-9137-4122-84BD-5AA5692D6AF0}" type="slidenum">
              <a:rPr lang="en-GB" smtClean="0"/>
              <a:t>9</a:t>
            </a:fld>
            <a:endParaRPr lang="en-GB"/>
          </a:p>
        </p:txBody>
      </p:sp>
    </p:spTree>
    <p:extLst>
      <p:ext uri="{BB962C8B-B14F-4D97-AF65-F5344CB8AC3E}">
        <p14:creationId xmlns:p14="http://schemas.microsoft.com/office/powerpoint/2010/main" val="122928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800" dirty="0">
                <a:effectLst/>
                <a:latin typeface="Calibri" panose="020F0502020204030204" pitchFamily="34" charset="0"/>
                <a:ea typeface="Calibri" panose="020F0502020204030204" pitchFamily="34" charset="0"/>
              </a:rPr>
              <a:t>How can individual practitioners support young carers at a universal level</a:t>
            </a:r>
          </a:p>
          <a:p>
            <a:pPr algn="just"/>
            <a:r>
              <a:rPr lang="en-GB" sz="1800" dirty="0">
                <a:effectLst/>
                <a:latin typeface="Calibri" panose="020F0502020204030204" pitchFamily="34" charset="0"/>
                <a:ea typeface="Calibri" panose="020F0502020204030204" pitchFamily="34" charset="0"/>
              </a:rPr>
              <a:t>BE ALERT and BE AWARE</a:t>
            </a:r>
          </a:p>
          <a:p>
            <a:pPr marL="342900" lvl="0" indent="-342900" algn="just">
              <a:buFont typeface="+mj-lt"/>
              <a:buAutoNum type="arabicPeriod"/>
              <a:tabLst>
                <a:tab pos="457200" algn="l"/>
              </a:tabLst>
            </a:pPr>
            <a:r>
              <a:rPr lang="en-GB" sz="1800" dirty="0">
                <a:effectLst/>
                <a:latin typeface="Calibri" panose="020F0502020204030204" pitchFamily="34" charset="0"/>
                <a:ea typeface="Calibri" panose="020F0502020204030204" pitchFamily="34" charset="0"/>
              </a:rPr>
              <a:t>Notice Young Carers</a:t>
            </a:r>
          </a:p>
          <a:p>
            <a:pPr marL="342900" lvl="0" indent="-342900" algn="just">
              <a:buFont typeface="+mj-lt"/>
              <a:buAutoNum type="arabicPeriod"/>
              <a:tabLst>
                <a:tab pos="457200" algn="l"/>
              </a:tabLst>
            </a:pPr>
            <a:r>
              <a:rPr lang="en-GB" sz="1800" dirty="0">
                <a:effectLst/>
                <a:latin typeface="Calibri" panose="020F0502020204030204" pitchFamily="34" charset="0"/>
                <a:ea typeface="Calibri" panose="020F0502020204030204" pitchFamily="34" charset="0"/>
              </a:rPr>
              <a:t>Listen to them</a:t>
            </a:r>
          </a:p>
          <a:p>
            <a:pPr marL="342900" lvl="0" indent="-342900" algn="just">
              <a:buFont typeface="+mj-lt"/>
              <a:buAutoNum type="arabicPeriod"/>
              <a:tabLst>
                <a:tab pos="457200" algn="l"/>
              </a:tabLst>
            </a:pPr>
            <a:r>
              <a:rPr lang="en-GB" sz="1800" dirty="0">
                <a:effectLst/>
                <a:latin typeface="Calibri" panose="020F0502020204030204" pitchFamily="34" charset="0"/>
                <a:ea typeface="Calibri" panose="020F0502020204030204" pitchFamily="34" charset="0"/>
              </a:rPr>
              <a:t>Support them</a:t>
            </a:r>
          </a:p>
          <a:p>
            <a:pPr algn="just"/>
            <a:r>
              <a:rPr lang="en-GB" sz="1800" dirty="0">
                <a:effectLst/>
                <a:latin typeface="Calibri" panose="020F0502020204030204" pitchFamily="34" charset="0"/>
                <a:ea typeface="Calibri" panose="020F0502020204030204" pitchFamily="34" charset="0"/>
              </a:rPr>
              <a:t>Here are examples of how some local authorities are raising awareness of Young Carers: Read slide</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10</a:t>
            </a:fld>
            <a:endParaRPr lang="en-GB"/>
          </a:p>
        </p:txBody>
      </p:sp>
    </p:spTree>
    <p:extLst>
      <p:ext uri="{BB962C8B-B14F-4D97-AF65-F5344CB8AC3E}">
        <p14:creationId xmlns:p14="http://schemas.microsoft.com/office/powerpoint/2010/main" val="189474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Values</a:t>
            </a:r>
            <a:r>
              <a:rPr lang="en-GB" baseline="0" dirty="0"/>
              <a:t> and a</a:t>
            </a:r>
            <a:r>
              <a:rPr lang="en-GB" dirty="0"/>
              <a:t>ttitude – personal and</a:t>
            </a:r>
            <a:r>
              <a:rPr lang="en-GB" baseline="0" dirty="0"/>
              <a:t> professional commitment – linked to </a:t>
            </a:r>
            <a:r>
              <a:rPr lang="en-GB" baseline="0" dirty="0" err="1"/>
              <a:t>GTCS</a:t>
            </a:r>
            <a:r>
              <a:rPr lang="en-GB" baseline="0" dirty="0"/>
              <a:t> standards</a:t>
            </a:r>
          </a:p>
          <a:p>
            <a:pPr marL="171450" indent="-171450">
              <a:buFont typeface="Arial" panose="020B0604020202020204" pitchFamily="34" charset="0"/>
              <a:buChar char="•"/>
            </a:pPr>
            <a:r>
              <a:rPr lang="en-GB" baseline="0" dirty="0"/>
              <a:t>Being rights based and using  relational approaches – nurture, CCC, restorative values, thinking and language (link to </a:t>
            </a:r>
            <a:r>
              <a:rPr lang="en-GB" baseline="0" dirty="0" err="1"/>
              <a:t>SEBN</a:t>
            </a:r>
            <a:r>
              <a:rPr lang="en-GB" baseline="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Refreshing your knowledge </a:t>
            </a:r>
            <a:r>
              <a:rPr lang="en-GB" baseline="0" dirty="0" err="1"/>
              <a:t>ASN</a:t>
            </a:r>
            <a:r>
              <a:rPr lang="en-GB" baseline="0" dirty="0"/>
              <a:t>, PL and skills building - </a:t>
            </a:r>
            <a:r>
              <a:rPr lang="en-GB" sz="1200" dirty="0"/>
              <a:t>on the impact of trauma, childhood development, neuro-diversity, children’s rights and how to respond to these factors in their practice (</a:t>
            </a:r>
            <a:r>
              <a:rPr lang="en-GB" sz="1200" dirty="0" err="1"/>
              <a:t>attunement</a:t>
            </a:r>
            <a:r>
              <a:rPr lang="en-GB" sz="1200" dirty="0"/>
              <a:t>, de-escalation, co-regulation, and how to help children manage their own stress and anxiety).</a:t>
            </a:r>
            <a:endParaRPr lang="en-GB" baseline="0" dirty="0"/>
          </a:p>
          <a:p>
            <a:pPr marL="171450" lvl="0" indent="-171450">
              <a:buFont typeface="Arial" panose="020B0604020202020204" pitchFamily="34" charset="0"/>
              <a:buChar char="•"/>
            </a:pPr>
            <a:r>
              <a:rPr lang="en-GB" dirty="0"/>
              <a:t>Examining practice against the promise – language used - </a:t>
            </a:r>
            <a:r>
              <a:rPr lang="en-GB" sz="1200" dirty="0"/>
              <a:t>when writing reports/assessments/plans, or speaking to </a:t>
            </a:r>
            <a:r>
              <a:rPr lang="en-GB" sz="1200" dirty="0" err="1"/>
              <a:t>CYP</a:t>
            </a:r>
            <a:r>
              <a:rPr lang="en-GB" sz="1200" dirty="0"/>
              <a:t> and parents</a:t>
            </a:r>
          </a:p>
          <a:p>
            <a:pPr marL="171450" lvl="0" indent="-171450">
              <a:buFont typeface="Arial" panose="020B0604020202020204" pitchFamily="34" charset="0"/>
              <a:buChar char="•"/>
            </a:pPr>
            <a:r>
              <a:rPr lang="en-GB" sz="1200" dirty="0"/>
              <a:t>Avoid imposing consequences that are restrictive, humiliating, or stigmatising such as seclusion or by using certain behaviour reward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be inclusive and pro-actively promote engagement with learning by providing tolerance, understanding, care and protection rather than punishment. </a:t>
            </a:r>
            <a:r>
              <a:rPr lang="en-GB" sz="1200" dirty="0" err="1"/>
              <a:t>CYP</a:t>
            </a:r>
            <a:r>
              <a:rPr lang="en-GB" sz="1200" dirty="0"/>
              <a:t> hereafter implicitly includes those with care experience including those in residential schools or secure care</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11</a:t>
            </a:fld>
            <a:endParaRPr lang="en-GB"/>
          </a:p>
        </p:txBody>
      </p:sp>
    </p:spTree>
    <p:extLst>
      <p:ext uri="{BB962C8B-B14F-4D97-AF65-F5344CB8AC3E}">
        <p14:creationId xmlns:p14="http://schemas.microsoft.com/office/powerpoint/2010/main" val="3809607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800" b="1" dirty="0">
                <a:effectLst/>
                <a:latin typeface="Calibri" panose="020F0502020204030204" pitchFamily="34" charset="0"/>
                <a:ea typeface="Calibri" panose="020F0502020204030204" pitchFamily="34" charset="0"/>
              </a:rPr>
              <a:t>What can the establishment do?</a:t>
            </a:r>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1238C683-9137-4122-84BD-5AA5692D6AF0}" type="slidenum">
              <a:rPr lang="en-GB" smtClean="0"/>
              <a:t>12</a:t>
            </a:fld>
            <a:endParaRPr lang="en-GB"/>
          </a:p>
        </p:txBody>
      </p:sp>
    </p:spTree>
    <p:extLst>
      <p:ext uri="{BB962C8B-B14F-4D97-AF65-F5344CB8AC3E}">
        <p14:creationId xmlns:p14="http://schemas.microsoft.com/office/powerpoint/2010/main" val="2220330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rPr>
              <a:t>Encourage Young Carers to tell a trusted adult</a:t>
            </a:r>
            <a:br>
              <a:rPr lang="en-GB" sz="1800" dirty="0">
                <a:effectLst/>
                <a:latin typeface="Calibri" panose="020F0502020204030204" pitchFamily="34" charset="0"/>
                <a:ea typeface="Calibri" panose="020F0502020204030204" pitchFamily="34" charset="0"/>
              </a:rPr>
            </a:br>
            <a:r>
              <a:rPr lang="en-GB" sz="1800" dirty="0">
                <a:effectLst/>
                <a:latin typeface="Calibri" panose="020F0502020204030204" pitchFamily="34" charset="0"/>
                <a:ea typeface="Calibri" panose="020F0502020204030204" pitchFamily="34" charset="0"/>
              </a:rPr>
              <a:t>Use PSE classes or assemblies to raise awareness &amp; encourage young carers to identify themselves</a:t>
            </a:r>
          </a:p>
          <a:p>
            <a:pPr algn="just"/>
            <a:r>
              <a:rPr lang="en-GB" sz="1800" dirty="0">
                <a:effectLst/>
                <a:latin typeface="Calibri" panose="020F0502020204030204" pitchFamily="34" charset="0"/>
                <a:ea typeface="Calibri" panose="020F0502020204030204" pitchFamily="34" charset="0"/>
              </a:rPr>
              <a:t>Listen</a:t>
            </a:r>
          </a:p>
          <a:p>
            <a:pPr marL="342900" lvl="0" indent="-342900" algn="just">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Encourage young carers to have their say</a:t>
            </a:r>
          </a:p>
          <a:p>
            <a:pPr marL="342900" lvl="0" indent="-342900" algn="just">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Provide opportunities for young carers to influence decisions/change</a:t>
            </a:r>
          </a:p>
          <a:p>
            <a:pPr marL="342900" lvl="0" indent="-342900" algn="just">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For example: surveys or focus groups</a:t>
            </a:r>
          </a:p>
          <a:p>
            <a:pPr algn="just"/>
            <a:r>
              <a:rPr lang="en-GB" sz="1800" dirty="0">
                <a:effectLst/>
                <a:latin typeface="Calibri" panose="020F0502020204030204" pitchFamily="34" charset="0"/>
                <a:ea typeface="Calibri" panose="020F0502020204030204" pitchFamily="34" charset="0"/>
              </a:rPr>
              <a:t>Stay connected</a:t>
            </a:r>
          </a:p>
          <a:p>
            <a:pPr algn="just"/>
            <a:r>
              <a:rPr lang="en-GB" sz="1800" dirty="0">
                <a:effectLst/>
                <a:latin typeface="Calibri" panose="020F0502020204030204" pitchFamily="34" charset="0"/>
                <a:ea typeface="Calibri" panose="020F0502020204030204" pitchFamily="34" charset="0"/>
              </a:rPr>
              <a:t>Proactively engage young carers and parents through:</a:t>
            </a:r>
          </a:p>
          <a:p>
            <a:pPr marL="342900" lvl="0" indent="-342900" algn="just">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Participation activities</a:t>
            </a:r>
          </a:p>
          <a:p>
            <a:pPr marL="342900" lvl="0" indent="-342900" algn="just">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Surveys</a:t>
            </a:r>
          </a:p>
          <a:p>
            <a:pPr marL="342900" lvl="0" indent="-342900" algn="just">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Information/open nights</a:t>
            </a:r>
          </a:p>
          <a:p>
            <a:pPr marL="342900" lvl="0" indent="-342900" algn="just">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Invite local Young Carers Service to school to deliver training or have drop in sessions. </a:t>
            </a:r>
          </a:p>
          <a:p>
            <a:pPr algn="just"/>
            <a:r>
              <a:rPr lang="en-GB" sz="1800" dirty="0">
                <a:effectLst/>
                <a:latin typeface="Calibri" panose="020F0502020204030204" pitchFamily="34" charset="0"/>
                <a:ea typeface="Calibri" panose="020F0502020204030204" pitchFamily="34" charset="0"/>
              </a:rPr>
              <a:t>Plan ahead</a:t>
            </a:r>
          </a:p>
          <a:p>
            <a:pPr marL="342900" lvl="0" indent="-342900" algn="just">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Know who is responsible for completing the Young Carer Statement and how to contact them.</a:t>
            </a:r>
          </a:p>
          <a:p>
            <a:pPr marL="342900" lvl="0" indent="-342900" algn="just">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Have Personalised Emergency Information to hand</a:t>
            </a:r>
          </a:p>
          <a:p>
            <a:pPr marL="342900" lvl="0" indent="-342900" algn="just">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Have Signposting information for young carers and their families readily available such as a Young Carer Service.</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13</a:t>
            </a:fld>
            <a:endParaRPr lang="en-GB"/>
          </a:p>
        </p:txBody>
      </p:sp>
    </p:spTree>
    <p:extLst>
      <p:ext uri="{BB962C8B-B14F-4D97-AF65-F5344CB8AC3E}">
        <p14:creationId xmlns:p14="http://schemas.microsoft.com/office/powerpoint/2010/main" val="2062565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800" dirty="0">
                <a:effectLst/>
                <a:latin typeface="Calibri" panose="020F0502020204030204" pitchFamily="34" charset="0"/>
                <a:ea typeface="Calibri" panose="020F0502020204030204" pitchFamily="34" charset="0"/>
              </a:rPr>
              <a:t>Change the narrative about having caring responsibilities:</a:t>
            </a:r>
          </a:p>
          <a:p>
            <a:pPr algn="just"/>
            <a:r>
              <a:rPr lang="en-GB" sz="1800" dirty="0">
                <a:effectLst/>
                <a:latin typeface="Calibri" panose="020F0502020204030204" pitchFamily="34" charset="0"/>
                <a:ea typeface="Calibri" panose="020F0502020204030204" pitchFamily="34" charset="0"/>
              </a:rPr>
              <a:t> </a:t>
            </a:r>
          </a:p>
          <a:p>
            <a:pPr marL="342900" lvl="0" indent="-342900" algn="just">
              <a:buFont typeface="Arial" panose="020B0604020202020204" pitchFamily="34" charset="0"/>
              <a:buChar char="•"/>
              <a:tabLst>
                <a:tab pos="228600" algn="l"/>
                <a:tab pos="45720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Celebrate</a:t>
            </a:r>
            <a:r>
              <a:rPr lang="en-GB" sz="1800" dirty="0">
                <a:effectLst/>
                <a:latin typeface="Calibri" panose="020F0502020204030204" pitchFamily="34" charset="0"/>
                <a:ea typeface="Calibri" panose="020F0502020204030204" pitchFamily="34" charset="0"/>
                <a:cs typeface="Times New Roman" panose="02020603050405020304" pitchFamily="18" charset="0"/>
              </a:rPr>
              <a:t> Young Carers and value the care they provide – perhaps have a recognition award for young carers</a:t>
            </a:r>
          </a:p>
          <a:p>
            <a:pPr marL="342900" lvl="0" indent="-342900" algn="just">
              <a:buFont typeface="Arial" panose="020B0604020202020204" pitchFamily="34" charset="0"/>
              <a:buChar char="•"/>
              <a:tabLst>
                <a:tab pos="228600" algn="l"/>
                <a:tab pos="45720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Destigmatise</a:t>
            </a:r>
            <a:r>
              <a:rPr lang="en-GB" sz="1800" dirty="0">
                <a:effectLst/>
                <a:latin typeface="Calibri" panose="020F0502020204030204" pitchFamily="34" charset="0"/>
                <a:ea typeface="Calibri" panose="020F0502020204030204" pitchFamily="34" charset="0"/>
                <a:cs typeface="Times New Roman" panose="02020603050405020304" pitchFamily="18" charset="0"/>
              </a:rPr>
              <a:t> ‘caring’ to reduce fear, bullying, or embarrassment</a:t>
            </a:r>
          </a:p>
          <a:p>
            <a:pPr marL="342900" lvl="0" indent="-342900" algn="just">
              <a:buFont typeface="Arial" panose="020B0604020202020204" pitchFamily="34" charset="0"/>
              <a:buChar char="•"/>
              <a:tabLst>
                <a:tab pos="228600" algn="l"/>
                <a:tab pos="45720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Normalise</a:t>
            </a:r>
            <a:r>
              <a:rPr lang="en-GB" sz="1800" dirty="0">
                <a:effectLst/>
                <a:latin typeface="Calibri" panose="020F0502020204030204" pitchFamily="34" charset="0"/>
                <a:ea typeface="Calibri" panose="020F0502020204030204" pitchFamily="34" charset="0"/>
                <a:cs typeface="Times New Roman" panose="02020603050405020304" pitchFamily="18" charset="0"/>
              </a:rPr>
              <a:t> talking about ‘caring’ to encourage young carers to come forward </a:t>
            </a:r>
          </a:p>
          <a:p>
            <a:pPr marL="342900" lvl="0" indent="-342900" algn="just">
              <a:buFont typeface="Arial" panose="020B0604020202020204" pitchFamily="34" charset="0"/>
              <a:buChar char="•"/>
              <a:tabLst>
                <a:tab pos="228600" algn="l"/>
                <a:tab pos="45720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Recognise</a:t>
            </a:r>
            <a:r>
              <a:rPr lang="en-GB" sz="1800" dirty="0">
                <a:effectLst/>
                <a:latin typeface="Calibri" panose="020F0502020204030204" pitchFamily="34" charset="0"/>
                <a:ea typeface="Calibri" panose="020F0502020204030204" pitchFamily="34" charset="0"/>
                <a:cs typeface="Times New Roman" panose="02020603050405020304" pitchFamily="18" charset="0"/>
              </a:rPr>
              <a:t> our role as part of the supportive scaffolding for young carers and be proud!</a:t>
            </a:r>
          </a:p>
          <a:p>
            <a:pPr algn="just"/>
            <a:r>
              <a:rPr lang="en-GB" sz="1800" b="1" dirty="0">
                <a:effectLst/>
                <a:latin typeface="Calibri" panose="020F050202020403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pPr algn="just"/>
            <a:r>
              <a:rPr lang="en-GB" sz="1800" dirty="0">
                <a:effectLst/>
                <a:latin typeface="Calibri" panose="020F0502020204030204" pitchFamily="34" charset="0"/>
                <a:ea typeface="Calibri" panose="020F0502020204030204" pitchFamily="34" charset="0"/>
              </a:rPr>
              <a:t>Play the film (3 min) Explain this could be used in assemblies</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14</a:t>
            </a:fld>
            <a:endParaRPr lang="en-GB"/>
          </a:p>
        </p:txBody>
      </p:sp>
    </p:spTree>
    <p:extLst>
      <p:ext uri="{BB962C8B-B14F-4D97-AF65-F5344CB8AC3E}">
        <p14:creationId xmlns:p14="http://schemas.microsoft.com/office/powerpoint/2010/main" val="4136285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rPr>
              <a:t>Specifically for young carers educational establishments can:</a:t>
            </a:r>
          </a:p>
          <a:p>
            <a:r>
              <a:rPr lang="en-GB" sz="1800" dirty="0">
                <a:effectLst/>
                <a:latin typeface="Calibri" panose="020F0502020204030204" pitchFamily="34" charset="0"/>
                <a:ea typeface="Calibri" panose="020F0502020204030204" pitchFamily="34" charset="0"/>
              </a:rPr>
              <a:t>Develop or update a Young Carer Policy or Charter</a:t>
            </a:r>
            <a:br>
              <a:rPr lang="en-GB" sz="1800" dirty="0">
                <a:effectLst/>
                <a:latin typeface="Calibri" panose="020F0502020204030204" pitchFamily="34" charset="0"/>
                <a:ea typeface="Calibri" panose="020F0502020204030204" pitchFamily="34" charset="0"/>
              </a:rPr>
            </a:br>
            <a:r>
              <a:rPr lang="en-GB" sz="1800" dirty="0">
                <a:effectLst/>
                <a:latin typeface="Calibri" panose="020F0502020204030204" pitchFamily="34" charset="0"/>
                <a:ea typeface="Calibri" panose="020F0502020204030204" pitchFamily="34" charset="0"/>
              </a:rPr>
              <a:t>Work with colleagues and young carers to update or develop a specific young carer policy or charter for your education setting.</a:t>
            </a:r>
            <a:br>
              <a:rPr lang="en-GB" sz="1800" dirty="0">
                <a:effectLst/>
                <a:latin typeface="Calibri" panose="020F0502020204030204" pitchFamily="34" charset="0"/>
                <a:ea typeface="Calibri" panose="020F0502020204030204" pitchFamily="34" charset="0"/>
              </a:rPr>
            </a:br>
            <a:br>
              <a:rPr lang="en-GB" sz="1800" dirty="0">
                <a:effectLst/>
                <a:latin typeface="Calibri" panose="020F0502020204030204" pitchFamily="34" charset="0"/>
                <a:ea typeface="Calibri" panose="020F0502020204030204" pitchFamily="34" charset="0"/>
              </a:rPr>
            </a:br>
            <a:r>
              <a:rPr lang="en-GB" sz="1800" dirty="0">
                <a:effectLst/>
                <a:latin typeface="Calibri" panose="020F0502020204030204" pitchFamily="34" charset="0"/>
                <a:ea typeface="Calibri" panose="020F0502020204030204" pitchFamily="34" charset="0"/>
              </a:rPr>
              <a:t>Create a Young Carer notice board</a:t>
            </a:r>
            <a:br>
              <a:rPr lang="en-GB" sz="1800" dirty="0">
                <a:effectLst/>
                <a:latin typeface="Calibri" panose="020F0502020204030204" pitchFamily="34" charset="0"/>
                <a:ea typeface="Calibri" panose="020F0502020204030204" pitchFamily="34" charset="0"/>
              </a:rPr>
            </a:br>
            <a:r>
              <a:rPr lang="en-GB" sz="1800" dirty="0">
                <a:effectLst/>
                <a:latin typeface="Calibri" panose="020F0502020204030204" pitchFamily="34" charset="0"/>
                <a:ea typeface="Calibri" panose="020F0502020204030204" pitchFamily="34" charset="0"/>
              </a:rPr>
              <a:t>Work with young carers in your education setting to create a young carer notice board with information this will help destigmatise caring.  </a:t>
            </a:r>
            <a:br>
              <a:rPr lang="en-GB" sz="1800" dirty="0">
                <a:effectLst/>
                <a:latin typeface="Calibri" panose="020F0502020204030204" pitchFamily="34" charset="0"/>
                <a:ea typeface="Calibri" panose="020F0502020204030204" pitchFamily="34" charset="0"/>
              </a:rPr>
            </a:br>
            <a:br>
              <a:rPr lang="en-GB" sz="1800" dirty="0">
                <a:effectLst/>
                <a:latin typeface="Calibri" panose="020F0502020204030204" pitchFamily="34" charset="0"/>
                <a:ea typeface="Calibri" panose="020F0502020204030204" pitchFamily="34" charset="0"/>
              </a:rPr>
            </a:br>
            <a:r>
              <a:rPr lang="en-GB" sz="1800" dirty="0">
                <a:effectLst/>
                <a:latin typeface="Calibri" panose="020F0502020204030204" pitchFamily="34" charset="0"/>
                <a:ea typeface="Calibri" panose="020F0502020204030204" pitchFamily="34" charset="0"/>
              </a:rPr>
              <a:t>Nominate a Young Carer Champion</a:t>
            </a:r>
            <a:br>
              <a:rPr lang="en-GB" sz="1800" dirty="0">
                <a:effectLst/>
                <a:latin typeface="Calibri" panose="020F0502020204030204" pitchFamily="34" charset="0"/>
                <a:ea typeface="Calibri" panose="020F0502020204030204" pitchFamily="34" charset="0"/>
              </a:rPr>
            </a:br>
            <a:r>
              <a:rPr lang="en-GB" sz="1800" dirty="0">
                <a:effectLst/>
                <a:latin typeface="Calibri" panose="020F0502020204030204" pitchFamily="34" charset="0"/>
                <a:ea typeface="Calibri" panose="020F0502020204030204" pitchFamily="34" charset="0"/>
              </a:rPr>
              <a:t>A Young Carers Champion is a member of staff who is the link between the education setting and young carer service, local authorities and other organisations.</a:t>
            </a:r>
          </a:p>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15</a:t>
            </a:fld>
            <a:endParaRPr lang="en-GB"/>
          </a:p>
        </p:txBody>
      </p:sp>
    </p:spTree>
    <p:extLst>
      <p:ext uri="{BB962C8B-B14F-4D97-AF65-F5344CB8AC3E}">
        <p14:creationId xmlns:p14="http://schemas.microsoft.com/office/powerpoint/2010/main" val="2254659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800" b="1" dirty="0">
                <a:effectLst/>
                <a:latin typeface="Calibri" panose="020F0502020204030204" pitchFamily="34" charset="0"/>
                <a:ea typeface="Calibri" panose="020F0502020204030204" pitchFamily="34" charset="0"/>
              </a:rPr>
              <a:t>Other practical ideas:</a:t>
            </a:r>
            <a:endParaRPr lang="en-GB" sz="1800" dirty="0">
              <a:effectLst/>
              <a:latin typeface="Calibri" panose="020F0502020204030204" pitchFamily="34" charset="0"/>
              <a:ea typeface="Calibri" panose="020F0502020204030204" pitchFamily="34" charset="0"/>
            </a:endParaRP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Information leaflet about  local young carer support available for young carers</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Promote Young Carer Card </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Promote Young Scot Young Carer Entitlement, Young Carer Wallet, Young Scot Card</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Start a young carer group </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Be flexible around deadlines for homework and lateness – provide guidelines for teachers</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Provide a quiet area to study before and/or after school</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Provide flexibility re location and timing of parent meetings where possible</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Provide advice about transport to school if this is an issue</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Use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SQA</a:t>
            </a:r>
            <a:r>
              <a:rPr lang="en-GB" sz="1800" dirty="0">
                <a:effectLst/>
                <a:latin typeface="Calibri" panose="020F0502020204030204" pitchFamily="34" charset="0"/>
                <a:ea typeface="Calibri" panose="020F0502020204030204" pitchFamily="34" charset="0"/>
                <a:cs typeface="Times New Roman" panose="02020603050405020304" pitchFamily="18" charset="0"/>
              </a:rPr>
              <a:t> exceptional circumstances requests if necessary</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school nurse service may be able to help with health and wellbeing issues</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16</a:t>
            </a:fld>
            <a:endParaRPr lang="en-GB"/>
          </a:p>
        </p:txBody>
      </p:sp>
    </p:spTree>
    <p:extLst>
      <p:ext uri="{BB962C8B-B14F-4D97-AF65-F5344CB8AC3E}">
        <p14:creationId xmlns:p14="http://schemas.microsoft.com/office/powerpoint/2010/main" val="2783030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NB When I refer to Schools I</a:t>
            </a:r>
            <a:r>
              <a:rPr lang="en-GB" baseline="0" dirty="0"/>
              <a:t> mean all settings were education happens.</a:t>
            </a:r>
          </a:p>
          <a:p>
            <a:endParaRPr lang="en-GB" baseline="0" dirty="0"/>
          </a:p>
          <a:p>
            <a:pPr algn="just"/>
            <a:r>
              <a:rPr lang="en-GB" sz="1800" dirty="0">
                <a:effectLst/>
                <a:latin typeface="Calibri" panose="020F0502020204030204" pitchFamily="34" charset="0"/>
                <a:ea typeface="Calibri" panose="020F0502020204030204" pitchFamily="34" charset="0"/>
              </a:rPr>
              <a:t>Things that help ALL learners including young carers:</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creating calm, safe learning environments where young carers rights are recognised and realised</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providing staff with time, space and opportunity to develop kind, supportive relationships with young carers</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prioritising and maximising effective universal supports and inclusive practice</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recognising and addressing any and all additional support needs of their young carers</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ensuring school policies and practice prioritise relationships and explicitly recognise young carers</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recognising that young carers may need more support, for longer, and this might occasionally be intensive</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engaging with other supporting services for universal family support potentially providing a place for this</a:t>
            </a:r>
          </a:p>
          <a:p>
            <a:pPr marL="342900" lvl="0" indent="-342900" algn="just">
              <a:buFont typeface="Arial" panose="020B0604020202020204" pitchFamily="34" charset="0"/>
              <a:buChar char="•"/>
              <a:tabLst>
                <a:tab pos="228600" algn="l"/>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be able to signpost young carers and their families to other appropriate services and organisations when more targeted support is needed</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17</a:t>
            </a:fld>
            <a:endParaRPr lang="en-GB"/>
          </a:p>
        </p:txBody>
      </p:sp>
    </p:spTree>
    <p:extLst>
      <p:ext uri="{BB962C8B-B14F-4D97-AF65-F5344CB8AC3E}">
        <p14:creationId xmlns:p14="http://schemas.microsoft.com/office/powerpoint/2010/main" val="1721722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rPr>
              <a:t>Remember we aren’t alone</a:t>
            </a:r>
            <a:br>
              <a:rPr lang="en-GB" sz="1800" dirty="0">
                <a:effectLst/>
                <a:latin typeface="Calibri" panose="020F0502020204030204" pitchFamily="34" charset="0"/>
                <a:ea typeface="Calibri" panose="020F0502020204030204" pitchFamily="34" charset="0"/>
              </a:rPr>
            </a:br>
            <a:br>
              <a:rPr lang="en-GB" sz="1800" dirty="0">
                <a:effectLst/>
                <a:latin typeface="Calibri" panose="020F0502020204030204" pitchFamily="34" charset="0"/>
                <a:ea typeface="Calibri" panose="020F0502020204030204" pitchFamily="34" charset="0"/>
              </a:rPr>
            </a:br>
            <a:r>
              <a:rPr lang="en-GB" sz="1800" dirty="0">
                <a:effectLst/>
                <a:latin typeface="Calibri" panose="020F0502020204030204" pitchFamily="34" charset="0"/>
                <a:ea typeface="Calibri" panose="020F0502020204030204" pitchFamily="34" charset="0"/>
              </a:rPr>
              <a:t>Work in partnership with young carer services</a:t>
            </a:r>
            <a:br>
              <a:rPr lang="en-GB" sz="1800" dirty="0">
                <a:effectLst/>
                <a:latin typeface="Calibri" panose="020F0502020204030204" pitchFamily="34" charset="0"/>
                <a:ea typeface="Calibri" panose="020F0502020204030204" pitchFamily="34" charset="0"/>
              </a:rPr>
            </a:br>
            <a:r>
              <a:rPr lang="en-GB" sz="1800" dirty="0">
                <a:effectLst/>
                <a:latin typeface="Calibri" panose="020F0502020204030204" pitchFamily="34" charset="0"/>
                <a:ea typeface="Calibri" panose="020F0502020204030204" pitchFamily="34" charset="0"/>
              </a:rPr>
              <a:t>Invite a local young carers service to the school for drop in or assemblies raise awareness</a:t>
            </a:r>
            <a:br>
              <a:rPr lang="en-GB" sz="1800" dirty="0">
                <a:effectLst/>
                <a:latin typeface="Calibri" panose="020F0502020204030204" pitchFamily="34" charset="0"/>
                <a:ea typeface="Calibri" panose="020F0502020204030204" pitchFamily="34" charset="0"/>
              </a:rPr>
            </a:br>
            <a:br>
              <a:rPr lang="en-GB" sz="1800" dirty="0">
                <a:effectLst/>
                <a:latin typeface="Calibri" panose="020F0502020204030204" pitchFamily="34" charset="0"/>
                <a:ea typeface="Calibri" panose="020F0502020204030204" pitchFamily="34" charset="0"/>
              </a:rPr>
            </a:br>
            <a:r>
              <a:rPr lang="en-GB" sz="1800" dirty="0">
                <a:effectLst/>
                <a:latin typeface="Calibri" panose="020F0502020204030204" pitchFamily="34" charset="0"/>
                <a:ea typeface="Calibri" panose="020F0502020204030204" pitchFamily="34" charset="0"/>
              </a:rPr>
              <a:t>Raise awareness in the learning community</a:t>
            </a:r>
            <a:br>
              <a:rPr lang="en-GB" sz="1800" dirty="0">
                <a:effectLst/>
                <a:latin typeface="Calibri" panose="020F0502020204030204" pitchFamily="34" charset="0"/>
                <a:ea typeface="Calibri" panose="020F0502020204030204" pitchFamily="34" charset="0"/>
              </a:rPr>
            </a:br>
            <a:r>
              <a:rPr lang="en-GB" sz="1800" dirty="0">
                <a:effectLst/>
                <a:latin typeface="Calibri" panose="020F0502020204030204" pitchFamily="34" charset="0"/>
                <a:ea typeface="Calibri" panose="020F0502020204030204" pitchFamily="34" charset="0"/>
              </a:rPr>
              <a:t>Build empathy and understanding by defining and explaining to learners, parents and partners exactly what young carers do</a:t>
            </a:r>
          </a:p>
          <a:p>
            <a:r>
              <a:rPr lang="en-GB" sz="1800" dirty="0">
                <a:effectLst/>
                <a:latin typeface="Calibri" panose="020F0502020204030204" pitchFamily="34" charset="0"/>
                <a:ea typeface="Calibri" panose="020F0502020204030204" pitchFamily="34" charset="0"/>
              </a:rPr>
              <a:t>These two films are good for use in PSE lessons or assemblies (No need to play unless you have time for them)</a:t>
            </a:r>
          </a:p>
          <a:p>
            <a:r>
              <a:rPr lang="en-GB" sz="1800" dirty="0">
                <a:effectLst/>
                <a:latin typeface="Calibri" panose="020F0502020204030204" pitchFamily="34" charset="0"/>
                <a:ea typeface="Calibri" panose="020F0502020204030204" pitchFamily="34" charset="0"/>
              </a:rPr>
              <a:t>Many Young Carer Services offer to run an Assembly or support PSE classes</a:t>
            </a:r>
          </a:p>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18</a:t>
            </a:fld>
            <a:endParaRPr lang="en-GB"/>
          </a:p>
        </p:txBody>
      </p:sp>
    </p:spTree>
    <p:extLst>
      <p:ext uri="{BB962C8B-B14F-4D97-AF65-F5344CB8AC3E}">
        <p14:creationId xmlns:p14="http://schemas.microsoft.com/office/powerpoint/2010/main" val="3609440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800" dirty="0">
                <a:effectLst/>
                <a:latin typeface="Calibri" panose="020F0502020204030204" pitchFamily="34" charset="0"/>
                <a:ea typeface="Calibri" panose="020F0502020204030204" pitchFamily="34" charset="0"/>
              </a:rPr>
              <a:t>Ask the questions:</a:t>
            </a:r>
          </a:p>
          <a:p>
            <a:pPr algn="just"/>
            <a:r>
              <a:rPr lang="en-GB" sz="1800" dirty="0">
                <a:effectLst/>
                <a:latin typeface="Calibri" panose="020F0502020204030204" pitchFamily="34" charset="0"/>
                <a:ea typeface="Calibri" panose="020F0502020204030204" pitchFamily="34" charset="0"/>
              </a:rPr>
              <a:t>Do you know who/where your local Young Carers Service is?</a:t>
            </a:r>
          </a:p>
          <a:p>
            <a:pPr algn="just"/>
            <a:r>
              <a:rPr lang="en-GB" sz="1800" dirty="0">
                <a:effectLst/>
                <a:latin typeface="Calibri" panose="020F0502020204030204" pitchFamily="34" charset="0"/>
                <a:ea typeface="Calibri" panose="020F0502020204030204" pitchFamily="34" charset="0"/>
              </a:rPr>
              <a:t>Do you know how to access them?</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19</a:t>
            </a:fld>
            <a:endParaRPr lang="en-GB"/>
          </a:p>
        </p:txBody>
      </p:sp>
    </p:spTree>
    <p:extLst>
      <p:ext uri="{BB962C8B-B14F-4D97-AF65-F5344CB8AC3E}">
        <p14:creationId xmlns:p14="http://schemas.microsoft.com/office/powerpoint/2010/main" val="3669509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Reflecting on what you have just heard and seen, </a:t>
            </a:r>
            <a:r>
              <a:rPr lang="en-GB" kern="0" dirty="0"/>
              <a:t>in your educational or child care setting is there a process for identifying young carers? Record your thoughts in the professional learning log.</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20</a:t>
            </a:fld>
            <a:endParaRPr lang="en-GB"/>
          </a:p>
        </p:txBody>
      </p:sp>
    </p:spTree>
    <p:extLst>
      <p:ext uri="{BB962C8B-B14F-4D97-AF65-F5344CB8AC3E}">
        <p14:creationId xmlns:p14="http://schemas.microsoft.com/office/powerpoint/2010/main" val="3285948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hasCustomPrompt="1"/>
          </p:nvPr>
        </p:nvSpPr>
        <p:spPr/>
        <p:txBody>
          <a:bodyPr/>
          <a:lstStyle>
            <a:lvl1pPr>
              <a:defRPr b="0" baseline="0"/>
            </a:lvl1pPr>
            <a:lvl2pPr marL="742950" indent="-285750">
              <a:buFont typeface="Arial"/>
              <a:buChar char="•"/>
              <a:defRPr/>
            </a:lvl2pPr>
            <a:lvl3pPr marL="1257300" indent="-342900">
              <a:buFont typeface="Lucida Grande"/>
              <a:buChar char="-"/>
              <a:defRPr/>
            </a:lvl3pPr>
            <a:lvl4pPr marL="1714500" indent="-342900">
              <a:buClr>
                <a:srgbClr val="00ABB5"/>
              </a:buClr>
              <a:buFont typeface="Wingdings" charset="2"/>
              <a:buChar char="Ø"/>
              <a:defRPr/>
            </a:lvl4pPr>
            <a:lvl5pPr marL="2171700" indent="-342900">
              <a:buClr>
                <a:srgbClr val="00ABB5"/>
              </a:buClr>
              <a:buFont typeface="Lucida Grande"/>
              <a:buChar char="-"/>
              <a:defRPr/>
            </a:lvl5pPr>
            <a:lvl6pPr>
              <a:buClr>
                <a:srgbClr val="00ABB5"/>
              </a:buClr>
              <a:defRPr/>
            </a:lvl6pPr>
          </a:lstStyle>
          <a:p>
            <a:pPr lvl="0"/>
            <a:r>
              <a:rPr lang="en-US" dirty="0"/>
              <a:t>Main body style like this and leading into bullets:</a:t>
            </a:r>
          </a:p>
          <a:p>
            <a:pPr lvl="1"/>
            <a:r>
              <a:rPr lang="en-US" dirty="0"/>
              <a:t>First level bullet</a:t>
            </a:r>
          </a:p>
          <a:p>
            <a:pPr lvl="2"/>
            <a:r>
              <a:rPr lang="en-US" dirty="0"/>
              <a:t>Second level bullet</a:t>
            </a:r>
          </a:p>
          <a:p>
            <a:pPr lvl="3"/>
            <a:r>
              <a:rPr lang="en-US" dirty="0"/>
              <a:t>Third level bullet</a:t>
            </a:r>
          </a:p>
          <a:p>
            <a:pPr lvl="4"/>
            <a:r>
              <a:rPr lang="en-US" dirty="0"/>
              <a:t>Fourth level</a:t>
            </a:r>
          </a:p>
          <a:p>
            <a:pPr lvl="5"/>
            <a:r>
              <a:rPr lang="en-US" dirty="0"/>
              <a:t>Fifth level</a:t>
            </a:r>
            <a:endParaRPr lang="en-GB" dirty="0"/>
          </a:p>
        </p:txBody>
      </p:sp>
      <p:cxnSp>
        <p:nvCxnSpPr>
          <p:cNvPr id="6" name="Straight Connector 5"/>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7400253" y="6301465"/>
            <a:ext cx="4223154"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2994506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7462966" y="6301465"/>
            <a:ext cx="4144762"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100837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273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3967654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2" name="TextBox 11"/>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232968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cxnSp>
        <p:nvCxnSpPr>
          <p:cNvPr id="3" name="Straight Connector 2"/>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7447288" y="6301465"/>
            <a:ext cx="4160440"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7" name="TextBox 6"/>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1455894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2" name="Straight Connector 1"/>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
        <p:nvSpPr>
          <p:cNvPr id="5" name="TextBox 4"/>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392392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2668443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418806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9" name="TextBox 8"/>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3853926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1168" y="830264"/>
            <a:ext cx="2747433" cy="47593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66751" y="830264"/>
            <a:ext cx="8041216" cy="47593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9" name="TextBox 8"/>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1344635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66751" y="830263"/>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8" name="Rectangle 3"/>
          <p:cNvSpPr>
            <a:spLocks noGrp="1" noChangeArrowheads="1"/>
          </p:cNvSpPr>
          <p:nvPr>
            <p:ph type="body" idx="1"/>
          </p:nvPr>
        </p:nvSpPr>
        <p:spPr bwMode="auto">
          <a:xfrm>
            <a:off x="685800" y="1887538"/>
            <a:ext cx="10817923"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Main body style like this and leading into bullets:</a:t>
            </a:r>
          </a:p>
          <a:p>
            <a:pPr lvl="1"/>
            <a:r>
              <a:rPr lang="en-US" dirty="0"/>
              <a:t>First level bullet</a:t>
            </a:r>
          </a:p>
          <a:p>
            <a:pPr lvl="2"/>
            <a:r>
              <a:rPr lang="en-US" dirty="0"/>
              <a:t>Second level bullet</a:t>
            </a:r>
          </a:p>
          <a:p>
            <a:pPr lvl="3"/>
            <a:r>
              <a:rPr lang="en-US" dirty="0"/>
              <a:t>Third level bullet</a:t>
            </a:r>
          </a:p>
          <a:p>
            <a:pPr lvl="4"/>
            <a:r>
              <a:rPr lang="en-US" dirty="0"/>
              <a:t>Fourth level</a:t>
            </a:r>
          </a:p>
          <a:p>
            <a:pPr lvl="5"/>
            <a:r>
              <a:rPr lang="en-US" dirty="0"/>
              <a:t>Fifth level</a:t>
            </a:r>
            <a:endParaRPr lang="en-GB" dirty="0"/>
          </a:p>
        </p:txBody>
      </p:sp>
      <p:sp>
        <p:nvSpPr>
          <p:cNvPr id="1029" name="Text Box 7"/>
          <p:cNvSpPr txBox="1">
            <a:spLocks noChangeArrowheads="1"/>
          </p:cNvSpPr>
          <p:nvPr/>
        </p:nvSpPr>
        <p:spPr bwMode="auto">
          <a:xfrm>
            <a:off x="7127342" y="6304472"/>
            <a:ext cx="451273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Bef>
                <a:spcPct val="50000"/>
              </a:spcBef>
            </a:pPr>
            <a:r>
              <a:rPr lang="en-GB" sz="1200" dirty="0">
                <a:solidFill>
                  <a:srgbClr val="00ABB5"/>
                </a:solidFill>
              </a:rPr>
              <a:t>For Scotland's learners, with Scotland's educators</a:t>
            </a:r>
          </a:p>
        </p:txBody>
      </p:sp>
      <p:sp>
        <p:nvSpPr>
          <p:cNvPr id="1030" name="Picture 9" descr="Education Scotland White (higher res)"/>
          <p:cNvSpPr>
            <a:spLocks noChangeAspect="1" noChangeArrowheads="1"/>
          </p:cNvSpPr>
          <p:nvPr/>
        </p:nvSpPr>
        <p:spPr bwMode="auto">
          <a:xfrm>
            <a:off x="9359900" y="5892800"/>
            <a:ext cx="2159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sz="1800"/>
          </a:p>
        </p:txBody>
      </p:sp>
      <p:cxnSp>
        <p:nvCxnSpPr>
          <p:cNvPr id="3" name="Straight Connector 2"/>
          <p:cNvCxnSpPr>
            <a:endCxn id="1030" idx="3"/>
          </p:cNvCxnSpPr>
          <p:nvPr/>
        </p:nvCxnSpPr>
        <p:spPr>
          <a:xfrm flipV="1">
            <a:off x="676690" y="6216650"/>
            <a:ext cx="10842210" cy="41072"/>
          </a:xfrm>
          <a:prstGeom prst="line">
            <a:avLst/>
          </a:prstGeom>
          <a:ln w="12700" cmpd="sng">
            <a:solidFill>
              <a:srgbClr val="B3D236"/>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userDrawn="1"/>
        </p:nvSpPr>
        <p:spPr>
          <a:xfrm>
            <a:off x="583623" y="6307283"/>
            <a:ext cx="3028257" cy="430887"/>
          </a:xfrm>
          <a:prstGeom prst="rect">
            <a:avLst/>
          </a:prstGeom>
          <a:noFill/>
        </p:spPr>
        <p:txBody>
          <a:bodyPr wrap="square" rtlCol="0">
            <a:spAutoFit/>
          </a:bodyPr>
          <a:lstStyle/>
          <a:p>
            <a:r>
              <a:rPr lang="en-GB" sz="1200" b="0" dirty="0">
                <a:solidFill>
                  <a:srgbClr val="00ABB5"/>
                </a:solidFill>
              </a:rPr>
              <a:t>Reviews, Rights and Promises:</a:t>
            </a:r>
          </a:p>
          <a:p>
            <a:r>
              <a:rPr lang="en-GB" sz="1000" b="0" dirty="0">
                <a:solidFill>
                  <a:srgbClr val="B3D236"/>
                </a:solidFill>
              </a:rPr>
              <a:t>How do these translate into Practice?</a:t>
            </a:r>
            <a:endParaRPr lang="en-US" sz="1000" b="0" dirty="0">
              <a:solidFill>
                <a:srgbClr val="B3D236"/>
              </a:solidFill>
            </a:endParaRPr>
          </a:p>
        </p:txBody>
      </p:sp>
    </p:spTree>
    <p:extLst>
      <p:ext uri="{BB962C8B-B14F-4D97-AF65-F5344CB8AC3E}">
        <p14:creationId xmlns:p14="http://schemas.microsoft.com/office/powerpoint/2010/main" val="51478965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p:titleStyle>
    <p:bodyStyle>
      <a:lvl1pPr marL="0" indent="0" algn="l" rtl="0" eaLnBrk="1" fontAlgn="base" hangingPunct="1">
        <a:spcBef>
          <a:spcPct val="20000"/>
        </a:spcBef>
        <a:spcAft>
          <a:spcPct val="0"/>
        </a:spcAft>
        <a:buFont typeface="Arial"/>
        <a:buNone/>
        <a:defRPr sz="200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xgFyiIlbV0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eur03.safelinks.protection.outlook.com/?url=https%3A%2F%2Fvimeo.com%2F801166050%2F90319e9829&amp;data=05%7C01%7Ckmunro%40carers.org%7C4048dccc31d84671f6b308db14f2ccb6%7Cab2c7765872f4cfab4d076f738a2ac3d%7C0%7C0%7C638126805278866578%7CUnknown%7CTWFpbGZsb3d8eyJWIjoiMC4wLjAwMDAiLCJQIjoiV2luMzIiLCJBTiI6Ik1haWwiLCJXVCI6Mn0%3D%7C3000%7C%7C%7C&amp;sdata=O88jmCb1HV6LN%2FmifqKhR7UxseLwWsasPI%2FtYmTtBjc%3D&amp;reserved=0"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vimeo.com/801166050/90319e9829%20(17" TargetMode="Externa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s://carersofdundee.org/carers/young-carer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carersofdundee.org/carers/young-carers/#supportinschools" TargetMode="External"/><Relationship Id="rId7" Type="http://schemas.openxmlformats.org/officeDocument/2006/relationships/hyperlink" Target="https://education.gov.scot/professional-learning/professional-learning-programmes-webinars-and-events/"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www.youtube.com/watch?v=vmhoXaRe6jo" TargetMode="External"/><Relationship Id="rId5" Type="http://schemas.openxmlformats.org/officeDocument/2006/relationships/hyperlink" Target="https://www.youtube.com/watch?v=xgFyiIlbV0g" TargetMode="External"/><Relationship Id="rId4" Type="http://schemas.openxmlformats.org/officeDocument/2006/relationships/hyperlink" Target="https://www.bbc.co.uk/programmes/p07hst84"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hyperlink" Target="https://www.childrensparliament.org.uk/wp-content/uploads/How_are_you_doing_Childrens_report_Childrens_Parliament-1.pdf"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carers.org/downloads/being-a-young-carer-is-not-a-choice--its-just-what-we-do---final-scotland-summary.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PBKmPWygLZo"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qjjqhny8C0"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hyperlink" Target="https://www.bbc.co.uk/programmes/p07hst84" TargetMode="Externa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666532" y="2289451"/>
            <a:ext cx="1146503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00ABB5"/>
                </a:solidFill>
                <a:effectLst/>
                <a:uLnTx/>
                <a:uFillTx/>
                <a:latin typeface="+mn-lt"/>
                <a:ea typeface="+mn-ea"/>
                <a:cs typeface="+mn-cs"/>
              </a:rPr>
              <a:t>Supporting Young Carers in Education</a:t>
            </a: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sp>
        <p:nvSpPr>
          <p:cNvPr id="6" name="Text Box 8">
            <a:extLst>
              <a:ext uri="{C183D7F6-B498-43B3-948B-1728B52AA6E4}">
                <adec:decorative xmlns:adec="http://schemas.microsoft.com/office/drawing/2017/decorative" val="1"/>
              </a:ext>
            </a:extLst>
          </p:cNvPr>
          <p:cNvSpPr txBox="1"/>
          <p:nvPr/>
        </p:nvSpPr>
        <p:spPr>
          <a:xfrm>
            <a:off x="7162800" y="6057900"/>
            <a:ext cx="5029200" cy="8001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sp>
        <p:nvSpPr>
          <p:cNvPr id="8" name="Text Box 2"/>
          <p:cNvSpPr txBox="1">
            <a:spLocks noChangeArrowheads="1"/>
          </p:cNvSpPr>
          <p:nvPr/>
        </p:nvSpPr>
        <p:spPr bwMode="auto">
          <a:xfrm>
            <a:off x="666531" y="3215284"/>
            <a:ext cx="8159835" cy="948140"/>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solidFill>
                  <a:schemeClr val="tx1"/>
                </a:solidFill>
              </a:rPr>
              <a:t>‘There are an estimated </a:t>
            </a:r>
            <a:r>
              <a:rPr lang="en-GB" b="1" i="1" dirty="0">
                <a:solidFill>
                  <a:schemeClr val="tx1"/>
                </a:solidFill>
              </a:rPr>
              <a:t>30,000</a:t>
            </a:r>
            <a:r>
              <a:rPr lang="en-GB" i="1" dirty="0">
                <a:solidFill>
                  <a:schemeClr val="tx1"/>
                </a:solidFill>
              </a:rPr>
              <a:t> young carers in Scotland under the age of 18. </a:t>
            </a:r>
          </a:p>
          <a:p>
            <a:r>
              <a:rPr lang="en-GB" i="1" dirty="0">
                <a:solidFill>
                  <a:schemeClr val="tx1"/>
                </a:solidFill>
              </a:rPr>
              <a:t>Three out of five of us will become carers at some stage in our lives.’                                                                                       </a:t>
            </a:r>
          </a:p>
          <a:p>
            <a:r>
              <a:rPr lang="en-GB" i="1" dirty="0">
                <a:solidFill>
                  <a:schemeClr val="tx1"/>
                </a:solidFill>
              </a:rPr>
              <a:t>                                                                                                         </a:t>
            </a:r>
            <a:r>
              <a:rPr lang="en-GB" dirty="0">
                <a:solidFill>
                  <a:schemeClr val="tx1"/>
                </a:solidFill>
              </a:rPr>
              <a:t>Carers Trust</a:t>
            </a:r>
            <a:endParaRPr lang="en-GB"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5" name="Picture 4" descr="Education Scotland Logo"/>
          <p:cNvPicPr>
            <a:picLocks noChangeAspect="1"/>
          </p:cNvPicPr>
          <p:nvPr/>
        </p:nvPicPr>
        <p:blipFill rotWithShape="1">
          <a:blip r:embed="rId4"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pic>
        <p:nvPicPr>
          <p:cNvPr id="2" name="Picture 1" descr="Carers Trust Log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Tree>
    <p:extLst>
      <p:ext uri="{BB962C8B-B14F-4D97-AF65-F5344CB8AC3E}">
        <p14:creationId xmlns:p14="http://schemas.microsoft.com/office/powerpoint/2010/main" val="1997251379"/>
      </p:ext>
    </p:extLst>
  </p:cSld>
  <p:clrMapOvr>
    <a:masterClrMapping/>
  </p:clrMapOvr>
  <mc:AlternateContent xmlns:mc="http://schemas.openxmlformats.org/markup-compatibility/2006" xmlns:p14="http://schemas.microsoft.com/office/powerpoint/2010/main">
    <mc:Choice Requires="p14">
      <p:transition spd="slow" p14:dur="2000" advTm="36741"/>
    </mc:Choice>
    <mc:Fallback xmlns="">
      <p:transition spd="slow" advTm="3674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sp>
        <p:nvSpPr>
          <p:cNvPr id="7" name="Title 6"/>
          <p:cNvSpPr>
            <a:spLocks noGrp="1"/>
          </p:cNvSpPr>
          <p:nvPr>
            <p:ph type="title" idx="4294967295"/>
          </p:nvPr>
        </p:nvSpPr>
        <p:spPr>
          <a:xfrm>
            <a:off x="666531" y="2158180"/>
            <a:ext cx="1146503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ABB5"/>
                </a:solidFill>
                <a:effectLst/>
                <a:uLnTx/>
                <a:uFillTx/>
                <a:latin typeface="+mn-lt"/>
                <a:ea typeface="+mn-ea"/>
                <a:cs typeface="+mn-cs"/>
              </a:rPr>
              <a:t>Module 3: 	</a:t>
            </a:r>
            <a:r>
              <a:rPr kumimoji="0" lang="en-GB" sz="2800" b="1" i="0" u="none" strike="noStrike" kern="1200" cap="none" spc="0" normalizeH="0" baseline="0" noProof="0" dirty="0">
                <a:ln>
                  <a:noFill/>
                </a:ln>
                <a:solidFill>
                  <a:srgbClr val="00ABB5"/>
                </a:solidFill>
                <a:effectLst/>
                <a:uLnTx/>
                <a:uFillTx/>
                <a:latin typeface="+mn-lt"/>
                <a:ea typeface="+mn-ea"/>
                <a:cs typeface="+mn-cs"/>
              </a:rPr>
              <a:t>Ways to Support Young Carers in Education</a:t>
            </a:r>
          </a:p>
        </p:txBody>
      </p:sp>
      <p:sp>
        <p:nvSpPr>
          <p:cNvPr id="3" name="Rectangle 2">
            <a:extLst>
              <a:ext uri="{FF2B5EF4-FFF2-40B4-BE49-F238E27FC236}">
                <a16:creationId xmlns:a16="http://schemas.microsoft.com/office/drawing/2014/main" id="{06DE446C-74DA-F8C6-9FDB-053EC955696E}"/>
              </a:ext>
            </a:extLst>
          </p:cNvPr>
          <p:cNvSpPr/>
          <p:nvPr/>
        </p:nvSpPr>
        <p:spPr>
          <a:xfrm>
            <a:off x="666531" y="2800274"/>
            <a:ext cx="9244385" cy="400110"/>
          </a:xfrm>
          <a:prstGeom prst="rect">
            <a:avLst/>
          </a:prstGeom>
        </p:spPr>
        <p:txBody>
          <a:bodyPr wrap="square">
            <a:spAutoFit/>
          </a:bodyPr>
          <a:lstStyle/>
          <a:p>
            <a:r>
              <a:rPr lang="en-GB" sz="2000" b="1" dirty="0">
                <a:solidFill>
                  <a:srgbClr val="B3D236"/>
                </a:solidFill>
              </a:rPr>
              <a:t>Module </a:t>
            </a:r>
            <a:r>
              <a:rPr lang="en-GB" sz="2000" b="1" dirty="0" err="1">
                <a:solidFill>
                  <a:srgbClr val="B3D236"/>
                </a:solidFill>
              </a:rPr>
              <a:t>3A</a:t>
            </a:r>
            <a:r>
              <a:rPr lang="en-GB" sz="2000" b="1" dirty="0">
                <a:solidFill>
                  <a:srgbClr val="B3D236"/>
                </a:solidFill>
              </a:rPr>
              <a:t>: 		Circles of Support</a:t>
            </a: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sp>
        <p:nvSpPr>
          <p:cNvPr id="6" name="Text Box 8">
            <a:extLst>
              <a:ext uri="{C183D7F6-B498-43B3-948B-1728B52AA6E4}">
                <adec:decorative xmlns:adec="http://schemas.microsoft.com/office/drawing/2017/decorative" val="1"/>
              </a:ext>
            </a:extLst>
          </p:cNvPr>
          <p:cNvSpPr txBox="1"/>
          <p:nvPr/>
        </p:nvSpPr>
        <p:spPr>
          <a:xfrm>
            <a:off x="7162800" y="6057900"/>
            <a:ext cx="5029200" cy="8001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
        <p:nvSpPr>
          <p:cNvPr id="4" name="Text Box 2">
            <a:extLst>
              <a:ext uri="{FF2B5EF4-FFF2-40B4-BE49-F238E27FC236}">
                <a16:creationId xmlns:a16="http://schemas.microsoft.com/office/drawing/2014/main" id="{2E760EC4-5D59-59E9-33FC-8F38D0B97287}"/>
              </a:ext>
            </a:extLst>
          </p:cNvPr>
          <p:cNvSpPr txBox="1">
            <a:spLocks noChangeArrowheads="1"/>
          </p:cNvSpPr>
          <p:nvPr/>
        </p:nvSpPr>
        <p:spPr bwMode="auto">
          <a:xfrm>
            <a:off x="666531" y="3620644"/>
            <a:ext cx="9372203" cy="676053"/>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solidFill>
                  <a:schemeClr val="tx1"/>
                </a:solidFill>
              </a:rPr>
              <a:t>This module is suitable for everyone who works with children and young people and particularly those </a:t>
            </a:r>
            <a:r>
              <a:rPr lang="en-GB" sz="2000" i="1" dirty="0">
                <a:solidFill>
                  <a:schemeClr val="tx1"/>
                </a:solidFill>
              </a:rPr>
              <a:t>with </a:t>
            </a:r>
            <a:r>
              <a:rPr lang="en-GB" i="1" dirty="0">
                <a:solidFill>
                  <a:schemeClr val="tx1"/>
                </a:solidFill>
              </a:rPr>
              <a:t>specific responsibility for supporting young carers</a:t>
            </a:r>
            <a:endParaRPr lang="en-GB"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5734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1" y="584604"/>
            <a:ext cx="10836972" cy="711200"/>
          </a:xfrm>
        </p:spPr>
        <p:txBody>
          <a:bodyPr/>
          <a:lstStyle/>
          <a:p>
            <a:r>
              <a:rPr lang="en-GB" dirty="0"/>
              <a:t>Young carers describing themselves in education</a:t>
            </a:r>
          </a:p>
        </p:txBody>
      </p:sp>
      <p:pic>
        <p:nvPicPr>
          <p:cNvPr id="6" name="Picture 5">
            <a:hlinkClick r:id="rId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17853" y="1380439"/>
            <a:ext cx="8134768" cy="4597636"/>
          </a:xfrm>
          <a:prstGeom prst="rect">
            <a:avLst/>
          </a:prstGeom>
        </p:spPr>
      </p:pic>
    </p:spTree>
    <p:extLst>
      <p:ext uri="{BB962C8B-B14F-4D97-AF65-F5344CB8AC3E}">
        <p14:creationId xmlns:p14="http://schemas.microsoft.com/office/powerpoint/2010/main" val="1829691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6833" y="2719967"/>
            <a:ext cx="2255108" cy="2255108"/>
          </a:xfrm>
          <a:prstGeom prst="rect">
            <a:avLst/>
          </a:prstGeom>
        </p:spPr>
      </p:pic>
      <p:sp>
        <p:nvSpPr>
          <p:cNvPr id="4" name="Google Shape;283;g13ae64fe7f6_0_74"/>
          <p:cNvSpPr txBox="1">
            <a:spLocks noGrp="1"/>
          </p:cNvSpPr>
          <p:nvPr>
            <p:ph type="title" idx="4294967295"/>
          </p:nvPr>
        </p:nvSpPr>
        <p:spPr>
          <a:xfrm>
            <a:off x="343152" y="451121"/>
            <a:ext cx="11505696" cy="692100"/>
          </a:xfrm>
          <a:prstGeom prst="rect">
            <a:avLst/>
          </a:prstGeom>
          <a:noFill/>
          <a:ln>
            <a:noFill/>
            <a:prstDash/>
          </a:ln>
          <a:effectLst/>
        </p:spPr>
        <p:txBody>
          <a:bodyPr rot="0" spcFirstLastPara="1" vertOverflow="overflow" horzOverflow="overflow" vert="horz" wrap="square" lIns="121900" tIns="60925" rIns="121900" bIns="60925" numCol="1" spcCol="0" rtlCol="0" fromWordArt="0" anchor="t" anchorCtr="0" forceAA="0" compatLnSpc="1">
            <a:prstTxWarp prst="textNoShape">
              <a:avLst/>
            </a:prstTxWarp>
            <a:noAutofit/>
          </a:bodyPr>
          <a:lstStyle>
            <a:lvl1pPr marL="0" indent="0" algn="l" rtl="0" eaLnBrk="1" fontAlgn="base" hangingPunct="1">
              <a:spcBef>
                <a:spcPct val="20000"/>
              </a:spcBef>
              <a:spcAft>
                <a:spcPct val="0"/>
              </a:spcAft>
              <a:buFont typeface="Arial"/>
              <a:buNone/>
              <a:defRPr sz="200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marL="0" marR="0" lvl="0" indent="0" algn="l" defTabSz="914400" rtl="0" eaLnBrk="1" fontAlgn="base" latinLnBrk="0" hangingPunct="1">
              <a:lnSpc>
                <a:spcPct val="100000"/>
              </a:lnSpc>
              <a:spcBef>
                <a:spcPts val="1000"/>
              </a:spcBef>
              <a:spcAft>
                <a:spcPts val="0"/>
              </a:spcAft>
              <a:buClrTx/>
              <a:buSzPct val="108108"/>
              <a:buFont typeface="Arial"/>
              <a:buNone/>
              <a:tabLst/>
              <a:defRPr/>
            </a:pPr>
            <a:r>
              <a:rPr kumimoji="0" lang="en-GB" sz="3200" b="1" i="0" u="none" strike="noStrike" kern="0" cap="none" spc="0" normalizeH="0" baseline="0" noProof="0" dirty="0">
                <a:ln>
                  <a:noFill/>
                </a:ln>
                <a:solidFill>
                  <a:srgbClr val="00C4C4"/>
                </a:solidFill>
                <a:effectLst/>
                <a:uLnTx/>
                <a:uFillTx/>
                <a:latin typeface="+mj-lt"/>
                <a:ea typeface="Comic Sans MS"/>
                <a:cs typeface="Comic Sans MS"/>
                <a:sym typeface="Comic Sans MS"/>
              </a:rPr>
              <a:t>Young Carers need a ‘Circle of Support’ because:</a:t>
            </a:r>
          </a:p>
        </p:txBody>
      </p:sp>
      <p:sp>
        <p:nvSpPr>
          <p:cNvPr id="62" name="TextBox 61"/>
          <p:cNvSpPr txBox="1"/>
          <p:nvPr/>
        </p:nvSpPr>
        <p:spPr>
          <a:xfrm>
            <a:off x="4098242" y="1608607"/>
            <a:ext cx="3012291" cy="369332"/>
          </a:xfrm>
          <a:prstGeom prst="rect">
            <a:avLst/>
          </a:prstGeom>
          <a:noFill/>
        </p:spPr>
        <p:txBody>
          <a:bodyPr wrap="square" rtlCol="0">
            <a:spAutoFit/>
          </a:bodyPr>
          <a:lstStyle/>
          <a:p>
            <a:pPr algn="ctr"/>
            <a:r>
              <a:rPr lang="en-GB" b="1" dirty="0">
                <a:solidFill>
                  <a:srgbClr val="404040"/>
                </a:solidFill>
              </a:rPr>
              <a:t>Young Carers:</a:t>
            </a:r>
          </a:p>
        </p:txBody>
      </p:sp>
      <p:sp>
        <p:nvSpPr>
          <p:cNvPr id="56" name="TextBox 55"/>
          <p:cNvSpPr txBox="1"/>
          <p:nvPr/>
        </p:nvSpPr>
        <p:spPr>
          <a:xfrm>
            <a:off x="2018684" y="2352493"/>
            <a:ext cx="2478997" cy="369332"/>
          </a:xfrm>
          <a:prstGeom prst="rect">
            <a:avLst/>
          </a:prstGeom>
          <a:noFill/>
        </p:spPr>
        <p:txBody>
          <a:bodyPr wrap="square" rtlCol="0">
            <a:spAutoFit/>
          </a:bodyPr>
          <a:lstStyle/>
          <a:p>
            <a:pPr algn="ctr"/>
            <a:r>
              <a:rPr lang="en-GB" dirty="0">
                <a:solidFill>
                  <a:srgbClr val="404040"/>
                </a:solidFill>
              </a:rPr>
              <a:t>can be hidden</a:t>
            </a:r>
          </a:p>
        </p:txBody>
      </p:sp>
      <p:sp>
        <p:nvSpPr>
          <p:cNvPr id="59" name="TextBox 58"/>
          <p:cNvSpPr txBox="1"/>
          <p:nvPr/>
        </p:nvSpPr>
        <p:spPr>
          <a:xfrm>
            <a:off x="6473791" y="2213993"/>
            <a:ext cx="3536355" cy="646331"/>
          </a:xfrm>
          <a:prstGeom prst="rect">
            <a:avLst/>
          </a:prstGeom>
          <a:noFill/>
        </p:spPr>
        <p:txBody>
          <a:bodyPr wrap="square" rtlCol="0">
            <a:spAutoFit/>
          </a:bodyPr>
          <a:lstStyle/>
          <a:p>
            <a:pPr algn="ctr"/>
            <a:r>
              <a:rPr lang="en-GB" dirty="0">
                <a:solidFill>
                  <a:srgbClr val="404040"/>
                </a:solidFill>
              </a:rPr>
              <a:t>may not have spare time to play, socialise, or do sports &amp;hobbies</a:t>
            </a:r>
          </a:p>
        </p:txBody>
      </p:sp>
      <p:sp>
        <p:nvSpPr>
          <p:cNvPr id="55" name="TextBox 54"/>
          <p:cNvSpPr txBox="1"/>
          <p:nvPr/>
        </p:nvSpPr>
        <p:spPr>
          <a:xfrm>
            <a:off x="2314835" y="3795788"/>
            <a:ext cx="1886694" cy="369332"/>
          </a:xfrm>
          <a:prstGeom prst="rect">
            <a:avLst/>
          </a:prstGeom>
          <a:noFill/>
        </p:spPr>
        <p:txBody>
          <a:bodyPr wrap="square" rtlCol="0">
            <a:spAutoFit/>
          </a:bodyPr>
          <a:lstStyle/>
          <a:p>
            <a:pPr algn="ctr"/>
            <a:r>
              <a:rPr lang="en-GB" dirty="0">
                <a:solidFill>
                  <a:srgbClr val="404040"/>
                </a:solidFill>
              </a:rPr>
              <a:t>can feel isolated</a:t>
            </a:r>
          </a:p>
        </p:txBody>
      </p:sp>
      <p:sp>
        <p:nvSpPr>
          <p:cNvPr id="57" name="TextBox 56"/>
          <p:cNvSpPr txBox="1"/>
          <p:nvPr/>
        </p:nvSpPr>
        <p:spPr>
          <a:xfrm>
            <a:off x="7023729" y="3657288"/>
            <a:ext cx="2694628" cy="646331"/>
          </a:xfrm>
          <a:prstGeom prst="rect">
            <a:avLst/>
          </a:prstGeom>
          <a:noFill/>
        </p:spPr>
        <p:txBody>
          <a:bodyPr wrap="square" rtlCol="0">
            <a:spAutoFit/>
          </a:bodyPr>
          <a:lstStyle/>
          <a:p>
            <a:pPr algn="ctr"/>
            <a:r>
              <a:rPr lang="en-GB" dirty="0">
                <a:solidFill>
                  <a:srgbClr val="404040"/>
                </a:solidFill>
              </a:rPr>
              <a:t>can find it hard to make and maintain friends</a:t>
            </a:r>
          </a:p>
        </p:txBody>
      </p:sp>
      <p:sp>
        <p:nvSpPr>
          <p:cNvPr id="60" name="TextBox 59"/>
          <p:cNvSpPr txBox="1"/>
          <p:nvPr/>
        </p:nvSpPr>
        <p:spPr>
          <a:xfrm>
            <a:off x="2774346" y="4863281"/>
            <a:ext cx="1886694" cy="646331"/>
          </a:xfrm>
          <a:prstGeom prst="rect">
            <a:avLst/>
          </a:prstGeom>
          <a:noFill/>
        </p:spPr>
        <p:txBody>
          <a:bodyPr wrap="square" rtlCol="0">
            <a:spAutoFit/>
          </a:bodyPr>
          <a:lstStyle/>
          <a:p>
            <a:pPr algn="ctr"/>
            <a:r>
              <a:rPr lang="en-GB" dirty="0">
                <a:solidFill>
                  <a:srgbClr val="404040"/>
                </a:solidFill>
              </a:rPr>
              <a:t>can feel no one understands</a:t>
            </a:r>
          </a:p>
        </p:txBody>
      </p:sp>
      <p:sp>
        <p:nvSpPr>
          <p:cNvPr id="58" name="TextBox 57"/>
          <p:cNvSpPr txBox="1"/>
          <p:nvPr/>
        </p:nvSpPr>
        <p:spPr>
          <a:xfrm>
            <a:off x="6731941" y="4858997"/>
            <a:ext cx="2458149" cy="646331"/>
          </a:xfrm>
          <a:prstGeom prst="rect">
            <a:avLst/>
          </a:prstGeom>
          <a:noFill/>
        </p:spPr>
        <p:txBody>
          <a:bodyPr wrap="square" rtlCol="0">
            <a:spAutoFit/>
          </a:bodyPr>
          <a:lstStyle/>
          <a:p>
            <a:pPr algn="ctr"/>
            <a:r>
              <a:rPr lang="en-GB" dirty="0">
                <a:solidFill>
                  <a:srgbClr val="404040"/>
                </a:solidFill>
              </a:rPr>
              <a:t>may not have an adult they can talk to</a:t>
            </a:r>
          </a:p>
        </p:txBody>
      </p:sp>
    </p:spTree>
    <p:extLst>
      <p:ext uri="{BB962C8B-B14F-4D97-AF65-F5344CB8AC3E}">
        <p14:creationId xmlns:p14="http://schemas.microsoft.com/office/powerpoint/2010/main" val="3246275383"/>
      </p:ext>
    </p:extLst>
  </p:cSld>
  <p:clrMapOvr>
    <a:masterClrMapping/>
  </p:clrMapOvr>
  <mc:AlternateContent xmlns:mc="http://schemas.openxmlformats.org/markup-compatibility/2006" xmlns:p14="http://schemas.microsoft.com/office/powerpoint/2010/main">
    <mc:Choice Requires="p14">
      <p:transition spd="slow" p14:dur="2000" advTm="40244"/>
    </mc:Choice>
    <mc:Fallback xmlns="">
      <p:transition spd="slow" advTm="4024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83;g13ae64fe7f6_0_74"/>
          <p:cNvSpPr txBox="1">
            <a:spLocks/>
          </p:cNvSpPr>
          <p:nvPr/>
        </p:nvSpPr>
        <p:spPr>
          <a:xfrm>
            <a:off x="2291950" y="97237"/>
            <a:ext cx="7608101" cy="692100"/>
          </a:xfrm>
          <a:prstGeom prst="rect">
            <a:avLst/>
          </a:prstGeom>
          <a:noFill/>
          <a:ln>
            <a:noFill/>
          </a:ln>
        </p:spPr>
        <p:txBody>
          <a:bodyPr spcFirstLastPara="1" wrap="square" lIns="121900" tIns="60925" rIns="121900" bIns="60925" anchor="t" anchorCtr="0">
            <a:normAutofit/>
          </a:bodyPr>
          <a:lstStyle>
            <a:lvl1pPr marL="0" indent="0" algn="l" rtl="0" eaLnBrk="1" fontAlgn="base" hangingPunct="1">
              <a:spcBef>
                <a:spcPct val="20000"/>
              </a:spcBef>
              <a:spcAft>
                <a:spcPct val="0"/>
              </a:spcAft>
              <a:buFont typeface="Arial"/>
              <a:buNone/>
              <a:defRPr sz="200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algn="ctr">
              <a:spcBef>
                <a:spcPts val="1000"/>
              </a:spcBef>
              <a:spcAft>
                <a:spcPts val="0"/>
              </a:spcAft>
              <a:buSzPct val="108108"/>
            </a:pPr>
            <a:r>
              <a:rPr lang="en-GB" b="1" kern="0" dirty="0">
                <a:latin typeface="+mj-lt"/>
                <a:ea typeface="Comic Sans MS"/>
                <a:cs typeface="Comic Sans MS"/>
                <a:sym typeface="Comic Sans MS"/>
              </a:rPr>
              <a:t>The Potential </a:t>
            </a:r>
            <a:r>
              <a:rPr lang="en-GB" sz="2800" b="1" kern="0" dirty="0">
                <a:solidFill>
                  <a:srgbClr val="00C4C4"/>
                </a:solidFill>
                <a:latin typeface="+mj-lt"/>
                <a:ea typeface="Comic Sans MS"/>
                <a:cs typeface="Comic Sans MS"/>
                <a:sym typeface="Comic Sans MS"/>
              </a:rPr>
              <a:t>Circle of Support </a:t>
            </a:r>
            <a:r>
              <a:rPr lang="en-GB" b="1" kern="0" dirty="0">
                <a:latin typeface="+mj-lt"/>
                <a:ea typeface="Comic Sans MS"/>
                <a:cs typeface="Comic Sans MS"/>
                <a:sym typeface="Comic Sans MS"/>
              </a:rPr>
              <a:t>around a Young Carer</a:t>
            </a:r>
          </a:p>
        </p:txBody>
      </p:sp>
      <p:pic>
        <p:nvPicPr>
          <p:cNvPr id="5" name="Google Shape;284;g13ae64fe7f6_0_7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998414" y="2528115"/>
            <a:ext cx="1817576" cy="1817550"/>
          </a:xfrm>
          <a:prstGeom prst="rect">
            <a:avLst/>
          </a:prstGeom>
          <a:noFill/>
          <a:ln>
            <a:noFill/>
          </a:ln>
        </p:spPr>
      </p:pic>
      <p:sp>
        <p:nvSpPr>
          <p:cNvPr id="21" name="Google Shape;300;g13ae64fe7f6_0_74"/>
          <p:cNvSpPr txBox="1"/>
          <p:nvPr/>
        </p:nvSpPr>
        <p:spPr>
          <a:xfrm>
            <a:off x="4824262" y="681486"/>
            <a:ext cx="1865950" cy="184662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600"/>
              <a:buFont typeface="Arial"/>
              <a:buNone/>
            </a:pPr>
            <a:r>
              <a:rPr lang="en-GB" sz="3600" b="1" i="0" u="none" strike="noStrike" cap="none" dirty="0">
                <a:solidFill>
                  <a:schemeClr val="dk2"/>
                </a:solidFill>
                <a:latin typeface="+mj-lt"/>
                <a:ea typeface="Comic Sans MS"/>
                <a:cs typeface="Comic Sans MS"/>
                <a:sym typeface="Comic Sans MS"/>
              </a:rPr>
              <a:t>Parent or Carer</a:t>
            </a:r>
            <a:endParaRPr sz="3600" b="1" i="0" u="none" strike="noStrike" cap="none" dirty="0">
              <a:solidFill>
                <a:schemeClr val="dk2"/>
              </a:solidFill>
              <a:latin typeface="+mj-lt"/>
              <a:ea typeface="Comic Sans MS"/>
              <a:cs typeface="Comic Sans MS"/>
              <a:sym typeface="Comic Sans MS"/>
            </a:endParaRPr>
          </a:p>
        </p:txBody>
      </p:sp>
      <p:sp>
        <p:nvSpPr>
          <p:cNvPr id="23" name="Google Shape;302;g13ae64fe7f6_0_74"/>
          <p:cNvSpPr txBox="1"/>
          <p:nvPr/>
        </p:nvSpPr>
        <p:spPr>
          <a:xfrm>
            <a:off x="6949039" y="1384611"/>
            <a:ext cx="2415768" cy="584745"/>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600"/>
              <a:buFont typeface="Arial"/>
              <a:buNone/>
            </a:pPr>
            <a:r>
              <a:rPr lang="en-GB" sz="2600" b="1" i="0" u="none" strike="noStrike" cap="none" dirty="0">
                <a:solidFill>
                  <a:schemeClr val="dk2"/>
                </a:solidFill>
                <a:latin typeface="+mj-lt"/>
                <a:ea typeface="Comic Sans MS"/>
                <a:cs typeface="Comic Sans MS"/>
                <a:sym typeface="Comic Sans MS"/>
              </a:rPr>
              <a:t>Wider Family</a:t>
            </a:r>
            <a:endParaRPr sz="2600" b="1" i="0" u="none" strike="noStrike" cap="none" dirty="0">
              <a:solidFill>
                <a:schemeClr val="dk2"/>
              </a:solidFill>
              <a:latin typeface="+mj-lt"/>
              <a:ea typeface="Comic Sans MS"/>
              <a:cs typeface="Comic Sans MS"/>
              <a:sym typeface="Comic Sans MS"/>
            </a:endParaRPr>
          </a:p>
        </p:txBody>
      </p:sp>
      <p:sp>
        <p:nvSpPr>
          <p:cNvPr id="24" name="Google Shape;303;g13ae64fe7f6_0_74"/>
          <p:cNvSpPr txBox="1"/>
          <p:nvPr/>
        </p:nvSpPr>
        <p:spPr>
          <a:xfrm>
            <a:off x="2865676" y="1371256"/>
            <a:ext cx="1558200" cy="615523"/>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2800" b="1" i="0" u="none" strike="noStrike" cap="none" dirty="0">
                <a:solidFill>
                  <a:schemeClr val="dk2"/>
                </a:solidFill>
                <a:latin typeface="+mj-lt"/>
                <a:ea typeface="Comic Sans MS"/>
                <a:cs typeface="Comic Sans MS"/>
                <a:sym typeface="Comic Sans MS"/>
              </a:rPr>
              <a:t>Friends</a:t>
            </a:r>
            <a:endParaRPr sz="2800" b="1" i="0" u="none" strike="noStrike" cap="none" dirty="0">
              <a:solidFill>
                <a:schemeClr val="dk2"/>
              </a:solidFill>
              <a:latin typeface="+mj-lt"/>
              <a:ea typeface="Comic Sans MS"/>
              <a:cs typeface="Comic Sans MS"/>
              <a:sym typeface="Comic Sans MS"/>
            </a:endParaRPr>
          </a:p>
        </p:txBody>
      </p:sp>
      <p:grpSp>
        <p:nvGrpSpPr>
          <p:cNvPr id="50" name="Group 49">
            <a:extLst>
              <a:ext uri="{C183D7F6-B498-43B3-948B-1728B52AA6E4}">
                <adec:decorative xmlns:adec="http://schemas.microsoft.com/office/drawing/2017/decorative" val="1"/>
              </a:ext>
            </a:extLst>
          </p:cNvPr>
          <p:cNvGrpSpPr/>
          <p:nvPr/>
        </p:nvGrpSpPr>
        <p:grpSpPr>
          <a:xfrm>
            <a:off x="4758335" y="4395561"/>
            <a:ext cx="2001438" cy="1010943"/>
            <a:chOff x="4607106" y="3773072"/>
            <a:chExt cx="2001438" cy="1010943"/>
          </a:xfrm>
        </p:grpSpPr>
        <p:sp>
          <p:nvSpPr>
            <p:cNvPr id="45" name="Trapezoid 44"/>
            <p:cNvSpPr/>
            <p:nvPr/>
          </p:nvSpPr>
          <p:spPr>
            <a:xfrm flipH="1">
              <a:off x="4607106" y="3773072"/>
              <a:ext cx="2001438" cy="1010943"/>
            </a:xfrm>
            <a:prstGeom prst="trapezoid">
              <a:avLst>
                <a:gd name="adj" fmla="val 31704"/>
              </a:avLst>
            </a:prstGeom>
            <a:solidFill>
              <a:schemeClr val="accent3">
                <a:lumMod val="75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Google Shape;301;g13ae64fe7f6_0_74" descr="Young Carers Service"/>
            <p:cNvSpPr txBox="1"/>
            <p:nvPr/>
          </p:nvSpPr>
          <p:spPr>
            <a:xfrm>
              <a:off x="4709467" y="3924152"/>
              <a:ext cx="1678894" cy="6770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Young</a:t>
              </a: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Carer Service</a:t>
              </a:r>
              <a:endParaRPr sz="1600" b="1" i="0" u="none" strike="noStrike" cap="none" dirty="0">
                <a:solidFill>
                  <a:schemeClr val="dk2"/>
                </a:solidFill>
                <a:latin typeface="+mj-lt"/>
                <a:ea typeface="Comic Sans MS"/>
                <a:cs typeface="Comic Sans MS"/>
                <a:sym typeface="Comic Sans MS"/>
              </a:endParaRPr>
            </a:p>
          </p:txBody>
        </p:sp>
      </p:grpSp>
      <p:grpSp>
        <p:nvGrpSpPr>
          <p:cNvPr id="54" name="Group 53" descr="Could include everyone in an educational setting or who supports the educational setting"/>
          <p:cNvGrpSpPr/>
          <p:nvPr/>
        </p:nvGrpSpPr>
        <p:grpSpPr>
          <a:xfrm>
            <a:off x="7186498" y="1352915"/>
            <a:ext cx="4945423" cy="3613846"/>
            <a:chOff x="6505321" y="1148093"/>
            <a:chExt cx="4945423" cy="3613846"/>
          </a:xfrm>
        </p:grpSpPr>
        <p:sp>
          <p:nvSpPr>
            <p:cNvPr id="42" name="Trapezoid 41"/>
            <p:cNvSpPr/>
            <p:nvPr/>
          </p:nvSpPr>
          <p:spPr>
            <a:xfrm rot="16200000" flipH="1">
              <a:off x="7161300" y="492114"/>
              <a:ext cx="3613846" cy="4925804"/>
            </a:xfrm>
            <a:prstGeom prst="trapezoid">
              <a:avLst>
                <a:gd name="adj" fmla="val 32680"/>
              </a:avLst>
            </a:prstGeom>
            <a:solidFill>
              <a:schemeClr val="accent2">
                <a:lumMod val="40000"/>
                <a:lumOff val="6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Google Shape;288;g13ae64fe7f6_0_74"/>
            <p:cNvSpPr txBox="1"/>
            <p:nvPr/>
          </p:nvSpPr>
          <p:spPr>
            <a:xfrm>
              <a:off x="10040697" y="3044858"/>
              <a:ext cx="11412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School Nurse</a:t>
              </a:r>
              <a:endParaRPr sz="1600" b="1" i="0" u="none" strike="noStrike" cap="none" dirty="0">
                <a:solidFill>
                  <a:schemeClr val="dk2"/>
                </a:solidFill>
                <a:latin typeface="+mj-lt"/>
                <a:ea typeface="Comic Sans MS"/>
                <a:cs typeface="Comic Sans MS"/>
                <a:sym typeface="Comic Sans MS"/>
              </a:endParaRPr>
            </a:p>
          </p:txBody>
        </p:sp>
        <p:sp>
          <p:nvSpPr>
            <p:cNvPr id="22" name="Google Shape;301;g13ae64fe7f6_0_74"/>
            <p:cNvSpPr txBox="1"/>
            <p:nvPr/>
          </p:nvSpPr>
          <p:spPr>
            <a:xfrm>
              <a:off x="9832197" y="2285036"/>
              <a:ext cx="15582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Early Years Worker</a:t>
              </a:r>
              <a:endParaRPr sz="1600" b="1" i="0" u="none" strike="noStrike" cap="none" dirty="0">
                <a:solidFill>
                  <a:schemeClr val="dk2"/>
                </a:solidFill>
                <a:latin typeface="+mj-lt"/>
                <a:ea typeface="Comic Sans MS"/>
                <a:cs typeface="Comic Sans MS"/>
                <a:sym typeface="Comic Sans MS"/>
              </a:endParaRPr>
            </a:p>
          </p:txBody>
        </p:sp>
        <p:sp>
          <p:nvSpPr>
            <p:cNvPr id="30" name="Google Shape;301;g13ae64fe7f6_0_74"/>
            <p:cNvSpPr txBox="1"/>
            <p:nvPr/>
          </p:nvSpPr>
          <p:spPr>
            <a:xfrm>
              <a:off x="6584620" y="2380977"/>
              <a:ext cx="1558200"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Class Teacher </a:t>
              </a:r>
              <a:endParaRPr sz="1600" b="1" i="0" u="none" strike="noStrike" cap="none" dirty="0">
                <a:solidFill>
                  <a:schemeClr val="dk2"/>
                </a:solidFill>
                <a:latin typeface="+mj-lt"/>
                <a:ea typeface="Comic Sans MS"/>
                <a:cs typeface="Comic Sans MS"/>
                <a:sym typeface="Comic Sans MS"/>
              </a:endParaRPr>
            </a:p>
          </p:txBody>
        </p:sp>
        <p:sp>
          <p:nvSpPr>
            <p:cNvPr id="31" name="Google Shape;301;g13ae64fe7f6_0_74"/>
            <p:cNvSpPr txBox="1"/>
            <p:nvPr/>
          </p:nvSpPr>
          <p:spPr>
            <a:xfrm>
              <a:off x="9832197" y="1525236"/>
              <a:ext cx="1558200" cy="6770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Pupil Support Staff</a:t>
              </a:r>
              <a:endParaRPr sz="1600" b="1" i="0" u="none" strike="noStrike" cap="none" dirty="0">
                <a:solidFill>
                  <a:schemeClr val="dk2"/>
                </a:solidFill>
                <a:latin typeface="+mj-lt"/>
                <a:ea typeface="Comic Sans MS"/>
                <a:cs typeface="Comic Sans MS"/>
                <a:sym typeface="Comic Sans MS"/>
              </a:endParaRPr>
            </a:p>
          </p:txBody>
        </p:sp>
        <p:sp>
          <p:nvSpPr>
            <p:cNvPr id="32" name="Google Shape;301;g13ae64fe7f6_0_74"/>
            <p:cNvSpPr txBox="1"/>
            <p:nvPr/>
          </p:nvSpPr>
          <p:spPr>
            <a:xfrm>
              <a:off x="6584620" y="2893529"/>
              <a:ext cx="1558200" cy="6770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Registration Teacher</a:t>
              </a:r>
              <a:endParaRPr sz="1600" b="1" i="0" u="none" strike="noStrike" cap="none" dirty="0">
                <a:solidFill>
                  <a:schemeClr val="dk2"/>
                </a:solidFill>
                <a:latin typeface="+mj-lt"/>
                <a:ea typeface="Comic Sans MS"/>
                <a:cs typeface="Comic Sans MS"/>
                <a:sym typeface="Comic Sans MS"/>
              </a:endParaRPr>
            </a:p>
          </p:txBody>
        </p:sp>
        <p:sp>
          <p:nvSpPr>
            <p:cNvPr id="33" name="Google Shape;301;g13ae64fe7f6_0_74"/>
            <p:cNvSpPr txBox="1"/>
            <p:nvPr/>
          </p:nvSpPr>
          <p:spPr>
            <a:xfrm>
              <a:off x="8396565" y="1899263"/>
              <a:ext cx="1267415" cy="6770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Head Teacher</a:t>
              </a:r>
              <a:endParaRPr sz="1600" b="1" i="0" u="none" strike="noStrike" cap="none" dirty="0">
                <a:solidFill>
                  <a:schemeClr val="dk2"/>
                </a:solidFill>
                <a:latin typeface="+mj-lt"/>
                <a:ea typeface="Comic Sans MS"/>
                <a:cs typeface="Comic Sans MS"/>
                <a:sym typeface="Comic Sans MS"/>
              </a:endParaRPr>
            </a:p>
          </p:txBody>
        </p:sp>
        <p:sp>
          <p:nvSpPr>
            <p:cNvPr id="34" name="Google Shape;301;g13ae64fe7f6_0_74"/>
            <p:cNvSpPr txBox="1"/>
            <p:nvPr/>
          </p:nvSpPr>
          <p:spPr>
            <a:xfrm>
              <a:off x="8251172" y="3442332"/>
              <a:ext cx="1558200" cy="6770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Guidance Staff</a:t>
              </a:r>
              <a:endParaRPr sz="1600" b="1" i="0" u="none" strike="noStrike" cap="none" dirty="0">
                <a:solidFill>
                  <a:schemeClr val="dk2"/>
                </a:solidFill>
                <a:latin typeface="+mj-lt"/>
                <a:ea typeface="Comic Sans MS"/>
                <a:cs typeface="Comic Sans MS"/>
                <a:sym typeface="Comic Sans MS"/>
              </a:endParaRPr>
            </a:p>
          </p:txBody>
        </p:sp>
        <p:sp>
          <p:nvSpPr>
            <p:cNvPr id="36" name="Google Shape;301;g13ae64fe7f6_0_74"/>
            <p:cNvSpPr txBox="1"/>
            <p:nvPr/>
          </p:nvSpPr>
          <p:spPr>
            <a:xfrm>
              <a:off x="8251172" y="2670798"/>
              <a:ext cx="1558200" cy="6770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Young Carer Coordinator</a:t>
              </a:r>
              <a:endParaRPr sz="1600" b="1" i="0" u="none" strike="noStrike" cap="none" dirty="0">
                <a:solidFill>
                  <a:schemeClr val="dk2"/>
                </a:solidFill>
                <a:latin typeface="+mj-lt"/>
                <a:ea typeface="Comic Sans MS"/>
                <a:cs typeface="Comic Sans MS"/>
                <a:sym typeface="Comic Sans MS"/>
              </a:endParaRPr>
            </a:p>
          </p:txBody>
        </p:sp>
        <p:sp>
          <p:nvSpPr>
            <p:cNvPr id="38" name="Google Shape;301;g13ae64fe7f6_0_74"/>
            <p:cNvSpPr txBox="1"/>
            <p:nvPr/>
          </p:nvSpPr>
          <p:spPr>
            <a:xfrm>
              <a:off x="9771850" y="3804680"/>
              <a:ext cx="1678894" cy="6770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Home School Link Worker</a:t>
              </a:r>
              <a:endParaRPr sz="1600" b="1" i="0" u="none" strike="noStrike" cap="none" dirty="0">
                <a:solidFill>
                  <a:schemeClr val="dk2"/>
                </a:solidFill>
                <a:latin typeface="+mj-lt"/>
                <a:ea typeface="Comic Sans MS"/>
                <a:cs typeface="Comic Sans MS"/>
                <a:sym typeface="Comic Sans MS"/>
              </a:endParaRPr>
            </a:p>
          </p:txBody>
        </p:sp>
      </p:grpSp>
      <p:grpSp>
        <p:nvGrpSpPr>
          <p:cNvPr id="51" name="Group 50" descr="Could include all other community learning and development type workers such as youth workers, family learning and support, or community support workers"/>
          <p:cNvGrpSpPr/>
          <p:nvPr/>
        </p:nvGrpSpPr>
        <p:grpSpPr>
          <a:xfrm>
            <a:off x="6569324" y="4010732"/>
            <a:ext cx="4863769" cy="1475833"/>
            <a:chOff x="6859410" y="4256674"/>
            <a:chExt cx="4863769" cy="1475833"/>
          </a:xfrm>
        </p:grpSpPr>
        <p:sp>
          <p:nvSpPr>
            <p:cNvPr id="49" name="Trapezoid 48"/>
            <p:cNvSpPr/>
            <p:nvPr/>
          </p:nvSpPr>
          <p:spPr>
            <a:xfrm rot="17391182">
              <a:off x="8374010" y="2742074"/>
              <a:ext cx="1367737" cy="4396937"/>
            </a:xfrm>
            <a:prstGeom prst="trapezoid">
              <a:avLst>
                <a:gd name="adj" fmla="val 36174"/>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Google Shape;290;g13ae64fe7f6_0_74"/>
            <p:cNvSpPr txBox="1"/>
            <p:nvPr/>
          </p:nvSpPr>
          <p:spPr>
            <a:xfrm>
              <a:off x="8460782" y="4928077"/>
              <a:ext cx="2978984"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Community Support</a:t>
              </a:r>
              <a:endParaRPr sz="1600" b="1" i="0" u="none" strike="noStrike" cap="none" dirty="0">
                <a:solidFill>
                  <a:schemeClr val="dk2"/>
                </a:solidFill>
                <a:latin typeface="+mj-lt"/>
                <a:ea typeface="Comic Sans MS"/>
                <a:cs typeface="Comic Sans MS"/>
                <a:sym typeface="Comic Sans MS"/>
              </a:endParaRPr>
            </a:p>
          </p:txBody>
        </p:sp>
        <p:sp>
          <p:nvSpPr>
            <p:cNvPr id="12" name="Google Shape;291;g13ae64fe7f6_0_74"/>
            <p:cNvSpPr txBox="1"/>
            <p:nvPr/>
          </p:nvSpPr>
          <p:spPr>
            <a:xfrm>
              <a:off x="8901011" y="5301650"/>
              <a:ext cx="2822168"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Family Support</a:t>
              </a:r>
              <a:endParaRPr sz="1600" b="1" i="0" u="none" strike="noStrike" cap="none" dirty="0">
                <a:solidFill>
                  <a:schemeClr val="dk2"/>
                </a:solidFill>
                <a:latin typeface="+mj-lt"/>
                <a:ea typeface="Comic Sans MS"/>
                <a:cs typeface="Comic Sans MS"/>
                <a:sym typeface="Comic Sans MS"/>
              </a:endParaRPr>
            </a:p>
          </p:txBody>
        </p:sp>
        <p:sp>
          <p:nvSpPr>
            <p:cNvPr id="13" name="Google Shape;292;g13ae64fe7f6_0_74"/>
            <p:cNvSpPr txBox="1"/>
            <p:nvPr/>
          </p:nvSpPr>
          <p:spPr>
            <a:xfrm>
              <a:off x="7312703" y="4309472"/>
              <a:ext cx="1558200"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Youth Worker</a:t>
              </a:r>
              <a:endParaRPr sz="1600" b="1" i="0" u="none" strike="noStrike" cap="none" dirty="0">
                <a:solidFill>
                  <a:schemeClr val="dk2"/>
                </a:solidFill>
                <a:latin typeface="+mj-lt"/>
                <a:ea typeface="Comic Sans MS"/>
                <a:cs typeface="Comic Sans MS"/>
                <a:sym typeface="Comic Sans MS"/>
              </a:endParaRPr>
            </a:p>
          </p:txBody>
        </p:sp>
        <p:sp>
          <p:nvSpPr>
            <p:cNvPr id="46" name="Google Shape;291;g13ae64fe7f6_0_74"/>
            <p:cNvSpPr txBox="1"/>
            <p:nvPr/>
          </p:nvSpPr>
          <p:spPr>
            <a:xfrm>
              <a:off x="7642551" y="4618279"/>
              <a:ext cx="2774901"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Family Learning</a:t>
              </a:r>
              <a:endParaRPr sz="1600" b="1" i="0" u="none" strike="noStrike" cap="none" dirty="0">
                <a:solidFill>
                  <a:schemeClr val="dk2"/>
                </a:solidFill>
                <a:latin typeface="+mj-lt"/>
                <a:ea typeface="Comic Sans MS"/>
                <a:cs typeface="Comic Sans MS"/>
                <a:sym typeface="Comic Sans MS"/>
              </a:endParaRPr>
            </a:p>
          </p:txBody>
        </p:sp>
      </p:grpSp>
      <p:grpSp>
        <p:nvGrpSpPr>
          <p:cNvPr id="53" name="Group 52" descr="Could include Allied Health Professional, Health visitor, occupational therapist, family doctor, mental health worker, or addiction service worker"/>
          <p:cNvGrpSpPr/>
          <p:nvPr/>
        </p:nvGrpSpPr>
        <p:grpSpPr>
          <a:xfrm>
            <a:off x="120433" y="1446682"/>
            <a:ext cx="4303444" cy="3472752"/>
            <a:chOff x="410519" y="1295500"/>
            <a:chExt cx="4303444" cy="3472752"/>
          </a:xfrm>
        </p:grpSpPr>
        <p:sp>
          <p:nvSpPr>
            <p:cNvPr id="44" name="Trapezoid 43"/>
            <p:cNvSpPr/>
            <p:nvPr/>
          </p:nvSpPr>
          <p:spPr>
            <a:xfrm rot="5400000">
              <a:off x="851387" y="905676"/>
              <a:ext cx="3472752" cy="4252400"/>
            </a:xfrm>
            <a:prstGeom prst="trapezoid">
              <a:avLst>
                <a:gd name="adj" fmla="val 31704"/>
              </a:avLst>
            </a:prstGeom>
            <a:solidFill>
              <a:schemeClr val="tx2">
                <a:lumMod val="60000"/>
                <a:lumOff val="4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Google Shape;285;g13ae64fe7f6_0_74"/>
            <p:cNvSpPr txBox="1"/>
            <p:nvPr/>
          </p:nvSpPr>
          <p:spPr>
            <a:xfrm>
              <a:off x="2018057" y="2231572"/>
              <a:ext cx="1558200"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Health Visitor</a:t>
              </a:r>
              <a:endParaRPr sz="1600" b="1" i="0" u="none" strike="noStrike" cap="none" dirty="0">
                <a:solidFill>
                  <a:schemeClr val="dk2"/>
                </a:solidFill>
                <a:latin typeface="+mj-lt"/>
                <a:ea typeface="Comic Sans MS"/>
                <a:cs typeface="Comic Sans MS"/>
                <a:sym typeface="Comic Sans MS"/>
              </a:endParaRPr>
            </a:p>
          </p:txBody>
        </p:sp>
        <p:sp>
          <p:nvSpPr>
            <p:cNvPr id="7" name="Google Shape;286;g13ae64fe7f6_0_74"/>
            <p:cNvSpPr txBox="1"/>
            <p:nvPr/>
          </p:nvSpPr>
          <p:spPr>
            <a:xfrm>
              <a:off x="525668" y="1748300"/>
              <a:ext cx="15582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Allied Health Professional</a:t>
              </a:r>
              <a:endParaRPr sz="1600" b="1" i="0" u="none" strike="noStrike" cap="none" dirty="0">
                <a:solidFill>
                  <a:schemeClr val="dk2"/>
                </a:solidFill>
                <a:latin typeface="+mj-lt"/>
                <a:ea typeface="Comic Sans MS"/>
                <a:cs typeface="Comic Sans MS"/>
                <a:sym typeface="Comic Sans MS"/>
              </a:endParaRPr>
            </a:p>
          </p:txBody>
        </p:sp>
        <p:sp>
          <p:nvSpPr>
            <p:cNvPr id="8" name="Google Shape;287;g13ae64fe7f6_0_74"/>
            <p:cNvSpPr txBox="1"/>
            <p:nvPr/>
          </p:nvSpPr>
          <p:spPr>
            <a:xfrm>
              <a:off x="2945226" y="2793787"/>
              <a:ext cx="15582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Family Doctor</a:t>
              </a:r>
              <a:endParaRPr sz="1600" b="1" i="0" u="none" strike="noStrike" cap="none" dirty="0">
                <a:solidFill>
                  <a:schemeClr val="dk2"/>
                </a:solidFill>
                <a:latin typeface="+mj-lt"/>
                <a:ea typeface="Comic Sans MS"/>
                <a:cs typeface="Comic Sans MS"/>
                <a:sym typeface="Comic Sans MS"/>
              </a:endParaRPr>
            </a:p>
          </p:txBody>
        </p:sp>
        <p:sp>
          <p:nvSpPr>
            <p:cNvPr id="14" name="Google Shape;293;g13ae64fe7f6_0_74"/>
            <p:cNvSpPr txBox="1"/>
            <p:nvPr/>
          </p:nvSpPr>
          <p:spPr>
            <a:xfrm>
              <a:off x="1844507" y="3217869"/>
              <a:ext cx="19053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Mental Health Support Worker</a:t>
              </a:r>
              <a:endParaRPr sz="1600" b="1" i="0" u="none" strike="noStrike" cap="none" dirty="0">
                <a:solidFill>
                  <a:schemeClr val="dk2"/>
                </a:solidFill>
                <a:latin typeface="+mj-lt"/>
                <a:ea typeface="Comic Sans MS"/>
                <a:cs typeface="Comic Sans MS"/>
                <a:sym typeface="Comic Sans MS"/>
              </a:endParaRPr>
            </a:p>
          </p:txBody>
        </p:sp>
        <p:sp>
          <p:nvSpPr>
            <p:cNvPr id="17" name="Google Shape;296;g13ae64fe7f6_0_74"/>
            <p:cNvSpPr txBox="1"/>
            <p:nvPr/>
          </p:nvSpPr>
          <p:spPr>
            <a:xfrm>
              <a:off x="410519" y="3660317"/>
              <a:ext cx="1788498" cy="6770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Addiction Service Worker</a:t>
              </a:r>
              <a:endParaRPr sz="1600" b="1" i="0" u="none" strike="noStrike" cap="none" dirty="0">
                <a:solidFill>
                  <a:schemeClr val="dk2"/>
                </a:solidFill>
                <a:latin typeface="+mj-lt"/>
                <a:ea typeface="Comic Sans MS"/>
                <a:cs typeface="Comic Sans MS"/>
                <a:sym typeface="Comic Sans MS"/>
              </a:endParaRPr>
            </a:p>
          </p:txBody>
        </p:sp>
        <p:sp>
          <p:nvSpPr>
            <p:cNvPr id="20" name="Google Shape;299;g13ae64fe7f6_0_74"/>
            <p:cNvSpPr txBox="1"/>
            <p:nvPr/>
          </p:nvSpPr>
          <p:spPr>
            <a:xfrm>
              <a:off x="525668" y="2704308"/>
              <a:ext cx="15582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Occupational Therapist</a:t>
              </a:r>
              <a:endParaRPr sz="1600" b="1" i="0" u="none" strike="noStrike" cap="none" dirty="0">
                <a:solidFill>
                  <a:schemeClr val="dk2"/>
                </a:solidFill>
                <a:latin typeface="+mj-lt"/>
                <a:ea typeface="Comic Sans MS"/>
                <a:cs typeface="Comic Sans MS"/>
                <a:sym typeface="Comic Sans MS"/>
              </a:endParaRPr>
            </a:p>
          </p:txBody>
        </p:sp>
      </p:grpSp>
      <p:grpSp>
        <p:nvGrpSpPr>
          <p:cNvPr id="52" name="Group 51" descr="Could include Safeguarder, advocacy worker, 3rd sector partner, or social worker"/>
          <p:cNvGrpSpPr/>
          <p:nvPr/>
        </p:nvGrpSpPr>
        <p:grpSpPr>
          <a:xfrm>
            <a:off x="712011" y="4061964"/>
            <a:ext cx="4396937" cy="1552325"/>
            <a:chOff x="1002097" y="4307906"/>
            <a:chExt cx="4396937" cy="1552325"/>
          </a:xfrm>
        </p:grpSpPr>
        <p:sp>
          <p:nvSpPr>
            <p:cNvPr id="47" name="Trapezoid 46"/>
            <p:cNvSpPr/>
            <p:nvPr/>
          </p:nvSpPr>
          <p:spPr>
            <a:xfrm rot="4143263" flipH="1">
              <a:off x="2516697" y="2793306"/>
              <a:ext cx="1367737" cy="4396937"/>
            </a:xfrm>
            <a:prstGeom prst="trapezoid">
              <a:avLst>
                <a:gd name="adj" fmla="val 36174"/>
              </a:avLst>
            </a:prstGeom>
            <a:solidFill>
              <a:schemeClr val="accent6">
                <a:lumMod val="75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Google Shape;294;g13ae64fe7f6_0_74"/>
            <p:cNvSpPr txBox="1"/>
            <p:nvPr/>
          </p:nvSpPr>
          <p:spPr>
            <a:xfrm>
              <a:off x="1130788" y="5429374"/>
              <a:ext cx="1558200"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Social Worker</a:t>
              </a:r>
              <a:endParaRPr sz="1600" b="1" i="0" u="none" strike="noStrike" cap="none" dirty="0">
                <a:solidFill>
                  <a:schemeClr val="dk2"/>
                </a:solidFill>
                <a:latin typeface="+mj-lt"/>
                <a:ea typeface="Comic Sans MS"/>
                <a:cs typeface="Comic Sans MS"/>
                <a:sym typeface="Comic Sans MS"/>
              </a:endParaRPr>
            </a:p>
          </p:txBody>
        </p:sp>
        <p:sp>
          <p:nvSpPr>
            <p:cNvPr id="16" name="Google Shape;295;g13ae64fe7f6_0_74"/>
            <p:cNvSpPr txBox="1"/>
            <p:nvPr/>
          </p:nvSpPr>
          <p:spPr>
            <a:xfrm>
              <a:off x="2267818" y="4666740"/>
              <a:ext cx="1962372"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dk2"/>
                  </a:solidFill>
                  <a:latin typeface="+mj-lt"/>
                  <a:ea typeface="Comic Sans MS"/>
                  <a:cs typeface="Comic Sans MS"/>
                  <a:sym typeface="Comic Sans MS"/>
                </a:rPr>
                <a:t>Advocacy Worker</a:t>
              </a:r>
              <a:endParaRPr sz="1600" b="1" i="0" u="none" strike="noStrike" cap="none" dirty="0">
                <a:solidFill>
                  <a:schemeClr val="dk2"/>
                </a:solidFill>
                <a:latin typeface="+mj-lt"/>
                <a:ea typeface="Comic Sans MS"/>
                <a:cs typeface="Comic Sans MS"/>
                <a:sym typeface="Comic Sans MS"/>
              </a:endParaRPr>
            </a:p>
          </p:txBody>
        </p:sp>
        <p:sp>
          <p:nvSpPr>
            <p:cNvPr id="19" name="Google Shape;298;g13ae64fe7f6_0_74"/>
            <p:cNvSpPr txBox="1"/>
            <p:nvPr/>
          </p:nvSpPr>
          <p:spPr>
            <a:xfrm>
              <a:off x="3301747" y="4364171"/>
              <a:ext cx="15582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err="1">
                  <a:solidFill>
                    <a:schemeClr val="dk2"/>
                  </a:solidFill>
                  <a:latin typeface="+mj-lt"/>
                  <a:ea typeface="Comic Sans MS"/>
                  <a:cs typeface="Comic Sans MS"/>
                  <a:sym typeface="Comic Sans MS"/>
                </a:rPr>
                <a:t>Safeguarder</a:t>
              </a:r>
              <a:endParaRPr sz="1600" b="1" i="0" u="none" strike="noStrike" cap="none" dirty="0">
                <a:solidFill>
                  <a:schemeClr val="dk2"/>
                </a:solidFill>
                <a:latin typeface="+mj-lt"/>
                <a:ea typeface="Comic Sans MS"/>
                <a:cs typeface="Comic Sans MS"/>
                <a:sym typeface="Comic Sans MS"/>
              </a:endParaRPr>
            </a:p>
          </p:txBody>
        </p:sp>
        <p:sp>
          <p:nvSpPr>
            <p:cNvPr id="28" name="Google Shape;307;g13ae64fe7f6_0_74"/>
            <p:cNvSpPr txBox="1"/>
            <p:nvPr/>
          </p:nvSpPr>
          <p:spPr>
            <a:xfrm>
              <a:off x="1305196" y="5038382"/>
              <a:ext cx="2231559" cy="43085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dirty="0">
                  <a:solidFill>
                    <a:schemeClr val="dk2"/>
                  </a:solidFill>
                  <a:latin typeface="+mj-lt"/>
                  <a:ea typeface="Comic Sans MS"/>
                  <a:cs typeface="Comic Sans MS"/>
                  <a:sym typeface="Comic Sans MS"/>
                </a:rPr>
                <a:t>Third sector partner</a:t>
              </a:r>
              <a:endParaRPr sz="1600" b="1" i="0" u="none" strike="noStrike" cap="none" dirty="0">
                <a:solidFill>
                  <a:schemeClr val="dk2"/>
                </a:solidFill>
                <a:latin typeface="+mj-lt"/>
                <a:ea typeface="Comic Sans MS"/>
                <a:cs typeface="Comic Sans MS"/>
                <a:sym typeface="Comic Sans MS"/>
              </a:endParaRPr>
            </a:p>
          </p:txBody>
        </p:sp>
      </p:grpSp>
      <p:sp>
        <p:nvSpPr>
          <p:cNvPr id="2" name="Title 1">
            <a:extLst>
              <a:ext uri="{FF2B5EF4-FFF2-40B4-BE49-F238E27FC236}">
                <a16:creationId xmlns:a16="http://schemas.microsoft.com/office/drawing/2014/main" id="{4028BC40-47C2-12D1-43E8-950F7B531678}"/>
              </a:ext>
            </a:extLst>
          </p:cNvPr>
          <p:cNvSpPr>
            <a:spLocks noGrp="1"/>
          </p:cNvSpPr>
          <p:nvPr>
            <p:ph type="title"/>
          </p:nvPr>
        </p:nvSpPr>
        <p:spPr>
          <a:xfrm>
            <a:off x="1819212" y="5592067"/>
            <a:ext cx="8290436" cy="626167"/>
          </a:xfrm>
        </p:spPr>
        <p:txBody>
          <a:bodyPr/>
          <a:lstStyle/>
          <a:p>
            <a:pPr algn="ctr"/>
            <a:r>
              <a:rPr lang="en-GB" sz="1500" dirty="0"/>
              <a:t>Everyone who is connected to a Young Carer can play a part in their circle of support</a:t>
            </a:r>
            <a:br>
              <a:rPr lang="en-GB" sz="1500" dirty="0"/>
            </a:br>
            <a:r>
              <a:rPr lang="en-GB" sz="1500" dirty="0"/>
              <a:t>How we work together is important!</a:t>
            </a:r>
          </a:p>
        </p:txBody>
      </p:sp>
    </p:spTree>
    <p:extLst>
      <p:ext uri="{BB962C8B-B14F-4D97-AF65-F5344CB8AC3E}">
        <p14:creationId xmlns:p14="http://schemas.microsoft.com/office/powerpoint/2010/main" val="1596748352"/>
      </p:ext>
    </p:extLst>
  </p:cSld>
  <p:clrMapOvr>
    <a:masterClrMapping/>
  </p:clrMapOvr>
  <mc:AlternateContent xmlns:mc="http://schemas.openxmlformats.org/markup-compatibility/2006" xmlns:p14="http://schemas.microsoft.com/office/powerpoint/2010/main">
    <mc:Choice Requires="p14">
      <p:transition spd="slow" p14:dur="2000" advTm="81021"/>
    </mc:Choice>
    <mc:Fallback xmlns="">
      <p:transition spd="slow" advTm="8102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98" y="405352"/>
            <a:ext cx="10809449" cy="711200"/>
          </a:xfrm>
        </p:spPr>
        <p:txBody>
          <a:bodyPr/>
          <a:lstStyle/>
          <a:p>
            <a:r>
              <a:rPr lang="en-GB" sz="2400" dirty="0"/>
              <a:t>Support for young carers in education -</a:t>
            </a:r>
            <a:br>
              <a:rPr lang="en-GB" sz="2400" dirty="0"/>
            </a:br>
            <a:r>
              <a:rPr lang="en-GB" sz="2400" dirty="0"/>
              <a:t>happens at different levels and in different ways, for example:</a:t>
            </a:r>
          </a:p>
        </p:txBody>
      </p:sp>
      <p:sp>
        <p:nvSpPr>
          <p:cNvPr id="3" name="Content Placeholder 2"/>
          <p:cNvSpPr>
            <a:spLocks noGrp="1"/>
          </p:cNvSpPr>
          <p:nvPr>
            <p:ph idx="1"/>
          </p:nvPr>
        </p:nvSpPr>
        <p:spPr>
          <a:xfrm>
            <a:off x="920578" y="1326616"/>
            <a:ext cx="2724665" cy="4602236"/>
          </a:xfrm>
          <a:solidFill>
            <a:schemeClr val="accent6">
              <a:lumMod val="40000"/>
              <a:lumOff val="60000"/>
            </a:schemeClr>
          </a:solidFill>
        </p:spPr>
        <p:txBody>
          <a:bodyPr/>
          <a:lstStyle/>
          <a:p>
            <a:r>
              <a:rPr lang="en-GB" b="1" dirty="0"/>
              <a:t>Practitioner</a:t>
            </a:r>
          </a:p>
          <a:p>
            <a:endParaRPr lang="en-GB" dirty="0"/>
          </a:p>
          <a:p>
            <a:r>
              <a:rPr lang="en-GB" dirty="0"/>
              <a:t>Relationships</a:t>
            </a:r>
          </a:p>
          <a:p>
            <a:endParaRPr lang="en-GB" dirty="0"/>
          </a:p>
          <a:p>
            <a:r>
              <a:rPr lang="en-GB" dirty="0"/>
              <a:t>Compassion, connection and kindness</a:t>
            </a:r>
          </a:p>
          <a:p>
            <a:endParaRPr lang="en-GB" dirty="0"/>
          </a:p>
          <a:p>
            <a:r>
              <a:rPr lang="en-GB" dirty="0"/>
              <a:t>Day to day:</a:t>
            </a:r>
          </a:p>
          <a:p>
            <a:pPr marL="342900" indent="-342900">
              <a:buFont typeface="Arial" panose="020B0604020202020204" pitchFamily="34" charset="0"/>
              <a:buChar char="•"/>
            </a:pPr>
            <a:r>
              <a:rPr lang="en-GB" dirty="0"/>
              <a:t>wellbeing support</a:t>
            </a:r>
          </a:p>
          <a:p>
            <a:pPr marL="342900" indent="-342900">
              <a:buFont typeface="Arial" panose="020B0604020202020204" pitchFamily="34" charset="0"/>
              <a:buChar char="•"/>
            </a:pPr>
            <a:r>
              <a:rPr lang="en-GB" dirty="0"/>
              <a:t>learning support</a:t>
            </a:r>
          </a:p>
          <a:p>
            <a:pPr marL="342900" indent="-342900">
              <a:buFont typeface="Arial" panose="020B0604020202020204" pitchFamily="34" charset="0"/>
              <a:buChar char="•"/>
            </a:pPr>
            <a:r>
              <a:rPr lang="en-GB" dirty="0"/>
              <a:t>practical support</a:t>
            </a:r>
          </a:p>
          <a:p>
            <a:endParaRPr lang="en-GB" dirty="0"/>
          </a:p>
          <a:p>
            <a:endParaRPr lang="en-GB" dirty="0"/>
          </a:p>
          <a:p>
            <a:r>
              <a:rPr lang="en-GB" dirty="0"/>
              <a:t> </a:t>
            </a:r>
          </a:p>
        </p:txBody>
      </p:sp>
      <p:sp>
        <p:nvSpPr>
          <p:cNvPr id="29" name="Content Placeholder 2"/>
          <p:cNvSpPr txBox="1">
            <a:spLocks/>
          </p:cNvSpPr>
          <p:nvPr/>
        </p:nvSpPr>
        <p:spPr bwMode="auto">
          <a:xfrm>
            <a:off x="4855116" y="1326616"/>
            <a:ext cx="3435298" cy="4602236"/>
          </a:xfrm>
          <a:prstGeom prst="rect">
            <a:avLst/>
          </a:prstGeom>
          <a:solidFill>
            <a:srgbClr val="FFFFCC"/>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b="1" kern="0" dirty="0"/>
              <a:t>Educational setting</a:t>
            </a:r>
          </a:p>
          <a:p>
            <a:endParaRPr lang="en-GB" kern="0" dirty="0"/>
          </a:p>
          <a:p>
            <a:r>
              <a:rPr lang="en-GB" kern="0" dirty="0"/>
              <a:t>Culture and ethos supports wellbeing and learning</a:t>
            </a:r>
          </a:p>
          <a:p>
            <a:endParaRPr lang="en-GB" kern="0" dirty="0"/>
          </a:p>
          <a:p>
            <a:r>
              <a:rPr lang="en-GB" kern="0" dirty="0"/>
              <a:t>Policies and procedures support inclusive practice</a:t>
            </a:r>
          </a:p>
          <a:p>
            <a:endParaRPr lang="en-GB" kern="0" dirty="0"/>
          </a:p>
          <a:p>
            <a:r>
              <a:rPr lang="en-GB" kern="0" dirty="0"/>
              <a:t>Leadership, professional learning, and staff support: if staff wellbeing is good it helps them to support their learners</a:t>
            </a:r>
          </a:p>
        </p:txBody>
      </p:sp>
      <p:sp>
        <p:nvSpPr>
          <p:cNvPr id="30" name="Content Placeholder 2"/>
          <p:cNvSpPr txBox="1">
            <a:spLocks/>
          </p:cNvSpPr>
          <p:nvPr/>
        </p:nvSpPr>
        <p:spPr bwMode="auto">
          <a:xfrm>
            <a:off x="9500286" y="1326616"/>
            <a:ext cx="2288059" cy="4602236"/>
          </a:xfrm>
          <a:prstGeom prst="rect">
            <a:avLst/>
          </a:prstGeom>
          <a:solidFill>
            <a:srgbClr val="CCFFCC"/>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b="1" kern="0" dirty="0"/>
              <a:t>Local Authority</a:t>
            </a:r>
          </a:p>
          <a:p>
            <a:endParaRPr lang="en-GB" kern="0" dirty="0"/>
          </a:p>
          <a:p>
            <a:r>
              <a:rPr lang="en-GB" kern="0" dirty="0"/>
              <a:t>Infrastructure support</a:t>
            </a:r>
          </a:p>
          <a:p>
            <a:endParaRPr lang="en-GB" kern="0" dirty="0"/>
          </a:p>
          <a:p>
            <a:r>
              <a:rPr lang="en-GB" kern="0" dirty="0"/>
              <a:t>Advice and guidance</a:t>
            </a:r>
          </a:p>
          <a:p>
            <a:endParaRPr lang="en-GB" kern="0" dirty="0"/>
          </a:p>
          <a:p>
            <a:r>
              <a:rPr lang="en-GB" kern="0" dirty="0"/>
              <a:t>Coordination of resourcing across services</a:t>
            </a:r>
          </a:p>
          <a:p>
            <a:endParaRPr lang="en-GB" kern="0" dirty="0"/>
          </a:p>
          <a:p>
            <a:r>
              <a:rPr lang="en-GB" kern="0" dirty="0"/>
              <a:t>Governance</a:t>
            </a:r>
          </a:p>
        </p:txBody>
      </p:sp>
    </p:spTree>
    <p:extLst>
      <p:ext uri="{BB962C8B-B14F-4D97-AF65-F5344CB8AC3E}">
        <p14:creationId xmlns:p14="http://schemas.microsoft.com/office/powerpoint/2010/main" val="2606083764"/>
      </p:ext>
    </p:extLst>
  </p:cSld>
  <p:clrMapOvr>
    <a:masterClrMapping/>
  </p:clrMapOvr>
  <mc:AlternateContent xmlns:mc="http://schemas.openxmlformats.org/markup-compatibility/2006" xmlns:p14="http://schemas.microsoft.com/office/powerpoint/2010/main">
    <mc:Choice Requires="p14">
      <p:transition spd="slow" p14:dur="2000" advTm="108926"/>
    </mc:Choice>
    <mc:Fallback xmlns="">
      <p:transition spd="slow" advTm="10892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bwMode="auto">
          <a:xfrm>
            <a:off x="643746" y="565720"/>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Activity Reflection</a:t>
            </a:r>
          </a:p>
        </p:txBody>
      </p:sp>
      <p:sp>
        <p:nvSpPr>
          <p:cNvPr id="5" name="Content Placeholder 2"/>
          <p:cNvSpPr txBox="1">
            <a:spLocks/>
          </p:cNvSpPr>
          <p:nvPr/>
        </p:nvSpPr>
        <p:spPr bwMode="auto">
          <a:xfrm>
            <a:off x="576530" y="1525228"/>
            <a:ext cx="10817923" cy="78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t>What do you see in practice happening in your setting that supports Young Carers?</a:t>
            </a:r>
          </a:p>
          <a:p>
            <a:r>
              <a:rPr lang="en-GB" dirty="0"/>
              <a:t>What don’t you see?</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6088" y="2645435"/>
            <a:ext cx="3272287" cy="3272287"/>
          </a:xfrm>
          <a:prstGeom prst="rect">
            <a:avLst/>
          </a:prstGeom>
        </p:spPr>
      </p:pic>
    </p:spTree>
    <p:extLst>
      <p:ext uri="{BB962C8B-B14F-4D97-AF65-F5344CB8AC3E}">
        <p14:creationId xmlns:p14="http://schemas.microsoft.com/office/powerpoint/2010/main" val="3418633676"/>
      </p:ext>
    </p:extLst>
  </p:cSld>
  <p:clrMapOvr>
    <a:masterClrMapping/>
  </p:clrMapOvr>
  <mc:AlternateContent xmlns:mc="http://schemas.openxmlformats.org/markup-compatibility/2006" xmlns:p14="http://schemas.microsoft.com/office/powerpoint/2010/main">
    <mc:Choice Requires="p14">
      <p:transition spd="slow" p14:dur="2000" advTm="23378"/>
    </mc:Choice>
    <mc:Fallback xmlns="">
      <p:transition spd="slow" advTm="2337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1" y="294104"/>
            <a:ext cx="10836972" cy="669457"/>
          </a:xfrm>
        </p:spPr>
        <p:txBody>
          <a:bodyPr/>
          <a:lstStyle/>
          <a:p>
            <a:pPr algn="ctr">
              <a:lnSpc>
                <a:spcPct val="150000"/>
              </a:lnSpc>
            </a:pPr>
            <a:r>
              <a:rPr lang="en-GB" sz="3600" dirty="0">
                <a:solidFill>
                  <a:srgbClr val="B3D236"/>
                </a:solidFill>
              </a:rPr>
              <a:t>The reality of being a young or young carer</a:t>
            </a:r>
          </a:p>
        </p:txBody>
      </p:sp>
      <p:pic>
        <p:nvPicPr>
          <p:cNvPr id="5" name="Picture 4">
            <a:hlinkClick r:id="rId3"/>
            <a:extLst>
              <a:ext uri="{FF2B5EF4-FFF2-40B4-BE49-F238E27FC236}">
                <a16:creationId xmlns:a16="http://schemas.microsoft.com/office/drawing/2014/main" id="{834CA6AA-109E-E532-7CDC-47A7F85A008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875618" y="1179008"/>
            <a:ext cx="6596217" cy="4268140"/>
          </a:xfrm>
          <a:prstGeom prst="rect">
            <a:avLst/>
          </a:prstGeom>
        </p:spPr>
      </p:pic>
      <p:sp>
        <p:nvSpPr>
          <p:cNvPr id="3" name="Title 1">
            <a:extLst>
              <a:ext uri="{FF2B5EF4-FFF2-40B4-BE49-F238E27FC236}">
                <a16:creationId xmlns:a16="http://schemas.microsoft.com/office/drawing/2014/main" id="{3CBED0B9-091E-68DB-79C2-20BF47882E65}"/>
              </a:ext>
            </a:extLst>
          </p:cNvPr>
          <p:cNvSpPr txBox="1">
            <a:spLocks/>
          </p:cNvSpPr>
          <p:nvPr/>
        </p:nvSpPr>
        <p:spPr bwMode="auto">
          <a:xfrm>
            <a:off x="2456043" y="5489269"/>
            <a:ext cx="7435365" cy="47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a:lnSpc>
                <a:spcPct val="150000"/>
              </a:lnSpc>
            </a:pPr>
            <a:r>
              <a:rPr lang="en-GB" sz="2400" b="0" kern="0" dirty="0">
                <a:solidFill>
                  <a:srgbClr val="B3D236"/>
                </a:solidFill>
                <a:hlinkClick r:id="rId5"/>
              </a:rPr>
              <a:t>https://vimeo.com/801166050/90319e9829</a:t>
            </a:r>
            <a:r>
              <a:rPr lang="en-GB" sz="2400" b="0" kern="0" dirty="0">
                <a:solidFill>
                  <a:srgbClr val="B3D236"/>
                </a:solidFill>
              </a:rPr>
              <a:t> </a:t>
            </a:r>
            <a:r>
              <a:rPr lang="en-GB" sz="2400" kern="0" dirty="0">
                <a:solidFill>
                  <a:schemeClr val="tx1"/>
                </a:solidFill>
              </a:rPr>
              <a:t>(17 mins)</a:t>
            </a:r>
          </a:p>
        </p:txBody>
      </p:sp>
    </p:spTree>
    <p:extLst>
      <p:ext uri="{BB962C8B-B14F-4D97-AF65-F5344CB8AC3E}">
        <p14:creationId xmlns:p14="http://schemas.microsoft.com/office/powerpoint/2010/main" val="2356686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1" y="294104"/>
            <a:ext cx="10836972" cy="1554361"/>
          </a:xfrm>
        </p:spPr>
        <p:txBody>
          <a:bodyPr/>
          <a:lstStyle/>
          <a:p>
            <a:pPr algn="ctr">
              <a:lnSpc>
                <a:spcPct val="150000"/>
              </a:lnSpc>
            </a:pPr>
            <a:r>
              <a:rPr lang="en-GB" sz="3600" dirty="0"/>
              <a:t>When we get it right</a:t>
            </a:r>
            <a:br>
              <a:rPr lang="en-GB" sz="3600" dirty="0"/>
            </a:br>
            <a:r>
              <a:rPr lang="en-GB" sz="3600" dirty="0">
                <a:solidFill>
                  <a:srgbClr val="B3D236"/>
                </a:solidFill>
              </a:rPr>
              <a:t>We make a big difference to young carers lives</a:t>
            </a:r>
          </a:p>
        </p:txBody>
      </p:sp>
      <p:sp>
        <p:nvSpPr>
          <p:cNvPr id="3" name="Content Placeholder 2"/>
          <p:cNvSpPr>
            <a:spLocks noGrp="1"/>
          </p:cNvSpPr>
          <p:nvPr>
            <p:ph idx="1"/>
          </p:nvPr>
        </p:nvSpPr>
        <p:spPr>
          <a:xfrm>
            <a:off x="666751" y="1959429"/>
            <a:ext cx="10935314" cy="4248866"/>
          </a:xfrm>
        </p:spPr>
        <p:txBody>
          <a:bodyPr/>
          <a:lstStyle/>
          <a:p>
            <a:r>
              <a:rPr lang="en-GB" sz="1800" b="1" dirty="0"/>
              <a:t>“</a:t>
            </a:r>
            <a:r>
              <a:rPr lang="en-GB" sz="1800" i="1" dirty="0"/>
              <a:t>I no longer feel anxious about being a carer or feel nervous about being asked why I am late to school again, it has made my life so much easier at school which now makes it a happier place to be. By having my </a:t>
            </a:r>
            <a:r>
              <a:rPr lang="en-GB" sz="1800" i="1" dirty="0" err="1"/>
              <a:t>YC</a:t>
            </a:r>
            <a:r>
              <a:rPr lang="en-GB" sz="1800" i="1" dirty="0"/>
              <a:t> Statement in place it makes me feel settled and content within Education. The most challenging part of my Statement was having to detail any barriers I was experiencing in Education but now looking back this was the most meaningful part. Because of including this in my statement I know I  have methods in place to support me.” </a:t>
            </a:r>
          </a:p>
          <a:p>
            <a:endParaRPr lang="en-GB" sz="1800" i="1" dirty="0"/>
          </a:p>
          <a:p>
            <a:r>
              <a:rPr lang="en-GB" sz="1800" b="1" dirty="0"/>
              <a:t>(Young Carer, Dundee)</a:t>
            </a:r>
          </a:p>
          <a:p>
            <a:r>
              <a:rPr lang="en-GB" sz="1800" b="1" dirty="0"/>
              <a:t>“</a:t>
            </a:r>
            <a:r>
              <a:rPr lang="en-GB" sz="1800" i="1" dirty="0"/>
              <a:t>School is more welcoming; they understand me because I let them know I am a young carer. I think it helps because there is more of an awareness of young carers in school.”</a:t>
            </a:r>
            <a:r>
              <a:rPr lang="en-GB" sz="1800" b="1" dirty="0"/>
              <a:t> </a:t>
            </a:r>
          </a:p>
          <a:p>
            <a:r>
              <a:rPr lang="en-GB" sz="1800" b="1" dirty="0"/>
              <a:t>(Young Carer Ambassador)</a:t>
            </a:r>
          </a:p>
          <a:p>
            <a:endParaRPr lang="en-GB" b="1" dirty="0"/>
          </a:p>
          <a:p>
            <a:r>
              <a:rPr lang="en-GB" sz="1800" b="1" dirty="0">
                <a:solidFill>
                  <a:schemeClr val="tx1"/>
                </a:solidFill>
              </a:rPr>
              <a:t>Quotes from Dundee Young Carers talking about their experience of school.  Find out more here </a:t>
            </a:r>
            <a:r>
              <a:rPr lang="en-GB" sz="1800" b="1" dirty="0">
                <a:hlinkClick r:id="rId3"/>
              </a:rPr>
              <a:t>https://carersofdundee.org/carers/young-carers/</a:t>
            </a:r>
            <a:endParaRPr lang="en-GB" sz="1800" b="1" dirty="0"/>
          </a:p>
          <a:p>
            <a:endParaRPr lang="en-GB" dirty="0"/>
          </a:p>
        </p:txBody>
      </p:sp>
    </p:spTree>
    <p:extLst>
      <p:ext uri="{BB962C8B-B14F-4D97-AF65-F5344CB8AC3E}">
        <p14:creationId xmlns:p14="http://schemas.microsoft.com/office/powerpoint/2010/main" val="1082548896"/>
      </p:ext>
    </p:extLst>
  </p:cSld>
  <p:clrMapOvr>
    <a:masterClrMapping/>
  </p:clrMapOvr>
  <mc:AlternateContent xmlns:mc="http://schemas.openxmlformats.org/markup-compatibility/2006" xmlns:p14="http://schemas.microsoft.com/office/powerpoint/2010/main">
    <mc:Choice Requires="p14">
      <p:transition spd="slow" p14:dur="2000" advTm="15081"/>
    </mc:Choice>
    <mc:Fallback xmlns="">
      <p:transition spd="slow" advTm="1508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016" y="1260003"/>
            <a:ext cx="10998026" cy="711200"/>
          </a:xfrm>
        </p:spPr>
        <p:txBody>
          <a:bodyPr/>
          <a:lstStyle/>
          <a:p>
            <a:pPr algn="ctr"/>
            <a:r>
              <a:rPr lang="en-GB" sz="4400" dirty="0"/>
              <a:t>BE ALERT and BE AWARE</a:t>
            </a:r>
          </a:p>
        </p:txBody>
      </p:sp>
      <p:sp>
        <p:nvSpPr>
          <p:cNvPr id="3" name="Content Placeholder 2"/>
          <p:cNvSpPr>
            <a:spLocks noGrp="1"/>
          </p:cNvSpPr>
          <p:nvPr>
            <p:ph idx="1"/>
          </p:nvPr>
        </p:nvSpPr>
        <p:spPr>
          <a:xfrm>
            <a:off x="604967" y="4239490"/>
            <a:ext cx="10817923" cy="2211077"/>
          </a:xfrm>
        </p:spPr>
        <p:txBody>
          <a:bodyPr/>
          <a:lstStyle/>
          <a:p>
            <a:pPr lvl="0"/>
            <a:r>
              <a:rPr lang="en-GB" sz="1400" dirty="0">
                <a:solidFill>
                  <a:srgbClr val="404040"/>
                </a:solidFill>
              </a:rPr>
              <a:t>Here are some examples of how some local authorities are raising awareness of Young Carers:</a:t>
            </a:r>
          </a:p>
          <a:p>
            <a:pPr lvl="0"/>
            <a:r>
              <a:rPr lang="en-GB" sz="1400" u="sng" dirty="0">
                <a:hlinkClick r:id="rId3"/>
              </a:rPr>
              <a:t>Carers of Dundee – Support in School</a:t>
            </a:r>
            <a:endParaRPr lang="en-GB" sz="1400" dirty="0"/>
          </a:p>
          <a:p>
            <a:pPr lvl="0" algn="just">
              <a:lnSpc>
                <a:spcPct val="115000"/>
              </a:lnSpc>
              <a:tabLst>
                <a:tab pos="228600" algn="l"/>
                <a:tab pos="457200" algn="l"/>
                <a:tab pos="914400" algn="l"/>
                <a:tab pos="1371600" algn="l"/>
                <a:tab pos="1828800" algn="l"/>
                <a:tab pos="2971800" algn="l"/>
                <a:tab pos="3429000" algn="l"/>
                <a:tab pos="5715000" algn="r"/>
                <a:tab pos="457200" algn="l"/>
              </a:tabLst>
            </a:pPr>
            <a:r>
              <a:rPr lang="en-GB" sz="14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4"/>
              </a:rPr>
              <a:t>Things Teachers Should Know About Young Carers</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15000"/>
              </a:lnSpc>
              <a:tabLst>
                <a:tab pos="228600" algn="l"/>
                <a:tab pos="457200" algn="l"/>
                <a:tab pos="914400" algn="l"/>
                <a:tab pos="1371600" algn="l"/>
                <a:tab pos="1828800" algn="l"/>
                <a:tab pos="2971800" algn="l"/>
                <a:tab pos="3429000" algn="l"/>
                <a:tab pos="5715000" algn="r"/>
                <a:tab pos="457200" algn="l"/>
              </a:tabLst>
            </a:pPr>
            <a:r>
              <a:rPr lang="en-GB" sz="14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3"/>
              </a:rPr>
              <a:t>Carers of Dundee – Support in School</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15000"/>
              </a:lnSpc>
              <a:tabLst>
                <a:tab pos="228600" algn="l"/>
                <a:tab pos="457200" algn="l"/>
                <a:tab pos="914400" algn="l"/>
                <a:tab pos="1371600" algn="l"/>
                <a:tab pos="1828800" algn="l"/>
                <a:tab pos="2971800" algn="l"/>
                <a:tab pos="3429000" algn="l"/>
                <a:tab pos="5715000" algn="r"/>
                <a:tab pos="457200" algn="l"/>
              </a:tabLs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You Tube: Perth and Kinross Young Carers Awareness </a:t>
            </a:r>
            <a:r>
              <a:rPr lang="en-GB" sz="14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5"/>
              </a:rPr>
              <a:t>Podcast</a:t>
            </a:r>
            <a:r>
              <a:rPr lang="en-GB" sz="1400" dirty="0">
                <a:effectLst/>
                <a:latin typeface="Arial" panose="020B0604020202020204" pitchFamily="34" charset="0"/>
                <a:ea typeface="Times New Roman" panose="02020603050405020304" pitchFamily="18" charset="0"/>
                <a:cs typeface="Times New Roman" panose="02020603050405020304" pitchFamily="18" charset="0"/>
              </a:rPr>
              <a:t> 2020</a:t>
            </a:r>
          </a:p>
          <a:p>
            <a:pPr lvl="0" algn="just">
              <a:lnSpc>
                <a:spcPct val="115000"/>
              </a:lnSpc>
              <a:tabLst>
                <a:tab pos="228600" algn="l"/>
                <a:tab pos="457200" algn="l"/>
                <a:tab pos="914400" algn="l"/>
                <a:tab pos="1371600" algn="l"/>
                <a:tab pos="1828800" algn="l"/>
                <a:tab pos="2971800" algn="l"/>
                <a:tab pos="3429000" algn="l"/>
                <a:tab pos="5715000" algn="r"/>
                <a:tab pos="457200" algn="l"/>
              </a:tabLs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You-tube: </a:t>
            </a:r>
            <a:r>
              <a:rPr lang="en-GB" sz="14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6"/>
              </a:rPr>
              <a:t>Echoes of Care – Being away from the person you care for</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15000"/>
              </a:lnSpc>
              <a:tabLst>
                <a:tab pos="228600" algn="l"/>
                <a:tab pos="457200" algn="l"/>
                <a:tab pos="914400" algn="l"/>
                <a:tab pos="1371600" algn="l"/>
                <a:tab pos="1828800" algn="l"/>
                <a:tab pos="2971800" algn="l"/>
                <a:tab pos="3429000" algn="l"/>
                <a:tab pos="5715000" algn="r"/>
                <a:tab pos="457200" algn="l"/>
              </a:tabLst>
            </a:pPr>
            <a:r>
              <a:rPr lang="en-GB" sz="1400" dirty="0">
                <a:effectLst/>
                <a:latin typeface="Arial" panose="020B0604020202020204" pitchFamily="34" charset="0"/>
                <a:ea typeface="Times New Roman" panose="02020603050405020304" pitchFamily="18" charset="0"/>
                <a:cs typeface="Times New Roman" panose="02020603050405020304" pitchFamily="18" charset="0"/>
              </a:rPr>
              <a:t>Education Scotland </a:t>
            </a:r>
            <a:r>
              <a:rPr lang="en-GB" sz="14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7" tooltip="Learn"/>
              </a:rPr>
              <a:t>Professional Learning webpage</a:t>
            </a:r>
            <a:r>
              <a:rPr lang="en-GB" sz="1400" dirty="0">
                <a:effectLst/>
                <a:latin typeface="Arial" panose="020B0604020202020204" pitchFamily="34" charset="0"/>
                <a:ea typeface="Times New Roman" panose="02020603050405020304" pitchFamily="18" charset="0"/>
                <a:cs typeface="Times New Roman" panose="02020603050405020304" pitchFamily="18" charset="0"/>
              </a:rPr>
              <a:t> – for practitioners, student teachers, and probationers</a:t>
            </a:r>
          </a:p>
          <a:p>
            <a:pPr lvl="0"/>
            <a:endParaRPr lang="en-GB" sz="1400" dirty="0"/>
          </a:p>
        </p:txBody>
      </p:sp>
      <p:sp>
        <p:nvSpPr>
          <p:cNvPr id="4" name="Title 1"/>
          <p:cNvSpPr txBox="1">
            <a:spLocks/>
          </p:cNvSpPr>
          <p:nvPr/>
        </p:nvSpPr>
        <p:spPr bwMode="auto">
          <a:xfrm>
            <a:off x="3778186" y="2167623"/>
            <a:ext cx="4635627" cy="153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514350" indent="-514350">
              <a:lnSpc>
                <a:spcPct val="150000"/>
              </a:lnSpc>
              <a:buFont typeface="+mj-lt"/>
              <a:buAutoNum type="arabicPeriod"/>
            </a:pPr>
            <a:r>
              <a:rPr lang="en-GB" kern="0" dirty="0">
                <a:solidFill>
                  <a:srgbClr val="B3D236"/>
                </a:solidFill>
              </a:rPr>
              <a:t>Notice Young Carers</a:t>
            </a:r>
          </a:p>
          <a:p>
            <a:pPr marL="514350" indent="-514350">
              <a:lnSpc>
                <a:spcPct val="150000"/>
              </a:lnSpc>
              <a:buFont typeface="+mj-lt"/>
              <a:buAutoNum type="arabicPeriod"/>
            </a:pPr>
            <a:r>
              <a:rPr lang="en-GB" kern="0" dirty="0">
                <a:solidFill>
                  <a:srgbClr val="B3D236"/>
                </a:solidFill>
              </a:rPr>
              <a:t>Listen to them</a:t>
            </a:r>
          </a:p>
          <a:p>
            <a:pPr marL="514350" indent="-514350">
              <a:lnSpc>
                <a:spcPct val="150000"/>
              </a:lnSpc>
              <a:buFont typeface="+mj-lt"/>
              <a:buAutoNum type="arabicPeriod"/>
            </a:pPr>
            <a:r>
              <a:rPr lang="en-GB" kern="0" dirty="0">
                <a:solidFill>
                  <a:srgbClr val="B3D236"/>
                </a:solidFill>
              </a:rPr>
              <a:t>Support them</a:t>
            </a:r>
          </a:p>
        </p:txBody>
      </p:sp>
      <p:sp>
        <p:nvSpPr>
          <p:cNvPr id="5" name="Title 1"/>
          <p:cNvSpPr txBox="1">
            <a:spLocks/>
          </p:cNvSpPr>
          <p:nvPr/>
        </p:nvSpPr>
        <p:spPr bwMode="auto">
          <a:xfrm>
            <a:off x="604967" y="352383"/>
            <a:ext cx="10998027"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r>
              <a:rPr lang="en-GB" sz="2400" kern="0" dirty="0"/>
              <a:t>How can individual practitioners support young carers at a universal level</a:t>
            </a:r>
          </a:p>
        </p:txBody>
      </p:sp>
    </p:spTree>
    <p:extLst>
      <p:ext uri="{BB962C8B-B14F-4D97-AF65-F5344CB8AC3E}">
        <p14:creationId xmlns:p14="http://schemas.microsoft.com/office/powerpoint/2010/main" val="2809937245"/>
      </p:ext>
    </p:extLst>
  </p:cSld>
  <p:clrMapOvr>
    <a:masterClrMapping/>
  </p:clrMapOvr>
  <mc:AlternateContent xmlns:mc="http://schemas.openxmlformats.org/markup-compatibility/2006" xmlns:p14="http://schemas.microsoft.com/office/powerpoint/2010/main">
    <mc:Choice Requires="p14">
      <p:transition spd="slow" p14:dur="2000" advTm="42105"/>
    </mc:Choice>
    <mc:Fallback xmlns="">
      <p:transition spd="slow" advTm="4210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66750" y="287338"/>
            <a:ext cx="11134724" cy="711200"/>
          </a:xfrm>
        </p:spPr>
        <p:txBody>
          <a:bodyPr/>
          <a:lstStyle/>
          <a:p>
            <a:r>
              <a:rPr lang="en-GB" sz="2400" dirty="0"/>
              <a:t>Top tips: once you know a child is a young carer you can support them by:</a:t>
            </a:r>
          </a:p>
        </p:txBody>
      </p:sp>
      <p:sp>
        <p:nvSpPr>
          <p:cNvPr id="3" name="Content Placeholder 2"/>
          <p:cNvSpPr>
            <a:spLocks noGrp="1"/>
          </p:cNvSpPr>
          <p:nvPr>
            <p:ph idx="1"/>
          </p:nvPr>
        </p:nvSpPr>
        <p:spPr>
          <a:xfrm>
            <a:off x="666751" y="1067685"/>
            <a:ext cx="11134724" cy="5007050"/>
          </a:xfrm>
        </p:spPr>
        <p:txBody>
          <a:bodyPr/>
          <a:lstStyle/>
          <a:p>
            <a:pPr marL="342900" lvl="0" indent="-342900">
              <a:lnSpc>
                <a:spcPct val="150000"/>
              </a:lnSpc>
              <a:buFont typeface="Arial" panose="020B0604020202020204" pitchFamily="34" charset="0"/>
              <a:buChar char="•"/>
            </a:pPr>
            <a:r>
              <a:rPr lang="en-GB" sz="1800" dirty="0"/>
              <a:t>being emotionally available to them, being kind and being understanding</a:t>
            </a:r>
          </a:p>
          <a:p>
            <a:pPr marL="342900" lvl="0" indent="-342900">
              <a:lnSpc>
                <a:spcPct val="150000"/>
              </a:lnSpc>
              <a:buFont typeface="Arial" panose="020B0604020202020204" pitchFamily="34" charset="0"/>
              <a:buChar char="•"/>
            </a:pPr>
            <a:r>
              <a:rPr lang="en-GB" sz="1800" dirty="0"/>
              <a:t>showing them that you genuinely care about them through what you say and what you do</a:t>
            </a:r>
          </a:p>
          <a:p>
            <a:pPr marL="342900" lvl="0" indent="-342900">
              <a:lnSpc>
                <a:spcPct val="150000"/>
              </a:lnSpc>
              <a:buFont typeface="Arial" panose="020B0604020202020204" pitchFamily="34" charset="0"/>
              <a:buChar char="•"/>
            </a:pPr>
            <a:r>
              <a:rPr lang="en-GB" sz="1800" dirty="0"/>
              <a:t>proactively building and nurturing a relationship with them, being a mentor to them</a:t>
            </a:r>
          </a:p>
          <a:p>
            <a:pPr marL="342900" indent="-342900">
              <a:lnSpc>
                <a:spcPct val="150000"/>
              </a:lnSpc>
              <a:buFont typeface="Arial" panose="020B0604020202020204" pitchFamily="34" charset="0"/>
              <a:buChar char="•"/>
            </a:pPr>
            <a:r>
              <a:rPr lang="en-GB" sz="1800" b="1" dirty="0"/>
              <a:t>listening (with purpose)</a:t>
            </a:r>
            <a:r>
              <a:rPr lang="en-GB" sz="1800" dirty="0"/>
              <a:t> and seeking to understand them and their needs (through what they say and how they behave)</a:t>
            </a:r>
          </a:p>
          <a:p>
            <a:pPr marL="342900" indent="-342900">
              <a:lnSpc>
                <a:spcPct val="150000"/>
              </a:lnSpc>
              <a:buFont typeface="Arial" panose="020B0604020202020204" pitchFamily="34" charset="0"/>
              <a:buChar char="•"/>
            </a:pPr>
            <a:r>
              <a:rPr lang="en-GB" sz="1800" dirty="0"/>
              <a:t>prioritising learning and being educationally ambitious for them (even if they aren’t educationally motivated themselves at this moment in time)</a:t>
            </a:r>
          </a:p>
          <a:p>
            <a:pPr marL="342900" lvl="0" indent="-342900">
              <a:lnSpc>
                <a:spcPct val="150000"/>
              </a:lnSpc>
              <a:buFont typeface="Arial" panose="020B0604020202020204" pitchFamily="34" charset="0"/>
              <a:buChar char="•"/>
            </a:pPr>
            <a:r>
              <a:rPr lang="en-GB" sz="1800" dirty="0"/>
              <a:t>proactively creating a safe and predictable learning environment</a:t>
            </a:r>
          </a:p>
          <a:p>
            <a:pPr marL="342900" lvl="0" indent="-342900">
              <a:lnSpc>
                <a:spcPct val="150000"/>
              </a:lnSpc>
              <a:buFont typeface="Arial" panose="020B0604020202020204" pitchFamily="34" charset="0"/>
              <a:buChar char="•"/>
            </a:pPr>
            <a:r>
              <a:rPr lang="en-GB" sz="1800" dirty="0"/>
              <a:t>supporting transitions during the day (activity/person/place) and across the year (moving up/moving on)</a:t>
            </a:r>
          </a:p>
          <a:p>
            <a:pPr marL="342900" lvl="0" indent="-342900">
              <a:lnSpc>
                <a:spcPct val="150000"/>
              </a:lnSpc>
              <a:buFont typeface="Arial" panose="020B0604020202020204" pitchFamily="34" charset="0"/>
              <a:buChar char="•"/>
            </a:pPr>
            <a:r>
              <a:rPr lang="en-GB" sz="1800" dirty="0"/>
              <a:t>if necessary seek out relevant professional learning to better understand and meet young carers needs</a:t>
            </a:r>
          </a:p>
        </p:txBody>
      </p:sp>
    </p:spTree>
    <p:extLst>
      <p:ext uri="{BB962C8B-B14F-4D97-AF65-F5344CB8AC3E}">
        <p14:creationId xmlns:p14="http://schemas.microsoft.com/office/powerpoint/2010/main" val="13405387"/>
      </p:ext>
    </p:extLst>
  </p:cSld>
  <p:clrMapOvr>
    <a:masterClrMapping/>
  </p:clrMapOvr>
  <mc:AlternateContent xmlns:mc="http://schemas.openxmlformats.org/markup-compatibility/2006" xmlns:p14="http://schemas.microsoft.com/office/powerpoint/2010/main">
    <mc:Choice Requires="p14">
      <p:transition spd="slow" p14:dur="2000" advTm="84504"/>
    </mc:Choice>
    <mc:Fallback xmlns="">
      <p:transition spd="slow" advTm="8450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053" y="1220674"/>
            <a:ext cx="11656475" cy="711200"/>
          </a:xfrm>
        </p:spPr>
        <p:txBody>
          <a:bodyPr/>
          <a:lstStyle/>
          <a:p>
            <a:pPr algn="ctr"/>
            <a:r>
              <a:rPr lang="en-GB" sz="4400" dirty="0"/>
              <a:t>What can the establishment do?</a:t>
            </a:r>
          </a:p>
        </p:txBody>
      </p:sp>
      <p:pic>
        <p:nvPicPr>
          <p:cNvPr id="2054" name="Picture 6">
            <a:extLst>
              <a:ext uri="{FF2B5EF4-FFF2-40B4-BE49-F238E27FC236}">
                <a16:creationId xmlns:a16="http://schemas.microsoft.com/office/drawing/2014/main" id="{D1686638-B6BB-DDB0-5E9C-C179A548383D}"/>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9886" y="2494155"/>
            <a:ext cx="3733800" cy="22288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AD153E6E-DA00-7F7F-1AB0-4246DC83C392}"/>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458" y="2681889"/>
            <a:ext cx="2041116" cy="204111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6614B6FE-73E2-E684-8AD2-7D1357488163}"/>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423"/>
          <a:stretch/>
        </p:blipFill>
        <p:spPr bwMode="auto">
          <a:xfrm>
            <a:off x="3511105" y="2681889"/>
            <a:ext cx="3905250" cy="2041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911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678BC84-09EC-3132-FAD1-DC87B50D00D1}"/>
              </a:ext>
            </a:extLst>
          </p:cNvPr>
          <p:cNvSpPr>
            <a:spLocks noGrp="1"/>
          </p:cNvSpPr>
          <p:nvPr>
            <p:ph type="title"/>
          </p:nvPr>
        </p:nvSpPr>
        <p:spPr>
          <a:xfrm>
            <a:off x="685801" y="303306"/>
            <a:ext cx="11104175" cy="984537"/>
          </a:xfrm>
        </p:spPr>
        <p:txBody>
          <a:bodyPr/>
          <a:lstStyle/>
          <a:p>
            <a:br>
              <a:rPr lang="en-GB" sz="2400" dirty="0"/>
            </a:br>
            <a:br>
              <a:rPr lang="en-GB" sz="2400" dirty="0"/>
            </a:br>
            <a:br>
              <a:rPr lang="en-GB" sz="2400" dirty="0"/>
            </a:br>
            <a:r>
              <a:rPr lang="en-GB" sz="2400" dirty="0">
                <a:solidFill>
                  <a:srgbClr val="B3D236"/>
                </a:solidFill>
              </a:rPr>
              <a:t>Encourage </a:t>
            </a:r>
            <a:r>
              <a:rPr lang="en-GB" sz="3600" dirty="0">
                <a:solidFill>
                  <a:srgbClr val="B3D236"/>
                </a:solidFill>
              </a:rPr>
              <a:t>Young Carers to </a:t>
            </a:r>
            <a:r>
              <a:rPr lang="en-GB" sz="4400" dirty="0">
                <a:solidFill>
                  <a:srgbClr val="B3D236"/>
                </a:solidFill>
              </a:rPr>
              <a:t>tell a trusted adult</a:t>
            </a:r>
            <a:br>
              <a:rPr lang="en-GB" sz="6000" dirty="0">
                <a:solidFill>
                  <a:srgbClr val="B3D236"/>
                </a:solidFill>
              </a:rPr>
            </a:br>
            <a:r>
              <a:rPr lang="en-GB" sz="1600" b="0" dirty="0">
                <a:solidFill>
                  <a:schemeClr val="tx1">
                    <a:lumMod val="65000"/>
                    <a:lumOff val="35000"/>
                  </a:schemeClr>
                </a:solidFill>
              </a:rPr>
              <a:t>Use PSE classes or assemblies to raise awareness &amp; encourage young carers to identify themselves</a:t>
            </a:r>
            <a:br>
              <a:rPr lang="en-GB" sz="1600" b="0" dirty="0">
                <a:solidFill>
                  <a:schemeClr val="tx1">
                    <a:lumMod val="65000"/>
                    <a:lumOff val="35000"/>
                  </a:schemeClr>
                </a:solidFill>
              </a:rPr>
            </a:br>
            <a:br>
              <a:rPr lang="en-GB" sz="1600" b="0" dirty="0">
                <a:solidFill>
                  <a:schemeClr val="tx1">
                    <a:lumMod val="65000"/>
                    <a:lumOff val="35000"/>
                  </a:schemeClr>
                </a:solidFill>
              </a:rPr>
            </a:br>
            <a:br>
              <a:rPr lang="en-GB" sz="1600" b="0" dirty="0">
                <a:solidFill>
                  <a:schemeClr val="tx1">
                    <a:lumMod val="65000"/>
                    <a:lumOff val="35000"/>
                  </a:schemeClr>
                </a:solidFill>
              </a:rPr>
            </a:br>
            <a:br>
              <a:rPr lang="en-GB" sz="1600" b="0" dirty="0">
                <a:solidFill>
                  <a:schemeClr val="tx1">
                    <a:lumMod val="65000"/>
                    <a:lumOff val="35000"/>
                  </a:schemeClr>
                </a:solidFill>
              </a:rPr>
            </a:br>
            <a:br>
              <a:rPr lang="en-GB" sz="1600" b="0" dirty="0">
                <a:solidFill>
                  <a:schemeClr val="tx1">
                    <a:lumMod val="65000"/>
                    <a:lumOff val="35000"/>
                  </a:schemeClr>
                </a:solidFill>
              </a:rPr>
            </a:br>
            <a:endParaRPr lang="en-GB" sz="1600" dirty="0">
              <a:solidFill>
                <a:srgbClr val="B3D236"/>
              </a:solidFill>
            </a:endParaRPr>
          </a:p>
        </p:txBody>
      </p:sp>
      <p:sp>
        <p:nvSpPr>
          <p:cNvPr id="9" name="Title 1">
            <a:extLst>
              <a:ext uri="{FF2B5EF4-FFF2-40B4-BE49-F238E27FC236}">
                <a16:creationId xmlns:a16="http://schemas.microsoft.com/office/drawing/2014/main" id="{CC820484-39FA-2094-F8E3-259E3639DBC4}"/>
              </a:ext>
            </a:extLst>
          </p:cNvPr>
          <p:cNvSpPr txBox="1">
            <a:spLocks/>
          </p:cNvSpPr>
          <p:nvPr/>
        </p:nvSpPr>
        <p:spPr bwMode="auto">
          <a:xfrm>
            <a:off x="939791" y="1316156"/>
            <a:ext cx="3031379"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algn="ctr"/>
            <a:r>
              <a:rPr lang="en-GB" kern="0" dirty="0"/>
              <a:t>Listen</a:t>
            </a:r>
          </a:p>
        </p:txBody>
      </p:sp>
      <p:sp>
        <p:nvSpPr>
          <p:cNvPr id="3" name="Content Placeholder 2"/>
          <p:cNvSpPr>
            <a:spLocks noGrp="1"/>
          </p:cNvSpPr>
          <p:nvPr>
            <p:ph idx="1"/>
          </p:nvPr>
        </p:nvSpPr>
        <p:spPr>
          <a:xfrm>
            <a:off x="685801" y="2022130"/>
            <a:ext cx="3539358" cy="4040295"/>
          </a:xfrm>
          <a:solidFill>
            <a:schemeClr val="accent6">
              <a:lumMod val="40000"/>
              <a:lumOff val="60000"/>
            </a:schemeClr>
          </a:solidFill>
        </p:spPr>
        <p:txBody>
          <a:bodyPr/>
          <a:lstStyle/>
          <a:p>
            <a:r>
              <a:rPr lang="en-GB" dirty="0">
                <a:solidFill>
                  <a:schemeClr val="tx1"/>
                </a:solidFill>
              </a:rPr>
              <a:t>Encourage young carers to have their say</a:t>
            </a:r>
          </a:p>
          <a:p>
            <a:endParaRPr lang="en-GB" dirty="0">
              <a:solidFill>
                <a:schemeClr val="tx1"/>
              </a:solidFill>
            </a:endParaRPr>
          </a:p>
          <a:p>
            <a:r>
              <a:rPr lang="en-GB" dirty="0">
                <a:solidFill>
                  <a:schemeClr val="tx1"/>
                </a:solidFill>
              </a:rPr>
              <a:t>Provide opportunities for young carers to influence decisions/change</a:t>
            </a:r>
          </a:p>
          <a:p>
            <a:pPr lvl="0"/>
            <a:endParaRPr lang="en-GB" u="sng" dirty="0">
              <a:solidFill>
                <a:schemeClr val="tx1"/>
              </a:solidFill>
              <a:hlinkClick r:id="rId3">
                <a:extLst>
                  <a:ext uri="{A12FA001-AC4F-418D-AE19-62706E023703}">
                    <ahyp:hlinkClr xmlns:ahyp="http://schemas.microsoft.com/office/drawing/2018/hyperlinkcolor" val="tx"/>
                  </a:ext>
                </a:extLst>
              </a:hlinkClick>
            </a:endParaRPr>
          </a:p>
          <a:p>
            <a:pPr lvl="0"/>
            <a:r>
              <a:rPr lang="en-GB" dirty="0">
                <a:solidFill>
                  <a:schemeClr val="tx1"/>
                </a:solidFill>
              </a:rPr>
              <a:t>For example:</a:t>
            </a:r>
            <a:endParaRPr lang="en-GB" dirty="0">
              <a:solidFill>
                <a:schemeClr val="tx1"/>
              </a:solidFill>
              <a:hlinkClick r:id="rId3">
                <a:extLst>
                  <a:ext uri="{A12FA001-AC4F-418D-AE19-62706E023703}">
                    <ahyp:hlinkClr xmlns:ahyp="http://schemas.microsoft.com/office/drawing/2018/hyperlinkcolor" val="tx"/>
                  </a:ext>
                </a:extLst>
              </a:hlinkClick>
            </a:endParaRPr>
          </a:p>
          <a:p>
            <a:pPr lvl="0"/>
            <a:r>
              <a:rPr lang="en-GB" u="sng" dirty="0">
                <a:solidFill>
                  <a:schemeClr val="tx1"/>
                </a:solidFill>
                <a:hlinkClick r:id="rId3">
                  <a:extLst>
                    <a:ext uri="{A12FA001-AC4F-418D-AE19-62706E023703}">
                      <ahyp:hlinkClr xmlns:ahyp="http://schemas.microsoft.com/office/drawing/2018/hyperlinkcolor" val="tx"/>
                    </a:ext>
                  </a:extLst>
                </a:hlinkClick>
              </a:rPr>
              <a:t>Children’s Parliament Survey</a:t>
            </a:r>
            <a:endParaRPr lang="en-GB" u="sng" dirty="0">
              <a:solidFill>
                <a:schemeClr val="tx1"/>
              </a:solidFill>
            </a:endParaRPr>
          </a:p>
          <a:p>
            <a:pPr lvl="0"/>
            <a:endParaRPr lang="en-GB" dirty="0">
              <a:solidFill>
                <a:schemeClr val="tx1"/>
              </a:solidFill>
            </a:endParaRPr>
          </a:p>
          <a:p>
            <a:pPr lvl="0"/>
            <a:r>
              <a:rPr lang="en-GB" u="sng" dirty="0">
                <a:solidFill>
                  <a:schemeClr val="tx1"/>
                </a:solidFill>
                <a:effectLst/>
                <a:latin typeface="Arial" panose="020B0604020202020204" pitchFamily="34" charset="0"/>
                <a:ea typeface="MS Gothic" panose="020B0609070205080204" pitchFamily="49" charset="-128"/>
                <a:cs typeface="Arial" panose="020B0604020202020204" pitchFamily="34" charset="0"/>
                <a:hlinkClick r:id="rId4">
                  <a:extLst>
                    <a:ext uri="{A12FA001-AC4F-418D-AE19-62706E023703}">
                      <ahyp:hlinkClr xmlns:ahyp="http://schemas.microsoft.com/office/drawing/2018/hyperlinkcolor" val="tx"/>
                    </a:ext>
                  </a:extLst>
                </a:hlinkClick>
              </a:rPr>
              <a:t>Carers Trust Scotland Survey</a:t>
            </a:r>
            <a:r>
              <a:rPr lang="en-GB"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GB" dirty="0">
              <a:solidFill>
                <a:schemeClr val="tx1"/>
              </a:solidFill>
              <a:latin typeface="Arial" panose="020B0604020202020204" pitchFamily="34" charset="0"/>
              <a:cs typeface="Arial" panose="020B0604020202020204" pitchFamily="34" charset="0"/>
            </a:endParaRPr>
          </a:p>
        </p:txBody>
      </p:sp>
      <p:sp>
        <p:nvSpPr>
          <p:cNvPr id="4" name="Title 1"/>
          <p:cNvSpPr txBox="1">
            <a:spLocks/>
          </p:cNvSpPr>
          <p:nvPr/>
        </p:nvSpPr>
        <p:spPr bwMode="auto">
          <a:xfrm>
            <a:off x="4637854" y="1321381"/>
            <a:ext cx="3031379"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algn="ctr"/>
            <a:r>
              <a:rPr lang="en-GB" kern="0" dirty="0"/>
              <a:t>Stay connected</a:t>
            </a:r>
          </a:p>
        </p:txBody>
      </p:sp>
      <p:sp>
        <p:nvSpPr>
          <p:cNvPr id="5" name="Content Placeholder 2"/>
          <p:cNvSpPr txBox="1">
            <a:spLocks/>
          </p:cNvSpPr>
          <p:nvPr/>
        </p:nvSpPr>
        <p:spPr bwMode="auto">
          <a:xfrm>
            <a:off x="4520236" y="2032581"/>
            <a:ext cx="3266614" cy="4029844"/>
          </a:xfrm>
          <a:prstGeom prst="rect">
            <a:avLst/>
          </a:prstGeom>
          <a:solidFill>
            <a:srgbClr val="FFFFCC"/>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kern="0" dirty="0"/>
              <a:t>Proactively engage young carers and parents through:</a:t>
            </a:r>
          </a:p>
          <a:p>
            <a:endParaRPr lang="en-GB" kern="0" dirty="0"/>
          </a:p>
          <a:p>
            <a:pPr marL="342900" indent="-342900">
              <a:buFont typeface="Arial" panose="020B0604020202020204" pitchFamily="34" charset="0"/>
              <a:buChar char="•"/>
            </a:pPr>
            <a:r>
              <a:rPr lang="en-GB" kern="0" dirty="0"/>
              <a:t>Participation activities</a:t>
            </a:r>
          </a:p>
          <a:p>
            <a:pPr marL="342900" indent="-342900">
              <a:buFont typeface="Arial" panose="020B0604020202020204" pitchFamily="34" charset="0"/>
              <a:buChar char="•"/>
            </a:pPr>
            <a:r>
              <a:rPr lang="en-GB" kern="0" dirty="0"/>
              <a:t>Surveys</a:t>
            </a:r>
          </a:p>
          <a:p>
            <a:pPr marL="342900" indent="-342900">
              <a:buFont typeface="Arial" panose="020B0604020202020204" pitchFamily="34" charset="0"/>
              <a:buChar char="•"/>
            </a:pPr>
            <a:r>
              <a:rPr lang="en-GB" kern="0" dirty="0"/>
              <a:t>Information/open nights</a:t>
            </a:r>
          </a:p>
          <a:p>
            <a:pPr marL="342900" indent="-342900">
              <a:buFont typeface="Arial" panose="020B0604020202020204" pitchFamily="34" charset="0"/>
              <a:buChar char="•"/>
            </a:pPr>
            <a:r>
              <a:rPr lang="en-GB" kern="0" dirty="0"/>
              <a:t>Invite local Young Carers Service to school to deliver training or have drop in sessions. </a:t>
            </a:r>
          </a:p>
          <a:p>
            <a:endParaRPr lang="en-GB" kern="0" dirty="0"/>
          </a:p>
          <a:p>
            <a:endParaRPr lang="en-GB" kern="0" dirty="0"/>
          </a:p>
          <a:p>
            <a:endParaRPr lang="en-GB" kern="0" dirty="0"/>
          </a:p>
        </p:txBody>
      </p:sp>
      <p:sp>
        <p:nvSpPr>
          <p:cNvPr id="6" name="Title 1"/>
          <p:cNvSpPr txBox="1">
            <a:spLocks/>
          </p:cNvSpPr>
          <p:nvPr/>
        </p:nvSpPr>
        <p:spPr bwMode="auto">
          <a:xfrm>
            <a:off x="8871320" y="1331071"/>
            <a:ext cx="2348931"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r>
              <a:rPr lang="en-GB" kern="0" dirty="0"/>
              <a:t>Plan ahead</a:t>
            </a:r>
          </a:p>
        </p:txBody>
      </p:sp>
      <p:sp>
        <p:nvSpPr>
          <p:cNvPr id="7" name="Content Placeholder 2"/>
          <p:cNvSpPr txBox="1">
            <a:spLocks/>
          </p:cNvSpPr>
          <p:nvPr/>
        </p:nvSpPr>
        <p:spPr bwMode="auto">
          <a:xfrm>
            <a:off x="8081927" y="2022130"/>
            <a:ext cx="3708049" cy="4029844"/>
          </a:xfrm>
          <a:prstGeom prst="rect">
            <a:avLst/>
          </a:prstGeom>
          <a:solidFill>
            <a:srgbClr val="CCFFCC"/>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marL="342900" indent="-342900">
              <a:buFont typeface="Arial" panose="020B0604020202020204" pitchFamily="34" charset="0"/>
              <a:buChar char="•"/>
            </a:pPr>
            <a:r>
              <a:rPr lang="en-GB" kern="0" dirty="0"/>
              <a:t>Know who is responsible for completing the Young Carer Statement and how to contact them.</a:t>
            </a:r>
          </a:p>
          <a:p>
            <a:pPr marL="342900" indent="-342900">
              <a:buFont typeface="Arial" panose="020B0604020202020204" pitchFamily="34" charset="0"/>
              <a:buChar char="•"/>
            </a:pPr>
            <a:r>
              <a:rPr lang="en-GB" kern="0" dirty="0"/>
              <a:t>Have Personalised Emergency Information to hand</a:t>
            </a:r>
          </a:p>
          <a:p>
            <a:pPr marL="342900" indent="-342900">
              <a:buFont typeface="Arial" panose="020B0604020202020204" pitchFamily="34" charset="0"/>
              <a:buChar char="•"/>
            </a:pPr>
            <a:r>
              <a:rPr lang="en-GB" kern="0" dirty="0"/>
              <a:t>Have Signposting information for young carers and their families readily available such as a Young Carer Service.</a:t>
            </a:r>
          </a:p>
          <a:p>
            <a:endParaRPr lang="en-GB" kern="0" dirty="0"/>
          </a:p>
          <a:p>
            <a:endParaRPr lang="en-GB" kern="0" dirty="0"/>
          </a:p>
        </p:txBody>
      </p:sp>
    </p:spTree>
    <p:extLst>
      <p:ext uri="{BB962C8B-B14F-4D97-AF65-F5344CB8AC3E}">
        <p14:creationId xmlns:p14="http://schemas.microsoft.com/office/powerpoint/2010/main" val="503984604"/>
      </p:ext>
    </p:extLst>
  </p:cSld>
  <p:clrMapOvr>
    <a:masterClrMapping/>
  </p:clrMapOvr>
  <mc:AlternateContent xmlns:mc="http://schemas.openxmlformats.org/markup-compatibility/2006" xmlns:p14="http://schemas.microsoft.com/office/powerpoint/2010/main">
    <mc:Choice Requires="p14">
      <p:transition spd="slow" p14:dur="2000" advTm="104191"/>
    </mc:Choice>
    <mc:Fallback xmlns="">
      <p:transition spd="slow" advTm="10419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1" y="370703"/>
            <a:ext cx="10836972" cy="1170760"/>
          </a:xfrm>
        </p:spPr>
        <p:txBody>
          <a:bodyPr/>
          <a:lstStyle/>
          <a:p>
            <a:r>
              <a:rPr lang="en-GB" dirty="0"/>
              <a:t>Change the narrative about having caring responsibilities</a:t>
            </a:r>
          </a:p>
        </p:txBody>
      </p:sp>
      <p:sp>
        <p:nvSpPr>
          <p:cNvPr id="4" name="Content Placeholder 2"/>
          <p:cNvSpPr txBox="1">
            <a:spLocks/>
          </p:cNvSpPr>
          <p:nvPr/>
        </p:nvSpPr>
        <p:spPr bwMode="auto">
          <a:xfrm>
            <a:off x="622300" y="1447459"/>
            <a:ext cx="5797111" cy="463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marL="342900" indent="-342900">
              <a:lnSpc>
                <a:spcPct val="150000"/>
              </a:lnSpc>
              <a:buFont typeface="Arial" panose="020B0604020202020204" pitchFamily="34" charset="0"/>
              <a:buChar char="•"/>
            </a:pPr>
            <a:r>
              <a:rPr lang="en-GB" b="1" kern="0" dirty="0"/>
              <a:t>Celebrate</a:t>
            </a:r>
            <a:r>
              <a:rPr lang="en-GB" kern="0" dirty="0"/>
              <a:t> Young Carers and value the care they provide – perhaps have a recognition award for young carers</a:t>
            </a:r>
          </a:p>
          <a:p>
            <a:pPr marL="342900" indent="-342900">
              <a:lnSpc>
                <a:spcPct val="150000"/>
              </a:lnSpc>
              <a:buFont typeface="Arial" panose="020B0604020202020204" pitchFamily="34" charset="0"/>
              <a:buChar char="•"/>
            </a:pPr>
            <a:r>
              <a:rPr lang="en-GB" b="1" kern="0" dirty="0"/>
              <a:t>Destigmatise</a:t>
            </a:r>
            <a:r>
              <a:rPr lang="en-GB" kern="0" dirty="0"/>
              <a:t> ‘caring’ to reduce fear, bullying, or embarrassment</a:t>
            </a:r>
          </a:p>
          <a:p>
            <a:pPr marL="342900" indent="-342900">
              <a:lnSpc>
                <a:spcPct val="150000"/>
              </a:lnSpc>
              <a:buFont typeface="Arial" panose="020B0604020202020204" pitchFamily="34" charset="0"/>
              <a:buChar char="•"/>
            </a:pPr>
            <a:r>
              <a:rPr lang="en-GB" b="1" kern="0" dirty="0"/>
              <a:t>Normalise</a:t>
            </a:r>
            <a:r>
              <a:rPr lang="en-GB" kern="0" dirty="0"/>
              <a:t> talking about ‘caring’ to encourage young carers to come forward </a:t>
            </a:r>
          </a:p>
          <a:p>
            <a:pPr marL="342900" indent="-342900">
              <a:lnSpc>
                <a:spcPct val="150000"/>
              </a:lnSpc>
              <a:buFont typeface="Arial" panose="020B0604020202020204" pitchFamily="34" charset="0"/>
              <a:buChar char="•"/>
            </a:pPr>
            <a:r>
              <a:rPr lang="en-GB" b="1" kern="0" dirty="0"/>
              <a:t>Recognise</a:t>
            </a:r>
            <a:r>
              <a:rPr lang="en-GB" kern="0" dirty="0"/>
              <a:t> our role as part of the supportive scaffolding for young carers and be proud!</a:t>
            </a:r>
          </a:p>
          <a:p>
            <a:pPr>
              <a:lnSpc>
                <a:spcPct val="150000"/>
              </a:lnSpc>
            </a:pPr>
            <a:endParaRPr lang="en-GB" kern="0" dirty="0"/>
          </a:p>
          <a:p>
            <a:pPr>
              <a:lnSpc>
                <a:spcPct val="150000"/>
              </a:lnSpc>
            </a:pPr>
            <a:endParaRPr lang="en-GB" kern="0" dirty="0"/>
          </a:p>
        </p:txBody>
      </p:sp>
      <p:sp>
        <p:nvSpPr>
          <p:cNvPr id="7" name="Content Placeholder 2"/>
          <p:cNvSpPr>
            <a:spLocks noGrp="1"/>
          </p:cNvSpPr>
          <p:nvPr>
            <p:ph idx="1"/>
          </p:nvPr>
        </p:nvSpPr>
        <p:spPr>
          <a:xfrm>
            <a:off x="6549806" y="1582999"/>
            <a:ext cx="4975442" cy="765479"/>
          </a:xfrm>
        </p:spPr>
        <p:txBody>
          <a:bodyPr/>
          <a:lstStyle/>
          <a:p>
            <a:pPr lvl="0" algn="ctr"/>
            <a:r>
              <a:rPr lang="en-GB" sz="1800" dirty="0"/>
              <a:t>This film could be used in an Assembly 3 mins</a:t>
            </a:r>
          </a:p>
        </p:txBody>
      </p:sp>
      <p:sp>
        <p:nvSpPr>
          <p:cNvPr id="6" name="TextBox 5">
            <a:extLst>
              <a:ext uri="{FF2B5EF4-FFF2-40B4-BE49-F238E27FC236}">
                <a16:creationId xmlns:a16="http://schemas.microsoft.com/office/drawing/2014/main" id="{2EA63DCD-B075-D83B-A637-C12F04F58D6E}"/>
              </a:ext>
            </a:extLst>
          </p:cNvPr>
          <p:cNvSpPr txBox="1"/>
          <p:nvPr/>
        </p:nvSpPr>
        <p:spPr>
          <a:xfrm>
            <a:off x="6549806" y="5589369"/>
            <a:ext cx="4975442" cy="383823"/>
          </a:xfrm>
          <a:prstGeom prst="rect">
            <a:avLst/>
          </a:prstGeom>
          <a:noFill/>
        </p:spPr>
        <p:txBody>
          <a:bodyPr wrap="square">
            <a:spAutoFit/>
          </a:bodyPr>
          <a:lstStyle/>
          <a:p>
            <a:pPr marL="269875" indent="-228600" algn="ctr">
              <a:lnSpc>
                <a:spcPct val="115000"/>
              </a:lnSpc>
              <a:tabLst>
                <a:tab pos="228600" algn="l"/>
                <a:tab pos="457200" algn="l"/>
                <a:tab pos="914400" algn="l"/>
                <a:tab pos="1371600" algn="l"/>
                <a:tab pos="2971800" algn="l"/>
                <a:tab pos="3429000" algn="l"/>
                <a:tab pos="5715000" algn="r"/>
                <a:tab pos="457200" algn="l"/>
                <a:tab pos="914400" algn="l"/>
                <a:tab pos="1371600" algn="l"/>
                <a:tab pos="2971800" algn="l"/>
                <a:tab pos="3429000" algn="l"/>
                <a:tab pos="5715000" algn="r"/>
              </a:tabLst>
            </a:pPr>
            <a:r>
              <a:rPr lang="en-GB" sz="18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rPr>
              <a:t>Scottish Young Carer’s Festival 2024</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577B5478-4F58-D46C-CA98-3872A76D469E}"/>
              </a:ext>
            </a:extLst>
          </p:cNvPr>
          <p:cNvPicPr>
            <a:picLocks noChangeAspect="1"/>
          </p:cNvPicPr>
          <p:nvPr/>
        </p:nvPicPr>
        <p:blipFill>
          <a:blip r:embed="rId4"/>
          <a:stretch>
            <a:fillRect/>
          </a:stretch>
        </p:blipFill>
        <p:spPr>
          <a:xfrm>
            <a:off x="6690152" y="1903394"/>
            <a:ext cx="5051012" cy="3479098"/>
          </a:xfrm>
          <a:prstGeom prst="rect">
            <a:avLst/>
          </a:prstGeom>
        </p:spPr>
      </p:pic>
    </p:spTree>
    <p:extLst>
      <p:ext uri="{BB962C8B-B14F-4D97-AF65-F5344CB8AC3E}">
        <p14:creationId xmlns:p14="http://schemas.microsoft.com/office/powerpoint/2010/main" val="879679090"/>
      </p:ext>
    </p:extLst>
  </p:cSld>
  <p:clrMapOvr>
    <a:masterClrMapping/>
  </p:clrMapOvr>
  <mc:AlternateContent xmlns:mc="http://schemas.openxmlformats.org/markup-compatibility/2006" xmlns:p14="http://schemas.microsoft.com/office/powerpoint/2010/main">
    <mc:Choice Requires="p14">
      <p:transition spd="slow" p14:dur="2000" advTm="62314"/>
    </mc:Choice>
    <mc:Fallback xmlns="">
      <p:transition spd="slow" advTm="6231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130" y="126508"/>
            <a:ext cx="11399109" cy="6045691"/>
          </a:xfrm>
        </p:spPr>
        <p:txBody>
          <a:bodyPr/>
          <a:lstStyle/>
          <a:p>
            <a:br>
              <a:rPr lang="en-GB" sz="2400" dirty="0"/>
            </a:br>
            <a:br>
              <a:rPr lang="en-GB" sz="2400" dirty="0"/>
            </a:br>
            <a:br>
              <a:rPr lang="en-GB" sz="2400" dirty="0"/>
            </a:br>
            <a:r>
              <a:rPr lang="en-GB" sz="2400" dirty="0"/>
              <a:t>Specifically for young carers educational establishments can:</a:t>
            </a:r>
            <a:br>
              <a:rPr lang="en-GB" sz="2400" dirty="0"/>
            </a:br>
            <a:br>
              <a:rPr lang="en-GB" sz="1600" b="0" dirty="0">
                <a:solidFill>
                  <a:schemeClr val="tx1">
                    <a:lumMod val="65000"/>
                    <a:lumOff val="35000"/>
                  </a:schemeClr>
                </a:solidFill>
              </a:rPr>
            </a:br>
            <a:br>
              <a:rPr lang="en-GB" sz="1600" b="0" dirty="0">
                <a:solidFill>
                  <a:schemeClr val="tx1">
                    <a:lumMod val="65000"/>
                    <a:lumOff val="35000"/>
                  </a:schemeClr>
                </a:solidFill>
              </a:rPr>
            </a:br>
            <a:br>
              <a:rPr lang="en-GB" sz="1600" b="0" dirty="0">
                <a:solidFill>
                  <a:schemeClr val="tx1">
                    <a:lumMod val="65000"/>
                    <a:lumOff val="35000"/>
                  </a:schemeClr>
                </a:solidFill>
              </a:rPr>
            </a:br>
            <a:r>
              <a:rPr lang="en-GB" sz="2400" dirty="0">
                <a:solidFill>
                  <a:srgbClr val="B3D236"/>
                </a:solidFill>
              </a:rPr>
              <a:t>Develop or update a </a:t>
            </a:r>
            <a:r>
              <a:rPr lang="en-GB" sz="4000" dirty="0">
                <a:solidFill>
                  <a:srgbClr val="B3D236"/>
                </a:solidFill>
              </a:rPr>
              <a:t>Young Carer Policy or Charter</a:t>
            </a:r>
            <a:br>
              <a:rPr lang="en-GB" sz="4400" dirty="0">
                <a:solidFill>
                  <a:srgbClr val="B3D236"/>
                </a:solidFill>
              </a:rPr>
            </a:br>
            <a:r>
              <a:rPr lang="en-GB" sz="1600" b="0" dirty="0">
                <a:solidFill>
                  <a:schemeClr val="tx1">
                    <a:lumMod val="65000"/>
                    <a:lumOff val="35000"/>
                  </a:schemeClr>
                </a:solidFill>
              </a:rPr>
              <a:t>Work with colleagues and young carers to update or develop a specific young carer policy or charter for your education setting.</a:t>
            </a:r>
            <a:br>
              <a:rPr lang="en-GB" sz="1600" b="0" dirty="0">
                <a:solidFill>
                  <a:schemeClr val="tx1">
                    <a:lumMod val="65000"/>
                    <a:lumOff val="35000"/>
                  </a:schemeClr>
                </a:solidFill>
              </a:rPr>
            </a:br>
            <a:br>
              <a:rPr lang="en-GB" sz="1600" b="0" dirty="0">
                <a:solidFill>
                  <a:schemeClr val="tx1">
                    <a:lumMod val="65000"/>
                    <a:lumOff val="35000"/>
                  </a:schemeClr>
                </a:solidFill>
              </a:rPr>
            </a:br>
            <a:r>
              <a:rPr lang="en-GB" sz="2400" dirty="0">
                <a:solidFill>
                  <a:srgbClr val="B3D236"/>
                </a:solidFill>
              </a:rPr>
              <a:t>Create a </a:t>
            </a:r>
            <a:r>
              <a:rPr lang="en-GB" sz="3600" dirty="0">
                <a:solidFill>
                  <a:srgbClr val="B3D236"/>
                </a:solidFill>
              </a:rPr>
              <a:t>Young Carer notice board</a:t>
            </a:r>
            <a:br>
              <a:rPr lang="en-GB" sz="6000" dirty="0">
                <a:solidFill>
                  <a:srgbClr val="B3D236"/>
                </a:solidFill>
              </a:rPr>
            </a:br>
            <a:r>
              <a:rPr lang="en-GB" sz="1600" b="0" dirty="0">
                <a:solidFill>
                  <a:schemeClr val="tx1">
                    <a:lumMod val="65000"/>
                    <a:lumOff val="35000"/>
                  </a:schemeClr>
                </a:solidFill>
              </a:rPr>
              <a:t>Work with young carers in your education setting to create a young carer notice board with information this will help destigmatise caring.  </a:t>
            </a:r>
            <a:br>
              <a:rPr lang="en-GB" sz="1600" b="0" dirty="0">
                <a:solidFill>
                  <a:schemeClr val="tx1">
                    <a:lumMod val="65000"/>
                    <a:lumOff val="35000"/>
                  </a:schemeClr>
                </a:solidFill>
              </a:rPr>
            </a:br>
            <a:br>
              <a:rPr lang="en-GB" sz="1600" b="0" dirty="0">
                <a:solidFill>
                  <a:schemeClr val="tx1">
                    <a:lumMod val="65000"/>
                    <a:lumOff val="35000"/>
                  </a:schemeClr>
                </a:solidFill>
              </a:rPr>
            </a:br>
            <a:r>
              <a:rPr lang="en-GB" sz="2400" dirty="0">
                <a:solidFill>
                  <a:srgbClr val="B3D236"/>
                </a:solidFill>
              </a:rPr>
              <a:t>Nominate a </a:t>
            </a:r>
            <a:r>
              <a:rPr lang="en-GB" sz="4000" dirty="0">
                <a:solidFill>
                  <a:srgbClr val="B3D236"/>
                </a:solidFill>
              </a:rPr>
              <a:t>Young Carer Champion</a:t>
            </a:r>
            <a:br>
              <a:rPr lang="en-GB" sz="4400" dirty="0">
                <a:solidFill>
                  <a:srgbClr val="B3D236"/>
                </a:solidFill>
              </a:rPr>
            </a:br>
            <a:r>
              <a:rPr lang="en-GB" sz="1600" b="0" dirty="0">
                <a:solidFill>
                  <a:schemeClr val="tx1">
                    <a:lumMod val="65000"/>
                    <a:lumOff val="35000"/>
                  </a:schemeClr>
                </a:solidFill>
                <a:latin typeface="+mn-lt"/>
              </a:rPr>
              <a:t>A Young Carers Champion is a member of staff who is the link between the education setting and young carer service, local authorities and other organisations.</a:t>
            </a:r>
            <a:br>
              <a:rPr lang="en-GB" sz="1600" b="0" dirty="0">
                <a:solidFill>
                  <a:schemeClr val="tx1"/>
                </a:solidFill>
              </a:rPr>
            </a:br>
            <a:br>
              <a:rPr lang="en-GB" sz="1600" b="0" dirty="0">
                <a:solidFill>
                  <a:schemeClr val="tx1">
                    <a:lumMod val="65000"/>
                    <a:lumOff val="35000"/>
                  </a:schemeClr>
                </a:solidFill>
              </a:rPr>
            </a:br>
            <a:br>
              <a:rPr lang="en-GB" sz="1600" b="0" dirty="0">
                <a:solidFill>
                  <a:schemeClr val="tx1">
                    <a:lumMod val="65000"/>
                    <a:lumOff val="35000"/>
                  </a:schemeClr>
                </a:solidFill>
              </a:rPr>
            </a:br>
            <a:br>
              <a:rPr lang="en-GB" sz="1600" b="0" dirty="0">
                <a:solidFill>
                  <a:schemeClr val="tx1">
                    <a:lumMod val="65000"/>
                    <a:lumOff val="35000"/>
                  </a:schemeClr>
                </a:solidFill>
              </a:rPr>
            </a:br>
            <a:br>
              <a:rPr lang="en-GB" sz="1600" b="0" dirty="0">
                <a:solidFill>
                  <a:schemeClr val="tx1">
                    <a:lumMod val="65000"/>
                    <a:lumOff val="35000"/>
                  </a:schemeClr>
                </a:solidFill>
              </a:rPr>
            </a:br>
            <a:br>
              <a:rPr lang="en-GB" sz="1600" b="0" dirty="0">
                <a:solidFill>
                  <a:schemeClr val="tx1">
                    <a:lumMod val="65000"/>
                    <a:lumOff val="35000"/>
                  </a:schemeClr>
                </a:solidFill>
              </a:rPr>
            </a:br>
            <a:endParaRPr lang="en-GB" sz="1600" dirty="0">
              <a:solidFill>
                <a:srgbClr val="B3D236"/>
              </a:solidFill>
            </a:endParaRPr>
          </a:p>
        </p:txBody>
      </p:sp>
    </p:spTree>
    <p:extLst>
      <p:ext uri="{BB962C8B-B14F-4D97-AF65-F5344CB8AC3E}">
        <p14:creationId xmlns:p14="http://schemas.microsoft.com/office/powerpoint/2010/main" val="2328393981"/>
      </p:ext>
    </p:extLst>
  </p:cSld>
  <p:clrMapOvr>
    <a:masterClrMapping/>
  </p:clrMapOvr>
  <mc:AlternateContent xmlns:mc="http://schemas.openxmlformats.org/markup-compatibility/2006" xmlns:p14="http://schemas.microsoft.com/office/powerpoint/2010/main">
    <mc:Choice Requires="p14">
      <p:transition spd="slow" p14:dur="2000" advTm="55876"/>
    </mc:Choice>
    <mc:Fallback xmlns="">
      <p:transition spd="slow" advTm="5587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1" y="445253"/>
            <a:ext cx="10836972" cy="711200"/>
          </a:xfrm>
        </p:spPr>
        <p:txBody>
          <a:bodyPr/>
          <a:lstStyle/>
          <a:p>
            <a:r>
              <a:rPr lang="en-GB" dirty="0"/>
              <a:t>Other practical ideas:</a:t>
            </a:r>
          </a:p>
        </p:txBody>
      </p:sp>
      <p:sp>
        <p:nvSpPr>
          <p:cNvPr id="3" name="Content Placeholder 2"/>
          <p:cNvSpPr>
            <a:spLocks noGrp="1"/>
          </p:cNvSpPr>
          <p:nvPr>
            <p:ph idx="1"/>
          </p:nvPr>
        </p:nvSpPr>
        <p:spPr>
          <a:xfrm>
            <a:off x="666751" y="1156453"/>
            <a:ext cx="11008895" cy="4870721"/>
          </a:xfrm>
        </p:spPr>
        <p:txBody>
          <a:bodyPr/>
          <a:lstStyle/>
          <a:p>
            <a:pPr marL="285750" indent="-285750">
              <a:lnSpc>
                <a:spcPct val="150000"/>
              </a:lnSpc>
              <a:buFont typeface="Arial" panose="020B0604020202020204" pitchFamily="34" charset="0"/>
              <a:buChar char="•"/>
            </a:pPr>
            <a:r>
              <a:rPr lang="en-GB" sz="1800" dirty="0"/>
              <a:t>Information leaflet about  local young carer support available for young carers</a:t>
            </a:r>
          </a:p>
          <a:p>
            <a:pPr marL="285750" indent="-285750">
              <a:lnSpc>
                <a:spcPct val="150000"/>
              </a:lnSpc>
              <a:buFont typeface="Arial" panose="020B0604020202020204" pitchFamily="34" charset="0"/>
              <a:buChar char="•"/>
            </a:pPr>
            <a:r>
              <a:rPr lang="en-GB" sz="1800" dirty="0"/>
              <a:t>Promote Young Carer Card </a:t>
            </a:r>
          </a:p>
          <a:p>
            <a:pPr marL="285750" indent="-285750">
              <a:lnSpc>
                <a:spcPct val="150000"/>
              </a:lnSpc>
              <a:buFont typeface="Arial" panose="020B0604020202020204" pitchFamily="34" charset="0"/>
              <a:buChar char="•"/>
            </a:pPr>
            <a:r>
              <a:rPr lang="en-GB" sz="1800" dirty="0"/>
              <a:t>Promote Young Scot Young Carer Entitlement, Young Carer Wallet, Young Scot Card</a:t>
            </a:r>
          </a:p>
          <a:p>
            <a:pPr marL="285750" indent="-285750">
              <a:lnSpc>
                <a:spcPct val="150000"/>
              </a:lnSpc>
              <a:buFont typeface="Arial" panose="020B0604020202020204" pitchFamily="34" charset="0"/>
              <a:buChar char="•"/>
            </a:pPr>
            <a:r>
              <a:rPr lang="en-GB" sz="1800" dirty="0"/>
              <a:t>Start a young carer group </a:t>
            </a:r>
          </a:p>
          <a:p>
            <a:pPr marL="285750" indent="-285750">
              <a:lnSpc>
                <a:spcPct val="150000"/>
              </a:lnSpc>
              <a:buFont typeface="Arial" panose="020B0604020202020204" pitchFamily="34" charset="0"/>
              <a:buChar char="•"/>
            </a:pPr>
            <a:r>
              <a:rPr lang="en-GB" sz="1800" dirty="0"/>
              <a:t>Be flexible around deadlines for homework and lateness – provide guidelines for teachers</a:t>
            </a:r>
          </a:p>
          <a:p>
            <a:pPr marL="285750" indent="-285750">
              <a:lnSpc>
                <a:spcPct val="150000"/>
              </a:lnSpc>
              <a:buFont typeface="Arial" panose="020B0604020202020204" pitchFamily="34" charset="0"/>
              <a:buChar char="•"/>
            </a:pPr>
            <a:r>
              <a:rPr lang="en-GB" sz="1800" dirty="0"/>
              <a:t>Provide a quiet area to study before and/or after school</a:t>
            </a:r>
          </a:p>
          <a:p>
            <a:pPr marL="285750" indent="-285750">
              <a:lnSpc>
                <a:spcPct val="150000"/>
              </a:lnSpc>
              <a:buFont typeface="Arial" panose="020B0604020202020204" pitchFamily="34" charset="0"/>
              <a:buChar char="•"/>
            </a:pPr>
            <a:r>
              <a:rPr lang="en-GB" sz="1800" dirty="0"/>
              <a:t>Provide flexibility re location and timing of parent meetings where possible</a:t>
            </a:r>
          </a:p>
          <a:p>
            <a:pPr marL="285750" indent="-285750">
              <a:lnSpc>
                <a:spcPct val="150000"/>
              </a:lnSpc>
              <a:buFont typeface="Arial" panose="020B0604020202020204" pitchFamily="34" charset="0"/>
              <a:buChar char="•"/>
            </a:pPr>
            <a:r>
              <a:rPr lang="en-GB" sz="1800" dirty="0"/>
              <a:t>Provide advice about transport to school if this is an issue</a:t>
            </a:r>
          </a:p>
          <a:p>
            <a:pPr marL="285750" indent="-285750">
              <a:lnSpc>
                <a:spcPct val="150000"/>
              </a:lnSpc>
              <a:buFont typeface="Arial" panose="020B0604020202020204" pitchFamily="34" charset="0"/>
              <a:buChar char="•"/>
            </a:pPr>
            <a:r>
              <a:rPr lang="en-GB" sz="1800" dirty="0"/>
              <a:t>Use </a:t>
            </a:r>
            <a:r>
              <a:rPr lang="en-GB" sz="1800" dirty="0" err="1"/>
              <a:t>SQA</a:t>
            </a:r>
            <a:r>
              <a:rPr lang="en-GB" sz="1800" dirty="0"/>
              <a:t> exceptional circumstances requests if necessary</a:t>
            </a:r>
          </a:p>
          <a:p>
            <a:pPr marL="285750" indent="-285750">
              <a:lnSpc>
                <a:spcPct val="150000"/>
              </a:lnSpc>
              <a:buFont typeface="Arial" panose="020B0604020202020204" pitchFamily="34" charset="0"/>
              <a:buChar char="•"/>
            </a:pPr>
            <a:r>
              <a:rPr lang="en-GB" sz="1800" dirty="0"/>
              <a:t>The school nurse service may be able to help with health and wellbeing issues</a:t>
            </a:r>
          </a:p>
        </p:txBody>
      </p:sp>
    </p:spTree>
    <p:extLst>
      <p:ext uri="{BB962C8B-B14F-4D97-AF65-F5344CB8AC3E}">
        <p14:creationId xmlns:p14="http://schemas.microsoft.com/office/powerpoint/2010/main" val="684931232"/>
      </p:ext>
    </p:extLst>
  </p:cSld>
  <p:clrMapOvr>
    <a:masterClrMapping/>
  </p:clrMapOvr>
  <mc:AlternateContent xmlns:mc="http://schemas.openxmlformats.org/markup-compatibility/2006" xmlns:p14="http://schemas.microsoft.com/office/powerpoint/2010/main">
    <mc:Choice Requires="p14">
      <p:transition spd="slow" p14:dur="2000" advTm="75560"/>
    </mc:Choice>
    <mc:Fallback xmlns="">
      <p:transition spd="slow" advTm="7556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287338"/>
            <a:ext cx="11000509" cy="711200"/>
          </a:xfrm>
        </p:spPr>
        <p:txBody>
          <a:bodyPr/>
          <a:lstStyle/>
          <a:p>
            <a:r>
              <a:rPr lang="en-GB" dirty="0"/>
              <a:t>Things that help ALL learners including young carers:</a:t>
            </a:r>
          </a:p>
        </p:txBody>
      </p:sp>
      <p:sp>
        <p:nvSpPr>
          <p:cNvPr id="3" name="Content Placeholder 2"/>
          <p:cNvSpPr>
            <a:spLocks noGrp="1"/>
          </p:cNvSpPr>
          <p:nvPr>
            <p:ph idx="1"/>
          </p:nvPr>
        </p:nvSpPr>
        <p:spPr>
          <a:xfrm>
            <a:off x="687038" y="1024302"/>
            <a:ext cx="10817923" cy="5101195"/>
          </a:xfrm>
        </p:spPr>
        <p:txBody>
          <a:bodyPr/>
          <a:lstStyle/>
          <a:p>
            <a:pPr marL="285750" lvl="0" indent="-285750">
              <a:lnSpc>
                <a:spcPct val="200000"/>
              </a:lnSpc>
              <a:buFont typeface="Arial" panose="020B0604020202020204" pitchFamily="34" charset="0"/>
              <a:buChar char="•"/>
            </a:pPr>
            <a:r>
              <a:rPr lang="en-GB" sz="1700" dirty="0"/>
              <a:t>creating calm, safe learning environments where young carers rights are recognised and realised</a:t>
            </a:r>
          </a:p>
          <a:p>
            <a:pPr marL="285750" lvl="0" indent="-285750">
              <a:lnSpc>
                <a:spcPct val="200000"/>
              </a:lnSpc>
              <a:buFont typeface="Arial" panose="020B0604020202020204" pitchFamily="34" charset="0"/>
              <a:buChar char="•"/>
            </a:pPr>
            <a:r>
              <a:rPr lang="en-GB" sz="1700" dirty="0"/>
              <a:t>providing staff with time, space and opportunity to develop kind, supportive </a:t>
            </a:r>
            <a:r>
              <a:rPr lang="en-GB" sz="1700" b="1" dirty="0"/>
              <a:t>relationships</a:t>
            </a:r>
            <a:r>
              <a:rPr lang="en-GB" sz="1700" dirty="0"/>
              <a:t> with young carers</a:t>
            </a:r>
          </a:p>
          <a:p>
            <a:pPr marL="285750" lvl="0" indent="-285750">
              <a:lnSpc>
                <a:spcPct val="200000"/>
              </a:lnSpc>
              <a:buFont typeface="Arial" panose="020B0604020202020204" pitchFamily="34" charset="0"/>
              <a:buChar char="•"/>
            </a:pPr>
            <a:r>
              <a:rPr lang="en-GB" sz="1700" dirty="0"/>
              <a:t>prioritising and maximising effective </a:t>
            </a:r>
            <a:r>
              <a:rPr lang="en-GB" sz="1700" b="1" dirty="0"/>
              <a:t>universal supports and inclusive practice</a:t>
            </a:r>
            <a:endParaRPr lang="en-GB" sz="1700" dirty="0"/>
          </a:p>
          <a:p>
            <a:pPr marL="285750" lvl="0" indent="-285750">
              <a:lnSpc>
                <a:spcPct val="200000"/>
              </a:lnSpc>
              <a:buFont typeface="Arial" panose="020B0604020202020204" pitchFamily="34" charset="0"/>
              <a:buChar char="•"/>
            </a:pPr>
            <a:r>
              <a:rPr lang="en-GB" sz="1700" dirty="0"/>
              <a:t>recognising and addressing any and all </a:t>
            </a:r>
            <a:r>
              <a:rPr lang="en-GB" sz="1700" b="1" dirty="0"/>
              <a:t>additional support needs </a:t>
            </a:r>
            <a:r>
              <a:rPr lang="en-GB" sz="1700" dirty="0"/>
              <a:t>of their young carers</a:t>
            </a:r>
          </a:p>
          <a:p>
            <a:pPr marL="285750" lvl="0" indent="-285750">
              <a:lnSpc>
                <a:spcPct val="200000"/>
              </a:lnSpc>
              <a:buFont typeface="Arial" panose="020B0604020202020204" pitchFamily="34" charset="0"/>
              <a:buChar char="•"/>
            </a:pPr>
            <a:r>
              <a:rPr lang="en-GB" sz="1700" dirty="0"/>
              <a:t>ensuring school policies and practice prioritise </a:t>
            </a:r>
            <a:r>
              <a:rPr lang="en-GB" sz="1700" b="1" dirty="0"/>
              <a:t>relationships and explicitly recognise young carers</a:t>
            </a:r>
            <a:endParaRPr lang="en-GB" sz="1700" dirty="0"/>
          </a:p>
          <a:p>
            <a:pPr marL="285750" indent="-285750">
              <a:lnSpc>
                <a:spcPct val="200000"/>
              </a:lnSpc>
              <a:buFont typeface="Arial" panose="020B0604020202020204" pitchFamily="34" charset="0"/>
              <a:buChar char="•"/>
            </a:pPr>
            <a:r>
              <a:rPr lang="en-GB" sz="1700" dirty="0"/>
              <a:t>recognising that young carers may need more support, for longer, and this might occasionally be intensive</a:t>
            </a:r>
          </a:p>
          <a:p>
            <a:pPr marL="285750" indent="-285750">
              <a:lnSpc>
                <a:spcPct val="200000"/>
              </a:lnSpc>
              <a:buFont typeface="Arial" panose="020B0604020202020204" pitchFamily="34" charset="0"/>
              <a:buChar char="•"/>
            </a:pPr>
            <a:r>
              <a:rPr lang="en-GB" sz="1700" dirty="0"/>
              <a:t>engaging with other supporting services for </a:t>
            </a:r>
            <a:r>
              <a:rPr lang="en-GB" sz="1700" b="1" dirty="0"/>
              <a:t>universal</a:t>
            </a:r>
            <a:r>
              <a:rPr lang="en-GB" sz="1700" dirty="0"/>
              <a:t> </a:t>
            </a:r>
            <a:r>
              <a:rPr lang="en-GB" sz="1700" b="1" dirty="0"/>
              <a:t>family</a:t>
            </a:r>
            <a:r>
              <a:rPr lang="en-GB" sz="1700" dirty="0"/>
              <a:t> support potentially providing a place for this</a:t>
            </a:r>
          </a:p>
          <a:p>
            <a:pPr marL="285750" indent="-285750">
              <a:lnSpc>
                <a:spcPct val="200000"/>
              </a:lnSpc>
              <a:buFont typeface="Arial" panose="020B0604020202020204" pitchFamily="34" charset="0"/>
              <a:buChar char="•"/>
            </a:pPr>
            <a:r>
              <a:rPr lang="en-GB" sz="1700" dirty="0"/>
              <a:t>be able to </a:t>
            </a:r>
            <a:r>
              <a:rPr lang="en-GB" sz="1700" b="1" dirty="0"/>
              <a:t>signpost</a:t>
            </a:r>
            <a:r>
              <a:rPr lang="en-GB" sz="1700" dirty="0"/>
              <a:t> young carers and their families </a:t>
            </a:r>
            <a:r>
              <a:rPr lang="en-GB" sz="1700" b="1" dirty="0"/>
              <a:t>to</a:t>
            </a:r>
            <a:r>
              <a:rPr lang="en-GB" sz="1700" dirty="0"/>
              <a:t> other appropriate services and organisations when more </a:t>
            </a:r>
            <a:r>
              <a:rPr lang="en-GB" sz="1700" b="1" dirty="0"/>
              <a:t>targeted support </a:t>
            </a:r>
            <a:r>
              <a:rPr lang="en-GB" sz="1700" dirty="0"/>
              <a:t>is needed</a:t>
            </a:r>
          </a:p>
          <a:p>
            <a:pPr marL="285750" indent="-285750">
              <a:lnSpc>
                <a:spcPct val="150000"/>
              </a:lnSpc>
              <a:buFont typeface="Arial" panose="020B0604020202020204" pitchFamily="34" charset="0"/>
              <a:buChar char="•"/>
            </a:pPr>
            <a:endParaRPr lang="en-GB" sz="1700" dirty="0"/>
          </a:p>
          <a:p>
            <a:pPr marL="285750" indent="-285750">
              <a:lnSpc>
                <a:spcPct val="150000"/>
              </a:lnSpc>
              <a:buFont typeface="Arial" panose="020B0604020202020204" pitchFamily="34" charset="0"/>
              <a:buChar char="•"/>
            </a:pPr>
            <a:endParaRPr lang="en-GB" sz="1700" dirty="0"/>
          </a:p>
          <a:p>
            <a:pPr marL="342900" indent="-342900">
              <a:lnSpc>
                <a:spcPct val="150000"/>
              </a:lnSpc>
              <a:buFont typeface="Arial" panose="020B0604020202020204" pitchFamily="34" charset="0"/>
              <a:buChar char="•"/>
            </a:pPr>
            <a:endParaRPr lang="en-GB" sz="1600" dirty="0"/>
          </a:p>
          <a:p>
            <a:pPr lvl="0">
              <a:lnSpc>
                <a:spcPct val="150000"/>
              </a:lnSpc>
            </a:pPr>
            <a:endParaRPr lang="en-GB" sz="1600" dirty="0"/>
          </a:p>
        </p:txBody>
      </p:sp>
    </p:spTree>
    <p:extLst>
      <p:ext uri="{BB962C8B-B14F-4D97-AF65-F5344CB8AC3E}">
        <p14:creationId xmlns:p14="http://schemas.microsoft.com/office/powerpoint/2010/main" val="1482126353"/>
      </p:ext>
    </p:extLst>
  </p:cSld>
  <p:clrMapOvr>
    <a:masterClrMapping/>
  </p:clrMapOvr>
  <mc:AlternateContent xmlns:mc="http://schemas.openxmlformats.org/markup-compatibility/2006" xmlns:p14="http://schemas.microsoft.com/office/powerpoint/2010/main">
    <mc:Choice Requires="p14">
      <p:transition spd="slow" p14:dur="2000" advTm="121226"/>
    </mc:Choice>
    <mc:Fallback xmlns="">
      <p:transition spd="slow" advTm="12122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587" y="215900"/>
            <a:ext cx="11718413" cy="3280720"/>
          </a:xfrm>
        </p:spPr>
        <p:txBody>
          <a:bodyPr/>
          <a:lstStyle/>
          <a:p>
            <a:r>
              <a:rPr lang="en-GB" sz="4400" dirty="0"/>
              <a:t>Remember we aren’t alone</a:t>
            </a:r>
            <a:br>
              <a:rPr lang="en-GB" sz="2400" dirty="0"/>
            </a:br>
            <a:br>
              <a:rPr lang="en-GB" sz="2400" dirty="0"/>
            </a:br>
            <a:r>
              <a:rPr lang="en-GB" sz="3600" dirty="0">
                <a:solidFill>
                  <a:srgbClr val="B3D236"/>
                </a:solidFill>
              </a:rPr>
              <a:t>Work in partnership </a:t>
            </a:r>
            <a:r>
              <a:rPr lang="en-GB" sz="2800" dirty="0">
                <a:solidFill>
                  <a:srgbClr val="B3D236"/>
                </a:solidFill>
                <a:latin typeface="+mn-lt"/>
              </a:rPr>
              <a:t>with </a:t>
            </a:r>
            <a:r>
              <a:rPr lang="en-GB" sz="3600" dirty="0">
                <a:solidFill>
                  <a:srgbClr val="B3D236"/>
                </a:solidFill>
                <a:latin typeface="+mn-lt"/>
              </a:rPr>
              <a:t>young carer services</a:t>
            </a:r>
            <a:br>
              <a:rPr lang="en-GB" sz="3600" dirty="0">
                <a:solidFill>
                  <a:srgbClr val="B3D236"/>
                </a:solidFill>
              </a:rPr>
            </a:br>
            <a:r>
              <a:rPr lang="en-GB" sz="1600" b="0" dirty="0">
                <a:solidFill>
                  <a:schemeClr val="tx1">
                    <a:lumMod val="65000"/>
                    <a:lumOff val="35000"/>
                  </a:schemeClr>
                </a:solidFill>
              </a:rPr>
              <a:t>Invite a local young carers service to the school for drop in or assemblies raise awareness</a:t>
            </a:r>
            <a:br>
              <a:rPr lang="en-GB" sz="1600" b="0" dirty="0">
                <a:solidFill>
                  <a:schemeClr val="tx1">
                    <a:lumMod val="65000"/>
                    <a:lumOff val="35000"/>
                  </a:schemeClr>
                </a:solidFill>
              </a:rPr>
            </a:br>
            <a:br>
              <a:rPr lang="en-GB" sz="2400" dirty="0"/>
            </a:br>
            <a:r>
              <a:rPr lang="en-GB" sz="3600" dirty="0">
                <a:solidFill>
                  <a:srgbClr val="B3D236"/>
                </a:solidFill>
              </a:rPr>
              <a:t>Raise awareness </a:t>
            </a:r>
            <a:r>
              <a:rPr lang="en-GB" sz="2400" dirty="0">
                <a:solidFill>
                  <a:srgbClr val="B3D236"/>
                </a:solidFill>
              </a:rPr>
              <a:t>in the learning community</a:t>
            </a:r>
            <a:br>
              <a:rPr lang="en-GB" sz="2400" dirty="0">
                <a:solidFill>
                  <a:srgbClr val="B3D236"/>
                </a:solidFill>
              </a:rPr>
            </a:br>
            <a:r>
              <a:rPr lang="en-GB" sz="1600" b="0" dirty="0">
                <a:solidFill>
                  <a:schemeClr val="tx1">
                    <a:lumMod val="65000"/>
                    <a:lumOff val="35000"/>
                  </a:schemeClr>
                </a:solidFill>
              </a:rPr>
              <a:t>Build empathy and understanding by defining and explaining to learners, parents and partners exactly what young carers do</a:t>
            </a:r>
            <a:br>
              <a:rPr lang="en-GB" sz="2400" dirty="0">
                <a:solidFill>
                  <a:srgbClr val="B3D236"/>
                </a:solidFill>
              </a:rPr>
            </a:br>
            <a:endParaRPr lang="en-GB" sz="1600" dirty="0">
              <a:solidFill>
                <a:srgbClr val="B3D236"/>
              </a:solidFill>
            </a:endParaRPr>
          </a:p>
        </p:txBody>
      </p:sp>
      <p:pic>
        <p:nvPicPr>
          <p:cNvPr id="4" name="Picture 3">
            <a:hlinkClick r:id="rId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73587" y="3496620"/>
            <a:ext cx="3317926" cy="1873774"/>
          </a:xfrm>
          <a:prstGeom prst="rect">
            <a:avLst/>
          </a:prstGeom>
        </p:spPr>
      </p:pic>
      <p:pic>
        <p:nvPicPr>
          <p:cNvPr id="5" name="Picture 4">
            <a:hlinkClick r:id="rId5"/>
            <a:extLst>
              <a:ext uri="{C183D7F6-B498-43B3-948B-1728B52AA6E4}">
                <adec:decorative xmlns:adec="http://schemas.microsoft.com/office/drawing/2017/decorative" val="1"/>
              </a:ext>
            </a:extLst>
          </p:cNvPr>
          <p:cNvPicPr>
            <a:picLocks noChangeAspect="1"/>
          </p:cNvPicPr>
          <p:nvPr/>
        </p:nvPicPr>
        <p:blipFill rotWithShape="1">
          <a:blip r:embed="rId6"/>
          <a:srcRect l="10433"/>
          <a:stretch/>
        </p:blipFill>
        <p:spPr>
          <a:xfrm>
            <a:off x="7787148" y="3429000"/>
            <a:ext cx="2399071" cy="2450692"/>
          </a:xfrm>
          <a:prstGeom prst="rect">
            <a:avLst/>
          </a:prstGeom>
        </p:spPr>
      </p:pic>
      <p:sp>
        <p:nvSpPr>
          <p:cNvPr id="6" name="Content Placeholder 2"/>
          <p:cNvSpPr>
            <a:spLocks noGrp="1"/>
          </p:cNvSpPr>
          <p:nvPr>
            <p:ph idx="1"/>
          </p:nvPr>
        </p:nvSpPr>
        <p:spPr>
          <a:xfrm>
            <a:off x="3860338" y="3527299"/>
            <a:ext cx="3857984" cy="1469719"/>
          </a:xfrm>
        </p:spPr>
        <p:txBody>
          <a:bodyPr/>
          <a:lstStyle/>
          <a:p>
            <a:pPr lvl="0"/>
            <a:r>
              <a:rPr lang="en-GB" sz="1600" dirty="0">
                <a:solidFill>
                  <a:srgbClr val="404040"/>
                </a:solidFill>
              </a:rPr>
              <a:t>These two films are good for use in PSE lessons or assemblies</a:t>
            </a:r>
          </a:p>
          <a:p>
            <a:pPr lvl="0"/>
            <a:endParaRPr lang="en-GB" sz="1600" dirty="0">
              <a:solidFill>
                <a:srgbClr val="404040"/>
              </a:solidFill>
            </a:endParaRPr>
          </a:p>
          <a:p>
            <a:pPr lvl="0"/>
            <a:r>
              <a:rPr lang="en-GB" sz="1600" dirty="0">
                <a:solidFill>
                  <a:srgbClr val="404040"/>
                </a:solidFill>
              </a:rPr>
              <a:t>Many Young Carer Services offer to run an Assembly or support PSE classes</a:t>
            </a:r>
          </a:p>
        </p:txBody>
      </p:sp>
      <p:sp>
        <p:nvSpPr>
          <p:cNvPr id="7" name="TextBox 6">
            <a:extLst>
              <a:ext uri="{C183D7F6-B498-43B3-948B-1728B52AA6E4}">
                <adec:decorative xmlns:adec="http://schemas.microsoft.com/office/drawing/2017/decorative" val="1"/>
              </a:ext>
            </a:extLst>
          </p:cNvPr>
          <p:cNvSpPr txBox="1"/>
          <p:nvPr/>
        </p:nvSpPr>
        <p:spPr>
          <a:xfrm>
            <a:off x="10240735" y="4465341"/>
            <a:ext cx="864339" cy="369332"/>
          </a:xfrm>
          <a:prstGeom prst="rect">
            <a:avLst/>
          </a:prstGeom>
          <a:noFill/>
        </p:spPr>
        <p:txBody>
          <a:bodyPr wrap="none" rtlCol="0">
            <a:spAutoFit/>
          </a:bodyPr>
          <a:lstStyle/>
          <a:p>
            <a:r>
              <a:rPr lang="en-GB" dirty="0">
                <a:solidFill>
                  <a:schemeClr val="tx1">
                    <a:lumMod val="65000"/>
                    <a:lumOff val="35000"/>
                  </a:schemeClr>
                </a:solidFill>
              </a:rPr>
              <a:t>43 sec</a:t>
            </a:r>
          </a:p>
        </p:txBody>
      </p:sp>
      <p:sp>
        <p:nvSpPr>
          <p:cNvPr id="8" name="TextBox 7">
            <a:extLst>
              <a:ext uri="{C183D7F6-B498-43B3-948B-1728B52AA6E4}">
                <adec:decorative xmlns:adec="http://schemas.microsoft.com/office/drawing/2017/decorative" val="1"/>
              </a:ext>
            </a:extLst>
          </p:cNvPr>
          <p:cNvSpPr txBox="1"/>
          <p:nvPr/>
        </p:nvSpPr>
        <p:spPr>
          <a:xfrm>
            <a:off x="1407038" y="5784446"/>
            <a:ext cx="1411477" cy="369332"/>
          </a:xfrm>
          <a:prstGeom prst="rect">
            <a:avLst/>
          </a:prstGeom>
          <a:noFill/>
        </p:spPr>
        <p:txBody>
          <a:bodyPr wrap="none" rtlCol="0">
            <a:spAutoFit/>
          </a:bodyPr>
          <a:lstStyle/>
          <a:p>
            <a:r>
              <a:rPr lang="en-GB" dirty="0">
                <a:solidFill>
                  <a:schemeClr val="tx1">
                    <a:lumMod val="65000"/>
                    <a:lumOff val="35000"/>
                  </a:schemeClr>
                </a:solidFill>
              </a:rPr>
              <a:t>I min 11 sec</a:t>
            </a:r>
          </a:p>
        </p:txBody>
      </p:sp>
      <p:sp>
        <p:nvSpPr>
          <p:cNvPr id="10" name="TextBox 9">
            <a:extLst>
              <a:ext uri="{FF2B5EF4-FFF2-40B4-BE49-F238E27FC236}">
                <a16:creationId xmlns:a16="http://schemas.microsoft.com/office/drawing/2014/main" id="{259E2A98-3E1C-CEAD-B900-1321E1E106F1}"/>
              </a:ext>
              <a:ext uri="{C183D7F6-B498-43B3-948B-1728B52AA6E4}">
                <adec:decorative xmlns:adec="http://schemas.microsoft.com/office/drawing/2017/decorative" val="1"/>
              </a:ext>
            </a:extLst>
          </p:cNvPr>
          <p:cNvSpPr txBox="1"/>
          <p:nvPr/>
        </p:nvSpPr>
        <p:spPr>
          <a:xfrm>
            <a:off x="473587" y="5507447"/>
            <a:ext cx="3386751" cy="276999"/>
          </a:xfrm>
          <a:prstGeom prst="rect">
            <a:avLst/>
          </a:prstGeom>
          <a:noFill/>
        </p:spPr>
        <p:txBody>
          <a:bodyPr wrap="square">
            <a:spAutoFit/>
          </a:bodyPr>
          <a:lstStyle/>
          <a:p>
            <a:r>
              <a:rPr lang="en-GB" sz="1200" dirty="0">
                <a:hlinkClick r:id="rId3"/>
              </a:rPr>
              <a:t>https://www.youtube.com/watch?v=-qjjqhny8C0</a:t>
            </a:r>
            <a:r>
              <a:rPr lang="en-GB" sz="1200" dirty="0"/>
              <a:t> </a:t>
            </a:r>
          </a:p>
        </p:txBody>
      </p:sp>
      <p:sp>
        <p:nvSpPr>
          <p:cNvPr id="13" name="TextBox 12">
            <a:extLst>
              <a:ext uri="{FF2B5EF4-FFF2-40B4-BE49-F238E27FC236}">
                <a16:creationId xmlns:a16="http://schemas.microsoft.com/office/drawing/2014/main" id="{D1F52FA8-6EC3-8112-C8FE-1D9F8D5B65D7}"/>
              </a:ext>
              <a:ext uri="{C183D7F6-B498-43B3-948B-1728B52AA6E4}">
                <adec:decorative xmlns:adec="http://schemas.microsoft.com/office/drawing/2017/decorative" val="1"/>
              </a:ext>
            </a:extLst>
          </p:cNvPr>
          <p:cNvSpPr txBox="1"/>
          <p:nvPr/>
        </p:nvSpPr>
        <p:spPr>
          <a:xfrm>
            <a:off x="7625869" y="5910371"/>
            <a:ext cx="3479205" cy="276999"/>
          </a:xfrm>
          <a:prstGeom prst="rect">
            <a:avLst/>
          </a:prstGeom>
          <a:noFill/>
        </p:spPr>
        <p:txBody>
          <a:bodyPr wrap="square">
            <a:spAutoFit/>
          </a:bodyPr>
          <a:lstStyle/>
          <a:p>
            <a:r>
              <a:rPr lang="en-GB" sz="1200" dirty="0">
                <a:hlinkClick r:id="rId5"/>
              </a:rPr>
              <a:t>https://www.bbc.co.uk/programmes/p07hst84</a:t>
            </a:r>
            <a:endParaRPr lang="en-GB" sz="1200" dirty="0"/>
          </a:p>
        </p:txBody>
      </p:sp>
    </p:spTree>
    <p:extLst>
      <p:ext uri="{BB962C8B-B14F-4D97-AF65-F5344CB8AC3E}">
        <p14:creationId xmlns:p14="http://schemas.microsoft.com/office/powerpoint/2010/main" val="3527594357"/>
      </p:ext>
    </p:extLst>
  </p:cSld>
  <p:clrMapOvr>
    <a:masterClrMapping/>
  </p:clrMapOvr>
  <mc:AlternateContent xmlns:mc="http://schemas.openxmlformats.org/markup-compatibility/2006" xmlns:p14="http://schemas.microsoft.com/office/powerpoint/2010/main">
    <mc:Choice Requires="p14">
      <p:transition spd="slow" p14:dur="2000" advTm="40991"/>
    </mc:Choice>
    <mc:Fallback xmlns="">
      <p:transition spd="slow" advTm="4099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bwMode="auto">
          <a:xfrm>
            <a:off x="643746" y="565720"/>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Activity Reflection</a:t>
            </a:r>
          </a:p>
        </p:txBody>
      </p:sp>
      <p:sp>
        <p:nvSpPr>
          <p:cNvPr id="5" name="Content Placeholder 2"/>
          <p:cNvSpPr txBox="1">
            <a:spLocks/>
          </p:cNvSpPr>
          <p:nvPr/>
        </p:nvSpPr>
        <p:spPr bwMode="auto">
          <a:xfrm>
            <a:off x="576530" y="1525228"/>
            <a:ext cx="10817923" cy="78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t>Do you know who/where your local Young Carers Service is?</a:t>
            </a:r>
          </a:p>
          <a:p>
            <a:r>
              <a:rPr lang="en-GB" dirty="0"/>
              <a:t>Do you know how to access them?</a:t>
            </a:r>
          </a:p>
          <a:p>
            <a:endParaRPr lang="en-GB" dirty="0"/>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1336" y="3287209"/>
            <a:ext cx="2613719" cy="2613719"/>
          </a:xfrm>
          <a:prstGeom prst="rect">
            <a:avLst/>
          </a:prstGeom>
        </p:spPr>
      </p:pic>
    </p:spTree>
    <p:extLst>
      <p:ext uri="{BB962C8B-B14F-4D97-AF65-F5344CB8AC3E}">
        <p14:creationId xmlns:p14="http://schemas.microsoft.com/office/powerpoint/2010/main" val="1200110744"/>
      </p:ext>
    </p:extLst>
  </p:cSld>
  <p:clrMapOvr>
    <a:masterClrMapping/>
  </p:clrMapOvr>
  <mc:AlternateContent xmlns:mc="http://schemas.openxmlformats.org/markup-compatibility/2006" xmlns:p14="http://schemas.microsoft.com/office/powerpoint/2010/main">
    <mc:Choice Requires="p14">
      <p:transition spd="slow" p14:dur="2000" advTm="41919"/>
    </mc:Choice>
    <mc:Fallback xmlns="">
      <p:transition spd="slow" advTm="4191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bwMode="auto">
          <a:xfrm>
            <a:off x="643746" y="565720"/>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And finally…..</a:t>
            </a:r>
          </a:p>
        </p:txBody>
      </p:sp>
      <p:sp>
        <p:nvSpPr>
          <p:cNvPr id="5" name="Content Placeholder 2"/>
          <p:cNvSpPr txBox="1">
            <a:spLocks/>
          </p:cNvSpPr>
          <p:nvPr/>
        </p:nvSpPr>
        <p:spPr bwMode="auto">
          <a:xfrm>
            <a:off x="662795" y="1622995"/>
            <a:ext cx="10817923" cy="78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algn="just">
              <a:lnSpc>
                <a:spcPct val="200000"/>
              </a:lnSpc>
            </a:pPr>
            <a:r>
              <a:rPr lang="en-GB" sz="2400" b="1" dirty="0">
                <a:effectLst/>
                <a:latin typeface="Calibri" panose="020F0502020204030204" pitchFamily="34" charset="0"/>
                <a:ea typeface="Calibri" panose="020F0502020204030204" pitchFamily="34" charset="0"/>
              </a:rPr>
              <a:t>Based on today’s professional learning:</a:t>
            </a:r>
          </a:p>
          <a:p>
            <a:pPr marL="342900" lvl="0" indent="-342900" algn="just">
              <a:lnSpc>
                <a:spcPct val="200000"/>
              </a:lnSpc>
              <a:buFont typeface="Arial" panose="020B0604020202020204" pitchFamily="34" charset="0"/>
              <a:buChar char="•"/>
              <a:tabLst>
                <a:tab pos="457200" algn="l"/>
              </a:tabLst>
            </a:pPr>
            <a:r>
              <a:rPr lang="en-GB" sz="2400" dirty="0">
                <a:effectLst/>
                <a:latin typeface="Calibri" panose="020F0502020204030204" pitchFamily="34" charset="0"/>
                <a:ea typeface="Calibri" panose="020F0502020204030204" pitchFamily="34" charset="0"/>
                <a:cs typeface="Times New Roman" panose="02020603050405020304" pitchFamily="18" charset="0"/>
              </a:rPr>
              <a:t>What will you, as an individual, do differently?</a:t>
            </a:r>
          </a:p>
          <a:p>
            <a:pPr marL="342900" lvl="0" indent="-342900" algn="just">
              <a:lnSpc>
                <a:spcPct val="200000"/>
              </a:lnSpc>
              <a:buFont typeface="Arial" panose="020B0604020202020204" pitchFamily="34" charset="0"/>
              <a:buChar char="•"/>
              <a:tabLst>
                <a:tab pos="457200" algn="l"/>
              </a:tabLst>
            </a:pPr>
            <a:r>
              <a:rPr lang="en-GB" sz="2400" dirty="0">
                <a:effectLst/>
                <a:latin typeface="Calibri" panose="020F0502020204030204" pitchFamily="34" charset="0"/>
                <a:ea typeface="Calibri" panose="020F0502020204030204" pitchFamily="34" charset="0"/>
                <a:cs typeface="Times New Roman" panose="02020603050405020304" pitchFamily="18" charset="0"/>
              </a:rPr>
              <a:t>What will your school do differently?</a:t>
            </a:r>
          </a:p>
          <a:p>
            <a:pPr marL="342900" lvl="0" indent="-342900" algn="just">
              <a:lnSpc>
                <a:spcPct val="200000"/>
              </a:lnSpc>
              <a:buFont typeface="Arial" panose="020B0604020202020204" pitchFamily="34" charset="0"/>
              <a:buChar char="•"/>
              <a:tabLst>
                <a:tab pos="457200" algn="l"/>
              </a:tabLst>
            </a:pPr>
            <a:r>
              <a:rPr lang="en-GB" sz="2400" dirty="0">
                <a:effectLst/>
                <a:latin typeface="Calibri" panose="020F0502020204030204" pitchFamily="34" charset="0"/>
                <a:ea typeface="Calibri" panose="020F0502020204030204" pitchFamily="34" charset="0"/>
                <a:cs typeface="Times New Roman" panose="02020603050405020304" pitchFamily="18" charset="0"/>
              </a:rPr>
              <a:t>How will you help your learning community do things differently?</a:t>
            </a: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0613" y="2817962"/>
            <a:ext cx="3272287" cy="3272287"/>
          </a:xfrm>
          <a:prstGeom prst="rect">
            <a:avLst/>
          </a:prstGeom>
        </p:spPr>
      </p:pic>
    </p:spTree>
    <p:extLst>
      <p:ext uri="{BB962C8B-B14F-4D97-AF65-F5344CB8AC3E}">
        <p14:creationId xmlns:p14="http://schemas.microsoft.com/office/powerpoint/2010/main" val="1471799510"/>
      </p:ext>
    </p:extLst>
  </p:cSld>
  <p:clrMapOvr>
    <a:masterClrMapping/>
  </p:clrMapOvr>
  <mc:AlternateContent xmlns:mc="http://schemas.openxmlformats.org/markup-compatibility/2006" xmlns:p14="http://schemas.microsoft.com/office/powerpoint/2010/main">
    <mc:Choice Requires="p14">
      <p:transition spd="slow" p14:dur="2000" advTm="15974"/>
    </mc:Choice>
    <mc:Fallback xmlns="">
      <p:transition spd="slow" advTm="15974"/>
    </mc:Fallback>
  </mc:AlternateContent>
</p:sld>
</file>

<file path=ppt/theme/theme1.xml><?xml version="1.0" encoding="utf-8"?>
<a:theme xmlns:a="http://schemas.openxmlformats.org/drawingml/2006/main" name="Powerpoint_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C8A5"/>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FFFFFF"/>
        </a:dk1>
        <a:lt1>
          <a:srgbClr val="FFFFFF"/>
        </a:lt1>
        <a:dk2>
          <a:srgbClr val="FFFFFF"/>
        </a:dk2>
        <a:lt2>
          <a:srgbClr val="808080"/>
        </a:lt2>
        <a:accent1>
          <a:srgbClr val="009BAA"/>
        </a:accent1>
        <a:accent2>
          <a:srgbClr val="B2D235"/>
        </a:accent2>
        <a:accent3>
          <a:srgbClr val="FFFFFF"/>
        </a:accent3>
        <a:accent4>
          <a:srgbClr val="DADADA"/>
        </a:accent4>
        <a:accent5>
          <a:srgbClr val="AACBD2"/>
        </a:accent5>
        <a:accent6>
          <a:srgbClr val="A1BE2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CDEFF26B41FC4EBE047BA539D8A916" ma:contentTypeVersion="14" ma:contentTypeDescription="Create a new document." ma:contentTypeScope="" ma:versionID="4c6631ba1f905652d62f655b6505f8ca">
  <xsd:schema xmlns:xsd="http://www.w3.org/2001/XMLSchema" xmlns:xs="http://www.w3.org/2001/XMLSchema" xmlns:p="http://schemas.microsoft.com/office/2006/metadata/properties" xmlns:ns3="04c2ad2a-64ee-43bb-8057-bcc149cdce45" xmlns:ns4="b975cf0e-a5f5-4f76-a7fd-397964997e33" targetNamespace="http://schemas.microsoft.com/office/2006/metadata/properties" ma:root="true" ma:fieldsID="a01e9b7bfa01ee19a5a53e1905d7f48b" ns3:_="" ns4:_="">
    <xsd:import namespace="04c2ad2a-64ee-43bb-8057-bcc149cdce45"/>
    <xsd:import namespace="b975cf0e-a5f5-4f76-a7fd-397964997e3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c2ad2a-64ee-43bb-8057-bcc149cdce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75cf0e-a5f5-4f76-a7fd-397964997e3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etadata xmlns="http://www.objective.com/ecm/document/metadata/53D26341A57B383EE0540010E0463CCA" version="1.0.0">
  <systemFields>
    <field name="Objective-Id">
      <value order="0">A21498026</value>
    </field>
    <field name="Objective-Title">
      <value order="0">ES PP Template</value>
    </field>
    <field name="Objective-Description">
      <value order="0"/>
    </field>
    <field name="Objective-CreationStamp">
      <value order="0">2018-07-03T15:47:18Z</value>
    </field>
    <field name="Objective-IsApproved">
      <value order="0">false</value>
    </field>
    <field name="Objective-IsPublished">
      <value order="0">false</value>
    </field>
    <field name="Objective-DatePublished">
      <value order="0"/>
    </field>
    <field name="Objective-ModificationStamp">
      <value order="0">2018-07-03T15:47:33Z</value>
    </field>
    <field name="Objective-Owner">
      <value order="0">Gore, Hazel H (Z612349)</value>
    </field>
    <field name="Objective-Path">
      <value order="0">Objective Global Folder:SG File Plan:Administration:Corporate strategy:Communications:General: Communications:Education Scotland: Communications: Branding and Templates: 2016-2021</value>
    </field>
    <field name="Objective-Parent">
      <value order="0">Education Scotland: Communications: Branding and Templates: 2016-2021</value>
    </field>
    <field name="Objective-State">
      <value order="0">Being Drafted</value>
    </field>
    <field name="Objective-VersionId">
      <value order="0">vA30249846</value>
    </field>
    <field name="Objective-Version">
      <value order="0">0.2</value>
    </field>
    <field name="Objective-VersionNumber">
      <value order="0">2</value>
    </field>
    <field name="Objective-VersionComment">
      <value order="0"/>
    </field>
    <field name="Objective-FileNumber">
      <value order="0">qA635530</value>
    </field>
    <field name="Objective-Classification">
      <value order="0">OFFICIAL</value>
    </field>
    <field name="Objective-Caveats">
      <value order="0">Caveat for access to SG Fileplan</value>
    </field>
  </systemFields>
  <catalogues>
    <catalogue name="Document Type Catalogue" type="type" ori="id:cA35">
      <field name="Objective-Connect Creator">
        <value order="0"/>
      </field>
      <field name="Objective-Date Received">
        <value order="0"/>
      </field>
      <field name="Objective-Date of Original">
        <value order="0"/>
      </field>
      <field name="Objective-SG Web Publication - Category">
        <value order="0"/>
      </field>
      <field name="Objective-SG Web Publication - Category 2 Classification">
        <value order="0"/>
      </field>
    </catalogue>
  </catalogues>
</metadata>
</file>

<file path=customXml/itemProps1.xml><?xml version="1.0" encoding="utf-8"?>
<ds:datastoreItem xmlns:ds="http://schemas.openxmlformats.org/officeDocument/2006/customXml" ds:itemID="{1682E3BB-0B44-4254-A19A-8349C8DFB5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c2ad2a-64ee-43bb-8057-bcc149cdce45"/>
    <ds:schemaRef ds:uri="b975cf0e-a5f5-4f76-a7fd-397964997e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967039-C71A-4B84-9858-0728C216CC08}">
  <ds:schemaRefs>
    <ds:schemaRef ds:uri="http://purl.org/dc/terms/"/>
    <ds:schemaRef ds:uri="04c2ad2a-64ee-43bb-8057-bcc149cdce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b975cf0e-a5f5-4f76-a7fd-397964997e33"/>
    <ds:schemaRef ds:uri="http://www.w3.org/XML/1998/namespace"/>
    <ds:schemaRef ds:uri="http://purl.org/dc/dcmitype/"/>
  </ds:schemaRefs>
</ds:datastoreItem>
</file>

<file path=customXml/itemProps3.xml><?xml version="1.0" encoding="utf-8"?>
<ds:datastoreItem xmlns:ds="http://schemas.openxmlformats.org/officeDocument/2006/customXml" ds:itemID="{FE75B553-2AE0-4B0C-913C-4B15DEBD22D7}">
  <ds:schemaRefs>
    <ds:schemaRef ds:uri="http://schemas.microsoft.com/sharepoint/v3/contenttype/forms"/>
  </ds:schemaRefs>
</ds:datastoreItem>
</file>

<file path=customXml/itemProps4.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Props/app.xml><?xml version="1.0" encoding="utf-8"?>
<Properties xmlns="http://schemas.openxmlformats.org/officeDocument/2006/extended-properties" xmlns:vt="http://schemas.openxmlformats.org/officeDocument/2006/docPropsVTypes">
  <Template>ES PP Template</Template>
  <TotalTime>49</TotalTime>
  <Words>3469</Words>
  <Application>Microsoft Office PowerPoint</Application>
  <PresentationFormat>Widescreen</PresentationFormat>
  <Paragraphs>287</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Bold</vt:lpstr>
      <vt:lpstr>Calibri</vt:lpstr>
      <vt:lpstr>Lucida Grande</vt:lpstr>
      <vt:lpstr>Wingdings</vt:lpstr>
      <vt:lpstr>Powerpoint_template</vt:lpstr>
      <vt:lpstr>Supporting Young Carers in Education</vt:lpstr>
      <vt:lpstr>Module 3:  Ways to Support Young Carers in Education</vt:lpstr>
      <vt:lpstr>Young carers describing themselves in education</vt:lpstr>
      <vt:lpstr>Young Carers need a ‘Circle of Support’ because:</vt:lpstr>
      <vt:lpstr>Everyone who is connected to a Young Carer can play a part in their circle of support How we work together is important!</vt:lpstr>
      <vt:lpstr>Support for young carers in education - happens at different levels and in different ways, for example:</vt:lpstr>
      <vt:lpstr>Activity Reflection</vt:lpstr>
      <vt:lpstr>The reality of being a young or young carer</vt:lpstr>
      <vt:lpstr>When we get it right We make a big difference to young carers lives</vt:lpstr>
      <vt:lpstr>BE ALERT and BE AWARE</vt:lpstr>
      <vt:lpstr>Top tips: once you know a child is a young carer you can support them by:</vt:lpstr>
      <vt:lpstr>What can the establishment do?</vt:lpstr>
      <vt:lpstr>   Encourage Young Carers to tell a trusted adult Use PSE classes or assemblies to raise awareness &amp; encourage young carers to identify themselves     </vt:lpstr>
      <vt:lpstr>Change the narrative about having caring responsibilities</vt:lpstr>
      <vt:lpstr>   Specifically for young carers educational establishments can:    Develop or update a Young Carer Policy or Charter Work with colleagues and young carers to update or develop a specific young carer policy or charter for your education setting.  Create a Young Carer notice board Work with young carers in your education setting to create a young carer notice board with information this will help destigmatise caring.    Nominate a Young Carer Champion A Young Carers Champion is a member of staff who is the link between the education setting and young carer service, local authorities and other organisations.      </vt:lpstr>
      <vt:lpstr>Other practical ideas:</vt:lpstr>
      <vt:lpstr>Things that help ALL learners including young carers:</vt:lpstr>
      <vt:lpstr>Remember we aren’t alone  Work in partnership with young carer services Invite a local young carers service to the school for drop in or assemblies raise awareness  Raise awareness in the learning community Build empathy and understanding by defining and explaining to learners, parents and partners exactly what young carers do </vt:lpstr>
      <vt:lpstr>Activity Reflection</vt:lpstr>
      <vt:lpstr>And finally…..</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Mccullough J (Janine)</dc:creator>
  <cp:lastModifiedBy>Janine Mccullough</cp:lastModifiedBy>
  <cp:revision>200</cp:revision>
  <cp:lastPrinted>2019-11-05T17:12:05Z</cp:lastPrinted>
  <dcterms:created xsi:type="dcterms:W3CDTF">2019-04-29T14:28:00Z</dcterms:created>
  <dcterms:modified xsi:type="dcterms:W3CDTF">2026-08-11T09:21:42Z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0x01010053CDEFF26B41FC4EBE047BA539D8A916</vt:lpwstr>
  </property>
  <property fmtid="{D5CDD505-2E9C-101B-9397-08002B2CF9AE}" pid="3" name="_dlc_DocIdItemGuid">
    <vt:lpwstr>c74d0d01-22fa-4460-a599-e806a271597e</vt:lpwstr>
  </property>
  <property fmtid="{D5CDD505-2E9C-101B-9397-08002B2CF9AE}" pid="4" name="Objective-Id">
    <vt:lpwstr>A21498026</vt:lpwstr>
  </property>
  <property fmtid="{D5CDD505-2E9C-101B-9397-08002B2CF9AE}" pid="5" name="Objective-Title">
    <vt:lpwstr>ES PP Template</vt:lpwstr>
  </property>
  <property fmtid="{D5CDD505-2E9C-101B-9397-08002B2CF9AE}" pid="6" name="Objective-Description">
    <vt:lpwstr/>
  </property>
  <property fmtid="{D5CDD505-2E9C-101B-9397-08002B2CF9AE}" pid="7" name="Objective-CreationStamp">
    <vt:filetime>2018-07-03T15:47:23Z</vt:filetime>
  </property>
  <property fmtid="{D5CDD505-2E9C-101B-9397-08002B2CF9AE}" pid="8" name="Objective-IsApproved">
    <vt:bool>false</vt:bool>
  </property>
  <property fmtid="{D5CDD505-2E9C-101B-9397-08002B2CF9AE}" pid="9" name="Objective-IsPublished">
    <vt:bool>false</vt:bool>
  </property>
  <property fmtid="{D5CDD505-2E9C-101B-9397-08002B2CF9AE}" pid="10" name="Objective-DatePublished">
    <vt:lpwstr/>
  </property>
  <property fmtid="{D5CDD505-2E9C-101B-9397-08002B2CF9AE}" pid="11" name="Objective-ModificationStamp">
    <vt:filetime>2018-07-18T13:20:05Z</vt:filetime>
  </property>
  <property fmtid="{D5CDD505-2E9C-101B-9397-08002B2CF9AE}" pid="12" name="Objective-Owner">
    <vt:lpwstr>Gore, Hazel H (Z612349)</vt:lpwstr>
  </property>
  <property fmtid="{D5CDD505-2E9C-101B-9397-08002B2CF9AE}" pid="13" name="Objective-Path">
    <vt:lpwstr>Objective Global Folder:SG File Plan:Administration:Corporate strategy:Communications:General: Communications:Education Scotland: Communications: Branding and Templates: 2016-2021:</vt:lpwstr>
  </property>
  <property fmtid="{D5CDD505-2E9C-101B-9397-08002B2CF9AE}" pid="14" name="Objective-Parent">
    <vt:lpwstr>Education Scotland: Communications: Branding and Templates: 2016-2021</vt:lpwstr>
  </property>
  <property fmtid="{D5CDD505-2E9C-101B-9397-08002B2CF9AE}" pid="15" name="Objective-State">
    <vt:lpwstr>Being Drafted</vt:lpwstr>
  </property>
  <property fmtid="{D5CDD505-2E9C-101B-9397-08002B2CF9AE}" pid="16" name="Objective-VersionId">
    <vt:lpwstr>vA30249846</vt:lpwstr>
  </property>
  <property fmtid="{D5CDD505-2E9C-101B-9397-08002B2CF9AE}" pid="17" name="Objective-Version">
    <vt:lpwstr>0.2</vt:lpwstr>
  </property>
  <property fmtid="{D5CDD505-2E9C-101B-9397-08002B2CF9AE}" pid="18" name="Objective-VersionNumber">
    <vt:r8>2</vt:r8>
  </property>
  <property fmtid="{D5CDD505-2E9C-101B-9397-08002B2CF9AE}" pid="19" name="Objective-VersionComment">
    <vt:lpwstr>Version 2</vt:lpwstr>
  </property>
  <property fmtid="{D5CDD505-2E9C-101B-9397-08002B2CF9AE}" pid="20" name="Objective-FileNumber">
    <vt:lpwstr/>
  </property>
  <property fmtid="{D5CDD505-2E9C-101B-9397-08002B2CF9AE}" pid="21" name="Objective-Classification">
    <vt:lpwstr>[Inherited - OFFICIAL]</vt:lpwstr>
  </property>
  <property fmtid="{D5CDD505-2E9C-101B-9397-08002B2CF9AE}" pid="22" name="Objective-Caveats">
    <vt:lpwstr/>
  </property>
  <property fmtid="{D5CDD505-2E9C-101B-9397-08002B2CF9AE}" pid="23" name="Objective-Connect Creator">
    <vt:lpwstr/>
  </property>
  <property fmtid="{D5CDD505-2E9C-101B-9397-08002B2CF9AE}" pid="24" name="Objective-Date Received">
    <vt:lpwstr/>
  </property>
  <property fmtid="{D5CDD505-2E9C-101B-9397-08002B2CF9AE}" pid="25" name="Objective-Date of Original">
    <vt:lpwstr/>
  </property>
  <property fmtid="{D5CDD505-2E9C-101B-9397-08002B2CF9AE}" pid="26" name="Objective-SG Web Publication - Category">
    <vt:lpwstr/>
  </property>
  <property fmtid="{D5CDD505-2E9C-101B-9397-08002B2CF9AE}" pid="27" name="Objective-SG Web Publication - Category 2 Classification">
    <vt:lpwstr/>
  </property>
  <property fmtid="{D5CDD505-2E9C-101B-9397-08002B2CF9AE}" pid="28" name="Objective-Comment">
    <vt:lpwstr/>
  </property>
  <property fmtid="{D5CDD505-2E9C-101B-9397-08002B2CF9AE}" pid="29" name="Objective-Date of Original [system]">
    <vt:lpwstr/>
  </property>
  <property fmtid="{D5CDD505-2E9C-101B-9397-08002B2CF9AE}" pid="30" name="Objective-Date Received [system]">
    <vt:lpwstr/>
  </property>
  <property fmtid="{D5CDD505-2E9C-101B-9397-08002B2CF9AE}" pid="31" name="Objective-SG Web Publication - Category [system]">
    <vt:lpwstr/>
  </property>
  <property fmtid="{D5CDD505-2E9C-101B-9397-08002B2CF9AE}" pid="32" name="Objective-SG Web Publication - Category 2 Classification [system]">
    <vt:lpwstr/>
  </property>
  <property fmtid="{D5CDD505-2E9C-101B-9397-08002B2CF9AE}" pid="33" name="Objective-Connect Creator [system]">
    <vt:lpwstr/>
  </property>
</Properties>
</file>