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 id="2147483648" r:id="rId6"/>
  </p:sldMasterIdLst>
  <p:notesMasterIdLst>
    <p:notesMasterId r:id="rId27"/>
  </p:notesMasterIdLst>
  <p:handoutMasterIdLst>
    <p:handoutMasterId r:id="rId28"/>
  </p:handoutMasterIdLst>
  <p:sldIdLst>
    <p:sldId id="264" r:id="rId7"/>
    <p:sldId id="2835" r:id="rId8"/>
    <p:sldId id="2861" r:id="rId9"/>
    <p:sldId id="2860" r:id="rId10"/>
    <p:sldId id="2705" r:id="rId11"/>
    <p:sldId id="699" r:id="rId12"/>
    <p:sldId id="700" r:id="rId13"/>
    <p:sldId id="2691" r:id="rId14"/>
    <p:sldId id="695" r:id="rId15"/>
    <p:sldId id="2695" r:id="rId16"/>
    <p:sldId id="693" r:id="rId17"/>
    <p:sldId id="694" r:id="rId18"/>
    <p:sldId id="676" r:id="rId19"/>
    <p:sldId id="635" r:id="rId20"/>
    <p:sldId id="651" r:id="rId21"/>
    <p:sldId id="696" r:id="rId22"/>
    <p:sldId id="2681" r:id="rId23"/>
    <p:sldId id="379" r:id="rId24"/>
    <p:sldId id="2865" r:id="rId25"/>
    <p:sldId id="2864"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00ABB5"/>
    <a:srgbClr val="008080"/>
    <a:srgbClr val="4BACC6"/>
    <a:srgbClr val="244740"/>
    <a:srgbClr val="E2E7E5"/>
    <a:srgbClr val="5860AB"/>
    <a:srgbClr val="407EB7"/>
    <a:srgbClr val="43BEB9"/>
    <a:srgbClr val="45B6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3445BE-0381-4529-B831-CC9B5BC18EE0}" v="2" dt="2023-12-05T15:38:27.7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534" y="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Nicholson" userId="S::essnicholson@glow.gov.uk::0a936673-8a1d-4f74-b7dd-93e2423be646" providerId="AD" clId="Web-{DAB1F058-0F91-88B6-3123-D792FF3B8E61}"/>
    <pc:docChg chg="modSld">
      <pc:chgData name="Sam Nicholson" userId="S::essnicholson@glow.gov.uk::0a936673-8a1d-4f74-b7dd-93e2423be646" providerId="AD" clId="Web-{DAB1F058-0F91-88B6-3123-D792FF3B8E61}" dt="2023-11-24T14:14:23.957" v="49" actId="1076"/>
      <pc:docMkLst>
        <pc:docMk/>
      </pc:docMkLst>
      <pc:sldChg chg="addSp delSp modSp">
        <pc:chgData name="Sam Nicholson" userId="S::essnicholson@glow.gov.uk::0a936673-8a1d-4f74-b7dd-93e2423be646" providerId="AD" clId="Web-{DAB1F058-0F91-88B6-3123-D792FF3B8E61}" dt="2023-11-24T14:14:23.957" v="49" actId="1076"/>
        <pc:sldMkLst>
          <pc:docMk/>
          <pc:sldMk cId="1717420105" sldId="264"/>
        </pc:sldMkLst>
        <pc:spChg chg="add mod">
          <ac:chgData name="Sam Nicholson" userId="S::essnicholson@glow.gov.uk::0a936673-8a1d-4f74-b7dd-93e2423be646" providerId="AD" clId="Web-{DAB1F058-0F91-88B6-3123-D792FF3B8E61}" dt="2023-11-24T14:14:23.957" v="49" actId="1076"/>
          <ac:spMkLst>
            <pc:docMk/>
            <pc:sldMk cId="1717420105" sldId="264"/>
            <ac:spMk id="2" creationId="{26323079-8E6D-FC00-433B-3056F97A49B8}"/>
          </ac:spMkLst>
        </pc:spChg>
        <pc:spChg chg="mod">
          <ac:chgData name="Sam Nicholson" userId="S::essnicholson@glow.gov.uk::0a936673-8a1d-4f74-b7dd-93e2423be646" providerId="AD" clId="Web-{DAB1F058-0F91-88B6-3123-D792FF3B8E61}" dt="2023-11-24T14:14:20.645" v="48" actId="1076"/>
          <ac:spMkLst>
            <pc:docMk/>
            <pc:sldMk cId="1717420105" sldId="264"/>
            <ac:spMk id="7" creationId="{00000000-0000-0000-0000-000000000000}"/>
          </ac:spMkLst>
        </pc:spChg>
        <pc:spChg chg="del">
          <ac:chgData name="Sam Nicholson" userId="S::essnicholson@glow.gov.uk::0a936673-8a1d-4f74-b7dd-93e2423be646" providerId="AD" clId="Web-{DAB1F058-0F91-88B6-3123-D792FF3B8E61}" dt="2023-11-24T14:07:51.541" v="1"/>
          <ac:spMkLst>
            <pc:docMk/>
            <pc:sldMk cId="1717420105" sldId="264"/>
            <ac:spMk id="8" creationId="{00000000-0000-0000-0000-000000000000}"/>
          </ac:spMkLst>
        </pc:spChg>
        <pc:picChg chg="ord">
          <ac:chgData name="Sam Nicholson" userId="S::essnicholson@glow.gov.uk::0a936673-8a1d-4f74-b7dd-93e2423be646" providerId="AD" clId="Web-{DAB1F058-0F91-88B6-3123-D792FF3B8E61}" dt="2023-11-24T14:07:40.493" v="0"/>
          <ac:picMkLst>
            <pc:docMk/>
            <pc:sldMk cId="1717420105" sldId="264"/>
            <ac:picMk id="12" creationId="{00000000-0000-0000-0000-000000000000}"/>
          </ac:picMkLst>
        </pc:picChg>
      </pc:sldChg>
    </pc:docChg>
  </pc:docChgLst>
  <pc:docChgLst>
    <pc:chgData name="Fran Foreman" userId="S::esfforeman@glow.gov.uk::fe6e61ef-6616-4964-950d-294ca90507e4" providerId="AD" clId="Web-{61F1A865-F1B8-83EE-B2ED-DECEAA473BD4}"/>
    <pc:docChg chg="modSld">
      <pc:chgData name="Fran Foreman" userId="S::esfforeman@glow.gov.uk::fe6e61ef-6616-4964-950d-294ca90507e4" providerId="AD" clId="Web-{61F1A865-F1B8-83EE-B2ED-DECEAA473BD4}" dt="2023-11-23T21:11:05.962" v="1" actId="20577"/>
      <pc:docMkLst>
        <pc:docMk/>
      </pc:docMkLst>
      <pc:sldChg chg="modSp">
        <pc:chgData name="Fran Foreman" userId="S::esfforeman@glow.gov.uk::fe6e61ef-6616-4964-950d-294ca90507e4" providerId="AD" clId="Web-{61F1A865-F1B8-83EE-B2ED-DECEAA473BD4}" dt="2023-11-23T21:11:05.962" v="1" actId="20577"/>
        <pc:sldMkLst>
          <pc:docMk/>
          <pc:sldMk cId="1717420105" sldId="264"/>
        </pc:sldMkLst>
        <pc:spChg chg="mod">
          <ac:chgData name="Fran Foreman" userId="S::esfforeman@glow.gov.uk::fe6e61ef-6616-4964-950d-294ca90507e4" providerId="AD" clId="Web-{61F1A865-F1B8-83EE-B2ED-DECEAA473BD4}" dt="2023-11-23T21:11:05.962" v="1" actId="20577"/>
          <ac:spMkLst>
            <pc:docMk/>
            <pc:sldMk cId="1717420105" sldId="264"/>
            <ac:spMk id="7" creationId="{00000000-0000-0000-0000-000000000000}"/>
          </ac:spMkLst>
        </pc:spChg>
      </pc:sldChg>
    </pc:docChg>
  </pc:docChgLst>
  <pc:docChgLst>
    <pc:chgData name="Fran Foreman" userId="aa986a95982d754f" providerId="LiveId" clId="{BC0406B5-432A-4E4D-97EA-FC4EF67256BB}"/>
    <pc:docChg chg="modSld">
      <pc:chgData name="Fran Foreman" userId="aa986a95982d754f" providerId="LiveId" clId="{BC0406B5-432A-4E4D-97EA-FC4EF67256BB}" dt="2023-11-23T20:20:03.845" v="14"/>
      <pc:docMkLst>
        <pc:docMk/>
      </pc:docMkLst>
      <pc:sldChg chg="modSp mod">
        <pc:chgData name="Fran Foreman" userId="aa986a95982d754f" providerId="LiveId" clId="{BC0406B5-432A-4E4D-97EA-FC4EF67256BB}" dt="2023-11-23T20:20:03.845" v="14"/>
        <pc:sldMkLst>
          <pc:docMk/>
          <pc:sldMk cId="1717420105" sldId="264"/>
        </pc:sldMkLst>
        <pc:picChg chg="mod">
          <ac:chgData name="Fran Foreman" userId="aa986a95982d754f" providerId="LiveId" clId="{BC0406B5-432A-4E4D-97EA-FC4EF67256BB}" dt="2023-11-23T20:19:41.874" v="12" actId="1076"/>
          <ac:picMkLst>
            <pc:docMk/>
            <pc:sldMk cId="1717420105" sldId="264"/>
            <ac:picMk id="4" creationId="{00000000-0000-0000-0000-000000000000}"/>
          </ac:picMkLst>
        </pc:picChg>
        <pc:picChg chg="ord">
          <ac:chgData name="Fran Foreman" userId="aa986a95982d754f" providerId="LiveId" clId="{BC0406B5-432A-4E4D-97EA-FC4EF67256BB}" dt="2023-11-23T20:19:17.290" v="11"/>
          <ac:picMkLst>
            <pc:docMk/>
            <pc:sldMk cId="1717420105" sldId="264"/>
            <ac:picMk id="5" creationId="{00000000-0000-0000-0000-000000000000}"/>
          </ac:picMkLst>
        </pc:picChg>
        <pc:picChg chg="mod ord">
          <ac:chgData name="Fran Foreman" userId="aa986a95982d754f" providerId="LiveId" clId="{BC0406B5-432A-4E4D-97EA-FC4EF67256BB}" dt="2023-11-23T20:19:06.586" v="3" actId="962"/>
          <ac:picMkLst>
            <pc:docMk/>
            <pc:sldMk cId="1717420105" sldId="264"/>
            <ac:picMk id="10" creationId="{42104F83-3D07-A90C-7CFC-891746049BC1}"/>
          </ac:picMkLst>
        </pc:picChg>
        <pc:picChg chg="mod">
          <ac:chgData name="Fran Foreman" userId="aa986a95982d754f" providerId="LiveId" clId="{BC0406B5-432A-4E4D-97EA-FC4EF67256BB}" dt="2023-11-23T20:19:49.274" v="13" actId="1076"/>
          <ac:picMkLst>
            <pc:docMk/>
            <pc:sldMk cId="1717420105" sldId="264"/>
            <ac:picMk id="13" creationId="{00000000-0000-0000-0000-000000000000}"/>
          </ac:picMkLst>
        </pc:picChg>
        <pc:picChg chg="ord">
          <ac:chgData name="Fran Foreman" userId="aa986a95982d754f" providerId="LiveId" clId="{BC0406B5-432A-4E4D-97EA-FC4EF67256BB}" dt="2023-11-23T20:20:03.845" v="14"/>
          <ac:picMkLst>
            <pc:docMk/>
            <pc:sldMk cId="1717420105" sldId="264"/>
            <ac:picMk id="14" creationId="{85014043-7488-2EAB-B3D1-267ED42E4B1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05/12/2023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05/12/2023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Purpose of these Slides</a:t>
            </a:r>
          </a:p>
          <a:p>
            <a:endParaRPr lang="en-GB" b="1"/>
          </a:p>
          <a:p>
            <a:pPr marL="228600" algn="l" fontAlgn="base">
              <a:buFont typeface="Arial" panose="020B0604020202020204" pitchFamily="34" charset="0"/>
              <a:buChar char="•"/>
            </a:pPr>
            <a:r>
              <a:rPr lang="en-GB" sz="1800" b="0" i="0">
                <a:solidFill>
                  <a:srgbClr val="000000"/>
                </a:solidFill>
                <a:effectLst/>
                <a:latin typeface="inherit"/>
              </a:rPr>
              <a:t>Read title​</a:t>
            </a:r>
            <a:endParaRPr lang="en-GB" sz="1800" b="0" i="0">
              <a:solidFill>
                <a:srgbClr val="424242"/>
              </a:solidFill>
              <a:effectLst/>
              <a:latin typeface="Calibri" panose="020F0502020204030204" pitchFamily="34" charset="0"/>
            </a:endParaRPr>
          </a:p>
          <a:p>
            <a:pPr marL="228600" algn="l" fontAlgn="base">
              <a:buFont typeface="Arial" panose="020B0604020202020204" pitchFamily="34" charset="0"/>
              <a:buChar char="•"/>
            </a:pPr>
            <a:r>
              <a:rPr lang="en-GB" sz="1800" b="0" i="0">
                <a:solidFill>
                  <a:srgbClr val="000000"/>
                </a:solidFill>
                <a:effectLst/>
                <a:latin typeface="inherit"/>
              </a:rPr>
              <a:t>This professional learning is pitched at an informed level and suitable for anyone working with children and young people in an educational context.</a:t>
            </a:r>
            <a:endParaRPr lang="en-GB" sz="1800" b="0" i="0">
              <a:solidFill>
                <a:srgbClr val="424242"/>
              </a:solidFill>
              <a:effectLst/>
              <a:latin typeface="Calibri" panose="020F0502020204030204" pitchFamily="34" charset="0"/>
            </a:endParaRPr>
          </a:p>
          <a:p>
            <a:endParaRPr lang="en-GB"/>
          </a:p>
          <a:p>
            <a:endParaRPr lang="en-GB"/>
          </a:p>
          <a:p>
            <a:r>
              <a:rPr lang="en-GB"/>
              <a:t>How to use the slides:</a:t>
            </a:r>
            <a:endParaRPr lang="en-US"/>
          </a:p>
          <a:p>
            <a:pPr marL="285750" indent="-285750">
              <a:buFont typeface="Symbol,Sans-Serif"/>
              <a:buChar char="•"/>
            </a:pPr>
            <a:r>
              <a:rPr lang="en-GB"/>
              <a:t>To be used to facilitate professional learning in a group or whole-setting, or as a self-directed learning activity as an individual.</a:t>
            </a:r>
            <a:endParaRPr lang="en-US"/>
          </a:p>
          <a:p>
            <a:endParaRPr lang="en-GB">
              <a:ea typeface="Calibri"/>
              <a:cs typeface="Calibri"/>
            </a:endParaRPr>
          </a:p>
          <a:p>
            <a:r>
              <a:rPr lang="en-GB" b="1"/>
              <a:t>General Guidance</a:t>
            </a:r>
            <a:endParaRPr lang="en-US"/>
          </a:p>
          <a:p>
            <a:pPr marL="285750" indent="-285750">
              <a:buFont typeface="Symbol,Sans-Serif"/>
              <a:buChar char="•"/>
            </a:pPr>
            <a:r>
              <a:rPr lang="en-GB"/>
              <a:t>There is a requirement to cover all the slides.</a:t>
            </a:r>
            <a:endParaRPr lang="en-US"/>
          </a:p>
          <a:p>
            <a:pPr marL="285750" indent="-285750">
              <a:buFont typeface="Symbol,Sans-Serif"/>
              <a:buChar char="•"/>
            </a:pPr>
            <a:r>
              <a:rPr lang="en-GB"/>
              <a:t>Please do not change the provided slides.</a:t>
            </a:r>
            <a:endParaRPr lang="en-US"/>
          </a:p>
          <a:p>
            <a:pPr marL="285750" indent="-285750">
              <a:buFont typeface="Symbol,Sans-Serif"/>
              <a:buChar char="•"/>
            </a:pPr>
            <a:r>
              <a:rPr lang="en-GB"/>
              <a:t>Facilitators are welcome to add slides or activities relevant to your own setting, to support discussion and exploration of the topic. Facilitators will know their participants’ needs best.</a:t>
            </a:r>
            <a:endParaRPr lang="en-US"/>
          </a:p>
          <a:p>
            <a:pPr marL="285750" indent="-285750">
              <a:buFont typeface="Symbol,Sans-Serif"/>
              <a:buChar char="•"/>
            </a:pPr>
            <a:r>
              <a:rPr lang="en-GB"/>
              <a:t>Anyone who works in an educational setting can be a facilitator and use these slides. </a:t>
            </a:r>
            <a:endParaRPr lang="en-US"/>
          </a:p>
          <a:p>
            <a:pPr marL="285750" indent="-285750">
              <a:buFont typeface="Symbol,Sans-Serif"/>
              <a:buChar char="•"/>
            </a:pPr>
            <a:r>
              <a:rPr lang="en-GB"/>
              <a:t>It is important to establish a safe space which encourages respect and honesty to ensure that everyone is able to participate. </a:t>
            </a:r>
            <a:endParaRPr lang="en-US"/>
          </a:p>
          <a:p>
            <a:pPr marL="285750" indent="-285750">
              <a:buFont typeface="Symbol,Sans-Serif"/>
              <a:buChar char="•"/>
            </a:pPr>
            <a:endParaRPr lang="en-GB">
              <a:ea typeface="Calibri"/>
              <a:cs typeface="Calibri"/>
            </a:endParaRPr>
          </a:p>
          <a:p>
            <a:endParaRPr lang="en-US"/>
          </a:p>
          <a:p>
            <a:endParaRPr lang="en-US"/>
          </a:p>
          <a:p>
            <a:endParaRPr lang="en-GB"/>
          </a:p>
          <a:p>
            <a:endParaRPr lang="en-US">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fld id="{1238C683-9137-4122-84BD-5AA5692D6AF0}" type="slidenum">
              <a:rPr lang="en-GB" smtClean="0"/>
              <a:t>10</a:t>
            </a:fld>
            <a:endParaRPr lang="en-GB"/>
          </a:p>
        </p:txBody>
      </p:sp>
    </p:spTree>
    <p:extLst>
      <p:ext uri="{BB962C8B-B14F-4D97-AF65-F5344CB8AC3E}">
        <p14:creationId xmlns:p14="http://schemas.microsoft.com/office/powerpoint/2010/main" val="684052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8C683-9137-4122-84BD-5AA5692D6AF0}" type="slidenum">
              <a:rPr lang="en-GB" smtClean="0"/>
              <a:t>11</a:t>
            </a:fld>
            <a:endParaRPr lang="en-GB"/>
          </a:p>
        </p:txBody>
      </p:sp>
    </p:spTree>
    <p:extLst>
      <p:ext uri="{BB962C8B-B14F-4D97-AF65-F5344CB8AC3E}">
        <p14:creationId xmlns:p14="http://schemas.microsoft.com/office/powerpoint/2010/main" val="4212231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8C683-9137-4122-84BD-5AA5692D6AF0}" type="slidenum">
              <a:rPr lang="en-GB" smtClean="0"/>
              <a:t>12</a:t>
            </a:fld>
            <a:endParaRPr lang="en-GB"/>
          </a:p>
        </p:txBody>
      </p:sp>
    </p:spTree>
    <p:extLst>
      <p:ext uri="{BB962C8B-B14F-4D97-AF65-F5344CB8AC3E}">
        <p14:creationId xmlns:p14="http://schemas.microsoft.com/office/powerpoint/2010/main" val="2460718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8C683-9137-4122-84BD-5AA5692D6AF0}" type="slidenum">
              <a:rPr lang="en-GB" smtClean="0"/>
              <a:t>13</a:t>
            </a:fld>
            <a:endParaRPr lang="en-GB"/>
          </a:p>
        </p:txBody>
      </p:sp>
    </p:spTree>
    <p:extLst>
      <p:ext uri="{BB962C8B-B14F-4D97-AF65-F5344CB8AC3E}">
        <p14:creationId xmlns:p14="http://schemas.microsoft.com/office/powerpoint/2010/main" val="3523154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1238C683-9137-4122-84BD-5AA5692D6AF0}" type="slidenum">
              <a:rPr lang="en-GB" smtClean="0"/>
              <a:t>14</a:t>
            </a:fld>
            <a:endParaRPr lang="en-GB"/>
          </a:p>
        </p:txBody>
      </p:sp>
    </p:spTree>
    <p:extLst>
      <p:ext uri="{BB962C8B-B14F-4D97-AF65-F5344CB8AC3E}">
        <p14:creationId xmlns:p14="http://schemas.microsoft.com/office/powerpoint/2010/main" val="4065850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38C683-9137-4122-84BD-5AA5692D6AF0}" type="slidenum">
              <a:rPr lang="en-GB" smtClean="0"/>
              <a:t>17</a:t>
            </a:fld>
            <a:endParaRPr lang="en-GB"/>
          </a:p>
        </p:txBody>
      </p:sp>
    </p:spTree>
    <p:extLst>
      <p:ext uri="{BB962C8B-B14F-4D97-AF65-F5344CB8AC3E}">
        <p14:creationId xmlns:p14="http://schemas.microsoft.com/office/powerpoint/2010/main" val="2594927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18</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a:ea typeface="ＭＳ Ｐゴシック"/>
                <a:cs typeface="Arial"/>
              </a:rPr>
              <a:t>Facilitation notes:</a:t>
            </a:r>
          </a:p>
          <a:p>
            <a:r>
              <a:rPr lang="en-US" altLang="en-US">
                <a:latin typeface="Arial"/>
                <a:ea typeface="ＭＳ Ｐゴシック"/>
                <a:cs typeface="Arial"/>
              </a:rPr>
              <a:t>You can do this in groups...</a:t>
            </a:r>
          </a:p>
          <a:p>
            <a:r>
              <a:rPr lang="en-US" altLang="en-US">
                <a:latin typeface="Arial"/>
                <a:ea typeface="ＭＳ Ｐゴシック"/>
                <a:cs typeface="Arial"/>
              </a:rPr>
              <a:t>Encourage educators to take this forward in an enquiry</a:t>
            </a:r>
            <a:endParaRPr lang="en-US"/>
          </a:p>
          <a:p>
            <a:r>
              <a:rPr lang="en-US" altLang="en-US">
                <a:latin typeface="Arial"/>
                <a:ea typeface="ＭＳ Ｐゴシック"/>
                <a:cs typeface="Arial"/>
              </a:rPr>
              <a:t>Consider impact of the actions / learning</a:t>
            </a:r>
            <a:endParaRPr lang="en-US" altLang="en-US">
              <a:latin typeface="Arial" charset="0"/>
              <a:ea typeface="ＭＳ Ｐゴシック" pitchFamily="34" charset="-128"/>
              <a:cs typeface="Arial"/>
            </a:endParaRPr>
          </a:p>
          <a:p>
            <a:endParaRPr lang="en-US" altLang="en-US">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8C683-9137-4122-84BD-5AA5692D6AF0}" type="slidenum">
              <a:rPr lang="en-GB" smtClean="0"/>
              <a:t>20</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a:solidFill>
                  <a:srgbClr val="000000"/>
                </a:solidFill>
                <a:effectLst/>
                <a:latin typeface="Calibri" panose="020F0502020204030204" pitchFamily="34" charset="0"/>
              </a:rPr>
              <a:t>​</a:t>
            </a:r>
            <a:endParaRPr lang="en-US" sz="1800" b="0" i="0">
              <a:solidFill>
                <a:srgbClr val="444444"/>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a:solidFill>
                  <a:srgbClr val="000000"/>
                </a:solidFill>
                <a:effectLst/>
                <a:latin typeface="Calibri" panose="020F0502020204030204" pitchFamily="34" charset="0"/>
              </a:rPr>
              <a:t>This activity forms part of the professional learning in the Inclusion theme.</a:t>
            </a:r>
            <a:endParaRPr lang="en-GB" sz="1800" b="0" i="0">
              <a:solidFill>
                <a:srgbClr val="444444"/>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3</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a:solidFill>
                  <a:srgbClr val="000000"/>
                </a:solidFill>
                <a:effectLst/>
                <a:latin typeface="Calibri" panose="020F0502020204030204" pitchFamily="34" charset="0"/>
              </a:rPr>
              <a:t>Option to skip slide as these are instructions for facilitators only. No need to read to audience.</a:t>
            </a:r>
            <a:endParaRPr lang="en-US" altLang="en-US">
              <a:latin typeface="Arial" charset="0"/>
              <a:ea typeface="ＭＳ Ｐゴシック" pitchFamily="34" charset="-128"/>
            </a:endParaRPr>
          </a:p>
          <a:p>
            <a:endParaRPr lang="en-US" altLang="en-US">
              <a:latin typeface="Arial" charset="0"/>
              <a:ea typeface="ＭＳ Ｐゴシック" pitchFamily="34" charset="-128"/>
            </a:endParaRPr>
          </a:p>
          <a:p>
            <a:endParaRPr lang="en-US" altLang="en-US">
              <a:latin typeface="Arial" charset="0"/>
              <a:ea typeface="ＭＳ Ｐゴシック" pitchFamily="34" charset="-128"/>
            </a:endParaRPr>
          </a:p>
          <a:p>
            <a:endParaRPr lang="en-US" altLang="en-US">
              <a:latin typeface="Arial" charset="0"/>
              <a:ea typeface="ＭＳ Ｐゴシック" pitchFamily="34" charset="-128"/>
            </a:endParaRPr>
          </a:p>
        </p:txBody>
      </p:sp>
    </p:spTree>
    <p:extLst>
      <p:ext uri="{BB962C8B-B14F-4D97-AF65-F5344CB8AC3E}">
        <p14:creationId xmlns:p14="http://schemas.microsoft.com/office/powerpoint/2010/main" val="233505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a:solidFill>
                  <a:srgbClr val="000000"/>
                </a:solidFill>
                <a:effectLst/>
                <a:latin typeface="Calibri" panose="020F0502020204030204" pitchFamily="34" charset="0"/>
              </a:rPr>
              <a:t>​</a:t>
            </a:r>
            <a:r>
              <a:rPr lang="en-US" sz="1800" b="0" i="0">
                <a:solidFill>
                  <a:srgbClr val="000000"/>
                </a:solidFill>
                <a:effectLst/>
                <a:latin typeface="Calibri" panose="020F0502020204030204" pitchFamily="34" charset="0"/>
              </a:rPr>
              <a:t>​</a:t>
            </a:r>
            <a:endParaRPr lang="en-US" sz="1800" b="0" i="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a:solidFill>
                  <a:srgbClr val="000000"/>
                </a:solidFill>
                <a:effectLst/>
                <a:latin typeface="Calibri" panose="020F0502020204030204" pitchFamily="34" charset="0"/>
              </a:rPr>
              <a:t>​</a:t>
            </a:r>
            <a:r>
              <a:rPr lang="en-US" sz="1800" b="0" i="0">
                <a:solidFill>
                  <a:srgbClr val="000000"/>
                </a:solidFill>
                <a:effectLst/>
                <a:latin typeface="Calibri" panose="020F0502020204030204" pitchFamily="34" charset="0"/>
              </a:rPr>
              <a:t>​. </a:t>
            </a:r>
            <a:endParaRPr lang="en-US" sz="1800" b="0" i="0">
              <a:solidFill>
                <a:srgbClr val="444444"/>
              </a:solidFill>
              <a:effectLst/>
              <a:latin typeface="Arial" panose="020B0604020202020204" pitchFamily="34" charset="0"/>
            </a:endParaRPr>
          </a:p>
          <a:p>
            <a:pPr marL="285750" indent="-285750" fontAlgn="base">
              <a:buFont typeface="Arial" panose="020B0604020202020204" pitchFamily="34" charset="0"/>
              <a:buChar char="•"/>
            </a:pPr>
            <a:r>
              <a:rPr lang="en-GB" sz="1800" b="0" i="0" u="none" strike="noStrike">
                <a:solidFill>
                  <a:srgbClr val="000000"/>
                </a:solidFill>
                <a:effectLst/>
                <a:latin typeface="Calibri"/>
                <a:cs typeface="Calibri"/>
              </a:rPr>
              <a:t>Please take some time to consider the reflection questions at the </a:t>
            </a:r>
            <a:r>
              <a:rPr lang="en-GB" sz="1800">
                <a:solidFill>
                  <a:srgbClr val="000000"/>
                </a:solidFill>
                <a:latin typeface="Calibri"/>
                <a:cs typeface="Calibri"/>
              </a:rPr>
              <a:t>end</a:t>
            </a:r>
            <a:endParaRPr lang="en-GB" sz="1800" b="0" i="0">
              <a:solidFill>
                <a:srgbClr val="000000"/>
              </a:solidFill>
              <a:effectLst/>
              <a:latin typeface="Calibri"/>
              <a:cs typeface="Calibri"/>
            </a:endParaRPr>
          </a:p>
          <a:p>
            <a:endParaRPr lang="en-GB">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4</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Link activity to national model </a:t>
            </a:r>
          </a:p>
          <a:p>
            <a:endParaRPr lang="en-US" altLang="en-US">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38C683-9137-4122-84BD-5AA5692D6AF0}" type="slidenum">
              <a:rPr lang="en-GB" smtClean="0"/>
              <a:t>6</a:t>
            </a:fld>
            <a:endParaRPr lang="en-GB"/>
          </a:p>
        </p:txBody>
      </p:sp>
    </p:spTree>
    <p:extLst>
      <p:ext uri="{BB962C8B-B14F-4D97-AF65-F5344CB8AC3E}">
        <p14:creationId xmlns:p14="http://schemas.microsoft.com/office/powerpoint/2010/main" val="2436669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a:p>
        </p:txBody>
      </p:sp>
      <p:sp>
        <p:nvSpPr>
          <p:cNvPr id="4" name="Slide Number Placeholder 3"/>
          <p:cNvSpPr>
            <a:spLocks noGrp="1"/>
          </p:cNvSpPr>
          <p:nvPr>
            <p:ph type="sldNum" sz="quarter" idx="5"/>
          </p:nvPr>
        </p:nvSpPr>
        <p:spPr/>
        <p:txBody>
          <a:bodyPr/>
          <a:lstStyle/>
          <a:p>
            <a:fld id="{1238C683-9137-4122-84BD-5AA5692D6AF0}" type="slidenum">
              <a:rPr lang="en-GB" smtClean="0"/>
              <a:t>7</a:t>
            </a:fld>
            <a:endParaRPr lang="en-GB"/>
          </a:p>
        </p:txBody>
      </p:sp>
    </p:spTree>
    <p:extLst>
      <p:ext uri="{BB962C8B-B14F-4D97-AF65-F5344CB8AC3E}">
        <p14:creationId xmlns:p14="http://schemas.microsoft.com/office/powerpoint/2010/main" val="338249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algn="l">
              <a:lnSpc>
                <a:spcPct val="150000"/>
              </a:lnSpc>
              <a:tabLst>
                <a:tab pos="457200" algn="l"/>
                <a:tab pos="914400" algn="l"/>
                <a:tab pos="1371600" algn="l"/>
                <a:tab pos="1828800" algn="l"/>
                <a:tab pos="2971800" algn="l"/>
                <a:tab pos="3429000" algn="l"/>
                <a:tab pos="5715000" algn="r"/>
              </a:tabLs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pPr algn="l">
              <a:lnSpc>
                <a:spcPct val="150000"/>
              </a:lnSpc>
              <a:tabLst>
                <a:tab pos="457200" algn="l"/>
                <a:tab pos="914400" algn="l"/>
                <a:tab pos="1371600" algn="l"/>
                <a:tab pos="1828800" algn="l"/>
                <a:tab pos="2971800" algn="l"/>
                <a:tab pos="3429000" algn="l"/>
                <a:tab pos="5715000" algn="r"/>
              </a:tabLs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p>
            <a:endParaRPr lang="en-GB"/>
          </a:p>
        </p:txBody>
      </p:sp>
      <p:sp>
        <p:nvSpPr>
          <p:cNvPr id="4" name="Slide Number Placeholder 3"/>
          <p:cNvSpPr>
            <a:spLocks noGrp="1"/>
          </p:cNvSpPr>
          <p:nvPr>
            <p:ph type="sldNum" sz="quarter" idx="10"/>
          </p:nvPr>
        </p:nvSpPr>
        <p:spPr/>
        <p:txBody>
          <a:bodyPr/>
          <a:lstStyle/>
          <a:p>
            <a:fld id="{1238C683-9137-4122-84BD-5AA5692D6AF0}" type="slidenum">
              <a:rPr lang="en-GB" smtClean="0"/>
              <a:t>8</a:t>
            </a:fld>
            <a:endParaRPr lang="en-GB"/>
          </a:p>
        </p:txBody>
      </p:sp>
    </p:spTree>
    <p:extLst>
      <p:ext uri="{BB962C8B-B14F-4D97-AF65-F5344CB8AC3E}">
        <p14:creationId xmlns:p14="http://schemas.microsoft.com/office/powerpoint/2010/main" val="935377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8C683-9137-4122-84BD-5AA5692D6AF0}" type="slidenum">
              <a:rPr lang="en-GB" smtClean="0"/>
              <a:t>9</a:t>
            </a:fld>
            <a:endParaRPr lang="en-GB"/>
          </a:p>
        </p:txBody>
      </p:sp>
    </p:spTree>
    <p:extLst>
      <p:ext uri="{BB962C8B-B14F-4D97-AF65-F5344CB8AC3E}">
        <p14:creationId xmlns:p14="http://schemas.microsoft.com/office/powerpoint/2010/main" val="1158879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A84719E-0005-42AA-9183-AB9A51DD443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30345-2D4E-4D56-A052-ABB4EC58AA28}"/>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34463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8422-6A74-4641-9EC9-638275C280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83C12E-5EB0-4991-A291-F50F7B81FD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E6D593B-2F3C-4E45-80ED-689BFD15E169}"/>
              </a:ext>
            </a:extLst>
          </p:cNvPr>
          <p:cNvSpPr>
            <a:spLocks noGrp="1"/>
          </p:cNvSpPr>
          <p:nvPr>
            <p:ph type="dt" sz="half" idx="10"/>
          </p:nvPr>
        </p:nvSpPr>
        <p:spPr/>
        <p:txBody>
          <a:bodyPr/>
          <a:lstStyle/>
          <a:p>
            <a:fld id="{FBC81FA4-0D04-45B0-9B00-44F6FE5849B9}" type="datetimeFigureOut">
              <a:rPr lang="en-GB" smtClean="0"/>
              <a:t>05/12/2023</a:t>
            </a:fld>
            <a:endParaRPr lang="en-GB"/>
          </a:p>
        </p:txBody>
      </p:sp>
      <p:sp>
        <p:nvSpPr>
          <p:cNvPr id="5" name="Footer Placeholder 4">
            <a:extLst>
              <a:ext uri="{FF2B5EF4-FFF2-40B4-BE49-F238E27FC236}">
                <a16:creationId xmlns:a16="http://schemas.microsoft.com/office/drawing/2014/main" id="{6E5523F2-77ED-4039-B8BF-6F2E9B8FBC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ADDE39-F80D-497F-8D9F-870EE7F82C68}"/>
              </a:ext>
            </a:extLst>
          </p:cNvPr>
          <p:cNvSpPr>
            <a:spLocks noGrp="1"/>
          </p:cNvSpPr>
          <p:nvPr>
            <p:ph type="sldNum" sz="quarter" idx="12"/>
          </p:nvPr>
        </p:nvSpPr>
        <p:spPr/>
        <p:txBody>
          <a:bodyPr/>
          <a:lstStyle/>
          <a:p>
            <a:fld id="{DA76FFB2-E684-4751-9706-96D722324B6C}" type="slidenum">
              <a:rPr lang="en-GB" smtClean="0"/>
              <a:t>‹#›</a:t>
            </a:fld>
            <a:endParaRPr lang="en-GB"/>
          </a:p>
        </p:txBody>
      </p:sp>
    </p:spTree>
    <p:extLst>
      <p:ext uri="{BB962C8B-B14F-4D97-AF65-F5344CB8AC3E}">
        <p14:creationId xmlns:p14="http://schemas.microsoft.com/office/powerpoint/2010/main" val="2678493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0" name="Rectangle 99">
            <a:extLst>
              <a:ext uri="{FF2B5EF4-FFF2-40B4-BE49-F238E27FC236}">
                <a16:creationId xmlns:a16="http://schemas.microsoft.com/office/drawing/2014/main" id="{6DE30225-8564-44BD-7303-368681272E49}"/>
              </a:ext>
            </a:extLst>
          </p:cNvPr>
          <p:cNvSpPr/>
          <p:nvPr userDrawn="1"/>
        </p:nvSpPr>
        <p:spPr>
          <a:xfrm>
            <a:off x="3958752" y="5645323"/>
            <a:ext cx="711640" cy="679293"/>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20">
            <a:extLst>
              <a:ext uri="{FF2B5EF4-FFF2-40B4-BE49-F238E27FC236}">
                <a16:creationId xmlns:a16="http://schemas.microsoft.com/office/drawing/2014/main" id="{75C8F346-112F-D302-782D-9DE8A921A7F2}"/>
              </a:ext>
            </a:extLst>
          </p:cNvPr>
          <p:cNvSpPr/>
          <p:nvPr userDrawn="1"/>
        </p:nvSpPr>
        <p:spPr>
          <a:xfrm rot="5400000">
            <a:off x="2935577" y="5281041"/>
            <a:ext cx="938341" cy="895689"/>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A8594CDE-270D-6ACA-277E-AFDBD1DC1D14}"/>
              </a:ext>
            </a:extLst>
          </p:cNvPr>
          <p:cNvSpPr/>
          <p:nvPr userDrawn="1"/>
        </p:nvSpPr>
        <p:spPr>
          <a:xfrm>
            <a:off x="5631499" y="5190936"/>
            <a:ext cx="929002" cy="929002"/>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 name="Picture 80">
            <a:extLst>
              <a:ext uri="{FF2B5EF4-FFF2-40B4-BE49-F238E27FC236}">
                <a16:creationId xmlns:a16="http://schemas.microsoft.com/office/drawing/2014/main" id="{367ED82C-1796-61CE-1E06-CF923623290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836718" y="1002121"/>
            <a:ext cx="5465009" cy="4870663"/>
          </a:xfrm>
          <a:prstGeom prst="rect">
            <a:avLst/>
          </a:prstGeom>
        </p:spPr>
      </p:pic>
      <p:sp>
        <p:nvSpPr>
          <p:cNvPr id="6" name="Rectangle 5">
            <a:extLst>
              <a:ext uri="{FF2B5EF4-FFF2-40B4-BE49-F238E27FC236}">
                <a16:creationId xmlns:a16="http://schemas.microsoft.com/office/drawing/2014/main" id="{B539B71F-62B8-CAAB-4204-3921DC8F9675}"/>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icon&#10;&#10;Description automatically generated">
            <a:extLst>
              <a:ext uri="{FF2B5EF4-FFF2-40B4-BE49-F238E27FC236}">
                <a16:creationId xmlns:a16="http://schemas.microsoft.com/office/drawing/2014/main" id="{067376F9-7E69-91D7-816D-C2CF12C205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34264" y="209721"/>
            <a:ext cx="774625" cy="547402"/>
          </a:xfrm>
          <a:prstGeom prst="rect">
            <a:avLst/>
          </a:prstGeom>
        </p:spPr>
      </p:pic>
      <p:sp>
        <p:nvSpPr>
          <p:cNvPr id="3" name="Rectangle 2">
            <a:extLst>
              <a:ext uri="{FF2B5EF4-FFF2-40B4-BE49-F238E27FC236}">
                <a16:creationId xmlns:a16="http://schemas.microsoft.com/office/drawing/2014/main" id="{E6002415-94AA-FC66-16B9-9BC96AA5C9C7}"/>
              </a:ext>
            </a:extLst>
          </p:cNvPr>
          <p:cNvSpPr/>
          <p:nvPr userDrawn="1"/>
        </p:nvSpPr>
        <p:spPr>
          <a:xfrm>
            <a:off x="205059" y="6048380"/>
            <a:ext cx="8205015" cy="799472"/>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a:latin typeface="Arial" panose="020B0604020202020204" pitchFamily="34" charset="0"/>
                <a:cs typeface="Arial" panose="020B0604020202020204" pitchFamily="34" charset="0"/>
              </a:rPr>
              <a:t>Discussion guide for groups of </a:t>
            </a:r>
            <a:r>
              <a:rPr lang="en-US" sz="3200" b="1">
                <a:solidFill>
                  <a:srgbClr val="00C9C3"/>
                </a:solidFill>
                <a:latin typeface="Arial" panose="020B0604020202020204" pitchFamily="34" charset="0"/>
                <a:cs typeface="Arial" panose="020B0604020202020204" pitchFamily="34" charset="0"/>
              </a:rPr>
              <a:t>adults</a:t>
            </a:r>
            <a:r>
              <a:rPr lang="en-US" sz="3200" b="1">
                <a:solidFill>
                  <a:srgbClr val="00FFFF"/>
                </a:solidFill>
                <a:latin typeface="Arial" panose="020B0604020202020204" pitchFamily="34" charset="0"/>
                <a:cs typeface="Arial" panose="020B0604020202020204" pitchFamily="34" charset="0"/>
              </a:rPr>
              <a:t> </a:t>
            </a:r>
          </a:p>
        </p:txBody>
      </p:sp>
      <p:pic>
        <p:nvPicPr>
          <p:cNvPr id="2" name="Picture 1">
            <a:extLst>
              <a:ext uri="{FF2B5EF4-FFF2-40B4-BE49-F238E27FC236}">
                <a16:creationId xmlns:a16="http://schemas.microsoft.com/office/drawing/2014/main" id="{0341270E-980C-82FF-63D1-BCC0E892F5C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328836" y="209721"/>
            <a:ext cx="2628900" cy="482600"/>
          </a:xfrm>
          <a:prstGeom prst="rect">
            <a:avLst/>
          </a:prstGeom>
        </p:spPr>
      </p:pic>
      <p:sp>
        <p:nvSpPr>
          <p:cNvPr id="11" name="Rounded Rectangular Callout 1">
            <a:extLst>
              <a:ext uri="{FF2B5EF4-FFF2-40B4-BE49-F238E27FC236}">
                <a16:creationId xmlns:a16="http://schemas.microsoft.com/office/drawing/2014/main" id="{F7934BAC-1B8A-6182-8BA8-9525753A4BEA}"/>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ular Callout 1">
            <a:extLst>
              <a:ext uri="{FF2B5EF4-FFF2-40B4-BE49-F238E27FC236}">
                <a16:creationId xmlns:a16="http://schemas.microsoft.com/office/drawing/2014/main" id="{7E77F313-386D-071A-62D9-307F2C35660D}"/>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4" name="TextBox 13">
            <a:extLst>
              <a:ext uri="{FF2B5EF4-FFF2-40B4-BE49-F238E27FC236}">
                <a16:creationId xmlns:a16="http://schemas.microsoft.com/office/drawing/2014/main" id="{9E4DC39E-19EB-F05C-6FF3-EFF81F9A29ED}"/>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5B050"/>
                </a:solidFill>
                <a:latin typeface="Arial" panose="020B0604020202020204" pitchFamily="34" charset="0"/>
                <a:cs typeface="Arial" panose="020B0604020202020204" pitchFamily="34" charset="0"/>
              </a:rPr>
              <a:t> #</a:t>
            </a:r>
            <a:r>
              <a:rPr lang="en-US" sz="1500" b="1" err="1">
                <a:solidFill>
                  <a:srgbClr val="05B050"/>
                </a:solidFill>
                <a:latin typeface="Arial" panose="020B0604020202020204" pitchFamily="34" charset="0"/>
                <a:cs typeface="Arial" panose="020B0604020202020204" pitchFamily="34" charset="0"/>
              </a:rPr>
              <a:t>TalkScottishEducation</a:t>
            </a:r>
            <a:endParaRPr lang="en-US" sz="1500" b="1">
              <a:solidFill>
                <a:srgbClr val="05B050"/>
              </a:solidFill>
              <a:latin typeface="Arial" panose="020B0604020202020204" pitchFamily="34" charset="0"/>
              <a:cs typeface="Arial" panose="020B0604020202020204" pitchFamily="34" charset="0"/>
            </a:endParaRPr>
          </a:p>
        </p:txBody>
      </p:sp>
      <p:sp>
        <p:nvSpPr>
          <p:cNvPr id="59" name="Rectangle 58">
            <a:extLst>
              <a:ext uri="{FF2B5EF4-FFF2-40B4-BE49-F238E27FC236}">
                <a16:creationId xmlns:a16="http://schemas.microsoft.com/office/drawing/2014/main" id="{B5E0989C-9A75-94E5-5F79-87D8CBA91657}"/>
              </a:ext>
            </a:extLst>
          </p:cNvPr>
          <p:cNvSpPr/>
          <p:nvPr userDrawn="1"/>
        </p:nvSpPr>
        <p:spPr>
          <a:xfrm>
            <a:off x="56858" y="1031733"/>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2E7E9FF1-9C46-742D-AFDB-8819BE94EC97}"/>
              </a:ext>
            </a:extLst>
          </p:cNvPr>
          <p:cNvSpPr/>
          <p:nvPr userDrawn="1"/>
        </p:nvSpPr>
        <p:spPr>
          <a:xfrm>
            <a:off x="13773" y="4480919"/>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20335944-D110-8995-6856-7679A0534EF4}"/>
              </a:ext>
            </a:extLst>
          </p:cNvPr>
          <p:cNvSpPr/>
          <p:nvPr userDrawn="1"/>
        </p:nvSpPr>
        <p:spPr>
          <a:xfrm>
            <a:off x="2025527" y="890634"/>
            <a:ext cx="887506" cy="56611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1870CAC0-0884-663D-3391-FA400278CC5D}"/>
              </a:ext>
            </a:extLst>
          </p:cNvPr>
          <p:cNvSpPr/>
          <p:nvPr userDrawn="1"/>
        </p:nvSpPr>
        <p:spPr>
          <a:xfrm>
            <a:off x="1562332" y="4985278"/>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1F5FF15-5FA8-83A5-0655-7DA405C1B82F}"/>
              </a:ext>
            </a:extLst>
          </p:cNvPr>
          <p:cNvSpPr/>
          <p:nvPr userDrawn="1"/>
        </p:nvSpPr>
        <p:spPr>
          <a:xfrm>
            <a:off x="1944178" y="4752220"/>
            <a:ext cx="711640" cy="679293"/>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4602128C-31D9-110E-5087-4E652A1E6134}"/>
              </a:ext>
            </a:extLst>
          </p:cNvPr>
          <p:cNvSpPr/>
          <p:nvPr userDrawn="1"/>
        </p:nvSpPr>
        <p:spPr>
          <a:xfrm>
            <a:off x="2604368" y="1018152"/>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4B30D6B3-94A7-DCA3-1CCC-B6E4DA60CBDF}"/>
              </a:ext>
            </a:extLst>
          </p:cNvPr>
          <p:cNvSpPr/>
          <p:nvPr userDrawn="1"/>
        </p:nvSpPr>
        <p:spPr>
          <a:xfrm>
            <a:off x="348548" y="5076381"/>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20">
            <a:extLst>
              <a:ext uri="{FF2B5EF4-FFF2-40B4-BE49-F238E27FC236}">
                <a16:creationId xmlns:a16="http://schemas.microsoft.com/office/drawing/2014/main" id="{D1C72636-6D19-87B9-7563-9255E80269B9}"/>
              </a:ext>
            </a:extLst>
          </p:cNvPr>
          <p:cNvSpPr/>
          <p:nvPr userDrawn="1"/>
        </p:nvSpPr>
        <p:spPr>
          <a:xfrm rot="5400000">
            <a:off x="88727" y="3350156"/>
            <a:ext cx="818991" cy="766483"/>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20">
            <a:extLst>
              <a:ext uri="{FF2B5EF4-FFF2-40B4-BE49-F238E27FC236}">
                <a16:creationId xmlns:a16="http://schemas.microsoft.com/office/drawing/2014/main" id="{774E2F5E-7772-85AD-279A-55068DD3355E}"/>
              </a:ext>
            </a:extLst>
          </p:cNvPr>
          <p:cNvSpPr/>
          <p:nvPr userDrawn="1"/>
        </p:nvSpPr>
        <p:spPr>
          <a:xfrm rot="5400000">
            <a:off x="685553" y="906716"/>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20">
            <a:extLst>
              <a:ext uri="{FF2B5EF4-FFF2-40B4-BE49-F238E27FC236}">
                <a16:creationId xmlns:a16="http://schemas.microsoft.com/office/drawing/2014/main" id="{A0662977-995E-CA16-14BC-B11AB4C1E78D}"/>
              </a:ext>
            </a:extLst>
          </p:cNvPr>
          <p:cNvSpPr/>
          <p:nvPr userDrawn="1"/>
        </p:nvSpPr>
        <p:spPr>
          <a:xfrm>
            <a:off x="534590" y="4085548"/>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20">
            <a:extLst>
              <a:ext uri="{FF2B5EF4-FFF2-40B4-BE49-F238E27FC236}">
                <a16:creationId xmlns:a16="http://schemas.microsoft.com/office/drawing/2014/main" id="{800500B0-BFA6-54D3-8468-993C14263647}"/>
              </a:ext>
            </a:extLst>
          </p:cNvPr>
          <p:cNvSpPr/>
          <p:nvPr userDrawn="1"/>
        </p:nvSpPr>
        <p:spPr>
          <a:xfrm rot="16200000">
            <a:off x="209288" y="2016101"/>
            <a:ext cx="513934" cy="5268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CA988A59-0148-9C63-4845-226F8BA18535}"/>
              </a:ext>
            </a:extLst>
          </p:cNvPr>
          <p:cNvSpPr/>
          <p:nvPr userDrawn="1"/>
        </p:nvSpPr>
        <p:spPr>
          <a:xfrm>
            <a:off x="324337" y="2213678"/>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472D1CB9-7BD7-236B-D800-5CFD5D9FFDC5}"/>
              </a:ext>
            </a:extLst>
          </p:cNvPr>
          <p:cNvSpPr/>
          <p:nvPr userDrawn="1"/>
        </p:nvSpPr>
        <p:spPr>
          <a:xfrm>
            <a:off x="6055493" y="2400633"/>
            <a:ext cx="417459" cy="417459"/>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E98F4C5-DC08-1A3D-9F51-D006C1AB9296}"/>
              </a:ext>
            </a:extLst>
          </p:cNvPr>
          <p:cNvSpPr/>
          <p:nvPr userDrawn="1"/>
        </p:nvSpPr>
        <p:spPr>
          <a:xfrm>
            <a:off x="5096944" y="899665"/>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03A9AFA-B432-51C8-397A-3105A294C0F3}"/>
              </a:ext>
            </a:extLst>
          </p:cNvPr>
          <p:cNvSpPr/>
          <p:nvPr userDrawn="1"/>
        </p:nvSpPr>
        <p:spPr>
          <a:xfrm>
            <a:off x="5460974" y="1200349"/>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20">
            <a:extLst>
              <a:ext uri="{FF2B5EF4-FFF2-40B4-BE49-F238E27FC236}">
                <a16:creationId xmlns:a16="http://schemas.microsoft.com/office/drawing/2014/main" id="{7822C303-EAC4-3D9A-6639-B28845E300E8}"/>
              </a:ext>
            </a:extLst>
          </p:cNvPr>
          <p:cNvSpPr/>
          <p:nvPr userDrawn="1"/>
        </p:nvSpPr>
        <p:spPr>
          <a:xfrm rot="10800000">
            <a:off x="3854565" y="1123744"/>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388F6754-2633-9C73-5A4B-6F121E210CD6}"/>
              </a:ext>
            </a:extLst>
          </p:cNvPr>
          <p:cNvSpPr/>
          <p:nvPr userDrawn="1"/>
        </p:nvSpPr>
        <p:spPr>
          <a:xfrm>
            <a:off x="3617176" y="895495"/>
            <a:ext cx="887505" cy="887505"/>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5382135F-4688-EEF7-A09D-D07C8BAC4B5D}"/>
              </a:ext>
            </a:extLst>
          </p:cNvPr>
          <p:cNvSpPr/>
          <p:nvPr userDrawn="1"/>
        </p:nvSpPr>
        <p:spPr>
          <a:xfrm>
            <a:off x="6128656" y="984542"/>
            <a:ext cx="535926" cy="535926"/>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2C3BD3A2-CCE8-DEFF-C470-F2C933D3D553}"/>
              </a:ext>
            </a:extLst>
          </p:cNvPr>
          <p:cNvSpPr/>
          <p:nvPr userDrawn="1"/>
        </p:nvSpPr>
        <p:spPr>
          <a:xfrm>
            <a:off x="1422096" y="5452110"/>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A1890F1-741F-D3D6-C617-E0BA5787F542}"/>
              </a:ext>
            </a:extLst>
          </p:cNvPr>
          <p:cNvSpPr/>
          <p:nvPr userDrawn="1"/>
        </p:nvSpPr>
        <p:spPr>
          <a:xfrm>
            <a:off x="155039" y="4002823"/>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7EA71F97-B205-F4D6-8D42-A4A0E7AB03CB}"/>
              </a:ext>
            </a:extLst>
          </p:cNvPr>
          <p:cNvSpPr/>
          <p:nvPr userDrawn="1"/>
        </p:nvSpPr>
        <p:spPr>
          <a:xfrm>
            <a:off x="1558223" y="1096003"/>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A5053C28-0658-ADF8-97B1-4A9164786CAC}"/>
              </a:ext>
            </a:extLst>
          </p:cNvPr>
          <p:cNvSpPr/>
          <p:nvPr userDrawn="1"/>
        </p:nvSpPr>
        <p:spPr>
          <a:xfrm>
            <a:off x="1444548" y="991657"/>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BD8FCB14-5F0F-5976-A39D-44F6FE97984A}"/>
              </a:ext>
            </a:extLst>
          </p:cNvPr>
          <p:cNvSpPr/>
          <p:nvPr userDrawn="1"/>
        </p:nvSpPr>
        <p:spPr>
          <a:xfrm>
            <a:off x="5460331" y="2263321"/>
            <a:ext cx="1163483" cy="1163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BE0D7BDB-030A-67EF-432A-0BF630ED08FE}"/>
              </a:ext>
            </a:extLst>
          </p:cNvPr>
          <p:cNvSpPr/>
          <p:nvPr userDrawn="1"/>
        </p:nvSpPr>
        <p:spPr>
          <a:xfrm>
            <a:off x="24602" y="2608425"/>
            <a:ext cx="542448" cy="51779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D1C5BC1F-0A38-6D70-BC1E-27E2C2F53F40}"/>
              </a:ext>
            </a:extLst>
          </p:cNvPr>
          <p:cNvSpPr/>
          <p:nvPr userDrawn="1"/>
        </p:nvSpPr>
        <p:spPr>
          <a:xfrm>
            <a:off x="2923400" y="4550423"/>
            <a:ext cx="887506" cy="56611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7931F092-D558-043E-6C6C-2432998C9138}"/>
              </a:ext>
            </a:extLst>
          </p:cNvPr>
          <p:cNvSpPr/>
          <p:nvPr userDrawn="1"/>
        </p:nvSpPr>
        <p:spPr>
          <a:xfrm>
            <a:off x="3502241" y="4677941"/>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2CB9DA05-424F-9F12-F830-00C7149DA461}"/>
              </a:ext>
            </a:extLst>
          </p:cNvPr>
          <p:cNvSpPr/>
          <p:nvPr userDrawn="1"/>
        </p:nvSpPr>
        <p:spPr>
          <a:xfrm>
            <a:off x="5880725" y="3624716"/>
            <a:ext cx="723796" cy="69089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20">
            <a:extLst>
              <a:ext uri="{FF2B5EF4-FFF2-40B4-BE49-F238E27FC236}">
                <a16:creationId xmlns:a16="http://schemas.microsoft.com/office/drawing/2014/main" id="{41E6B6F4-405F-DAC6-0554-E422CBA543D3}"/>
              </a:ext>
            </a:extLst>
          </p:cNvPr>
          <p:cNvSpPr/>
          <p:nvPr userDrawn="1"/>
        </p:nvSpPr>
        <p:spPr>
          <a:xfrm rot="10800000">
            <a:off x="4752438" y="4783533"/>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5D7DD5B6-741A-EDB6-AEA1-0B54A6374F34}"/>
              </a:ext>
            </a:extLst>
          </p:cNvPr>
          <p:cNvSpPr/>
          <p:nvPr userDrawn="1"/>
        </p:nvSpPr>
        <p:spPr>
          <a:xfrm>
            <a:off x="4536921" y="5027843"/>
            <a:ext cx="518080" cy="518080"/>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20">
            <a:extLst>
              <a:ext uri="{FF2B5EF4-FFF2-40B4-BE49-F238E27FC236}">
                <a16:creationId xmlns:a16="http://schemas.microsoft.com/office/drawing/2014/main" id="{3F99AF52-E81A-7580-3098-B1727B754905}"/>
              </a:ext>
            </a:extLst>
          </p:cNvPr>
          <p:cNvSpPr/>
          <p:nvPr userDrawn="1"/>
        </p:nvSpPr>
        <p:spPr>
          <a:xfrm rot="5400000">
            <a:off x="5863076" y="4024951"/>
            <a:ext cx="802982" cy="766483"/>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6">
            <a:extLst>
              <a:ext uri="{FF2B5EF4-FFF2-40B4-BE49-F238E27FC236}">
                <a16:creationId xmlns:a16="http://schemas.microsoft.com/office/drawing/2014/main" id="{AA4CBF73-6C5B-524D-66A9-79F7BF758C04}"/>
              </a:ext>
            </a:extLst>
          </p:cNvPr>
          <p:cNvSpPr/>
          <p:nvPr userDrawn="1"/>
        </p:nvSpPr>
        <p:spPr>
          <a:xfrm>
            <a:off x="1161670" y="1571117"/>
            <a:ext cx="4970905" cy="3100421"/>
          </a:xfrm>
          <a:prstGeom prst="wedgeRoundRectCallout">
            <a:avLst>
              <a:gd name="adj1" fmla="val 36585"/>
              <a:gd name="adj2" fmla="val 66024"/>
              <a:gd name="adj3" fmla="val 16667"/>
            </a:avLst>
          </a:prstGeom>
          <a:solidFill>
            <a:srgbClr val="004AAD"/>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a:solidFill>
                  <a:srgbClr val="004AAD"/>
                </a:solidFill>
                <a:latin typeface="Comic Sans MS" panose="030F0902030302020204" pitchFamily="66" charset="0"/>
              </a:rPr>
              <a:t>National Discussion on Scottish Education</a:t>
            </a:r>
          </a:p>
        </p:txBody>
      </p:sp>
      <p:sp>
        <p:nvSpPr>
          <p:cNvPr id="8" name="Rounded Rectangular Callout 7">
            <a:extLst>
              <a:ext uri="{FF2B5EF4-FFF2-40B4-BE49-F238E27FC236}">
                <a16:creationId xmlns:a16="http://schemas.microsoft.com/office/drawing/2014/main" id="{0B3A0552-9344-54D3-2576-E1E5E8369B92}"/>
              </a:ext>
            </a:extLst>
          </p:cNvPr>
          <p:cNvSpPr/>
          <p:nvPr userDrawn="1"/>
        </p:nvSpPr>
        <p:spPr>
          <a:xfrm>
            <a:off x="899031" y="1281031"/>
            <a:ext cx="4970905" cy="3100421"/>
          </a:xfrm>
          <a:prstGeom prst="wedgeRoundRectCallout">
            <a:avLst>
              <a:gd name="adj1" fmla="val 36585"/>
              <a:gd name="adj2" fmla="val 66024"/>
              <a:gd name="adj3" fmla="val 16667"/>
            </a:avLst>
          </a:pr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a:solidFill>
                  <a:srgbClr val="004AAD"/>
                </a:solidFill>
                <a:latin typeface="Arial" panose="020B0604020202020204" pitchFamily="34" charset="0"/>
                <a:cs typeface="Arial" panose="020B0604020202020204" pitchFamily="34" charset="0"/>
              </a:rPr>
              <a:t>Let’s Talk Scottish Education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a:solidFill>
                  <a:srgbClr val="05B050"/>
                </a:solidFill>
                <a:latin typeface="Arial" panose="020B0604020202020204" pitchFamily="34" charset="0"/>
                <a:cs typeface="Arial" panose="020B0604020202020204" pitchFamily="34" charset="0"/>
              </a:rPr>
              <a:t>Our National Discussion </a:t>
            </a:r>
            <a:endParaRPr lang="en-US" sz="3200" b="0">
              <a:solidFill>
                <a:srgbClr val="004AAD"/>
              </a:solidFill>
              <a:latin typeface="Arial" panose="020B0604020202020204" pitchFamily="34" charset="0"/>
              <a:cs typeface="Arial" panose="020B0604020202020204" pitchFamily="34" charset="0"/>
            </a:endParaRPr>
          </a:p>
        </p:txBody>
      </p:sp>
      <p:sp>
        <p:nvSpPr>
          <p:cNvPr id="99" name="Oval 98">
            <a:extLst>
              <a:ext uri="{FF2B5EF4-FFF2-40B4-BE49-F238E27FC236}">
                <a16:creationId xmlns:a16="http://schemas.microsoft.com/office/drawing/2014/main" id="{629D4D83-FECE-6FEE-D8D2-6DD514D90CAB}"/>
              </a:ext>
            </a:extLst>
          </p:cNvPr>
          <p:cNvSpPr/>
          <p:nvPr userDrawn="1"/>
        </p:nvSpPr>
        <p:spPr>
          <a:xfrm>
            <a:off x="6278079" y="4890311"/>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7074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2798801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8403C5-B6FB-2809-6F95-C4ADFDD55B79}"/>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ular Callout 1">
            <a:extLst>
              <a:ext uri="{FF2B5EF4-FFF2-40B4-BE49-F238E27FC236}">
                <a16:creationId xmlns:a16="http://schemas.microsoft.com/office/drawing/2014/main" id="{DDF1B0BD-C470-C0F5-1480-8104F9BB3AD1}"/>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ular Callout 1">
            <a:extLst>
              <a:ext uri="{FF2B5EF4-FFF2-40B4-BE49-F238E27FC236}">
                <a16:creationId xmlns:a16="http://schemas.microsoft.com/office/drawing/2014/main" id="{48A2BE7D-F9BF-25DA-6FE8-0E7A418882A1}"/>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0E151E6-F7CC-1345-858C-F5411522E5D0}"/>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8297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91E2BA-2119-ED70-DA45-06908C50EEF9}"/>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
            <a:extLst>
              <a:ext uri="{FF2B5EF4-FFF2-40B4-BE49-F238E27FC236}">
                <a16:creationId xmlns:a16="http://schemas.microsoft.com/office/drawing/2014/main" id="{CEAEB1AC-5393-578B-D60F-B485F0175884}"/>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ular Callout 1">
            <a:extLst>
              <a:ext uri="{FF2B5EF4-FFF2-40B4-BE49-F238E27FC236}">
                <a16:creationId xmlns:a16="http://schemas.microsoft.com/office/drawing/2014/main" id="{5060AC90-A2A6-1DC7-4436-EEDDA227DCF3}"/>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6" name="TextBox 5">
            <a:extLst>
              <a:ext uri="{FF2B5EF4-FFF2-40B4-BE49-F238E27FC236}">
                <a16:creationId xmlns:a16="http://schemas.microsoft.com/office/drawing/2014/main" id="{0E09623D-90DC-B32F-17E9-8A22CA612D94}"/>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1210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779A76F4-BA77-3069-63A5-D331E7D0A65E}"/>
              </a:ext>
            </a:extLst>
          </p:cNvPr>
          <p:cNvSpPr>
            <a:spLocks noGrp="1"/>
          </p:cNvSpPr>
          <p:nvPr>
            <p:ph type="body" idx="1" hasCustomPrompt="1"/>
          </p:nvPr>
        </p:nvSpPr>
        <p:spPr>
          <a:xfrm>
            <a:off x="633286" y="745570"/>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3">
            <a:extLst>
              <a:ext uri="{FF2B5EF4-FFF2-40B4-BE49-F238E27FC236}">
                <a16:creationId xmlns:a16="http://schemas.microsoft.com/office/drawing/2014/main" id="{902B7C80-17D0-2F5B-5E7B-1A7522329B25}"/>
              </a:ext>
            </a:extLst>
          </p:cNvPr>
          <p:cNvSpPr>
            <a:spLocks noGrp="1"/>
          </p:cNvSpPr>
          <p:nvPr>
            <p:ph sz="half" idx="2"/>
          </p:nvPr>
        </p:nvSpPr>
        <p:spPr>
          <a:xfrm>
            <a:off x="633286" y="1314619"/>
            <a:ext cx="10742255" cy="39109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85575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omparison">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10AB613-8BB8-1759-8604-A9963AEAF0C0}"/>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
            <a:extLst>
              <a:ext uri="{FF2B5EF4-FFF2-40B4-BE49-F238E27FC236}">
                <a16:creationId xmlns:a16="http://schemas.microsoft.com/office/drawing/2014/main" id="{CAE6187F-E1DA-81AB-DC73-B536C47D4CE0}"/>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
            <a:extLst>
              <a:ext uri="{FF2B5EF4-FFF2-40B4-BE49-F238E27FC236}">
                <a16:creationId xmlns:a16="http://schemas.microsoft.com/office/drawing/2014/main" id="{FA9C99C2-706E-EA0F-7FCE-4C529DA6979E}"/>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60E1674-4CE6-DE7C-8256-609ECEF531BA}"/>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2" name="Text Placeholder 2">
            <a:extLst>
              <a:ext uri="{FF2B5EF4-FFF2-40B4-BE49-F238E27FC236}">
                <a16:creationId xmlns:a16="http://schemas.microsoft.com/office/drawing/2014/main" id="{D6F67E55-A3C9-62DE-E5FB-4EF3C615EFA8}"/>
              </a:ext>
            </a:extLst>
          </p:cNvPr>
          <p:cNvSpPr>
            <a:spLocks noGrp="1"/>
          </p:cNvSpPr>
          <p:nvPr>
            <p:ph type="body" idx="1" hasCustomPrompt="1"/>
          </p:nvPr>
        </p:nvSpPr>
        <p:spPr>
          <a:xfrm>
            <a:off x="621997" y="756859"/>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3">
            <a:extLst>
              <a:ext uri="{FF2B5EF4-FFF2-40B4-BE49-F238E27FC236}">
                <a16:creationId xmlns:a16="http://schemas.microsoft.com/office/drawing/2014/main" id="{677893B3-21E7-FA61-B214-5EE23997809B}"/>
              </a:ext>
            </a:extLst>
          </p:cNvPr>
          <p:cNvSpPr>
            <a:spLocks noGrp="1"/>
          </p:cNvSpPr>
          <p:nvPr>
            <p:ph sz="half" idx="2"/>
          </p:nvPr>
        </p:nvSpPr>
        <p:spPr>
          <a:xfrm>
            <a:off x="621997" y="1325908"/>
            <a:ext cx="10742255" cy="39109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29294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mparison">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6A419FB-686E-2F10-E1E0-F2BC57A34643}"/>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ular Callout 1">
            <a:extLst>
              <a:ext uri="{FF2B5EF4-FFF2-40B4-BE49-F238E27FC236}">
                <a16:creationId xmlns:a16="http://schemas.microsoft.com/office/drawing/2014/main" id="{5A63D3C4-2484-8588-1BA8-85A51DF42797}"/>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ular Callout 1">
            <a:extLst>
              <a:ext uri="{FF2B5EF4-FFF2-40B4-BE49-F238E27FC236}">
                <a16:creationId xmlns:a16="http://schemas.microsoft.com/office/drawing/2014/main" id="{7EFBA9FB-047E-F907-B8A2-26C61C49F1F0}"/>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3" name="TextBox 12">
            <a:extLst>
              <a:ext uri="{FF2B5EF4-FFF2-40B4-BE49-F238E27FC236}">
                <a16:creationId xmlns:a16="http://schemas.microsoft.com/office/drawing/2014/main" id="{8DF17277-D57D-0361-A7A9-17E4CD2ABD5A}"/>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2" name="Text Placeholder 2">
            <a:extLst>
              <a:ext uri="{FF2B5EF4-FFF2-40B4-BE49-F238E27FC236}">
                <a16:creationId xmlns:a16="http://schemas.microsoft.com/office/drawing/2014/main" id="{6FFF3F3B-A949-12BE-5DB9-80527211DB9F}"/>
              </a:ext>
            </a:extLst>
          </p:cNvPr>
          <p:cNvSpPr>
            <a:spLocks noGrp="1"/>
          </p:cNvSpPr>
          <p:nvPr>
            <p:ph type="body" idx="1" hasCustomPrompt="1"/>
          </p:nvPr>
        </p:nvSpPr>
        <p:spPr>
          <a:xfrm>
            <a:off x="633286" y="756859"/>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 name="Content Placeholder 3">
            <a:extLst>
              <a:ext uri="{FF2B5EF4-FFF2-40B4-BE49-F238E27FC236}">
                <a16:creationId xmlns:a16="http://schemas.microsoft.com/office/drawing/2014/main" id="{42945114-A7A8-AE05-49D3-417D12051471}"/>
              </a:ext>
            </a:extLst>
          </p:cNvPr>
          <p:cNvSpPr>
            <a:spLocks noGrp="1"/>
          </p:cNvSpPr>
          <p:nvPr>
            <p:ph sz="half" idx="2"/>
          </p:nvPr>
        </p:nvSpPr>
        <p:spPr>
          <a:xfrm>
            <a:off x="633286" y="1325908"/>
            <a:ext cx="10742255" cy="39109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45315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8932" y="762794"/>
            <a:ext cx="564835" cy="569049"/>
          </a:xfrm>
        </p:spPr>
        <p:txBody>
          <a:bodyPr anchor="t">
            <a:noAutofit/>
          </a:bodyPr>
          <a:lstStyle>
            <a:lvl1pPr>
              <a:defRPr sz="4000">
                <a:solidFill>
                  <a:srgbClr val="004AAD"/>
                </a:solidFill>
              </a:defRPr>
            </a:lvl1pPr>
          </a:lstStyle>
          <a:p>
            <a:r>
              <a:rPr lang="en-US"/>
              <a:t>1</a:t>
            </a:r>
            <a:endParaRPr lang="en-GB"/>
          </a:p>
        </p:txBody>
      </p:sp>
      <p:sp>
        <p:nvSpPr>
          <p:cNvPr id="9" name="Content Placeholder 1">
            <a:extLst>
              <a:ext uri="{FF2B5EF4-FFF2-40B4-BE49-F238E27FC236}">
                <a16:creationId xmlns:a16="http://schemas.microsoft.com/office/drawing/2014/main" id="{283DD984-97FC-0BC4-9F1E-9646F188CC02}"/>
              </a:ext>
            </a:extLst>
          </p:cNvPr>
          <p:cNvSpPr>
            <a:spLocks noGrp="1"/>
          </p:cNvSpPr>
          <p:nvPr>
            <p:ph idx="10" hasCustomPrompt="1"/>
          </p:nvPr>
        </p:nvSpPr>
        <p:spPr>
          <a:xfrm>
            <a:off x="1203766" y="738652"/>
            <a:ext cx="6912483" cy="1066999"/>
          </a:xfrm>
        </p:spPr>
        <p:txBody>
          <a:bodyPr>
            <a:normAutofit/>
          </a:bodyPr>
          <a:lstStyle/>
          <a:p>
            <a:pPr marL="0" indent="0">
              <a:buNone/>
            </a:pPr>
            <a:r>
              <a:rPr lang="en-US" sz="1800">
                <a:solidFill>
                  <a:srgbClr val="004AAD"/>
                </a:solidFill>
              </a:rPr>
              <a:t>Question to be added here</a:t>
            </a:r>
          </a:p>
        </p:txBody>
      </p:sp>
      <p:sp>
        <p:nvSpPr>
          <p:cNvPr id="3" name="Rectangle 2">
            <a:extLst>
              <a:ext uri="{FF2B5EF4-FFF2-40B4-BE49-F238E27FC236}">
                <a16:creationId xmlns:a16="http://schemas.microsoft.com/office/drawing/2014/main" id="{EE4A24C3-B820-00E1-8A35-FA4E6D1AC84A}"/>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
            <a:extLst>
              <a:ext uri="{FF2B5EF4-FFF2-40B4-BE49-F238E27FC236}">
                <a16:creationId xmlns:a16="http://schemas.microsoft.com/office/drawing/2014/main" id="{005FC39A-61C8-2B53-A6E6-66914DD77171}"/>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ular Callout 1">
            <a:extLst>
              <a:ext uri="{FF2B5EF4-FFF2-40B4-BE49-F238E27FC236}">
                <a16:creationId xmlns:a16="http://schemas.microsoft.com/office/drawing/2014/main" id="{52B28A3D-60EC-ECA6-AE65-7B9D425EF46D}"/>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8E5928D-6637-8ACD-9CFF-A5173BD0E5D3}"/>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13" name="Rounded Rectangular Callout 12">
            <a:extLst>
              <a:ext uri="{FF2B5EF4-FFF2-40B4-BE49-F238E27FC236}">
                <a16:creationId xmlns:a16="http://schemas.microsoft.com/office/drawing/2014/main" id="{4DE9F01D-118F-E1B0-18FF-81A075E50464}"/>
              </a:ext>
            </a:extLst>
          </p:cNvPr>
          <p:cNvSpPr/>
          <p:nvPr userDrawn="1"/>
        </p:nvSpPr>
        <p:spPr>
          <a:xfrm>
            <a:off x="8915401" y="811152"/>
            <a:ext cx="1507384" cy="1041381"/>
          </a:xfrm>
          <a:prstGeom prst="wedgeRoundRectCallout">
            <a:avLst>
              <a:gd name="adj1" fmla="val -30411"/>
              <a:gd name="adj2" fmla="val 75044"/>
              <a:gd name="adj3" fmla="val 16667"/>
            </a:avLst>
          </a:prstGeom>
          <a:no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a:extLst>
              <a:ext uri="{FF2B5EF4-FFF2-40B4-BE49-F238E27FC236}">
                <a16:creationId xmlns:a16="http://schemas.microsoft.com/office/drawing/2014/main" id="{38B4D0F8-9180-2EE2-4116-86411B22601E}"/>
              </a:ext>
            </a:extLst>
          </p:cNvPr>
          <p:cNvSpPr/>
          <p:nvPr userDrawn="1"/>
        </p:nvSpPr>
        <p:spPr>
          <a:xfrm flipH="1">
            <a:off x="9784537" y="1252460"/>
            <a:ext cx="1428894" cy="1041381"/>
          </a:xfrm>
          <a:prstGeom prst="wedgeRoundRectCallout">
            <a:avLst>
              <a:gd name="adj1" fmla="val -30411"/>
              <a:gd name="adj2" fmla="val 75044"/>
              <a:gd name="adj3" fmla="val 16667"/>
            </a:avLst>
          </a:pr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888C23B2-8B5B-01C2-E9A1-89B49B5FAF0C}"/>
              </a:ext>
            </a:extLst>
          </p:cNvPr>
          <p:cNvCxnSpPr/>
          <p:nvPr userDrawn="1"/>
        </p:nvCxnSpPr>
        <p:spPr>
          <a:xfrm>
            <a:off x="10010274" y="1601919"/>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FE61FC0-7518-7BF6-7482-A56E4DA6EFFE}"/>
              </a:ext>
            </a:extLst>
          </p:cNvPr>
          <p:cNvCxnSpPr/>
          <p:nvPr userDrawn="1"/>
        </p:nvCxnSpPr>
        <p:spPr>
          <a:xfrm>
            <a:off x="10010274" y="1805651"/>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DF1E7BB-2460-16E3-1CDA-4D81D1335682}"/>
              </a:ext>
            </a:extLst>
          </p:cNvPr>
          <p:cNvCxnSpPr/>
          <p:nvPr userDrawn="1"/>
        </p:nvCxnSpPr>
        <p:spPr>
          <a:xfrm>
            <a:off x="10010274" y="1992427"/>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05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A0AE5B-24DB-4221-B7E3-6F56A12AF65C}"/>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008376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8932" y="762794"/>
            <a:ext cx="564835" cy="569049"/>
          </a:xfrm>
        </p:spPr>
        <p:txBody>
          <a:bodyPr anchor="t">
            <a:noAutofit/>
          </a:bodyPr>
          <a:lstStyle>
            <a:lvl1pPr>
              <a:defRPr sz="4000">
                <a:solidFill>
                  <a:srgbClr val="004AAD"/>
                </a:solidFill>
              </a:defRPr>
            </a:lvl1pPr>
          </a:lstStyle>
          <a:p>
            <a:r>
              <a:rPr lang="en-US"/>
              <a:t>1</a:t>
            </a:r>
            <a:endParaRPr lang="en-GB"/>
          </a:p>
        </p:txBody>
      </p:sp>
      <p:sp>
        <p:nvSpPr>
          <p:cNvPr id="9" name="Content Placeholder 1">
            <a:extLst>
              <a:ext uri="{FF2B5EF4-FFF2-40B4-BE49-F238E27FC236}">
                <a16:creationId xmlns:a16="http://schemas.microsoft.com/office/drawing/2014/main" id="{283DD984-97FC-0BC4-9F1E-9646F188CC02}"/>
              </a:ext>
            </a:extLst>
          </p:cNvPr>
          <p:cNvSpPr>
            <a:spLocks noGrp="1"/>
          </p:cNvSpPr>
          <p:nvPr>
            <p:ph idx="10" hasCustomPrompt="1"/>
          </p:nvPr>
        </p:nvSpPr>
        <p:spPr>
          <a:xfrm>
            <a:off x="1203766" y="738652"/>
            <a:ext cx="6912483" cy="1066999"/>
          </a:xfrm>
        </p:spPr>
        <p:txBody>
          <a:bodyPr>
            <a:normAutofit/>
          </a:bodyPr>
          <a:lstStyle/>
          <a:p>
            <a:pPr marL="0" indent="0">
              <a:buNone/>
            </a:pPr>
            <a:r>
              <a:rPr lang="en-US" sz="1800">
                <a:solidFill>
                  <a:srgbClr val="004AAD"/>
                </a:solidFill>
              </a:rPr>
              <a:t>Question to be added here</a:t>
            </a:r>
          </a:p>
        </p:txBody>
      </p:sp>
      <p:sp>
        <p:nvSpPr>
          <p:cNvPr id="3" name="Rectangle 2">
            <a:extLst>
              <a:ext uri="{FF2B5EF4-FFF2-40B4-BE49-F238E27FC236}">
                <a16:creationId xmlns:a16="http://schemas.microsoft.com/office/drawing/2014/main" id="{EE4A24C3-B820-00E1-8A35-FA4E6D1AC84A}"/>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1">
            <a:extLst>
              <a:ext uri="{FF2B5EF4-FFF2-40B4-BE49-F238E27FC236}">
                <a16:creationId xmlns:a16="http://schemas.microsoft.com/office/drawing/2014/main" id="{5D95D3A7-4D59-4719-C55C-1C206420116B}"/>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1">
            <a:extLst>
              <a:ext uri="{FF2B5EF4-FFF2-40B4-BE49-F238E27FC236}">
                <a16:creationId xmlns:a16="http://schemas.microsoft.com/office/drawing/2014/main" id="{A3EFF965-252A-C3F5-AC90-C217E669580C}"/>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0" name="TextBox 9">
            <a:extLst>
              <a:ext uri="{FF2B5EF4-FFF2-40B4-BE49-F238E27FC236}">
                <a16:creationId xmlns:a16="http://schemas.microsoft.com/office/drawing/2014/main" id="{596889BA-28EF-CFB9-FF6A-AAFDD9570EA9}"/>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12" name="Rounded Rectangular Callout 11">
            <a:extLst>
              <a:ext uri="{FF2B5EF4-FFF2-40B4-BE49-F238E27FC236}">
                <a16:creationId xmlns:a16="http://schemas.microsoft.com/office/drawing/2014/main" id="{05CA2DD2-B825-7D89-88F3-6A3B4B3C26CA}"/>
              </a:ext>
            </a:extLst>
          </p:cNvPr>
          <p:cNvSpPr/>
          <p:nvPr userDrawn="1"/>
        </p:nvSpPr>
        <p:spPr>
          <a:xfrm>
            <a:off x="8915401" y="811152"/>
            <a:ext cx="1507384" cy="1041381"/>
          </a:xfrm>
          <a:prstGeom prst="wedgeRoundRectCallout">
            <a:avLst>
              <a:gd name="adj1" fmla="val -30411"/>
              <a:gd name="adj2" fmla="val 75044"/>
              <a:gd name="adj3" fmla="val 16667"/>
            </a:avLst>
          </a:prstGeom>
          <a:no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2">
            <a:extLst>
              <a:ext uri="{FF2B5EF4-FFF2-40B4-BE49-F238E27FC236}">
                <a16:creationId xmlns:a16="http://schemas.microsoft.com/office/drawing/2014/main" id="{93F19DE3-07B0-5954-E392-564077A5AAC5}"/>
              </a:ext>
            </a:extLst>
          </p:cNvPr>
          <p:cNvSpPr/>
          <p:nvPr userDrawn="1"/>
        </p:nvSpPr>
        <p:spPr>
          <a:xfrm flipH="1">
            <a:off x="9784537" y="1252460"/>
            <a:ext cx="1428894" cy="1041381"/>
          </a:xfrm>
          <a:prstGeom prst="wedgeRoundRectCallout">
            <a:avLst>
              <a:gd name="adj1" fmla="val -30411"/>
              <a:gd name="adj2" fmla="val 75044"/>
              <a:gd name="adj3" fmla="val 16667"/>
            </a:avLst>
          </a:pr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7C549D75-B8EC-1AAE-41C2-650E495C89F1}"/>
              </a:ext>
            </a:extLst>
          </p:cNvPr>
          <p:cNvCxnSpPr/>
          <p:nvPr userDrawn="1"/>
        </p:nvCxnSpPr>
        <p:spPr>
          <a:xfrm>
            <a:off x="10010274" y="1601919"/>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5B5F6F2-5761-227B-A107-84BEF8E20248}"/>
              </a:ext>
            </a:extLst>
          </p:cNvPr>
          <p:cNvCxnSpPr/>
          <p:nvPr userDrawn="1"/>
        </p:nvCxnSpPr>
        <p:spPr>
          <a:xfrm>
            <a:off x="10010274" y="1805651"/>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012B6BC-C833-9BBB-14EC-A72453C4D8DE}"/>
              </a:ext>
            </a:extLst>
          </p:cNvPr>
          <p:cNvCxnSpPr/>
          <p:nvPr userDrawn="1"/>
        </p:nvCxnSpPr>
        <p:spPr>
          <a:xfrm>
            <a:off x="10010274" y="1992427"/>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033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758C97-FE04-0F40-2C30-422FBC675CE6}"/>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116249" y="451412"/>
            <a:ext cx="3692324" cy="3692324"/>
          </a:xfrm>
          <a:prstGeom prst="rect">
            <a:avLst/>
          </a:prstGeom>
        </p:spPr>
      </p:pic>
      <p:sp>
        <p:nvSpPr>
          <p:cNvPr id="8" name="Content Placeholder 2">
            <a:extLst>
              <a:ext uri="{FF2B5EF4-FFF2-40B4-BE49-F238E27FC236}">
                <a16:creationId xmlns:a16="http://schemas.microsoft.com/office/drawing/2014/main" id="{A5B13EA0-36BF-2440-A23B-EDA9690EAEEC}"/>
              </a:ext>
            </a:extLst>
          </p:cNvPr>
          <p:cNvSpPr>
            <a:spLocks noGrp="1"/>
          </p:cNvSpPr>
          <p:nvPr>
            <p:ph idx="11" hasCustomPrompt="1"/>
          </p:nvPr>
        </p:nvSpPr>
        <p:spPr>
          <a:xfrm>
            <a:off x="1203766" y="1331843"/>
            <a:ext cx="7153156" cy="2690348"/>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indent="0">
              <a:buNone/>
            </a:pPr>
            <a:r>
              <a:rPr lang="en-US" sz="2000">
                <a:solidFill>
                  <a:srgbClr val="004AAD"/>
                </a:solidFill>
              </a:rPr>
              <a:t>Question to be added here</a:t>
            </a:r>
          </a:p>
        </p:txBody>
      </p:sp>
      <p:sp>
        <p:nvSpPr>
          <p:cNvPr id="10" name="Title 1">
            <a:extLst>
              <a:ext uri="{FF2B5EF4-FFF2-40B4-BE49-F238E27FC236}">
                <a16:creationId xmlns:a16="http://schemas.microsoft.com/office/drawing/2014/main" id="{A423086F-9643-D0F4-8165-008DC0A24063}"/>
              </a:ext>
            </a:extLst>
          </p:cNvPr>
          <p:cNvSpPr>
            <a:spLocks noGrp="1"/>
          </p:cNvSpPr>
          <p:nvPr>
            <p:ph type="title" hasCustomPrompt="1"/>
          </p:nvPr>
        </p:nvSpPr>
        <p:spPr>
          <a:xfrm>
            <a:off x="638932" y="762794"/>
            <a:ext cx="7717990" cy="569049"/>
          </a:xfrm>
        </p:spPr>
        <p:txBody>
          <a:bodyPr anchor="t">
            <a:noAutofit/>
          </a:bodyPr>
          <a:lstStyle>
            <a:lvl1pPr>
              <a:defRPr sz="4000">
                <a:solidFill>
                  <a:srgbClr val="004AAD"/>
                </a:solidFill>
              </a:defRPr>
            </a:lvl1pPr>
          </a:lstStyle>
          <a:p>
            <a:r>
              <a:rPr lang="en-US"/>
              <a:t>Title</a:t>
            </a:r>
            <a:endParaRPr lang="en-GB"/>
          </a:p>
        </p:txBody>
      </p:sp>
      <p:sp>
        <p:nvSpPr>
          <p:cNvPr id="2" name="Rectangle 1">
            <a:extLst>
              <a:ext uri="{FF2B5EF4-FFF2-40B4-BE49-F238E27FC236}">
                <a16:creationId xmlns:a16="http://schemas.microsoft.com/office/drawing/2014/main" id="{02DC8EA0-CD37-20A5-0964-6C47FE159B10}"/>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ular Callout 1">
            <a:extLst>
              <a:ext uri="{FF2B5EF4-FFF2-40B4-BE49-F238E27FC236}">
                <a16:creationId xmlns:a16="http://schemas.microsoft.com/office/drawing/2014/main" id="{1EE80BB9-DC3E-8C91-C3F6-CC47B6698C7A}"/>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ular Callout 1">
            <a:extLst>
              <a:ext uri="{FF2B5EF4-FFF2-40B4-BE49-F238E27FC236}">
                <a16:creationId xmlns:a16="http://schemas.microsoft.com/office/drawing/2014/main" id="{C712A02E-620E-D962-4F34-E7F27A01DC1C}"/>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E674251-5730-06D3-3E7B-FB0027BC4959}"/>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3C71D10-B783-1DFE-C70B-E4A9C3403913}"/>
              </a:ext>
            </a:extLst>
          </p:cNvPr>
          <p:cNvSpPr txBox="1"/>
          <p:nvPr userDrawn="1"/>
        </p:nvSpPr>
        <p:spPr>
          <a:xfrm>
            <a:off x="9121463" y="1066865"/>
            <a:ext cx="1034273"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learning</a:t>
            </a:r>
          </a:p>
        </p:txBody>
      </p:sp>
      <p:sp>
        <p:nvSpPr>
          <p:cNvPr id="12" name="TextBox 11">
            <a:extLst>
              <a:ext uri="{FF2B5EF4-FFF2-40B4-BE49-F238E27FC236}">
                <a16:creationId xmlns:a16="http://schemas.microsoft.com/office/drawing/2014/main" id="{D0EF3C4F-CA99-69AA-67E5-1A45AB5B96AC}"/>
              </a:ext>
            </a:extLst>
          </p:cNvPr>
          <p:cNvSpPr txBox="1"/>
          <p:nvPr userDrawn="1"/>
        </p:nvSpPr>
        <p:spPr>
          <a:xfrm>
            <a:off x="10518796" y="1343813"/>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equity</a:t>
            </a:r>
          </a:p>
        </p:txBody>
      </p:sp>
      <p:sp>
        <p:nvSpPr>
          <p:cNvPr id="13" name="TextBox 12">
            <a:extLst>
              <a:ext uri="{FF2B5EF4-FFF2-40B4-BE49-F238E27FC236}">
                <a16:creationId xmlns:a16="http://schemas.microsoft.com/office/drawing/2014/main" id="{C3744720-E9FB-E6AA-407E-A30A06E79867}"/>
              </a:ext>
            </a:extLst>
          </p:cNvPr>
          <p:cNvSpPr txBox="1"/>
          <p:nvPr userDrawn="1"/>
        </p:nvSpPr>
        <p:spPr>
          <a:xfrm>
            <a:off x="10336193" y="2985845"/>
            <a:ext cx="1097909"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wellbeing</a:t>
            </a:r>
          </a:p>
        </p:txBody>
      </p:sp>
      <p:sp>
        <p:nvSpPr>
          <p:cNvPr id="14" name="TextBox 13">
            <a:extLst>
              <a:ext uri="{FF2B5EF4-FFF2-40B4-BE49-F238E27FC236}">
                <a16:creationId xmlns:a16="http://schemas.microsoft.com/office/drawing/2014/main" id="{FEC2AF27-9AD8-1F2B-47D9-AA25131F3476}"/>
              </a:ext>
            </a:extLst>
          </p:cNvPr>
          <p:cNvSpPr txBox="1"/>
          <p:nvPr userDrawn="1"/>
        </p:nvSpPr>
        <p:spPr>
          <a:xfrm>
            <a:off x="8928926" y="3315979"/>
            <a:ext cx="998094"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rights</a:t>
            </a:r>
          </a:p>
        </p:txBody>
      </p:sp>
      <p:sp>
        <p:nvSpPr>
          <p:cNvPr id="15" name="TextBox 14">
            <a:extLst>
              <a:ext uri="{FF2B5EF4-FFF2-40B4-BE49-F238E27FC236}">
                <a16:creationId xmlns:a16="http://schemas.microsoft.com/office/drawing/2014/main" id="{B6E9B441-95B3-1348-C01A-53085A3D885E}"/>
              </a:ext>
            </a:extLst>
          </p:cNvPr>
          <p:cNvSpPr txBox="1"/>
          <p:nvPr userDrawn="1"/>
        </p:nvSpPr>
        <p:spPr>
          <a:xfrm>
            <a:off x="8186814" y="2082130"/>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world</a:t>
            </a:r>
          </a:p>
        </p:txBody>
      </p:sp>
      <p:sp>
        <p:nvSpPr>
          <p:cNvPr id="16" name="TextBox 15">
            <a:extLst>
              <a:ext uri="{FF2B5EF4-FFF2-40B4-BE49-F238E27FC236}">
                <a16:creationId xmlns:a16="http://schemas.microsoft.com/office/drawing/2014/main" id="{AB9659E8-A5FC-86E2-6A86-9C98E34135F5}"/>
              </a:ext>
            </a:extLst>
          </p:cNvPr>
          <p:cNvSpPr txBox="1"/>
          <p:nvPr userDrawn="1"/>
        </p:nvSpPr>
        <p:spPr>
          <a:xfrm>
            <a:off x="8660524" y="2193982"/>
            <a:ext cx="2532993" cy="430887"/>
          </a:xfrm>
          <a:prstGeom prst="rect">
            <a:avLst/>
          </a:prstGeom>
          <a:noFill/>
        </p:spPr>
        <p:txBody>
          <a:bodyPr wrap="square" rtlCol="0">
            <a:spAutoFit/>
          </a:bodyPr>
          <a:lstStyle/>
          <a:p>
            <a:pPr algn="ctr"/>
            <a:r>
              <a:rPr lang="en-US" sz="1100" b="1" i="0">
                <a:solidFill>
                  <a:srgbClr val="004AAD"/>
                </a:solidFill>
                <a:latin typeface="Gill Sans" panose="020B0502020104020203" pitchFamily="34" charset="-79"/>
                <a:cs typeface="Gill Sans" panose="020B0502020104020203" pitchFamily="34" charset="-79"/>
              </a:rPr>
              <a:t>Our future for </a:t>
            </a:r>
            <a:br>
              <a:rPr lang="en-US" sz="1100" b="1" i="0">
                <a:solidFill>
                  <a:srgbClr val="004AAD"/>
                </a:solidFill>
                <a:latin typeface="Gill Sans" panose="020B0502020104020203" pitchFamily="34" charset="-79"/>
                <a:cs typeface="Gill Sans" panose="020B0502020104020203" pitchFamily="34" charset="-79"/>
              </a:rPr>
            </a:br>
            <a:r>
              <a:rPr lang="en-US" sz="1100" b="1" i="0">
                <a:solidFill>
                  <a:srgbClr val="004AAD"/>
                </a:solidFill>
                <a:latin typeface="Gill Sans" panose="020B0502020104020203" pitchFamily="34" charset="-79"/>
                <a:cs typeface="Gill Sans" panose="020B0502020104020203" pitchFamily="34" charset="-79"/>
              </a:rPr>
              <a:t>Scottish education</a:t>
            </a:r>
          </a:p>
        </p:txBody>
      </p:sp>
    </p:spTree>
    <p:extLst>
      <p:ext uri="{BB962C8B-B14F-4D97-AF65-F5344CB8AC3E}">
        <p14:creationId xmlns:p14="http://schemas.microsoft.com/office/powerpoint/2010/main" val="15218454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Content with Capti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E90824E2-AE15-C6F9-A68F-6AFA6D1C4E39}"/>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116249" y="451412"/>
            <a:ext cx="3692324" cy="3692324"/>
          </a:xfrm>
          <a:prstGeom prst="rect">
            <a:avLst/>
          </a:prstGeom>
        </p:spPr>
      </p:pic>
      <p:sp>
        <p:nvSpPr>
          <p:cNvPr id="16" name="TextBox 15">
            <a:extLst>
              <a:ext uri="{FF2B5EF4-FFF2-40B4-BE49-F238E27FC236}">
                <a16:creationId xmlns:a16="http://schemas.microsoft.com/office/drawing/2014/main" id="{21C80BA5-6515-C14B-DC44-B12C1652A334}"/>
              </a:ext>
            </a:extLst>
          </p:cNvPr>
          <p:cNvSpPr txBox="1"/>
          <p:nvPr userDrawn="1"/>
        </p:nvSpPr>
        <p:spPr>
          <a:xfrm>
            <a:off x="9121463" y="1066865"/>
            <a:ext cx="1034273"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learning</a:t>
            </a:r>
          </a:p>
        </p:txBody>
      </p:sp>
      <p:sp>
        <p:nvSpPr>
          <p:cNvPr id="17" name="TextBox 16">
            <a:extLst>
              <a:ext uri="{FF2B5EF4-FFF2-40B4-BE49-F238E27FC236}">
                <a16:creationId xmlns:a16="http://schemas.microsoft.com/office/drawing/2014/main" id="{E7226A2A-9AEB-7238-AD29-94F375F6CCAD}"/>
              </a:ext>
            </a:extLst>
          </p:cNvPr>
          <p:cNvSpPr txBox="1"/>
          <p:nvPr userDrawn="1"/>
        </p:nvSpPr>
        <p:spPr>
          <a:xfrm>
            <a:off x="10518796" y="1343813"/>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equity</a:t>
            </a:r>
          </a:p>
        </p:txBody>
      </p:sp>
      <p:sp>
        <p:nvSpPr>
          <p:cNvPr id="25" name="TextBox 24">
            <a:extLst>
              <a:ext uri="{FF2B5EF4-FFF2-40B4-BE49-F238E27FC236}">
                <a16:creationId xmlns:a16="http://schemas.microsoft.com/office/drawing/2014/main" id="{A69F73BF-AD5D-FCD0-E57F-D9FA34AFD324}"/>
              </a:ext>
            </a:extLst>
          </p:cNvPr>
          <p:cNvSpPr txBox="1"/>
          <p:nvPr userDrawn="1"/>
        </p:nvSpPr>
        <p:spPr>
          <a:xfrm>
            <a:off x="10336193" y="2985845"/>
            <a:ext cx="1097909"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wellbeing</a:t>
            </a:r>
          </a:p>
        </p:txBody>
      </p:sp>
      <p:sp>
        <p:nvSpPr>
          <p:cNvPr id="26" name="TextBox 25">
            <a:extLst>
              <a:ext uri="{FF2B5EF4-FFF2-40B4-BE49-F238E27FC236}">
                <a16:creationId xmlns:a16="http://schemas.microsoft.com/office/drawing/2014/main" id="{A53D25EC-5751-03CB-D00B-D3A10A6F7B3F}"/>
              </a:ext>
            </a:extLst>
          </p:cNvPr>
          <p:cNvSpPr txBox="1"/>
          <p:nvPr userDrawn="1"/>
        </p:nvSpPr>
        <p:spPr>
          <a:xfrm>
            <a:off x="8928926" y="3315979"/>
            <a:ext cx="998094"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rights</a:t>
            </a:r>
          </a:p>
        </p:txBody>
      </p:sp>
      <p:sp>
        <p:nvSpPr>
          <p:cNvPr id="27" name="TextBox 26">
            <a:extLst>
              <a:ext uri="{FF2B5EF4-FFF2-40B4-BE49-F238E27FC236}">
                <a16:creationId xmlns:a16="http://schemas.microsoft.com/office/drawing/2014/main" id="{BE2F1789-3A45-402D-1831-D0FC9BA5D0D2}"/>
              </a:ext>
            </a:extLst>
          </p:cNvPr>
          <p:cNvSpPr txBox="1"/>
          <p:nvPr userDrawn="1"/>
        </p:nvSpPr>
        <p:spPr>
          <a:xfrm>
            <a:off x="8186814" y="2082130"/>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world</a:t>
            </a:r>
          </a:p>
        </p:txBody>
      </p:sp>
      <p:sp>
        <p:nvSpPr>
          <p:cNvPr id="28" name="TextBox 27">
            <a:extLst>
              <a:ext uri="{FF2B5EF4-FFF2-40B4-BE49-F238E27FC236}">
                <a16:creationId xmlns:a16="http://schemas.microsoft.com/office/drawing/2014/main" id="{6FFB2F62-69E7-8E76-027C-5A24C93432AB}"/>
              </a:ext>
            </a:extLst>
          </p:cNvPr>
          <p:cNvSpPr txBox="1"/>
          <p:nvPr userDrawn="1"/>
        </p:nvSpPr>
        <p:spPr>
          <a:xfrm>
            <a:off x="8660524" y="2193982"/>
            <a:ext cx="2532993" cy="430887"/>
          </a:xfrm>
          <a:prstGeom prst="rect">
            <a:avLst/>
          </a:prstGeom>
          <a:noFill/>
        </p:spPr>
        <p:txBody>
          <a:bodyPr wrap="square" rtlCol="0">
            <a:spAutoFit/>
          </a:bodyPr>
          <a:lstStyle/>
          <a:p>
            <a:pPr algn="ctr"/>
            <a:r>
              <a:rPr lang="en-US" sz="1100" b="1" i="0">
                <a:solidFill>
                  <a:srgbClr val="004AAD"/>
                </a:solidFill>
                <a:latin typeface="Gill Sans" panose="020B0502020104020203" pitchFamily="34" charset="-79"/>
                <a:cs typeface="Gill Sans" panose="020B0502020104020203" pitchFamily="34" charset="-79"/>
              </a:rPr>
              <a:t>Our future for </a:t>
            </a:r>
            <a:br>
              <a:rPr lang="en-US" sz="1100" b="1" i="0">
                <a:solidFill>
                  <a:srgbClr val="004AAD"/>
                </a:solidFill>
                <a:latin typeface="Gill Sans" panose="020B0502020104020203" pitchFamily="34" charset="-79"/>
                <a:cs typeface="Gill Sans" panose="020B0502020104020203" pitchFamily="34" charset="-79"/>
              </a:rPr>
            </a:br>
            <a:r>
              <a:rPr lang="en-US" sz="1100" b="1" i="0">
                <a:solidFill>
                  <a:srgbClr val="004AAD"/>
                </a:solidFill>
                <a:latin typeface="Gill Sans" panose="020B0502020104020203" pitchFamily="34" charset="-79"/>
                <a:cs typeface="Gill Sans" panose="020B0502020104020203" pitchFamily="34" charset="-79"/>
              </a:rPr>
              <a:t>Scottish education</a:t>
            </a:r>
          </a:p>
        </p:txBody>
      </p:sp>
      <p:sp>
        <p:nvSpPr>
          <p:cNvPr id="8" name="Content Placeholder 2">
            <a:extLst>
              <a:ext uri="{FF2B5EF4-FFF2-40B4-BE49-F238E27FC236}">
                <a16:creationId xmlns:a16="http://schemas.microsoft.com/office/drawing/2014/main" id="{A5B13EA0-36BF-2440-A23B-EDA9690EAEEC}"/>
              </a:ext>
            </a:extLst>
          </p:cNvPr>
          <p:cNvSpPr>
            <a:spLocks noGrp="1"/>
          </p:cNvSpPr>
          <p:nvPr>
            <p:ph idx="11" hasCustomPrompt="1"/>
          </p:nvPr>
        </p:nvSpPr>
        <p:spPr>
          <a:xfrm>
            <a:off x="1203766" y="1331843"/>
            <a:ext cx="7153156" cy="2690348"/>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indent="0">
              <a:buNone/>
            </a:pPr>
            <a:r>
              <a:rPr lang="en-US" sz="2000">
                <a:solidFill>
                  <a:srgbClr val="004AAD"/>
                </a:solidFill>
              </a:rPr>
              <a:t>Question to be added here</a:t>
            </a:r>
          </a:p>
        </p:txBody>
      </p:sp>
      <p:sp>
        <p:nvSpPr>
          <p:cNvPr id="10" name="Title 1">
            <a:extLst>
              <a:ext uri="{FF2B5EF4-FFF2-40B4-BE49-F238E27FC236}">
                <a16:creationId xmlns:a16="http://schemas.microsoft.com/office/drawing/2014/main" id="{A423086F-9643-D0F4-8165-008DC0A24063}"/>
              </a:ext>
            </a:extLst>
          </p:cNvPr>
          <p:cNvSpPr>
            <a:spLocks noGrp="1"/>
          </p:cNvSpPr>
          <p:nvPr>
            <p:ph type="title" hasCustomPrompt="1"/>
          </p:nvPr>
        </p:nvSpPr>
        <p:spPr>
          <a:xfrm>
            <a:off x="638932" y="762794"/>
            <a:ext cx="7717990" cy="569049"/>
          </a:xfrm>
        </p:spPr>
        <p:txBody>
          <a:bodyPr anchor="t">
            <a:noAutofit/>
          </a:bodyPr>
          <a:lstStyle>
            <a:lvl1pPr>
              <a:defRPr sz="4000">
                <a:solidFill>
                  <a:srgbClr val="004AAD"/>
                </a:solidFill>
              </a:defRPr>
            </a:lvl1pPr>
          </a:lstStyle>
          <a:p>
            <a:r>
              <a:rPr lang="en-US"/>
              <a:t>Title</a:t>
            </a:r>
            <a:endParaRPr lang="en-GB"/>
          </a:p>
        </p:txBody>
      </p:sp>
      <p:sp>
        <p:nvSpPr>
          <p:cNvPr id="2" name="Rectangle 1">
            <a:extLst>
              <a:ext uri="{FF2B5EF4-FFF2-40B4-BE49-F238E27FC236}">
                <a16:creationId xmlns:a16="http://schemas.microsoft.com/office/drawing/2014/main" id="{02DC8EA0-CD37-20A5-0964-6C47FE159B10}"/>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1">
            <a:extLst>
              <a:ext uri="{FF2B5EF4-FFF2-40B4-BE49-F238E27FC236}">
                <a16:creationId xmlns:a16="http://schemas.microsoft.com/office/drawing/2014/main" id="{16D4A259-C54C-1B52-6C65-949691DD84EC}"/>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1">
            <a:extLst>
              <a:ext uri="{FF2B5EF4-FFF2-40B4-BE49-F238E27FC236}">
                <a16:creationId xmlns:a16="http://schemas.microsoft.com/office/drawing/2014/main" id="{83FB5B30-5D68-EDE6-C29F-E7416FFE6440}"/>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1" name="TextBox 10">
            <a:extLst>
              <a:ext uri="{FF2B5EF4-FFF2-40B4-BE49-F238E27FC236}">
                <a16:creationId xmlns:a16="http://schemas.microsoft.com/office/drawing/2014/main" id="{001ED0E8-E227-12E4-D8B2-AA6A1C748999}"/>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2953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36230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91332" y="1495242"/>
            <a:ext cx="5228470" cy="42379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324599" y="1495242"/>
            <a:ext cx="5228467" cy="42379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ext Placeholder 2">
            <a:extLst>
              <a:ext uri="{FF2B5EF4-FFF2-40B4-BE49-F238E27FC236}">
                <a16:creationId xmlns:a16="http://schemas.microsoft.com/office/drawing/2014/main" id="{4E797F31-35DC-B4C6-FEAF-D5959C252D5D}"/>
              </a:ext>
            </a:extLst>
          </p:cNvPr>
          <p:cNvSpPr>
            <a:spLocks noGrp="1"/>
          </p:cNvSpPr>
          <p:nvPr>
            <p:ph type="body" idx="10" hasCustomPrompt="1"/>
          </p:nvPr>
        </p:nvSpPr>
        <p:spPr>
          <a:xfrm>
            <a:off x="791332" y="926194"/>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387453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1992200-7DAF-454E-AD22-2FC9966C6979}"/>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F6BD383-851E-4493-ADDE-66BD6C5AA39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4082811" y="6662947"/>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D596920-ABCB-419E-9538-5C72F21FE925}"/>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D6A992C-895B-492F-96D1-93F94073ABA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4300B71-84F3-42D4-806F-73C4771FC67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50D8072-0C38-4851-952D-B6894A7E925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78EC99F-B8DE-4DEC-9F47-90DBE43E1C9B}"/>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82560326-3E3C-4D2C-B74E-924490B8EC8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5" r:id="rId4"/>
    <p:sldLayoutId id="2147483677" r:id="rId5"/>
    <p:sldLayoutId id="2147483667" r:id="rId6"/>
    <p:sldLayoutId id="2147483668" r:id="rId7"/>
    <p:sldLayoutId id="2147483669" r:id="rId8"/>
    <p:sldLayoutId id="2147483670" r:id="rId9"/>
    <p:sldLayoutId id="2147483671" r:id="rId10"/>
    <p:sldLayoutId id="2147483678" r:id="rId11"/>
  </p:sldLayoutIdLst>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7239000" y="6356350"/>
            <a:ext cx="4114800"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endParaRPr lang="en-GB"/>
          </a:p>
        </p:txBody>
      </p:sp>
    </p:spTree>
    <p:extLst>
      <p:ext uri="{BB962C8B-B14F-4D97-AF65-F5344CB8AC3E}">
        <p14:creationId xmlns:p14="http://schemas.microsoft.com/office/powerpoint/2010/main" val="2471438008"/>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60" r:id="rId3"/>
    <p:sldLayoutId id="2147483651" r:id="rId4"/>
    <p:sldLayoutId id="2147483653" r:id="rId5"/>
    <p:sldLayoutId id="2147483662" r:id="rId6"/>
    <p:sldLayoutId id="2147483661" r:id="rId7"/>
    <p:sldLayoutId id="2147483663" r:id="rId8"/>
    <p:sldLayoutId id="2147483665" r:id="rId9"/>
    <p:sldLayoutId id="2147483664" r:id="rId10"/>
    <p:sldLayoutId id="2147483666" r:id="rId11"/>
    <p:sldLayoutId id="2147483655" r:id="rId12"/>
    <p:sldLayoutId id="2147483652" r:id="rId13"/>
  </p:sldLayoutIdLst>
  <p:txStyles>
    <p:titleStyle>
      <a:lvl1pPr algn="l" defTabSz="914400" rtl="0" eaLnBrk="1" latinLnBrk="0" hangingPunct="1">
        <a:lnSpc>
          <a:spcPct val="90000"/>
        </a:lnSpc>
        <a:spcBef>
          <a:spcPct val="0"/>
        </a:spcBef>
        <a:buNone/>
        <a:defRPr sz="4000" b="1" kern="1200">
          <a:solidFill>
            <a:srgbClr val="004AAD"/>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 Id="rId9" Type="http://schemas.openxmlformats.org/officeDocument/2006/relationships/image" Target="../media/image11.jpeg"/></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5.jpeg"/></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2.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8.jpeg"/></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forms.office.com/e/b5PCpJJJ3P" TargetMode="External"/><Relationship Id="rId5" Type="http://schemas.openxmlformats.org/officeDocument/2006/relationships/image" Target="../media/image3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 Id="rId9" Type="http://schemas.openxmlformats.org/officeDocument/2006/relationships/image" Target="../media/image18.jpeg"/></Relationships>
</file>

<file path=ppt/slides/_rels/slide2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1.gif"/></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3.jpe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his image forms part of the Education Scotland branding. It is 2 teal-coloured overlapping triangles.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380" y="3807940"/>
            <a:ext cx="12209380" cy="3105484"/>
          </a:xfrm>
          <a:prstGeom prst="rect">
            <a:avLst/>
          </a:prstGeom>
        </p:spPr>
      </p:pic>
      <p:pic>
        <p:nvPicPr>
          <p:cNvPr id="5" name="Picture 4" descr="This is the Education Scotland logo. It is blue green and yellow."/>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81699" y="475679"/>
            <a:ext cx="2307574" cy="971713"/>
          </a:xfrm>
          <a:prstGeom prst="rect">
            <a:avLst/>
          </a:prstGeom>
        </p:spPr>
      </p:pic>
      <p:sp>
        <p:nvSpPr>
          <p:cNvPr id="7" name="Title 6"/>
          <p:cNvSpPr>
            <a:spLocks noGrp="1"/>
          </p:cNvSpPr>
          <p:nvPr>
            <p:ph type="title" idx="4294967295"/>
          </p:nvPr>
        </p:nvSpPr>
        <p:spPr>
          <a:xfrm>
            <a:off x="873211" y="1928896"/>
            <a:ext cx="11140745" cy="264687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0"/>
              </a:spcBef>
              <a:spcAft>
                <a:spcPts val="0"/>
              </a:spcAft>
              <a:defRPr/>
            </a:pPr>
            <a:r>
              <a:rPr lang="en-GB" sz="2400" kern="1200" dirty="0">
                <a:latin typeface="Segoe UI"/>
                <a:ea typeface="+mn-ea"/>
                <a:cs typeface="Segoe UI"/>
              </a:rPr>
              <a:t>Inclusion Wellbeing &amp; Equalities Professional Learning Framework</a:t>
            </a:r>
            <a:br>
              <a:rPr lang="en-GB" sz="2400" kern="1200" dirty="0">
                <a:latin typeface="Segoe UI"/>
                <a:ea typeface="+mn-ea"/>
                <a:cs typeface="Segoe UI"/>
              </a:rPr>
            </a:br>
            <a:br>
              <a:rPr lang="en-GB" sz="2900" kern="1200" dirty="0">
                <a:latin typeface="Segoe UI"/>
                <a:ea typeface="+mn-ea"/>
                <a:cs typeface="Segoe UI"/>
              </a:rPr>
            </a:br>
            <a:r>
              <a:rPr lang="en-GB" sz="3600" kern="1200" dirty="0">
                <a:latin typeface="Segoe UI"/>
                <a:ea typeface="+mn-ea"/>
                <a:cs typeface="Segoe UI"/>
              </a:rPr>
              <a:t>The Inclusive Scottish Context</a:t>
            </a:r>
            <a:r>
              <a:rPr kumimoji="0" lang="en-GB" sz="3600" b="1" i="0" u="none" strike="noStrike" kern="1200" cap="none" spc="0" normalizeH="0" baseline="0" noProof="0" dirty="0">
                <a:ln>
                  <a:noFill/>
                </a:ln>
                <a:solidFill>
                  <a:srgbClr val="00ABB5"/>
                </a:solidFill>
                <a:effectLst/>
                <a:uLnTx/>
                <a:uFillTx/>
                <a:latin typeface="Segoe UI"/>
                <a:ea typeface="+mn-ea"/>
                <a:cs typeface="Segoe UI"/>
              </a:rPr>
              <a:t> – An Introduction</a:t>
            </a:r>
            <a:br>
              <a:rPr lang="en-GB" sz="3600" kern="1200" dirty="0">
                <a:latin typeface="Segoe UI"/>
                <a:ea typeface="+mn-ea"/>
                <a:cs typeface="Segoe UI"/>
              </a:rPr>
            </a:br>
            <a:r>
              <a:rPr lang="en-GB" sz="3600" kern="1200" dirty="0">
                <a:latin typeface="Segoe UI"/>
                <a:ea typeface="+mn-ea"/>
                <a:cs typeface="Segoe UI"/>
              </a:rPr>
              <a:t> </a:t>
            </a:r>
            <a:endParaRPr lang="en-US" dirty="0">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D99694"/>
                </a:solidFill>
                <a:effectLst/>
                <a:uLnTx/>
                <a:uFillTx/>
                <a:latin typeface="Segoe UI" panose="020B0502040204020203" pitchFamily="34" charset="0"/>
                <a:ea typeface="+mn-ea"/>
                <a:cs typeface="Segoe UI" panose="020B0502040204020203" pitchFamily="34" charset="0"/>
              </a:rPr>
              <a:t>Informed level </a:t>
            </a:r>
          </a:p>
        </p:txBody>
      </p:sp>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42104F83-3D07-A90C-7CFC-891746049BC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768265" y="488379"/>
            <a:ext cx="1207497" cy="1013701"/>
          </a:xfrm>
          <a:prstGeom prst="rect">
            <a:avLst/>
          </a:prstGeom>
        </p:spPr>
      </p:pic>
      <p:pic>
        <p:nvPicPr>
          <p:cNvPr id="11" name="Picture 10" descr="This image represents Wellbeing and Care. Inside a centrally placed heart shape are 3 stylised icons representing gender neutral children and young people.  The supporting the heart are  3 stylised icons representing gender neutral children, young people and adults.  "/>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398939" y="462979"/>
            <a:ext cx="1225863" cy="1025622"/>
          </a:xfrm>
          <a:prstGeom prst="rect">
            <a:avLst/>
          </a:prstGeom>
        </p:spPr>
      </p:pic>
      <p:pic>
        <p:nvPicPr>
          <p:cNvPr id="14" name="Picture 13" descr="This is the Education Scotland, Inclusion, Wellbeing and Equalities logo. It is  blue green and yellow. ">
            <a:extLst>
              <a:ext uri="{FF2B5EF4-FFF2-40B4-BE49-F238E27FC236}">
                <a16:creationId xmlns:a16="http://schemas.microsoft.com/office/drawing/2014/main" id="{85014043-7488-2EAB-B3D1-267ED42E4B1E}"/>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sp>
        <p:nvSpPr>
          <p:cNvPr id="6" name="Rectangle 5">
            <a:extLst>
              <a:ext uri="{FF2B5EF4-FFF2-40B4-BE49-F238E27FC236}">
                <a16:creationId xmlns:a16="http://schemas.microsoft.com/office/drawing/2014/main" id="{041F11D3-EA81-678A-AABA-40CBB5C81CED}"/>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chemeClr val="accent2">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a:solidFill>
                  <a:schemeClr val="bg1"/>
                </a:solidFill>
              </a:rPr>
              <a:t>Do luchd-ionnsachaidh na h-Alba, le luchd-foghlaim Alba </a:t>
            </a:r>
          </a:p>
        </p:txBody>
      </p:sp>
      <p:sp>
        <p:nvSpPr>
          <p:cNvPr id="2" name="Rectangle 1">
            <a:extLst>
              <a:ext uri="{FF2B5EF4-FFF2-40B4-BE49-F238E27FC236}">
                <a16:creationId xmlns:a16="http://schemas.microsoft.com/office/drawing/2014/main" id="{26323079-8E6D-FC00-433B-3056F97A49B8}"/>
              </a:ext>
            </a:extLst>
          </p:cNvPr>
          <p:cNvSpPr/>
          <p:nvPr/>
        </p:nvSpPr>
        <p:spPr>
          <a:xfrm>
            <a:off x="838182" y="4747313"/>
            <a:ext cx="4102765" cy="461665"/>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a:solidFill>
                  <a:srgbClr val="B3D236"/>
                </a:solidFill>
              </a:rPr>
              <a:t>@ESInclusionTeam</a:t>
            </a:r>
            <a:endParaRPr lang="en-US" sz="2400">
              <a:solidFill>
                <a:srgbClr val="B3D236"/>
              </a:solidFill>
            </a:endParaRPr>
          </a:p>
        </p:txBody>
      </p:sp>
    </p:spTree>
    <p:extLst>
      <p:ext uri="{BB962C8B-B14F-4D97-AF65-F5344CB8AC3E}">
        <p14:creationId xmlns:p14="http://schemas.microsoft.com/office/powerpoint/2010/main" val="171742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92" y="130433"/>
            <a:ext cx="9143999" cy="711200"/>
          </a:xfrm>
        </p:spPr>
        <p:txBody>
          <a:bodyPr/>
          <a:lstStyle/>
          <a:p>
            <a:r>
              <a:rPr lang="en-GB"/>
              <a:t>Inclusion </a:t>
            </a:r>
          </a:p>
        </p:txBody>
      </p:sp>
      <p:pic>
        <p:nvPicPr>
          <p:cNvPr id="5" name="Picture 4" descr="This is the Education Scotland, Inclusion, Wellbeing and Equalities logo. It is blue green and yellow.">
            <a:extLst>
              <a:ext uri="{FF2B5EF4-FFF2-40B4-BE49-F238E27FC236}">
                <a16:creationId xmlns:a16="http://schemas.microsoft.com/office/drawing/2014/main" id="{37B53B65-E4A1-24EE-123E-78EAEB135936}"/>
              </a:ext>
            </a:extLst>
          </p:cNvPr>
          <p:cNvPicPr>
            <a:picLocks noChangeAspect="1"/>
          </p:cNvPicPr>
          <p:nvPr/>
        </p:nvPicPr>
        <p:blipFill>
          <a:blip r:embed="rId3"/>
          <a:stretch>
            <a:fillRect/>
          </a:stretch>
        </p:blipFill>
        <p:spPr>
          <a:xfrm>
            <a:off x="10658475" y="0"/>
            <a:ext cx="1533525" cy="771525"/>
          </a:xfrm>
          <a:prstGeom prst="rect">
            <a:avLst/>
          </a:prstGeom>
        </p:spPr>
      </p:pic>
      <p:pic>
        <p:nvPicPr>
          <p:cNvPr id="10" name="Picture 9" descr="This image represents the 4 pillars of inclusion. At the centre is a circle with the word Inclusion, this is surrounded by 4 circles with the words Present, Participating, Achieving and Supported. ">
            <a:extLst>
              <a:ext uri="{FF2B5EF4-FFF2-40B4-BE49-F238E27FC236}">
                <a16:creationId xmlns:a16="http://schemas.microsoft.com/office/drawing/2014/main" id="{EF9D22A4-6488-449B-8449-DDFDBEFB5EEA}"/>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00" y="1175656"/>
            <a:ext cx="4203700" cy="4082144"/>
          </a:xfrm>
          <a:prstGeom prst="rect">
            <a:avLst/>
          </a:prstGeom>
          <a:noFill/>
          <a:ln>
            <a:noFill/>
          </a:ln>
        </p:spPr>
      </p:pic>
      <p:sp>
        <p:nvSpPr>
          <p:cNvPr id="3" name="TextBox 2">
            <a:extLst>
              <a:ext uri="{FF2B5EF4-FFF2-40B4-BE49-F238E27FC236}">
                <a16:creationId xmlns:a16="http://schemas.microsoft.com/office/drawing/2014/main" id="{C0F22CC6-E758-41E0-84DE-B77821AF9F99}"/>
              </a:ext>
            </a:extLst>
          </p:cNvPr>
          <p:cNvSpPr txBox="1"/>
          <p:nvPr/>
        </p:nvSpPr>
        <p:spPr>
          <a:xfrm>
            <a:off x="5746543" y="1981200"/>
            <a:ext cx="5492958" cy="2677656"/>
          </a:xfrm>
          <a:prstGeom prst="rect">
            <a:avLst/>
          </a:prstGeom>
          <a:noFill/>
        </p:spPr>
        <p:txBody>
          <a:bodyPr wrap="square" rtlCol="0">
            <a:spAutoFit/>
          </a:bodyPr>
          <a:lstStyle/>
          <a:p>
            <a:r>
              <a:rPr lang="en-GB" sz="2400">
                <a:solidFill>
                  <a:schemeClr val="tx1">
                    <a:lumMod val="65000"/>
                    <a:lumOff val="35000"/>
                  </a:schemeClr>
                </a:solidFill>
                <a:latin typeface="Segoe UI" panose="020B0502040204020203" pitchFamily="34" charset="0"/>
                <a:cs typeface="Segoe UI" panose="020B0502040204020203" pitchFamily="34" charset="0"/>
              </a:rPr>
              <a:t>To be included</a:t>
            </a:r>
            <a:r>
              <a:rPr lang="en-GB" sz="2400" b="1">
                <a:solidFill>
                  <a:schemeClr val="tx1">
                    <a:lumMod val="65000"/>
                    <a:lumOff val="35000"/>
                  </a:schemeClr>
                </a:solidFill>
                <a:latin typeface="Segoe UI" panose="020B0502040204020203" pitchFamily="34" charset="0"/>
                <a:cs typeface="Segoe UI" panose="020B0502040204020203" pitchFamily="34" charset="0"/>
              </a:rPr>
              <a:t> all </a:t>
            </a:r>
            <a:r>
              <a:rPr lang="en-GB" sz="2400">
                <a:solidFill>
                  <a:schemeClr val="tx1">
                    <a:lumMod val="65000"/>
                    <a:lumOff val="35000"/>
                  </a:schemeClr>
                </a:solidFill>
                <a:latin typeface="Segoe UI" panose="020B0502040204020203" pitchFamily="34" charset="0"/>
                <a:cs typeface="Segoe UI" panose="020B0502040204020203" pitchFamily="34" charset="0"/>
              </a:rPr>
              <a:t>children and young people need to be and feel: </a:t>
            </a:r>
          </a:p>
          <a:p>
            <a:endParaRPr lang="en-GB" sz="2400">
              <a:solidFill>
                <a:schemeClr val="tx1">
                  <a:lumMod val="65000"/>
                  <a:lumOff val="35000"/>
                </a:schemeClr>
              </a:solidFill>
              <a:latin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GB" sz="2400">
                <a:solidFill>
                  <a:schemeClr val="tx1">
                    <a:lumMod val="65000"/>
                    <a:lumOff val="35000"/>
                  </a:schemeClr>
                </a:solidFill>
                <a:latin typeface="Segoe UI" panose="020B0502040204020203" pitchFamily="34" charset="0"/>
                <a:cs typeface="Segoe UI" panose="020B0502040204020203" pitchFamily="34" charset="0"/>
              </a:rPr>
              <a:t>Present</a:t>
            </a:r>
          </a:p>
          <a:p>
            <a:pPr marL="342900" indent="-342900">
              <a:buFont typeface="Arial" panose="020B0604020202020204" pitchFamily="34" charset="0"/>
              <a:buChar char="•"/>
            </a:pPr>
            <a:r>
              <a:rPr lang="en-GB" sz="2400">
                <a:solidFill>
                  <a:schemeClr val="tx1">
                    <a:lumMod val="65000"/>
                    <a:lumOff val="35000"/>
                  </a:schemeClr>
                </a:solidFill>
                <a:latin typeface="Segoe UI" panose="020B0502040204020203" pitchFamily="34" charset="0"/>
                <a:cs typeface="Segoe UI" panose="020B0502040204020203" pitchFamily="34" charset="0"/>
              </a:rPr>
              <a:t>Participating</a:t>
            </a:r>
          </a:p>
          <a:p>
            <a:pPr marL="342900" indent="-342900">
              <a:buFont typeface="Arial" panose="020B0604020202020204" pitchFamily="34" charset="0"/>
              <a:buChar char="•"/>
            </a:pPr>
            <a:r>
              <a:rPr lang="en-GB" sz="2400">
                <a:solidFill>
                  <a:schemeClr val="tx1">
                    <a:lumMod val="65000"/>
                    <a:lumOff val="35000"/>
                  </a:schemeClr>
                </a:solidFill>
                <a:latin typeface="Segoe UI" panose="020B0502040204020203" pitchFamily="34" charset="0"/>
                <a:cs typeface="Segoe UI" panose="020B0502040204020203" pitchFamily="34" charset="0"/>
              </a:rPr>
              <a:t>Achieving</a:t>
            </a:r>
          </a:p>
          <a:p>
            <a:pPr marL="342900" indent="-342900">
              <a:buFont typeface="Arial" panose="020B0604020202020204" pitchFamily="34" charset="0"/>
              <a:buChar char="•"/>
            </a:pPr>
            <a:r>
              <a:rPr lang="en-GB" sz="2400">
                <a:solidFill>
                  <a:schemeClr val="tx1">
                    <a:lumMod val="65000"/>
                    <a:lumOff val="35000"/>
                  </a:schemeClr>
                </a:solidFill>
                <a:latin typeface="Segoe UI" panose="020B0502040204020203" pitchFamily="34" charset="0"/>
                <a:cs typeface="Segoe UI" panose="020B0502040204020203" pitchFamily="34" charset="0"/>
              </a:rPr>
              <a:t>Supported. </a:t>
            </a:r>
          </a:p>
        </p:txBody>
      </p:sp>
    </p:spTree>
    <p:extLst>
      <p:ext uri="{BB962C8B-B14F-4D97-AF65-F5344CB8AC3E}">
        <p14:creationId xmlns:p14="http://schemas.microsoft.com/office/powerpoint/2010/main" val="1865690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981" y="525849"/>
            <a:ext cx="11049507" cy="782320"/>
          </a:xfrm>
        </p:spPr>
        <p:txBody>
          <a:bodyPr/>
          <a:lstStyle/>
          <a:p>
            <a:r>
              <a:rPr lang="en-GB" sz="3200">
                <a:solidFill>
                  <a:srgbClr val="00ABB5"/>
                </a:solidFill>
                <a:latin typeface="Segoe UI" panose="020B0502040204020203" pitchFamily="34" charset="0"/>
                <a:cs typeface="Segoe UI" panose="020B0502040204020203" pitchFamily="34" charset="0"/>
              </a:rPr>
              <a:t>Equality </a:t>
            </a:r>
          </a:p>
        </p:txBody>
      </p:sp>
      <p:sp>
        <p:nvSpPr>
          <p:cNvPr id="6" name="Content Placeholder 2">
            <a:extLst>
              <a:ext uri="{FF2B5EF4-FFF2-40B4-BE49-F238E27FC236}">
                <a16:creationId xmlns:a16="http://schemas.microsoft.com/office/drawing/2014/main" id="{FE8A091B-4DCE-41CB-9324-6F9430867199}"/>
              </a:ext>
            </a:extLst>
          </p:cNvPr>
          <p:cNvSpPr>
            <a:spLocks noGrp="1"/>
          </p:cNvSpPr>
          <p:nvPr>
            <p:ph idx="1"/>
          </p:nvPr>
        </p:nvSpPr>
        <p:spPr>
          <a:xfrm>
            <a:off x="506591" y="1712724"/>
            <a:ext cx="11049507" cy="3815113"/>
          </a:xfrm>
        </p:spPr>
        <p:txBody>
          <a:bodyPr/>
          <a:lstStyle/>
          <a:p>
            <a:pPr>
              <a:lnSpc>
                <a:spcPct val="130000"/>
              </a:lnSpc>
              <a:buClr>
                <a:srgbClr val="00ABB5"/>
              </a:buClr>
            </a:pPr>
            <a:r>
              <a:rPr lang="en-GB" sz="2400">
                <a:latin typeface="Segoe UI" panose="020B0502040204020203" pitchFamily="34" charset="0"/>
                <a:cs typeface="Segoe UI" panose="020B0502040204020203" pitchFamily="34" charset="0"/>
              </a:rPr>
              <a:t>Equality is described as the removal of discrimination, disadvantage, inequality and / or barriers which can affect people on the grounds of the protected characteristics set out in the Equality Act 2010: age, disability, gender, gender reassignment, pregnancy and maternity, race, religion or belief and sexual orientation. </a:t>
            </a:r>
          </a:p>
        </p:txBody>
      </p:sp>
      <p:pic>
        <p:nvPicPr>
          <p:cNvPr id="4" name="Picture 3" descr="This is the Education Scotland, Inclusion, Wellbeing and Equalities logo. It is blue green and yellow.">
            <a:extLst>
              <a:ext uri="{FF2B5EF4-FFF2-40B4-BE49-F238E27FC236}">
                <a16:creationId xmlns:a16="http://schemas.microsoft.com/office/drawing/2014/main" id="{CD6B8FCD-FD8E-E004-E543-80BA8449DE47}"/>
              </a:ext>
            </a:extLst>
          </p:cNvPr>
          <p:cNvPicPr>
            <a:picLocks noChangeAspect="1"/>
          </p:cNvPicPr>
          <p:nvPr/>
        </p:nvPicPr>
        <p:blipFill>
          <a:blip r:embed="rId3"/>
          <a:stretch>
            <a:fillRect/>
          </a:stretch>
        </p:blipFill>
        <p:spPr>
          <a:xfrm>
            <a:off x="10658475" y="0"/>
            <a:ext cx="1533525" cy="771525"/>
          </a:xfrm>
          <a:prstGeom prst="rect">
            <a:avLst/>
          </a:prstGeom>
        </p:spPr>
      </p:pic>
    </p:spTree>
    <p:extLst>
      <p:ext uri="{BB962C8B-B14F-4D97-AF65-F5344CB8AC3E}">
        <p14:creationId xmlns:p14="http://schemas.microsoft.com/office/powerpoint/2010/main" val="2969610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76" y="506184"/>
            <a:ext cx="11049507" cy="782320"/>
          </a:xfrm>
        </p:spPr>
        <p:txBody>
          <a:bodyPr/>
          <a:lstStyle/>
          <a:p>
            <a:r>
              <a:rPr lang="en-GB" sz="3200">
                <a:solidFill>
                  <a:srgbClr val="00ABB5"/>
                </a:solidFill>
                <a:latin typeface="Segoe UI" panose="020B0502040204020203" pitchFamily="34" charset="0"/>
                <a:cs typeface="Segoe UI" panose="020B0502040204020203" pitchFamily="34" charset="0"/>
              </a:rPr>
              <a:t>Equity</a:t>
            </a:r>
          </a:p>
        </p:txBody>
      </p:sp>
      <p:sp>
        <p:nvSpPr>
          <p:cNvPr id="6" name="Content Placeholder 2">
            <a:extLst>
              <a:ext uri="{FF2B5EF4-FFF2-40B4-BE49-F238E27FC236}">
                <a16:creationId xmlns:a16="http://schemas.microsoft.com/office/drawing/2014/main" id="{FE8A091B-4DCE-41CB-9324-6F9430867199}"/>
              </a:ext>
            </a:extLst>
          </p:cNvPr>
          <p:cNvSpPr>
            <a:spLocks noGrp="1"/>
          </p:cNvSpPr>
          <p:nvPr>
            <p:ph idx="1"/>
          </p:nvPr>
        </p:nvSpPr>
        <p:spPr>
          <a:xfrm>
            <a:off x="530692" y="1308169"/>
            <a:ext cx="11310748" cy="4944723"/>
          </a:xfrm>
        </p:spPr>
        <p:txBody>
          <a:bodyPr/>
          <a:lstStyle/>
          <a:p>
            <a:pPr>
              <a:buClr>
                <a:srgbClr val="00ABB5"/>
              </a:buClr>
            </a:pPr>
            <a:r>
              <a:rPr lang="en-GB" sz="2400">
                <a:latin typeface="Segoe UI" panose="020B0502040204020203" pitchFamily="34" charset="0"/>
                <a:cs typeface="Segoe UI" panose="020B0502040204020203" pitchFamily="34" charset="0"/>
              </a:rPr>
              <a:t>Equity means treating people fairly, but not necessarily treating people the same.</a:t>
            </a:r>
          </a:p>
          <a:p>
            <a:pPr>
              <a:buClr>
                <a:srgbClr val="00ABB5"/>
              </a:buClr>
            </a:pPr>
            <a:endParaRPr lang="en-GB" sz="2400">
              <a:latin typeface="Segoe UI" panose="020B0502040204020203" pitchFamily="34" charset="0"/>
              <a:cs typeface="Segoe UI" panose="020B0502040204020203" pitchFamily="34" charset="0"/>
            </a:endParaRPr>
          </a:p>
          <a:p>
            <a:r>
              <a:rPr lang="en-GB" sz="2400">
                <a:latin typeface="Segoe UI" panose="020B0502040204020203" pitchFamily="34" charset="0"/>
                <a:cs typeface="Segoe UI" panose="020B0502040204020203" pitchFamily="34" charset="0"/>
              </a:rPr>
              <a:t>Equity in education means that personal or social circumstances such as gender, ethnic origin or family background are not obstacles to achieving educational potential and that all our young people are well supported to secure wellbeing, skills for learning, life and work and the best possible post-school destination, HGIOS 4 (2016). </a:t>
            </a:r>
          </a:p>
          <a:p>
            <a:endParaRPr lang="en-GB" sz="2400">
              <a:latin typeface="Segoe UI" panose="020B0502040204020203" pitchFamily="34" charset="0"/>
              <a:cs typeface="Segoe UI" panose="020B0502040204020203" pitchFamily="34" charset="0"/>
            </a:endParaRPr>
          </a:p>
          <a:p>
            <a:r>
              <a:rPr lang="en-GB" sz="2400">
                <a:latin typeface="Segoe UI" panose="020B0502040204020203" pitchFamily="34" charset="0"/>
                <a:cs typeface="Segoe UI" panose="020B0502040204020203" pitchFamily="34" charset="0"/>
              </a:rPr>
              <a:t>Equity is generally understood to refer to fairness and impartiality for people in general and sometimes especially relating to fairness for people facing socio-economic disadvantage.</a:t>
            </a:r>
          </a:p>
        </p:txBody>
      </p:sp>
      <p:pic>
        <p:nvPicPr>
          <p:cNvPr id="4" name="Picture 3" descr="This is the Education Scotland, Inclusion, Wellbeing and Equalities logo. It is blue green and yellow.">
            <a:extLst>
              <a:ext uri="{FF2B5EF4-FFF2-40B4-BE49-F238E27FC236}">
                <a16:creationId xmlns:a16="http://schemas.microsoft.com/office/drawing/2014/main" id="{CB06C762-0321-55F5-6603-AE50DBD2FC97}"/>
              </a:ext>
            </a:extLst>
          </p:cNvPr>
          <p:cNvPicPr>
            <a:picLocks noChangeAspect="1"/>
          </p:cNvPicPr>
          <p:nvPr/>
        </p:nvPicPr>
        <p:blipFill>
          <a:blip r:embed="rId3"/>
          <a:stretch>
            <a:fillRect/>
          </a:stretch>
        </p:blipFill>
        <p:spPr>
          <a:xfrm>
            <a:off x="10658475" y="0"/>
            <a:ext cx="1533525" cy="771525"/>
          </a:xfrm>
          <a:prstGeom prst="rect">
            <a:avLst/>
          </a:prstGeom>
        </p:spPr>
      </p:pic>
    </p:spTree>
    <p:extLst>
      <p:ext uri="{BB962C8B-B14F-4D97-AF65-F5344CB8AC3E}">
        <p14:creationId xmlns:p14="http://schemas.microsoft.com/office/powerpoint/2010/main" val="4266106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B43884-9262-4801-A992-7399806A79D5}"/>
              </a:ext>
            </a:extLst>
          </p:cNvPr>
          <p:cNvSpPr>
            <a:spLocks noGrp="1"/>
          </p:cNvSpPr>
          <p:nvPr>
            <p:ph type="title"/>
          </p:nvPr>
        </p:nvSpPr>
        <p:spPr>
          <a:xfrm>
            <a:off x="742951" y="792163"/>
            <a:ext cx="10836972" cy="711200"/>
          </a:xfrm>
        </p:spPr>
        <p:txBody>
          <a:bodyPr/>
          <a:lstStyle/>
          <a:p>
            <a:r>
              <a:rPr lang="en-GB" sz="2800">
                <a:latin typeface="Segoe UI" panose="020B0502040204020203" pitchFamily="34" charset="0"/>
                <a:cs typeface="Segoe UI" panose="020B0502040204020203" pitchFamily="34" charset="0"/>
              </a:rPr>
              <a:t>Additional Support Needs </a:t>
            </a:r>
            <a:endParaRPr lang="en-GB">
              <a:latin typeface="Segoe UI" panose="020B0502040204020203" pitchFamily="34" charset="0"/>
              <a:cs typeface="Segoe UI" panose="020B0502040204020203" pitchFamily="34" charset="0"/>
            </a:endParaRPr>
          </a:p>
        </p:txBody>
      </p:sp>
      <p:pic>
        <p:nvPicPr>
          <p:cNvPr id="3" name="Picture 2" descr="This is the Education Scotland, Inclusion, Wellbeing and Equalities logo. It is blue green and yellow.">
            <a:extLst>
              <a:ext uri="{FF2B5EF4-FFF2-40B4-BE49-F238E27FC236}">
                <a16:creationId xmlns:a16="http://schemas.microsoft.com/office/drawing/2014/main" id="{654CFA54-9204-35B1-3136-B53DC6EEC889}"/>
              </a:ext>
            </a:extLst>
          </p:cNvPr>
          <p:cNvPicPr>
            <a:picLocks noChangeAspect="1"/>
          </p:cNvPicPr>
          <p:nvPr/>
        </p:nvPicPr>
        <p:blipFill>
          <a:blip r:embed="rId3"/>
          <a:stretch>
            <a:fillRect/>
          </a:stretch>
        </p:blipFill>
        <p:spPr>
          <a:xfrm>
            <a:off x="10658475" y="0"/>
            <a:ext cx="1533525" cy="771525"/>
          </a:xfrm>
          <a:prstGeom prst="rect">
            <a:avLst/>
          </a:prstGeom>
        </p:spPr>
      </p:pic>
      <p:sp>
        <p:nvSpPr>
          <p:cNvPr id="8" name="Content Placeholder 2">
            <a:extLst>
              <a:ext uri="{FF2B5EF4-FFF2-40B4-BE49-F238E27FC236}">
                <a16:creationId xmlns:a16="http://schemas.microsoft.com/office/drawing/2014/main" id="{3214D09B-0456-4F4C-8AC3-CE2EFEC74B83}"/>
              </a:ext>
            </a:extLst>
          </p:cNvPr>
          <p:cNvSpPr txBox="1">
            <a:spLocks/>
          </p:cNvSpPr>
          <p:nvPr/>
        </p:nvSpPr>
        <p:spPr>
          <a:xfrm>
            <a:off x="673100" y="1868807"/>
            <a:ext cx="10817923" cy="3858894"/>
          </a:xfrm>
          <a:prstGeom prst="rect">
            <a:avLst/>
          </a:prstGeom>
        </p:spPr>
        <p:txBody>
          <a:bodyPr/>
          <a:lst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nSpc>
                <a:spcPct val="120000"/>
              </a:lnSpc>
            </a:pPr>
            <a:r>
              <a:rPr lang="en-GB" sz="2400" kern="0">
                <a:latin typeface="Segoe UI" panose="020B0502040204020203" pitchFamily="34" charset="0"/>
                <a:cs typeface="Segoe UI" panose="020B0502040204020203" pitchFamily="34" charset="0"/>
              </a:rPr>
              <a:t>‘Additional Support Needs’ is the standard terminology used in Scotland when children and young people need more – or different - support to what is normally provided in schools or ELC to children of the same age.</a:t>
            </a:r>
          </a:p>
          <a:p>
            <a:pPr>
              <a:lnSpc>
                <a:spcPct val="120000"/>
              </a:lnSpc>
            </a:pPr>
            <a:endParaRPr lang="en-GB" sz="2400" kern="0">
              <a:latin typeface="Segoe UI" panose="020B0502040204020203" pitchFamily="34" charset="0"/>
              <a:cs typeface="Segoe UI" panose="020B0502040204020203" pitchFamily="34" charset="0"/>
            </a:endParaRPr>
          </a:p>
          <a:p>
            <a:pPr>
              <a:lnSpc>
                <a:spcPct val="120000"/>
              </a:lnSpc>
            </a:pPr>
            <a:r>
              <a:rPr lang="en-GB" sz="2400" kern="0">
                <a:latin typeface="Segoe UI" panose="020B0502040204020203" pitchFamily="34" charset="0"/>
                <a:cs typeface="Segoe UI" panose="020B0502040204020203" pitchFamily="34" charset="0"/>
              </a:rPr>
              <a:t>Additional support is a broad and inclusive term which applies to children or young people who, for whatever reason, require additional support, long or short term, in order to help them make the most of their school education and to be included fully in their learning. </a:t>
            </a:r>
          </a:p>
        </p:txBody>
      </p:sp>
    </p:spTree>
    <p:extLst>
      <p:ext uri="{BB962C8B-B14F-4D97-AF65-F5344CB8AC3E}">
        <p14:creationId xmlns:p14="http://schemas.microsoft.com/office/powerpoint/2010/main" val="3583284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3388-0932-4C16-BB93-D2C13ED3FD62}"/>
              </a:ext>
            </a:extLst>
          </p:cNvPr>
          <p:cNvSpPr>
            <a:spLocks noGrp="1"/>
          </p:cNvSpPr>
          <p:nvPr>
            <p:ph type="title"/>
          </p:nvPr>
        </p:nvSpPr>
        <p:spPr>
          <a:xfrm>
            <a:off x="425451" y="258763"/>
            <a:ext cx="3955125" cy="711200"/>
          </a:xfrm>
        </p:spPr>
        <p:txBody>
          <a:bodyPr/>
          <a:lstStyle/>
          <a:p>
            <a:r>
              <a:rPr lang="en-GB">
                <a:latin typeface="Segoe UI" panose="020B0502040204020203" pitchFamily="34" charset="0"/>
                <a:cs typeface="Segoe UI" panose="020B0502040204020203" pitchFamily="34" charset="0"/>
              </a:rPr>
              <a:t>Barriers to Learning </a:t>
            </a:r>
          </a:p>
        </p:txBody>
      </p:sp>
      <p:pic>
        <p:nvPicPr>
          <p:cNvPr id="8" name="Picture 7" descr="This is the Education Scotland, Inclusion, Wellbeing and Equalities logo. It is blue green and yellow.">
            <a:extLst>
              <a:ext uri="{FF2B5EF4-FFF2-40B4-BE49-F238E27FC236}">
                <a16:creationId xmlns:a16="http://schemas.microsoft.com/office/drawing/2014/main" id="{2CCD3740-B777-6E90-75E7-2CE71DC1D619}"/>
              </a:ext>
            </a:extLst>
          </p:cNvPr>
          <p:cNvPicPr>
            <a:picLocks noChangeAspect="1"/>
          </p:cNvPicPr>
          <p:nvPr/>
        </p:nvPicPr>
        <p:blipFill>
          <a:blip r:embed="rId3"/>
          <a:stretch>
            <a:fillRect/>
          </a:stretch>
        </p:blipFill>
        <p:spPr>
          <a:xfrm>
            <a:off x="10658475" y="0"/>
            <a:ext cx="1533525" cy="771525"/>
          </a:xfrm>
          <a:prstGeom prst="rect">
            <a:avLst/>
          </a:prstGeom>
        </p:spPr>
      </p:pic>
      <p:sp>
        <p:nvSpPr>
          <p:cNvPr id="7" name="TextBox 6">
            <a:extLst>
              <a:ext uri="{FF2B5EF4-FFF2-40B4-BE49-F238E27FC236}">
                <a16:creationId xmlns:a16="http://schemas.microsoft.com/office/drawing/2014/main" id="{EBFCD8B9-1B45-2A86-AB73-2E143919D653}"/>
              </a:ext>
            </a:extLst>
          </p:cNvPr>
          <p:cNvSpPr txBox="1"/>
          <p:nvPr/>
        </p:nvSpPr>
        <p:spPr>
          <a:xfrm>
            <a:off x="432618" y="884902"/>
            <a:ext cx="8947355" cy="850617"/>
          </a:xfrm>
          <a:prstGeom prst="rect">
            <a:avLst/>
          </a:prstGeom>
          <a:noFill/>
        </p:spPr>
        <p:txBody>
          <a:bodyPr wrap="square" rtlCol="0">
            <a:spAutoFit/>
          </a:bodyPr>
          <a:lstStyle/>
          <a:p>
            <a:pPr>
              <a:lnSpc>
                <a:spcPct val="130000"/>
              </a:lnSpc>
            </a:pPr>
            <a:r>
              <a:rPr lang="en-GB" sz="2000">
                <a:solidFill>
                  <a:schemeClr val="tx1">
                    <a:lumMod val="65000"/>
                    <a:lumOff val="35000"/>
                  </a:schemeClr>
                </a:solidFill>
                <a:latin typeface="Segoe UI" panose="020B0502040204020203" pitchFamily="34" charset="0"/>
                <a:cs typeface="Segoe UI" panose="020B0502040204020203" pitchFamily="34" charset="0"/>
              </a:rPr>
              <a:t>Within Curriculum for Excellence, all children and young people are entitled </a:t>
            </a:r>
          </a:p>
          <a:p>
            <a:pPr>
              <a:lnSpc>
                <a:spcPct val="130000"/>
              </a:lnSpc>
            </a:pPr>
            <a:r>
              <a:rPr lang="en-GB" sz="2000">
                <a:solidFill>
                  <a:schemeClr val="tx1">
                    <a:lumMod val="65000"/>
                    <a:lumOff val="35000"/>
                  </a:schemeClr>
                </a:solidFill>
                <a:latin typeface="Segoe UI" panose="020B0502040204020203" pitchFamily="34" charset="0"/>
                <a:cs typeface="Segoe UI" panose="020B0502040204020203" pitchFamily="34" charset="0"/>
              </a:rPr>
              <a:t>to support to enable them to achieve. </a:t>
            </a:r>
          </a:p>
        </p:txBody>
      </p:sp>
      <p:sp>
        <p:nvSpPr>
          <p:cNvPr id="3" name="TextBox 2">
            <a:extLst>
              <a:ext uri="{FF2B5EF4-FFF2-40B4-BE49-F238E27FC236}">
                <a16:creationId xmlns:a16="http://schemas.microsoft.com/office/drawing/2014/main" id="{913DCE51-5D70-475F-8044-8A89F1018C7F}"/>
              </a:ext>
            </a:extLst>
          </p:cNvPr>
          <p:cNvSpPr txBox="1"/>
          <p:nvPr/>
        </p:nvSpPr>
        <p:spPr>
          <a:xfrm>
            <a:off x="370486" y="1894412"/>
            <a:ext cx="7436327" cy="4051494"/>
          </a:xfrm>
          <a:prstGeom prst="rect">
            <a:avLst/>
          </a:prstGeom>
          <a:noFill/>
        </p:spPr>
        <p:txBody>
          <a:bodyPr wrap="square" rtlCol="0">
            <a:spAutoFit/>
          </a:bodyPr>
          <a:lstStyle/>
          <a:p>
            <a:pPr>
              <a:lnSpc>
                <a:spcPct val="130000"/>
              </a:lnSpc>
            </a:pPr>
            <a:r>
              <a:rPr lang="en-GB" sz="2000">
                <a:solidFill>
                  <a:schemeClr val="tx1">
                    <a:lumMod val="65000"/>
                    <a:lumOff val="35000"/>
                  </a:schemeClr>
                </a:solidFill>
                <a:latin typeface="Segoe UI" panose="020B0502040204020203" pitchFamily="34" charset="0"/>
                <a:cs typeface="Segoe UI" panose="020B0502040204020203" pitchFamily="34" charset="0"/>
              </a:rPr>
              <a:t>Education authorities are required to identify the additional support needs of each child or young person for whose school education they are responsible. </a:t>
            </a:r>
          </a:p>
          <a:p>
            <a:pPr>
              <a:lnSpc>
                <a:spcPct val="130000"/>
              </a:lnSpc>
            </a:pPr>
            <a:r>
              <a:rPr lang="en-GB" sz="2000">
                <a:solidFill>
                  <a:schemeClr val="tx1">
                    <a:lumMod val="65000"/>
                    <a:lumOff val="35000"/>
                  </a:schemeClr>
                </a:solidFill>
                <a:latin typeface="Segoe UI" panose="020B0502040204020203" pitchFamily="34" charset="0"/>
                <a:cs typeface="Segoe UI" panose="020B0502040204020203" pitchFamily="34" charset="0"/>
              </a:rPr>
              <a:t>This can be achieved in a range of ways. </a:t>
            </a:r>
          </a:p>
          <a:p>
            <a:pPr>
              <a:lnSpc>
                <a:spcPct val="130000"/>
              </a:lnSpc>
            </a:pPr>
            <a:endParaRPr lang="en-GB" sz="2000">
              <a:solidFill>
                <a:schemeClr val="tx1">
                  <a:lumMod val="65000"/>
                  <a:lumOff val="35000"/>
                </a:schemeClr>
              </a:solidFill>
              <a:latin typeface="Segoe UI" panose="020B0502040204020203" pitchFamily="34" charset="0"/>
              <a:cs typeface="Segoe UI" panose="020B0502040204020203" pitchFamily="34" charset="0"/>
            </a:endParaRPr>
          </a:p>
          <a:p>
            <a:pPr>
              <a:lnSpc>
                <a:spcPct val="130000"/>
              </a:lnSpc>
            </a:pPr>
            <a:r>
              <a:rPr lang="en-GB" sz="2000" b="0" kern="1200">
                <a:solidFill>
                  <a:schemeClr val="tx1">
                    <a:lumMod val="65000"/>
                    <a:lumOff val="35000"/>
                  </a:schemeClr>
                </a:solidFill>
                <a:effectLst/>
                <a:latin typeface="Segoe UI" panose="020B0502040204020203" pitchFamily="34" charset="0"/>
                <a:cs typeface="Segoe UI" panose="020B0502040204020203" pitchFamily="34" charset="0"/>
              </a:rPr>
              <a:t>Any person working with the child, or the young person can raise a concern. For example, this may be the parent/carer, class teacher, pupil support staff , p</a:t>
            </a:r>
            <a:r>
              <a:rPr lang="en-GB" sz="2000">
                <a:solidFill>
                  <a:schemeClr val="tx1">
                    <a:lumMod val="65000"/>
                    <a:lumOff val="35000"/>
                  </a:schemeClr>
                </a:solidFill>
                <a:latin typeface="Segoe UI" panose="020B0502040204020203" pitchFamily="34" charset="0"/>
                <a:cs typeface="Segoe UI" panose="020B0502040204020203" pitchFamily="34" charset="0"/>
              </a:rPr>
              <a:t>upil support teacher, </a:t>
            </a:r>
            <a:r>
              <a:rPr lang="en-GB" sz="2000" b="0" kern="1200">
                <a:solidFill>
                  <a:schemeClr val="tx1">
                    <a:lumMod val="65000"/>
                    <a:lumOff val="35000"/>
                  </a:schemeClr>
                </a:solidFill>
                <a:effectLst/>
                <a:latin typeface="Segoe UI" panose="020B0502040204020203" pitchFamily="34" charset="0"/>
                <a:cs typeface="Segoe UI" panose="020B0502040204020203" pitchFamily="34" charset="0"/>
              </a:rPr>
              <a:t>educational psychologist, social worker or any person who has been working with a child or young person.</a:t>
            </a:r>
            <a:endParaRPr lang="en-GB" sz="2000" b="1" kern="1200">
              <a:solidFill>
                <a:schemeClr val="tx1">
                  <a:lumMod val="65000"/>
                  <a:lumOff val="35000"/>
                </a:schemeClr>
              </a:solidFill>
              <a:effectLst/>
              <a:latin typeface="Segoe UI" panose="020B0502040204020203" pitchFamily="34" charset="0"/>
              <a:cs typeface="Segoe UI" panose="020B0502040204020203" pitchFamily="34" charset="0"/>
            </a:endParaRPr>
          </a:p>
        </p:txBody>
      </p:sp>
      <p:pic>
        <p:nvPicPr>
          <p:cNvPr id="4" name="Picture 3" descr="This image is a circle with the four factors in the centre which give rise to a range of additional support needs. They are the Learning environment, Family Circumstances, Disability or health need and Social and Emotional factors. Surrounding the four factors are the Wellbeing Indicators and the four Capacities to highlight the interconnectivity an interdependence. ">
            <a:extLst>
              <a:ext uri="{FF2B5EF4-FFF2-40B4-BE49-F238E27FC236}">
                <a16:creationId xmlns:a16="http://schemas.microsoft.com/office/drawing/2014/main" id="{C2397B98-9EF7-4A60-851B-33937B14D4CB}"/>
              </a:ext>
            </a:extLst>
          </p:cNvPr>
          <p:cNvPicPr/>
          <p:nvPr/>
        </p:nvPicPr>
        <p:blipFill>
          <a:blip r:embed="rId4" cstate="email">
            <a:extLst>
              <a:ext uri="{28A0092B-C50C-407E-A947-70E740481C1C}">
                <a14:useLocalDpi xmlns:a14="http://schemas.microsoft.com/office/drawing/2010/main"/>
              </a:ext>
            </a:extLst>
          </a:blip>
          <a:stretch>
            <a:fillRect/>
          </a:stretch>
        </p:blipFill>
        <p:spPr>
          <a:xfrm>
            <a:off x="7561005" y="1363597"/>
            <a:ext cx="4380681" cy="4348944"/>
          </a:xfrm>
          <a:prstGeom prst="rect">
            <a:avLst/>
          </a:prstGeom>
        </p:spPr>
      </p:pic>
    </p:spTree>
    <p:extLst>
      <p:ext uri="{BB962C8B-B14F-4D97-AF65-F5344CB8AC3E}">
        <p14:creationId xmlns:p14="http://schemas.microsoft.com/office/powerpoint/2010/main" val="3940754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F912375-0AC2-4A3B-8BF4-68516CA711CF}"/>
              </a:ext>
            </a:extLst>
          </p:cNvPr>
          <p:cNvSpPr txBox="1">
            <a:spLocks noGrp="1"/>
          </p:cNvSpPr>
          <p:nvPr>
            <p:ph type="title" idx="4294967295"/>
          </p:nvPr>
        </p:nvSpPr>
        <p:spPr>
          <a:xfrm>
            <a:off x="419023" y="382649"/>
            <a:ext cx="10836972" cy="6587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000" b="1" i="0" u="none" strike="noStrike" kern="0" cap="none" spc="0" normalizeH="0" baseline="0" noProof="0">
                <a:ln>
                  <a:noFill/>
                </a:ln>
                <a:solidFill>
                  <a:srgbClr val="00ABB5"/>
                </a:solidFill>
                <a:effectLst/>
                <a:uLnTx/>
                <a:uFillTx/>
                <a:latin typeface="Segoe UI" panose="020B0502040204020203" pitchFamily="34" charset="0"/>
                <a:ea typeface="+mj-ea"/>
                <a:cs typeface="Segoe UI" panose="020B0502040204020203" pitchFamily="34" charset="0"/>
              </a:rPr>
              <a:t>Staged Level of Intervention</a:t>
            </a:r>
          </a:p>
        </p:txBody>
      </p:sp>
      <p:pic>
        <p:nvPicPr>
          <p:cNvPr id="5" name="Picture 4" descr="This is the Education Scotland, Inclusion, Wellbeing and Equalities logo. It is blue green and yellow.">
            <a:extLst>
              <a:ext uri="{FF2B5EF4-FFF2-40B4-BE49-F238E27FC236}">
                <a16:creationId xmlns:a16="http://schemas.microsoft.com/office/drawing/2014/main" id="{558E10C7-7E3E-90B9-1C31-51CBA70051B7}"/>
              </a:ext>
            </a:extLst>
          </p:cNvPr>
          <p:cNvPicPr>
            <a:picLocks noChangeAspect="1"/>
          </p:cNvPicPr>
          <p:nvPr/>
        </p:nvPicPr>
        <p:blipFill>
          <a:blip r:embed="rId2"/>
          <a:stretch>
            <a:fillRect/>
          </a:stretch>
        </p:blipFill>
        <p:spPr>
          <a:xfrm>
            <a:off x="10658475" y="0"/>
            <a:ext cx="1533525" cy="771525"/>
          </a:xfrm>
          <a:prstGeom prst="rect">
            <a:avLst/>
          </a:prstGeom>
        </p:spPr>
      </p:pic>
      <p:sp>
        <p:nvSpPr>
          <p:cNvPr id="2" name="TextBox 1">
            <a:extLst>
              <a:ext uri="{FF2B5EF4-FFF2-40B4-BE49-F238E27FC236}">
                <a16:creationId xmlns:a16="http://schemas.microsoft.com/office/drawing/2014/main" id="{EC3120DB-C7D9-EAFF-2148-AEBA56DF7C26}"/>
              </a:ext>
            </a:extLst>
          </p:cNvPr>
          <p:cNvSpPr txBox="1"/>
          <p:nvPr/>
        </p:nvSpPr>
        <p:spPr>
          <a:xfrm>
            <a:off x="391886" y="968856"/>
            <a:ext cx="11564140" cy="923330"/>
          </a:xfrm>
          <a:prstGeom prst="rect">
            <a:avLst/>
          </a:prstGeom>
          <a:noFill/>
        </p:spPr>
        <p:txBody>
          <a:bodyPr wrap="square" rtlCol="0">
            <a:spAutoFit/>
          </a:bodyPr>
          <a:lstStyle/>
          <a:p>
            <a:r>
              <a:rPr lang="en-GB" sz="1800" kern="0">
                <a:solidFill>
                  <a:schemeClr val="tx1">
                    <a:lumMod val="75000"/>
                    <a:lumOff val="25000"/>
                  </a:schemeClr>
                </a:solidFill>
                <a:latin typeface="Segoe UI" panose="020B0502040204020203" pitchFamily="34" charset="0"/>
                <a:cs typeface="Segoe UI" panose="020B0502040204020203" pitchFamily="34" charset="0"/>
              </a:rPr>
              <a:t>Staged intervention  a flexible approach used to identify, assess, plan, record and review to meet the needs of children and young people. </a:t>
            </a:r>
          </a:p>
          <a:p>
            <a:endParaRPr lang="en-GB"/>
          </a:p>
        </p:txBody>
      </p:sp>
      <p:pic>
        <p:nvPicPr>
          <p:cNvPr id="3" name="Picture 2" descr="This image represents the Staged Level of Intervention. It is a triangle split in two sections. The smaller top section text says Targeted Support, and the larger bottom text section says Universal Support. A double headed arrow between the two sections represents the movement between them. ">
            <a:extLst>
              <a:ext uri="{FF2B5EF4-FFF2-40B4-BE49-F238E27FC236}">
                <a16:creationId xmlns:a16="http://schemas.microsoft.com/office/drawing/2014/main" id="{4B93F2BF-9639-4901-B8B3-C139C43139C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6573" y="1870599"/>
            <a:ext cx="2958326" cy="3979596"/>
          </a:xfrm>
          <a:prstGeom prst="rect">
            <a:avLst/>
          </a:prstGeom>
        </p:spPr>
      </p:pic>
      <p:sp>
        <p:nvSpPr>
          <p:cNvPr id="4" name="TextBox 3">
            <a:extLst>
              <a:ext uri="{FF2B5EF4-FFF2-40B4-BE49-F238E27FC236}">
                <a16:creationId xmlns:a16="http://schemas.microsoft.com/office/drawing/2014/main" id="{8E4379CB-DC60-4A2C-956E-ACC815FBF80C}"/>
              </a:ext>
            </a:extLst>
          </p:cNvPr>
          <p:cNvSpPr txBox="1"/>
          <p:nvPr/>
        </p:nvSpPr>
        <p:spPr>
          <a:xfrm>
            <a:off x="3410434" y="4029034"/>
            <a:ext cx="8427604" cy="1938992"/>
          </a:xfrm>
          <a:prstGeom prst="rect">
            <a:avLst/>
          </a:prstGeom>
          <a:noFill/>
        </p:spPr>
        <p:txBody>
          <a:bodyPr wrap="square" rtlCol="0">
            <a:spAutoFit/>
          </a:bodyPr>
          <a:lstStyle/>
          <a:p>
            <a:r>
              <a:rPr lang="en-GB" sz="2000" b="1">
                <a:solidFill>
                  <a:srgbClr val="00ABB5"/>
                </a:solidFill>
                <a:latin typeface="Segoe UI" panose="020B0502040204020203" pitchFamily="34" charset="0"/>
                <a:cs typeface="Segoe UI" panose="020B0502040204020203" pitchFamily="34" charset="0"/>
              </a:rPr>
              <a:t>Universal Support</a:t>
            </a:r>
          </a:p>
          <a:p>
            <a:r>
              <a:rPr lang="en-GB" sz="2000" kern="0">
                <a:solidFill>
                  <a:schemeClr val="tx1">
                    <a:lumMod val="75000"/>
                    <a:lumOff val="25000"/>
                  </a:schemeClr>
                </a:solidFill>
                <a:latin typeface="Segoe UI" panose="020B0502040204020203" pitchFamily="34" charset="0"/>
                <a:cs typeface="Segoe UI" panose="020B0502040204020203" pitchFamily="34" charset="0"/>
              </a:rPr>
              <a:t>The majority of learners are supported through Universal support which  starts with the ethos, climate and relationships within every learning environment. It is the responsibility of all practitioners  to take a child-centred approach which promotes and supports wellbeing, inclusion equality and fairness.</a:t>
            </a:r>
          </a:p>
        </p:txBody>
      </p:sp>
      <p:sp>
        <p:nvSpPr>
          <p:cNvPr id="6" name="TextBox 5">
            <a:extLst>
              <a:ext uri="{FF2B5EF4-FFF2-40B4-BE49-F238E27FC236}">
                <a16:creationId xmlns:a16="http://schemas.microsoft.com/office/drawing/2014/main" id="{2C4350B7-8EB9-44D4-B200-7FED18889674}"/>
              </a:ext>
            </a:extLst>
          </p:cNvPr>
          <p:cNvSpPr txBox="1"/>
          <p:nvPr/>
        </p:nvSpPr>
        <p:spPr>
          <a:xfrm>
            <a:off x="3456645" y="1955486"/>
            <a:ext cx="8621055" cy="1631216"/>
          </a:xfrm>
          <a:prstGeom prst="rect">
            <a:avLst/>
          </a:prstGeom>
          <a:noFill/>
        </p:spPr>
        <p:txBody>
          <a:bodyPr wrap="square" rtlCol="0">
            <a:spAutoFit/>
          </a:bodyPr>
          <a:lstStyle/>
          <a:p>
            <a:r>
              <a:rPr lang="en-GB" sz="2000" b="1" kern="0">
                <a:solidFill>
                  <a:srgbClr val="00ABB5"/>
                </a:solidFill>
                <a:latin typeface="Segoe UI" panose="020B0502040204020203" pitchFamily="34" charset="0"/>
                <a:cs typeface="Segoe UI" panose="020B0502040204020203" pitchFamily="34" charset="0"/>
              </a:rPr>
              <a:t>Targeted support</a:t>
            </a:r>
          </a:p>
          <a:p>
            <a:r>
              <a:rPr lang="en-GB" sz="2000" kern="0">
                <a:solidFill>
                  <a:schemeClr val="tx1">
                    <a:lumMod val="75000"/>
                    <a:lumOff val="25000"/>
                  </a:schemeClr>
                </a:solidFill>
                <a:latin typeface="Segoe UI" panose="020B0502040204020203" pitchFamily="34" charset="0"/>
                <a:cs typeface="Segoe UI" panose="020B0502040204020203" pitchFamily="34" charset="0"/>
              </a:rPr>
              <a:t>Usually, but not exclusively, co-ordinated and provided by specialist staff/partners. Targeted' support is any focused support which children or young people may require for short or longer periods of time to help them overcome barriers to learning or to ensure progress in learning. </a:t>
            </a:r>
          </a:p>
        </p:txBody>
      </p:sp>
    </p:spTree>
    <p:extLst>
      <p:ext uri="{BB962C8B-B14F-4D97-AF65-F5344CB8AC3E}">
        <p14:creationId xmlns:p14="http://schemas.microsoft.com/office/powerpoint/2010/main" val="1267825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FDDE84C-4598-A1E0-04AE-776A190BD6C3}"/>
              </a:ext>
            </a:extLst>
          </p:cNvPr>
          <p:cNvSpPr txBox="1">
            <a:spLocks noGrp="1"/>
          </p:cNvSpPr>
          <p:nvPr>
            <p:ph type="title" idx="4294967295"/>
          </p:nvPr>
        </p:nvSpPr>
        <p:spPr>
          <a:xfrm>
            <a:off x="439618" y="537109"/>
            <a:ext cx="10836972" cy="711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000" b="1" i="0" u="none" strike="noStrike" kern="0" cap="none" spc="0" normalizeH="0" baseline="0" noProof="0">
                <a:ln>
                  <a:noFill/>
                </a:ln>
                <a:solidFill>
                  <a:srgbClr val="00ABB5"/>
                </a:solidFill>
                <a:effectLst/>
                <a:uLnTx/>
                <a:uFillTx/>
                <a:latin typeface="Segoe UI"/>
                <a:ea typeface="+mj-ea"/>
                <a:cs typeface="Segoe UI"/>
              </a:rPr>
              <a:t>Curriculum for Excellence</a:t>
            </a:r>
            <a:endParaRPr kumimoji="0" lang="en-GB" sz="3000" b="1" i="0" u="none" strike="noStrike" kern="0" cap="none" spc="0" normalizeH="0" baseline="0" noProof="0">
              <a:ln>
                <a:noFill/>
              </a:ln>
              <a:solidFill>
                <a:srgbClr val="00ABB5"/>
              </a:solidFill>
              <a:effectLst/>
              <a:uLnTx/>
              <a:uFillTx/>
              <a:latin typeface="Segoe UI" panose="020B0502040204020203" pitchFamily="34" charset="0"/>
              <a:ea typeface="+mj-ea"/>
              <a:cs typeface="Segoe UI" panose="020B0502040204020203" pitchFamily="34" charset="0"/>
            </a:endParaRPr>
          </a:p>
        </p:txBody>
      </p:sp>
      <p:pic>
        <p:nvPicPr>
          <p:cNvPr id="1025" name="Picture 4" descr="CfE">
            <a:extLst>
              <a:ext uri="{FF2B5EF4-FFF2-40B4-BE49-F238E27FC236}">
                <a16:creationId xmlns:a16="http://schemas.microsoft.com/office/drawing/2014/main" id="{33F47A9A-C200-4222-B750-AE94A0C3818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668194" y="499885"/>
            <a:ext cx="1858451" cy="63943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This is the Education Scotland, Inclusion, Wellbeing and Equalities logo. It is blue green and yellow.">
            <a:extLst>
              <a:ext uri="{FF2B5EF4-FFF2-40B4-BE49-F238E27FC236}">
                <a16:creationId xmlns:a16="http://schemas.microsoft.com/office/drawing/2014/main" id="{84C7C974-1D77-4A99-D23F-89CD6FA371EC}"/>
              </a:ext>
            </a:extLst>
          </p:cNvPr>
          <p:cNvPicPr>
            <a:picLocks noChangeAspect="1"/>
          </p:cNvPicPr>
          <p:nvPr/>
        </p:nvPicPr>
        <p:blipFill>
          <a:blip r:embed="rId3"/>
          <a:stretch>
            <a:fillRect/>
          </a:stretch>
        </p:blipFill>
        <p:spPr>
          <a:xfrm>
            <a:off x="10658475" y="0"/>
            <a:ext cx="1533525" cy="771525"/>
          </a:xfrm>
          <a:prstGeom prst="rect">
            <a:avLst/>
          </a:prstGeom>
        </p:spPr>
      </p:pic>
      <p:sp>
        <p:nvSpPr>
          <p:cNvPr id="2" name="TextBox 1">
            <a:extLst>
              <a:ext uri="{FF2B5EF4-FFF2-40B4-BE49-F238E27FC236}">
                <a16:creationId xmlns:a16="http://schemas.microsoft.com/office/drawing/2014/main" id="{9DBD2385-4D80-DE07-FDD9-11BDFFC37F77}"/>
              </a:ext>
            </a:extLst>
          </p:cNvPr>
          <p:cNvSpPr txBox="1"/>
          <p:nvPr/>
        </p:nvSpPr>
        <p:spPr>
          <a:xfrm>
            <a:off x="482600" y="1587500"/>
            <a:ext cx="11264900" cy="4843634"/>
          </a:xfrm>
          <a:prstGeom prst="rect">
            <a:avLst/>
          </a:prstGeom>
          <a:noFill/>
        </p:spPr>
        <p:txBody>
          <a:bodyPr wrap="square" rtlCol="0">
            <a:spAutoFit/>
          </a:bodyPr>
          <a:lstStyle/>
          <a:p>
            <a:pPr marL="0" marR="0" lvl="0" indent="0" algn="l" defTabSz="914400" rtl="0" eaLnBrk="0" fontAlgn="base" latinLnBrk="0" hangingPunct="0">
              <a:lnSpc>
                <a:spcPct val="130000"/>
              </a:lnSpc>
              <a:spcBef>
                <a:spcPct val="0"/>
              </a:spcBef>
              <a:spcAft>
                <a:spcPct val="0"/>
              </a:spcAft>
              <a:buClrTx/>
              <a:buSzTx/>
              <a:buFontTx/>
              <a:buNone/>
              <a:tabLst>
                <a:tab pos="457200" algn="l"/>
                <a:tab pos="914400" algn="l"/>
                <a:tab pos="1371600" algn="l"/>
                <a:tab pos="1828800" algn="l"/>
                <a:tab pos="2971800" algn="l"/>
                <a:tab pos="3429000" algn="l"/>
                <a:tab pos="5715000" algn="r"/>
              </a:tabLst>
              <a:defRPr/>
            </a:pPr>
            <a:r>
              <a:rPr kumimoji="0" lang="en-GB" altLang="en-US" sz="24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Times New Roman" panose="02020603050405020304" pitchFamily="18" charset="0"/>
                <a:cs typeface="Segoe UI" panose="020B0502040204020203" pitchFamily="34" charset="0"/>
              </a:rPr>
              <a:t>“Curriculum for Excellence is an inclusive curriculum from 3 to 18 wherever learning is taking place”.</a:t>
            </a:r>
            <a:r>
              <a:rPr kumimoji="0" lang="en-GB" altLang="en-US" sz="2400" b="1"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Times New Roman" panose="02020603050405020304" pitchFamily="18" charset="0"/>
                <a:cs typeface="Segoe UI" panose="020B0502040204020203" pitchFamily="34" charset="0"/>
              </a:rPr>
              <a:t> </a:t>
            </a:r>
          </a:p>
          <a:p>
            <a:pPr marL="0" marR="0" lvl="0" indent="0" algn="l" defTabSz="914400" rtl="0" eaLnBrk="0" fontAlgn="base" latinLnBrk="0" hangingPunct="0">
              <a:lnSpc>
                <a:spcPct val="130000"/>
              </a:lnSpc>
              <a:spcBef>
                <a:spcPct val="0"/>
              </a:spcBef>
              <a:spcAft>
                <a:spcPct val="0"/>
              </a:spcAft>
              <a:buClrTx/>
              <a:buSzTx/>
              <a:buFontTx/>
              <a:buNone/>
              <a:tabLst>
                <a:tab pos="457200" algn="l"/>
                <a:tab pos="914400" algn="l"/>
                <a:tab pos="1371600" algn="l"/>
                <a:tab pos="1828800" algn="l"/>
                <a:tab pos="2971800" algn="l"/>
                <a:tab pos="3429000" algn="l"/>
                <a:tab pos="5715000" algn="r"/>
              </a:tabLst>
              <a:defRPr/>
            </a:pPr>
            <a:endParaRPr kumimoji="0" lang="en-GB" altLang="en-US" sz="2400" b="1"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0" fontAlgn="base" latinLnBrk="0" hangingPunct="0">
              <a:lnSpc>
                <a:spcPct val="130000"/>
              </a:lnSpc>
              <a:spcBef>
                <a:spcPct val="0"/>
              </a:spcBef>
              <a:spcAft>
                <a:spcPct val="0"/>
              </a:spcAft>
              <a:buClrTx/>
              <a:buSzTx/>
              <a:buFontTx/>
              <a:buNone/>
              <a:tabLst>
                <a:tab pos="457200" algn="l"/>
                <a:tab pos="914400" algn="l"/>
                <a:tab pos="1371600" algn="l"/>
                <a:tab pos="1828800" algn="l"/>
                <a:tab pos="2971800" algn="l"/>
                <a:tab pos="3429000" algn="l"/>
                <a:tab pos="5715000" algn="r"/>
              </a:tabLst>
              <a:defRPr/>
            </a:pPr>
            <a:endParaRPr kumimoji="0" lang="en-GB" altLang="en-US" sz="24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0" fontAlgn="base" latinLnBrk="0" hangingPunct="0">
              <a:lnSpc>
                <a:spcPct val="130000"/>
              </a:lnSpc>
              <a:spcBef>
                <a:spcPct val="0"/>
              </a:spcBef>
              <a:spcAft>
                <a:spcPct val="0"/>
              </a:spcAft>
              <a:buClrTx/>
              <a:buSzTx/>
              <a:buFontTx/>
              <a:buNone/>
              <a:tabLst>
                <a:tab pos="457200" algn="l"/>
                <a:tab pos="914400" algn="l"/>
                <a:tab pos="1371600" algn="l"/>
                <a:tab pos="1828800" algn="l"/>
                <a:tab pos="2971800" algn="l"/>
                <a:tab pos="3429000" algn="l"/>
                <a:tab pos="5715000" algn="r"/>
              </a:tabLst>
              <a:defRPr/>
            </a:pPr>
            <a:r>
              <a:rPr kumimoji="0" lang="en-GB" altLang="en-US" sz="24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Times New Roman" panose="02020603050405020304" pitchFamily="18" charset="0"/>
                <a:cs typeface="Segoe UI" panose="020B0502040204020203" pitchFamily="34" charset="0"/>
              </a:rPr>
              <a:t>Curriculum for Excellence is a world-class example of universal design for learning. Its principles of curriculum design include relevance, personalisation and choice and challenge and enjoyment.  At its development stage, special school head teachers and support for learning teachers advised on building experiential learning into the curriculum through experiences and outcomes across its levels. </a:t>
            </a:r>
            <a:endParaRPr kumimoji="0" lang="en-GB" altLang="en-US" sz="2400" b="0" i="0" u="none" strike="noStrike" kern="1200" cap="none" spc="0" normalizeH="0" baseline="0" noProof="0">
              <a:ln>
                <a:noFill/>
              </a:ln>
              <a:solidFill>
                <a:schemeClr val="tx1">
                  <a:lumMod val="65000"/>
                  <a:lumOff val="35000"/>
                </a:schemeClr>
              </a:solidFill>
              <a:effectLst/>
              <a:uLnTx/>
              <a:uFillTx/>
              <a:latin typeface="Segoe UI" panose="020B0502040204020203" pitchFamily="34" charset="0"/>
              <a:ea typeface="+mn-ea"/>
              <a:cs typeface="Segoe UI" panose="020B0502040204020203" pitchFamily="34" charset="0"/>
            </a:endParaRPr>
          </a:p>
          <a:p>
            <a:pPr>
              <a:lnSpc>
                <a:spcPct val="130000"/>
              </a:lnSpc>
            </a:pPr>
            <a:endParaRPr lang="en-GB" sz="2400"/>
          </a:p>
        </p:txBody>
      </p:sp>
    </p:spTree>
    <p:extLst>
      <p:ext uri="{BB962C8B-B14F-4D97-AF65-F5344CB8AC3E}">
        <p14:creationId xmlns:p14="http://schemas.microsoft.com/office/powerpoint/2010/main" val="948142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A031B55-062F-4FF0-BAAF-D4AB93FB7D52}"/>
              </a:ext>
            </a:extLst>
          </p:cNvPr>
          <p:cNvSpPr txBox="1">
            <a:spLocks noGrp="1"/>
          </p:cNvSpPr>
          <p:nvPr>
            <p:ph type="title" idx="4294967295"/>
          </p:nvPr>
        </p:nvSpPr>
        <p:spPr bwMode="auto">
          <a:xfrm>
            <a:off x="308714" y="458133"/>
            <a:ext cx="10334115" cy="1189568"/>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0" cap="none" spc="0" normalizeH="0" baseline="0" noProof="0">
                <a:ln>
                  <a:noFill/>
                </a:ln>
                <a:solidFill>
                  <a:srgbClr val="00ABB5"/>
                </a:solidFill>
                <a:effectLst/>
                <a:uLnTx/>
                <a:uFillTx/>
                <a:latin typeface="Segoe UI"/>
                <a:ea typeface="+mj-ea"/>
                <a:cs typeface="Segoe UI"/>
              </a:rPr>
              <a:t>What makes effective and inclusive learning and teaching that meets the needs of </a:t>
            </a:r>
            <a:r>
              <a:rPr kumimoji="0" lang="en-GB" sz="2800" b="1" i="0" u="none" strike="noStrike" kern="0" cap="none" spc="0" normalizeH="0" baseline="0" noProof="0">
                <a:ln>
                  <a:noFill/>
                </a:ln>
                <a:solidFill>
                  <a:srgbClr val="00ABB5"/>
                </a:solidFill>
                <a:effectLst/>
                <a:uLnTx/>
                <a:uFillTx/>
                <a:latin typeface="Segoe UI"/>
                <a:ea typeface="+mj-ea"/>
                <a:cs typeface="Segoe UI"/>
              </a:rPr>
              <a:t>all </a:t>
            </a:r>
            <a:r>
              <a:rPr kumimoji="0" lang="en-GB" sz="2400" b="1" i="0" u="none" strike="noStrike" kern="0" cap="none" spc="0" normalizeH="0" baseline="0" noProof="0">
                <a:ln>
                  <a:noFill/>
                </a:ln>
                <a:solidFill>
                  <a:srgbClr val="00ABB5"/>
                </a:solidFill>
                <a:effectLst/>
                <a:uLnTx/>
                <a:uFillTx/>
                <a:latin typeface="Segoe UI"/>
                <a:ea typeface="+mj-ea"/>
                <a:cs typeface="Segoe UI"/>
              </a:rPr>
              <a:t>learners – including those who require additional support?</a:t>
            </a:r>
          </a:p>
        </p:txBody>
      </p:sp>
      <p:pic>
        <p:nvPicPr>
          <p:cNvPr id="3" name="Picture 2" descr="This is the Education Scotland, Inclusion, Wellbeing and Equalities logo. It is blue green and yellow.">
            <a:extLst>
              <a:ext uri="{FF2B5EF4-FFF2-40B4-BE49-F238E27FC236}">
                <a16:creationId xmlns:a16="http://schemas.microsoft.com/office/drawing/2014/main" id="{7508F4EF-A561-0F38-B4F0-B080BB630132}"/>
              </a:ext>
            </a:extLst>
          </p:cNvPr>
          <p:cNvPicPr>
            <a:picLocks noChangeAspect="1"/>
          </p:cNvPicPr>
          <p:nvPr/>
        </p:nvPicPr>
        <p:blipFill>
          <a:blip r:embed="rId3"/>
          <a:stretch>
            <a:fillRect/>
          </a:stretch>
        </p:blipFill>
        <p:spPr>
          <a:xfrm>
            <a:off x="10658475" y="0"/>
            <a:ext cx="1533525" cy="771525"/>
          </a:xfrm>
          <a:prstGeom prst="rect">
            <a:avLst/>
          </a:prstGeom>
        </p:spPr>
      </p:pic>
      <p:sp>
        <p:nvSpPr>
          <p:cNvPr id="2" name="TextBox 1"/>
          <p:cNvSpPr txBox="1"/>
          <p:nvPr/>
        </p:nvSpPr>
        <p:spPr>
          <a:xfrm>
            <a:off x="181359" y="1790193"/>
            <a:ext cx="12010641" cy="4154984"/>
          </a:xfrm>
          <a:prstGeom prst="rect">
            <a:avLst/>
          </a:prstGeom>
          <a:noFill/>
        </p:spPr>
        <p:txBody>
          <a:bodyPr wrap="square" rtlCol="0">
            <a:spAutoFit/>
          </a:bodyPr>
          <a:lstStyle/>
          <a:p>
            <a:pPr marL="342900" indent="-432000">
              <a:lnSpc>
                <a:spcPct val="120000"/>
              </a:lnSpc>
              <a:buFont typeface="Arial" panose="020B0604020202020204" pitchFamily="34" charset="0"/>
              <a:buChar char="•"/>
            </a:pPr>
            <a:r>
              <a:rPr lang="en-GB" sz="2200">
                <a:solidFill>
                  <a:schemeClr val="tx1">
                    <a:lumMod val="75000"/>
                    <a:lumOff val="25000"/>
                  </a:schemeClr>
                </a:solidFill>
                <a:latin typeface="Segoe UI" panose="020B0502040204020203" pitchFamily="34" charset="0"/>
                <a:cs typeface="Segoe UI" panose="020B0502040204020203" pitchFamily="34" charset="0"/>
              </a:rPr>
              <a:t>Relationship based approaches </a:t>
            </a:r>
          </a:p>
          <a:p>
            <a:pPr marL="342900" indent="-432000">
              <a:lnSpc>
                <a:spcPct val="120000"/>
              </a:lnSpc>
              <a:buFont typeface="Arial" panose="020B0604020202020204" pitchFamily="34" charset="0"/>
              <a:buChar char="•"/>
            </a:pPr>
            <a:r>
              <a:rPr lang="en-GB" sz="2200">
                <a:solidFill>
                  <a:schemeClr val="tx1">
                    <a:lumMod val="75000"/>
                    <a:lumOff val="25000"/>
                  </a:schemeClr>
                </a:solidFill>
                <a:latin typeface="Segoe UI" panose="020B0502040204020203" pitchFamily="34" charset="0"/>
                <a:cs typeface="Segoe UI" panose="020B0502040204020203" pitchFamily="34" charset="0"/>
              </a:rPr>
              <a:t>Child centred planning</a:t>
            </a:r>
          </a:p>
          <a:p>
            <a:pPr marL="342900" indent="-432000">
              <a:lnSpc>
                <a:spcPct val="120000"/>
              </a:lnSpc>
              <a:buFont typeface="Arial" panose="020B0604020202020204" pitchFamily="34" charset="0"/>
              <a:buChar char="•"/>
            </a:pPr>
            <a:r>
              <a:rPr lang="en-GB" sz="2200">
                <a:solidFill>
                  <a:schemeClr val="tx1">
                    <a:lumMod val="75000"/>
                    <a:lumOff val="25000"/>
                  </a:schemeClr>
                </a:solidFill>
                <a:latin typeface="Segoe UI" panose="020B0502040204020203" pitchFamily="34" charset="0"/>
                <a:cs typeface="Segoe UI" panose="020B0502040204020203" pitchFamily="34" charset="0"/>
              </a:rPr>
              <a:t>Inclusive pedagogy - maximising universal support </a:t>
            </a:r>
          </a:p>
          <a:p>
            <a:pPr marL="342900" indent="-432000">
              <a:lnSpc>
                <a:spcPct val="120000"/>
              </a:lnSpc>
              <a:buFont typeface="Arial" panose="020B0604020202020204" pitchFamily="34" charset="0"/>
              <a:buChar char="•"/>
            </a:pPr>
            <a:r>
              <a:rPr lang="en-GB" sz="2200">
                <a:solidFill>
                  <a:schemeClr val="tx1">
                    <a:lumMod val="75000"/>
                    <a:lumOff val="25000"/>
                  </a:schemeClr>
                </a:solidFill>
                <a:latin typeface="Segoe UI" panose="020B0502040204020203" pitchFamily="34" charset="0"/>
                <a:cs typeface="Segoe UI" panose="020B0502040204020203" pitchFamily="34" charset="0"/>
              </a:rPr>
              <a:t>Professional learning opportunities </a:t>
            </a:r>
          </a:p>
          <a:p>
            <a:pPr marL="342900" indent="-432000">
              <a:lnSpc>
                <a:spcPct val="120000"/>
              </a:lnSpc>
              <a:buFont typeface="Arial" panose="020B0604020202020204" pitchFamily="34" charset="0"/>
              <a:buChar char="•"/>
            </a:pPr>
            <a:r>
              <a:rPr lang="en-GB" sz="2200">
                <a:solidFill>
                  <a:schemeClr val="tx1">
                    <a:lumMod val="75000"/>
                    <a:lumOff val="25000"/>
                  </a:schemeClr>
                </a:solidFill>
                <a:latin typeface="Segoe UI" panose="020B0502040204020203" pitchFamily="34" charset="0"/>
                <a:cs typeface="Segoe UI" panose="020B0502040204020203" pitchFamily="34" charset="0"/>
              </a:rPr>
              <a:t>Collaborative approaches - partnerships</a:t>
            </a:r>
          </a:p>
          <a:p>
            <a:pPr marL="342900" indent="-432000">
              <a:lnSpc>
                <a:spcPct val="120000"/>
              </a:lnSpc>
              <a:buFont typeface="Arial" panose="020B0604020202020204" pitchFamily="34" charset="0"/>
              <a:buChar char="•"/>
            </a:pPr>
            <a:r>
              <a:rPr lang="en-GB" sz="2200">
                <a:solidFill>
                  <a:schemeClr val="tx1">
                    <a:lumMod val="75000"/>
                    <a:lumOff val="25000"/>
                  </a:schemeClr>
                </a:solidFill>
                <a:latin typeface="Segoe UI" panose="020B0502040204020203" pitchFamily="34" charset="0"/>
                <a:cs typeface="Segoe UI" panose="020B0502040204020203" pitchFamily="34" charset="0"/>
              </a:rPr>
              <a:t>No ‘one-size-fits-all’ approach</a:t>
            </a:r>
          </a:p>
          <a:p>
            <a:pPr marL="342900" indent="-432000">
              <a:lnSpc>
                <a:spcPct val="120000"/>
              </a:lnSpc>
              <a:buFont typeface="Arial" panose="020B0604020202020204" pitchFamily="34" charset="0"/>
              <a:buChar char="•"/>
            </a:pPr>
            <a:r>
              <a:rPr lang="en-GB" sz="2200">
                <a:solidFill>
                  <a:schemeClr val="tx1">
                    <a:lumMod val="75000"/>
                    <a:lumOff val="25000"/>
                  </a:schemeClr>
                </a:solidFill>
                <a:latin typeface="Segoe UI" panose="020B0502040204020203" pitchFamily="34" charset="0"/>
                <a:cs typeface="Segoe UI" panose="020B0502040204020203" pitchFamily="34" charset="0"/>
              </a:rPr>
              <a:t>Progression pathways – flexible pathways – flexible curriculum* </a:t>
            </a:r>
          </a:p>
          <a:p>
            <a:pPr marL="342900" indent="-432000">
              <a:lnSpc>
                <a:spcPct val="120000"/>
              </a:lnSpc>
              <a:buFont typeface="Arial" panose="020B0604020202020204" pitchFamily="34" charset="0"/>
              <a:buChar char="•"/>
            </a:pPr>
            <a:r>
              <a:rPr lang="en-GB" sz="2200">
                <a:solidFill>
                  <a:schemeClr val="tx1">
                    <a:lumMod val="75000"/>
                    <a:lumOff val="25000"/>
                  </a:schemeClr>
                </a:solidFill>
                <a:latin typeface="Segoe UI" panose="020B0502040204020203" pitchFamily="34" charset="0"/>
                <a:cs typeface="Segoe UI" panose="020B0502040204020203" pitchFamily="34" charset="0"/>
              </a:rPr>
              <a:t>Balance, progression and coherence</a:t>
            </a:r>
          </a:p>
          <a:p>
            <a:pPr marL="342900" indent="-432000">
              <a:lnSpc>
                <a:spcPct val="120000"/>
              </a:lnSpc>
              <a:buFont typeface="Arial" panose="020B0604020202020204" pitchFamily="34" charset="0"/>
              <a:buChar char="•"/>
            </a:pPr>
            <a:r>
              <a:rPr lang="en-GB" sz="2200">
                <a:solidFill>
                  <a:schemeClr val="tx1">
                    <a:lumMod val="75000"/>
                    <a:lumOff val="25000"/>
                  </a:schemeClr>
                </a:solidFill>
                <a:latin typeface="Segoe UI" panose="020B0502040204020203" pitchFamily="34" charset="0"/>
                <a:cs typeface="Segoe UI" panose="020B0502040204020203" pitchFamily="34" charset="0"/>
              </a:rPr>
              <a:t>Tackling bureaucracy</a:t>
            </a:r>
          </a:p>
          <a:p>
            <a:pPr marL="342900" indent="-432000">
              <a:lnSpc>
                <a:spcPct val="120000"/>
              </a:lnSpc>
              <a:buFont typeface="Arial" panose="020B0604020202020204" pitchFamily="34" charset="0"/>
              <a:buChar char="•"/>
            </a:pPr>
            <a:r>
              <a:rPr lang="en-GB" sz="2200">
                <a:solidFill>
                  <a:schemeClr val="tx1">
                    <a:lumMod val="75000"/>
                    <a:lumOff val="25000"/>
                  </a:schemeClr>
                </a:solidFill>
                <a:latin typeface="Segoe UI" panose="020B0502040204020203" pitchFamily="34" charset="0"/>
                <a:cs typeface="Segoe UI" panose="020B0502040204020203" pitchFamily="34" charset="0"/>
              </a:rPr>
              <a:t>Continuous cycle of improvement - effective use of reflection, self-evaluation robust data. </a:t>
            </a:r>
          </a:p>
        </p:txBody>
      </p:sp>
    </p:spTree>
    <p:extLst>
      <p:ext uri="{BB962C8B-B14F-4D97-AF65-F5344CB8AC3E}">
        <p14:creationId xmlns:p14="http://schemas.microsoft.com/office/powerpoint/2010/main" val="87508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a:ea typeface="ＭＳ Ｐゴシック"/>
                <a:cs typeface="Arial"/>
              </a:rPr>
              <a:t>Reflection</a:t>
            </a:r>
            <a:endParaRPr kumimoji="0" lang="en-GB" sz="3200" b="1" i="0" u="none" strike="noStrike" kern="1200" cap="none" spc="0" normalizeH="0" baseline="0" noProof="0">
              <a:ln>
                <a:noFill/>
              </a:ln>
              <a:solidFill>
                <a:schemeClr val="bg1"/>
              </a:solidFill>
              <a:effectLst/>
              <a:uLnTx/>
              <a:uFillTx/>
              <a:latin typeface="Arial" charset="0"/>
              <a:ea typeface="ＭＳ Ｐゴシック" pitchFamily="34" charset="-128"/>
              <a:cs typeface="+mn-cs"/>
            </a:endParaRPr>
          </a:p>
        </p:txBody>
      </p:sp>
      <p:pic>
        <p:nvPicPr>
          <p:cNvPr id="5" name="Picture 4" descr="This is the Education Scotland, Inclusion, Wellbeing and Equalities logo. It is blue green and yellow.">
            <a:extLst>
              <a:ext uri="{FF2B5EF4-FFF2-40B4-BE49-F238E27FC236}">
                <a16:creationId xmlns:a16="http://schemas.microsoft.com/office/drawing/2014/main" id="{2A84726D-5CA4-818E-7224-4B7C2B927A37}"/>
              </a:ext>
            </a:extLst>
          </p:cNvPr>
          <p:cNvPicPr>
            <a:picLocks noChangeAspect="1"/>
          </p:cNvPicPr>
          <p:nvPr/>
        </p:nvPicPr>
        <p:blipFill>
          <a:blip r:embed="rId3"/>
          <a:stretch>
            <a:fillRect/>
          </a:stretch>
        </p:blipFill>
        <p:spPr>
          <a:xfrm>
            <a:off x="10658475" y="0"/>
            <a:ext cx="1533525" cy="771525"/>
          </a:xfrm>
          <a:prstGeom prst="rect">
            <a:avLst/>
          </a:prstGeom>
        </p:spPr>
      </p:pic>
      <p:pic>
        <p:nvPicPr>
          <p:cNvPr id="3" name="Picture 2" descr="This image represents a reflective activity. It is of 2 icons representing people next to a large question mark.   ">
            <a:extLst>
              <a:ext uri="{FF2B5EF4-FFF2-40B4-BE49-F238E27FC236}">
                <a16:creationId xmlns:a16="http://schemas.microsoft.com/office/drawing/2014/main" id="{CEE256A8-AE22-4329-B67D-6B875915442C}"/>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97140" y="1828342"/>
            <a:ext cx="9515517" cy="3005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a:solidFill>
                  <a:schemeClr val="tx1">
                    <a:lumMod val="75000"/>
                    <a:lumOff val="25000"/>
                  </a:schemeClr>
                </a:solidFill>
                <a:latin typeface="Segoe UI"/>
                <a:cs typeface="Arial"/>
              </a:rPr>
              <a:t>From what you have learned so far, think about:</a:t>
            </a:r>
          </a:p>
          <a:p>
            <a:endParaRPr lang="en-GB" sz="2400" b="1">
              <a:solidFill>
                <a:schemeClr val="tx1">
                  <a:lumMod val="75000"/>
                  <a:lumOff val="25000"/>
                </a:schemeClr>
              </a:solidFill>
              <a:latin typeface="Segoe UI"/>
              <a:cs typeface="Arial"/>
            </a:endParaRPr>
          </a:p>
          <a:p>
            <a:pPr marL="342900" indent="-342900">
              <a:lnSpc>
                <a:spcPct val="120000"/>
              </a:lnSpc>
              <a:buFont typeface="Arial"/>
              <a:buChar char="•"/>
            </a:pPr>
            <a:r>
              <a:rPr lang="en-GB" sz="2400">
                <a:solidFill>
                  <a:schemeClr val="tx1">
                    <a:lumMod val="75000"/>
                    <a:lumOff val="25000"/>
                  </a:schemeClr>
                </a:solidFill>
                <a:latin typeface="Segoe UI"/>
                <a:cs typeface="Arial"/>
              </a:rPr>
              <a:t>How has this made you feel?</a:t>
            </a:r>
          </a:p>
          <a:p>
            <a:pPr marL="342900" indent="-342900">
              <a:lnSpc>
                <a:spcPct val="120000"/>
              </a:lnSpc>
              <a:buFont typeface="Arial"/>
              <a:buChar char="•"/>
            </a:pPr>
            <a:r>
              <a:rPr lang="en-GB" sz="2400">
                <a:solidFill>
                  <a:schemeClr val="tx1">
                    <a:lumMod val="75000"/>
                    <a:lumOff val="25000"/>
                  </a:schemeClr>
                </a:solidFill>
                <a:latin typeface="Segoe UI"/>
                <a:cs typeface="Arial"/>
              </a:rPr>
              <a:t>What has this made you think about?</a:t>
            </a:r>
          </a:p>
          <a:p>
            <a:pPr marL="342900" indent="-342900">
              <a:lnSpc>
                <a:spcPct val="120000"/>
              </a:lnSpc>
              <a:buFont typeface="Arial"/>
              <a:buChar char="•"/>
            </a:pPr>
            <a:r>
              <a:rPr lang="en-GB" sz="2400">
                <a:solidFill>
                  <a:schemeClr val="tx1">
                    <a:lumMod val="75000"/>
                    <a:lumOff val="25000"/>
                  </a:schemeClr>
                </a:solidFill>
                <a:latin typeface="Segoe UI"/>
                <a:cs typeface="Arial"/>
              </a:rPr>
              <a:t>What one action would you like to take forward?</a:t>
            </a:r>
          </a:p>
          <a:p>
            <a:pPr marL="342900" indent="-342900">
              <a:lnSpc>
                <a:spcPct val="120000"/>
              </a:lnSpc>
              <a:buFont typeface="Arial"/>
              <a:buChar char="•"/>
            </a:pPr>
            <a:r>
              <a:rPr lang="en-GB" sz="2400">
                <a:solidFill>
                  <a:schemeClr val="tx1">
                    <a:lumMod val="75000"/>
                    <a:lumOff val="25000"/>
                  </a:schemeClr>
                </a:solidFill>
                <a:latin typeface="Segoe UI"/>
                <a:cs typeface="Arial"/>
              </a:rPr>
              <a:t>How can you link what you plan to do with others in your setting?</a:t>
            </a:r>
          </a:p>
          <a:p>
            <a:pPr marL="342900" indent="-342900">
              <a:lnSpc>
                <a:spcPct val="120000"/>
              </a:lnSpc>
              <a:buFont typeface="Arial"/>
              <a:buChar char="•"/>
            </a:pPr>
            <a:r>
              <a:rPr lang="en-GB" sz="2400">
                <a:solidFill>
                  <a:schemeClr val="tx1">
                    <a:lumMod val="75000"/>
                    <a:lumOff val="25000"/>
                  </a:schemeClr>
                </a:solidFill>
                <a:latin typeface="Segoe UI"/>
                <a:cs typeface="Arial"/>
              </a:rPr>
              <a:t>How you will know that this learning has made a difference?</a:t>
            </a:r>
          </a:p>
        </p:txBody>
      </p:sp>
    </p:spTree>
    <p:extLst>
      <p:ext uri="{BB962C8B-B14F-4D97-AF65-F5344CB8AC3E}">
        <p14:creationId xmlns:p14="http://schemas.microsoft.com/office/powerpoint/2010/main" val="3536053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a:t>We value your feedback </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CD42F332-599C-34C1-4EBE-36C6A109383A}"/>
              </a:ext>
            </a:extLst>
          </p:cNvPr>
          <p:cNvPicPr>
            <a:picLocks noChangeAspect="1"/>
          </p:cNvPicPr>
          <p:nvPr/>
        </p:nvPicPr>
        <p:blipFill>
          <a:blip r:embed="rId3"/>
          <a:stretch>
            <a:fillRect/>
          </a:stretch>
        </p:blipFill>
        <p:spPr>
          <a:xfrm>
            <a:off x="10658475" y="0"/>
            <a:ext cx="1533525" cy="771525"/>
          </a:xfrm>
          <a:prstGeom prst="rect">
            <a:avLst/>
          </a:prstGeom>
        </p:spPr>
      </p:pic>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a:ln>
                <a:noFill/>
              </a:ln>
              <a:solidFill>
                <a:prstClr val="black"/>
              </a:solidFill>
              <a:effectLst/>
              <a:uLnTx/>
              <a:uFillTx/>
              <a:latin typeface="Segoe UI"/>
              <a:ea typeface="+mn-ea"/>
              <a:cs typeface="Arial"/>
            </a:endParaRPr>
          </a:p>
        </p:txBody>
      </p:sp>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6">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215444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184404" y="323290"/>
            <a:ext cx="356768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charset="0"/>
                <a:ea typeface="ＭＳ Ｐゴシック" pitchFamily="34" charset="-128"/>
                <a:cs typeface="+mn-cs"/>
              </a:rPr>
              <a:t>Interconnectivity </a:t>
            </a:r>
            <a:endParaRPr kumimoji="0" lang="en-GB" sz="3200" b="1" i="0" u="none" strike="noStrike" kern="1200" cap="none" spc="0" normalizeH="0" baseline="0" noProof="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10" name="Picture 9" descr="This image represents Inclusion. Inside a centrally placed heart shape are 3 stylised icons representing 3 gender neutral children and young people. One icon represents wheelchair users.  generated">
            <a:extLst>
              <a:ext uri="{FF2B5EF4-FFF2-40B4-BE49-F238E27FC236}">
                <a16:creationId xmlns:a16="http://schemas.microsoft.com/office/drawing/2014/main" id="{11BB54A0-A9F0-23EC-3B94-FB930D821EA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0AF9A1DF-33B0-B81B-A6D7-0F456032E93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confidence">
            <a:extLst>
              <a:ext uri="{FF2B5EF4-FFF2-40B4-BE49-F238E27FC236}">
                <a16:creationId xmlns:a16="http://schemas.microsoft.com/office/drawing/2014/main" id="{A8261908-E3C9-E387-F520-9170EACFE40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a:extLst>
              <a:ext uri="{FF2B5EF4-FFF2-40B4-BE49-F238E27FC236}">
                <a16:creationId xmlns:a16="http://schemas.microsoft.com/office/drawing/2014/main" id="{EF86A003-7A79-0CBA-2D10-8E08922ED22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sp>
        <p:nvSpPr>
          <p:cNvPr id="6" name="Rectangle: Rounded Corners 5" descr="This dark grey rectangle outline highlights the focus are for this presentation. It is Inclusion">
            <a:extLst>
              <a:ext uri="{FF2B5EF4-FFF2-40B4-BE49-F238E27FC236}">
                <a16:creationId xmlns:a16="http://schemas.microsoft.com/office/drawing/2014/main" id="{DBA29CEC-7370-76C6-F7DE-FE599AA24CFA}"/>
              </a:ext>
            </a:extLst>
          </p:cNvPr>
          <p:cNvSpPr/>
          <p:nvPr/>
        </p:nvSpPr>
        <p:spPr>
          <a:xfrm>
            <a:off x="598055" y="3402931"/>
            <a:ext cx="3740727" cy="2257805"/>
          </a:xfrm>
          <a:prstGeom prst="roundRect">
            <a:avLst/>
          </a:prstGeom>
          <a:no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pic>
        <p:nvPicPr>
          <p:cNvPr id="8" name="Picture 7" descr="This is the Education Scotland, Inclusion, Wellbeing and Equalities logo. It is  blue green and yellow.">
            <a:extLst>
              <a:ext uri="{FF2B5EF4-FFF2-40B4-BE49-F238E27FC236}">
                <a16:creationId xmlns:a16="http://schemas.microsoft.com/office/drawing/2014/main" id="{17FA3052-582A-B741-98ED-B53A355CB25F}"/>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60065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r>
              <a:rPr lang="en-US" sz="1400" b="1"/>
              <a:t>Education Scotland</a:t>
            </a:r>
          </a:p>
          <a:p>
            <a:r>
              <a:rPr lang="en-US" sz="1400" err="1"/>
              <a:t>Denholm</a:t>
            </a:r>
            <a:r>
              <a:rPr lang="en-US" sz="1400"/>
              <a:t> House</a:t>
            </a:r>
            <a:endParaRPr lang="en-GB" sz="1400"/>
          </a:p>
          <a:p>
            <a:r>
              <a:rPr lang="en-US" sz="1400" err="1"/>
              <a:t>Almondvale</a:t>
            </a:r>
            <a:r>
              <a:rPr lang="en-US" sz="1400"/>
              <a:t> Business Park</a:t>
            </a:r>
            <a:endParaRPr lang="en-GB" sz="1400"/>
          </a:p>
          <a:p>
            <a:r>
              <a:rPr lang="en-US" sz="1400" err="1"/>
              <a:t>Almondvale</a:t>
            </a:r>
            <a:r>
              <a:rPr lang="en-US" sz="1400"/>
              <a:t> Way</a:t>
            </a:r>
            <a:endParaRPr lang="en-GB" sz="1400"/>
          </a:p>
          <a:p>
            <a:r>
              <a:rPr lang="en-US" sz="1400"/>
              <a:t>Livingston EH54 6GA</a:t>
            </a:r>
            <a:endParaRPr lang="en-GB" sz="1400"/>
          </a:p>
          <a:p>
            <a:endParaRPr lang="en-GB" sz="1400"/>
          </a:p>
          <a:p>
            <a:r>
              <a:rPr lang="en-US" sz="1400" b="1"/>
              <a:t>T   </a:t>
            </a:r>
            <a:r>
              <a:rPr lang="en-US" sz="1400"/>
              <a:t>+44 (0)131 244 5000</a:t>
            </a:r>
            <a:endParaRPr lang="en-GB" sz="1400"/>
          </a:p>
          <a:p>
            <a:r>
              <a:rPr lang="en-US" sz="1400" b="1"/>
              <a:t>E   </a:t>
            </a:r>
            <a:r>
              <a:rPr lang="en-US" sz="1400"/>
              <a:t>enquiries@educationscotland.gsi.gov.uk</a:t>
            </a:r>
            <a:endParaRPr lang="en-GB" sz="1400"/>
          </a:p>
          <a:p>
            <a:r>
              <a:rPr lang="en-US" sz="1400"/>
              <a:t> </a:t>
            </a:r>
            <a:endParaRPr lang="en-GB" sz="1400"/>
          </a:p>
        </p:txBody>
      </p:sp>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descr="This decorative image is part of the Education Scotland branding. It is 2 teal-coloured overlapping triangle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3836533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a:solidFill>
                  <a:schemeClr val="tx1">
                    <a:lumMod val="85000"/>
                    <a:lumOff val="15000"/>
                  </a:schemeClr>
                </a:solidFill>
                <a:latin typeface="Segoe UI"/>
                <a:ea typeface="Calibri"/>
                <a:cs typeface="Calibri"/>
              </a:rPr>
              <a:t>     whole-setting, or as a self-directed learning activity as an individual.</a:t>
            </a:r>
            <a:endParaRPr lang="en-GB" sz="2300">
              <a:solidFill>
                <a:schemeClr val="tx1">
                  <a:lumMod val="85000"/>
                  <a:lumOff val="15000"/>
                </a:schemeClr>
              </a:solidFill>
              <a:latin typeface="Segoe UI"/>
              <a:cs typeface="Arial"/>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Facilitation notes are included at the bottom of each slide.</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Please do not remove or change any of the slides included.</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Anyone who works in an educational setting can be a facilitator and use these slides. </a:t>
            </a:r>
            <a:endParaRPr lang="en-US" sz="230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237817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a:solidFill>
                  <a:schemeClr val="tx1">
                    <a:lumMod val="85000"/>
                    <a:lumOff val="15000"/>
                  </a:schemeClr>
                </a:solidFill>
                <a:latin typeface="Segoe UI"/>
                <a:cs typeface="Segoe UI"/>
              </a:rPr>
              <a:t>This professional learning resource will support you to deepen your knowledge and understanding.</a:t>
            </a:r>
            <a:endParaRPr lang="en-GB" sz="2400" b="1">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a:solidFill>
                <a:schemeClr val="tx1">
                  <a:lumMod val="85000"/>
                  <a:lumOff val="15000"/>
                </a:schemeClr>
              </a:solidFill>
              <a:latin typeface="Segoe UI"/>
              <a:cs typeface="Segoe UI"/>
            </a:endParaRPr>
          </a:p>
          <a:p>
            <a:pPr>
              <a:lnSpc>
                <a:spcPct val="130000"/>
              </a:lnSpc>
            </a:pPr>
            <a:r>
              <a:rPr lang="en-GB" sz="240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a:solidFill>
                <a:srgbClr val="000000"/>
              </a:solidFill>
              <a:latin typeface="Segoe UI"/>
              <a:cs typeface="Segoe UI"/>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32399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ChangeArrowheads="1"/>
          </p:cNvSpPr>
          <p:nvPr/>
        </p:nvSpPr>
        <p:spPr bwMode="auto">
          <a:xfrm>
            <a:off x="239185" y="704850"/>
            <a:ext cx="1099184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GB" sz="3200" b="1">
                <a:solidFill>
                  <a:schemeClr val="bg1"/>
                </a:solidFill>
              </a:rPr>
              <a:t>Pause for Thought… </a:t>
            </a: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
        <p:nvSpPr>
          <p:cNvPr id="3" name="Title 2"/>
          <p:cNvSpPr txBox="1">
            <a:spLocks noGrp="1"/>
          </p:cNvSpPr>
          <p:nvPr>
            <p:ph type="title" idx="4294967295"/>
          </p:nvPr>
        </p:nvSpPr>
        <p:spPr>
          <a:xfrm>
            <a:off x="442199" y="560472"/>
            <a:ext cx="3055132"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a:ln>
                  <a:noFill/>
                </a:ln>
                <a:solidFill>
                  <a:srgbClr val="00C4C4"/>
                </a:solidFill>
                <a:effectLst/>
                <a:uLnTx/>
                <a:uFillTx/>
                <a:latin typeface="Segoe UI"/>
                <a:ea typeface="+mn-ea"/>
                <a:cs typeface="Segoe UI"/>
              </a:rPr>
              <a:t>Welcome</a:t>
            </a:r>
            <a:r>
              <a:rPr kumimoji="0" lang="en-GB" sz="5400" b="1" i="0" u="none" strike="noStrike" kern="1200" cap="none" spc="0" normalizeH="0" baseline="0" noProof="0">
                <a:ln>
                  <a:noFill/>
                </a:ln>
                <a:solidFill>
                  <a:srgbClr val="00C4C4"/>
                </a:solidFill>
                <a:effectLst/>
                <a:uLnTx/>
                <a:uFillTx/>
                <a:latin typeface="Segoe UI"/>
                <a:ea typeface="+mn-ea"/>
                <a:cs typeface="Segoe UI"/>
              </a:rPr>
              <a:t> </a:t>
            </a:r>
            <a:endParaRPr kumimoji="0" lang="en-GB" sz="5400" b="1" i="0" u="none" strike="noStrike" kern="1200" cap="none" spc="0" normalizeH="0" baseline="0" noProof="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5" name="TextBox 4"/>
          <p:cNvSpPr txBox="1"/>
          <p:nvPr/>
        </p:nvSpPr>
        <p:spPr>
          <a:xfrm>
            <a:off x="476441" y="1593208"/>
            <a:ext cx="9495885" cy="3763018"/>
          </a:xfrm>
          <a:prstGeom prst="rect">
            <a:avLst/>
          </a:prstGeom>
          <a:noFill/>
        </p:spPr>
        <p:txBody>
          <a:bodyPr wrap="square" rtlCol="0">
            <a:spAutoFit/>
          </a:bodyPr>
          <a:lstStyle/>
          <a:p>
            <a:pPr>
              <a:lnSpc>
                <a:spcPct val="150000"/>
              </a:lnSpc>
            </a:pPr>
            <a:r>
              <a:rPr lang="en-GB" sz="2400">
                <a:solidFill>
                  <a:schemeClr val="tx1">
                    <a:lumMod val="75000"/>
                    <a:lumOff val="25000"/>
                  </a:schemeClr>
                </a:solidFill>
                <a:latin typeface="Segoe UI" panose="020B0502040204020203" pitchFamily="34" charset="0"/>
                <a:cs typeface="Segoe UI" panose="020B0502040204020203" pitchFamily="34" charset="0"/>
              </a:rPr>
              <a:t>This session aims to provide an opportunity to reflect on:</a:t>
            </a:r>
          </a:p>
          <a:p>
            <a:pPr>
              <a:lnSpc>
                <a:spcPct val="150000"/>
              </a:lnSpc>
            </a:pPr>
            <a:endParaRPr lang="en-GB">
              <a:solidFill>
                <a:schemeClr val="tx1">
                  <a:lumMod val="75000"/>
                  <a:lumOff val="2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457200" indent="-457200">
              <a:lnSpc>
                <a:spcPct val="150000"/>
              </a:lnSpc>
              <a:buFont typeface="Arial" panose="020B0604020202020204" pitchFamily="34" charset="0"/>
              <a:buChar char="•"/>
            </a:pPr>
            <a:r>
              <a:rPr lang="en-GB" sz="240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rPr>
              <a:t>What inclusion means to you. </a:t>
            </a:r>
          </a:p>
          <a:p>
            <a:pPr marL="457200" indent="-457200">
              <a:lnSpc>
                <a:spcPct val="150000"/>
              </a:lnSpc>
              <a:buFont typeface="Arial" panose="020B0604020202020204" pitchFamily="34" charset="0"/>
              <a:buChar char="•"/>
            </a:pPr>
            <a:r>
              <a:rPr lang="en-GB" sz="240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rPr>
              <a:t>T</a:t>
            </a:r>
            <a:r>
              <a:rPr lang="en-GB" sz="240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he roles and responsibilities of all staff in supporting inclusive education.</a:t>
            </a:r>
          </a:p>
          <a:p>
            <a:pPr marL="457200" indent="-457200">
              <a:lnSpc>
                <a:spcPct val="150000"/>
              </a:lnSpc>
              <a:buFont typeface="Arial" panose="020B0604020202020204" pitchFamily="34" charset="0"/>
              <a:buChar char="•"/>
            </a:pPr>
            <a:r>
              <a:rPr lang="en-GB" sz="240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rPr>
              <a:t>Your next steps in developing a deeper understanding of inclusion.  </a:t>
            </a:r>
            <a:endParaRPr lang="en-GB" sz="240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294412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02ED651-A135-4B3D-929D-BE82B65072D0}"/>
              </a:ext>
            </a:extLst>
          </p:cNvPr>
          <p:cNvSpPr txBox="1">
            <a:spLocks noGrp="1"/>
          </p:cNvSpPr>
          <p:nvPr>
            <p:ph type="title" idx="4294967295"/>
          </p:nvPr>
        </p:nvSpPr>
        <p:spPr>
          <a:xfrm>
            <a:off x="454152" y="570799"/>
            <a:ext cx="10836972" cy="711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000" b="1" i="0" u="none" strike="noStrike" kern="1200" cap="none" spc="0" normalizeH="0" baseline="0" noProof="0">
                <a:ln>
                  <a:noFill/>
                </a:ln>
                <a:solidFill>
                  <a:srgbClr val="00ABB5"/>
                </a:solidFill>
                <a:effectLst/>
                <a:uLnTx/>
                <a:uFillTx/>
                <a:latin typeface="+mj-lt"/>
                <a:ea typeface="+mj-ea"/>
                <a:cs typeface="+mj-cs"/>
              </a:rPr>
              <a:t>Scottish Context for Inclusion, Equality and Equity</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0" b="1" i="0" u="none" strike="noStrike" kern="0" cap="none" spc="0" normalizeH="0" baseline="0" noProof="0">
              <a:ln>
                <a:noFill/>
              </a:ln>
              <a:solidFill>
                <a:srgbClr val="00ABB5"/>
              </a:solidFill>
              <a:effectLst/>
              <a:uLnTx/>
              <a:uFillTx/>
              <a:latin typeface="+mj-lt"/>
              <a:ea typeface="+mj-ea"/>
              <a:cs typeface="Calibri" panose="020F0502020204030204" pitchFamily="34" charset="0"/>
            </a:endParaRPr>
          </a:p>
        </p:txBody>
      </p:sp>
      <p:pic>
        <p:nvPicPr>
          <p:cNvPr id="3" name="Picture 2" descr="This is the Education Scotland, Inclusion, Wellbeing and Equalities logo. It is  blue green and yellow.">
            <a:extLst>
              <a:ext uri="{FF2B5EF4-FFF2-40B4-BE49-F238E27FC236}">
                <a16:creationId xmlns:a16="http://schemas.microsoft.com/office/drawing/2014/main" id="{D3CE7733-F5EA-0AAB-7FB3-5367413EA1C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pic>
        <p:nvPicPr>
          <p:cNvPr id="8" name="Picture 7" descr="A blue map of Scotland&#10;&#10;">
            <a:extLst>
              <a:ext uri="{FF2B5EF4-FFF2-40B4-BE49-F238E27FC236}">
                <a16:creationId xmlns:a16="http://schemas.microsoft.com/office/drawing/2014/main" id="{81E86E8F-D348-4054-9F97-503A9C0D0C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330813" y="1592485"/>
            <a:ext cx="2620921" cy="2620921"/>
          </a:xfrm>
          <a:prstGeom prst="rect">
            <a:avLst/>
          </a:prstGeom>
        </p:spPr>
      </p:pic>
      <p:sp>
        <p:nvSpPr>
          <p:cNvPr id="2" name="Rectangle 1">
            <a:extLst>
              <a:ext uri="{FF2B5EF4-FFF2-40B4-BE49-F238E27FC236}">
                <a16:creationId xmlns:a16="http://schemas.microsoft.com/office/drawing/2014/main" id="{52FE8B07-1E40-4237-8AA3-EBA3F504770A}"/>
              </a:ext>
            </a:extLst>
          </p:cNvPr>
          <p:cNvSpPr/>
          <p:nvPr/>
        </p:nvSpPr>
        <p:spPr>
          <a:xfrm>
            <a:off x="454152" y="1453411"/>
            <a:ext cx="8383171" cy="4483215"/>
          </a:xfrm>
          <a:prstGeom prst="rect">
            <a:avLst/>
          </a:prstGeom>
        </p:spPr>
        <p:txBody>
          <a:bodyPr wrap="square">
            <a:spAutoFit/>
          </a:bodyPr>
          <a:lstStyle/>
          <a:p>
            <a:pPr>
              <a:lnSpc>
                <a:spcPct val="120000"/>
              </a:lnSpc>
            </a:pPr>
            <a:r>
              <a:rPr lang="en-GB" sz="2400">
                <a:solidFill>
                  <a:schemeClr val="tx1">
                    <a:lumMod val="65000"/>
                    <a:lumOff val="35000"/>
                  </a:schemeClr>
                </a:solidFill>
                <a:latin typeface="Segoe UI" panose="020B0502040204020203" pitchFamily="34" charset="0"/>
                <a:ea typeface="Times New Roman" panose="02020603050405020304" pitchFamily="18" charset="0"/>
                <a:cs typeface="Segoe UI" panose="020B0502040204020203" pitchFamily="34" charset="0"/>
              </a:rPr>
              <a:t>Scottish education is based on the belief that education is a human right and that all children and young people should be supported to reach their fullest potential. </a:t>
            </a:r>
            <a:r>
              <a:rPr lang="en-GB" sz="2400">
                <a:solidFill>
                  <a:schemeClr val="tx1">
                    <a:lumMod val="65000"/>
                    <a:lumOff val="35000"/>
                  </a:schemeClr>
                </a:solidFill>
                <a:latin typeface="Segoe UI" panose="020B0502040204020203" pitchFamily="34" charset="0"/>
                <a:cs typeface="Segoe UI" panose="020B0502040204020203" pitchFamily="34" charset="0"/>
              </a:rPr>
              <a:t>Children’s rights and entitlements are fundamental to Scotland’s approach to inclusive education. It is supported by the legislative framework and key policy drivers </a:t>
            </a:r>
            <a:endParaRPr lang="en-GB" sz="2400">
              <a:solidFill>
                <a:schemeClr val="tx1">
                  <a:lumMod val="65000"/>
                  <a:lumOff val="35000"/>
                </a:schemeClr>
              </a:solidFill>
              <a:latin typeface="Segoe UI" panose="020B0502040204020203" pitchFamily="34" charset="0"/>
              <a:ea typeface="Times New Roman" panose="02020603050405020304" pitchFamily="18" charset="0"/>
              <a:cs typeface="Segoe UI" panose="020B0502040204020203" pitchFamily="34" charset="0"/>
            </a:endParaRPr>
          </a:p>
          <a:p>
            <a:pPr>
              <a:lnSpc>
                <a:spcPct val="120000"/>
              </a:lnSpc>
            </a:pPr>
            <a:endParaRPr lang="en-GB" sz="2400">
              <a:solidFill>
                <a:schemeClr val="tx1">
                  <a:lumMod val="65000"/>
                  <a:lumOff val="35000"/>
                </a:schemeClr>
              </a:solidFill>
              <a:latin typeface="Segoe UI" panose="020B0502040204020203" pitchFamily="34" charset="0"/>
              <a:ea typeface="Times New Roman" panose="02020603050405020304" pitchFamily="18" charset="0"/>
              <a:cs typeface="Segoe UI" panose="020B0502040204020203" pitchFamily="34" charset="0"/>
            </a:endParaRPr>
          </a:p>
          <a:p>
            <a:pPr>
              <a:lnSpc>
                <a:spcPct val="120000"/>
              </a:lnSpc>
            </a:pPr>
            <a:r>
              <a:rPr lang="en-GB" sz="2400">
                <a:solidFill>
                  <a:schemeClr val="tx1">
                    <a:lumMod val="65000"/>
                    <a:lumOff val="35000"/>
                  </a:schemeClr>
                </a:solidFill>
                <a:latin typeface="Segoe UI" panose="020B0502040204020203" pitchFamily="34" charset="0"/>
                <a:ea typeface="Times New Roman" panose="02020603050405020304" pitchFamily="18" charset="0"/>
                <a:cs typeface="Segoe UI" panose="020B0502040204020203" pitchFamily="34" charset="0"/>
              </a:rPr>
              <a:t>Scotland’s education system is designed to be an inclusive one for all children and young people in Scottish schools, with or without additional support needs. </a:t>
            </a:r>
          </a:p>
        </p:txBody>
      </p:sp>
    </p:spTree>
    <p:extLst>
      <p:ext uri="{BB962C8B-B14F-4D97-AF65-F5344CB8AC3E}">
        <p14:creationId xmlns:p14="http://schemas.microsoft.com/office/powerpoint/2010/main" val="3916482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02ED651-A135-4B3D-929D-BE82B65072D0}"/>
              </a:ext>
            </a:extLst>
          </p:cNvPr>
          <p:cNvSpPr txBox="1">
            <a:spLocks noGrp="1"/>
          </p:cNvSpPr>
          <p:nvPr>
            <p:ph type="title" idx="4294967295"/>
          </p:nvPr>
        </p:nvSpPr>
        <p:spPr>
          <a:xfrm>
            <a:off x="167756" y="328423"/>
            <a:ext cx="10836972" cy="711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a:ln>
                  <a:noFill/>
                </a:ln>
                <a:solidFill>
                  <a:srgbClr val="00ABB5"/>
                </a:solidFill>
                <a:effectLst/>
                <a:uLnTx/>
                <a:uFillTx/>
                <a:latin typeface="Segoe UI" panose="020B0502040204020203" pitchFamily="34" charset="0"/>
                <a:ea typeface="+mj-ea"/>
                <a:cs typeface="Segoe UI" panose="020B0502040204020203" pitchFamily="34" charset="0"/>
              </a:rPr>
              <a:t>Scottish Context for Inclusion, Equality and Equity – Overview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0" cap="none" spc="0" normalizeH="0" baseline="0" noProof="0">
              <a:ln>
                <a:noFill/>
              </a:ln>
              <a:solidFill>
                <a:srgbClr val="00ABB5"/>
              </a:solidFill>
              <a:effectLst/>
              <a:uLnTx/>
              <a:uFillTx/>
              <a:latin typeface="Segoe UI" panose="020B0502040204020203" pitchFamily="34" charset="0"/>
              <a:ea typeface="+mj-ea"/>
              <a:cs typeface="Segoe UI" panose="020B0502040204020203" pitchFamily="34" charset="0"/>
            </a:endParaRPr>
          </a:p>
        </p:txBody>
      </p:sp>
      <p:pic>
        <p:nvPicPr>
          <p:cNvPr id="2" name="Picture 1" descr="This is the Education Scotland, Inclusion, Wellbeing and Equalities logo. It is blue green and yellow.">
            <a:extLst>
              <a:ext uri="{FF2B5EF4-FFF2-40B4-BE49-F238E27FC236}">
                <a16:creationId xmlns:a16="http://schemas.microsoft.com/office/drawing/2014/main" id="{0964E9E9-7BC3-AF36-F176-EFB20A088699}"/>
              </a:ext>
            </a:extLst>
          </p:cNvPr>
          <p:cNvPicPr>
            <a:picLocks noChangeAspect="1"/>
          </p:cNvPicPr>
          <p:nvPr/>
        </p:nvPicPr>
        <p:blipFill>
          <a:blip r:embed="rId3"/>
          <a:stretch>
            <a:fillRect/>
          </a:stretch>
        </p:blipFill>
        <p:spPr>
          <a:xfrm>
            <a:off x="10658475" y="0"/>
            <a:ext cx="1533525" cy="771525"/>
          </a:xfrm>
          <a:prstGeom prst="rect">
            <a:avLst/>
          </a:prstGeom>
        </p:spPr>
      </p:pic>
      <p:pic>
        <p:nvPicPr>
          <p:cNvPr id="6" name="Picture 5" descr="This image represents the Scottish context for learners. There is a central circle with 7 stylised icons representing gender neutral children, young people and adults. One icon represents wheelchair users. Surrounding the four factors are the Wellbeing  Indicators, the Four Capacities and totality of the curriculum to highlight the interconnectivity and interdependence.">
            <a:extLst>
              <a:ext uri="{FF2B5EF4-FFF2-40B4-BE49-F238E27FC236}">
                <a16:creationId xmlns:a16="http://schemas.microsoft.com/office/drawing/2014/main" id="{5C5891B7-33E0-2721-A4DB-12C2BDD5B20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17891" y="1674407"/>
            <a:ext cx="3392261" cy="3249285"/>
          </a:xfrm>
          <a:prstGeom prst="rect">
            <a:avLst/>
          </a:prstGeom>
        </p:spPr>
      </p:pic>
      <p:sp>
        <p:nvSpPr>
          <p:cNvPr id="17" name="TextBox 16">
            <a:extLst>
              <a:ext uri="{FF2B5EF4-FFF2-40B4-BE49-F238E27FC236}">
                <a16:creationId xmlns:a16="http://schemas.microsoft.com/office/drawing/2014/main" id="{686DB72F-FAE2-8BB4-043A-D42F40BC1260}"/>
              </a:ext>
            </a:extLst>
          </p:cNvPr>
          <p:cNvSpPr txBox="1"/>
          <p:nvPr/>
        </p:nvSpPr>
        <p:spPr>
          <a:xfrm>
            <a:off x="5191433" y="2979172"/>
            <a:ext cx="1603324" cy="900246"/>
          </a:xfrm>
          <a:prstGeom prst="rect">
            <a:avLst/>
          </a:prstGeom>
          <a:noFill/>
        </p:spPr>
        <p:txBody>
          <a:bodyPr wrap="none" rtlCol="0">
            <a:spAutoFit/>
          </a:bodyPr>
          <a:lstStyle/>
          <a:p>
            <a:r>
              <a:rPr lang="en-GB" sz="1050">
                <a:solidFill>
                  <a:srgbClr val="008080"/>
                </a:solidFill>
                <a:latin typeface="Segoe UI" panose="020B0502040204020203" pitchFamily="34" charset="0"/>
                <a:cs typeface="Segoe UI" panose="020B0502040204020203" pitchFamily="34" charset="0"/>
              </a:rPr>
              <a:t>Supporting All Learners:</a:t>
            </a:r>
          </a:p>
          <a:p>
            <a:pPr marL="171450" indent="-171450">
              <a:buFont typeface="Arial" panose="020B0604020202020204" pitchFamily="34" charset="0"/>
              <a:buChar char="•"/>
            </a:pPr>
            <a:r>
              <a:rPr lang="en-GB" sz="1050">
                <a:solidFill>
                  <a:srgbClr val="008080"/>
                </a:solidFill>
                <a:latin typeface="Segoe UI" panose="020B0502040204020203" pitchFamily="34" charset="0"/>
                <a:cs typeface="Segoe UI" panose="020B0502040204020203" pitchFamily="34" charset="0"/>
              </a:rPr>
              <a:t>Experiences</a:t>
            </a:r>
          </a:p>
          <a:p>
            <a:pPr marL="171450" indent="-171450">
              <a:buFont typeface="Arial" panose="020B0604020202020204" pitchFamily="34" charset="0"/>
              <a:buChar char="•"/>
            </a:pPr>
            <a:r>
              <a:rPr lang="en-GB" sz="1050">
                <a:solidFill>
                  <a:srgbClr val="008080"/>
                </a:solidFill>
                <a:latin typeface="Segoe UI" panose="020B0502040204020203" pitchFamily="34" charset="0"/>
                <a:cs typeface="Segoe UI" panose="020B0502040204020203" pitchFamily="34" charset="0"/>
              </a:rPr>
              <a:t>Achievements</a:t>
            </a:r>
          </a:p>
          <a:p>
            <a:pPr marL="171450" indent="-171450">
              <a:buFont typeface="Arial" panose="020B0604020202020204" pitchFamily="34" charset="0"/>
              <a:buChar char="•"/>
            </a:pPr>
            <a:r>
              <a:rPr lang="en-GB" sz="1050">
                <a:solidFill>
                  <a:srgbClr val="008080"/>
                </a:solidFill>
                <a:latin typeface="Segoe UI" panose="020B0502040204020203" pitchFamily="34" charset="0"/>
                <a:cs typeface="Segoe UI" panose="020B0502040204020203" pitchFamily="34" charset="0"/>
              </a:rPr>
              <a:t>Attainment</a:t>
            </a:r>
          </a:p>
          <a:p>
            <a:pPr marL="171450" indent="-171450">
              <a:buFont typeface="Arial" panose="020B0604020202020204" pitchFamily="34" charset="0"/>
              <a:buChar char="•"/>
            </a:pPr>
            <a:r>
              <a:rPr lang="en-GB" sz="1050">
                <a:solidFill>
                  <a:srgbClr val="008080"/>
                </a:solidFill>
                <a:latin typeface="Segoe UI" panose="020B0502040204020203" pitchFamily="34" charset="0"/>
                <a:cs typeface="Segoe UI" panose="020B0502040204020203" pitchFamily="34" charset="0"/>
              </a:rPr>
              <a:t>Outcomes </a:t>
            </a:r>
          </a:p>
        </p:txBody>
      </p:sp>
      <p:sp>
        <p:nvSpPr>
          <p:cNvPr id="8" name="TextBox 7">
            <a:extLst>
              <a:ext uri="{FF2B5EF4-FFF2-40B4-BE49-F238E27FC236}">
                <a16:creationId xmlns:a16="http://schemas.microsoft.com/office/drawing/2014/main" id="{E94DCEE3-C066-E0BC-63DA-A28BC83C3DC3}"/>
              </a:ext>
            </a:extLst>
          </p:cNvPr>
          <p:cNvSpPr txBox="1"/>
          <p:nvPr/>
        </p:nvSpPr>
        <p:spPr>
          <a:xfrm>
            <a:off x="4817807" y="1307691"/>
            <a:ext cx="2193101" cy="369332"/>
          </a:xfrm>
          <a:prstGeom prst="rect">
            <a:avLst/>
          </a:prstGeom>
          <a:noFill/>
        </p:spPr>
        <p:txBody>
          <a:bodyPr wrap="none" rtlCol="0">
            <a:spAutoFit/>
          </a:bodyPr>
          <a:lstStyle/>
          <a:p>
            <a:r>
              <a:rPr lang="en-GB" b="1">
                <a:solidFill>
                  <a:srgbClr val="008080"/>
                </a:solidFill>
                <a:latin typeface="Calibri" panose="020F0502020204030204" pitchFamily="34" charset="0"/>
                <a:cs typeface="Calibri" panose="020F0502020204030204" pitchFamily="34" charset="0"/>
              </a:rPr>
              <a:t>Priorities and Drivers</a:t>
            </a:r>
          </a:p>
        </p:txBody>
      </p:sp>
      <p:sp>
        <p:nvSpPr>
          <p:cNvPr id="13" name="TextBox 12">
            <a:extLst>
              <a:ext uri="{FF2B5EF4-FFF2-40B4-BE49-F238E27FC236}">
                <a16:creationId xmlns:a16="http://schemas.microsoft.com/office/drawing/2014/main" id="{2B31E621-9BA4-4413-89B1-01B71A12DD7C}"/>
              </a:ext>
            </a:extLst>
          </p:cNvPr>
          <p:cNvSpPr txBox="1"/>
          <p:nvPr/>
        </p:nvSpPr>
        <p:spPr>
          <a:xfrm>
            <a:off x="2252706" y="863777"/>
            <a:ext cx="7446654" cy="369332"/>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Achievement, Attainment, Curriculum, Empowerment, Equity, Outcomes</a:t>
            </a:r>
          </a:p>
        </p:txBody>
      </p:sp>
      <p:sp>
        <p:nvSpPr>
          <p:cNvPr id="12" name="Title 11">
            <a:extLst>
              <a:ext uri="{FF2B5EF4-FFF2-40B4-BE49-F238E27FC236}">
                <a16:creationId xmlns:a16="http://schemas.microsoft.com/office/drawing/2014/main" id="{23AD4042-0427-60CC-0516-21D3E161AD74}"/>
              </a:ext>
            </a:extLst>
          </p:cNvPr>
          <p:cNvSpPr txBox="1">
            <a:spLocks/>
          </p:cNvSpPr>
          <p:nvPr/>
        </p:nvSpPr>
        <p:spPr>
          <a:xfrm>
            <a:off x="7585588" y="3121743"/>
            <a:ext cx="1205266"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8080"/>
                </a:solidFill>
                <a:effectLst/>
                <a:uLnTx/>
                <a:uFillTx/>
                <a:latin typeface="Calibri" panose="020F0502020204030204" pitchFamily="34" charset="0"/>
                <a:ea typeface="+mn-ea"/>
                <a:cs typeface="Calibri" panose="020F0502020204030204" pitchFamily="34" charset="0"/>
              </a:rPr>
              <a:t>Legislation</a:t>
            </a:r>
          </a:p>
        </p:txBody>
      </p:sp>
      <p:sp>
        <p:nvSpPr>
          <p:cNvPr id="11" name="TextBox 10">
            <a:extLst>
              <a:ext uri="{FF2B5EF4-FFF2-40B4-BE49-F238E27FC236}">
                <a16:creationId xmlns:a16="http://schemas.microsoft.com/office/drawing/2014/main" id="{3E0FDBE1-FC07-4D2D-B139-E4DFCFC97E8F}"/>
              </a:ext>
            </a:extLst>
          </p:cNvPr>
          <p:cNvSpPr txBox="1"/>
          <p:nvPr/>
        </p:nvSpPr>
        <p:spPr>
          <a:xfrm>
            <a:off x="8797673" y="2584390"/>
            <a:ext cx="3394327" cy="1754326"/>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Additional Support</a:t>
            </a:r>
          </a:p>
          <a:p>
            <a:r>
              <a:rPr lang="en-GB">
                <a:solidFill>
                  <a:schemeClr val="tx1">
                    <a:lumMod val="65000"/>
                    <a:lumOff val="35000"/>
                  </a:schemeClr>
                </a:solidFill>
                <a:latin typeface="Segoe UI" panose="020B0502040204020203" pitchFamily="34" charset="0"/>
                <a:cs typeface="Segoe UI" panose="020B0502040204020203" pitchFamily="34" charset="0"/>
              </a:rPr>
              <a:t>Accessibility </a:t>
            </a:r>
          </a:p>
          <a:p>
            <a:r>
              <a:rPr lang="en-GB">
                <a:solidFill>
                  <a:schemeClr val="tx1">
                    <a:lumMod val="65000"/>
                    <a:lumOff val="35000"/>
                  </a:schemeClr>
                </a:solidFill>
                <a:latin typeface="Segoe UI" panose="020B0502040204020203" pitchFamily="34" charset="0"/>
                <a:cs typeface="Segoe UI" panose="020B0502040204020203" pitchFamily="34" charset="0"/>
              </a:rPr>
              <a:t>Equality </a:t>
            </a:r>
          </a:p>
          <a:p>
            <a:r>
              <a:rPr lang="en-GB">
                <a:solidFill>
                  <a:schemeClr val="tx1">
                    <a:lumMod val="65000"/>
                    <a:lumOff val="35000"/>
                  </a:schemeClr>
                </a:solidFill>
                <a:latin typeface="Segoe UI" panose="020B0502040204020203" pitchFamily="34" charset="0"/>
                <a:cs typeface="Segoe UI" panose="020B0502040204020203" pitchFamily="34" charset="0"/>
              </a:rPr>
              <a:t>Inclusion</a:t>
            </a:r>
          </a:p>
          <a:p>
            <a:r>
              <a:rPr lang="en-GB">
                <a:solidFill>
                  <a:schemeClr val="tx1">
                    <a:lumMod val="65000"/>
                    <a:lumOff val="35000"/>
                  </a:schemeClr>
                </a:solidFill>
                <a:latin typeface="Segoe UI" panose="020B0502040204020203" pitchFamily="34" charset="0"/>
                <a:cs typeface="Segoe UI" panose="020B0502040204020203" pitchFamily="34" charset="0"/>
              </a:rPr>
              <a:t>Learner Voice and Participation </a:t>
            </a:r>
          </a:p>
          <a:p>
            <a:r>
              <a:rPr lang="en-GB">
                <a:solidFill>
                  <a:schemeClr val="tx1">
                    <a:lumMod val="65000"/>
                    <a:lumOff val="35000"/>
                  </a:schemeClr>
                </a:solidFill>
                <a:latin typeface="Segoe UI" panose="020B0502040204020203" pitchFamily="34" charset="0"/>
                <a:cs typeface="Segoe UI" panose="020B0502040204020203" pitchFamily="34" charset="0"/>
              </a:rPr>
              <a:t>Rights </a:t>
            </a:r>
          </a:p>
        </p:txBody>
      </p:sp>
      <p:sp>
        <p:nvSpPr>
          <p:cNvPr id="16" name="TextBox 15">
            <a:extLst>
              <a:ext uri="{FF2B5EF4-FFF2-40B4-BE49-F238E27FC236}">
                <a16:creationId xmlns:a16="http://schemas.microsoft.com/office/drawing/2014/main" id="{E05DE7C2-8E61-ECAC-C05C-7F1ED90CDB79}"/>
              </a:ext>
            </a:extLst>
          </p:cNvPr>
          <p:cNvSpPr txBox="1"/>
          <p:nvPr/>
        </p:nvSpPr>
        <p:spPr>
          <a:xfrm>
            <a:off x="4803059" y="4930878"/>
            <a:ext cx="2168735" cy="369332"/>
          </a:xfrm>
          <a:prstGeom prst="rect">
            <a:avLst/>
          </a:prstGeom>
          <a:noFill/>
        </p:spPr>
        <p:txBody>
          <a:bodyPr wrap="none" rtlCol="0">
            <a:spAutoFit/>
          </a:bodyPr>
          <a:lstStyle/>
          <a:p>
            <a:r>
              <a:rPr lang="en-GB" b="1">
                <a:solidFill>
                  <a:srgbClr val="008080"/>
                </a:solidFill>
                <a:latin typeface="Calibri" panose="020F0502020204030204" pitchFamily="34" charset="0"/>
                <a:cs typeface="Calibri" panose="020F0502020204030204" pitchFamily="34" charset="0"/>
              </a:rPr>
              <a:t>Professional Support</a:t>
            </a:r>
          </a:p>
        </p:txBody>
      </p:sp>
      <p:sp>
        <p:nvSpPr>
          <p:cNvPr id="4" name="TextBox 3">
            <a:extLst>
              <a:ext uri="{FF2B5EF4-FFF2-40B4-BE49-F238E27FC236}">
                <a16:creationId xmlns:a16="http://schemas.microsoft.com/office/drawing/2014/main" id="{A15AF7CD-8A99-404E-B455-32CC645CD2CD}"/>
              </a:ext>
            </a:extLst>
          </p:cNvPr>
          <p:cNvSpPr txBox="1"/>
          <p:nvPr/>
        </p:nvSpPr>
        <p:spPr>
          <a:xfrm>
            <a:off x="4017100" y="5287376"/>
            <a:ext cx="4383123" cy="923330"/>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Education Scotland </a:t>
            </a:r>
          </a:p>
          <a:p>
            <a:r>
              <a:rPr lang="en-GB">
                <a:solidFill>
                  <a:schemeClr val="tx1">
                    <a:lumMod val="65000"/>
                    <a:lumOff val="35000"/>
                  </a:schemeClr>
                </a:solidFill>
                <a:latin typeface="Segoe UI" panose="020B0502040204020203" pitchFamily="34" charset="0"/>
                <a:cs typeface="Segoe UI" panose="020B0502040204020203" pitchFamily="34" charset="0"/>
              </a:rPr>
              <a:t>Professional Organisations and Standards</a:t>
            </a:r>
          </a:p>
          <a:p>
            <a:r>
              <a:rPr lang="en-GB">
                <a:solidFill>
                  <a:schemeClr val="tx1">
                    <a:lumMod val="65000"/>
                    <a:lumOff val="35000"/>
                  </a:schemeClr>
                </a:solidFill>
                <a:latin typeface="Segoe UI" panose="020B0502040204020203" pitchFamily="34" charset="0"/>
                <a:cs typeface="Segoe UI" panose="020B0502040204020203" pitchFamily="34" charset="0"/>
              </a:rPr>
              <a:t>UNIONS  </a:t>
            </a:r>
          </a:p>
        </p:txBody>
      </p:sp>
      <p:sp>
        <p:nvSpPr>
          <p:cNvPr id="15" name="TextBox 14">
            <a:extLst>
              <a:ext uri="{FF2B5EF4-FFF2-40B4-BE49-F238E27FC236}">
                <a16:creationId xmlns:a16="http://schemas.microsoft.com/office/drawing/2014/main" id="{1832F684-3890-50D3-7066-70315AA25E61}"/>
              </a:ext>
            </a:extLst>
          </p:cNvPr>
          <p:cNvSpPr txBox="1"/>
          <p:nvPr/>
        </p:nvSpPr>
        <p:spPr>
          <a:xfrm>
            <a:off x="2767780" y="2964427"/>
            <a:ext cx="1365567" cy="646331"/>
          </a:xfrm>
          <a:prstGeom prst="rect">
            <a:avLst/>
          </a:prstGeom>
          <a:noFill/>
        </p:spPr>
        <p:txBody>
          <a:bodyPr wrap="none" rtlCol="0">
            <a:spAutoFit/>
          </a:bodyPr>
          <a:lstStyle/>
          <a:p>
            <a:r>
              <a:rPr lang="en-GB" b="1">
                <a:solidFill>
                  <a:srgbClr val="008080"/>
                </a:solidFill>
                <a:latin typeface="Calibri" panose="020F0502020204030204" pitchFamily="34" charset="0"/>
                <a:cs typeface="Calibri" panose="020F0502020204030204" pitchFamily="34" charset="0"/>
              </a:rPr>
              <a:t>Policies and </a:t>
            </a:r>
          </a:p>
          <a:p>
            <a:r>
              <a:rPr lang="en-GB" b="1">
                <a:solidFill>
                  <a:srgbClr val="008080"/>
                </a:solidFill>
                <a:latin typeface="Calibri" panose="020F0502020204030204" pitchFamily="34" charset="0"/>
                <a:cs typeface="Calibri" panose="020F0502020204030204" pitchFamily="34" charset="0"/>
              </a:rPr>
              <a:t>Guidance</a:t>
            </a:r>
          </a:p>
        </p:txBody>
      </p:sp>
      <p:sp>
        <p:nvSpPr>
          <p:cNvPr id="14" name="TextBox 13">
            <a:extLst>
              <a:ext uri="{FF2B5EF4-FFF2-40B4-BE49-F238E27FC236}">
                <a16:creationId xmlns:a16="http://schemas.microsoft.com/office/drawing/2014/main" id="{40D0EE15-6C64-485A-A5C1-2CF451707B4F}"/>
              </a:ext>
            </a:extLst>
          </p:cNvPr>
          <p:cNvSpPr txBox="1"/>
          <p:nvPr/>
        </p:nvSpPr>
        <p:spPr>
          <a:xfrm>
            <a:off x="225585" y="2701773"/>
            <a:ext cx="2448940" cy="1477328"/>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Inclusive ELC/schools  </a:t>
            </a:r>
          </a:p>
          <a:p>
            <a:r>
              <a:rPr lang="en-GB">
                <a:solidFill>
                  <a:schemeClr val="tx1">
                    <a:lumMod val="65000"/>
                    <a:lumOff val="35000"/>
                  </a:schemeClr>
                </a:solidFill>
                <a:latin typeface="Segoe UI" panose="020B0502040204020203" pitchFamily="34" charset="0"/>
                <a:cs typeface="Segoe UI" panose="020B0502040204020203" pitchFamily="34" charset="0"/>
              </a:rPr>
              <a:t>Positive Relationships </a:t>
            </a:r>
          </a:p>
          <a:p>
            <a:r>
              <a:rPr lang="en-GB">
                <a:solidFill>
                  <a:schemeClr val="tx1">
                    <a:lumMod val="65000"/>
                    <a:lumOff val="35000"/>
                  </a:schemeClr>
                </a:solidFill>
                <a:latin typeface="Segoe UI" panose="020B0502040204020203" pitchFamily="34" charset="0"/>
                <a:cs typeface="Segoe UI" panose="020B0502040204020203" pitchFamily="34" charset="0"/>
              </a:rPr>
              <a:t>Safeguarding</a:t>
            </a:r>
          </a:p>
          <a:p>
            <a:r>
              <a:rPr lang="en-GB">
                <a:solidFill>
                  <a:schemeClr val="tx1">
                    <a:lumMod val="65000"/>
                    <a:lumOff val="35000"/>
                  </a:schemeClr>
                </a:solidFill>
                <a:latin typeface="Segoe UI" panose="020B0502040204020203" pitchFamily="34" charset="0"/>
                <a:cs typeface="Segoe UI" panose="020B0502040204020203" pitchFamily="34" charset="0"/>
              </a:rPr>
              <a:t>The GIRFEC approach</a:t>
            </a:r>
          </a:p>
          <a:p>
            <a:r>
              <a:rPr lang="en-GB">
                <a:solidFill>
                  <a:schemeClr val="tx1">
                    <a:lumMod val="65000"/>
                    <a:lumOff val="35000"/>
                  </a:schemeClr>
                </a:solidFill>
                <a:latin typeface="Segoe UI" panose="020B0502040204020203" pitchFamily="34" charset="0"/>
                <a:cs typeface="Segoe UI" panose="020B0502040204020203" pitchFamily="34" charset="0"/>
              </a:rPr>
              <a:t>DYW</a:t>
            </a:r>
          </a:p>
        </p:txBody>
      </p:sp>
    </p:spTree>
    <p:extLst>
      <p:ext uri="{BB962C8B-B14F-4D97-AF65-F5344CB8AC3E}">
        <p14:creationId xmlns:p14="http://schemas.microsoft.com/office/powerpoint/2010/main" val="226516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P spid="4"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A1F94-694E-204D-A682-222F8277F26E}"/>
              </a:ext>
            </a:extLst>
          </p:cNvPr>
          <p:cNvSpPr txBox="1">
            <a:spLocks noGrp="1" noChangeArrowheads="1"/>
          </p:cNvSpPr>
          <p:nvPr>
            <p:ph type="title" idx="4294967295"/>
          </p:nvPr>
        </p:nvSpPr>
        <p:spPr bwMode="auto">
          <a:xfrm>
            <a:off x="475832" y="316211"/>
            <a:ext cx="5482516" cy="58477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srgbClr val="00ABB5"/>
                </a:solidFill>
                <a:effectLst/>
                <a:uLnTx/>
                <a:uFillTx/>
                <a:latin typeface="Arial" charset="0"/>
                <a:ea typeface="ＭＳ Ｐゴシック" pitchFamily="34" charset="-128"/>
                <a:cs typeface="+mn-cs"/>
              </a:rPr>
              <a:t>Supporting all learners  </a:t>
            </a:r>
            <a:endParaRPr kumimoji="0" lang="en-GB" sz="3200" b="1" i="0" u="none" strike="noStrike" kern="1200" cap="none" spc="0" normalizeH="0" baseline="0" noProof="0">
              <a:ln>
                <a:noFill/>
              </a:ln>
              <a:solidFill>
                <a:schemeClr val="bg1"/>
              </a:solidFill>
              <a:effectLst/>
              <a:uLnTx/>
              <a:uFillTx/>
              <a:latin typeface="Arial" charset="0"/>
              <a:ea typeface="ＭＳ Ｐゴシック" pitchFamily="34" charset="-128"/>
              <a:cs typeface="+mn-cs"/>
            </a:endParaRPr>
          </a:p>
        </p:txBody>
      </p:sp>
      <p:pic>
        <p:nvPicPr>
          <p:cNvPr id="6" name="Picture 5" descr="This is the Education Scotland, Inclusion, Wellbeing and Equalities logo. It is blue green and yellow.">
            <a:extLst>
              <a:ext uri="{FF2B5EF4-FFF2-40B4-BE49-F238E27FC236}">
                <a16:creationId xmlns:a16="http://schemas.microsoft.com/office/drawing/2014/main" id="{A7ECE489-C710-3BA9-5805-7FEE522CDA55}"/>
              </a:ext>
            </a:extLst>
          </p:cNvPr>
          <p:cNvPicPr>
            <a:picLocks noChangeAspect="1"/>
          </p:cNvPicPr>
          <p:nvPr/>
        </p:nvPicPr>
        <p:blipFill>
          <a:blip r:embed="rId3"/>
          <a:stretch>
            <a:fillRect/>
          </a:stretch>
        </p:blipFill>
        <p:spPr>
          <a:xfrm>
            <a:off x="10373463" y="231351"/>
            <a:ext cx="1533525" cy="771525"/>
          </a:xfrm>
          <a:prstGeom prst="rect">
            <a:avLst/>
          </a:prstGeom>
        </p:spPr>
      </p:pic>
      <p:sp>
        <p:nvSpPr>
          <p:cNvPr id="3" name="TextBox 2">
            <a:extLst>
              <a:ext uri="{FF2B5EF4-FFF2-40B4-BE49-F238E27FC236}">
                <a16:creationId xmlns:a16="http://schemas.microsoft.com/office/drawing/2014/main" id="{460FE5F0-5798-4B4D-AF3A-A2348D01AD91}"/>
              </a:ext>
            </a:extLst>
          </p:cNvPr>
          <p:cNvSpPr txBox="1"/>
          <p:nvPr/>
        </p:nvSpPr>
        <p:spPr>
          <a:xfrm>
            <a:off x="419290" y="1055471"/>
            <a:ext cx="11644891" cy="5574988"/>
          </a:xfrm>
          <a:prstGeom prst="rect">
            <a:avLst/>
          </a:prstGeom>
          <a:noFill/>
        </p:spPr>
        <p:txBody>
          <a:bodyPr wrap="square" rtlCol="0">
            <a:spAutoFit/>
          </a:bodyPr>
          <a:lstStyle/>
          <a:p>
            <a:pPr algn="l">
              <a:lnSpc>
                <a:spcPct val="150000"/>
              </a:lnSpc>
              <a:tabLst>
                <a:tab pos="457200" algn="l"/>
                <a:tab pos="914400" algn="l"/>
                <a:tab pos="1371600" algn="l"/>
                <a:tab pos="1828800" algn="l"/>
                <a:tab pos="2971800" algn="l"/>
                <a:tab pos="3429000" algn="l"/>
                <a:tab pos="5715000" algn="r"/>
              </a:tabLst>
            </a:pPr>
            <a:r>
              <a:rPr lang="en-GB" sz="200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Support for all learners begins within the classroom and is provided by the classroom teacher who holds the main responsibility for nurturing, educating and meeting the needs of all learners in their class, working in partnership with support staff to plan, deliver and review curriculum programmes. </a:t>
            </a:r>
          </a:p>
          <a:p>
            <a:pPr algn="l">
              <a:lnSpc>
                <a:spcPct val="150000"/>
              </a:lnSpc>
              <a:tabLst>
                <a:tab pos="457200" algn="l"/>
                <a:tab pos="914400" algn="l"/>
                <a:tab pos="1371600" algn="l"/>
                <a:tab pos="1828800" algn="l"/>
                <a:tab pos="2971800" algn="l"/>
                <a:tab pos="3429000" algn="l"/>
                <a:tab pos="5715000" algn="r"/>
              </a:tabLst>
            </a:pPr>
            <a:r>
              <a:rPr lang="en-GB" sz="200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 </a:t>
            </a:r>
          </a:p>
          <a:p>
            <a:pPr algn="l">
              <a:lnSpc>
                <a:spcPct val="150000"/>
              </a:lnSpc>
              <a:tabLst>
                <a:tab pos="457200" algn="l"/>
                <a:tab pos="914400" algn="l"/>
                <a:tab pos="1371600" algn="l"/>
                <a:tab pos="1828800" algn="l"/>
                <a:tab pos="2971800" algn="l"/>
                <a:tab pos="3429000" algn="l"/>
                <a:tab pos="5715000" algn="r"/>
              </a:tabLst>
            </a:pPr>
            <a:r>
              <a:rPr lang="en-GB" sz="200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Learners can display a range of support needs which can result in significantly different profiles and requirements. It is important to realise that the issues children and young people may face do not always fit neatly into categories and it is likely that there are overlapping barriers which are experienced. </a:t>
            </a:r>
          </a:p>
          <a:p>
            <a:pPr algn="l">
              <a:lnSpc>
                <a:spcPct val="150000"/>
              </a:lnSpc>
              <a:tabLst>
                <a:tab pos="457200" algn="l"/>
                <a:tab pos="914400" algn="l"/>
                <a:tab pos="1371600" algn="l"/>
                <a:tab pos="1828800" algn="l"/>
                <a:tab pos="2971800" algn="l"/>
                <a:tab pos="3429000" algn="l"/>
                <a:tab pos="5715000" algn="r"/>
              </a:tabLst>
            </a:pPr>
            <a:endParaRPr lang="en-GB" sz="200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a:lnSpc>
                <a:spcPct val="150000"/>
              </a:lnSpc>
              <a:tabLst>
                <a:tab pos="457200" algn="l"/>
                <a:tab pos="914400" algn="l"/>
                <a:tab pos="1371600" algn="l"/>
                <a:tab pos="1828800" algn="l"/>
                <a:tab pos="2971800" algn="l"/>
                <a:tab pos="3429000" algn="l"/>
                <a:tab pos="5715000" algn="r"/>
              </a:tabLst>
            </a:pPr>
            <a:r>
              <a:rPr lang="en-GB" sz="200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rPr>
              <a:t>Parents, carers and children over 12 years old have the legal right to request an assessment and this should be started within 10 weeks of the request. </a:t>
            </a:r>
            <a:endParaRPr lang="en-GB" sz="200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algn="l">
              <a:lnSpc>
                <a:spcPct val="150000"/>
              </a:lnSpc>
              <a:tabLst>
                <a:tab pos="457200" algn="l"/>
                <a:tab pos="914400" algn="l"/>
                <a:tab pos="1371600" algn="l"/>
                <a:tab pos="1828800" algn="l"/>
                <a:tab pos="2971800" algn="l"/>
                <a:tab pos="3429000" algn="l"/>
                <a:tab pos="5715000" algn="r"/>
              </a:tabLst>
            </a:pPr>
            <a:endParaRPr lang="en-GB" sz="2000">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1620733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801" y="525849"/>
            <a:ext cx="11049507" cy="782320"/>
          </a:xfrm>
        </p:spPr>
        <p:txBody>
          <a:bodyPr/>
          <a:lstStyle/>
          <a:p>
            <a:r>
              <a:rPr lang="en-GB" sz="3200">
                <a:solidFill>
                  <a:srgbClr val="00ABB5"/>
                </a:solidFill>
                <a:latin typeface="Segoe UI" panose="020B0502040204020203" pitchFamily="34" charset="0"/>
                <a:cs typeface="Segoe UI" panose="020B0502040204020203" pitchFamily="34" charset="0"/>
              </a:rPr>
              <a:t>Inclusion </a:t>
            </a:r>
          </a:p>
        </p:txBody>
      </p:sp>
      <p:pic>
        <p:nvPicPr>
          <p:cNvPr id="4" name="Picture 3" descr="This is the Education Scotland, Inclusion, Wellbeing and Equalities logo. It is blue green and yellow.">
            <a:extLst>
              <a:ext uri="{FF2B5EF4-FFF2-40B4-BE49-F238E27FC236}">
                <a16:creationId xmlns:a16="http://schemas.microsoft.com/office/drawing/2014/main" id="{44362926-0F7F-C94B-20D9-CBDEC2E1FDC2}"/>
              </a:ext>
            </a:extLst>
          </p:cNvPr>
          <p:cNvPicPr>
            <a:picLocks noChangeAspect="1"/>
          </p:cNvPicPr>
          <p:nvPr/>
        </p:nvPicPr>
        <p:blipFill>
          <a:blip r:embed="rId3"/>
          <a:stretch>
            <a:fillRect/>
          </a:stretch>
        </p:blipFill>
        <p:spPr>
          <a:xfrm>
            <a:off x="10658475" y="0"/>
            <a:ext cx="1533525" cy="771525"/>
          </a:xfrm>
          <a:prstGeom prst="rect">
            <a:avLst/>
          </a:prstGeom>
        </p:spPr>
      </p:pic>
      <p:sp>
        <p:nvSpPr>
          <p:cNvPr id="6" name="Content Placeholder 2">
            <a:extLst>
              <a:ext uri="{FF2B5EF4-FFF2-40B4-BE49-F238E27FC236}">
                <a16:creationId xmlns:a16="http://schemas.microsoft.com/office/drawing/2014/main" id="{FE8A091B-4DCE-41CB-9324-6F9430867199}"/>
              </a:ext>
            </a:extLst>
          </p:cNvPr>
          <p:cNvSpPr>
            <a:spLocks noGrp="1"/>
          </p:cNvSpPr>
          <p:nvPr>
            <p:ph idx="1"/>
          </p:nvPr>
        </p:nvSpPr>
        <p:spPr>
          <a:xfrm>
            <a:off x="506591" y="1712724"/>
            <a:ext cx="11049507" cy="3893749"/>
          </a:xfrm>
        </p:spPr>
        <p:txBody>
          <a:bodyPr/>
          <a:lstStyle/>
          <a:p>
            <a:pPr>
              <a:lnSpc>
                <a:spcPct val="150000"/>
              </a:lnSpc>
              <a:buClr>
                <a:srgbClr val="00ABB5"/>
              </a:buClr>
            </a:pPr>
            <a:r>
              <a:rPr lang="en-GB" sz="2400">
                <a:latin typeface="Segoe UI" panose="020B0502040204020203" pitchFamily="34" charset="0"/>
                <a:cs typeface="Segoe UI" panose="020B0502040204020203" pitchFamily="34" charset="0"/>
              </a:rPr>
              <a:t>Inclusions means taking positive action and intervening in order to enable achievement for all by building and fulfilling the potential of every child, young person and adult.</a:t>
            </a:r>
          </a:p>
          <a:p>
            <a:pPr>
              <a:lnSpc>
                <a:spcPct val="150000"/>
              </a:lnSpc>
              <a:buClr>
                <a:srgbClr val="00ABB5"/>
              </a:buClr>
            </a:pPr>
            <a:endParaRPr lang="en-GB" sz="2400">
              <a:latin typeface="Segoe UI" panose="020B0502040204020203" pitchFamily="34" charset="0"/>
              <a:cs typeface="Segoe UI" panose="020B0502040204020203" pitchFamily="34" charset="0"/>
            </a:endParaRPr>
          </a:p>
          <a:p>
            <a:pPr>
              <a:lnSpc>
                <a:spcPct val="150000"/>
              </a:lnSpc>
              <a:buClr>
                <a:srgbClr val="00ABB5"/>
              </a:buClr>
            </a:pPr>
            <a:r>
              <a:rPr lang="en-GB" sz="2400">
                <a:latin typeface="Segoe UI" panose="020B0502040204020203" pitchFamily="34" charset="0"/>
                <a:cs typeface="Segoe UI" panose="020B0502040204020203" pitchFamily="34" charset="0"/>
              </a:rPr>
              <a:t>Curriculum for Excellence was design to be an inclusive curriculum. </a:t>
            </a:r>
          </a:p>
        </p:txBody>
      </p:sp>
    </p:spTree>
    <p:extLst>
      <p:ext uri="{BB962C8B-B14F-4D97-AF65-F5344CB8AC3E}">
        <p14:creationId xmlns:p14="http://schemas.microsoft.com/office/powerpoint/2010/main" val="3450986935"/>
      </p:ext>
    </p:extLst>
  </p:cSld>
  <p:clrMapOvr>
    <a:masterClrMapping/>
  </p:clrMapOvr>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Props1.xml><?xml version="1.0" encoding="utf-8"?>
<ds:datastoreItem xmlns:ds="http://schemas.openxmlformats.org/officeDocument/2006/customXml" ds:itemID="{A987821A-8088-444B-9BDA-A8B55F90A629}">
  <ds:schemaRefs>
    <ds:schemaRef ds:uri="07478566-c77e-4a5d-9cf3-8b922a5f4212"/>
    <ds:schemaRef ds:uri="a051077f-6078-4466-a38f-b6d930d916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7967039-C71A-4B84-9858-0728C216CC08}">
  <ds:schemaRefs>
    <ds:schemaRef ds:uri="http://purl.org/dc/terms/"/>
    <ds:schemaRef ds:uri="07478566-c77e-4a5d-9cf3-8b922a5f4212"/>
    <ds:schemaRef ds:uri="http://www.w3.org/XML/1998/namespace"/>
    <ds:schemaRef ds:uri="a051077f-6078-4466-a38f-b6d930d916b1"/>
    <ds:schemaRef ds:uri="http://purl.org/dc/elements/1.1/"/>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FE75B553-2AE0-4B0C-913C-4B15DEBD22D7}">
  <ds:schemaRefs>
    <ds:schemaRef ds:uri="http://schemas.microsoft.com/sharepoint/v3/contenttype/forms"/>
  </ds:schemaRefs>
</ds:datastoreItem>
</file>

<file path=customXml/itemProps4.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ES PP Template</Template>
  <TotalTime>0</TotalTime>
  <Words>1788</Words>
  <Application>Microsoft Office PowerPoint</Application>
  <PresentationFormat>Widescreen</PresentationFormat>
  <Paragraphs>189</Paragraphs>
  <Slides>20</Slides>
  <Notes>18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Arial</vt:lpstr>
      <vt:lpstr>Calibri</vt:lpstr>
      <vt:lpstr>Comic Sans MS</vt:lpstr>
      <vt:lpstr>Gill Sans</vt:lpstr>
      <vt:lpstr>inherit</vt:lpstr>
      <vt:lpstr>Lucida Grande</vt:lpstr>
      <vt:lpstr>Segoe UI</vt:lpstr>
      <vt:lpstr>Symbol,Sans-Serif</vt:lpstr>
      <vt:lpstr>Wingdings</vt:lpstr>
      <vt:lpstr>Powerpoint_template</vt:lpstr>
      <vt:lpstr>Office Theme</vt:lpstr>
      <vt:lpstr>Inclusion Wellbeing &amp; Equalities Professional Learning Framework  The Inclusive Scottish Context – An Introduction   Informed level </vt:lpstr>
      <vt:lpstr>Interconnectivity </vt:lpstr>
      <vt:lpstr>How to use this resource</vt:lpstr>
      <vt:lpstr>National Model for Professional Learning</vt:lpstr>
      <vt:lpstr>Welcome </vt:lpstr>
      <vt:lpstr>Scottish Context for Inclusion, Equality and Equity </vt:lpstr>
      <vt:lpstr>Scottish Context for Inclusion, Equality and Equity – Overview  </vt:lpstr>
      <vt:lpstr>Supporting all learners  </vt:lpstr>
      <vt:lpstr>Inclusion </vt:lpstr>
      <vt:lpstr>Inclusion </vt:lpstr>
      <vt:lpstr>Equality </vt:lpstr>
      <vt:lpstr>Equity</vt:lpstr>
      <vt:lpstr>Additional Support Needs </vt:lpstr>
      <vt:lpstr>Barriers to Learning </vt:lpstr>
      <vt:lpstr>Staged Level of Intervention</vt:lpstr>
      <vt:lpstr>Curriculum for Excellence</vt:lpstr>
      <vt:lpstr>What makes effective and inclusive learning and teaching that meets the needs of all learners – including those who require additional support?</vt:lpstr>
      <vt:lpstr>Reflection</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Inclusive Scottish Context – An Introduction</dc:title>
  <dc:creator>Gore H (Hazel)</dc:creator>
  <cp:lastModifiedBy>Jeremy Stevenson</cp:lastModifiedBy>
  <cp:revision>1</cp:revision>
  <cp:lastPrinted>2014-02-19T15:05:01Z</cp:lastPrinted>
  <dcterms:created xsi:type="dcterms:W3CDTF">2019-01-11T13:27:44Z</dcterms:created>
  <dcterms:modified xsi:type="dcterms:W3CDTF">2023-12-05T15:38:30Z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