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D057-B76B-DEA3-3D5E-30FAB0712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A00FD-BE38-D159-EBCA-374AE4D72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CEBCB-B624-AB1D-FD99-7DEF444A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6259-5E95-443C-B118-0E225041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2908F-DAA5-384E-42BE-60E96358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FDDE-DCC8-8FD0-F277-9866CA63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C3A3F-FEB2-F5F6-39B8-277D370C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9466D-981E-F666-23D3-F5794444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C60C-9971-6C1C-068C-D7A5B57B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07186-BDA7-2B3B-F816-B610194B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5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4F3E1-336A-E5CB-6E66-CC96A133C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7184E-FBFA-E504-A8CA-DBE419C48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8A6C-48B1-5B23-6C4E-C1F93CB7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17669-4A2D-A66A-58AF-5EA20A36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CE740-8D1F-62E4-9ECB-84E50A50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9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7BAC-0B50-A952-73FF-78E5B585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7552-C146-F8FB-5D5F-71FF4A41E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7D21-9576-9D9A-779C-F7BA9F0C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C2DC-6F01-4153-3DC8-E4CD03B3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951F-89D2-19A7-DEF1-459F42A1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9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7B20-502F-F9A2-7EC5-91599A14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424E1-125D-CA72-A258-3D9BE9E29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4640-F952-FB4A-6E26-86DCA808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435B-1554-51E0-375C-B7BECD26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F1A94-0449-57DA-E130-9C04DBED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1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CDE7-1BCE-A7B7-9657-03A09FDE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B497-BB02-2A2A-6DF2-A9B0688F3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2FCC5-E09C-A52F-404E-8282EBA00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8837F-6608-A8DA-449E-6FE89BEF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C80ED-E2D3-6CBE-5A30-0494772C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A62E3-D0CA-D12F-F343-B11C39E3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5893-4E93-9C70-6622-6B7823B9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6C1A-1616-301D-3391-6E7E983E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32796-C91B-97E1-383D-4DB2C4BDC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C79D9-271A-B8E0-5B37-C6E9AC8EF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1D4C1-FAF9-6315-6F54-930EDDC7C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D9A4A-1BCF-0995-C1E5-ECB0D1E5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BE1D8-A233-4BFB-625A-D5B18A9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7F6E0-B9F8-FD4F-0F24-440358FE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E9A8-A7D7-4A8D-0799-B4D46A0B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64C2F-5F24-1C97-C956-A0F22E9F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6ED69-A7AC-8609-A51B-AFA2801B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11FD6-CE91-A921-23FA-FAD5DCA5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5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E3135-1153-2111-57C2-35AB0768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B54BC-54C0-45E5-8807-D5BC9FFF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F69C9-DEA8-30DC-886E-02B5B465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5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2A41-CFF2-2ED3-127B-0297226B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DA19-90BE-A760-B9BC-755A1682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B9A92-CE66-7CF2-B590-3F61CA977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FD170-463E-3277-C44F-EC97D3E2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45DBA-75AE-9929-FC60-EFCC5996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901C5-7DCB-A20C-0ED1-AFD08B5E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8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139D-5F0F-B9F4-9ADD-497C1A1D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7E724-0820-C659-44FF-7A43FC946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030C5-8298-4D28-5215-1C663158D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55BDA-5345-39B6-CD89-B9922A65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258F5-95AA-4E1C-FA93-3B22F66F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1E17C-B31A-5245-DEF3-48AAB257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5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B0960-02F3-EB29-E214-EAE233D1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C25E5-E047-FD33-5D69-D8350A17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C9402-CAE0-D01F-8876-9440E0AAA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28B6-1EA5-4857-A302-EAADBB08ED2E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22B7D-1765-A0EA-F049-55CFDF149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B33EF-9B67-F79C-95FD-9E528BBFE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8BDD-87AE-4FC9-8D7F-11ABE4A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E7036F5-BD11-281E-6908-9CBD2EA2A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424918" y="3349463"/>
            <a:ext cx="5332270" cy="668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39EC3-6901-B7B7-A3DB-4675C2E1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401" y="1022573"/>
            <a:ext cx="4655470" cy="668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0D6CE2-218C-3872-D75C-CAAA7F570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1857069" y="3628261"/>
            <a:ext cx="5805208" cy="6542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Blue circle text P1 - 5">
            <a:extLst>
              <a:ext uri="{FF2B5EF4-FFF2-40B4-BE49-F238E27FC236}">
                <a16:creationId xmlns:a16="http://schemas.microsoft.com/office/drawing/2014/main" id="{365E33ED-4154-4258-B62E-F3259422BFB0}"/>
              </a:ext>
            </a:extLst>
          </p:cNvPr>
          <p:cNvSpPr/>
          <p:nvPr/>
        </p:nvSpPr>
        <p:spPr>
          <a:xfrm>
            <a:off x="471343" y="632566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238744-2742-CB2C-5B4D-362AA5AC5C22}"/>
              </a:ext>
            </a:extLst>
          </p:cNvPr>
          <p:cNvSpPr/>
          <p:nvPr/>
        </p:nvSpPr>
        <p:spPr>
          <a:xfrm>
            <a:off x="658295" y="8453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3863C-B017-8D8A-73C8-BBDEE408C53A}"/>
              </a:ext>
            </a:extLst>
          </p:cNvPr>
          <p:cNvSpPr txBox="1"/>
          <p:nvPr/>
        </p:nvSpPr>
        <p:spPr>
          <a:xfrm>
            <a:off x="581294" y="1008571"/>
            <a:ext cx="98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P1-5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18E234-5F29-FE2B-6A2D-5842CAD76DE1}"/>
              </a:ext>
            </a:extLst>
          </p:cNvPr>
          <p:cNvSpPr/>
          <p:nvPr/>
        </p:nvSpPr>
        <p:spPr>
          <a:xfrm>
            <a:off x="1372671" y="1681896"/>
            <a:ext cx="3383980" cy="1969770"/>
          </a:xfrm>
          <a:prstGeom prst="rect">
            <a:avLst/>
          </a:prstGeom>
          <a:solidFill>
            <a:srgbClr val="00B0F0">
              <a:alpha val="43000"/>
            </a:srgbClr>
          </a:solidFill>
          <a:effectLst>
            <a:softEdge rad="3556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2060"/>
                </a:solidFill>
                <a:latin typeface="Modern Love" panose="04090805081005020601" pitchFamily="82" charset="0"/>
                <a:cs typeface="Cavolini" panose="03000502040302020204" pitchFamily="66" charset="0"/>
              </a:rPr>
              <a:t>Primary 1-5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Visits by Literacy Leaders and visiting staff to engage in lessons around reading and literacy.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Families invited to STEM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Sports Leaders supporting at sports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Continued moderation events around literacy and numeracy.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cap="none" spc="0" dirty="0">
              <a:ln w="0"/>
              <a:solidFill>
                <a:srgbClr val="002060"/>
              </a:solidFill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cap="none" spc="0" dirty="0">
              <a:ln w="0"/>
              <a:solidFill>
                <a:srgbClr val="002060"/>
              </a:solidFill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cap="none" spc="0" dirty="0">
              <a:ln w="0"/>
              <a:solidFill>
                <a:srgbClr val="002060"/>
              </a:solidFill>
              <a:cs typeface="Cavolini" panose="03000502040302020204" pitchFamily="66" charset="0"/>
            </a:endParaRPr>
          </a:p>
        </p:txBody>
      </p:sp>
      <p:sp>
        <p:nvSpPr>
          <p:cNvPr id="27" name="Oval 26" descr="Blue circle text early years">
            <a:extLst>
              <a:ext uri="{FF2B5EF4-FFF2-40B4-BE49-F238E27FC236}">
                <a16:creationId xmlns:a16="http://schemas.microsoft.com/office/drawing/2014/main" id="{E3B35FA0-03CE-A5EC-75ED-A4C8C31495A6}"/>
              </a:ext>
            </a:extLst>
          </p:cNvPr>
          <p:cNvSpPr/>
          <p:nvPr/>
        </p:nvSpPr>
        <p:spPr>
          <a:xfrm>
            <a:off x="423405" y="545866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2290BE-D484-E642-1C6B-582D34BB94FA}"/>
              </a:ext>
            </a:extLst>
          </p:cNvPr>
          <p:cNvSpPr/>
          <p:nvPr/>
        </p:nvSpPr>
        <p:spPr>
          <a:xfrm>
            <a:off x="610357" y="567148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4B37FC-80C4-4B2F-F5F7-E966A7D402F2}"/>
              </a:ext>
            </a:extLst>
          </p:cNvPr>
          <p:cNvSpPr txBox="1"/>
          <p:nvPr/>
        </p:nvSpPr>
        <p:spPr>
          <a:xfrm>
            <a:off x="485227" y="5834668"/>
            <a:ext cx="107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Early Years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A998E3-1F7C-7347-8620-01B2E763F6A2}"/>
              </a:ext>
            </a:extLst>
          </p:cNvPr>
          <p:cNvSpPr/>
          <p:nvPr/>
        </p:nvSpPr>
        <p:spPr>
          <a:xfrm>
            <a:off x="5626309" y="841616"/>
            <a:ext cx="4840154" cy="2462213"/>
          </a:xfrm>
          <a:prstGeom prst="rect">
            <a:avLst/>
          </a:prstGeom>
          <a:solidFill>
            <a:srgbClr val="00B0F0">
              <a:alpha val="43000"/>
            </a:srgbClr>
          </a:solidFill>
          <a:effectLst>
            <a:softEdge rad="3556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rgbClr val="002060"/>
                </a:solidFill>
                <a:latin typeface="Modern Love" panose="04090805081005020601" pitchFamily="82" charset="0"/>
                <a:cs typeface="Cavolini" panose="03000502040302020204" pitchFamily="66" charset="0"/>
              </a:rPr>
              <a:t>Primary 6</a:t>
            </a:r>
            <a:endParaRPr lang="en-US" sz="1600" dirty="0">
              <a:ln w="0"/>
              <a:solidFill>
                <a:srgbClr val="002060"/>
              </a:solidFill>
              <a:latin typeface="Modern Love" panose="04090805081005020601" pitchFamily="82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Enhanced transition meetings with partners and Guidance staff begin.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School visits and meetings with ICOS established. Regular opportunities to visit St Columba’s and meet with supporting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Lessons in Primary, delivered by secondary colleagues across a variety of subjects.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Cluster numeracy and literacy work, including moderation.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Family learning opportunities through STEM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cap="none" spc="0" dirty="0">
              <a:ln w="0"/>
              <a:solidFill>
                <a:srgbClr val="002060"/>
              </a:solidFill>
              <a:cs typeface="Cavolini" panose="03000502040302020204" pitchFamily="66" charset="0"/>
            </a:endParaRPr>
          </a:p>
        </p:txBody>
      </p:sp>
      <p:pic>
        <p:nvPicPr>
          <p:cNvPr id="40" name="Graphic 39" descr="Open book outline">
            <a:extLst>
              <a:ext uri="{FF2B5EF4-FFF2-40B4-BE49-F238E27FC236}">
                <a16:creationId xmlns:a16="http://schemas.microsoft.com/office/drawing/2014/main" id="{562AEEF3-FD5C-0689-587C-DF2E6C68D9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2982">
            <a:off x="15219547" y="5700418"/>
            <a:ext cx="133316" cy="13331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4C1F6ED-BFE6-75F5-2B89-E767076C1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6650" y="6015598"/>
            <a:ext cx="8370070" cy="668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 descr="Blue circle text P7">
            <a:extLst>
              <a:ext uri="{FF2B5EF4-FFF2-40B4-BE49-F238E27FC236}">
                <a16:creationId xmlns:a16="http://schemas.microsoft.com/office/drawing/2014/main" id="{B98A6ACE-2522-236E-002C-8389670A69D2}"/>
              </a:ext>
            </a:extLst>
          </p:cNvPr>
          <p:cNvSpPr/>
          <p:nvPr/>
        </p:nvSpPr>
        <p:spPr>
          <a:xfrm>
            <a:off x="10790508" y="547703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7AA189D-25FC-09DD-CF27-56409852FA5E}"/>
              </a:ext>
            </a:extLst>
          </p:cNvPr>
          <p:cNvSpPr/>
          <p:nvPr/>
        </p:nvSpPr>
        <p:spPr>
          <a:xfrm>
            <a:off x="10977460" y="568985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C78393-1D65-8DB1-8674-1D769836C553}"/>
              </a:ext>
            </a:extLst>
          </p:cNvPr>
          <p:cNvSpPr txBox="1"/>
          <p:nvPr/>
        </p:nvSpPr>
        <p:spPr>
          <a:xfrm>
            <a:off x="10977461" y="5819393"/>
            <a:ext cx="84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2588B3-BF99-0862-8F25-26643723A90B}"/>
              </a:ext>
            </a:extLst>
          </p:cNvPr>
          <p:cNvSpPr/>
          <p:nvPr/>
        </p:nvSpPr>
        <p:spPr>
          <a:xfrm>
            <a:off x="6035134" y="3272920"/>
            <a:ext cx="4840154" cy="2677656"/>
          </a:xfrm>
          <a:prstGeom prst="rect">
            <a:avLst/>
          </a:prstGeom>
          <a:solidFill>
            <a:srgbClr val="00B0F0">
              <a:alpha val="43000"/>
            </a:srgbClr>
          </a:solidFill>
          <a:effectLst>
            <a:softEdge rad="3556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rgbClr val="002060"/>
                </a:solidFill>
                <a:latin typeface="Modern Love" panose="04090805081005020601" pitchFamily="82" charset="0"/>
                <a:cs typeface="Cavolini" panose="03000502040302020204" pitchFamily="66" charset="0"/>
              </a:rPr>
              <a:t>Primary 7</a:t>
            </a:r>
            <a:endParaRPr lang="en-US" sz="1600" dirty="0">
              <a:ln w="0"/>
              <a:solidFill>
                <a:srgbClr val="002060"/>
              </a:solidFill>
              <a:latin typeface="Modern Love" panose="04090805081005020601" pitchFamily="82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Full </a:t>
            </a:r>
            <a:r>
              <a:rPr lang="en-US" sz="1400" dirty="0" err="1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programme</a:t>
            </a: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 of transition events in place, including further opportunities for enhanced transition for those identified by primary colleagues.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Open Evenin</a:t>
            </a: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g held in November for all prospective p7 and their parents.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STEM events and cluster work around literacy and numeracy including a full </a:t>
            </a:r>
            <a:r>
              <a:rPr lang="en-US" sz="1400" dirty="0" err="1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programme</a:t>
            </a: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 of input from </a:t>
            </a:r>
            <a:r>
              <a:rPr lang="en-US" sz="1400" dirty="0" err="1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Maths</a:t>
            </a: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 and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Transition website and materials distributed aim to address pupil and parent questions. Website contains an interactive map of the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Induction visits in June to prepare pupils for the transition.</a:t>
            </a:r>
            <a:endParaRPr lang="en-US" sz="1400" cap="none" spc="0" dirty="0">
              <a:ln w="0"/>
              <a:solidFill>
                <a:srgbClr val="002060"/>
              </a:solidFill>
              <a:cs typeface="Cavolini" panose="03000502040302020204" pitchFamily="66" charset="0"/>
            </a:endParaRPr>
          </a:p>
        </p:txBody>
      </p:sp>
      <p:pic>
        <p:nvPicPr>
          <p:cNvPr id="24" name="Graphic 23" descr="Aspiration with solid fill">
            <a:extLst>
              <a:ext uri="{FF2B5EF4-FFF2-40B4-BE49-F238E27FC236}">
                <a16:creationId xmlns:a16="http://schemas.microsoft.com/office/drawing/2014/main" id="{0529EB84-44D3-04D0-C800-B257EF35D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553" y="3934238"/>
            <a:ext cx="1846659" cy="1846659"/>
          </a:xfrm>
          <a:prstGeom prst="rect">
            <a:avLst/>
          </a:prstGeom>
        </p:spPr>
      </p:pic>
      <p:pic>
        <p:nvPicPr>
          <p:cNvPr id="51" name="Graphic 50" descr="Walk with solid fill">
            <a:extLst>
              <a:ext uri="{FF2B5EF4-FFF2-40B4-BE49-F238E27FC236}">
                <a16:creationId xmlns:a16="http://schemas.microsoft.com/office/drawing/2014/main" id="{99FB9A28-7BD9-86AC-4385-F2D8EA30DB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8385" y="149871"/>
            <a:ext cx="914400" cy="914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44F145D-33C3-3690-F1F9-F64202DB437C}"/>
              </a:ext>
            </a:extLst>
          </p:cNvPr>
          <p:cNvSpPr/>
          <p:nvPr/>
        </p:nvSpPr>
        <p:spPr>
          <a:xfrm>
            <a:off x="2095997" y="194476"/>
            <a:ext cx="6114352" cy="646331"/>
          </a:xfrm>
          <a:prstGeom prst="rect">
            <a:avLst/>
          </a:prstGeom>
          <a:solidFill>
            <a:srgbClr val="00B0F0">
              <a:alpha val="43000"/>
            </a:srgbClr>
          </a:solidFill>
          <a:effectLst>
            <a:softEdge rad="3556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rgbClr val="002060"/>
                </a:solidFill>
                <a:latin typeface="Modern Love" panose="04090805081005020601" pitchFamily="82" charset="0"/>
                <a:cs typeface="Cavolini" panose="03000502040302020204" pitchFamily="66" charset="0"/>
              </a:rPr>
              <a:t>PRIMARY TRANSITION</a:t>
            </a:r>
            <a:endParaRPr lang="en-US" sz="3600" cap="none" spc="0" dirty="0">
              <a:ln w="0"/>
              <a:solidFill>
                <a:srgbClr val="002060"/>
              </a:solidFill>
              <a:cs typeface="Cavolini" panose="0300050204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18E234-5F29-FE2B-6A2D-5842CAD76DE1}"/>
              </a:ext>
            </a:extLst>
          </p:cNvPr>
          <p:cNvSpPr/>
          <p:nvPr/>
        </p:nvSpPr>
        <p:spPr>
          <a:xfrm>
            <a:off x="1603832" y="4855403"/>
            <a:ext cx="3075625" cy="1600438"/>
          </a:xfrm>
          <a:prstGeom prst="rect">
            <a:avLst/>
          </a:prstGeom>
          <a:solidFill>
            <a:srgbClr val="00B0F0">
              <a:alpha val="43000"/>
            </a:srgbClr>
          </a:solidFill>
          <a:effectLst>
            <a:softEdge rad="3556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rgbClr val="002060"/>
                </a:solidFill>
                <a:latin typeface="Modern Love" panose="04090805081005020601" pitchFamily="82" charset="0"/>
                <a:cs typeface="Cavolini" panose="03000502040302020204" pitchFamily="66" charset="0"/>
              </a:rPr>
              <a:t>Nursery</a:t>
            </a:r>
            <a:endParaRPr lang="en-US" sz="1400" dirty="0">
              <a:ln w="0"/>
              <a:solidFill>
                <a:srgbClr val="002060"/>
              </a:solidFill>
              <a:latin typeface="Modern Love" panose="04090805081005020601" pitchFamily="82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Visits by Literacy Leaders to engage in reading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STEM visits from Science and Technology to work alongside nursery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Visits by Language leaders and </a:t>
            </a:r>
            <a:r>
              <a:rPr lang="en-US" sz="120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Modern Languages staff to </a:t>
            </a:r>
            <a:r>
              <a:rPr lang="en-US" sz="1200" cap="none" spc="0" dirty="0">
                <a:ln w="0"/>
                <a:solidFill>
                  <a:srgbClr val="002060"/>
                </a:solidFill>
                <a:cs typeface="Cavolini" panose="03000502040302020204" pitchFamily="66" charset="0"/>
              </a:rPr>
              <a:t>introduce Modern foreign languages. </a:t>
            </a:r>
          </a:p>
        </p:txBody>
      </p:sp>
      <p:sp>
        <p:nvSpPr>
          <p:cNvPr id="44" name="Oval 43" descr="Blue circle text P6">
            <a:extLst>
              <a:ext uri="{FF2B5EF4-FFF2-40B4-BE49-F238E27FC236}">
                <a16:creationId xmlns:a16="http://schemas.microsoft.com/office/drawing/2014/main" id="{B98A6ACE-2522-236E-002C-8389670A69D2}"/>
              </a:ext>
            </a:extLst>
          </p:cNvPr>
          <p:cNvSpPr/>
          <p:nvPr/>
        </p:nvSpPr>
        <p:spPr>
          <a:xfrm>
            <a:off x="4485629" y="2394667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AA189D-25FC-09DD-CF27-56409852FA5E}"/>
              </a:ext>
            </a:extLst>
          </p:cNvPr>
          <p:cNvSpPr/>
          <p:nvPr/>
        </p:nvSpPr>
        <p:spPr>
          <a:xfrm>
            <a:off x="4672581" y="260748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C78393-1D65-8DB1-8674-1D769836C553}"/>
              </a:ext>
            </a:extLst>
          </p:cNvPr>
          <p:cNvSpPr txBox="1"/>
          <p:nvPr/>
        </p:nvSpPr>
        <p:spPr>
          <a:xfrm>
            <a:off x="4662957" y="2750354"/>
            <a:ext cx="84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P6</a:t>
            </a:r>
          </a:p>
        </p:txBody>
      </p:sp>
      <p:pic>
        <p:nvPicPr>
          <p:cNvPr id="52" name="Graphic 50" descr="Walk with solid fill">
            <a:extLst>
              <a:ext uri="{FF2B5EF4-FFF2-40B4-BE49-F238E27FC236}">
                <a16:creationId xmlns:a16="http://schemas.microsoft.com/office/drawing/2014/main" id="{99FB9A28-7BD9-86AC-4385-F2D8EA30DB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13344">
            <a:off x="76958" y="4874685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EF7222-C06A-832A-0376-CA356852F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849">
            <a:off x="4918571" y="3738894"/>
            <a:ext cx="947915" cy="1367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76159-95AC-0AB8-3D1D-0693265B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301">
            <a:off x="4804616" y="5072137"/>
            <a:ext cx="964168" cy="1394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26A423-6FC7-1EED-3DAD-508F95455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92">
            <a:off x="5692005" y="5909271"/>
            <a:ext cx="1657323" cy="902928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773CEE8-3C7D-048F-5B05-33AC5BA16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99701">
            <a:off x="10219632" y="2125868"/>
            <a:ext cx="1696260" cy="13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F92703FB-D3C3-7857-69C9-BB56DA6EA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15376">
            <a:off x="9038530" y="99229"/>
            <a:ext cx="1400175" cy="9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073B729D-7929-368A-091A-0A6E5DD6C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 rot="458828">
            <a:off x="633986" y="3187996"/>
            <a:ext cx="1365452" cy="18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2B707E34-35B1-1386-8884-49B83FFD0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085">
            <a:off x="10407607" y="891978"/>
            <a:ext cx="1558465" cy="11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preview">
            <a:extLst>
              <a:ext uri="{FF2B5EF4-FFF2-40B4-BE49-F238E27FC236}">
                <a16:creationId xmlns:a16="http://schemas.microsoft.com/office/drawing/2014/main" id="{FED5FBB6-CEB7-A585-EE93-39F57A72D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6339">
            <a:off x="3278698" y="3854141"/>
            <a:ext cx="1400175" cy="10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preview">
            <a:extLst>
              <a:ext uri="{FF2B5EF4-FFF2-40B4-BE49-F238E27FC236}">
                <a16:creationId xmlns:a16="http://schemas.microsoft.com/office/drawing/2014/main" id="{E2D9A4F4-8B40-D2C9-5BAB-2FD472153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303">
            <a:off x="4127304" y="895751"/>
            <a:ext cx="1493105" cy="10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preview">
            <a:extLst>
              <a:ext uri="{FF2B5EF4-FFF2-40B4-BE49-F238E27FC236}">
                <a16:creationId xmlns:a16="http://schemas.microsoft.com/office/drawing/2014/main" id="{70D10DD4-8583-F8C9-F09B-F97B2235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8112">
            <a:off x="2541942" y="736586"/>
            <a:ext cx="1356801" cy="94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preview">
            <a:extLst>
              <a:ext uri="{FF2B5EF4-FFF2-40B4-BE49-F238E27FC236}">
                <a16:creationId xmlns:a16="http://schemas.microsoft.com/office/drawing/2014/main" id="{2FAB0BF1-A8D9-F514-4BDA-83E44B70D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33437">
            <a:off x="46175" y="2032534"/>
            <a:ext cx="1344448" cy="10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F37A00C4-20CC-1893-4BEC-4BBCE20A4AE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49415" y="2985192"/>
            <a:ext cx="914400" cy="914400"/>
          </a:xfrm>
          <a:prstGeom prst="rect">
            <a:avLst/>
          </a:prstGeom>
        </p:spPr>
      </p:pic>
      <p:pic>
        <p:nvPicPr>
          <p:cNvPr id="8" name="Graphic 7" descr="Books with solid fill">
            <a:extLst>
              <a:ext uri="{FF2B5EF4-FFF2-40B4-BE49-F238E27FC236}">
                <a16:creationId xmlns:a16="http://schemas.microsoft.com/office/drawing/2014/main" id="{7935FCBC-D31F-644D-57BA-E7F0D9F1C33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501872" y="52380"/>
            <a:ext cx="914400" cy="914400"/>
          </a:xfrm>
          <a:prstGeom prst="rect">
            <a:avLst/>
          </a:prstGeom>
        </p:spPr>
      </p:pic>
      <p:pic>
        <p:nvPicPr>
          <p:cNvPr id="15" name="Graphic 14" descr="Mathematics with solid fill">
            <a:extLst>
              <a:ext uri="{FF2B5EF4-FFF2-40B4-BE49-F238E27FC236}">
                <a16:creationId xmlns:a16="http://schemas.microsoft.com/office/drawing/2014/main" id="{95B56807-D764-7CEE-D457-B8B227A48E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0596385">
            <a:off x="1920113" y="3614680"/>
            <a:ext cx="1403574" cy="1403574"/>
          </a:xfrm>
          <a:prstGeom prst="rect">
            <a:avLst/>
          </a:prstGeom>
        </p:spPr>
      </p:pic>
      <p:pic>
        <p:nvPicPr>
          <p:cNvPr id="17" name="Picture 16" descr="MS Teams logo">
            <a:extLst>
              <a:ext uri="{FF2B5EF4-FFF2-40B4-BE49-F238E27FC236}">
                <a16:creationId xmlns:a16="http://schemas.microsoft.com/office/drawing/2014/main" id="{9ED2A4B8-4BD5-C9E0-43FF-5E5BB5EA114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34" y="5935096"/>
            <a:ext cx="900479" cy="837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5FAEC2-CBE4-97B2-0DD1-F69F59CD7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55" y="6030900"/>
            <a:ext cx="1811124" cy="7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233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Cavolini</vt:lpstr>
      <vt:lpstr>Modern Love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transition</dc:title>
  <dc:creator>Mr McFadden</dc:creator>
  <cp:lastModifiedBy>Jeremy Stevenson</cp:lastModifiedBy>
  <cp:revision>12</cp:revision>
  <dcterms:created xsi:type="dcterms:W3CDTF">2023-05-04T21:31:17Z</dcterms:created>
  <dcterms:modified xsi:type="dcterms:W3CDTF">2025-01-07T12:56:13Z</dcterms:modified>
</cp:coreProperties>
</file>