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30"/>
  </p:notesMasterIdLst>
  <p:sldIdLst>
    <p:sldId id="461" r:id="rId4"/>
    <p:sldId id="462" r:id="rId5"/>
    <p:sldId id="505" r:id="rId6"/>
    <p:sldId id="506" r:id="rId7"/>
    <p:sldId id="508" r:id="rId8"/>
    <p:sldId id="509" r:id="rId9"/>
    <p:sldId id="510" r:id="rId10"/>
    <p:sldId id="512" r:id="rId11"/>
    <p:sldId id="513" r:id="rId12"/>
    <p:sldId id="525" r:id="rId13"/>
    <p:sldId id="528" r:id="rId14"/>
    <p:sldId id="475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487" r:id="rId23"/>
    <p:sldId id="479" r:id="rId24"/>
    <p:sldId id="480" r:id="rId25"/>
    <p:sldId id="481" r:id="rId26"/>
    <p:sldId id="439" r:id="rId27"/>
    <p:sldId id="441" r:id="rId28"/>
    <p:sldId id="5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C441"/>
    <a:srgbClr val="1EEA53"/>
    <a:srgbClr val="C5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769" autoAdjust="0"/>
  </p:normalViewPr>
  <p:slideViewPr>
    <p:cSldViewPr snapToGrid="0" snapToObjects="1">
      <p:cViewPr>
        <p:scale>
          <a:sx n="70" d="100"/>
          <a:sy n="70" d="100"/>
        </p:scale>
        <p:origin x="66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gov.scot/Resource/0051/0051148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of primary pupils achieving expected </a:t>
            </a:r>
            <a:r>
              <a:rPr lang="en-GB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levels, </a:t>
            </a:r>
            <a:r>
              <a:rPr lang="en-GB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53651381712346"/>
          <c:y val="8.8619447492723893E-2"/>
          <c:w val="0.82779390450877044"/>
          <c:h val="0.7737189274297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'1.1'!$B$17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304F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'1.1'!$A$18:$A$20</c:f>
              <c:strCache>
                <c:ptCount val="3"/>
                <c:pt idx="0">
                  <c:v>P1 (Early Level)</c:v>
                </c:pt>
                <c:pt idx="1">
                  <c:v>P4 (First Level)</c:v>
                </c:pt>
                <c:pt idx="2">
                  <c:v>P7 (Second Level)</c:v>
                </c:pt>
              </c:strCache>
            </c:strRef>
          </c:cat>
          <c:val>
            <c:numRef>
              <c:f>'1.1'!$B$18:$B$20</c:f>
              <c:numCache>
                <c:formatCode>0</c:formatCode>
                <c:ptCount val="3"/>
                <c:pt idx="0">
                  <c:v>80.751529685598896</c:v>
                </c:pt>
                <c:pt idx="1">
                  <c:v>75.181604482228408</c:v>
                </c:pt>
                <c:pt idx="2">
                  <c:v>72.344068022293698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4-40DA-8D9A-30EC39008402}"/>
            </c:ext>
          </c:extLst>
        </c:ser>
        <c:ser>
          <c:idx val="1"/>
          <c:order val="1"/>
          <c:tx>
            <c:strRef>
              <c:f>'1.1'!$C$17</c:f>
              <c:strCache>
                <c:ptCount val="1"/>
                <c:pt idx="0">
                  <c:v>Writing</c:v>
                </c:pt>
              </c:strCache>
            </c:strRef>
          </c:tx>
          <c:spPr>
            <a:solidFill>
              <a:srgbClr val="5782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'1.1'!$A$18:$A$20</c:f>
              <c:strCache>
                <c:ptCount val="3"/>
                <c:pt idx="0">
                  <c:v>P1 (Early Level)</c:v>
                </c:pt>
                <c:pt idx="1">
                  <c:v>P4 (First Level)</c:v>
                </c:pt>
                <c:pt idx="2">
                  <c:v>P7 (Second Level)</c:v>
                </c:pt>
              </c:strCache>
            </c:strRef>
          </c:cat>
          <c:val>
            <c:numRef>
              <c:f>'1.1'!$C$18:$C$20</c:f>
              <c:numCache>
                <c:formatCode>0</c:formatCode>
                <c:ptCount val="3"/>
                <c:pt idx="0">
                  <c:v>78.190026098610403</c:v>
                </c:pt>
                <c:pt idx="1">
                  <c:v>69.254559592817799</c:v>
                </c:pt>
                <c:pt idx="2">
                  <c:v>65.132955453265893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4-40DA-8D9A-30EC39008402}"/>
            </c:ext>
          </c:extLst>
        </c:ser>
        <c:ser>
          <c:idx val="2"/>
          <c:order val="2"/>
          <c:tx>
            <c:strRef>
              <c:f>'1.1'!$D$17</c:f>
              <c:strCache>
                <c:ptCount val="1"/>
                <c:pt idx="0">
                  <c:v>Listening &amp; Talking</c:v>
                </c:pt>
              </c:strCache>
            </c:strRef>
          </c:tx>
          <c:spPr>
            <a:solidFill>
              <a:srgbClr val="96B1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'1.1'!$A$18:$A$20</c:f>
              <c:strCache>
                <c:ptCount val="3"/>
                <c:pt idx="0">
                  <c:v>P1 (Early Level)</c:v>
                </c:pt>
                <c:pt idx="1">
                  <c:v>P4 (First Level)</c:v>
                </c:pt>
                <c:pt idx="2">
                  <c:v>P7 (Second Level)</c:v>
                </c:pt>
              </c:strCache>
            </c:strRef>
          </c:cat>
          <c:val>
            <c:numRef>
              <c:f>'1.1'!$D$18:$D$20</c:f>
              <c:numCache>
                <c:formatCode>0</c:formatCode>
                <c:ptCount val="3"/>
                <c:pt idx="0">
                  <c:v>85.014052639951899</c:v>
                </c:pt>
                <c:pt idx="1">
                  <c:v>80.928675193990699</c:v>
                </c:pt>
                <c:pt idx="2">
                  <c:v>77.415293040292994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74-40DA-8D9A-30EC39008402}"/>
            </c:ext>
          </c:extLst>
        </c:ser>
        <c:ser>
          <c:idx val="3"/>
          <c:order val="3"/>
          <c:tx>
            <c:strRef>
              <c:f>'1.1'!$E$17</c:f>
              <c:strCache>
                <c:ptCount val="1"/>
                <c:pt idx="0">
                  <c:v>Numeracy</c:v>
                </c:pt>
              </c:strCache>
            </c:strRef>
          </c:tx>
          <c:spPr>
            <a:solidFill>
              <a:srgbClr val="D6E0E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'1.1'!$A$18:$A$20</c:f>
              <c:strCache>
                <c:ptCount val="3"/>
                <c:pt idx="0">
                  <c:v>P1 (Early Level)</c:v>
                </c:pt>
                <c:pt idx="1">
                  <c:v>P4 (First Level)</c:v>
                </c:pt>
                <c:pt idx="2">
                  <c:v>P7 (Second Level)</c:v>
                </c:pt>
              </c:strCache>
            </c:strRef>
          </c:cat>
          <c:val>
            <c:numRef>
              <c:f>'1.1'!$E$18:$E$20</c:f>
              <c:numCache>
                <c:formatCode>0</c:formatCode>
                <c:ptCount val="3"/>
                <c:pt idx="0">
                  <c:v>83.916355173143401</c:v>
                </c:pt>
                <c:pt idx="1">
                  <c:v>73.059641239863808</c:v>
                </c:pt>
                <c:pt idx="2">
                  <c:v>67.792805645913006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74-40DA-8D9A-30EC39008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83871232"/>
        <c:axId val="83872768"/>
      </c:barChart>
      <c:catAx>
        <c:axId val="8387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872768"/>
        <c:crosses val="autoZero"/>
        <c:auto val="1"/>
        <c:lblAlgn val="ctr"/>
        <c:lblOffset val="100"/>
        <c:noMultiLvlLbl val="0"/>
      </c:catAx>
      <c:valAx>
        <c:axId val="838727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Percentage</a:t>
                </a:r>
                <a:r>
                  <a:rPr lang="en-GB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achieving expected CfE  Levels</a:t>
                </a:r>
                <a:endParaRPr lang="en-GB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_#&quot;%&quot;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871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29506114846E-2"/>
          <c:y val="0.92375441337850084"/>
          <c:w val="0.89999994098777025"/>
          <c:h val="5.5205789484546013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07B39-D3A1-4689-8F54-985EAC527A6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9C81575-A97E-4022-912D-3C81985CACC4}">
      <dgm:prSet phldrT="[Text]"/>
      <dgm:spPr/>
      <dgm:t>
        <a:bodyPr/>
        <a:lstStyle/>
        <a:p>
          <a:r>
            <a:rPr lang="en-GB" dirty="0" smtClean="0"/>
            <a:t>Standards &amp; Quality Report</a:t>
          </a:r>
          <a:endParaRPr lang="en-GB" dirty="0"/>
        </a:p>
      </dgm:t>
    </dgm:pt>
    <dgm:pt modelId="{7F3E80AA-2416-4DCE-87D0-494655793911}" type="parTrans" cxnId="{04119C15-90A1-43E3-AD0A-E98C684C0802}">
      <dgm:prSet/>
      <dgm:spPr/>
      <dgm:t>
        <a:bodyPr/>
        <a:lstStyle/>
        <a:p>
          <a:endParaRPr lang="en-GB"/>
        </a:p>
      </dgm:t>
    </dgm:pt>
    <dgm:pt modelId="{E6D9C707-FA92-4DC6-8B62-92EFDB61C64A}" type="sibTrans" cxnId="{04119C15-90A1-43E3-AD0A-E98C684C0802}">
      <dgm:prSet/>
      <dgm:spPr/>
      <dgm:t>
        <a:bodyPr/>
        <a:lstStyle/>
        <a:p>
          <a:pPr algn="ctr"/>
          <a:r>
            <a:rPr lang="en-GB" dirty="0" smtClean="0"/>
            <a:t>Highlighting Improvement Priorities</a:t>
          </a:r>
          <a:endParaRPr lang="en-GB" dirty="0"/>
        </a:p>
      </dgm:t>
    </dgm:pt>
    <dgm:pt modelId="{3D0211C0-0D55-48B3-89CB-20B5F9115771}" type="asst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School Improvement Plans 2017/18</a:t>
          </a:r>
          <a:endParaRPr lang="en-GB" dirty="0"/>
        </a:p>
      </dgm:t>
    </dgm:pt>
    <dgm:pt modelId="{639E918A-5F92-4968-AD28-F048F5D4745A}" type="parTrans" cxnId="{BF578FDF-F3DA-44CA-86F5-F15BEEA9203B}">
      <dgm:prSet/>
      <dgm:spPr/>
      <dgm:t>
        <a:bodyPr/>
        <a:lstStyle/>
        <a:p>
          <a:endParaRPr lang="en-GB"/>
        </a:p>
      </dgm:t>
    </dgm:pt>
    <dgm:pt modelId="{6ABC62F2-0E3C-4A7F-808D-3B72310F4909}" type="sibTrans" cxnId="{BF578FDF-F3DA-44CA-86F5-F15BEEA9203B}">
      <dgm:prSet/>
      <dgm:spPr/>
      <dgm:t>
        <a:bodyPr/>
        <a:lstStyle/>
        <a:p>
          <a:pPr algn="ctr"/>
          <a:r>
            <a:rPr lang="en-GB" dirty="0" smtClean="0"/>
            <a:t>Focus on 3 or 4 for 2017/18</a:t>
          </a:r>
          <a:endParaRPr lang="en-GB" dirty="0"/>
        </a:p>
      </dgm:t>
    </dgm:pt>
    <dgm:pt modelId="{A71FE289-44AB-4FC0-B09D-92E31F46EAA7}">
      <dgm:prSet phldrT="[Text]"/>
      <dgm:spPr/>
      <dgm:t>
        <a:bodyPr/>
        <a:lstStyle/>
        <a:p>
          <a:r>
            <a:rPr lang="en-GB" dirty="0" smtClean="0"/>
            <a:t>Literacy</a:t>
          </a:r>
          <a:endParaRPr lang="en-GB" dirty="0"/>
        </a:p>
      </dgm:t>
    </dgm:pt>
    <dgm:pt modelId="{E1794B78-6F9F-4D73-9A2A-A3713B0A10E6}" type="parTrans" cxnId="{484888D3-4099-4440-A7DD-B1C6C5764806}">
      <dgm:prSet/>
      <dgm:spPr/>
      <dgm:t>
        <a:bodyPr/>
        <a:lstStyle/>
        <a:p>
          <a:endParaRPr lang="en-GB"/>
        </a:p>
      </dgm:t>
    </dgm:pt>
    <dgm:pt modelId="{74FBFD10-B4CC-4B8B-80F5-0909C62AD1F3}" type="sibTrans" cxnId="{484888D3-4099-4440-A7DD-B1C6C5764806}">
      <dgm:prSet/>
      <dgm:spPr/>
      <dgm:t>
        <a:bodyPr/>
        <a:lstStyle/>
        <a:p>
          <a:pPr algn="ctr"/>
          <a:r>
            <a:rPr lang="en-GB" dirty="0" smtClean="0"/>
            <a:t>Writing</a:t>
          </a:r>
          <a:endParaRPr lang="en-GB" dirty="0"/>
        </a:p>
      </dgm:t>
    </dgm:pt>
    <dgm:pt modelId="{447B3855-CAF0-465A-B14C-4ACFEE12F230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Professional Learning</a:t>
          </a:r>
          <a:endParaRPr lang="en-GB" dirty="0"/>
        </a:p>
      </dgm:t>
    </dgm:pt>
    <dgm:pt modelId="{BB4FECFE-5868-4050-A3AC-196E894E0692}" type="parTrans" cxnId="{BD8E090D-89A3-48A7-BBB6-ACD48AC45C45}">
      <dgm:prSet/>
      <dgm:spPr/>
      <dgm:t>
        <a:bodyPr/>
        <a:lstStyle/>
        <a:p>
          <a:endParaRPr lang="en-GB"/>
        </a:p>
      </dgm:t>
    </dgm:pt>
    <dgm:pt modelId="{95A3D7F6-95BF-46E3-B991-3769DF0C1B06}" type="sibTrans" cxnId="{BD8E090D-89A3-48A7-BBB6-ACD48AC45C45}">
      <dgm:prSet/>
      <dgm:spPr/>
      <dgm:t>
        <a:bodyPr/>
        <a:lstStyle/>
        <a:p>
          <a:pPr algn="ctr"/>
          <a:r>
            <a:rPr lang="en-GB" dirty="0" smtClean="0"/>
            <a:t>Opportunities for Leadership</a:t>
          </a:r>
          <a:endParaRPr lang="en-GB" dirty="0"/>
        </a:p>
      </dgm:t>
    </dgm:pt>
    <dgm:pt modelId="{F48257BF-CE49-4C4D-BB1A-F92EFC3E3ABF}">
      <dgm:prSet phldrT="[Text]"/>
      <dgm:spPr>
        <a:solidFill>
          <a:srgbClr val="12C441"/>
        </a:solidFill>
      </dgm:spPr>
      <dgm:t>
        <a:bodyPr/>
        <a:lstStyle/>
        <a:p>
          <a:r>
            <a:rPr lang="en-GB" dirty="0" smtClean="0"/>
            <a:t>Family Learning</a:t>
          </a:r>
          <a:endParaRPr lang="en-GB" dirty="0"/>
        </a:p>
      </dgm:t>
    </dgm:pt>
    <dgm:pt modelId="{35FCCBD7-B3DE-492F-B3C4-9E689A4BB825}" type="parTrans" cxnId="{69FB5DCC-1AEF-4FEC-9A5C-5CD55D4D2266}">
      <dgm:prSet/>
      <dgm:spPr/>
      <dgm:t>
        <a:bodyPr/>
        <a:lstStyle/>
        <a:p>
          <a:endParaRPr lang="en-GB"/>
        </a:p>
      </dgm:t>
    </dgm:pt>
    <dgm:pt modelId="{A612C308-B094-41B7-BB66-A773FDCC9CAE}" type="sibTrans" cxnId="{69FB5DCC-1AEF-4FEC-9A5C-5CD55D4D2266}">
      <dgm:prSet/>
      <dgm:spPr/>
      <dgm:t>
        <a:bodyPr/>
        <a:lstStyle/>
        <a:p>
          <a:pPr algn="ctr"/>
          <a:r>
            <a:rPr lang="en-GB" dirty="0" smtClean="0"/>
            <a:t>Engaging parents in supporting the curriculum</a:t>
          </a:r>
          <a:endParaRPr lang="en-GB" dirty="0"/>
        </a:p>
      </dgm:t>
    </dgm:pt>
    <dgm:pt modelId="{6A20B0F9-D5EC-4258-86A6-24DA5F101E57}" type="pres">
      <dgm:prSet presAssocID="{81B07B39-D3A1-4689-8F54-985EAC527A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864B1D5-7D2E-43FF-96D3-380EBCA1C753}" type="pres">
      <dgm:prSet presAssocID="{49C81575-A97E-4022-912D-3C81985CACC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2E41F80-790A-4DFF-BDA8-30C6C0B9F597}" type="pres">
      <dgm:prSet presAssocID="{49C81575-A97E-4022-912D-3C81985CACC4}" presName="rootComposite1" presStyleCnt="0"/>
      <dgm:spPr/>
      <dgm:t>
        <a:bodyPr/>
        <a:lstStyle/>
        <a:p>
          <a:endParaRPr lang="en-GB"/>
        </a:p>
      </dgm:t>
    </dgm:pt>
    <dgm:pt modelId="{F1378524-6782-4274-AA93-0E1E195DD03A}" type="pres">
      <dgm:prSet presAssocID="{49C81575-A97E-4022-912D-3C81985CACC4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49998751-32C5-476F-BBD3-F6C912C8D31B}" type="pres">
      <dgm:prSet presAssocID="{49C81575-A97E-4022-912D-3C81985CACC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1332C19-2FE8-4C10-9BE5-7099ECCCF6DA}" type="pres">
      <dgm:prSet presAssocID="{49C81575-A97E-4022-912D-3C81985CACC4}" presName="rootConnector1" presStyleLbl="node1" presStyleIdx="0" presStyleCnt="3"/>
      <dgm:spPr/>
      <dgm:t>
        <a:bodyPr/>
        <a:lstStyle/>
        <a:p>
          <a:endParaRPr lang="en-GB"/>
        </a:p>
      </dgm:t>
    </dgm:pt>
    <dgm:pt modelId="{7032FCFC-9E95-4FFF-A326-6549E0707A54}" type="pres">
      <dgm:prSet presAssocID="{49C81575-A97E-4022-912D-3C81985CACC4}" presName="hierChild2" presStyleCnt="0"/>
      <dgm:spPr/>
      <dgm:t>
        <a:bodyPr/>
        <a:lstStyle/>
        <a:p>
          <a:endParaRPr lang="en-GB"/>
        </a:p>
      </dgm:t>
    </dgm:pt>
    <dgm:pt modelId="{455600C5-5103-4F95-9783-C78E1B578D88}" type="pres">
      <dgm:prSet presAssocID="{E1794B78-6F9F-4D73-9A2A-A3713B0A10E6}" presName="Name37" presStyleLbl="parChTrans1D2" presStyleIdx="0" presStyleCnt="4"/>
      <dgm:spPr/>
      <dgm:t>
        <a:bodyPr/>
        <a:lstStyle/>
        <a:p>
          <a:endParaRPr lang="en-GB"/>
        </a:p>
      </dgm:t>
    </dgm:pt>
    <dgm:pt modelId="{87B28243-9B05-47E4-B150-C67A8AB8B6C4}" type="pres">
      <dgm:prSet presAssocID="{A71FE289-44AB-4FC0-B09D-92E31F46EA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BD31C6EC-2BD2-409D-8CEA-67833BBAB143}" type="pres">
      <dgm:prSet presAssocID="{A71FE289-44AB-4FC0-B09D-92E31F46EAA7}" presName="rootComposite" presStyleCnt="0"/>
      <dgm:spPr/>
      <dgm:t>
        <a:bodyPr/>
        <a:lstStyle/>
        <a:p>
          <a:endParaRPr lang="en-GB"/>
        </a:p>
      </dgm:t>
    </dgm:pt>
    <dgm:pt modelId="{8A423B02-93B8-48FD-8D40-E6EA2E238016}" type="pres">
      <dgm:prSet presAssocID="{A71FE289-44AB-4FC0-B09D-92E31F46EAA7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415E1CD2-9FA3-4D19-BC4F-2FE22710DD37}" type="pres">
      <dgm:prSet presAssocID="{A71FE289-44AB-4FC0-B09D-92E31F46EAA7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3D04B70-C9E9-4654-BE20-1B2983738426}" type="pres">
      <dgm:prSet presAssocID="{A71FE289-44AB-4FC0-B09D-92E31F46EAA7}" presName="rootConnector" presStyleLbl="node2" presStyleIdx="0" presStyleCnt="0"/>
      <dgm:spPr/>
      <dgm:t>
        <a:bodyPr/>
        <a:lstStyle/>
        <a:p>
          <a:endParaRPr lang="en-GB"/>
        </a:p>
      </dgm:t>
    </dgm:pt>
    <dgm:pt modelId="{F4AFB56C-CE37-4A08-A7A0-10B863B2AD3D}" type="pres">
      <dgm:prSet presAssocID="{A71FE289-44AB-4FC0-B09D-92E31F46EAA7}" presName="hierChild4" presStyleCnt="0"/>
      <dgm:spPr/>
      <dgm:t>
        <a:bodyPr/>
        <a:lstStyle/>
        <a:p>
          <a:endParaRPr lang="en-GB"/>
        </a:p>
      </dgm:t>
    </dgm:pt>
    <dgm:pt modelId="{44B615E9-CFA2-4B4F-8484-0C9631FA4ADB}" type="pres">
      <dgm:prSet presAssocID="{A71FE289-44AB-4FC0-B09D-92E31F46EAA7}" presName="hierChild5" presStyleCnt="0"/>
      <dgm:spPr/>
      <dgm:t>
        <a:bodyPr/>
        <a:lstStyle/>
        <a:p>
          <a:endParaRPr lang="en-GB"/>
        </a:p>
      </dgm:t>
    </dgm:pt>
    <dgm:pt modelId="{6D07249D-34CA-48D7-ABC9-A4AE30A7B98C}" type="pres">
      <dgm:prSet presAssocID="{BB4FECFE-5868-4050-A3AC-196E894E0692}" presName="Name37" presStyleLbl="parChTrans1D2" presStyleIdx="1" presStyleCnt="4"/>
      <dgm:spPr/>
      <dgm:t>
        <a:bodyPr/>
        <a:lstStyle/>
        <a:p>
          <a:endParaRPr lang="en-GB"/>
        </a:p>
      </dgm:t>
    </dgm:pt>
    <dgm:pt modelId="{B0F950C7-5EA9-4651-804D-C0FA4D64976D}" type="pres">
      <dgm:prSet presAssocID="{447B3855-CAF0-465A-B14C-4ACFEE12F2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942B98A6-3976-4FC8-9F5A-D61D5B9A8874}" type="pres">
      <dgm:prSet presAssocID="{447B3855-CAF0-465A-B14C-4ACFEE12F230}" presName="rootComposite" presStyleCnt="0"/>
      <dgm:spPr/>
      <dgm:t>
        <a:bodyPr/>
        <a:lstStyle/>
        <a:p>
          <a:endParaRPr lang="en-GB"/>
        </a:p>
      </dgm:t>
    </dgm:pt>
    <dgm:pt modelId="{52D318A6-91CB-48A0-B05E-B7BE199E779C}" type="pres">
      <dgm:prSet presAssocID="{447B3855-CAF0-465A-B14C-4ACFEE12F230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B8D5E981-BA3A-41D4-A9DD-A2F32B80ED1B}" type="pres">
      <dgm:prSet presAssocID="{447B3855-CAF0-465A-B14C-4ACFEE12F230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EDADFBD-054D-499C-AAC7-9AE5FF114784}" type="pres">
      <dgm:prSet presAssocID="{447B3855-CAF0-465A-B14C-4ACFEE12F230}" presName="rootConnector" presStyleLbl="node2" presStyleIdx="0" presStyleCnt="0"/>
      <dgm:spPr/>
      <dgm:t>
        <a:bodyPr/>
        <a:lstStyle/>
        <a:p>
          <a:endParaRPr lang="en-GB"/>
        </a:p>
      </dgm:t>
    </dgm:pt>
    <dgm:pt modelId="{795AD470-FB01-4FF3-8F32-673B6E860B9B}" type="pres">
      <dgm:prSet presAssocID="{447B3855-CAF0-465A-B14C-4ACFEE12F230}" presName="hierChild4" presStyleCnt="0"/>
      <dgm:spPr/>
      <dgm:t>
        <a:bodyPr/>
        <a:lstStyle/>
        <a:p>
          <a:endParaRPr lang="en-GB"/>
        </a:p>
      </dgm:t>
    </dgm:pt>
    <dgm:pt modelId="{9F509E76-CFEF-458C-9A19-0F64B2D2FAEA}" type="pres">
      <dgm:prSet presAssocID="{447B3855-CAF0-465A-B14C-4ACFEE12F230}" presName="hierChild5" presStyleCnt="0"/>
      <dgm:spPr/>
      <dgm:t>
        <a:bodyPr/>
        <a:lstStyle/>
        <a:p>
          <a:endParaRPr lang="en-GB"/>
        </a:p>
      </dgm:t>
    </dgm:pt>
    <dgm:pt modelId="{5918BC9B-C3A1-4D76-B2DA-A56B3B245BDE}" type="pres">
      <dgm:prSet presAssocID="{35FCCBD7-B3DE-492F-B3C4-9E689A4BB825}" presName="Name37" presStyleLbl="parChTrans1D2" presStyleIdx="2" presStyleCnt="4"/>
      <dgm:spPr/>
      <dgm:t>
        <a:bodyPr/>
        <a:lstStyle/>
        <a:p>
          <a:endParaRPr lang="en-GB"/>
        </a:p>
      </dgm:t>
    </dgm:pt>
    <dgm:pt modelId="{F296F594-5033-4328-8F1A-EAF379BA9F26}" type="pres">
      <dgm:prSet presAssocID="{F48257BF-CE49-4C4D-BB1A-F92EFC3E3A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3A7D678-3305-4AF8-8BD8-9FCBD55DEFA0}" type="pres">
      <dgm:prSet presAssocID="{F48257BF-CE49-4C4D-BB1A-F92EFC3E3ABF}" presName="rootComposite" presStyleCnt="0"/>
      <dgm:spPr/>
      <dgm:t>
        <a:bodyPr/>
        <a:lstStyle/>
        <a:p>
          <a:endParaRPr lang="en-GB"/>
        </a:p>
      </dgm:t>
    </dgm:pt>
    <dgm:pt modelId="{247E69C5-32EC-4988-8DB4-496A813ED87C}" type="pres">
      <dgm:prSet presAssocID="{F48257BF-CE49-4C4D-BB1A-F92EFC3E3ABF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GB"/>
        </a:p>
      </dgm:t>
    </dgm:pt>
    <dgm:pt modelId="{C45F37BB-E22C-404D-96EB-0BB9B21A3168}" type="pres">
      <dgm:prSet presAssocID="{F48257BF-CE49-4C4D-BB1A-F92EFC3E3ABF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B2BC6DD-0A83-48F5-A617-29959B30AA34}" type="pres">
      <dgm:prSet presAssocID="{F48257BF-CE49-4C4D-BB1A-F92EFC3E3ABF}" presName="rootConnector" presStyleLbl="node2" presStyleIdx="0" presStyleCnt="0"/>
      <dgm:spPr/>
      <dgm:t>
        <a:bodyPr/>
        <a:lstStyle/>
        <a:p>
          <a:endParaRPr lang="en-GB"/>
        </a:p>
      </dgm:t>
    </dgm:pt>
    <dgm:pt modelId="{4D722CA2-46AA-4875-92CD-8ED081DF669B}" type="pres">
      <dgm:prSet presAssocID="{F48257BF-CE49-4C4D-BB1A-F92EFC3E3ABF}" presName="hierChild4" presStyleCnt="0"/>
      <dgm:spPr/>
      <dgm:t>
        <a:bodyPr/>
        <a:lstStyle/>
        <a:p>
          <a:endParaRPr lang="en-GB"/>
        </a:p>
      </dgm:t>
    </dgm:pt>
    <dgm:pt modelId="{414B1AC1-046B-4F60-9426-43B4A35D5287}" type="pres">
      <dgm:prSet presAssocID="{F48257BF-CE49-4C4D-BB1A-F92EFC3E3ABF}" presName="hierChild5" presStyleCnt="0"/>
      <dgm:spPr/>
      <dgm:t>
        <a:bodyPr/>
        <a:lstStyle/>
        <a:p>
          <a:endParaRPr lang="en-GB"/>
        </a:p>
      </dgm:t>
    </dgm:pt>
    <dgm:pt modelId="{0D8140D0-C7A3-44E6-901E-072168191E52}" type="pres">
      <dgm:prSet presAssocID="{49C81575-A97E-4022-912D-3C81985CACC4}" presName="hierChild3" presStyleCnt="0"/>
      <dgm:spPr/>
      <dgm:t>
        <a:bodyPr/>
        <a:lstStyle/>
        <a:p>
          <a:endParaRPr lang="en-GB"/>
        </a:p>
      </dgm:t>
    </dgm:pt>
    <dgm:pt modelId="{233B43B7-CFD5-4D73-8E48-2EB78E72566C}" type="pres">
      <dgm:prSet presAssocID="{639E918A-5F92-4968-AD28-F048F5D4745A}" presName="Name96" presStyleLbl="parChTrans1D2" presStyleIdx="3" presStyleCnt="4"/>
      <dgm:spPr/>
      <dgm:t>
        <a:bodyPr/>
        <a:lstStyle/>
        <a:p>
          <a:endParaRPr lang="en-GB"/>
        </a:p>
      </dgm:t>
    </dgm:pt>
    <dgm:pt modelId="{DE87D211-1225-4836-A74F-A4C0371223AA}" type="pres">
      <dgm:prSet presAssocID="{3D0211C0-0D55-48B3-89CB-20B5F911577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FF1BA97-062D-4036-B9A8-FD6289A47438}" type="pres">
      <dgm:prSet presAssocID="{3D0211C0-0D55-48B3-89CB-20B5F9115771}" presName="rootComposite3" presStyleCnt="0"/>
      <dgm:spPr/>
      <dgm:t>
        <a:bodyPr/>
        <a:lstStyle/>
        <a:p>
          <a:endParaRPr lang="en-GB"/>
        </a:p>
      </dgm:t>
    </dgm:pt>
    <dgm:pt modelId="{88050D29-7EC1-4820-A509-273621BBE6FE}" type="pres">
      <dgm:prSet presAssocID="{3D0211C0-0D55-48B3-89CB-20B5F911577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109411-DD30-4CC5-BACF-B0963174096B}" type="pres">
      <dgm:prSet presAssocID="{3D0211C0-0D55-48B3-89CB-20B5F9115771}" presName="titleText3" presStyleLbl="fgAcc2" presStyleIdx="0" presStyleCnt="1" custLinFactNeighborX="-1157" custLinFactNeighborY="22942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D56DBC1-B046-431D-8B87-A4B220545632}" type="pres">
      <dgm:prSet presAssocID="{3D0211C0-0D55-48B3-89CB-20B5F9115771}" presName="rootConnector3" presStyleLbl="asst1" presStyleIdx="0" presStyleCnt="1"/>
      <dgm:spPr/>
      <dgm:t>
        <a:bodyPr/>
        <a:lstStyle/>
        <a:p>
          <a:endParaRPr lang="en-GB"/>
        </a:p>
      </dgm:t>
    </dgm:pt>
    <dgm:pt modelId="{C6143CFE-122A-46F8-8338-D84F02A2DBE5}" type="pres">
      <dgm:prSet presAssocID="{3D0211C0-0D55-48B3-89CB-20B5F9115771}" presName="hierChild6" presStyleCnt="0"/>
      <dgm:spPr/>
      <dgm:t>
        <a:bodyPr/>
        <a:lstStyle/>
        <a:p>
          <a:endParaRPr lang="en-GB"/>
        </a:p>
      </dgm:t>
    </dgm:pt>
    <dgm:pt modelId="{F4F8DED3-6FD8-407E-9CEF-D548241AB5E5}" type="pres">
      <dgm:prSet presAssocID="{3D0211C0-0D55-48B3-89CB-20B5F9115771}" presName="hierChild7" presStyleCnt="0"/>
      <dgm:spPr/>
      <dgm:t>
        <a:bodyPr/>
        <a:lstStyle/>
        <a:p>
          <a:endParaRPr lang="en-GB"/>
        </a:p>
      </dgm:t>
    </dgm:pt>
  </dgm:ptLst>
  <dgm:cxnLst>
    <dgm:cxn modelId="{10AD8408-AB18-4BB0-9FEC-BD48D3AC91EC}" type="presOf" srcId="{49C81575-A97E-4022-912D-3C81985CACC4}" destId="{01332C19-2FE8-4C10-9BE5-7099ECCCF6DA}" srcOrd="1" destOrd="0" presId="urn:microsoft.com/office/officeart/2008/layout/NameandTitleOrganizationalChart"/>
    <dgm:cxn modelId="{B22530B5-1019-4CEC-A319-8C2E14A6524D}" type="presOf" srcId="{49C81575-A97E-4022-912D-3C81985CACC4}" destId="{F1378524-6782-4274-AA93-0E1E195DD03A}" srcOrd="0" destOrd="0" presId="urn:microsoft.com/office/officeart/2008/layout/NameandTitleOrganizationalChart"/>
    <dgm:cxn modelId="{BF578FDF-F3DA-44CA-86F5-F15BEEA9203B}" srcId="{49C81575-A97E-4022-912D-3C81985CACC4}" destId="{3D0211C0-0D55-48B3-89CB-20B5F9115771}" srcOrd="0" destOrd="0" parTransId="{639E918A-5F92-4968-AD28-F048F5D4745A}" sibTransId="{6ABC62F2-0E3C-4A7F-808D-3B72310F4909}"/>
    <dgm:cxn modelId="{B0FE960E-F432-4F50-B555-B678C77AE9C9}" type="presOf" srcId="{74FBFD10-B4CC-4B8B-80F5-0909C62AD1F3}" destId="{415E1CD2-9FA3-4D19-BC4F-2FE22710DD37}" srcOrd="0" destOrd="0" presId="urn:microsoft.com/office/officeart/2008/layout/NameandTitleOrganizationalChart"/>
    <dgm:cxn modelId="{40986C54-6DC1-4319-A515-66A572B6BFC0}" type="presOf" srcId="{81B07B39-D3A1-4689-8F54-985EAC527A65}" destId="{6A20B0F9-D5EC-4258-86A6-24DA5F101E57}" srcOrd="0" destOrd="0" presId="urn:microsoft.com/office/officeart/2008/layout/NameandTitleOrganizationalChart"/>
    <dgm:cxn modelId="{AD4742CD-5091-4A93-A93B-7DAC94E669A7}" type="presOf" srcId="{3D0211C0-0D55-48B3-89CB-20B5F9115771}" destId="{6D56DBC1-B046-431D-8B87-A4B220545632}" srcOrd="1" destOrd="0" presId="urn:microsoft.com/office/officeart/2008/layout/NameandTitleOrganizationalChart"/>
    <dgm:cxn modelId="{69FB5DCC-1AEF-4FEC-9A5C-5CD55D4D2266}" srcId="{49C81575-A97E-4022-912D-3C81985CACC4}" destId="{F48257BF-CE49-4C4D-BB1A-F92EFC3E3ABF}" srcOrd="3" destOrd="0" parTransId="{35FCCBD7-B3DE-492F-B3C4-9E689A4BB825}" sibTransId="{A612C308-B094-41B7-BB66-A773FDCC9CAE}"/>
    <dgm:cxn modelId="{C36BE589-A191-40D3-9082-22B145625BB6}" type="presOf" srcId="{F48257BF-CE49-4C4D-BB1A-F92EFC3E3ABF}" destId="{9B2BC6DD-0A83-48F5-A617-29959B30AA34}" srcOrd="1" destOrd="0" presId="urn:microsoft.com/office/officeart/2008/layout/NameandTitleOrganizationalChart"/>
    <dgm:cxn modelId="{891AAE29-F121-4F03-87A2-307031494E1B}" type="presOf" srcId="{3D0211C0-0D55-48B3-89CB-20B5F9115771}" destId="{88050D29-7EC1-4820-A509-273621BBE6FE}" srcOrd="0" destOrd="0" presId="urn:microsoft.com/office/officeart/2008/layout/NameandTitleOrganizationalChart"/>
    <dgm:cxn modelId="{05B405AB-BD8C-4456-9271-3100F0D1E98B}" type="presOf" srcId="{A612C308-B094-41B7-BB66-A773FDCC9CAE}" destId="{C45F37BB-E22C-404D-96EB-0BB9B21A3168}" srcOrd="0" destOrd="0" presId="urn:microsoft.com/office/officeart/2008/layout/NameandTitleOrganizationalChart"/>
    <dgm:cxn modelId="{C28D4337-69CE-4462-8C10-EB5ECFD8ED5C}" type="presOf" srcId="{BB4FECFE-5868-4050-A3AC-196E894E0692}" destId="{6D07249D-34CA-48D7-ABC9-A4AE30A7B98C}" srcOrd="0" destOrd="0" presId="urn:microsoft.com/office/officeart/2008/layout/NameandTitleOrganizationalChart"/>
    <dgm:cxn modelId="{2BDFBB16-B7F2-45D1-99D1-C701FC11A69B}" type="presOf" srcId="{A71FE289-44AB-4FC0-B09D-92E31F46EAA7}" destId="{63D04B70-C9E9-4654-BE20-1B2983738426}" srcOrd="1" destOrd="0" presId="urn:microsoft.com/office/officeart/2008/layout/NameandTitleOrganizationalChart"/>
    <dgm:cxn modelId="{67F7E14E-CB28-4B48-98F4-03BBF956CEF3}" type="presOf" srcId="{95A3D7F6-95BF-46E3-B991-3769DF0C1B06}" destId="{B8D5E981-BA3A-41D4-A9DD-A2F32B80ED1B}" srcOrd="0" destOrd="0" presId="urn:microsoft.com/office/officeart/2008/layout/NameandTitleOrganizationalChart"/>
    <dgm:cxn modelId="{9ADD8928-C27C-43C8-A6D3-C7585771CDCB}" type="presOf" srcId="{35FCCBD7-B3DE-492F-B3C4-9E689A4BB825}" destId="{5918BC9B-C3A1-4D76-B2DA-A56B3B245BDE}" srcOrd="0" destOrd="0" presId="urn:microsoft.com/office/officeart/2008/layout/NameandTitleOrganizationalChart"/>
    <dgm:cxn modelId="{A27E543F-1796-40C7-BD28-FA672A2E87AA}" type="presOf" srcId="{F48257BF-CE49-4C4D-BB1A-F92EFC3E3ABF}" destId="{247E69C5-32EC-4988-8DB4-496A813ED87C}" srcOrd="0" destOrd="0" presId="urn:microsoft.com/office/officeart/2008/layout/NameandTitleOrganizationalChart"/>
    <dgm:cxn modelId="{54595915-154A-4E23-9E6E-80FCF7108F7C}" type="presOf" srcId="{6ABC62F2-0E3C-4A7F-808D-3B72310F4909}" destId="{22109411-DD30-4CC5-BACF-B0963174096B}" srcOrd="0" destOrd="0" presId="urn:microsoft.com/office/officeart/2008/layout/NameandTitleOrganizationalChart"/>
    <dgm:cxn modelId="{3A587273-F3D9-45A9-BC5A-D873A051E1AE}" type="presOf" srcId="{639E918A-5F92-4968-AD28-F048F5D4745A}" destId="{233B43B7-CFD5-4D73-8E48-2EB78E72566C}" srcOrd="0" destOrd="0" presId="urn:microsoft.com/office/officeart/2008/layout/NameandTitleOrganizationalChart"/>
    <dgm:cxn modelId="{3891B3BD-4C63-44BA-BD82-275A6C629C14}" type="presOf" srcId="{447B3855-CAF0-465A-B14C-4ACFEE12F230}" destId="{1EDADFBD-054D-499C-AAC7-9AE5FF114784}" srcOrd="1" destOrd="0" presId="urn:microsoft.com/office/officeart/2008/layout/NameandTitleOrganizationalChart"/>
    <dgm:cxn modelId="{39B65114-54FC-4B4C-8C82-ACCDEB9B66CE}" type="presOf" srcId="{E6D9C707-FA92-4DC6-8B62-92EFDB61C64A}" destId="{49998751-32C5-476F-BBD3-F6C912C8D31B}" srcOrd="0" destOrd="0" presId="urn:microsoft.com/office/officeart/2008/layout/NameandTitleOrganizationalChart"/>
    <dgm:cxn modelId="{04119C15-90A1-43E3-AD0A-E98C684C0802}" srcId="{81B07B39-D3A1-4689-8F54-985EAC527A65}" destId="{49C81575-A97E-4022-912D-3C81985CACC4}" srcOrd="0" destOrd="0" parTransId="{7F3E80AA-2416-4DCE-87D0-494655793911}" sibTransId="{E6D9C707-FA92-4DC6-8B62-92EFDB61C64A}"/>
    <dgm:cxn modelId="{BD8E090D-89A3-48A7-BBB6-ACD48AC45C45}" srcId="{49C81575-A97E-4022-912D-3C81985CACC4}" destId="{447B3855-CAF0-465A-B14C-4ACFEE12F230}" srcOrd="2" destOrd="0" parTransId="{BB4FECFE-5868-4050-A3AC-196E894E0692}" sibTransId="{95A3D7F6-95BF-46E3-B991-3769DF0C1B06}"/>
    <dgm:cxn modelId="{E4DAFEFC-9C64-4B82-887F-51532FBACFF8}" type="presOf" srcId="{A71FE289-44AB-4FC0-B09D-92E31F46EAA7}" destId="{8A423B02-93B8-48FD-8D40-E6EA2E238016}" srcOrd="0" destOrd="0" presId="urn:microsoft.com/office/officeart/2008/layout/NameandTitleOrganizationalChart"/>
    <dgm:cxn modelId="{239651CC-D321-415B-8493-EE5F3CDDAAAF}" type="presOf" srcId="{E1794B78-6F9F-4D73-9A2A-A3713B0A10E6}" destId="{455600C5-5103-4F95-9783-C78E1B578D88}" srcOrd="0" destOrd="0" presId="urn:microsoft.com/office/officeart/2008/layout/NameandTitleOrganizationalChart"/>
    <dgm:cxn modelId="{A8145AF1-6720-4E67-B1D7-7808E49F5660}" type="presOf" srcId="{447B3855-CAF0-465A-B14C-4ACFEE12F230}" destId="{52D318A6-91CB-48A0-B05E-B7BE199E779C}" srcOrd="0" destOrd="0" presId="urn:microsoft.com/office/officeart/2008/layout/NameandTitleOrganizationalChart"/>
    <dgm:cxn modelId="{484888D3-4099-4440-A7DD-B1C6C5764806}" srcId="{49C81575-A97E-4022-912D-3C81985CACC4}" destId="{A71FE289-44AB-4FC0-B09D-92E31F46EAA7}" srcOrd="1" destOrd="0" parTransId="{E1794B78-6F9F-4D73-9A2A-A3713B0A10E6}" sibTransId="{74FBFD10-B4CC-4B8B-80F5-0909C62AD1F3}"/>
    <dgm:cxn modelId="{251A3F7C-D21D-4196-8860-9397AB5B3AA6}" type="presParOf" srcId="{6A20B0F9-D5EC-4258-86A6-24DA5F101E57}" destId="{3864B1D5-7D2E-43FF-96D3-380EBCA1C753}" srcOrd="0" destOrd="0" presId="urn:microsoft.com/office/officeart/2008/layout/NameandTitleOrganizationalChart"/>
    <dgm:cxn modelId="{CD8EFCF4-0745-4848-B607-ECB339775EB5}" type="presParOf" srcId="{3864B1D5-7D2E-43FF-96D3-380EBCA1C753}" destId="{22E41F80-790A-4DFF-BDA8-30C6C0B9F597}" srcOrd="0" destOrd="0" presId="urn:microsoft.com/office/officeart/2008/layout/NameandTitleOrganizationalChart"/>
    <dgm:cxn modelId="{4F16F617-0F21-42CF-B95A-6406BA14E53A}" type="presParOf" srcId="{22E41F80-790A-4DFF-BDA8-30C6C0B9F597}" destId="{F1378524-6782-4274-AA93-0E1E195DD03A}" srcOrd="0" destOrd="0" presId="urn:microsoft.com/office/officeart/2008/layout/NameandTitleOrganizationalChart"/>
    <dgm:cxn modelId="{BF234D05-78DC-4F30-85BE-CA46F961F78C}" type="presParOf" srcId="{22E41F80-790A-4DFF-BDA8-30C6C0B9F597}" destId="{49998751-32C5-476F-BBD3-F6C912C8D31B}" srcOrd="1" destOrd="0" presId="urn:microsoft.com/office/officeart/2008/layout/NameandTitleOrganizationalChart"/>
    <dgm:cxn modelId="{45EB10FC-471A-4B73-946F-AD1C21D0C95C}" type="presParOf" srcId="{22E41F80-790A-4DFF-BDA8-30C6C0B9F597}" destId="{01332C19-2FE8-4C10-9BE5-7099ECCCF6DA}" srcOrd="2" destOrd="0" presId="urn:microsoft.com/office/officeart/2008/layout/NameandTitleOrganizationalChart"/>
    <dgm:cxn modelId="{479DF636-08D7-47DD-ABDD-673B8FAB5754}" type="presParOf" srcId="{3864B1D5-7D2E-43FF-96D3-380EBCA1C753}" destId="{7032FCFC-9E95-4FFF-A326-6549E0707A54}" srcOrd="1" destOrd="0" presId="urn:microsoft.com/office/officeart/2008/layout/NameandTitleOrganizationalChart"/>
    <dgm:cxn modelId="{7D09A1CE-18E0-417B-ABA5-A66956FCB1B9}" type="presParOf" srcId="{7032FCFC-9E95-4FFF-A326-6549E0707A54}" destId="{455600C5-5103-4F95-9783-C78E1B578D88}" srcOrd="0" destOrd="0" presId="urn:microsoft.com/office/officeart/2008/layout/NameandTitleOrganizationalChart"/>
    <dgm:cxn modelId="{FDF04EDE-E845-4BE2-97D2-6FC87E5FE14B}" type="presParOf" srcId="{7032FCFC-9E95-4FFF-A326-6549E0707A54}" destId="{87B28243-9B05-47E4-B150-C67A8AB8B6C4}" srcOrd="1" destOrd="0" presId="urn:microsoft.com/office/officeart/2008/layout/NameandTitleOrganizationalChart"/>
    <dgm:cxn modelId="{42B983D4-3E62-4E91-B605-0621F2B7EB8F}" type="presParOf" srcId="{87B28243-9B05-47E4-B150-C67A8AB8B6C4}" destId="{BD31C6EC-2BD2-409D-8CEA-67833BBAB143}" srcOrd="0" destOrd="0" presId="urn:microsoft.com/office/officeart/2008/layout/NameandTitleOrganizationalChart"/>
    <dgm:cxn modelId="{AE77EC51-59CB-4FCB-AF5C-3915F877ECA5}" type="presParOf" srcId="{BD31C6EC-2BD2-409D-8CEA-67833BBAB143}" destId="{8A423B02-93B8-48FD-8D40-E6EA2E238016}" srcOrd="0" destOrd="0" presId="urn:microsoft.com/office/officeart/2008/layout/NameandTitleOrganizationalChart"/>
    <dgm:cxn modelId="{446D919B-69BB-4B66-996B-614B59FDD6DE}" type="presParOf" srcId="{BD31C6EC-2BD2-409D-8CEA-67833BBAB143}" destId="{415E1CD2-9FA3-4D19-BC4F-2FE22710DD37}" srcOrd="1" destOrd="0" presId="urn:microsoft.com/office/officeart/2008/layout/NameandTitleOrganizationalChart"/>
    <dgm:cxn modelId="{ED4185D1-827B-4007-9B13-E39CD9020FCB}" type="presParOf" srcId="{BD31C6EC-2BD2-409D-8CEA-67833BBAB143}" destId="{63D04B70-C9E9-4654-BE20-1B2983738426}" srcOrd="2" destOrd="0" presId="urn:microsoft.com/office/officeart/2008/layout/NameandTitleOrganizationalChart"/>
    <dgm:cxn modelId="{2FA3FD80-D2DC-4135-A4CE-49447B2FA362}" type="presParOf" srcId="{87B28243-9B05-47E4-B150-C67A8AB8B6C4}" destId="{F4AFB56C-CE37-4A08-A7A0-10B863B2AD3D}" srcOrd="1" destOrd="0" presId="urn:microsoft.com/office/officeart/2008/layout/NameandTitleOrganizationalChart"/>
    <dgm:cxn modelId="{153D519C-585E-4ABF-A461-71327192EB8C}" type="presParOf" srcId="{87B28243-9B05-47E4-B150-C67A8AB8B6C4}" destId="{44B615E9-CFA2-4B4F-8484-0C9631FA4ADB}" srcOrd="2" destOrd="0" presId="urn:microsoft.com/office/officeart/2008/layout/NameandTitleOrganizationalChart"/>
    <dgm:cxn modelId="{9B7C58BB-5A19-4318-8D67-7759C6846802}" type="presParOf" srcId="{7032FCFC-9E95-4FFF-A326-6549E0707A54}" destId="{6D07249D-34CA-48D7-ABC9-A4AE30A7B98C}" srcOrd="2" destOrd="0" presId="urn:microsoft.com/office/officeart/2008/layout/NameandTitleOrganizationalChart"/>
    <dgm:cxn modelId="{23374E04-F86A-4F39-B0A9-DBFEF9CB8897}" type="presParOf" srcId="{7032FCFC-9E95-4FFF-A326-6549E0707A54}" destId="{B0F950C7-5EA9-4651-804D-C0FA4D64976D}" srcOrd="3" destOrd="0" presId="urn:microsoft.com/office/officeart/2008/layout/NameandTitleOrganizationalChart"/>
    <dgm:cxn modelId="{6EE80512-E600-4344-B481-195ED5AA4C1A}" type="presParOf" srcId="{B0F950C7-5EA9-4651-804D-C0FA4D64976D}" destId="{942B98A6-3976-4FC8-9F5A-D61D5B9A8874}" srcOrd="0" destOrd="0" presId="urn:microsoft.com/office/officeart/2008/layout/NameandTitleOrganizationalChart"/>
    <dgm:cxn modelId="{5AE318D9-8D04-4142-B23D-9C049A062A25}" type="presParOf" srcId="{942B98A6-3976-4FC8-9F5A-D61D5B9A8874}" destId="{52D318A6-91CB-48A0-B05E-B7BE199E779C}" srcOrd="0" destOrd="0" presId="urn:microsoft.com/office/officeart/2008/layout/NameandTitleOrganizationalChart"/>
    <dgm:cxn modelId="{6F85AC49-725B-43E2-9CD7-416904B5CAE8}" type="presParOf" srcId="{942B98A6-3976-4FC8-9F5A-D61D5B9A8874}" destId="{B8D5E981-BA3A-41D4-A9DD-A2F32B80ED1B}" srcOrd="1" destOrd="0" presId="urn:microsoft.com/office/officeart/2008/layout/NameandTitleOrganizationalChart"/>
    <dgm:cxn modelId="{10242BE6-9178-459F-84AD-B0B9C79C4424}" type="presParOf" srcId="{942B98A6-3976-4FC8-9F5A-D61D5B9A8874}" destId="{1EDADFBD-054D-499C-AAC7-9AE5FF114784}" srcOrd="2" destOrd="0" presId="urn:microsoft.com/office/officeart/2008/layout/NameandTitleOrganizationalChart"/>
    <dgm:cxn modelId="{AFE5C0FD-10C2-45B2-BC1B-6C2BF2AF193F}" type="presParOf" srcId="{B0F950C7-5EA9-4651-804D-C0FA4D64976D}" destId="{795AD470-FB01-4FF3-8F32-673B6E860B9B}" srcOrd="1" destOrd="0" presId="urn:microsoft.com/office/officeart/2008/layout/NameandTitleOrganizationalChart"/>
    <dgm:cxn modelId="{D3B33B6B-A1DB-492E-AECB-B53662D22D13}" type="presParOf" srcId="{B0F950C7-5EA9-4651-804D-C0FA4D64976D}" destId="{9F509E76-CFEF-458C-9A19-0F64B2D2FAEA}" srcOrd="2" destOrd="0" presId="urn:microsoft.com/office/officeart/2008/layout/NameandTitleOrganizationalChart"/>
    <dgm:cxn modelId="{EE26BC78-46D0-461D-BB37-96E88C9D52C1}" type="presParOf" srcId="{7032FCFC-9E95-4FFF-A326-6549E0707A54}" destId="{5918BC9B-C3A1-4D76-B2DA-A56B3B245BDE}" srcOrd="4" destOrd="0" presId="urn:microsoft.com/office/officeart/2008/layout/NameandTitleOrganizationalChart"/>
    <dgm:cxn modelId="{2A322CF3-9B75-423D-A4F7-6DDE45DBBDAF}" type="presParOf" srcId="{7032FCFC-9E95-4FFF-A326-6549E0707A54}" destId="{F296F594-5033-4328-8F1A-EAF379BA9F26}" srcOrd="5" destOrd="0" presId="urn:microsoft.com/office/officeart/2008/layout/NameandTitleOrganizationalChart"/>
    <dgm:cxn modelId="{B9FB0925-E0D4-4DA7-B97D-047FED0CE110}" type="presParOf" srcId="{F296F594-5033-4328-8F1A-EAF379BA9F26}" destId="{73A7D678-3305-4AF8-8BD8-9FCBD55DEFA0}" srcOrd="0" destOrd="0" presId="urn:microsoft.com/office/officeart/2008/layout/NameandTitleOrganizationalChart"/>
    <dgm:cxn modelId="{A035FAC3-5025-4309-B534-AB32216D3FFF}" type="presParOf" srcId="{73A7D678-3305-4AF8-8BD8-9FCBD55DEFA0}" destId="{247E69C5-32EC-4988-8DB4-496A813ED87C}" srcOrd="0" destOrd="0" presId="urn:microsoft.com/office/officeart/2008/layout/NameandTitleOrganizationalChart"/>
    <dgm:cxn modelId="{3D357C6F-D081-4303-AD68-5898A4F12DE3}" type="presParOf" srcId="{73A7D678-3305-4AF8-8BD8-9FCBD55DEFA0}" destId="{C45F37BB-E22C-404D-96EB-0BB9B21A3168}" srcOrd="1" destOrd="0" presId="urn:microsoft.com/office/officeart/2008/layout/NameandTitleOrganizationalChart"/>
    <dgm:cxn modelId="{DAC359A6-66B0-4C3D-AAFD-0A9B11A71240}" type="presParOf" srcId="{73A7D678-3305-4AF8-8BD8-9FCBD55DEFA0}" destId="{9B2BC6DD-0A83-48F5-A617-29959B30AA34}" srcOrd="2" destOrd="0" presId="urn:microsoft.com/office/officeart/2008/layout/NameandTitleOrganizationalChart"/>
    <dgm:cxn modelId="{2F868C5F-E8CF-4F2D-B41C-6D3AE5D1A415}" type="presParOf" srcId="{F296F594-5033-4328-8F1A-EAF379BA9F26}" destId="{4D722CA2-46AA-4875-92CD-8ED081DF669B}" srcOrd="1" destOrd="0" presId="urn:microsoft.com/office/officeart/2008/layout/NameandTitleOrganizationalChart"/>
    <dgm:cxn modelId="{85FFDA57-B7FF-4519-BBF0-9B008C098DC4}" type="presParOf" srcId="{F296F594-5033-4328-8F1A-EAF379BA9F26}" destId="{414B1AC1-046B-4F60-9426-43B4A35D5287}" srcOrd="2" destOrd="0" presId="urn:microsoft.com/office/officeart/2008/layout/NameandTitleOrganizationalChart"/>
    <dgm:cxn modelId="{06E8F5F0-C7EA-4739-9724-16FB5FF5C759}" type="presParOf" srcId="{3864B1D5-7D2E-43FF-96D3-380EBCA1C753}" destId="{0D8140D0-C7A3-44E6-901E-072168191E52}" srcOrd="2" destOrd="0" presId="urn:microsoft.com/office/officeart/2008/layout/NameandTitleOrganizationalChart"/>
    <dgm:cxn modelId="{1D4B6A53-8078-468F-93C5-E3A1A17E4711}" type="presParOf" srcId="{0D8140D0-C7A3-44E6-901E-072168191E52}" destId="{233B43B7-CFD5-4D73-8E48-2EB78E72566C}" srcOrd="0" destOrd="0" presId="urn:microsoft.com/office/officeart/2008/layout/NameandTitleOrganizationalChart"/>
    <dgm:cxn modelId="{BC4579F8-02A7-4BC0-8A10-0BF407F0644D}" type="presParOf" srcId="{0D8140D0-C7A3-44E6-901E-072168191E52}" destId="{DE87D211-1225-4836-A74F-A4C0371223AA}" srcOrd="1" destOrd="0" presId="urn:microsoft.com/office/officeart/2008/layout/NameandTitleOrganizationalChart"/>
    <dgm:cxn modelId="{AF19AA57-28B3-4652-B146-933EAB925D20}" type="presParOf" srcId="{DE87D211-1225-4836-A74F-A4C0371223AA}" destId="{2FF1BA97-062D-4036-B9A8-FD6289A47438}" srcOrd="0" destOrd="0" presId="urn:microsoft.com/office/officeart/2008/layout/NameandTitleOrganizationalChart"/>
    <dgm:cxn modelId="{7842A873-2D3B-4B4E-B691-E63E35B0F3B4}" type="presParOf" srcId="{2FF1BA97-062D-4036-B9A8-FD6289A47438}" destId="{88050D29-7EC1-4820-A509-273621BBE6FE}" srcOrd="0" destOrd="0" presId="urn:microsoft.com/office/officeart/2008/layout/NameandTitleOrganizationalChart"/>
    <dgm:cxn modelId="{9C61415F-25AE-4FA8-B570-D5FC837338B2}" type="presParOf" srcId="{2FF1BA97-062D-4036-B9A8-FD6289A47438}" destId="{22109411-DD30-4CC5-BACF-B0963174096B}" srcOrd="1" destOrd="0" presId="urn:microsoft.com/office/officeart/2008/layout/NameandTitleOrganizationalChart"/>
    <dgm:cxn modelId="{EEFB13DA-B1B8-4F01-9C5A-45216015E6C4}" type="presParOf" srcId="{2FF1BA97-062D-4036-B9A8-FD6289A47438}" destId="{6D56DBC1-B046-431D-8B87-A4B220545632}" srcOrd="2" destOrd="0" presId="urn:microsoft.com/office/officeart/2008/layout/NameandTitleOrganizationalChart"/>
    <dgm:cxn modelId="{30D30E06-0189-41A4-9D60-3C09009779A4}" type="presParOf" srcId="{DE87D211-1225-4836-A74F-A4C0371223AA}" destId="{C6143CFE-122A-46F8-8338-D84F02A2DBE5}" srcOrd="1" destOrd="0" presId="urn:microsoft.com/office/officeart/2008/layout/NameandTitleOrganizationalChart"/>
    <dgm:cxn modelId="{A8288AF8-219B-442F-83F4-6E977D5031E1}" type="presParOf" srcId="{DE87D211-1225-4836-A74F-A4C0371223AA}" destId="{F4F8DED3-6FD8-407E-9CEF-D548241AB5E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B43B7-CFD5-4D73-8E48-2EB78E72566C}">
      <dsp:nvSpPr>
        <dsp:cNvPr id="0" name=""/>
        <dsp:cNvSpPr/>
      </dsp:nvSpPr>
      <dsp:spPr>
        <a:xfrm>
          <a:off x="5268731" y="1156215"/>
          <a:ext cx="380520" cy="1243140"/>
        </a:xfrm>
        <a:custGeom>
          <a:avLst/>
          <a:gdLst/>
          <a:ahLst/>
          <a:cxnLst/>
          <a:rect l="0" t="0" r="0" b="0"/>
          <a:pathLst>
            <a:path>
              <a:moveTo>
                <a:pt x="380520" y="0"/>
              </a:moveTo>
              <a:lnTo>
                <a:pt x="380520" y="1243140"/>
              </a:lnTo>
              <a:lnTo>
                <a:pt x="0" y="12431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8BC9B-C3A1-4D76-B2DA-A56B3B245BDE}">
      <dsp:nvSpPr>
        <dsp:cNvPr id="0" name=""/>
        <dsp:cNvSpPr/>
      </dsp:nvSpPr>
      <dsp:spPr>
        <a:xfrm>
          <a:off x="5649252" y="1156215"/>
          <a:ext cx="2988789" cy="248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146"/>
              </a:lnTo>
              <a:lnTo>
                <a:pt x="2988789" y="2217146"/>
              </a:lnTo>
              <a:lnTo>
                <a:pt x="2988789" y="24862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7249D-34CA-48D7-ABC9-A4AE30A7B98C}">
      <dsp:nvSpPr>
        <dsp:cNvPr id="0" name=""/>
        <dsp:cNvSpPr/>
      </dsp:nvSpPr>
      <dsp:spPr>
        <a:xfrm>
          <a:off x="5603532" y="1156215"/>
          <a:ext cx="91440" cy="2486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62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600C5-5103-4F95-9783-C78E1B578D88}">
      <dsp:nvSpPr>
        <dsp:cNvPr id="0" name=""/>
        <dsp:cNvSpPr/>
      </dsp:nvSpPr>
      <dsp:spPr>
        <a:xfrm>
          <a:off x="2660463" y="1156215"/>
          <a:ext cx="2988789" cy="2486280"/>
        </a:xfrm>
        <a:custGeom>
          <a:avLst/>
          <a:gdLst/>
          <a:ahLst/>
          <a:cxnLst/>
          <a:rect l="0" t="0" r="0" b="0"/>
          <a:pathLst>
            <a:path>
              <a:moveTo>
                <a:pt x="2988789" y="0"/>
              </a:moveTo>
              <a:lnTo>
                <a:pt x="2988789" y="2217146"/>
              </a:lnTo>
              <a:lnTo>
                <a:pt x="0" y="2217146"/>
              </a:lnTo>
              <a:lnTo>
                <a:pt x="0" y="24862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78524-6782-4274-AA93-0E1E195DD03A}">
      <dsp:nvSpPr>
        <dsp:cNvPr id="0" name=""/>
        <dsp:cNvSpPr/>
      </dsp:nvSpPr>
      <dsp:spPr>
        <a:xfrm>
          <a:off x="4535378" y="2786"/>
          <a:ext cx="2227747" cy="1153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6276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Standards &amp; Quality Report</a:t>
          </a:r>
          <a:endParaRPr lang="en-GB" sz="2300" kern="1200" dirty="0"/>
        </a:p>
      </dsp:txBody>
      <dsp:txXfrm>
        <a:off x="4535378" y="2786"/>
        <a:ext cx="2227747" cy="1153428"/>
      </dsp:txXfrm>
    </dsp:sp>
    <dsp:sp modelId="{49998751-32C5-476F-BBD3-F6C912C8D31B}">
      <dsp:nvSpPr>
        <dsp:cNvPr id="0" name=""/>
        <dsp:cNvSpPr/>
      </dsp:nvSpPr>
      <dsp:spPr>
        <a:xfrm>
          <a:off x="4980928" y="899897"/>
          <a:ext cx="2004972" cy="3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Highlighting Improvement Priorities</a:t>
          </a:r>
          <a:endParaRPr lang="en-GB" sz="1300" kern="1200" dirty="0"/>
        </a:p>
      </dsp:txBody>
      <dsp:txXfrm>
        <a:off x="4980928" y="899897"/>
        <a:ext cx="2004972" cy="384476"/>
      </dsp:txXfrm>
    </dsp:sp>
    <dsp:sp modelId="{8A423B02-93B8-48FD-8D40-E6EA2E238016}">
      <dsp:nvSpPr>
        <dsp:cNvPr id="0" name=""/>
        <dsp:cNvSpPr/>
      </dsp:nvSpPr>
      <dsp:spPr>
        <a:xfrm>
          <a:off x="1546589" y="3642495"/>
          <a:ext cx="2227747" cy="1153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6276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Literacy</a:t>
          </a:r>
          <a:endParaRPr lang="en-GB" sz="2300" kern="1200" dirty="0"/>
        </a:p>
      </dsp:txBody>
      <dsp:txXfrm>
        <a:off x="1546589" y="3642495"/>
        <a:ext cx="2227747" cy="1153428"/>
      </dsp:txXfrm>
    </dsp:sp>
    <dsp:sp modelId="{415E1CD2-9FA3-4D19-BC4F-2FE22710DD37}">
      <dsp:nvSpPr>
        <dsp:cNvPr id="0" name=""/>
        <dsp:cNvSpPr/>
      </dsp:nvSpPr>
      <dsp:spPr>
        <a:xfrm>
          <a:off x="1992139" y="4539606"/>
          <a:ext cx="2004972" cy="3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Writing</a:t>
          </a:r>
          <a:endParaRPr lang="en-GB" sz="2500" kern="1200" dirty="0"/>
        </a:p>
      </dsp:txBody>
      <dsp:txXfrm>
        <a:off x="1992139" y="4539606"/>
        <a:ext cx="2004972" cy="384476"/>
      </dsp:txXfrm>
    </dsp:sp>
    <dsp:sp modelId="{52D318A6-91CB-48A0-B05E-B7BE199E779C}">
      <dsp:nvSpPr>
        <dsp:cNvPr id="0" name=""/>
        <dsp:cNvSpPr/>
      </dsp:nvSpPr>
      <dsp:spPr>
        <a:xfrm>
          <a:off x="4535378" y="3642495"/>
          <a:ext cx="2227747" cy="115342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6276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Professional Learning</a:t>
          </a:r>
          <a:endParaRPr lang="en-GB" sz="2300" kern="1200" dirty="0"/>
        </a:p>
      </dsp:txBody>
      <dsp:txXfrm>
        <a:off x="4535378" y="3642495"/>
        <a:ext cx="2227747" cy="1153428"/>
      </dsp:txXfrm>
    </dsp:sp>
    <dsp:sp modelId="{B8D5E981-BA3A-41D4-A9DD-A2F32B80ED1B}">
      <dsp:nvSpPr>
        <dsp:cNvPr id="0" name=""/>
        <dsp:cNvSpPr/>
      </dsp:nvSpPr>
      <dsp:spPr>
        <a:xfrm>
          <a:off x="4980928" y="4539606"/>
          <a:ext cx="2004972" cy="3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Opportunities for Leadership</a:t>
          </a:r>
          <a:endParaRPr lang="en-GB" sz="1300" kern="1200" dirty="0"/>
        </a:p>
      </dsp:txBody>
      <dsp:txXfrm>
        <a:off x="4980928" y="4539606"/>
        <a:ext cx="2004972" cy="384476"/>
      </dsp:txXfrm>
    </dsp:sp>
    <dsp:sp modelId="{247E69C5-32EC-4988-8DB4-496A813ED87C}">
      <dsp:nvSpPr>
        <dsp:cNvPr id="0" name=""/>
        <dsp:cNvSpPr/>
      </dsp:nvSpPr>
      <dsp:spPr>
        <a:xfrm>
          <a:off x="7524167" y="3642495"/>
          <a:ext cx="2227747" cy="1153428"/>
        </a:xfrm>
        <a:prstGeom prst="rect">
          <a:avLst/>
        </a:prstGeom>
        <a:solidFill>
          <a:srgbClr val="12C4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6276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Family Learning</a:t>
          </a:r>
          <a:endParaRPr lang="en-GB" sz="2300" kern="1200" dirty="0"/>
        </a:p>
      </dsp:txBody>
      <dsp:txXfrm>
        <a:off x="7524167" y="3642495"/>
        <a:ext cx="2227747" cy="1153428"/>
      </dsp:txXfrm>
    </dsp:sp>
    <dsp:sp modelId="{C45F37BB-E22C-404D-96EB-0BB9B21A3168}">
      <dsp:nvSpPr>
        <dsp:cNvPr id="0" name=""/>
        <dsp:cNvSpPr/>
      </dsp:nvSpPr>
      <dsp:spPr>
        <a:xfrm>
          <a:off x="7969717" y="4539606"/>
          <a:ext cx="2004972" cy="3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Engaging parents in supporting the curriculum</a:t>
          </a:r>
          <a:endParaRPr lang="en-GB" sz="1300" kern="1200" dirty="0"/>
        </a:p>
      </dsp:txBody>
      <dsp:txXfrm>
        <a:off x="7969717" y="4539606"/>
        <a:ext cx="2004972" cy="384476"/>
      </dsp:txXfrm>
    </dsp:sp>
    <dsp:sp modelId="{88050D29-7EC1-4820-A509-273621BBE6FE}">
      <dsp:nvSpPr>
        <dsp:cNvPr id="0" name=""/>
        <dsp:cNvSpPr/>
      </dsp:nvSpPr>
      <dsp:spPr>
        <a:xfrm>
          <a:off x="3040984" y="1822640"/>
          <a:ext cx="2227747" cy="115342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6276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School Improvement Plans 2017/18</a:t>
          </a:r>
          <a:endParaRPr lang="en-GB" sz="2300" kern="1200" dirty="0"/>
        </a:p>
      </dsp:txBody>
      <dsp:txXfrm>
        <a:off x="3040984" y="1822640"/>
        <a:ext cx="2227747" cy="1153428"/>
      </dsp:txXfrm>
    </dsp:sp>
    <dsp:sp modelId="{22109411-DD30-4CC5-BACF-B0963174096B}">
      <dsp:nvSpPr>
        <dsp:cNvPr id="0" name=""/>
        <dsp:cNvSpPr/>
      </dsp:nvSpPr>
      <dsp:spPr>
        <a:xfrm>
          <a:off x="3463336" y="2807958"/>
          <a:ext cx="2004972" cy="38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Focus on 3 or 4 for 2017/18</a:t>
          </a:r>
          <a:endParaRPr lang="en-GB" sz="1300" kern="1200" dirty="0"/>
        </a:p>
      </dsp:txBody>
      <dsp:txXfrm>
        <a:off x="3463336" y="2807958"/>
        <a:ext cx="2004972" cy="38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4224F-C8B0-2346-86BA-F764ED1989F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57B14-6D57-954D-8E29-087FBBFA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/>
              <a:t>Discuss a case study and contribute towards the identification of expected impact of </a:t>
            </a:r>
            <a:r>
              <a:rPr lang="en-US" sz="1200" dirty="0" err="1" smtClean="0"/>
              <a:t>PEF</a:t>
            </a:r>
            <a:r>
              <a:rPr lang="en-US" sz="1200" dirty="0" smtClean="0"/>
              <a:t> interventions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6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5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2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63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0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44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4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44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274-E229-4090-8479-4F03F90393B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52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274-E229-4090-8479-4F03F90393B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5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64FB-2CF0-46E4-8A6C-3BD5416293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08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274-E229-4090-8479-4F03F90393B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52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ABB5"/>
              </a:buClr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ABB5"/>
              </a:buClr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6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4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93274-E229-4090-8479-4F03F90393B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5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56D3D-83F8-4F21-8811-CE5937557E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1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07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9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09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630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30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38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72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209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51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0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8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5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23F6-C038-B24E-BD4A-1D7979A1FFE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F8EE-E37F-8F41-B2CD-6C75524E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F01C-797F-4E0E-A9E5-179F8FD6E21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B992-931A-4E15-B0D4-E7DD2CE897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2" y="6304476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89" y="6216650"/>
            <a:ext cx="10842211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em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4.emf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642" y="2287637"/>
            <a:ext cx="106332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ABB5"/>
                </a:solidFill>
              </a:rPr>
              <a:t>1- Building strong </a:t>
            </a:r>
            <a:r>
              <a:rPr lang="en-GB" sz="3600" dirty="0">
                <a:solidFill>
                  <a:srgbClr val="00ABB5"/>
                </a:solidFill>
              </a:rPr>
              <a:t>O</a:t>
            </a:r>
            <a:r>
              <a:rPr lang="en-GB" sz="3600" dirty="0" smtClean="0">
                <a:solidFill>
                  <a:srgbClr val="00ABB5"/>
                </a:solidFill>
              </a:rPr>
              <a:t>utcomes – Impact &amp; Measures</a:t>
            </a:r>
          </a:p>
          <a:p>
            <a:pPr algn="ctr"/>
            <a:endParaRPr lang="en-GB" sz="3600" dirty="0" smtClean="0">
              <a:solidFill>
                <a:srgbClr val="00ABB5"/>
              </a:solidFill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2- School Improvement Planning,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Self-evaluation 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&amp; </a:t>
            </a:r>
            <a:r>
              <a:rPr lang="en-GB" sz="3600" dirty="0" err="1" smtClean="0">
                <a:solidFill>
                  <a:srgbClr val="FF0000"/>
                </a:solidFill>
              </a:rPr>
              <a:t>P.E.F</a:t>
            </a:r>
            <a:r>
              <a:rPr lang="en-GB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613640" cy="1428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48" y="242636"/>
            <a:ext cx="3302000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714" y="3150859"/>
            <a:ext cx="2326005" cy="26301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_0003 Prestwick HS April 0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07" y="3021750"/>
            <a:ext cx="2691542" cy="199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4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 smtClean="0"/>
              <a:t>PEF</a:t>
            </a:r>
            <a:r>
              <a:rPr lang="en-GB" dirty="0" smtClean="0"/>
              <a:t> </a:t>
            </a:r>
            <a:r>
              <a:rPr lang="en-GB" dirty="0" err="1" smtClean="0"/>
              <a:t>additionality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24" y="1844824"/>
            <a:ext cx="11247040" cy="139675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Priorities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0000"/>
                </a:solidFill>
              </a:rPr>
              <a:t>Attainment </a:t>
            </a:r>
            <a:r>
              <a:rPr lang="en-GB" sz="2800" dirty="0">
                <a:solidFill>
                  <a:srgbClr val="FF0000"/>
                </a:solidFill>
              </a:rPr>
              <a:t>&amp; </a:t>
            </a:r>
            <a:r>
              <a:rPr lang="en-GB" sz="2800" dirty="0" smtClean="0">
                <a:solidFill>
                  <a:srgbClr val="FF0000"/>
                </a:solidFill>
              </a:rPr>
              <a:t>Experiences </a:t>
            </a:r>
            <a:r>
              <a:rPr lang="en-GB" sz="2800" dirty="0">
                <a:solidFill>
                  <a:srgbClr val="FF0000"/>
                </a:solidFill>
              </a:rPr>
              <a:t>in </a:t>
            </a:r>
            <a:r>
              <a:rPr lang="en-GB" sz="2800" dirty="0" smtClean="0">
                <a:solidFill>
                  <a:srgbClr val="FF0000"/>
                </a:solidFill>
              </a:rPr>
              <a:t>Writing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9723" y="1700808"/>
            <a:ext cx="345638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err="1" smtClean="0"/>
              <a:t>SIMD</a:t>
            </a:r>
            <a:r>
              <a:rPr lang="en-GB" b="1" dirty="0" smtClean="0"/>
              <a:t> 1&amp;2 / Identified Group</a:t>
            </a:r>
            <a:endParaRPr lang="en-GB" b="1" dirty="0"/>
          </a:p>
        </p:txBody>
      </p:sp>
      <p:sp>
        <p:nvSpPr>
          <p:cNvPr id="7" name="Cloud Callout 6"/>
          <p:cNvSpPr/>
          <p:nvPr/>
        </p:nvSpPr>
        <p:spPr>
          <a:xfrm>
            <a:off x="9065041" y="46090"/>
            <a:ext cx="2880320" cy="1161420"/>
          </a:xfrm>
          <a:prstGeom prst="cloudCallout">
            <a:avLst>
              <a:gd name="adj1" fmla="val -12620"/>
              <a:gd name="adj2" fmla="val 107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S.I.P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017547" y="2708920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2.4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1017547" y="2132856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2.3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1017547" y="155679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2.2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1030499" y="3573016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1.1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11030499" y="4164901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1.4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11072251" y="5299371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2.5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9560" y="3687848"/>
            <a:ext cx="10396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2. Staff leadership opportunities – Capacity building</a:t>
            </a:r>
          </a:p>
          <a:p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29560" y="5244525"/>
            <a:ext cx="11081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3. Family learning to support literacy curriculum</a:t>
            </a:r>
          </a:p>
        </p:txBody>
      </p:sp>
    </p:spTree>
    <p:extLst>
      <p:ext uri="{BB962C8B-B14F-4D97-AF65-F5344CB8AC3E}">
        <p14:creationId xmlns:p14="http://schemas.microsoft.com/office/powerpoint/2010/main" val="30156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PEF</a:t>
            </a:r>
            <a:r>
              <a:rPr lang="en-GB" dirty="0" smtClean="0"/>
              <a:t> </a:t>
            </a:r>
            <a:r>
              <a:rPr lang="en-GB" dirty="0" err="1" smtClean="0"/>
              <a:t>additionality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7486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Identify resources for implementing in </a:t>
            </a:r>
            <a:r>
              <a:rPr lang="en-GB" sz="2400" dirty="0" err="1" smtClean="0"/>
              <a:t>P3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017547" y="155679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2.2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1017547" y="263691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r>
              <a:rPr lang="en-GB" dirty="0" smtClean="0"/>
              <a:t>.2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1017547" y="371703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1.4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1017547" y="479715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1017547" y="5354983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5490" y="2607898"/>
            <a:ext cx="10208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Source Professional Learning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636232" y="3717033"/>
            <a:ext cx="10208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support staff to assist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592216" y="4942559"/>
            <a:ext cx="10208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availability of resources  / opportunities for families to engage</a:t>
            </a:r>
          </a:p>
        </p:txBody>
      </p:sp>
    </p:spTree>
    <p:extLst>
      <p:ext uri="{BB962C8B-B14F-4D97-AF65-F5344CB8AC3E}">
        <p14:creationId xmlns:p14="http://schemas.microsoft.com/office/powerpoint/2010/main" val="41290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50924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Outcome statement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908376"/>
            <a:ext cx="10972800" cy="1472777"/>
          </a:xfrm>
        </p:spPr>
        <p:txBody>
          <a:bodyPr>
            <a:noAutofit/>
          </a:bodyPr>
          <a:lstStyle/>
          <a:p>
            <a:pPr algn="just"/>
            <a:endParaRPr lang="en-GB" sz="3600" dirty="0"/>
          </a:p>
          <a:p>
            <a:pPr algn="just"/>
            <a:r>
              <a:rPr lang="en-GB" sz="3600" dirty="0"/>
              <a:t>Improve the attainment &amp; experience of </a:t>
            </a:r>
            <a:r>
              <a:rPr lang="en-GB" sz="3600" dirty="0" smtClean="0"/>
              <a:t>the identified group of learners in </a:t>
            </a:r>
            <a:r>
              <a:rPr lang="en-GB" sz="3600" dirty="0"/>
              <a:t>writing </a:t>
            </a:r>
            <a:r>
              <a:rPr lang="en-GB" sz="3600" dirty="0" smtClean="0"/>
              <a:t>during </a:t>
            </a:r>
            <a:r>
              <a:rPr lang="en-GB" sz="3600" dirty="0" err="1"/>
              <a:t>P3</a:t>
            </a:r>
            <a:endParaRPr lang="en-GB" sz="3600" dirty="0"/>
          </a:p>
          <a:p>
            <a:pPr marL="0" indent="0" algn="just">
              <a:buNone/>
            </a:pPr>
            <a:endParaRPr lang="en-GB" sz="36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5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56" y="1987447"/>
            <a:ext cx="10219358" cy="9647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Develop writing Learning &amp; Teaching strategies in </a:t>
            </a:r>
            <a:r>
              <a:rPr lang="en-GB" sz="2400" dirty="0" err="1" smtClean="0"/>
              <a:t>P3</a:t>
            </a:r>
            <a:r>
              <a:rPr lang="en-GB" sz="2400" dirty="0" smtClean="0"/>
              <a:t> with supporting assessments which will demonstrate progress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708594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2.7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1252067" y="4669241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1.4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1227559" y="3212976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.4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-9024" y="3915640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1.2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-9024" y="1988840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1200884" y="1988840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3.2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52755" y="3085509"/>
            <a:ext cx="10274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</a:t>
            </a:r>
            <a:r>
              <a:rPr lang="en-GB" sz="2400" dirty="0" smtClean="0"/>
              <a:t>training for staff involved with the </a:t>
            </a:r>
            <a:r>
              <a:rPr lang="en-GB" sz="2400" dirty="0"/>
              <a:t>target group in </a:t>
            </a:r>
            <a:r>
              <a:rPr lang="en-GB" sz="2400" dirty="0" err="1"/>
              <a:t>P3</a:t>
            </a:r>
            <a:r>
              <a:rPr lang="en-GB" sz="2400" dirty="0"/>
              <a:t> to support literacy and writing in </a:t>
            </a:r>
            <a:r>
              <a:rPr lang="en-GB" sz="2400" dirty="0" smtClean="0"/>
              <a:t>particular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897309" y="4581128"/>
            <a:ext cx="10274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Family Support Worker to engage with target families to encourage writing at </a:t>
            </a:r>
            <a:r>
              <a:rPr lang="en-GB" sz="2400" dirty="0" smtClean="0"/>
              <a:t>home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97309" y="3916105"/>
            <a:ext cx="10274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Help identify appropriate </a:t>
            </a:r>
            <a:r>
              <a:rPr lang="en-GB" sz="2400" dirty="0" err="1"/>
              <a:t>CPD</a:t>
            </a:r>
            <a:r>
              <a:rPr lang="en-GB" sz="2400" dirty="0"/>
              <a:t> literacy activities for staff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0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32655"/>
              </p:ext>
            </p:extLst>
          </p:nvPr>
        </p:nvGraphicFramePr>
        <p:xfrm>
          <a:off x="838200" y="2161276"/>
          <a:ext cx="10515600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4303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Develop Learning &amp; Teaching strategies for Writing in </a:t>
                      </a:r>
                      <a:r>
                        <a:rPr lang="en-GB" sz="2400" dirty="0" err="1">
                          <a:effectLst/>
                        </a:rPr>
                        <a:t>P3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  <a:defRPr/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pupil engagement (75-87% by June ’18) and enjoyment in Writing activities (45%-62% by June ’18, 87% by June ’19)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  <a:defRPr/>
                      </a:pP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 resources for implementation in </a:t>
                      </a:r>
                      <a:r>
                        <a:rPr lang="en-GB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GB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Dec’17</a:t>
                      </a: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  <a:defRPr/>
                      </a:pP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assessments  demonstrating progress – Spring ‘18</a:t>
                      </a:r>
                      <a:endParaRPr lang="en-GB" sz="24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Expected Impact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3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36052"/>
              </p:ext>
            </p:extLst>
          </p:nvPr>
        </p:nvGraphicFramePr>
        <p:xfrm>
          <a:off x="838200" y="1847377"/>
          <a:ext cx="1051560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270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Provide Professional Learning for staff involved with the target group in </a:t>
                      </a:r>
                      <a:r>
                        <a:rPr lang="en-GB" sz="2400" dirty="0" err="1">
                          <a:effectLst/>
                        </a:rPr>
                        <a:t>P3</a:t>
                      </a:r>
                      <a:r>
                        <a:rPr lang="en-GB" sz="2400" dirty="0">
                          <a:effectLst/>
                        </a:rPr>
                        <a:t> to support literacy and writing in particular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Sourced PL opportunities leading to the training in pedagogy for staff 100% by June ‘18. Calendar of In-House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opportunities Oct ‘17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of standards between pupil, teacher and families of identified group by Spring ‘18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engaging opportunities for learners by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Nov’17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 support from learning assistants for identified group by October ‘17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45425"/>
              </p:ext>
            </p:extLst>
          </p:nvPr>
        </p:nvGraphicFramePr>
        <p:xfrm>
          <a:off x="838200" y="2052094"/>
          <a:ext cx="105156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5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Provide Family Support Worker to engage with target families to encourage writing at home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confidence and motivation in writing in pupils from 40% to 60% by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Jun’18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75% by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Jun’19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90% by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Jun’20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More frequent engagement with family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Increased level of support in learning at home from 32% to 50%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Jun’18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75%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Jun’19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Measures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4541"/>
              </p:ext>
            </p:extLst>
          </p:nvPr>
        </p:nvGraphicFramePr>
        <p:xfrm>
          <a:off x="857630" y="2509554"/>
          <a:ext cx="1089542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4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Develop Learning &amp; Teaching strategies for Writing in </a:t>
                      </a:r>
                      <a:r>
                        <a:rPr lang="en-GB" sz="2400" dirty="0" err="1">
                          <a:effectLst/>
                        </a:rPr>
                        <a:t>P3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2C44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Teacher judgement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Writing comprehension scores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Pre/post pupil surveys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Standardised assessments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Class formative assessments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Levels of staff engagement with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CLPL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70404"/>
              </p:ext>
            </p:extLst>
          </p:nvPr>
        </p:nvGraphicFramePr>
        <p:xfrm>
          <a:off x="838200" y="2552132"/>
          <a:ext cx="1089542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5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Provide Professional Learning for staff involved with the target group in </a:t>
                      </a:r>
                      <a:r>
                        <a:rPr lang="en-GB" sz="2400" dirty="0" err="1">
                          <a:effectLst/>
                        </a:rPr>
                        <a:t>P3</a:t>
                      </a:r>
                      <a:r>
                        <a:rPr lang="en-GB" sz="2400" dirty="0">
                          <a:effectLst/>
                        </a:rPr>
                        <a:t> to support literacy and writing in </a:t>
                      </a:r>
                      <a:r>
                        <a:rPr lang="en-GB" sz="2400" dirty="0" smtClean="0">
                          <a:effectLst/>
                        </a:rPr>
                        <a:t>particular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12C44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Relevant programme assessment measures.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L&amp;T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working group minutes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Pre/post evaluations on staff confidence and understanding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Professional tracking meetings with learning assistant and class teacher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1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76214"/>
              </p:ext>
            </p:extLst>
          </p:nvPr>
        </p:nvGraphicFramePr>
        <p:xfrm>
          <a:off x="857630" y="2482259"/>
          <a:ext cx="1089542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1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Provide Family Support Worker to engage with target families to encourage writing at home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2C44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Learner feedback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Writing records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Use of library resources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Pre/post child and family survey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Standardised assessment at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P4</a:t>
                      </a:r>
                      <a:endParaRPr lang="en-GB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Levels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parental engagement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Attendance &amp; Late-coming data</a:t>
                      </a:r>
                      <a:endParaRPr lang="en-GB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24" t="23521" r="26011" b="31464"/>
          <a:stretch/>
        </p:blipFill>
        <p:spPr>
          <a:xfrm>
            <a:off x="-18536" y="5840541"/>
            <a:ext cx="12263839" cy="1026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1371" y="301871"/>
            <a:ext cx="1094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Aim</a:t>
            </a:r>
            <a:r>
              <a:rPr lang="en-GB" sz="2400" dirty="0" smtClean="0"/>
              <a:t> – </a:t>
            </a:r>
          </a:p>
          <a:p>
            <a:pPr algn="just"/>
            <a:r>
              <a:rPr lang="en-GB" sz="2400" dirty="0" smtClean="0"/>
              <a:t>Participants </a:t>
            </a:r>
            <a:r>
              <a:rPr lang="en-GB" sz="2400" dirty="0"/>
              <a:t>acquire the skills to clearly define outcomes in order to measure improvement and to raise </a:t>
            </a:r>
            <a:r>
              <a:rPr lang="en-GB" sz="2400" dirty="0" smtClean="0"/>
              <a:t>attainment</a:t>
            </a:r>
            <a:r>
              <a:rPr lang="en-GB" sz="2400" dirty="0"/>
              <a:t> </a:t>
            </a:r>
            <a:r>
              <a:rPr lang="en-GB" sz="2400" dirty="0" smtClean="0"/>
              <a:t>and </a:t>
            </a:r>
            <a:r>
              <a:rPr lang="en-GB" sz="2400" dirty="0"/>
              <a:t>are confident about the relationship between the positioning of </a:t>
            </a:r>
            <a:r>
              <a:rPr lang="en-GB" sz="2400" dirty="0" err="1"/>
              <a:t>PEF</a:t>
            </a:r>
            <a:r>
              <a:rPr lang="en-GB" sz="2400" dirty="0"/>
              <a:t> within whole school priorities. </a:t>
            </a:r>
          </a:p>
          <a:p>
            <a:pPr algn="just"/>
            <a:endParaRPr lang="en-GB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3339" y="2536261"/>
            <a:ext cx="8619309" cy="3073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400" b="1" smtClean="0"/>
              <a:t>Excellence through raising attainment: </a:t>
            </a:r>
            <a:r>
              <a:rPr lang="en-GB" sz="2400" smtClean="0"/>
              <a:t>ensuring that every child achieves the highest standards in literacy and numeracy and the right range of skills, qualifications and achievements to allow them to succeed; and</a:t>
            </a:r>
          </a:p>
          <a:p>
            <a:pPr marL="457200" indent="-457200"/>
            <a:r>
              <a:rPr lang="en-GB" sz="2400" b="1" smtClean="0"/>
              <a:t>Achieving equity: </a:t>
            </a:r>
            <a:r>
              <a:rPr lang="en-GB" sz="2400" smtClean="0"/>
              <a:t>ensuring every child has the same opportunity to succeed. The Scottish Attainment Challenge will help to focus our efforts and deliver this ambition.</a:t>
            </a:r>
          </a:p>
          <a:p>
            <a:endParaRPr lang="en-GB" sz="1000" smtClean="0"/>
          </a:p>
          <a:p>
            <a:r>
              <a:rPr lang="en-GB" sz="2400" i="1" smtClean="0"/>
              <a:t>“Be rigorous about the gaps to be closed and pursue relentlessly “ closing the gap” and “raising the bar simultaneously</a:t>
            </a:r>
            <a:r>
              <a:rPr lang="en-GB" sz="2400" smtClean="0"/>
              <a:t>”</a:t>
            </a:r>
            <a:r>
              <a:rPr lang="en-GB" sz="1600" smtClean="0"/>
              <a:t> Improving Schools in Scotland: An OECD Perspective 2015</a:t>
            </a: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2648" y="2565146"/>
            <a:ext cx="3260120" cy="248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388" y="0"/>
            <a:ext cx="10863617" cy="689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92" y="1471575"/>
            <a:ext cx="969946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sz="2800" b="1" dirty="0" smtClean="0"/>
              <a:t>Universal</a:t>
            </a:r>
            <a:r>
              <a:rPr lang="en-GB" sz="2800" dirty="0" smtClean="0"/>
              <a:t> – will impact on all children </a:t>
            </a:r>
            <a:r>
              <a:rPr lang="en-GB" sz="2800" dirty="0" err="1" smtClean="0"/>
              <a:t>eg</a:t>
            </a:r>
            <a:r>
              <a:rPr lang="en-GB" sz="2800" dirty="0" smtClean="0"/>
              <a:t> Improving pedagogy / whole school literacy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b="1" dirty="0" smtClean="0"/>
              <a:t>Targeted</a:t>
            </a:r>
            <a:r>
              <a:rPr lang="en-GB" sz="2800" dirty="0" smtClean="0"/>
              <a:t> – will impact on specific groups identified from self evaluation specifically data analysis</a:t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08737" y="445282"/>
            <a:ext cx="3518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Interventions</a:t>
            </a:r>
            <a:endParaRPr lang="en-GB" sz="48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75" y="908720"/>
            <a:ext cx="9231747" cy="1143000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Five key indicators in identifying and closing the poverty gap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92" y="1988840"/>
            <a:ext cx="10363200" cy="416325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Attainment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Attendance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smtClean="0"/>
              <a:t>Inclusion / Exclusion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Engagement - in </a:t>
            </a:r>
            <a:r>
              <a:rPr lang="en-GB" sz="2800" dirty="0"/>
              <a:t>every lesson and beyond school</a:t>
            </a:r>
            <a:br>
              <a:rPr lang="en-GB" sz="2800" dirty="0"/>
            </a:br>
            <a:endParaRPr lang="en-GB" sz="2800" dirty="0" smtClean="0"/>
          </a:p>
          <a:p>
            <a:r>
              <a:rPr lang="en-GB" sz="2800" dirty="0" smtClean="0"/>
              <a:t>Participation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95478" y="65039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92" y="1471575"/>
            <a:ext cx="847982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All staff should contribute to the collection and collation of data at class, </a:t>
            </a:r>
            <a:r>
              <a:rPr lang="en-GB" sz="2800" dirty="0"/>
              <a:t>year </a:t>
            </a:r>
            <a:r>
              <a:rPr lang="en-GB" sz="2800" dirty="0" smtClean="0"/>
              <a:t>group and school,  level year on year.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/>
              <a:t>Set and agree the targets to be achieved over the next three years across the five key indicators as </a:t>
            </a:r>
            <a:r>
              <a:rPr lang="en-GB" sz="2800" dirty="0" smtClean="0"/>
              <a:t>appropriate.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1141" y="467484"/>
            <a:ext cx="587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Improvement Planning</a:t>
            </a:r>
            <a:endParaRPr lang="en-GB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40810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95478" y="6515497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4" y="5085185"/>
            <a:ext cx="2492544" cy="1139883"/>
          </a:xfrm>
          <a:prstGeom prst="rect">
            <a:avLst/>
          </a:prstGeom>
        </p:spPr>
      </p:pic>
      <p:pic>
        <p:nvPicPr>
          <p:cNvPr id="12" name="Picture 11" descr="PWP_4420 St Mungo's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018" y="1298481"/>
            <a:ext cx="25527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444601"/>
              </p:ext>
            </p:extLst>
          </p:nvPr>
        </p:nvGraphicFramePr>
        <p:xfrm>
          <a:off x="1" y="-27384"/>
          <a:ext cx="12240683" cy="688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crobat Document" r:id="rId3" imgW="6858000" imgH="5143470" progId="AcroExch.Document.DC">
                  <p:embed/>
                </p:oleObj>
              </mc:Choice>
              <mc:Fallback>
                <p:oleObj name="Acrobat Document" r:id="rId3" imgW="6858000" imgH="51434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-27384"/>
                        <a:ext cx="12240683" cy="688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8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0" y="525849"/>
            <a:ext cx="4954773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Planning for PEF</a:t>
            </a: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891" y="1393374"/>
            <a:ext cx="10151570" cy="45434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Be bold and courageous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Be ambitious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Believe in your ability to make a difference</a:t>
            </a:r>
            <a:endParaRPr lang="en-GB" sz="3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Work together to make a difference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Get to grip with your ‘gaps’ and close them!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916" y="117475"/>
            <a:ext cx="3343275" cy="10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916" y="117475"/>
            <a:ext cx="3343275" cy="1062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642" y="2287637"/>
            <a:ext cx="10633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ABB5"/>
                </a:solidFill>
              </a:rPr>
              <a:t>School Improvement Planning,</a:t>
            </a:r>
          </a:p>
          <a:p>
            <a:pPr algn="ctr"/>
            <a:r>
              <a:rPr lang="en-GB" sz="3600" dirty="0" smtClean="0">
                <a:solidFill>
                  <a:srgbClr val="00ABB5"/>
                </a:solidFill>
              </a:rPr>
              <a:t>Self Evaluation </a:t>
            </a:r>
          </a:p>
          <a:p>
            <a:pPr algn="ctr"/>
            <a:r>
              <a:rPr lang="en-GB" sz="3600" dirty="0" smtClean="0">
                <a:solidFill>
                  <a:srgbClr val="00ABB5"/>
                </a:solidFill>
              </a:rPr>
              <a:t>&amp; </a:t>
            </a:r>
            <a:r>
              <a:rPr lang="en-GB" sz="3600" dirty="0" err="1" smtClean="0">
                <a:solidFill>
                  <a:srgbClr val="00ABB5"/>
                </a:solidFill>
              </a:rPr>
              <a:t>P.E.F</a:t>
            </a:r>
            <a:r>
              <a:rPr lang="en-GB" sz="3600" dirty="0" smtClean="0">
                <a:solidFill>
                  <a:srgbClr val="00ABB5"/>
                </a:solidFill>
              </a:rPr>
              <a:t>.</a:t>
            </a:r>
            <a:endParaRPr lang="en-US" sz="3600" dirty="0"/>
          </a:p>
        </p:txBody>
      </p: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613640" cy="1428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48" y="242636"/>
            <a:ext cx="3302000" cy="200025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714" y="3150859"/>
            <a:ext cx="2326005" cy="26301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_0003 Prestwick HS April 0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07" y="3021750"/>
            <a:ext cx="2691542" cy="199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3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99158" y="2609678"/>
            <a:ext cx="50070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 smtClean="0">
              <a:solidFill>
                <a:srgbClr val="00ABB5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00ABB5"/>
                </a:solidFill>
              </a:rPr>
              <a:t>Case Study</a:t>
            </a:r>
          </a:p>
          <a:p>
            <a:pPr algn="ctr"/>
            <a:endParaRPr lang="en-US" sz="4400" b="1" dirty="0"/>
          </a:p>
        </p:txBody>
      </p: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613640" cy="1428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48" y="242636"/>
            <a:ext cx="3302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/>
        </p:blipFill>
        <p:spPr>
          <a:xfrm>
            <a:off x="-46348" y="4705350"/>
            <a:ext cx="12303237" cy="2169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90" y="2003118"/>
            <a:ext cx="4695179" cy="35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3" y="4293986"/>
            <a:ext cx="3357222" cy="153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Anywhere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5596" y="4221088"/>
            <a:ext cx="3787147" cy="175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Roll : 200</a:t>
            </a:r>
          </a:p>
          <a:p>
            <a:r>
              <a:rPr lang="en-GB" dirty="0" err="1" smtClean="0"/>
              <a:t>SIMD</a:t>
            </a:r>
            <a:r>
              <a:rPr lang="en-GB" dirty="0" smtClean="0"/>
              <a:t> 1&amp;2 : 20%</a:t>
            </a:r>
          </a:p>
          <a:p>
            <a:r>
              <a:rPr lang="en-GB" dirty="0" err="1" smtClean="0"/>
              <a:t>FME</a:t>
            </a:r>
            <a:r>
              <a:rPr lang="en-GB" dirty="0" smtClean="0"/>
              <a:t> : 28 pupil </a:t>
            </a:r>
          </a:p>
          <a:p>
            <a:r>
              <a:rPr lang="en-GB" dirty="0" err="1" smtClean="0"/>
              <a:t>PEF</a:t>
            </a:r>
            <a:r>
              <a:rPr lang="en-GB" dirty="0" smtClean="0"/>
              <a:t> : £33,600</a:t>
            </a:r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91825"/>
            <a:ext cx="2549221" cy="1100747"/>
          </a:xfrm>
          <a:prstGeom prst="rect">
            <a:avLst/>
          </a:prstGeom>
        </p:spPr>
      </p:pic>
      <p:sp>
        <p:nvSpPr>
          <p:cNvPr id="6" name="AutoShape 2" descr="Image result for school badge design"/>
          <p:cNvSpPr>
            <a:spLocks noChangeAspect="1" noChangeArrowheads="1"/>
          </p:cNvSpPr>
          <p:nvPr/>
        </p:nvSpPr>
        <p:spPr bwMode="auto">
          <a:xfrm>
            <a:off x="0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59830" y="132562"/>
            <a:ext cx="3381407" cy="2017014"/>
            <a:chOff x="6278737" y="25410"/>
            <a:chExt cx="2536055" cy="20170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278737" y="1628801"/>
              <a:ext cx="2536055" cy="413623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12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12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12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32438" y="407949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2.4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29180"/>
              </p:ext>
            </p:extLst>
          </p:nvPr>
        </p:nvGraphicFramePr>
        <p:xfrm>
          <a:off x="335360" y="908721"/>
          <a:ext cx="11521280" cy="492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622707" y="4293096"/>
            <a:ext cx="4224469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67542" y="404665"/>
            <a:ext cx="796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The Big Picture</a:t>
            </a:r>
            <a:endParaRPr lang="en-GB" sz="3200" b="1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7"/>
            <a:ext cx="2565780" cy="1107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4432" y="587727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1.2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940481" y="4005064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2.5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901140" y="587727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3.2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7"/>
            <a:ext cx="2565780" cy="11078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30275" y="1847179"/>
            <a:ext cx="10331451" cy="4003734"/>
            <a:chOff x="704658" y="1340769"/>
            <a:chExt cx="7748588" cy="3287928"/>
          </a:xfrm>
        </p:grpSpPr>
        <p:sp>
          <p:nvSpPr>
            <p:cNvPr id="5" name="Rectangle 4"/>
            <p:cNvSpPr/>
            <p:nvPr/>
          </p:nvSpPr>
          <p:spPr>
            <a:xfrm>
              <a:off x="704658" y="1340769"/>
              <a:ext cx="7748588" cy="3287928"/>
            </a:xfrm>
            <a:prstGeom prst="rect">
              <a:avLst/>
            </a:prstGeom>
            <a:ln w="28575" cmpd="sng"/>
          </p:spPr>
        </p:sp>
        <p:sp>
          <p:nvSpPr>
            <p:cNvPr id="10" name="Freeform 9"/>
            <p:cNvSpPr/>
            <p:nvPr/>
          </p:nvSpPr>
          <p:spPr>
            <a:xfrm>
              <a:off x="1043605" y="3225221"/>
              <a:ext cx="1447661" cy="909312"/>
            </a:xfrm>
            <a:custGeom>
              <a:avLst/>
              <a:gdLst>
                <a:gd name="connsiteX0" fmla="*/ 0 w 1447661"/>
                <a:gd name="connsiteY0" fmla="*/ 90931 h 909312"/>
                <a:gd name="connsiteX1" fmla="*/ 90931 w 1447661"/>
                <a:gd name="connsiteY1" fmla="*/ 0 h 909312"/>
                <a:gd name="connsiteX2" fmla="*/ 1356730 w 1447661"/>
                <a:gd name="connsiteY2" fmla="*/ 0 h 909312"/>
                <a:gd name="connsiteX3" fmla="*/ 1447661 w 1447661"/>
                <a:gd name="connsiteY3" fmla="*/ 90931 h 909312"/>
                <a:gd name="connsiteX4" fmla="*/ 1447661 w 1447661"/>
                <a:gd name="connsiteY4" fmla="*/ 818381 h 909312"/>
                <a:gd name="connsiteX5" fmla="*/ 1356730 w 1447661"/>
                <a:gd name="connsiteY5" fmla="*/ 909312 h 909312"/>
                <a:gd name="connsiteX6" fmla="*/ 90931 w 1447661"/>
                <a:gd name="connsiteY6" fmla="*/ 909312 h 909312"/>
                <a:gd name="connsiteX7" fmla="*/ 0 w 1447661"/>
                <a:gd name="connsiteY7" fmla="*/ 818381 h 909312"/>
                <a:gd name="connsiteX8" fmla="*/ 0 w 1447661"/>
                <a:gd name="connsiteY8" fmla="*/ 90931 h 90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661" h="909312">
                  <a:moveTo>
                    <a:pt x="0" y="90931"/>
                  </a:moveTo>
                  <a:cubicBezTo>
                    <a:pt x="0" y="40711"/>
                    <a:pt x="40711" y="0"/>
                    <a:pt x="90931" y="0"/>
                  </a:cubicBezTo>
                  <a:lnTo>
                    <a:pt x="1356730" y="0"/>
                  </a:lnTo>
                  <a:cubicBezTo>
                    <a:pt x="1406950" y="0"/>
                    <a:pt x="1447661" y="40711"/>
                    <a:pt x="1447661" y="90931"/>
                  </a:cubicBezTo>
                  <a:lnTo>
                    <a:pt x="1447661" y="818381"/>
                  </a:lnTo>
                  <a:cubicBezTo>
                    <a:pt x="1447661" y="868601"/>
                    <a:pt x="1406950" y="909312"/>
                    <a:pt x="1356730" y="909312"/>
                  </a:cubicBezTo>
                  <a:lnTo>
                    <a:pt x="90931" y="909312"/>
                  </a:lnTo>
                  <a:cubicBezTo>
                    <a:pt x="40711" y="909312"/>
                    <a:pt x="0" y="868601"/>
                    <a:pt x="0" y="818381"/>
                  </a:cubicBezTo>
                  <a:lnTo>
                    <a:pt x="0" y="90931"/>
                  </a:lnTo>
                  <a:close/>
                </a:path>
              </a:pathLst>
            </a:custGeom>
            <a:solidFill>
              <a:srgbClr val="FFC000"/>
            </a:solidFill>
            <a:ln cmpd="sng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73" tIns="118073" rIns="118073" bIns="1180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Identify the gap</a:t>
              </a:r>
              <a:endParaRPr lang="en-GB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84390" y="3451610"/>
              <a:ext cx="568492" cy="359020"/>
            </a:xfrm>
            <a:custGeom>
              <a:avLst/>
              <a:gdLst>
                <a:gd name="connsiteX0" fmla="*/ 0 w 568492"/>
                <a:gd name="connsiteY0" fmla="*/ 71804 h 359020"/>
                <a:gd name="connsiteX1" fmla="*/ 388982 w 568492"/>
                <a:gd name="connsiteY1" fmla="*/ 71804 h 359020"/>
                <a:gd name="connsiteX2" fmla="*/ 388982 w 568492"/>
                <a:gd name="connsiteY2" fmla="*/ 0 h 359020"/>
                <a:gd name="connsiteX3" fmla="*/ 568492 w 568492"/>
                <a:gd name="connsiteY3" fmla="*/ 179510 h 359020"/>
                <a:gd name="connsiteX4" fmla="*/ 388982 w 568492"/>
                <a:gd name="connsiteY4" fmla="*/ 359020 h 359020"/>
                <a:gd name="connsiteX5" fmla="*/ 388982 w 568492"/>
                <a:gd name="connsiteY5" fmla="*/ 287216 h 359020"/>
                <a:gd name="connsiteX6" fmla="*/ 0 w 568492"/>
                <a:gd name="connsiteY6" fmla="*/ 287216 h 359020"/>
                <a:gd name="connsiteX7" fmla="*/ 0 w 568492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492" h="359020">
                  <a:moveTo>
                    <a:pt x="0" y="71804"/>
                  </a:moveTo>
                  <a:lnTo>
                    <a:pt x="388982" y="71804"/>
                  </a:lnTo>
                  <a:lnTo>
                    <a:pt x="388982" y="0"/>
                  </a:lnTo>
                  <a:lnTo>
                    <a:pt x="568492" y="179510"/>
                  </a:lnTo>
                  <a:lnTo>
                    <a:pt x="388982" y="359020"/>
                  </a:lnTo>
                  <a:lnTo>
                    <a:pt x="388982" y="287216"/>
                  </a:lnTo>
                  <a:lnTo>
                    <a:pt x="0" y="287216"/>
                  </a:lnTo>
                  <a:lnTo>
                    <a:pt x="0" y="71804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04" rIns="107706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 </a:t>
              </a:r>
              <a:endParaRPr lang="en-GB" sz="1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40714" y="3223986"/>
              <a:ext cx="1886374" cy="909312"/>
            </a:xfrm>
            <a:custGeom>
              <a:avLst/>
              <a:gdLst>
                <a:gd name="connsiteX0" fmla="*/ 0 w 1660467"/>
                <a:gd name="connsiteY0" fmla="*/ 90931 h 909312"/>
                <a:gd name="connsiteX1" fmla="*/ 90931 w 1660467"/>
                <a:gd name="connsiteY1" fmla="*/ 0 h 909312"/>
                <a:gd name="connsiteX2" fmla="*/ 1569536 w 1660467"/>
                <a:gd name="connsiteY2" fmla="*/ 0 h 909312"/>
                <a:gd name="connsiteX3" fmla="*/ 1660467 w 1660467"/>
                <a:gd name="connsiteY3" fmla="*/ 90931 h 909312"/>
                <a:gd name="connsiteX4" fmla="*/ 1660467 w 1660467"/>
                <a:gd name="connsiteY4" fmla="*/ 818381 h 909312"/>
                <a:gd name="connsiteX5" fmla="*/ 1569536 w 1660467"/>
                <a:gd name="connsiteY5" fmla="*/ 909312 h 909312"/>
                <a:gd name="connsiteX6" fmla="*/ 90931 w 1660467"/>
                <a:gd name="connsiteY6" fmla="*/ 909312 h 909312"/>
                <a:gd name="connsiteX7" fmla="*/ 0 w 1660467"/>
                <a:gd name="connsiteY7" fmla="*/ 818381 h 909312"/>
                <a:gd name="connsiteX8" fmla="*/ 0 w 1660467"/>
                <a:gd name="connsiteY8" fmla="*/ 90931 h 90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467" h="909312">
                  <a:moveTo>
                    <a:pt x="0" y="90931"/>
                  </a:moveTo>
                  <a:cubicBezTo>
                    <a:pt x="0" y="40711"/>
                    <a:pt x="40711" y="0"/>
                    <a:pt x="90931" y="0"/>
                  </a:cubicBezTo>
                  <a:lnTo>
                    <a:pt x="1569536" y="0"/>
                  </a:lnTo>
                  <a:cubicBezTo>
                    <a:pt x="1619756" y="0"/>
                    <a:pt x="1660467" y="40711"/>
                    <a:pt x="1660467" y="90931"/>
                  </a:cubicBezTo>
                  <a:lnTo>
                    <a:pt x="1660467" y="818381"/>
                  </a:lnTo>
                  <a:cubicBezTo>
                    <a:pt x="1660467" y="868601"/>
                    <a:pt x="1619756" y="909312"/>
                    <a:pt x="1569536" y="909312"/>
                  </a:cubicBezTo>
                  <a:lnTo>
                    <a:pt x="90931" y="909312"/>
                  </a:lnTo>
                  <a:cubicBezTo>
                    <a:pt x="40711" y="909312"/>
                    <a:pt x="0" y="868601"/>
                    <a:pt x="0" y="818381"/>
                  </a:cubicBezTo>
                  <a:lnTo>
                    <a:pt x="0" y="9093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13" tIns="95213" rIns="95213" bIns="952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>
                  <a:solidFill>
                    <a:schemeClr val="tx1"/>
                  </a:solidFill>
                </a:rPr>
                <a:t>Improvement Planning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28186" y="3225221"/>
              <a:ext cx="1872206" cy="909312"/>
            </a:xfrm>
            <a:custGeom>
              <a:avLst/>
              <a:gdLst>
                <a:gd name="connsiteX0" fmla="*/ 0 w 1447661"/>
                <a:gd name="connsiteY0" fmla="*/ 90931 h 909312"/>
                <a:gd name="connsiteX1" fmla="*/ 90931 w 1447661"/>
                <a:gd name="connsiteY1" fmla="*/ 0 h 909312"/>
                <a:gd name="connsiteX2" fmla="*/ 1356730 w 1447661"/>
                <a:gd name="connsiteY2" fmla="*/ 0 h 909312"/>
                <a:gd name="connsiteX3" fmla="*/ 1447661 w 1447661"/>
                <a:gd name="connsiteY3" fmla="*/ 90931 h 909312"/>
                <a:gd name="connsiteX4" fmla="*/ 1447661 w 1447661"/>
                <a:gd name="connsiteY4" fmla="*/ 818381 h 909312"/>
                <a:gd name="connsiteX5" fmla="*/ 1356730 w 1447661"/>
                <a:gd name="connsiteY5" fmla="*/ 909312 h 909312"/>
                <a:gd name="connsiteX6" fmla="*/ 90931 w 1447661"/>
                <a:gd name="connsiteY6" fmla="*/ 909312 h 909312"/>
                <a:gd name="connsiteX7" fmla="*/ 0 w 1447661"/>
                <a:gd name="connsiteY7" fmla="*/ 818381 h 909312"/>
                <a:gd name="connsiteX8" fmla="*/ 0 w 1447661"/>
                <a:gd name="connsiteY8" fmla="*/ 90931 h 90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661" h="909312">
                  <a:moveTo>
                    <a:pt x="0" y="90931"/>
                  </a:moveTo>
                  <a:cubicBezTo>
                    <a:pt x="0" y="40711"/>
                    <a:pt x="40711" y="0"/>
                    <a:pt x="90931" y="0"/>
                  </a:cubicBezTo>
                  <a:lnTo>
                    <a:pt x="1356730" y="0"/>
                  </a:lnTo>
                  <a:cubicBezTo>
                    <a:pt x="1406950" y="0"/>
                    <a:pt x="1447661" y="40711"/>
                    <a:pt x="1447661" y="90931"/>
                  </a:cubicBezTo>
                  <a:lnTo>
                    <a:pt x="1447661" y="818381"/>
                  </a:lnTo>
                  <a:cubicBezTo>
                    <a:pt x="1447661" y="868601"/>
                    <a:pt x="1406950" y="909312"/>
                    <a:pt x="1356730" y="909312"/>
                  </a:cubicBezTo>
                  <a:lnTo>
                    <a:pt x="90931" y="909312"/>
                  </a:lnTo>
                  <a:cubicBezTo>
                    <a:pt x="40711" y="909312"/>
                    <a:pt x="0" y="868601"/>
                    <a:pt x="0" y="818381"/>
                  </a:cubicBezTo>
                  <a:lnTo>
                    <a:pt x="0" y="9093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13" tIns="95213" rIns="95213" bIns="952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>
                  <a:solidFill>
                    <a:schemeClr val="tx1"/>
                  </a:solidFill>
                </a:rPr>
                <a:t>Interventions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18706359">
              <a:off x="2105202" y="2251279"/>
              <a:ext cx="1324383" cy="485789"/>
            </a:xfrm>
            <a:custGeom>
              <a:avLst/>
              <a:gdLst>
                <a:gd name="connsiteX0" fmla="*/ 0 w 741433"/>
                <a:gd name="connsiteY0" fmla="*/ 71804 h 359020"/>
                <a:gd name="connsiteX1" fmla="*/ 561923 w 741433"/>
                <a:gd name="connsiteY1" fmla="*/ 71804 h 359020"/>
                <a:gd name="connsiteX2" fmla="*/ 561923 w 741433"/>
                <a:gd name="connsiteY2" fmla="*/ 0 h 359020"/>
                <a:gd name="connsiteX3" fmla="*/ 741433 w 741433"/>
                <a:gd name="connsiteY3" fmla="*/ 179510 h 359020"/>
                <a:gd name="connsiteX4" fmla="*/ 561923 w 741433"/>
                <a:gd name="connsiteY4" fmla="*/ 359020 h 359020"/>
                <a:gd name="connsiteX5" fmla="*/ 561923 w 741433"/>
                <a:gd name="connsiteY5" fmla="*/ 287216 h 359020"/>
                <a:gd name="connsiteX6" fmla="*/ 0 w 741433"/>
                <a:gd name="connsiteY6" fmla="*/ 287216 h 359020"/>
                <a:gd name="connsiteX7" fmla="*/ 0 w 741433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433" h="359020">
                  <a:moveTo>
                    <a:pt x="741433" y="287215"/>
                  </a:moveTo>
                  <a:lnTo>
                    <a:pt x="179510" y="287215"/>
                  </a:lnTo>
                  <a:lnTo>
                    <a:pt x="179510" y="359019"/>
                  </a:lnTo>
                  <a:lnTo>
                    <a:pt x="0" y="179510"/>
                  </a:lnTo>
                  <a:lnTo>
                    <a:pt x="179510" y="1"/>
                  </a:lnTo>
                  <a:lnTo>
                    <a:pt x="179510" y="71805"/>
                  </a:lnTo>
                  <a:lnTo>
                    <a:pt x="741433" y="71805"/>
                  </a:lnTo>
                  <a:lnTo>
                    <a:pt x="741433" y="287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05" tIns="71804" rIns="0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85718" y="1412777"/>
              <a:ext cx="1637344" cy="909312"/>
            </a:xfrm>
            <a:custGeom>
              <a:avLst/>
              <a:gdLst>
                <a:gd name="connsiteX0" fmla="*/ 0 w 1447661"/>
                <a:gd name="connsiteY0" fmla="*/ 90931 h 909312"/>
                <a:gd name="connsiteX1" fmla="*/ 90931 w 1447661"/>
                <a:gd name="connsiteY1" fmla="*/ 0 h 909312"/>
                <a:gd name="connsiteX2" fmla="*/ 1356730 w 1447661"/>
                <a:gd name="connsiteY2" fmla="*/ 0 h 909312"/>
                <a:gd name="connsiteX3" fmla="*/ 1447661 w 1447661"/>
                <a:gd name="connsiteY3" fmla="*/ 90931 h 909312"/>
                <a:gd name="connsiteX4" fmla="*/ 1447661 w 1447661"/>
                <a:gd name="connsiteY4" fmla="*/ 818381 h 909312"/>
                <a:gd name="connsiteX5" fmla="*/ 1356730 w 1447661"/>
                <a:gd name="connsiteY5" fmla="*/ 909312 h 909312"/>
                <a:gd name="connsiteX6" fmla="*/ 90931 w 1447661"/>
                <a:gd name="connsiteY6" fmla="*/ 909312 h 909312"/>
                <a:gd name="connsiteX7" fmla="*/ 0 w 1447661"/>
                <a:gd name="connsiteY7" fmla="*/ 818381 h 909312"/>
                <a:gd name="connsiteX8" fmla="*/ 0 w 1447661"/>
                <a:gd name="connsiteY8" fmla="*/ 90931 h 90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661" h="909312">
                  <a:moveTo>
                    <a:pt x="0" y="90931"/>
                  </a:moveTo>
                  <a:cubicBezTo>
                    <a:pt x="0" y="40711"/>
                    <a:pt x="40711" y="0"/>
                    <a:pt x="90931" y="0"/>
                  </a:cubicBezTo>
                  <a:lnTo>
                    <a:pt x="1356730" y="0"/>
                  </a:lnTo>
                  <a:cubicBezTo>
                    <a:pt x="1406950" y="0"/>
                    <a:pt x="1447661" y="40711"/>
                    <a:pt x="1447661" y="90931"/>
                  </a:cubicBezTo>
                  <a:lnTo>
                    <a:pt x="1447661" y="818381"/>
                  </a:lnTo>
                  <a:cubicBezTo>
                    <a:pt x="1447661" y="868601"/>
                    <a:pt x="1406950" y="909312"/>
                    <a:pt x="1356730" y="909312"/>
                  </a:cubicBezTo>
                  <a:lnTo>
                    <a:pt x="90931" y="909312"/>
                  </a:lnTo>
                  <a:cubicBezTo>
                    <a:pt x="40711" y="909312"/>
                    <a:pt x="0" y="868601"/>
                    <a:pt x="0" y="818381"/>
                  </a:cubicBezTo>
                  <a:lnTo>
                    <a:pt x="0" y="90931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13" tIns="95213" rIns="95213" bIns="952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Self-evaluation</a:t>
              </a:r>
              <a:endParaRPr lang="en-GB" sz="2400" kern="1200" dirty="0"/>
            </a:p>
          </p:txBody>
        </p:sp>
        <p:sp>
          <p:nvSpPr>
            <p:cNvPr id="17" name="Freeform 16"/>
            <p:cNvSpPr/>
            <p:nvPr/>
          </p:nvSpPr>
          <p:spPr>
            <a:xfrm rot="16200000">
              <a:off x="3933674" y="2634922"/>
              <a:ext cx="741433" cy="359021"/>
            </a:xfrm>
            <a:custGeom>
              <a:avLst/>
              <a:gdLst>
                <a:gd name="connsiteX0" fmla="*/ 0 w 741433"/>
                <a:gd name="connsiteY0" fmla="*/ 71804 h 359020"/>
                <a:gd name="connsiteX1" fmla="*/ 561923 w 741433"/>
                <a:gd name="connsiteY1" fmla="*/ 71804 h 359020"/>
                <a:gd name="connsiteX2" fmla="*/ 561923 w 741433"/>
                <a:gd name="connsiteY2" fmla="*/ 0 h 359020"/>
                <a:gd name="connsiteX3" fmla="*/ 741433 w 741433"/>
                <a:gd name="connsiteY3" fmla="*/ 179510 h 359020"/>
                <a:gd name="connsiteX4" fmla="*/ 561923 w 741433"/>
                <a:gd name="connsiteY4" fmla="*/ 359020 h 359020"/>
                <a:gd name="connsiteX5" fmla="*/ 561923 w 741433"/>
                <a:gd name="connsiteY5" fmla="*/ 287216 h 359020"/>
                <a:gd name="connsiteX6" fmla="*/ 0 w 741433"/>
                <a:gd name="connsiteY6" fmla="*/ 287216 h 359020"/>
                <a:gd name="connsiteX7" fmla="*/ 0 w 741433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433" h="359020">
                  <a:moveTo>
                    <a:pt x="741433" y="287215"/>
                  </a:moveTo>
                  <a:lnTo>
                    <a:pt x="179510" y="287215"/>
                  </a:lnTo>
                  <a:lnTo>
                    <a:pt x="179510" y="359019"/>
                  </a:lnTo>
                  <a:lnTo>
                    <a:pt x="0" y="179510"/>
                  </a:lnTo>
                  <a:lnTo>
                    <a:pt x="179510" y="1"/>
                  </a:lnTo>
                  <a:lnTo>
                    <a:pt x="179510" y="71805"/>
                  </a:lnTo>
                  <a:lnTo>
                    <a:pt x="741433" y="71805"/>
                  </a:lnTo>
                  <a:lnTo>
                    <a:pt x="741433" y="287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05" tIns="71804" rIns="0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18" name="Freeform 17"/>
            <p:cNvSpPr/>
            <p:nvPr/>
          </p:nvSpPr>
          <p:spPr>
            <a:xfrm rot="12682887">
              <a:off x="5197305" y="2278797"/>
              <a:ext cx="1610085" cy="359021"/>
            </a:xfrm>
            <a:custGeom>
              <a:avLst/>
              <a:gdLst>
                <a:gd name="connsiteX0" fmla="*/ 0 w 741433"/>
                <a:gd name="connsiteY0" fmla="*/ 71804 h 359020"/>
                <a:gd name="connsiteX1" fmla="*/ 561923 w 741433"/>
                <a:gd name="connsiteY1" fmla="*/ 71804 h 359020"/>
                <a:gd name="connsiteX2" fmla="*/ 561923 w 741433"/>
                <a:gd name="connsiteY2" fmla="*/ 0 h 359020"/>
                <a:gd name="connsiteX3" fmla="*/ 741433 w 741433"/>
                <a:gd name="connsiteY3" fmla="*/ 179510 h 359020"/>
                <a:gd name="connsiteX4" fmla="*/ 561923 w 741433"/>
                <a:gd name="connsiteY4" fmla="*/ 359020 h 359020"/>
                <a:gd name="connsiteX5" fmla="*/ 561923 w 741433"/>
                <a:gd name="connsiteY5" fmla="*/ 287216 h 359020"/>
                <a:gd name="connsiteX6" fmla="*/ 0 w 741433"/>
                <a:gd name="connsiteY6" fmla="*/ 287216 h 359020"/>
                <a:gd name="connsiteX7" fmla="*/ 0 w 741433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433" h="359020">
                  <a:moveTo>
                    <a:pt x="741433" y="287215"/>
                  </a:moveTo>
                  <a:lnTo>
                    <a:pt x="179510" y="287215"/>
                  </a:lnTo>
                  <a:lnTo>
                    <a:pt x="179510" y="359019"/>
                  </a:lnTo>
                  <a:lnTo>
                    <a:pt x="0" y="179510"/>
                  </a:lnTo>
                  <a:lnTo>
                    <a:pt x="179510" y="1"/>
                  </a:lnTo>
                  <a:lnTo>
                    <a:pt x="179510" y="71805"/>
                  </a:lnTo>
                  <a:lnTo>
                    <a:pt x="741433" y="71805"/>
                  </a:lnTo>
                  <a:lnTo>
                    <a:pt x="741433" y="28721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705" tIns="71804" rIns="0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20" name="Freeform 19"/>
            <p:cNvSpPr/>
            <p:nvPr/>
          </p:nvSpPr>
          <p:spPr>
            <a:xfrm rot="10800000">
              <a:off x="2558993" y="3453200"/>
              <a:ext cx="568492" cy="359020"/>
            </a:xfrm>
            <a:custGeom>
              <a:avLst/>
              <a:gdLst>
                <a:gd name="connsiteX0" fmla="*/ 0 w 568492"/>
                <a:gd name="connsiteY0" fmla="*/ 71804 h 359020"/>
                <a:gd name="connsiteX1" fmla="*/ 388982 w 568492"/>
                <a:gd name="connsiteY1" fmla="*/ 71804 h 359020"/>
                <a:gd name="connsiteX2" fmla="*/ 388982 w 568492"/>
                <a:gd name="connsiteY2" fmla="*/ 0 h 359020"/>
                <a:gd name="connsiteX3" fmla="*/ 568492 w 568492"/>
                <a:gd name="connsiteY3" fmla="*/ 179510 h 359020"/>
                <a:gd name="connsiteX4" fmla="*/ 388982 w 568492"/>
                <a:gd name="connsiteY4" fmla="*/ 359020 h 359020"/>
                <a:gd name="connsiteX5" fmla="*/ 388982 w 568492"/>
                <a:gd name="connsiteY5" fmla="*/ 287216 h 359020"/>
                <a:gd name="connsiteX6" fmla="*/ 0 w 568492"/>
                <a:gd name="connsiteY6" fmla="*/ 287216 h 359020"/>
                <a:gd name="connsiteX7" fmla="*/ 0 w 568492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492" h="359020">
                  <a:moveTo>
                    <a:pt x="0" y="71804"/>
                  </a:moveTo>
                  <a:lnTo>
                    <a:pt x="388982" y="71804"/>
                  </a:lnTo>
                  <a:lnTo>
                    <a:pt x="388982" y="0"/>
                  </a:lnTo>
                  <a:lnTo>
                    <a:pt x="568492" y="179510"/>
                  </a:lnTo>
                  <a:lnTo>
                    <a:pt x="388982" y="359020"/>
                  </a:lnTo>
                  <a:lnTo>
                    <a:pt x="388982" y="287216"/>
                  </a:lnTo>
                  <a:lnTo>
                    <a:pt x="0" y="287216"/>
                  </a:lnTo>
                  <a:lnTo>
                    <a:pt x="0" y="71804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04" rIns="107706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 </a:t>
              </a:r>
              <a:endParaRPr lang="en-GB" sz="1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619903" y="3498778"/>
              <a:ext cx="568492" cy="359020"/>
            </a:xfrm>
            <a:custGeom>
              <a:avLst/>
              <a:gdLst>
                <a:gd name="connsiteX0" fmla="*/ 0 w 568492"/>
                <a:gd name="connsiteY0" fmla="*/ 71804 h 359020"/>
                <a:gd name="connsiteX1" fmla="*/ 388982 w 568492"/>
                <a:gd name="connsiteY1" fmla="*/ 71804 h 359020"/>
                <a:gd name="connsiteX2" fmla="*/ 388982 w 568492"/>
                <a:gd name="connsiteY2" fmla="*/ 0 h 359020"/>
                <a:gd name="connsiteX3" fmla="*/ 568492 w 568492"/>
                <a:gd name="connsiteY3" fmla="*/ 179510 h 359020"/>
                <a:gd name="connsiteX4" fmla="*/ 388982 w 568492"/>
                <a:gd name="connsiteY4" fmla="*/ 359020 h 359020"/>
                <a:gd name="connsiteX5" fmla="*/ 388982 w 568492"/>
                <a:gd name="connsiteY5" fmla="*/ 287216 h 359020"/>
                <a:gd name="connsiteX6" fmla="*/ 0 w 568492"/>
                <a:gd name="connsiteY6" fmla="*/ 287216 h 359020"/>
                <a:gd name="connsiteX7" fmla="*/ 0 w 568492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492" h="359020">
                  <a:moveTo>
                    <a:pt x="0" y="71804"/>
                  </a:moveTo>
                  <a:lnTo>
                    <a:pt x="388982" y="71804"/>
                  </a:lnTo>
                  <a:lnTo>
                    <a:pt x="388982" y="0"/>
                  </a:lnTo>
                  <a:lnTo>
                    <a:pt x="568492" y="179510"/>
                  </a:lnTo>
                  <a:lnTo>
                    <a:pt x="388982" y="359020"/>
                  </a:lnTo>
                  <a:lnTo>
                    <a:pt x="388982" y="287216"/>
                  </a:lnTo>
                  <a:lnTo>
                    <a:pt x="0" y="287216"/>
                  </a:lnTo>
                  <a:lnTo>
                    <a:pt x="0" y="71804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04" rIns="107706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 </a:t>
              </a:r>
              <a:endParaRPr lang="en-GB" sz="1400" kern="1200" dirty="0"/>
            </a:p>
          </p:txBody>
        </p:sp>
        <p:sp>
          <p:nvSpPr>
            <p:cNvPr id="22" name="Freeform 21"/>
            <p:cNvSpPr/>
            <p:nvPr/>
          </p:nvSpPr>
          <p:spPr>
            <a:xfrm rot="10800000">
              <a:off x="5394506" y="3500367"/>
              <a:ext cx="568492" cy="359020"/>
            </a:xfrm>
            <a:custGeom>
              <a:avLst/>
              <a:gdLst>
                <a:gd name="connsiteX0" fmla="*/ 0 w 568492"/>
                <a:gd name="connsiteY0" fmla="*/ 71804 h 359020"/>
                <a:gd name="connsiteX1" fmla="*/ 388982 w 568492"/>
                <a:gd name="connsiteY1" fmla="*/ 71804 h 359020"/>
                <a:gd name="connsiteX2" fmla="*/ 388982 w 568492"/>
                <a:gd name="connsiteY2" fmla="*/ 0 h 359020"/>
                <a:gd name="connsiteX3" fmla="*/ 568492 w 568492"/>
                <a:gd name="connsiteY3" fmla="*/ 179510 h 359020"/>
                <a:gd name="connsiteX4" fmla="*/ 388982 w 568492"/>
                <a:gd name="connsiteY4" fmla="*/ 359020 h 359020"/>
                <a:gd name="connsiteX5" fmla="*/ 388982 w 568492"/>
                <a:gd name="connsiteY5" fmla="*/ 287216 h 359020"/>
                <a:gd name="connsiteX6" fmla="*/ 0 w 568492"/>
                <a:gd name="connsiteY6" fmla="*/ 287216 h 359020"/>
                <a:gd name="connsiteX7" fmla="*/ 0 w 568492"/>
                <a:gd name="connsiteY7" fmla="*/ 71804 h 35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492" h="359020">
                  <a:moveTo>
                    <a:pt x="0" y="71804"/>
                  </a:moveTo>
                  <a:lnTo>
                    <a:pt x="388982" y="71804"/>
                  </a:lnTo>
                  <a:lnTo>
                    <a:pt x="388982" y="0"/>
                  </a:lnTo>
                  <a:lnTo>
                    <a:pt x="568492" y="179510"/>
                  </a:lnTo>
                  <a:lnTo>
                    <a:pt x="388982" y="359020"/>
                  </a:lnTo>
                  <a:lnTo>
                    <a:pt x="388982" y="287216"/>
                  </a:lnTo>
                  <a:lnTo>
                    <a:pt x="0" y="287216"/>
                  </a:lnTo>
                  <a:lnTo>
                    <a:pt x="0" y="71804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04" rIns="107706" bIns="71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 </a:t>
              </a:r>
              <a:endParaRPr lang="en-GB" sz="14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487" y="525463"/>
            <a:ext cx="10836972" cy="7112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The Improvement Process</a:t>
            </a:r>
            <a:endParaRPr lang="en-GB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262365" y="1535202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1.1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879759" y="3565826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5484081" y="5252788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1.3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9032420" y="3567737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I</a:t>
            </a:r>
            <a:r>
              <a:rPr lang="en-GB" dirty="0" smtClean="0"/>
              <a:t>dentify the “gap”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1424" y="1412776"/>
            <a:ext cx="10363200" cy="4392488"/>
          </a:xfrm>
        </p:spPr>
        <p:txBody>
          <a:bodyPr>
            <a:normAutofit fontScale="92500" lnSpcReduction="10000"/>
          </a:bodyPr>
          <a:lstStyle/>
          <a:p>
            <a:endParaRPr lang="en-GB" sz="1800" b="1" dirty="0" smtClean="0"/>
          </a:p>
          <a:p>
            <a:pPr marL="0" indent="0">
              <a:buNone/>
            </a:pPr>
            <a:r>
              <a:rPr lang="en-GB" sz="2600" b="1" dirty="0" smtClean="0"/>
              <a:t>What are the </a:t>
            </a:r>
            <a:r>
              <a:rPr lang="en-GB" sz="2600" b="1" dirty="0" smtClean="0">
                <a:solidFill>
                  <a:srgbClr val="FF0000"/>
                </a:solidFill>
              </a:rPr>
              <a:t>gaps</a:t>
            </a:r>
            <a:r>
              <a:rPr lang="en-GB" sz="2600" b="1" dirty="0" smtClean="0"/>
              <a:t> in your school / year </a:t>
            </a:r>
            <a:r>
              <a:rPr lang="en-GB" sz="2600" b="1" dirty="0"/>
              <a:t>groups / </a:t>
            </a:r>
            <a:r>
              <a:rPr lang="en-GB" sz="2600" b="1" dirty="0" smtClean="0"/>
              <a:t>class and across the cluster?</a:t>
            </a:r>
            <a:br>
              <a:rPr lang="en-GB" sz="2600" b="1" dirty="0" smtClean="0"/>
            </a:b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b="1" dirty="0"/>
              <a:t>What are the barriers </a:t>
            </a:r>
            <a:r>
              <a:rPr lang="en-GB" sz="2600" b="1" dirty="0" smtClean="0"/>
              <a:t>associated with these gaps ?</a:t>
            </a:r>
            <a:br>
              <a:rPr lang="en-GB" sz="2600" b="1" dirty="0" smtClean="0"/>
            </a:b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b="1" dirty="0" smtClean="0"/>
              <a:t>What is going to change in the class / school / cluster to close the gap ?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b="1" dirty="0" smtClean="0"/>
              <a:t/>
            </a:r>
            <a:br>
              <a:rPr lang="en-GB" sz="2600" b="1" dirty="0" smtClean="0"/>
            </a:br>
            <a:r>
              <a:rPr lang="en-GB" sz="2600" dirty="0" smtClean="0"/>
              <a:t>Think about a 3 year plan – what will the difference be by 2020?</a:t>
            </a:r>
            <a:br>
              <a:rPr lang="en-GB" sz="2600" dirty="0" smtClean="0"/>
            </a:b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What is the rationale for your </a:t>
            </a:r>
            <a:r>
              <a:rPr lang="en-GB" sz="2600" dirty="0"/>
              <a:t> </a:t>
            </a:r>
            <a:r>
              <a:rPr lang="en-GB" sz="2600" dirty="0" smtClean="0"/>
              <a:t>interventions?</a:t>
            </a:r>
            <a:br>
              <a:rPr lang="en-GB" sz="2600" dirty="0" smtClean="0"/>
            </a:b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A few targeted interventions within and beyond the classroom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7"/>
            <a:ext cx="2565780" cy="1107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2278" y="6392362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6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7"/>
            <a:ext cx="2565780" cy="110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87" y="2459528"/>
            <a:ext cx="10807340" cy="1972815"/>
          </a:xfrm>
        </p:spPr>
        <p:txBody>
          <a:bodyPr>
            <a:noAutofit/>
          </a:bodyPr>
          <a:lstStyle/>
          <a:p>
            <a:pPr algn="just"/>
            <a:r>
              <a:rPr lang="en-GB" sz="3200" dirty="0" smtClean="0"/>
              <a:t>‘Data tells </a:t>
            </a:r>
            <a:r>
              <a:rPr lang="en-GB" sz="3200" dirty="0"/>
              <a:t>me that as a </a:t>
            </a:r>
            <a:r>
              <a:rPr lang="en-GB" sz="3200" dirty="0" smtClean="0"/>
              <a:t>school, </a:t>
            </a:r>
            <a:r>
              <a:rPr lang="en-GB" sz="3200" dirty="0"/>
              <a:t>writing is the main area for improvement and the biggest dip in attainment appears at </a:t>
            </a:r>
            <a:r>
              <a:rPr lang="en-GB" sz="3200" dirty="0" err="1"/>
              <a:t>P4</a:t>
            </a:r>
            <a:r>
              <a:rPr lang="en-GB" sz="3200" dirty="0"/>
              <a:t>, however when I look at the performance of </a:t>
            </a:r>
            <a:r>
              <a:rPr lang="en-GB" sz="3200" dirty="0" err="1"/>
              <a:t>SIMD</a:t>
            </a:r>
            <a:r>
              <a:rPr lang="en-GB" sz="3200" dirty="0"/>
              <a:t> 1&amp;2 pupils throughout the stages </a:t>
            </a:r>
            <a:r>
              <a:rPr lang="en-GB" sz="3200" dirty="0" smtClean="0"/>
              <a:t>data suggests the </a:t>
            </a:r>
            <a:r>
              <a:rPr lang="en-GB" sz="3200" dirty="0"/>
              <a:t>biggest </a:t>
            </a:r>
            <a:r>
              <a:rPr lang="en-GB" sz="3200" dirty="0" smtClean="0"/>
              <a:t>‘gap’ actually begins in </a:t>
            </a:r>
            <a:r>
              <a:rPr lang="en-GB" sz="3200" dirty="0" err="1"/>
              <a:t>P3</a:t>
            </a:r>
            <a:r>
              <a:rPr lang="en-GB" sz="3200" dirty="0" smtClean="0"/>
              <a:t>.’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0" t="23657" r="26010" b="31599"/>
          <a:stretch>
            <a:fillRect/>
          </a:stretch>
        </p:blipFill>
        <p:spPr bwMode="auto">
          <a:xfrm>
            <a:off x="2118" y="5829301"/>
            <a:ext cx="1230418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552" y="827975"/>
            <a:ext cx="8616949" cy="1143000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Where is the biggest 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poverty</a:t>
            </a:r>
            <a:r>
              <a:rPr lang="en-GB" dirty="0" smtClean="0"/>
              <a:t> attainment gap?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92278" y="6351588"/>
            <a:ext cx="336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Transforming Lives Through Learning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669" y="2675551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2.3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79983" y="5253236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34773" y="4894938"/>
            <a:ext cx="10821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 will therefore apply a key proportion of </a:t>
            </a:r>
            <a:r>
              <a:rPr lang="en-GB" sz="3200" dirty="0" err="1"/>
              <a:t>PEF</a:t>
            </a:r>
            <a:r>
              <a:rPr lang="en-GB" sz="3200" dirty="0"/>
              <a:t> with focus on writing interventions in </a:t>
            </a:r>
            <a:r>
              <a:rPr lang="en-GB" sz="3200" dirty="0" err="1"/>
              <a:t>P3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5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1" y="21616"/>
            <a:ext cx="2565780" cy="1107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3" y="363547"/>
            <a:ext cx="7567468" cy="1143000"/>
          </a:xfrm>
        </p:spPr>
        <p:txBody>
          <a:bodyPr/>
          <a:lstStyle/>
          <a:p>
            <a:pPr algn="ctr"/>
            <a:r>
              <a:rPr lang="en-GB" dirty="0" smtClean="0"/>
              <a:t>Anywhere primary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30583"/>
              </p:ext>
            </p:extLst>
          </p:nvPr>
        </p:nvGraphicFramePr>
        <p:xfrm>
          <a:off x="1391477" y="1340768"/>
          <a:ext cx="9570464" cy="504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3605" y="6309320"/>
            <a:ext cx="7776864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   77       70      81      80          	     69      58     73      70                67      57     72     66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3392" y="6306056"/>
            <a:ext cx="1920213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Target Group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07701" y="5301208"/>
            <a:ext cx="480053" cy="1556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85696" y="5262539"/>
            <a:ext cx="480053" cy="1556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709099" y="5223870"/>
            <a:ext cx="480053" cy="1556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067" y="4005064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1.1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6599" y="4714777"/>
            <a:ext cx="935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3.2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9456373" y="25411"/>
            <a:ext cx="2296683" cy="1443004"/>
            <a:chOff x="6278737" y="25410"/>
            <a:chExt cx="2536055" cy="206341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737" y="25410"/>
              <a:ext cx="25146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278737" y="1628803"/>
              <a:ext cx="2536055" cy="460024"/>
            </a:xfrm>
            <a:prstGeom prst="ribbon2">
              <a:avLst>
                <a:gd name="adj1" fmla="val 33333"/>
                <a:gd name="adj2" fmla="val 5000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Aequitas</a:t>
              </a:r>
              <a:r>
                <a:rPr lang="en-GB" sz="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GB" sz="800" b="1" dirty="0" err="1" smtClean="0">
                  <a:solidFill>
                    <a:schemeClr val="bg1">
                      <a:lumMod val="95000"/>
                    </a:schemeClr>
                  </a:solidFill>
                </a:rPr>
                <a:t>Pateremini</a:t>
              </a:r>
              <a:endParaRPr lang="en-GB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7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58EE2C-8035-4611-A1F1-57F61269B638}"/>
</file>

<file path=customXml/itemProps2.xml><?xml version="1.0" encoding="utf-8"?>
<ds:datastoreItem xmlns:ds="http://schemas.openxmlformats.org/officeDocument/2006/customXml" ds:itemID="{77033790-BBFB-4486-AACE-9E453A1A4946}"/>
</file>

<file path=customXml/itemProps3.xml><?xml version="1.0" encoding="utf-8"?>
<ds:datastoreItem xmlns:ds="http://schemas.openxmlformats.org/officeDocument/2006/customXml" ds:itemID="{18FF8AE7-A911-4543-9866-748254A62B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</TotalTime>
  <Words>988</Words>
  <Application>Microsoft Office PowerPoint</Application>
  <PresentationFormat>Widescreen</PresentationFormat>
  <Paragraphs>227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Lucida Grande</vt:lpstr>
      <vt:lpstr>Symbol</vt:lpstr>
      <vt:lpstr>Times New Roman</vt:lpstr>
      <vt:lpstr>Wingdings</vt:lpstr>
      <vt:lpstr>Office Theme</vt:lpstr>
      <vt:lpstr>1_Office Theme</vt:lpstr>
      <vt:lpstr>3. Education Scotland Powerpoint Final</vt:lpstr>
      <vt:lpstr>Acrobat Document</vt:lpstr>
      <vt:lpstr>PowerPoint Presentation</vt:lpstr>
      <vt:lpstr>PowerPoint Presentation</vt:lpstr>
      <vt:lpstr>PowerPoint Presentation</vt:lpstr>
      <vt:lpstr>Anywhere Primary School</vt:lpstr>
      <vt:lpstr>PowerPoint Presentation</vt:lpstr>
      <vt:lpstr>The Improvement Process</vt:lpstr>
      <vt:lpstr>Identify the “gap”</vt:lpstr>
      <vt:lpstr>Where is the biggest  poverty attainment gap?</vt:lpstr>
      <vt:lpstr>Anywhere primary</vt:lpstr>
      <vt:lpstr>PEF additionality </vt:lpstr>
      <vt:lpstr>PEF additionality</vt:lpstr>
      <vt:lpstr>Outcome statement </vt:lpstr>
      <vt:lpstr>Interventions</vt:lpstr>
      <vt:lpstr>Expected Impact </vt:lpstr>
      <vt:lpstr>PowerPoint Presentation</vt:lpstr>
      <vt:lpstr>PowerPoint Presentation</vt:lpstr>
      <vt:lpstr>Measures </vt:lpstr>
      <vt:lpstr>PowerPoint Presentation</vt:lpstr>
      <vt:lpstr> </vt:lpstr>
      <vt:lpstr>PowerPoint Presentation</vt:lpstr>
      <vt:lpstr>  </vt:lpstr>
      <vt:lpstr>Five key indicators in identifying and closing the poverty gap </vt:lpstr>
      <vt:lpstr>  </vt:lpstr>
      <vt:lpstr>PowerPoint Presentation</vt:lpstr>
      <vt:lpstr>Planning for PEF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School Improvement Planning, Self-evaluation and P.E.F.</dc:title>
  <dc:creator>Colette Black</dc:creator>
  <cp:lastModifiedBy>Stevenson J (Jeremy)</cp:lastModifiedBy>
  <cp:revision>126</cp:revision>
  <dcterms:created xsi:type="dcterms:W3CDTF">2017-01-31T20:38:57Z</dcterms:created>
  <dcterms:modified xsi:type="dcterms:W3CDTF">2018-02-02T10:25:02Z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