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5"/>
  </p:notesMasterIdLst>
  <p:handoutMasterIdLst>
    <p:handoutMasterId r:id="rId26"/>
  </p:handoutMasterIdLst>
  <p:sldIdLst>
    <p:sldId id="299" r:id="rId6"/>
    <p:sldId id="269" r:id="rId7"/>
    <p:sldId id="305" r:id="rId8"/>
    <p:sldId id="308" r:id="rId9"/>
    <p:sldId id="302" r:id="rId10"/>
    <p:sldId id="318" r:id="rId11"/>
    <p:sldId id="303" r:id="rId12"/>
    <p:sldId id="304" r:id="rId13"/>
    <p:sldId id="315" r:id="rId14"/>
    <p:sldId id="307" r:id="rId15"/>
    <p:sldId id="312" r:id="rId16"/>
    <p:sldId id="313" r:id="rId17"/>
    <p:sldId id="314" r:id="rId18"/>
    <p:sldId id="316" r:id="rId19"/>
    <p:sldId id="317" r:id="rId20"/>
    <p:sldId id="309" r:id="rId21"/>
    <p:sldId id="310" r:id="rId22"/>
    <p:sldId id="306" r:id="rId23"/>
    <p:sldId id="301"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C4"/>
    <a:srgbClr val="00ABB5"/>
    <a:srgbClr val="B3D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54" autoAdjust="0"/>
    <p:restoredTop sz="84601" autoAdjust="0"/>
  </p:normalViewPr>
  <p:slideViewPr>
    <p:cSldViewPr snapToGrid="0">
      <p:cViewPr varScale="1">
        <p:scale>
          <a:sx n="92" d="100"/>
          <a:sy n="92" d="100"/>
        </p:scale>
        <p:origin x="-108" y="-546"/>
      </p:cViewPr>
      <p:guideLst>
        <p:guide orient="horz" pos="2160"/>
        <p:guide pos="3840"/>
      </p:guideLst>
    </p:cSldViewPr>
  </p:slideViewPr>
  <p:outlineViewPr>
    <p:cViewPr>
      <p:scale>
        <a:sx n="33" d="100"/>
        <a:sy n="33" d="100"/>
      </p:scale>
      <p:origin x="0" y="472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0" d="100"/>
          <a:sy n="80" d="100"/>
        </p:scale>
        <p:origin x="-207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pPr/>
              <a:t>21/02/2017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pPr/>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pPr/>
              <a:t>21/02/2017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pPr/>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nicef-irc.org/publications/pdf/childrens_participation.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yd.govt.nz/documents/engagement/harts-ladder.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yd.govt.nz/documents/engagement/shier.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la.ac.uk/schools/socialpolitical/research/politics/stevensontrust/newsandevents/headline_404844_en.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Hart's Ladder</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hlinkClick r:id="rId3"/>
              </a:rPr>
              <a:t>http://www.unicef-irc.org/publications/pdf/childrens_participation.pdf</a:t>
            </a:r>
            <a:r>
              <a:rPr lang="en-GB" sz="1200" kern="1200" dirty="0" smtClean="0">
                <a:solidFill>
                  <a:schemeClr val="tx1"/>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4</a:t>
            </a:fld>
            <a:endParaRPr lang="en-GB"/>
          </a:p>
        </p:txBody>
      </p:sp>
    </p:spTree>
    <p:extLst>
      <p:ext uri="{BB962C8B-B14F-4D97-AF65-F5344CB8AC3E}">
        <p14:creationId xmlns:p14="http://schemas.microsoft.com/office/powerpoint/2010/main" val="97153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a:t>
            </a:r>
          </a:p>
          <a:p>
            <a:r>
              <a:rPr lang="en-GB" dirty="0" smtClean="0"/>
              <a:t>http://www.sccyp.org.uk/rights/uncrcarticles/article-12</a:t>
            </a:r>
          </a:p>
          <a:p>
            <a:endParaRPr lang="en-GB" dirty="0" smtClean="0"/>
          </a:p>
          <a:p>
            <a:r>
              <a:rPr lang="en-GB" dirty="0" smtClean="0"/>
              <a:t>One of the things the </a:t>
            </a:r>
            <a:r>
              <a:rPr lang="en-GB" dirty="0" err="1" smtClean="0"/>
              <a:t>UNCRC</a:t>
            </a:r>
            <a:r>
              <a:rPr lang="en-GB" dirty="0" smtClean="0"/>
              <a:t> does is to make it clear that human rights apply to children and young people, just as they do to adults.</a:t>
            </a:r>
          </a:p>
          <a:p>
            <a:r>
              <a:rPr lang="en-GB" b="1" dirty="0" smtClean="0"/>
              <a:t>Article 12</a:t>
            </a:r>
            <a:r>
              <a:rPr lang="en-GB" dirty="0" smtClean="0"/>
              <a:t>, for example, says that children and young people have the human right to have opinions and for these opinions to matter. It says that the opinions of children and young people should be considered when people make decisions about things that involve them, and they shouldn’t be dismissed out of hand on the grounds of age. It also says children and young people should be given the information they need to make good decisions.</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5</a:t>
            </a:fld>
            <a:endParaRPr lang="en-GB"/>
          </a:p>
        </p:txBody>
      </p:sp>
    </p:spTree>
    <p:extLst>
      <p:ext uri="{BB962C8B-B14F-4D97-AF65-F5344CB8AC3E}">
        <p14:creationId xmlns:p14="http://schemas.microsoft.com/office/powerpoint/2010/main" val="1171487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a:t>
            </a:r>
          </a:p>
          <a:p>
            <a:r>
              <a:rPr lang="en-GB" dirty="0" smtClean="0"/>
              <a:t>http://www.sccyp.org.uk/rights/uncrcarticles/article-12</a:t>
            </a:r>
          </a:p>
          <a:p>
            <a:endParaRPr lang="en-GB" dirty="0" smtClean="0"/>
          </a:p>
          <a:p>
            <a:r>
              <a:rPr lang="en-GB" dirty="0" smtClean="0"/>
              <a:t>One of the things the </a:t>
            </a:r>
            <a:r>
              <a:rPr lang="en-GB" dirty="0" err="1" smtClean="0"/>
              <a:t>UNCRC</a:t>
            </a:r>
            <a:r>
              <a:rPr lang="en-GB" dirty="0" smtClean="0"/>
              <a:t> does is to make it clear that human rights apply to children and young people, just as they do to adults.</a:t>
            </a:r>
          </a:p>
          <a:p>
            <a:r>
              <a:rPr lang="en-GB" b="1" dirty="0" smtClean="0"/>
              <a:t>Article 12</a:t>
            </a:r>
            <a:r>
              <a:rPr lang="en-GB" dirty="0" smtClean="0"/>
              <a:t>, for example, says that children and young people have the human right to have opinions and for these opinions to matter. It says that the opinions of children and young people should be considered when people make decisions about things that involve them, and they shouldn’t be dismissed out of hand on the grounds of age. It also says children and young people should be given the information they need to make good decisions.</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6</a:t>
            </a:fld>
            <a:endParaRPr lang="en-GB"/>
          </a:p>
        </p:txBody>
      </p:sp>
    </p:spTree>
    <p:extLst>
      <p:ext uri="{BB962C8B-B14F-4D97-AF65-F5344CB8AC3E}">
        <p14:creationId xmlns:p14="http://schemas.microsoft.com/office/powerpoint/2010/main" val="117148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Hart’s Ladder:</a:t>
            </a:r>
          </a:p>
          <a:p>
            <a:r>
              <a:rPr lang="en-US" dirty="0" smtClean="0">
                <a:hlinkClick r:id="rId3"/>
              </a:rPr>
              <a:t>http://www.myd.govt.nz/documents/engagement/harts-ladder.pdf</a:t>
            </a:r>
            <a:endParaRPr lang="en-US" dirty="0" smtClean="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11</a:t>
            </a:fld>
            <a:endParaRPr lang="en-GB"/>
          </a:p>
        </p:txBody>
      </p:sp>
    </p:spTree>
    <p:extLst>
      <p:ext uri="{BB962C8B-B14F-4D97-AF65-F5344CB8AC3E}">
        <p14:creationId xmlns:p14="http://schemas.microsoft.com/office/powerpoint/2010/main" val="4112897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Shier’s</a:t>
            </a:r>
            <a:r>
              <a:rPr lang="en-US" dirty="0" smtClean="0"/>
              <a:t> Pathway to Participation:</a:t>
            </a:r>
          </a:p>
          <a:p>
            <a:r>
              <a:rPr lang="en-US" dirty="0" smtClean="0">
                <a:hlinkClick r:id="rId3"/>
              </a:rPr>
              <a:t>http://www.myd.govt.nz/documents/engagement/shier.pdf</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12</a:t>
            </a:fld>
            <a:endParaRPr lang="en-GB"/>
          </a:p>
        </p:txBody>
      </p:sp>
    </p:spTree>
    <p:extLst>
      <p:ext uri="{BB962C8B-B14F-4D97-AF65-F5344CB8AC3E}">
        <p14:creationId xmlns:p14="http://schemas.microsoft.com/office/powerpoint/2010/main" val="92410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http://www.gla.ac.uk/schools/socialpolitical/research/politics/stevensontrust/newsandevents/headline_404844_en.html</a:t>
            </a:r>
            <a:endParaRPr lang="en-GB" dirty="0" smtClean="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18</a:t>
            </a:fld>
            <a:endParaRPr lang="en-GB"/>
          </a:p>
        </p:txBody>
      </p:sp>
    </p:spTree>
    <p:extLst>
      <p:ext uri="{BB962C8B-B14F-4D97-AF65-F5344CB8AC3E}">
        <p14:creationId xmlns:p14="http://schemas.microsoft.com/office/powerpoint/2010/main" val="2309345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19</a:t>
            </a:fld>
            <a:endParaRPr lang="en-GB"/>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Participation</a:t>
            </a:r>
            <a:r>
              <a:rPr lang="en-GB" sz="1200" baseline="0" dirty="0" smtClean="0">
                <a:solidFill>
                  <a:schemeClr val="tx1">
                    <a:lumMod val="50000"/>
                    <a:lumOff val="50000"/>
                  </a:schemeClr>
                </a:solidFill>
              </a:rPr>
              <a:t> in </a:t>
            </a:r>
            <a:r>
              <a:rPr lang="en-GB" sz="1200" dirty="0" smtClean="0">
                <a:solidFill>
                  <a:schemeClr val="tx1">
                    <a:lumMod val="50000"/>
                    <a:lumOff val="50000"/>
                  </a:schemeClr>
                </a:solidFill>
              </a:rPr>
              <a:t>political literacy</a:t>
            </a:r>
          </a:p>
        </p:txBody>
      </p:sp>
      <p:sp>
        <p:nvSpPr>
          <p:cNvPr id="8" name="TextBox 7"/>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Participation</a:t>
            </a:r>
            <a:r>
              <a:rPr lang="en-GB" sz="1200" baseline="0" dirty="0" smtClean="0">
                <a:solidFill>
                  <a:schemeClr val="tx1">
                    <a:lumMod val="50000"/>
                    <a:lumOff val="50000"/>
                  </a:schemeClr>
                </a:solidFill>
              </a:rPr>
              <a:t> in </a:t>
            </a:r>
            <a:r>
              <a:rPr lang="en-GB" sz="1200" dirty="0" smtClean="0">
                <a:solidFill>
                  <a:schemeClr val="tx1">
                    <a:lumMod val="50000"/>
                    <a:lumOff val="50000"/>
                  </a:schemeClr>
                </a:solidFill>
              </a:rPr>
              <a:t>political literacy</a:t>
            </a: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221374C-BBBA-46D7-BF1D-7D085CB31B70}" type="datetimeFigureOut">
              <a:rPr lang="en-GB" smtClean="0"/>
              <a:pPr/>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E7D88-B159-4E0F-BA20-38311C18B861}" type="slidenum">
              <a:rPr lang="en-GB" smtClean="0"/>
              <a:pPr/>
              <a:t>‹#›</a:t>
            </a:fld>
            <a:endParaRPr lang="en-GB"/>
          </a:p>
        </p:txBody>
      </p:sp>
    </p:spTree>
    <p:extLst>
      <p:ext uri="{BB962C8B-B14F-4D97-AF65-F5344CB8AC3E}">
        <p14:creationId xmlns:p14="http://schemas.microsoft.com/office/powerpoint/2010/main" val="3841217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21374C-BBBA-46D7-BF1D-7D085CB31B70}" type="datetimeFigureOut">
              <a:rPr lang="en-GB" smtClean="0"/>
              <a:pPr/>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E7D88-B159-4E0F-BA20-38311C18B861}" type="slidenum">
              <a:rPr lang="en-GB" smtClean="0"/>
              <a:pPr/>
              <a:t>‹#›</a:t>
            </a:fld>
            <a:endParaRPr lang="en-GB"/>
          </a:p>
        </p:txBody>
      </p:sp>
    </p:spTree>
    <p:extLst>
      <p:ext uri="{BB962C8B-B14F-4D97-AF65-F5344CB8AC3E}">
        <p14:creationId xmlns:p14="http://schemas.microsoft.com/office/powerpoint/2010/main" val="59572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1374C-BBBA-46D7-BF1D-7D085CB31B70}" type="datetimeFigureOut">
              <a:rPr lang="en-GB" smtClean="0"/>
              <a:pPr/>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E7D88-B159-4E0F-BA20-38311C18B861}" type="slidenum">
              <a:rPr lang="en-GB" smtClean="0"/>
              <a:pPr/>
              <a:t>‹#›</a:t>
            </a:fld>
            <a:endParaRPr lang="en-GB"/>
          </a:p>
        </p:txBody>
      </p:sp>
    </p:spTree>
    <p:extLst>
      <p:ext uri="{BB962C8B-B14F-4D97-AF65-F5344CB8AC3E}">
        <p14:creationId xmlns:p14="http://schemas.microsoft.com/office/powerpoint/2010/main" val="947048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221374C-BBBA-46D7-BF1D-7D085CB31B70}" type="datetimeFigureOut">
              <a:rPr lang="en-GB" smtClean="0"/>
              <a:pPr/>
              <a:t>21/02/2017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E7D88-B159-4E0F-BA20-38311C18B861}" type="slidenum">
              <a:rPr lang="en-GB" smtClean="0"/>
              <a:pPr/>
              <a:t>‹#›</a:t>
            </a:fld>
            <a:endParaRPr lang="en-GB"/>
          </a:p>
        </p:txBody>
      </p:sp>
    </p:spTree>
    <p:extLst>
      <p:ext uri="{BB962C8B-B14F-4D97-AF65-F5344CB8AC3E}">
        <p14:creationId xmlns:p14="http://schemas.microsoft.com/office/powerpoint/2010/main" val="45025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221374C-BBBA-46D7-BF1D-7D085CB31B70}" type="datetimeFigureOut">
              <a:rPr lang="en-GB" smtClean="0"/>
              <a:pPr/>
              <a:t>21/02/2017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5E7D88-B159-4E0F-BA20-38311C18B861}" type="slidenum">
              <a:rPr lang="en-GB" smtClean="0"/>
              <a:pPr/>
              <a:t>‹#›</a:t>
            </a:fld>
            <a:endParaRPr lang="en-GB"/>
          </a:p>
        </p:txBody>
      </p:sp>
    </p:spTree>
    <p:extLst>
      <p:ext uri="{BB962C8B-B14F-4D97-AF65-F5344CB8AC3E}">
        <p14:creationId xmlns:p14="http://schemas.microsoft.com/office/powerpoint/2010/main" val="2648127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21374C-BBBA-46D7-BF1D-7D085CB31B70}" type="datetimeFigureOut">
              <a:rPr lang="en-GB" smtClean="0"/>
              <a:pPr/>
              <a:t>21/02/2017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5E7D88-B159-4E0F-BA20-38311C18B861}" type="slidenum">
              <a:rPr lang="en-GB" smtClean="0"/>
              <a:pPr/>
              <a:t>‹#›</a:t>
            </a:fld>
            <a:endParaRPr lang="en-GB"/>
          </a:p>
        </p:txBody>
      </p:sp>
    </p:spTree>
    <p:extLst>
      <p:ext uri="{BB962C8B-B14F-4D97-AF65-F5344CB8AC3E}">
        <p14:creationId xmlns:p14="http://schemas.microsoft.com/office/powerpoint/2010/main" val="2969825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1374C-BBBA-46D7-BF1D-7D085CB31B70}" type="datetimeFigureOut">
              <a:rPr lang="en-GB" smtClean="0"/>
              <a:pPr/>
              <a:t>21/02/2017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5E7D88-B159-4E0F-BA20-38311C18B861}" type="slidenum">
              <a:rPr lang="en-GB" smtClean="0"/>
              <a:pPr/>
              <a:t>‹#›</a:t>
            </a:fld>
            <a:endParaRPr lang="en-GB"/>
          </a:p>
        </p:txBody>
      </p:sp>
    </p:spTree>
    <p:extLst>
      <p:ext uri="{BB962C8B-B14F-4D97-AF65-F5344CB8AC3E}">
        <p14:creationId xmlns:p14="http://schemas.microsoft.com/office/powerpoint/2010/main" val="284848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1374C-BBBA-46D7-BF1D-7D085CB31B70}" type="datetimeFigureOut">
              <a:rPr lang="en-GB" smtClean="0"/>
              <a:pPr/>
              <a:t>21/02/2017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E7D88-B159-4E0F-BA20-38311C18B861}" type="slidenum">
              <a:rPr lang="en-GB" smtClean="0"/>
              <a:pPr/>
              <a:t>‹#›</a:t>
            </a:fld>
            <a:endParaRPr lang="en-GB"/>
          </a:p>
        </p:txBody>
      </p:sp>
    </p:spTree>
    <p:extLst>
      <p:ext uri="{BB962C8B-B14F-4D97-AF65-F5344CB8AC3E}">
        <p14:creationId xmlns:p14="http://schemas.microsoft.com/office/powerpoint/2010/main" val="905643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1374C-BBBA-46D7-BF1D-7D085CB31B70}" type="datetimeFigureOut">
              <a:rPr lang="en-GB" smtClean="0"/>
              <a:pPr/>
              <a:t>21/02/2017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E7D88-B159-4E0F-BA20-38311C18B861}" type="slidenum">
              <a:rPr lang="en-GB" smtClean="0"/>
              <a:pPr/>
              <a:t>‹#›</a:t>
            </a:fld>
            <a:endParaRPr lang="en-GB"/>
          </a:p>
        </p:txBody>
      </p:sp>
    </p:spTree>
    <p:extLst>
      <p:ext uri="{BB962C8B-B14F-4D97-AF65-F5344CB8AC3E}">
        <p14:creationId xmlns:p14="http://schemas.microsoft.com/office/powerpoint/2010/main" val="398715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Participation</a:t>
            </a:r>
            <a:r>
              <a:rPr lang="en-GB" sz="1200" baseline="0" dirty="0" smtClean="0">
                <a:solidFill>
                  <a:schemeClr val="tx1">
                    <a:lumMod val="50000"/>
                    <a:lumOff val="50000"/>
                  </a:schemeClr>
                </a:solidFill>
              </a:rPr>
              <a:t> in </a:t>
            </a:r>
            <a:r>
              <a:rPr lang="en-GB" sz="1200" dirty="0" smtClean="0">
                <a:solidFill>
                  <a:schemeClr val="tx1">
                    <a:lumMod val="50000"/>
                    <a:lumOff val="50000"/>
                  </a:schemeClr>
                </a:solidFill>
              </a:rPr>
              <a:t>political literacy</a:t>
            </a: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21374C-BBBA-46D7-BF1D-7D085CB31B70}" type="datetimeFigureOut">
              <a:rPr lang="en-GB" smtClean="0"/>
              <a:pPr/>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E7D88-B159-4E0F-BA20-38311C18B861}" type="slidenum">
              <a:rPr lang="en-GB" smtClean="0"/>
              <a:pPr/>
              <a:t>‹#›</a:t>
            </a:fld>
            <a:endParaRPr lang="en-GB"/>
          </a:p>
        </p:txBody>
      </p:sp>
    </p:spTree>
    <p:extLst>
      <p:ext uri="{BB962C8B-B14F-4D97-AF65-F5344CB8AC3E}">
        <p14:creationId xmlns:p14="http://schemas.microsoft.com/office/powerpoint/2010/main" val="2044054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21374C-BBBA-46D7-BF1D-7D085CB31B70}" type="datetimeFigureOut">
              <a:rPr lang="en-GB" smtClean="0"/>
              <a:pPr/>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E7D88-B159-4E0F-BA20-38311C18B861}" type="slidenum">
              <a:rPr lang="en-GB" smtClean="0"/>
              <a:pPr/>
              <a:t>‹#›</a:t>
            </a:fld>
            <a:endParaRPr lang="en-GB"/>
          </a:p>
        </p:txBody>
      </p:sp>
    </p:spTree>
    <p:extLst>
      <p:ext uri="{BB962C8B-B14F-4D97-AF65-F5344CB8AC3E}">
        <p14:creationId xmlns:p14="http://schemas.microsoft.com/office/powerpoint/2010/main" val="105727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Participation</a:t>
            </a:r>
            <a:r>
              <a:rPr lang="en-GB" sz="1200" baseline="0" dirty="0" smtClean="0">
                <a:solidFill>
                  <a:schemeClr val="tx1">
                    <a:lumMod val="50000"/>
                    <a:lumOff val="50000"/>
                  </a:schemeClr>
                </a:solidFill>
              </a:rPr>
              <a:t> in </a:t>
            </a:r>
            <a:r>
              <a:rPr lang="en-GB" sz="1200" dirty="0" smtClean="0">
                <a:solidFill>
                  <a:schemeClr val="tx1">
                    <a:lumMod val="50000"/>
                    <a:lumOff val="50000"/>
                  </a:schemeClr>
                </a:solidFill>
              </a:rPr>
              <a:t>political literacy</a:t>
            </a: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Participation</a:t>
            </a:r>
            <a:r>
              <a:rPr lang="en-GB" sz="1200" baseline="0" dirty="0" smtClean="0">
                <a:solidFill>
                  <a:schemeClr val="tx1">
                    <a:lumMod val="50000"/>
                    <a:lumOff val="50000"/>
                  </a:schemeClr>
                </a:solidFill>
              </a:rPr>
              <a:t> in </a:t>
            </a:r>
            <a:r>
              <a:rPr lang="en-GB" sz="1200" dirty="0" smtClean="0">
                <a:solidFill>
                  <a:schemeClr val="tx1">
                    <a:lumMod val="50000"/>
                    <a:lumOff val="50000"/>
                  </a:schemeClr>
                </a:solidFill>
              </a:rPr>
              <a:t>political literacy</a:t>
            </a: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553998"/>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Participation</a:t>
            </a:r>
            <a:r>
              <a:rPr lang="en-GB" sz="1200" baseline="0" dirty="0" smtClean="0">
                <a:solidFill>
                  <a:schemeClr val="tx1">
                    <a:lumMod val="50000"/>
                    <a:lumOff val="50000"/>
                  </a:schemeClr>
                </a:solidFill>
              </a:rPr>
              <a:t> in </a:t>
            </a:r>
            <a:r>
              <a:rPr lang="en-GB" sz="1200" dirty="0" smtClean="0">
                <a:solidFill>
                  <a:schemeClr val="tx1">
                    <a:lumMod val="50000"/>
                    <a:lumOff val="50000"/>
                  </a:schemeClr>
                </a:solidFill>
              </a:rPr>
              <a:t>political literacy</a:t>
            </a:r>
          </a:p>
          <a:p>
            <a:pPr algn="l" eaLnBrk="1" hangingPunct="1">
              <a:spcBef>
                <a:spcPct val="50000"/>
              </a:spcBef>
            </a:pPr>
            <a:endParaRPr lang="en-GB" sz="1200" dirty="0">
              <a:solidFill>
                <a:schemeClr val="tx1">
                  <a:lumMod val="50000"/>
                  <a:lumOff val="50000"/>
                </a:schemeClr>
              </a:solidFill>
            </a:endParaRPr>
          </a:p>
        </p:txBody>
      </p:sp>
      <p:sp>
        <p:nvSpPr>
          <p:cNvPr id="5" name="TextBox 4"/>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Participation</a:t>
            </a:r>
            <a:r>
              <a:rPr lang="en-GB" sz="1200" baseline="0" dirty="0" smtClean="0">
                <a:solidFill>
                  <a:schemeClr val="tx1">
                    <a:lumMod val="50000"/>
                    <a:lumOff val="50000"/>
                  </a:schemeClr>
                </a:solidFill>
              </a:rPr>
              <a:t> in </a:t>
            </a:r>
            <a:r>
              <a:rPr lang="en-GB" sz="1200" dirty="0" smtClean="0">
                <a:solidFill>
                  <a:schemeClr val="tx1">
                    <a:lumMod val="50000"/>
                    <a:lumOff val="50000"/>
                  </a:schemeClr>
                </a:solidFill>
              </a:rPr>
              <a:t>political literacy</a:t>
            </a: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Participation</a:t>
            </a:r>
            <a:r>
              <a:rPr lang="en-GB" sz="1200" baseline="0" dirty="0" smtClean="0">
                <a:solidFill>
                  <a:schemeClr val="tx1">
                    <a:lumMod val="50000"/>
                    <a:lumOff val="50000"/>
                  </a:schemeClr>
                </a:solidFill>
              </a:rPr>
              <a:t> in </a:t>
            </a:r>
            <a:r>
              <a:rPr lang="en-GB" sz="1200" dirty="0" smtClean="0">
                <a:solidFill>
                  <a:schemeClr val="tx1">
                    <a:lumMod val="50000"/>
                    <a:lumOff val="50000"/>
                  </a:schemeClr>
                </a:solidFill>
              </a:rPr>
              <a:t>political literacy</a:t>
            </a: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Participation</a:t>
            </a:r>
            <a:r>
              <a:rPr lang="en-GB" sz="1200" baseline="0" dirty="0" smtClean="0">
                <a:solidFill>
                  <a:schemeClr val="tx1">
                    <a:lumMod val="50000"/>
                    <a:lumOff val="50000"/>
                  </a:schemeClr>
                </a:solidFill>
              </a:rPr>
              <a:t> in </a:t>
            </a:r>
            <a:r>
              <a:rPr lang="en-GB" sz="1200" dirty="0" smtClean="0">
                <a:solidFill>
                  <a:schemeClr val="tx1">
                    <a:lumMod val="50000"/>
                    <a:lumOff val="50000"/>
                  </a:schemeClr>
                </a:solidFill>
              </a:rPr>
              <a:t>political literacy</a:t>
            </a: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Participation</a:t>
            </a:r>
            <a:r>
              <a:rPr lang="en-GB" sz="1200" baseline="0" dirty="0" smtClean="0">
                <a:solidFill>
                  <a:schemeClr val="tx1">
                    <a:lumMod val="50000"/>
                    <a:lumOff val="50000"/>
                  </a:schemeClr>
                </a:solidFill>
              </a:rPr>
              <a:t> in </a:t>
            </a:r>
            <a:r>
              <a:rPr lang="en-GB" sz="1200" dirty="0" smtClean="0">
                <a:solidFill>
                  <a:schemeClr val="tx1">
                    <a:lumMod val="50000"/>
                    <a:lumOff val="50000"/>
                  </a:schemeClr>
                </a:solidFill>
              </a:rPr>
              <a:t>political literacy</a:t>
            </a: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userDrawn="1"/>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587260" y="6304472"/>
            <a:ext cx="45127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Participation</a:t>
            </a:r>
            <a:r>
              <a:rPr lang="en-GB" sz="1200" baseline="0" dirty="0" smtClean="0">
                <a:solidFill>
                  <a:schemeClr val="tx1">
                    <a:lumMod val="50000"/>
                    <a:lumOff val="50000"/>
                  </a:schemeClr>
                </a:solidFill>
              </a:rPr>
              <a:t> in </a:t>
            </a:r>
            <a:r>
              <a:rPr lang="en-GB" sz="1200" dirty="0" smtClean="0">
                <a:solidFill>
                  <a:schemeClr val="tx1">
                    <a:lumMod val="50000"/>
                    <a:lumOff val="50000"/>
                  </a:schemeClr>
                </a:solidFill>
              </a:rPr>
              <a:t>political literacy</a:t>
            </a:r>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1374C-BBBA-46D7-BF1D-7D085CB31B70}" type="datetimeFigureOut">
              <a:rPr lang="en-GB" smtClean="0"/>
              <a:pPr/>
              <a:t>21/02/2017</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E7D88-B159-4E0F-BA20-38311C18B861}" type="slidenum">
              <a:rPr lang="en-GB" smtClean="0"/>
              <a:pPr/>
              <a:t>‹#›</a:t>
            </a:fld>
            <a:endParaRPr lang="en-GB"/>
          </a:p>
        </p:txBody>
      </p:sp>
    </p:spTree>
    <p:extLst>
      <p:ext uri="{BB962C8B-B14F-4D97-AF65-F5344CB8AC3E}">
        <p14:creationId xmlns:p14="http://schemas.microsoft.com/office/powerpoint/2010/main" val="704971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hyperlink" Target="http://www.sccyp.org.uk/downloads/Golden_rules/Cards_download.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www.unicef-irc.org/publications/pdf/childrens_participation.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education.gov.scot/" TargetMode="External"/><Relationship Id="rId5" Type="http://schemas.openxmlformats.org/officeDocument/2006/relationships/hyperlink" Target="mailto:enquiries@educationscotland.gsi.gov.uk" TargetMode="Externa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18.xml"/><Relationship Id="rId4" Type="http://schemas.openxmlformats.org/officeDocument/2006/relationships/slide" Target="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666532" y="2289451"/>
            <a:ext cx="10633257" cy="646331"/>
          </a:xfrm>
          <a:prstGeom prst="rect">
            <a:avLst/>
          </a:prstGeom>
        </p:spPr>
        <p:txBody>
          <a:bodyPr wrap="square">
            <a:spAutoFit/>
          </a:bodyPr>
          <a:lstStyle/>
          <a:p>
            <a:r>
              <a:rPr lang="en-GB" sz="3600" b="1" dirty="0" smtClean="0">
                <a:solidFill>
                  <a:srgbClr val="00ABB5"/>
                </a:solidFill>
              </a:rPr>
              <a:t>Participation in Political Literacy</a:t>
            </a:r>
            <a:endParaRPr lang="en-US" sz="3600" b="1" dirty="0"/>
          </a:p>
        </p:txBody>
      </p:sp>
      <p:sp>
        <p:nvSpPr>
          <p:cNvPr id="8" name="Rectangle 7"/>
          <p:cNvSpPr/>
          <p:nvPr/>
        </p:nvSpPr>
        <p:spPr>
          <a:xfrm>
            <a:off x="666532" y="3461129"/>
            <a:ext cx="10633257" cy="400110"/>
          </a:xfrm>
          <a:prstGeom prst="rect">
            <a:avLst/>
          </a:prstGeom>
        </p:spPr>
        <p:txBody>
          <a:bodyPr wrap="square">
            <a:spAutoFit/>
          </a:bodyPr>
          <a:lstStyle/>
          <a:p>
            <a:r>
              <a:rPr lang="en-GB" sz="2000" b="1" dirty="0">
                <a:solidFill>
                  <a:srgbClr val="B3D236"/>
                </a:solidFill>
              </a:rPr>
              <a:t>Professional Learning Resource for Practitioners</a:t>
            </a:r>
            <a:endParaRPr lang="en-US" sz="2000" b="1" dirty="0">
              <a:solidFill>
                <a:srgbClr val="B3D236"/>
              </a:solidFill>
            </a:endParaRPr>
          </a:p>
        </p:txBody>
      </p:sp>
    </p:spTree>
    <p:extLst>
      <p:ext uri="{BB962C8B-B14F-4D97-AF65-F5344CB8AC3E}">
        <p14:creationId xmlns:p14="http://schemas.microsoft.com/office/powerpoint/2010/main" val="4080894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 Golden Rules of Participation</a:t>
            </a:r>
            <a:endParaRPr lang="en-GB" dirty="0"/>
          </a:p>
        </p:txBody>
      </p:sp>
      <p:sp>
        <p:nvSpPr>
          <p:cNvPr id="3" name="Content Placeholder 2"/>
          <p:cNvSpPr>
            <a:spLocks noGrp="1"/>
          </p:cNvSpPr>
          <p:nvPr>
            <p:ph idx="1"/>
          </p:nvPr>
        </p:nvSpPr>
        <p:spPr/>
        <p:txBody>
          <a:bodyPr/>
          <a:lstStyle/>
          <a:p>
            <a:pPr marL="1085850" lvl="1" indent="-342900">
              <a:buFont typeface="Arial" pitchFamily="34" charset="0"/>
              <a:buChar char="•"/>
            </a:pPr>
            <a:r>
              <a:rPr lang="en-US" sz="2800" dirty="0"/>
              <a:t>Download and print off the Golden Rules cards</a:t>
            </a:r>
          </a:p>
          <a:p>
            <a:pPr marL="1085850" lvl="1" indent="-342900">
              <a:buFont typeface="Arial" pitchFamily="34" charset="0"/>
              <a:buChar char="•"/>
            </a:pPr>
            <a:r>
              <a:rPr lang="en-GB" sz="2800" dirty="0">
                <a:hlinkClick r:id="rId2"/>
              </a:rPr>
              <a:t>http://www.sccyp.org.uk/downloads/Golden_rules/Cards_download.pdf</a:t>
            </a:r>
            <a:endParaRPr lang="en-GB" sz="2800" dirty="0"/>
          </a:p>
          <a:p>
            <a:pPr marL="1085850" lvl="1" indent="-342900">
              <a:buFont typeface="Arial" pitchFamily="34" charset="0"/>
              <a:buChar char="•"/>
            </a:pPr>
            <a:r>
              <a:rPr lang="en-US" sz="2800" dirty="0"/>
              <a:t>What does participation mean from the point of view of children and young people, and how can we support them to participate in a meaningful and purposeful context?</a:t>
            </a:r>
          </a:p>
          <a:p>
            <a:pPr marL="1085850" lvl="1" indent="-342900">
              <a:buFont typeface="Arial" pitchFamily="34" charset="0"/>
              <a:buChar char="•"/>
            </a:pPr>
            <a:r>
              <a:rPr lang="en-US" sz="2800" dirty="0"/>
              <a:t>In groups, take time to discuss each of the cards and reflect on how participation and learner voice can be valued and developed in your school or community.</a:t>
            </a:r>
          </a:p>
          <a:p>
            <a:endParaRPr lang="en-GB" dirty="0"/>
          </a:p>
        </p:txBody>
      </p:sp>
    </p:spTree>
    <p:extLst>
      <p:ext uri="{BB962C8B-B14F-4D97-AF65-F5344CB8AC3E}">
        <p14:creationId xmlns:p14="http://schemas.microsoft.com/office/powerpoint/2010/main" val="277270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73063"/>
            <a:ext cx="10836275" cy="711200"/>
          </a:xfrm>
        </p:spPr>
        <p:txBody>
          <a:bodyPr>
            <a:normAutofit fontScale="90000"/>
          </a:bodyPr>
          <a:lstStyle/>
          <a:p>
            <a:r>
              <a:rPr lang="en-GB" dirty="0" smtClean="0"/>
              <a:t>Hart’s Ladder of Participation</a:t>
            </a:r>
            <a:endParaRPr lang="en-GB"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950" y="0"/>
            <a:ext cx="10731650" cy="6858000"/>
          </a:xfrm>
          <a:prstGeom prst="rect">
            <a:avLst/>
          </a:prstGeom>
        </p:spPr>
      </p:pic>
    </p:spTree>
    <p:extLst>
      <p:ext uri="{BB962C8B-B14F-4D97-AF65-F5344CB8AC3E}">
        <p14:creationId xmlns:p14="http://schemas.microsoft.com/office/powerpoint/2010/main" val="383201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19" y="149352"/>
            <a:ext cx="10619189" cy="6601968"/>
          </a:xfrm>
          <a:prstGeom prst="rect">
            <a:avLst/>
          </a:prstGeom>
        </p:spPr>
      </p:pic>
    </p:spTree>
    <p:extLst>
      <p:ext uri="{BB962C8B-B14F-4D97-AF65-F5344CB8AC3E}">
        <p14:creationId xmlns:p14="http://schemas.microsoft.com/office/powerpoint/2010/main" val="367157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59" y="121920"/>
            <a:ext cx="11758506" cy="6614160"/>
          </a:xfrm>
          <a:prstGeom prst="rect">
            <a:avLst/>
          </a:prstGeom>
        </p:spPr>
      </p:pic>
    </p:spTree>
    <p:extLst>
      <p:ext uri="{BB962C8B-B14F-4D97-AF65-F5344CB8AC3E}">
        <p14:creationId xmlns:p14="http://schemas.microsoft.com/office/powerpoint/2010/main" val="196496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2 of the </a:t>
            </a:r>
            <a:r>
              <a:rPr lang="en-US" dirty="0" err="1"/>
              <a:t>UNCRC</a:t>
            </a:r>
            <a:r>
              <a:rPr lang="en-US" dirty="0"/>
              <a:t>:</a:t>
            </a:r>
            <a:br>
              <a:rPr lang="en-US" dirty="0"/>
            </a:br>
            <a:r>
              <a:rPr lang="en-US" dirty="0"/>
              <a:t>“You have the right to protection </a:t>
            </a:r>
            <a:r>
              <a:rPr lang="en-US" dirty="0" smtClean="0"/>
              <a:t/>
            </a:r>
            <a:br>
              <a:rPr lang="en-US" dirty="0" smtClean="0"/>
            </a:br>
            <a:r>
              <a:rPr lang="en-US" dirty="0" smtClean="0"/>
              <a:t>against </a:t>
            </a:r>
            <a:r>
              <a:rPr lang="en-US" dirty="0"/>
              <a:t>discrimination.”</a:t>
            </a:r>
            <a:br>
              <a:rPr lang="en-US" dirty="0"/>
            </a:br>
            <a:endParaRPr lang="en-GB" dirty="0"/>
          </a:p>
        </p:txBody>
      </p:sp>
      <p:pic>
        <p:nvPicPr>
          <p:cNvPr id="1026" name="Picture 2" descr="F:\Pol Lit\Rights in pictures - Children\Articl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680" y="1768206"/>
            <a:ext cx="7559040" cy="432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986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2 of the </a:t>
            </a:r>
            <a:r>
              <a:rPr lang="en-US" dirty="0" err="1"/>
              <a:t>UNCRC</a:t>
            </a:r>
            <a:r>
              <a:rPr lang="en-US"/>
              <a:t>:</a:t>
            </a:r>
            <a:br>
              <a:rPr lang="en-US"/>
            </a:br>
            <a:r>
              <a:rPr lang="en-US"/>
              <a:t>“You have the right to protection </a:t>
            </a:r>
            <a:r>
              <a:rPr lang="en-US" smtClean="0"/>
              <a:t/>
            </a:r>
            <a:br>
              <a:rPr lang="en-US" smtClean="0"/>
            </a:br>
            <a:r>
              <a:rPr lang="en-US" smtClean="0"/>
              <a:t>against </a:t>
            </a:r>
            <a:r>
              <a:rPr lang="en-US"/>
              <a:t>discrimination.”</a:t>
            </a:r>
            <a:br>
              <a:rPr lang="en-US"/>
            </a:br>
            <a:endParaRPr lang="en-GB" dirty="0"/>
          </a:p>
        </p:txBody>
      </p:sp>
      <p:pic>
        <p:nvPicPr>
          <p:cNvPr id="1027" name="Picture 3" descr="F:\Pol Lit\Rights in pictures - Young people\Articl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60" y="1741321"/>
            <a:ext cx="6126480" cy="477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46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271" y="266383"/>
            <a:ext cx="10836972" cy="711200"/>
          </a:xfrm>
        </p:spPr>
        <p:txBody>
          <a:bodyPr/>
          <a:lstStyle/>
          <a:p>
            <a:r>
              <a:rPr lang="en-US" dirty="0"/>
              <a:t>What barriers are there to participation?</a:t>
            </a:r>
            <a:endParaRPr lang="en-GB" dirty="0"/>
          </a:p>
        </p:txBody>
      </p:sp>
      <p:sp>
        <p:nvSpPr>
          <p:cNvPr id="3" name="Content Placeholder 2"/>
          <p:cNvSpPr>
            <a:spLocks noGrp="1"/>
          </p:cNvSpPr>
          <p:nvPr>
            <p:ph idx="1"/>
          </p:nvPr>
        </p:nvSpPr>
        <p:spPr>
          <a:xfrm>
            <a:off x="701040" y="1034098"/>
            <a:ext cx="5090160" cy="5244782"/>
          </a:xfrm>
          <a:ln w="76200"/>
        </p:spPr>
        <p:style>
          <a:lnRef idx="2">
            <a:schemeClr val="accent2"/>
          </a:lnRef>
          <a:fillRef idx="1">
            <a:schemeClr val="lt1"/>
          </a:fillRef>
          <a:effectRef idx="0">
            <a:schemeClr val="accent2"/>
          </a:effectRef>
          <a:fontRef idx="minor">
            <a:schemeClr val="dk1"/>
          </a:fontRef>
        </p:style>
        <p:txBody>
          <a:bodyPr/>
          <a:lstStyle/>
          <a:p>
            <a:r>
              <a:rPr lang="en-US" sz="2400" b="1" dirty="0" smtClean="0"/>
              <a:t>Consider</a:t>
            </a:r>
            <a:r>
              <a:rPr lang="en-US" sz="2400" b="1" dirty="0"/>
              <a:t>:</a:t>
            </a:r>
          </a:p>
          <a:p>
            <a:pPr marL="1085850" lvl="1" indent="-342900">
              <a:buFont typeface="Arial" pitchFamily="34" charset="0"/>
              <a:buChar char="•"/>
            </a:pPr>
            <a:r>
              <a:rPr lang="en-US" sz="2400" dirty="0"/>
              <a:t>Sexism and gender stereotypes</a:t>
            </a:r>
          </a:p>
          <a:p>
            <a:pPr marL="1085850" lvl="1" indent="-342900">
              <a:buFont typeface="Arial" pitchFamily="34" charset="0"/>
              <a:buChar char="•"/>
            </a:pPr>
            <a:r>
              <a:rPr lang="en-US" sz="2400" dirty="0"/>
              <a:t>Racism</a:t>
            </a:r>
          </a:p>
          <a:p>
            <a:pPr marL="1085850" lvl="1" indent="-342900">
              <a:buFont typeface="Arial" pitchFamily="34" charset="0"/>
              <a:buChar char="•"/>
            </a:pPr>
            <a:r>
              <a:rPr lang="en-US" sz="2400" dirty="0"/>
              <a:t>Gypsy/</a:t>
            </a:r>
            <a:r>
              <a:rPr lang="en-US" sz="2400" dirty="0" err="1"/>
              <a:t>Travellers</a:t>
            </a:r>
            <a:endParaRPr lang="en-US" sz="2400" dirty="0"/>
          </a:p>
          <a:p>
            <a:pPr marL="1085850" lvl="1" indent="-342900">
              <a:buFont typeface="Arial" pitchFamily="34" charset="0"/>
              <a:buChar char="•"/>
            </a:pPr>
            <a:r>
              <a:rPr lang="en-US" sz="2400" dirty="0"/>
              <a:t>Sectarianism</a:t>
            </a:r>
          </a:p>
          <a:p>
            <a:pPr marL="1085850" lvl="1" indent="-342900">
              <a:buFont typeface="Arial" pitchFamily="34" charset="0"/>
              <a:buChar char="•"/>
            </a:pPr>
            <a:r>
              <a:rPr lang="en-US" sz="2400" dirty="0" smtClean="0"/>
              <a:t>Homophobia / </a:t>
            </a:r>
            <a:r>
              <a:rPr lang="en-US" sz="2400" dirty="0" err="1" smtClean="0"/>
              <a:t>Transphobia</a:t>
            </a:r>
            <a:endParaRPr lang="en-US" sz="2400" dirty="0"/>
          </a:p>
          <a:p>
            <a:pPr marL="1085850" lvl="1" indent="-342900">
              <a:buFont typeface="Arial" pitchFamily="34" charset="0"/>
              <a:buChar char="•"/>
            </a:pPr>
            <a:r>
              <a:rPr lang="en-US" sz="2400" dirty="0" smtClean="0"/>
              <a:t>Disability discrimination</a:t>
            </a:r>
            <a:endParaRPr lang="en-US" sz="2400" dirty="0"/>
          </a:p>
          <a:p>
            <a:pPr marL="1085850" lvl="1" indent="-342900">
              <a:buFont typeface="Arial" pitchFamily="34" charset="0"/>
              <a:buChar char="•"/>
            </a:pPr>
            <a:r>
              <a:rPr lang="en-US" sz="2400" dirty="0"/>
              <a:t>Learners with additional support needs</a:t>
            </a:r>
          </a:p>
          <a:p>
            <a:pPr marL="1085850" lvl="1" indent="-342900">
              <a:buFont typeface="Arial" pitchFamily="34" charset="0"/>
              <a:buChar char="•"/>
            </a:pPr>
            <a:r>
              <a:rPr lang="en-US" sz="2400" dirty="0"/>
              <a:t>Looked after </a:t>
            </a:r>
            <a:r>
              <a:rPr lang="en-US" sz="2400" dirty="0" smtClean="0"/>
              <a:t>children</a:t>
            </a:r>
          </a:p>
          <a:p>
            <a:pPr marL="1085850" lvl="1" indent="-342900">
              <a:buFont typeface="Arial" pitchFamily="34" charset="0"/>
              <a:buChar char="•"/>
            </a:pPr>
            <a:r>
              <a:rPr lang="en-US" sz="2400" dirty="0" smtClean="0"/>
              <a:t>Poverty</a:t>
            </a:r>
            <a:endParaRPr lang="en-US" sz="2400" dirty="0"/>
          </a:p>
          <a:p>
            <a:endParaRPr lang="en-GB" dirty="0"/>
          </a:p>
        </p:txBody>
      </p:sp>
      <p:sp>
        <p:nvSpPr>
          <p:cNvPr id="4" name="Rounded Rectangular Callout 3"/>
          <p:cNvSpPr/>
          <p:nvPr/>
        </p:nvSpPr>
        <p:spPr>
          <a:xfrm>
            <a:off x="6675120" y="1645920"/>
            <a:ext cx="5059680" cy="1219200"/>
          </a:xfrm>
          <a:prstGeom prst="wedgeRoundRectCallout">
            <a:avLst>
              <a:gd name="adj1" fmla="val -64145"/>
              <a:gd name="adj2" fmla="val -9417"/>
              <a:gd name="adj3" fmla="val 16667"/>
            </a:avLst>
          </a:prstGeom>
          <a:ln w="76200"/>
        </p:spPr>
        <p:style>
          <a:lnRef idx="2">
            <a:schemeClr val="accent5"/>
          </a:lnRef>
          <a:fillRef idx="1">
            <a:schemeClr val="lt1"/>
          </a:fillRef>
          <a:effectRef idx="0">
            <a:schemeClr val="accent5"/>
          </a:effectRef>
          <a:fontRef idx="minor">
            <a:schemeClr val="dk1"/>
          </a:fontRef>
        </p:style>
        <p:txBody>
          <a:bodyPr rtlCol="0" anchor="ctr"/>
          <a:lstStyle/>
          <a:p>
            <a:r>
              <a:rPr lang="en-GB" sz="2400" dirty="0" smtClean="0"/>
              <a:t>How do we make participation </a:t>
            </a:r>
            <a:r>
              <a:rPr lang="en-GB" sz="2400" b="1" dirty="0" smtClean="0"/>
              <a:t>inclusive</a:t>
            </a:r>
            <a:r>
              <a:rPr lang="en-GB" sz="2400" dirty="0" smtClean="0"/>
              <a:t>?</a:t>
            </a:r>
            <a:endParaRPr lang="en-GB" sz="2400" dirty="0"/>
          </a:p>
        </p:txBody>
      </p:sp>
      <p:sp>
        <p:nvSpPr>
          <p:cNvPr id="5" name="Rounded Rectangular Callout 4"/>
          <p:cNvSpPr/>
          <p:nvPr/>
        </p:nvSpPr>
        <p:spPr>
          <a:xfrm>
            <a:off x="6675120" y="2971800"/>
            <a:ext cx="5059680" cy="1752600"/>
          </a:xfrm>
          <a:prstGeom prst="wedgeRoundRectCallout">
            <a:avLst>
              <a:gd name="adj1" fmla="val -62871"/>
              <a:gd name="adj2" fmla="val -13494"/>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n-GB" sz="2400" dirty="0" smtClean="0"/>
              <a:t>Should we use </a:t>
            </a:r>
            <a:r>
              <a:rPr lang="en-GB" sz="2400" b="1" dirty="0" smtClean="0"/>
              <a:t>affirmative action </a:t>
            </a:r>
            <a:r>
              <a:rPr lang="en-GB" sz="2400" dirty="0" smtClean="0"/>
              <a:t>or </a:t>
            </a:r>
            <a:r>
              <a:rPr lang="en-GB" sz="2400" b="1" dirty="0" smtClean="0"/>
              <a:t>positive discrimination </a:t>
            </a:r>
            <a:r>
              <a:rPr lang="en-GB" sz="2400" dirty="0" smtClean="0"/>
              <a:t>to improve the chances of disadvantaged groups?</a:t>
            </a:r>
            <a:endParaRPr lang="en-GB" sz="2400" dirty="0"/>
          </a:p>
        </p:txBody>
      </p:sp>
      <p:sp>
        <p:nvSpPr>
          <p:cNvPr id="6" name="Rounded Rectangular Callout 5"/>
          <p:cNvSpPr/>
          <p:nvPr/>
        </p:nvSpPr>
        <p:spPr>
          <a:xfrm>
            <a:off x="6736080" y="4876800"/>
            <a:ext cx="4998720" cy="1219200"/>
          </a:xfrm>
          <a:prstGeom prst="wedgeRoundRectCallout">
            <a:avLst>
              <a:gd name="adj1" fmla="val -63826"/>
              <a:gd name="adj2" fmla="val -35667"/>
              <a:gd name="adj3" fmla="val 16667"/>
            </a:avLst>
          </a:prstGeom>
          <a:ln w="76200"/>
        </p:spPr>
        <p:style>
          <a:lnRef idx="2">
            <a:schemeClr val="accent4"/>
          </a:lnRef>
          <a:fillRef idx="1">
            <a:schemeClr val="lt1"/>
          </a:fillRef>
          <a:effectRef idx="0">
            <a:schemeClr val="accent4"/>
          </a:effectRef>
          <a:fontRef idx="minor">
            <a:schemeClr val="dk1"/>
          </a:fontRef>
        </p:style>
        <p:txBody>
          <a:bodyPr rtlCol="0" anchor="ctr"/>
          <a:lstStyle/>
          <a:p>
            <a:r>
              <a:rPr lang="en-GB" sz="2400" dirty="0" smtClean="0"/>
              <a:t>What </a:t>
            </a:r>
            <a:r>
              <a:rPr lang="en-GB" sz="2400" b="1" dirty="0" smtClean="0"/>
              <a:t>practical measures </a:t>
            </a:r>
            <a:r>
              <a:rPr lang="en-GB" sz="2400" dirty="0" smtClean="0"/>
              <a:t>can we take to break down some of these barriers?</a:t>
            </a:r>
            <a:endParaRPr lang="en-GB" sz="2400" dirty="0"/>
          </a:p>
        </p:txBody>
      </p:sp>
    </p:spTree>
    <p:extLst>
      <p:ext uri="{BB962C8B-B14F-4D97-AF65-F5344CB8AC3E}">
        <p14:creationId xmlns:p14="http://schemas.microsoft.com/office/powerpoint/2010/main" val="2626738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30680"/>
            <a:ext cx="10817923" cy="3958908"/>
          </a:xfrm>
          <a:ln w="76200"/>
        </p:spPr>
        <p:style>
          <a:lnRef idx="2">
            <a:schemeClr val="accent5"/>
          </a:lnRef>
          <a:fillRef idx="1">
            <a:schemeClr val="lt1"/>
          </a:fillRef>
          <a:effectRef idx="0">
            <a:schemeClr val="accent5"/>
          </a:effectRef>
          <a:fontRef idx="minor">
            <a:schemeClr val="dk1"/>
          </a:fontRef>
        </p:style>
        <p:txBody>
          <a:bodyPr/>
          <a:lstStyle/>
          <a:p>
            <a:r>
              <a:rPr lang="en-US" sz="2800" b="1" dirty="0"/>
              <a:t>“</a:t>
            </a:r>
            <a:r>
              <a:rPr lang="en-GB" sz="2800" b="1" dirty="0"/>
              <a:t>Through genuine participation in projects, which involve solutions to real problems, young people develop the skills of critical reflection and comparison of perspectives which are essential to the self-determination of political beliefs. The benefit is two-fold: to the self realization of the child and to the democratization of society.</a:t>
            </a:r>
            <a:r>
              <a:rPr lang="en-US" sz="2800" b="1" dirty="0"/>
              <a:t>”</a:t>
            </a:r>
          </a:p>
          <a:p>
            <a:r>
              <a:rPr lang="en-GB" sz="2800" b="1" dirty="0"/>
              <a:t>(Hart </a:t>
            </a:r>
            <a:r>
              <a:rPr lang="en-GB" sz="2800" b="1" dirty="0">
                <a:hlinkClick r:id="rId2"/>
              </a:rPr>
              <a:t>http://www.unicef-irc.org/publications/pdf/childrens_participation.pdf</a:t>
            </a:r>
            <a:r>
              <a:rPr lang="en-GB" sz="2800" b="1" dirty="0"/>
              <a:t>)</a:t>
            </a:r>
          </a:p>
        </p:txBody>
      </p:sp>
    </p:spTree>
    <p:extLst>
      <p:ext uri="{BB962C8B-B14F-4D97-AF65-F5344CB8AC3E}">
        <p14:creationId xmlns:p14="http://schemas.microsoft.com/office/powerpoint/2010/main" val="4071235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good are </a:t>
            </a:r>
            <a:r>
              <a:rPr lang="en-US" dirty="0" smtClean="0"/>
              <a:t>our Pupil Councils </a:t>
            </a:r>
            <a:r>
              <a:rPr lang="en-US" dirty="0"/>
              <a:t>and </a:t>
            </a:r>
            <a:r>
              <a:rPr lang="en-US" dirty="0" smtClean="0"/>
              <a:t/>
            </a:r>
            <a:br>
              <a:rPr lang="en-US" dirty="0" smtClean="0"/>
            </a:br>
            <a:r>
              <a:rPr lang="en-US" dirty="0" smtClean="0"/>
              <a:t>community </a:t>
            </a:r>
            <a:r>
              <a:rPr lang="en-US" dirty="0"/>
              <a:t>partnerships?</a:t>
            </a:r>
            <a:endParaRPr lang="en-GB" dirty="0"/>
          </a:p>
        </p:txBody>
      </p:sp>
      <p:sp>
        <p:nvSpPr>
          <p:cNvPr id="5" name="Rounded Rectangular Callout 4"/>
          <p:cNvSpPr/>
          <p:nvPr/>
        </p:nvSpPr>
        <p:spPr>
          <a:xfrm>
            <a:off x="685800" y="2545080"/>
            <a:ext cx="5120640" cy="3291840"/>
          </a:xfrm>
          <a:prstGeom prst="wedgeRoundRectCallout">
            <a:avLst>
              <a:gd name="adj1" fmla="val 3572"/>
              <a:gd name="adj2" fmla="val -75926"/>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en-GB" sz="2400" dirty="0"/>
              <a:t>Schools and teachers recognise link between educating young people to become responsible citizens and a school's obligation to facilitate community engagement. But few saw the connection between this and the skills of political literacy.</a:t>
            </a:r>
          </a:p>
        </p:txBody>
      </p:sp>
      <p:sp>
        <p:nvSpPr>
          <p:cNvPr id="7" name="Rounded Rectangular Callout 6"/>
          <p:cNvSpPr/>
          <p:nvPr/>
        </p:nvSpPr>
        <p:spPr>
          <a:xfrm>
            <a:off x="6736080" y="2673858"/>
            <a:ext cx="4785360" cy="3034284"/>
          </a:xfrm>
          <a:prstGeom prst="wedgeRoundRectCallout">
            <a:avLst>
              <a:gd name="adj1" fmla="val -47266"/>
              <a:gd name="adj2" fmla="val -85667"/>
              <a:gd name="adj3" fmla="val 16667"/>
            </a:avLst>
          </a:prstGeom>
          <a:ln w="76200"/>
        </p:spPr>
        <p:style>
          <a:lnRef idx="2">
            <a:schemeClr val="accent4"/>
          </a:lnRef>
          <a:fillRef idx="1">
            <a:schemeClr val="lt1"/>
          </a:fillRef>
          <a:effectRef idx="0">
            <a:schemeClr val="accent4"/>
          </a:effectRef>
          <a:fontRef idx="minor">
            <a:schemeClr val="dk1"/>
          </a:fontRef>
        </p:style>
        <p:txBody>
          <a:bodyPr rtlCol="0" anchor="ctr"/>
          <a:lstStyle/>
          <a:p>
            <a:r>
              <a:rPr lang="en-GB" sz="2400" dirty="0"/>
              <a:t>Over 60% of pupils stated that they had been involved in community activities. However, nearly one fifth of pupils felt they had been offered </a:t>
            </a:r>
            <a:r>
              <a:rPr lang="en-GB" sz="2400" i="1" dirty="0"/>
              <a:t>no </a:t>
            </a:r>
            <a:r>
              <a:rPr lang="en-GB" sz="2400" dirty="0"/>
              <a:t> opportunity to participate in the community.</a:t>
            </a:r>
          </a:p>
        </p:txBody>
      </p:sp>
    </p:spTree>
    <p:extLst>
      <p:ext uri="{BB962C8B-B14F-4D97-AF65-F5344CB8AC3E}">
        <p14:creationId xmlns:p14="http://schemas.microsoft.com/office/powerpoint/2010/main" val="52373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10" name="Picture 9"/>
            <p:cNvPicPr>
              <a:picLocks noChangeAspect="1"/>
            </p:cNvPicPr>
            <p:nvPr/>
          </p:nvPicPr>
          <p:blipFill>
            <a:blip r:embed="rId4"/>
            <a:stretch>
              <a:fillRect/>
            </a:stretch>
          </p:blipFill>
          <p:spPr>
            <a:xfrm>
              <a:off x="8509603" y="5817820"/>
              <a:ext cx="2804346" cy="186956"/>
            </a:xfrm>
            <a:prstGeom prst="rect">
              <a:avLst/>
            </a:prstGeom>
          </p:spPr>
        </p:pic>
      </p:grpSp>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err="1" smtClean="0"/>
              <a:t>Denholm</a:t>
            </a:r>
            <a:r>
              <a:rPr lang="en-US" sz="1400" dirty="0" smtClean="0"/>
              <a:t> House</a:t>
            </a:r>
            <a:endParaRPr lang="en-GB" sz="1400" dirty="0"/>
          </a:p>
          <a:p>
            <a:r>
              <a:rPr lang="en-US" sz="1400" dirty="0" err="1" smtClean="0"/>
              <a:t>Almondvale</a:t>
            </a:r>
            <a:r>
              <a:rPr lang="en-US" sz="1400" dirty="0" smtClean="0"/>
              <a:t> </a:t>
            </a:r>
            <a:r>
              <a:rPr lang="en-US" sz="1400" dirty="0"/>
              <a:t>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(0)141 282 5000</a:t>
            </a:r>
            <a:endParaRPr lang="en-GB" sz="1400" dirty="0"/>
          </a:p>
          <a:p>
            <a:r>
              <a:rPr lang="en-US" sz="1400" b="1" dirty="0"/>
              <a:t>E   </a:t>
            </a:r>
            <a:r>
              <a:rPr lang="en-US" sz="1400" dirty="0" smtClean="0">
                <a:hlinkClick r:id="rId5"/>
              </a:rPr>
              <a:t>enquiries@educationscotland.gsi.gov.uk</a:t>
            </a:r>
            <a:r>
              <a:rPr lang="en-US" sz="1400" dirty="0" smtClean="0"/>
              <a:t> </a:t>
            </a:r>
            <a:endParaRPr lang="en-GB" sz="1400" dirty="0"/>
          </a:p>
          <a:p>
            <a:r>
              <a:rPr lang="en-US" sz="1400" dirty="0"/>
              <a:t> </a:t>
            </a:r>
            <a:endParaRPr lang="en-GB" sz="1400" dirty="0"/>
          </a:p>
          <a:p>
            <a:r>
              <a:rPr lang="en-GB" sz="1400" b="1" dirty="0" smtClean="0">
                <a:solidFill>
                  <a:srgbClr val="00ABB5"/>
                </a:solidFill>
                <a:hlinkClick r:id="rId6"/>
              </a:rPr>
              <a:t>https:education.gov.scot</a:t>
            </a:r>
            <a:endParaRPr lang="en-GB" sz="1400" b="1" dirty="0">
              <a:solidFill>
                <a:srgbClr val="00ABB5"/>
              </a:solidFill>
            </a:endParaRPr>
          </a:p>
        </p:txBody>
      </p:sp>
      <p:pic>
        <p:nvPicPr>
          <p:cNvPr id="4" name="Picture 3" descr="ES_alllogos_colour-01.png"/>
          <p:cNvPicPr>
            <a:picLocks noChangeAspect="1"/>
          </p:cNvPicPr>
          <p:nvPr/>
        </p:nvPicPr>
        <p:blipFill rotWithShape="1">
          <a:blip r:embed="rId7"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sp>
        <p:nvSpPr>
          <p:cNvPr id="7" name="Content Placeholder 2"/>
          <p:cNvSpPr txBox="1">
            <a:spLocks/>
          </p:cNvSpPr>
          <p:nvPr/>
        </p:nvSpPr>
        <p:spPr>
          <a:xfrm>
            <a:off x="4539834" y="1860742"/>
            <a:ext cx="3130872" cy="2543618"/>
          </a:xfrm>
          <a:prstGeom prst="rect">
            <a:avLst/>
          </a:prstGeom>
          <a:ln>
            <a:noFill/>
          </a:ln>
        </p:spPr>
        <p:txBody>
          <a:bodyPr vert="horz" lIns="128016" tIns="64008" rIns="128016" bIns="64008" rtlCol="0">
            <a:noAutofit/>
          </a:bodyPr>
          <a:lstStyle/>
          <a:p>
            <a:pPr marL="480060" marR="0" lvl="0" indent="-480060" algn="just" defTabSz="64008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Image Copyright - The Noun Project: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Mazil</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Ryan Beck, Luis Prado,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Marek</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Polakovic</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Blake Thompson, Creative Stall, Darin S, Brennan Novak,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riyazali</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Ahmed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Elzahra</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Desbenoit</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Julynn</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B, Baruch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Moskovits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Simple Icons,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Geral</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Wildmoser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Mathieu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Dedebant</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Jon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Prepeluh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Mourad</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Mokrane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Sarah Joy, Evan MacDonald, Juan Pablo Bravo, Dan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Hetteix</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Arthur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Shlain</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0156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711" y="713851"/>
            <a:ext cx="10836972" cy="711200"/>
          </a:xfrm>
        </p:spPr>
        <p:txBody>
          <a:bodyPr/>
          <a:lstStyle/>
          <a:p>
            <a:r>
              <a:rPr lang="en-GB" dirty="0" smtClean="0"/>
              <a:t>Contents</a:t>
            </a:r>
            <a:endParaRPr lang="en-GB" dirty="0"/>
          </a:p>
        </p:txBody>
      </p:sp>
      <p:sp>
        <p:nvSpPr>
          <p:cNvPr id="3" name="Content Placeholder 2"/>
          <p:cNvSpPr>
            <a:spLocks noGrp="1"/>
          </p:cNvSpPr>
          <p:nvPr>
            <p:ph sz="half" idx="1"/>
          </p:nvPr>
        </p:nvSpPr>
        <p:spPr>
          <a:xfrm>
            <a:off x="411480" y="1719897"/>
            <a:ext cx="6004560" cy="4330383"/>
          </a:xfrm>
        </p:spPr>
        <p:txBody>
          <a:bodyPr/>
          <a:lstStyle/>
          <a:p>
            <a:pPr marL="514350" indent="-514350">
              <a:buFont typeface="+mj-lt"/>
              <a:buAutoNum type="arabicPeriod"/>
            </a:pPr>
            <a:r>
              <a:rPr lang="en-GB" dirty="0" smtClean="0">
                <a:hlinkClick r:id="rId2" action="ppaction://hlinksldjump"/>
              </a:rPr>
              <a:t>Discuss definitions and understanding of the term ‘participation.’</a:t>
            </a:r>
            <a:endParaRPr lang="en-GB" dirty="0" smtClean="0"/>
          </a:p>
          <a:p>
            <a:pPr marL="514350" indent="-514350">
              <a:buFont typeface="+mj-lt"/>
              <a:buAutoNum type="arabicPeriod"/>
            </a:pPr>
            <a:r>
              <a:rPr lang="en-GB" dirty="0" smtClean="0">
                <a:hlinkClick r:id="rId3" action="ppaction://hlinksldjump"/>
              </a:rPr>
              <a:t>7 Golden Rules of Participation.</a:t>
            </a:r>
            <a:endParaRPr lang="en-GB" dirty="0" smtClean="0"/>
          </a:p>
          <a:p>
            <a:pPr marL="514350" indent="-514350">
              <a:buFont typeface="+mj-lt"/>
              <a:buAutoNum type="arabicPeriod"/>
            </a:pPr>
            <a:r>
              <a:rPr lang="en-GB" dirty="0" smtClean="0">
                <a:hlinkClick r:id="rId4" action="ppaction://hlinksldjump"/>
              </a:rPr>
              <a:t>Article 2 of the UNCRC and barriers to participation</a:t>
            </a:r>
            <a:endParaRPr lang="en-GB" dirty="0" smtClean="0"/>
          </a:p>
          <a:p>
            <a:pPr marL="514350" indent="-514350">
              <a:buFont typeface="+mj-lt"/>
              <a:buAutoNum type="arabicPeriod"/>
            </a:pPr>
            <a:r>
              <a:rPr lang="en-GB" dirty="0" smtClean="0">
                <a:hlinkClick r:id="rId5" action="ppaction://hlinksldjump"/>
              </a:rPr>
              <a:t>How good are our Pupil Councils and community partnerships?</a:t>
            </a: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a:p>
        </p:txBody>
      </p:sp>
      <p:sp>
        <p:nvSpPr>
          <p:cNvPr id="4" name="Content Placeholder 3"/>
          <p:cNvSpPr>
            <a:spLocks noGrp="1"/>
          </p:cNvSpPr>
          <p:nvPr>
            <p:ph sz="half" idx="2"/>
          </p:nvPr>
        </p:nvSpPr>
        <p:spPr/>
        <p:txBody>
          <a:bodyPr/>
          <a:lstStyle/>
          <a:p>
            <a:endParaRPr lang="en-GB" dirty="0"/>
          </a:p>
        </p:txBody>
      </p:sp>
      <p:pic>
        <p:nvPicPr>
          <p:cNvPr id="2050"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54433" y="1562211"/>
            <a:ext cx="5638124" cy="418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355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Define participation</a:t>
            </a:r>
            <a:endParaRPr lang="en-GB" dirty="0"/>
          </a:p>
        </p:txBody>
      </p:sp>
      <p:sp>
        <p:nvSpPr>
          <p:cNvPr id="3" name="Content Placeholder 2"/>
          <p:cNvSpPr>
            <a:spLocks noGrp="1"/>
          </p:cNvSpPr>
          <p:nvPr>
            <p:ph idx="1"/>
          </p:nvPr>
        </p:nvSpPr>
        <p:spPr/>
        <p:txBody>
          <a:bodyPr/>
          <a:lstStyle/>
          <a:p>
            <a:pPr algn="just"/>
            <a:r>
              <a:rPr lang="en-US" sz="3200" dirty="0">
                <a:solidFill>
                  <a:schemeClr val="tx1"/>
                </a:solidFill>
              </a:rPr>
              <a:t>“Participation is about more than taking part. It is about listening, sharing experiences and learning from each other. If we want our children to take an active part in society, we must, on a day to day basis, value their voice on matters that are important to them and hear and consider their views when we are making decisions that affect them.” </a:t>
            </a:r>
            <a:endParaRPr lang="en-US" sz="3200" dirty="0" smtClean="0">
              <a:solidFill>
                <a:schemeClr val="tx1"/>
              </a:solidFill>
            </a:endParaRPr>
          </a:p>
          <a:p>
            <a:pPr algn="just"/>
            <a:r>
              <a:rPr lang="en-US" sz="3200" dirty="0" smtClean="0">
                <a:solidFill>
                  <a:schemeClr val="tx1"/>
                </a:solidFill>
              </a:rPr>
              <a:t>(Scotland’s Commissioner for Children and Young People)</a:t>
            </a:r>
            <a:endParaRPr lang="en-US" sz="3200" dirty="0">
              <a:solidFill>
                <a:schemeClr val="tx1"/>
              </a:solidFill>
            </a:endParaRPr>
          </a:p>
          <a:p>
            <a:endParaRPr lang="en-GB" dirty="0"/>
          </a:p>
        </p:txBody>
      </p:sp>
    </p:spTree>
    <p:extLst>
      <p:ext uri="{BB962C8B-B14F-4D97-AF65-F5344CB8AC3E}">
        <p14:creationId xmlns:p14="http://schemas.microsoft.com/office/powerpoint/2010/main" val="280636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Define participation</a:t>
            </a:r>
            <a:endParaRPr lang="en-GB" dirty="0"/>
          </a:p>
        </p:txBody>
      </p:sp>
      <p:sp>
        <p:nvSpPr>
          <p:cNvPr id="3" name="Content Placeholder 2"/>
          <p:cNvSpPr>
            <a:spLocks noGrp="1"/>
          </p:cNvSpPr>
          <p:nvPr>
            <p:ph idx="1"/>
          </p:nvPr>
        </p:nvSpPr>
        <p:spPr/>
        <p:txBody>
          <a:bodyPr/>
          <a:lstStyle/>
          <a:p>
            <a:r>
              <a:rPr lang="en-GB" sz="3200" kern="1200" dirty="0">
                <a:solidFill>
                  <a:schemeClr val="tx1"/>
                </a:solidFill>
              </a:rPr>
              <a:t>The term ‘participation’ is used to refer generally to the process of sharing decisions which affect one’s life and the life of the community in which one lives. It is the means by which a democracy is built and it is a standard against which democracies should be measured. Participation is the fundamental right of citizenship. </a:t>
            </a:r>
            <a:endParaRPr lang="en-GB" sz="3200" dirty="0"/>
          </a:p>
        </p:txBody>
      </p:sp>
    </p:spTree>
    <p:extLst>
      <p:ext uri="{BB962C8B-B14F-4D97-AF65-F5344CB8AC3E}">
        <p14:creationId xmlns:p14="http://schemas.microsoft.com/office/powerpoint/2010/main" val="301603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120" y="616903"/>
            <a:ext cx="10836972" cy="711200"/>
          </a:xfrm>
        </p:spPr>
        <p:txBody>
          <a:bodyPr/>
          <a:lstStyle/>
          <a:p>
            <a:r>
              <a:rPr lang="en-GB" dirty="0" smtClean="0"/>
              <a:t>Article 12 </a:t>
            </a:r>
            <a:r>
              <a:rPr lang="en-GB" dirty="0" err="1" smtClean="0"/>
              <a:t>UNCRC</a:t>
            </a:r>
            <a:r>
              <a:rPr lang="en-GB" dirty="0"/>
              <a:t>:</a:t>
            </a:r>
            <a:br>
              <a:rPr lang="en-GB" dirty="0"/>
            </a:br>
            <a:r>
              <a:rPr lang="en-GB" dirty="0"/>
              <a:t>You have the right to an opinion and for it to be </a:t>
            </a:r>
            <a:r>
              <a:rPr lang="en-GB" dirty="0" smtClean="0"/>
              <a:t/>
            </a:r>
            <a:br>
              <a:rPr lang="en-GB" dirty="0" smtClean="0"/>
            </a:br>
            <a:r>
              <a:rPr lang="en-GB" dirty="0" smtClean="0"/>
              <a:t>listened </a:t>
            </a:r>
            <a:r>
              <a:rPr lang="en-GB" dirty="0"/>
              <a:t>to and taken seriously.</a:t>
            </a:r>
          </a:p>
        </p:txBody>
      </p:sp>
      <p:pic>
        <p:nvPicPr>
          <p:cNvPr id="2050" name="Picture 2" descr="F:\Pol Lit\Rights in pictures - Children\Article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361" y="1767093"/>
            <a:ext cx="6025468" cy="447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11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120" y="616903"/>
            <a:ext cx="10836972" cy="711200"/>
          </a:xfrm>
        </p:spPr>
        <p:txBody>
          <a:bodyPr/>
          <a:lstStyle/>
          <a:p>
            <a:r>
              <a:rPr lang="en-GB" dirty="0" smtClean="0"/>
              <a:t>Article 12 </a:t>
            </a:r>
            <a:r>
              <a:rPr lang="en-GB" dirty="0" err="1" smtClean="0"/>
              <a:t>UNCRC</a:t>
            </a:r>
            <a:r>
              <a:rPr lang="en-GB" dirty="0"/>
              <a:t>:</a:t>
            </a:r>
            <a:br>
              <a:rPr lang="en-GB" dirty="0"/>
            </a:br>
            <a:r>
              <a:rPr lang="en-GB" dirty="0"/>
              <a:t>You have the right to an opinion and for it to be </a:t>
            </a:r>
            <a:r>
              <a:rPr lang="en-GB" dirty="0" smtClean="0"/>
              <a:t/>
            </a:r>
            <a:br>
              <a:rPr lang="en-GB" dirty="0" smtClean="0"/>
            </a:br>
            <a:r>
              <a:rPr lang="en-GB" dirty="0" smtClean="0"/>
              <a:t>listened </a:t>
            </a:r>
            <a:r>
              <a:rPr lang="en-GB" dirty="0"/>
              <a:t>to and taken seriously.</a:t>
            </a:r>
          </a:p>
        </p:txBody>
      </p:sp>
      <p:pic>
        <p:nvPicPr>
          <p:cNvPr id="2051" name="Picture 3" descr="F:\Pol Lit\Rights in pictures - Young people\Article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914" y="1810807"/>
            <a:ext cx="8900798" cy="436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9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Article 12 applies everywhere and to everyone</a:t>
            </a:r>
            <a:endParaRPr lang="en-GB" dirty="0"/>
          </a:p>
        </p:txBody>
      </p:sp>
      <p:sp>
        <p:nvSpPr>
          <p:cNvPr id="6" name="Text Placeholder 5"/>
          <p:cNvSpPr>
            <a:spLocks noGrp="1"/>
          </p:cNvSpPr>
          <p:nvPr>
            <p:ph idx="1"/>
          </p:nvPr>
        </p:nvSpPr>
        <p:spPr>
          <a:ln w="57150"/>
        </p:spPr>
        <p:style>
          <a:lnRef idx="2">
            <a:schemeClr val="accent2"/>
          </a:lnRef>
          <a:fillRef idx="1">
            <a:schemeClr val="lt1"/>
          </a:fillRef>
          <a:effectRef idx="0">
            <a:schemeClr val="accent2"/>
          </a:effectRef>
          <a:fontRef idx="minor">
            <a:schemeClr val="dk1"/>
          </a:fontRef>
        </p:style>
        <p:txBody>
          <a:bodyPr/>
          <a:lstStyle/>
          <a:p>
            <a:r>
              <a:rPr lang="en-GB" dirty="0"/>
              <a:t>The opinion of a child and young person should be considered everywhere, including in their home, in their workplace and at school. This is true no matter how young a child or young person is, although the weight their opinion is given should change as they grow up and become more mature</a:t>
            </a:r>
            <a:r>
              <a:rPr lang="en-GB" dirty="0" smtClean="0"/>
              <a:t>.</a:t>
            </a:r>
          </a:p>
          <a:p>
            <a:pPr marL="1085850" lvl="1" indent="-342900">
              <a:buFont typeface="Arial" pitchFamily="34" charset="0"/>
              <a:buChar char="•"/>
            </a:pPr>
            <a:r>
              <a:rPr lang="en-GB" dirty="0"/>
              <a:t>special materials should be produced for children and young people with disabilities if they need these to participate</a:t>
            </a:r>
          </a:p>
          <a:p>
            <a:pPr marL="1085850" lvl="1" indent="-342900">
              <a:buFont typeface="Arial" pitchFamily="34" charset="0"/>
              <a:buChar char="•"/>
            </a:pPr>
            <a:r>
              <a:rPr lang="en-GB" dirty="0"/>
              <a:t>special consideration should be given to children and young people in vulnerable situations, such as those in care or refugees </a:t>
            </a:r>
          </a:p>
          <a:p>
            <a:pPr marL="1085850" lvl="1" indent="-342900">
              <a:buFont typeface="Arial" pitchFamily="34" charset="0"/>
              <a:buChar char="•"/>
            </a:pPr>
            <a:r>
              <a:rPr lang="en-GB" dirty="0"/>
              <a:t>care should be taken to make sure girls' opinions are respected just as much as boys' are.</a:t>
            </a:r>
          </a:p>
          <a:p>
            <a:pPr marL="342900" indent="-342900">
              <a:buFont typeface="Arial" pitchFamily="34" charset="0"/>
              <a:buChar char="•"/>
            </a:pPr>
            <a:endParaRPr lang="en-GB" dirty="0"/>
          </a:p>
        </p:txBody>
      </p:sp>
    </p:spTree>
    <p:extLst>
      <p:ext uri="{BB962C8B-B14F-4D97-AF65-F5344CB8AC3E}">
        <p14:creationId xmlns:p14="http://schemas.microsoft.com/office/powerpoint/2010/main" val="246962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Article 12: being able to speak up</a:t>
            </a:r>
            <a:endParaRPr lang="en-GB" dirty="0"/>
          </a:p>
        </p:txBody>
      </p:sp>
      <p:sp>
        <p:nvSpPr>
          <p:cNvPr id="4" name="Content Placeholder 3"/>
          <p:cNvSpPr>
            <a:spLocks noGrp="1"/>
          </p:cNvSpPr>
          <p:nvPr>
            <p:ph sz="half" idx="2"/>
          </p:nvPr>
        </p:nvSpPr>
        <p:spPr>
          <a:xfrm>
            <a:off x="609600" y="1580514"/>
            <a:ext cx="5386917" cy="4454525"/>
          </a:xfrm>
          <a:ln w="57150"/>
        </p:spPr>
        <p:style>
          <a:lnRef idx="2">
            <a:schemeClr val="accent3"/>
          </a:lnRef>
          <a:fillRef idx="1">
            <a:schemeClr val="lt1"/>
          </a:fillRef>
          <a:effectRef idx="0">
            <a:schemeClr val="accent3"/>
          </a:effectRef>
          <a:fontRef idx="minor">
            <a:schemeClr val="dk1"/>
          </a:fontRef>
        </p:style>
        <p:txBody>
          <a:bodyPr/>
          <a:lstStyle/>
          <a:p>
            <a:r>
              <a:rPr lang="en-GB" dirty="0"/>
              <a:t>Article 12 is also concerned with making sure children and young people feel able to express their opinions. It says that they shouldn’t feel their opinions will be dismissed or regarded as invalid because of their age. It also says that children and young people need to know about this right so that they can exercise it, and that adults need to know about this right so they don’t dismiss it out of hand</a:t>
            </a:r>
            <a:r>
              <a:rPr lang="en-GB" dirty="0" smtClean="0"/>
              <a:t>.</a:t>
            </a:r>
            <a:endParaRPr lang="en-GB" dirty="0"/>
          </a:p>
        </p:txBody>
      </p:sp>
      <p:sp>
        <p:nvSpPr>
          <p:cNvPr id="7" name="Content Placeholder 6"/>
          <p:cNvSpPr>
            <a:spLocks noGrp="1"/>
          </p:cNvSpPr>
          <p:nvPr>
            <p:ph sz="quarter" idx="4"/>
          </p:nvPr>
        </p:nvSpPr>
        <p:spPr>
          <a:xfrm>
            <a:off x="6193368" y="1580515"/>
            <a:ext cx="5389033" cy="3951288"/>
          </a:xfrm>
          <a:ln w="57150"/>
        </p:spPr>
        <p:style>
          <a:lnRef idx="2">
            <a:schemeClr val="accent3"/>
          </a:lnRef>
          <a:fillRef idx="1">
            <a:schemeClr val="lt1"/>
          </a:fillRef>
          <a:effectRef idx="0">
            <a:schemeClr val="accent3"/>
          </a:effectRef>
          <a:fontRef idx="minor">
            <a:schemeClr val="dk1"/>
          </a:fontRef>
        </p:style>
        <p:txBody>
          <a:bodyPr/>
          <a:lstStyle/>
          <a:p>
            <a:r>
              <a:rPr lang="en-GB" dirty="0"/>
              <a:t>Additionally, children and young people should be able to complain about any aspect of your life as easily as adults can. They should have ways to complain about those in a position of power over them – such as parents, guardians or teachers – without an adult knowing, and complaints procedures in general should be easy for them to access.</a:t>
            </a:r>
          </a:p>
          <a:p>
            <a:endParaRPr lang="en-GB" dirty="0"/>
          </a:p>
        </p:txBody>
      </p:sp>
    </p:spTree>
    <p:extLst>
      <p:ext uri="{BB962C8B-B14F-4D97-AF65-F5344CB8AC3E}">
        <p14:creationId xmlns:p14="http://schemas.microsoft.com/office/powerpoint/2010/main" val="200390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Article 12: being able to refuse</a:t>
            </a:r>
            <a:endParaRPr lang="en-GB" dirty="0"/>
          </a:p>
        </p:txBody>
      </p:sp>
      <p:sp>
        <p:nvSpPr>
          <p:cNvPr id="6" name="Content Placeholder 5"/>
          <p:cNvSpPr>
            <a:spLocks noGrp="1"/>
          </p:cNvSpPr>
          <p:nvPr>
            <p:ph sz="quarter" idx="4"/>
          </p:nvPr>
        </p:nvSpPr>
        <p:spPr>
          <a:xfrm>
            <a:off x="3053928" y="1991995"/>
            <a:ext cx="5389033" cy="2442845"/>
          </a:xfrm>
          <a:ln w="57150"/>
        </p:spPr>
        <p:style>
          <a:lnRef idx="2">
            <a:schemeClr val="accent1"/>
          </a:lnRef>
          <a:fillRef idx="1">
            <a:schemeClr val="lt1"/>
          </a:fillRef>
          <a:effectRef idx="0">
            <a:schemeClr val="accent1"/>
          </a:effectRef>
          <a:fontRef idx="minor">
            <a:schemeClr val="dk1"/>
          </a:fontRef>
        </p:style>
        <p:txBody>
          <a:bodyPr/>
          <a:lstStyle/>
          <a:p>
            <a:r>
              <a:rPr lang="en-GB" dirty="0"/>
              <a:t>Article 12 doesn’t mean children and young people have to express an opinion if they don’t want to. They can refuse to give their opinion for any reason, and Article 12 shouldn’t be used to pressure them into giving it.</a:t>
            </a:r>
          </a:p>
        </p:txBody>
      </p:sp>
    </p:spTree>
    <p:extLst>
      <p:ext uri="{BB962C8B-B14F-4D97-AF65-F5344CB8AC3E}">
        <p14:creationId xmlns:p14="http://schemas.microsoft.com/office/powerpoint/2010/main" val="653615784"/>
      </p:ext>
    </p:extLst>
  </p:cSld>
  <p:clrMapOvr>
    <a:masterClrMapping/>
  </p:clrMapOvr>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0E75CE-DFCC-405C-BBB8-814AA134B7B6}"/>
</file>

<file path=customXml/itemProps2.xml><?xml version="1.0" encoding="utf-8"?>
<ds:datastoreItem xmlns:ds="http://schemas.openxmlformats.org/officeDocument/2006/customXml" ds:itemID="{D7967039-C71A-4B84-9858-0728C216CC08}"/>
</file>

<file path=customXml/itemProps3.xml><?xml version="1.0" encoding="utf-8"?>
<ds:datastoreItem xmlns:ds="http://schemas.openxmlformats.org/officeDocument/2006/customXml" ds:itemID="{FE75B553-2AE0-4B0C-913C-4B15DEBD22D7}"/>
</file>

<file path=docProps/app.xml><?xml version="1.0" encoding="utf-8"?>
<Properties xmlns="http://schemas.openxmlformats.org/officeDocument/2006/extended-properties" xmlns:vt="http://schemas.openxmlformats.org/officeDocument/2006/docPropsVTypes">
  <Template/>
  <TotalTime>3050</TotalTime>
  <Words>1182</Words>
  <Application>Microsoft Office PowerPoint</Application>
  <PresentationFormat>Custom</PresentationFormat>
  <Paragraphs>89</Paragraphs>
  <Slides>19</Slides>
  <Notes>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3. Education Scotland Powerpoint Final</vt:lpstr>
      <vt:lpstr>Custom Design</vt:lpstr>
      <vt:lpstr>PowerPoint Presentation</vt:lpstr>
      <vt:lpstr>Contents</vt:lpstr>
      <vt:lpstr>Define participation</vt:lpstr>
      <vt:lpstr>Define participation</vt:lpstr>
      <vt:lpstr>Article 12 UNCRC: You have the right to an opinion and for it to be  listened to and taken seriously.</vt:lpstr>
      <vt:lpstr>Article 12 UNCRC: You have the right to an opinion and for it to be  listened to and taken seriously.</vt:lpstr>
      <vt:lpstr>Article 12 applies everywhere and to everyone</vt:lpstr>
      <vt:lpstr>Article 12: being able to speak up</vt:lpstr>
      <vt:lpstr>Article 12: being able to refuse</vt:lpstr>
      <vt:lpstr>7 Golden Rules of Participation</vt:lpstr>
      <vt:lpstr>Hart’s Ladder of Participation</vt:lpstr>
      <vt:lpstr>PowerPoint Presentation</vt:lpstr>
      <vt:lpstr>PowerPoint Presentation</vt:lpstr>
      <vt:lpstr>Article 2 of the UNCRC: “You have the right to protection  against discrimination.” </vt:lpstr>
      <vt:lpstr>Article 2 of the UNCRC: “You have the right to protection  against discrimination.” </vt:lpstr>
      <vt:lpstr>What barriers are there to participation?</vt:lpstr>
      <vt:lpstr>PowerPoint Presentation</vt:lpstr>
      <vt:lpstr>How good are our Pupil Councils and  community partnerships?</vt:lpstr>
      <vt:lpstr>PowerPoint Presentation</vt:lpstr>
    </vt:vector>
  </TitlesOfParts>
  <Company>Education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Andrew</dc:creator>
  <cp:lastModifiedBy>Gormley A (Tony)</cp:lastModifiedBy>
  <cp:revision>130</cp:revision>
  <cp:lastPrinted>2014-02-19T15:05:01Z</cp:lastPrinted>
  <dcterms:created xsi:type="dcterms:W3CDTF">2015-09-07T23:41:50Z</dcterms:created>
  <dcterms:modified xsi:type="dcterms:W3CDTF">2017-02-21T15:09:50Z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y fmtid="{D5CDD505-2E9C-101B-9397-08002B2CF9AE}" pid="3" name="_dlc_DocIdItemGuid">
    <vt:lpwstr>c74d0d01-22fa-4460-a599-e806a271597e</vt:lpwstr>
  </property>
</Properties>
</file>