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5"/>
  </p:sldMasterIdLst>
  <p:notesMasterIdLst>
    <p:notesMasterId r:id="rId28"/>
  </p:notesMasterIdLst>
  <p:handoutMasterIdLst>
    <p:handoutMasterId r:id="rId29"/>
  </p:handoutMasterIdLst>
  <p:sldIdLst>
    <p:sldId id="390" r:id="rId6"/>
    <p:sldId id="389" r:id="rId7"/>
    <p:sldId id="361" r:id="rId8"/>
    <p:sldId id="355" r:id="rId9"/>
    <p:sldId id="374" r:id="rId10"/>
    <p:sldId id="388" r:id="rId11"/>
    <p:sldId id="362" r:id="rId12"/>
    <p:sldId id="398" r:id="rId13"/>
    <p:sldId id="385" r:id="rId14"/>
    <p:sldId id="342" r:id="rId15"/>
    <p:sldId id="364" r:id="rId16"/>
    <p:sldId id="333" r:id="rId17"/>
    <p:sldId id="376" r:id="rId18"/>
    <p:sldId id="366" r:id="rId19"/>
    <p:sldId id="365" r:id="rId20"/>
    <p:sldId id="391" r:id="rId21"/>
    <p:sldId id="395" r:id="rId22"/>
    <p:sldId id="325" r:id="rId23"/>
    <p:sldId id="331" r:id="rId24"/>
    <p:sldId id="380" r:id="rId25"/>
    <p:sldId id="396" r:id="rId26"/>
    <p:sldId id="397"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CCFFCC"/>
    <a:srgbClr val="FFFFCC"/>
    <a:srgbClr val="404040"/>
    <a:srgbClr val="00C4C4"/>
    <a:srgbClr val="00A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8F433-9C29-4B7B-8AE4-56185D6BC37B}" v="4" dt="2025-06-04T07:55:29.4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346" autoAdjust="0"/>
  </p:normalViewPr>
  <p:slideViewPr>
    <p:cSldViewPr snapToGrid="0">
      <p:cViewPr varScale="1">
        <p:scale>
          <a:sx n="58" d="100"/>
          <a:sy n="58" d="100"/>
        </p:scale>
        <p:origin x="102" y="3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20/08/2025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20/08/2025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2ti-R-NsT-U&amp;list=PLV0wpVbwgJcEdkHVBu0YyvwD1ieBvn0Lm&amp;index=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2ti-R-NsT-U&amp;list=PLV0wpVbwgJcEdkHVBu0YyvwD1ieBvn0Lm&amp;index=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to the ‘Supporting Young Carers in Education’ Professional Learning Activity. This activity is designed for anyone working with young carers in an educational setting or context. This module of learning is part of a set of 3 modules. Each modules should take between 30 minutes and an hour depending on how it is undertaken. It can be studied as a group or as an in-service activity with some discussion around the topics or as an individual professional learning activity. Module one is designed specifically for all educational practitioners and should help them identify and support young carers. Module 2 is designed for anyone with leadership responsibility for organizing supports for young carers in their setting and includes their legal duties. Module 3 is designed for anyone hoping to develop a whole school approach towards supporting young carers.</a:t>
            </a:r>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Caring</a:t>
            </a:r>
            <a:r>
              <a:rPr lang="en-GB" baseline="0" dirty="0"/>
              <a:t> is rarely the only thing that a young carer is coping with. For example m</a:t>
            </a:r>
            <a:r>
              <a:rPr lang="en-GB" dirty="0"/>
              <a:t>any, many ‘looked after’ or care experienced children and young people will also be, or were formerly young carers.</a:t>
            </a:r>
            <a:r>
              <a:rPr lang="en-GB" baseline="0" dirty="0"/>
              <a:t> They may be </a:t>
            </a:r>
            <a:r>
              <a:rPr lang="en-GB" dirty="0"/>
              <a:t>caring for a parent who isn’t able to care for themselves or their family well. They may also be caring for their siblings</a:t>
            </a:r>
            <a:r>
              <a:rPr lang="en-GB" baseline="0" dirty="0"/>
              <a:t>. This could have been happening for a very long time before their own care needs have been noticed and addressed. Even after moving into the care system formally many young people will feel the need to continue to care for and/or protect a parent or their siblings.</a:t>
            </a:r>
            <a:r>
              <a:rPr lang="en-GB" dirty="0"/>
              <a:t> Typically these children or young people may struggle at school and may be reported as requiring additional support due to social,</a:t>
            </a:r>
            <a:r>
              <a:rPr lang="en-GB" baseline="0" dirty="0"/>
              <a:t> emotional and behavioural needs rather than their caring responsibilities.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1939476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52500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 front cover page and can only be used once. Use the corresponding</a:t>
            </a:r>
            <a:r>
              <a:rPr lang="en-US" baseline="0" dirty="0"/>
              <a:t> </a:t>
            </a:r>
            <a:r>
              <a:rPr lang="en-US" b="1" baseline="0" dirty="0"/>
              <a:t>blue</a:t>
            </a:r>
            <a:r>
              <a:rPr lang="en-US" baseline="0" dirty="0"/>
              <a:t> internal and back pages if you are using this page. </a:t>
            </a:r>
            <a:r>
              <a:rPr lang="en-US" dirty="0"/>
              <a:t>You may add a title and a subtitle if needed only. Do</a:t>
            </a:r>
            <a:r>
              <a:rPr lang="en-US" baseline="0" dirty="0"/>
              <a:t> not add anything else or move elements around.</a:t>
            </a:r>
            <a:endParaRPr lang="en-US" dirty="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308887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sz="1200" b="1" u="sng" dirty="0">
                <a:solidFill>
                  <a:srgbClr val="000000"/>
                </a:solidFill>
              </a:rPr>
              <a:t>Universal</a:t>
            </a:r>
            <a:r>
              <a:rPr lang="en-GB" sz="1200" b="1" dirty="0">
                <a:solidFill>
                  <a:srgbClr val="000000"/>
                </a:solidFill>
              </a:rPr>
              <a:t>: </a:t>
            </a:r>
            <a:r>
              <a:rPr lang="en-GB" sz="1200" b="0" dirty="0">
                <a:solidFill>
                  <a:srgbClr val="000000"/>
                </a:solidFill>
              </a:rPr>
              <a:t>Applies</a:t>
            </a:r>
            <a:r>
              <a:rPr lang="en-GB" sz="1200" b="0" baseline="0" dirty="0">
                <a:solidFill>
                  <a:srgbClr val="000000"/>
                </a:solidFill>
              </a:rPr>
              <a:t> to ALL children, regardless of abilities or family circumstances</a:t>
            </a:r>
            <a:r>
              <a:rPr lang="en-GB" sz="1200" b="1" baseline="0" dirty="0">
                <a:solidFill>
                  <a:srgbClr val="000000"/>
                </a:solidFill>
              </a:rPr>
              <a:t> </a:t>
            </a:r>
            <a:r>
              <a:rPr lang="en-GB" sz="1200" b="1" u="sng" dirty="0">
                <a:solidFill>
                  <a:srgbClr val="000000"/>
                </a:solidFill>
              </a:rPr>
              <a:t>Unconditional</a:t>
            </a:r>
            <a:r>
              <a:rPr lang="en-GB" sz="1200" b="1" u="sng" baseline="0" dirty="0">
                <a:solidFill>
                  <a:srgbClr val="000000"/>
                </a:solidFill>
              </a:rPr>
              <a:t> </a:t>
            </a:r>
            <a:r>
              <a:rPr lang="en-GB" sz="1200" b="0" u="none" baseline="0" dirty="0">
                <a:solidFill>
                  <a:srgbClr val="000000"/>
                </a:solidFill>
              </a:rPr>
              <a:t> T</a:t>
            </a:r>
            <a:r>
              <a:rPr lang="en-GB" sz="1200" dirty="0">
                <a:solidFill>
                  <a:srgbClr val="000000"/>
                </a:solidFill>
              </a:rPr>
              <a:t>hey do</a:t>
            </a:r>
            <a:r>
              <a:rPr lang="en-GB" sz="1200" baseline="0" dirty="0">
                <a:solidFill>
                  <a:srgbClr val="000000"/>
                </a:solidFill>
              </a:rPr>
              <a:t> not have to be earned</a:t>
            </a:r>
            <a:r>
              <a:rPr lang="en-GB" sz="1200" b="1" baseline="0" dirty="0">
                <a:solidFill>
                  <a:srgbClr val="000000"/>
                </a:solidFill>
              </a:rPr>
              <a:t> </a:t>
            </a:r>
            <a:r>
              <a:rPr lang="en-GB" sz="1200" b="1" u="sng" dirty="0">
                <a:solidFill>
                  <a:srgbClr val="000000"/>
                </a:solidFill>
              </a:rPr>
              <a:t>Inalienable </a:t>
            </a:r>
            <a:r>
              <a:rPr lang="en-GB" sz="1200" b="1" u="sng" baseline="0" dirty="0">
                <a:solidFill>
                  <a:srgbClr val="000000"/>
                </a:solidFill>
              </a:rPr>
              <a:t> </a:t>
            </a:r>
            <a:r>
              <a:rPr lang="en-GB" sz="1200" dirty="0">
                <a:solidFill>
                  <a:srgbClr val="000000"/>
                </a:solidFill>
              </a:rPr>
              <a:t>Thy cannot be taken away if they aren’t being responsible.</a:t>
            </a:r>
            <a:r>
              <a:rPr lang="en-GB" sz="1200" b="1" baseline="0" dirty="0">
                <a:solidFill>
                  <a:srgbClr val="000000"/>
                </a:solidFill>
              </a:rPr>
              <a:t> </a:t>
            </a:r>
            <a:r>
              <a:rPr lang="en-GB" sz="1200" b="1" u="sng" dirty="0">
                <a:solidFill>
                  <a:srgbClr val="000000"/>
                </a:solidFill>
              </a:rPr>
              <a:t>Inherent</a:t>
            </a:r>
            <a:r>
              <a:rPr lang="en-GB" sz="1200" b="1" u="sng" baseline="0" dirty="0">
                <a:solidFill>
                  <a:srgbClr val="000000"/>
                </a:solidFill>
              </a:rPr>
              <a:t> </a:t>
            </a:r>
            <a:r>
              <a:rPr lang="en-GB" sz="1200" b="0" dirty="0">
                <a:solidFill>
                  <a:srgbClr val="000000"/>
                </a:solidFill>
              </a:rPr>
              <a:t>They </a:t>
            </a:r>
            <a:r>
              <a:rPr lang="en-GB" sz="1200" b="0" baseline="0" dirty="0">
                <a:solidFill>
                  <a:srgbClr val="000000"/>
                </a:solidFill>
              </a:rPr>
              <a:t>cannot be separated from the individual. </a:t>
            </a:r>
            <a:r>
              <a:rPr lang="en-GB" sz="1200" b="1" u="sng" dirty="0">
                <a:solidFill>
                  <a:srgbClr val="000000"/>
                </a:solidFill>
              </a:rPr>
              <a:t>Indivisible </a:t>
            </a:r>
            <a:r>
              <a:rPr lang="en-GB" sz="1200" b="0" u="none" dirty="0">
                <a:solidFill>
                  <a:srgbClr val="000000"/>
                </a:solidFill>
              </a:rPr>
              <a:t>They are all inter-related.</a:t>
            </a:r>
            <a:endParaRPr lang="en-GB" sz="1200" b="1" u="sng" dirty="0">
              <a:solidFill>
                <a:srgbClr val="000000"/>
              </a:solidFill>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u="none" baseline="0" dirty="0"/>
              <a:t>Underpinning rights in the context of the two reviews:</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2 the principle of Universality</a:t>
            </a:r>
            <a:r>
              <a:rPr lang="en-GB" sz="1200" baseline="0" dirty="0"/>
              <a:t> – additional support needs and care experience Example</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3 puts the best interest of the child first – overriding factor – but what’s in the best interests of one child would not necessarily be in the best interests of another – so do blanket policies or rules work. Can one size fit all in terms of planning. </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12</a:t>
            </a:r>
            <a:r>
              <a:rPr lang="en-GB" sz="1200" baseline="0" dirty="0"/>
              <a:t> Is</a:t>
            </a:r>
            <a:r>
              <a:rPr lang="en-GB" sz="1200" dirty="0"/>
              <a:t> a gateway right</a:t>
            </a:r>
            <a:r>
              <a:rPr lang="en-GB" sz="1200" baseline="0" dirty="0"/>
              <a:t> &amp;</a:t>
            </a:r>
            <a:r>
              <a:rPr lang="en-GB" sz="1200" dirty="0"/>
              <a:t> Participation is often the first step to Getting It Right for Every Child</a:t>
            </a:r>
            <a:r>
              <a:rPr lang="en-GB" sz="1200" baseline="0" dirty="0"/>
              <a:t> (ALL Children)</a:t>
            </a:r>
          </a:p>
          <a:p>
            <a:pPr marL="0" lvl="0" indent="0" eaLnBrk="1" hangingPunct="1">
              <a:buFontTx/>
              <a:buNone/>
            </a:pPr>
            <a:r>
              <a:rPr lang="en-GB" sz="1200" baseline="0" dirty="0"/>
              <a:t>Education focussed:</a:t>
            </a:r>
          </a:p>
          <a:p>
            <a:pPr marL="0" indent="0">
              <a:lnSpc>
                <a:spcPct val="150000"/>
              </a:lnSpc>
              <a:buFont typeface="Arial" panose="020B0604020202020204" pitchFamily="34" charset="0"/>
              <a:buNone/>
            </a:pPr>
            <a:r>
              <a:rPr lang="en-GB" sz="1200" dirty="0">
                <a:solidFill>
                  <a:srgbClr val="B3D236"/>
                </a:solidFill>
              </a:rPr>
              <a:t>28</a:t>
            </a:r>
            <a:r>
              <a:rPr lang="en-GB" sz="1200" dirty="0"/>
              <a:t>		Right to an education. This must respect children’s dignity</a:t>
            </a:r>
          </a:p>
          <a:p>
            <a:pPr marL="0" indent="0">
              <a:lnSpc>
                <a:spcPct val="150000"/>
              </a:lnSpc>
              <a:buFont typeface="Arial" panose="020B0604020202020204" pitchFamily="34" charset="0"/>
              <a:buNone/>
            </a:pPr>
            <a:r>
              <a:rPr lang="en-GB" sz="1200" dirty="0">
                <a:solidFill>
                  <a:srgbClr val="B3D236"/>
                </a:solidFill>
              </a:rPr>
              <a:t>29</a:t>
            </a:r>
            <a:r>
              <a:rPr lang="en-GB" sz="1200" dirty="0"/>
              <a:t>		Education must develop every child’s personality, talents and abilities to the full</a:t>
            </a:r>
          </a:p>
          <a:p>
            <a:pPr marL="0" indent="0">
              <a:lnSpc>
                <a:spcPct val="150000"/>
              </a:lnSpc>
              <a:buFont typeface="Arial" panose="020B0604020202020204" pitchFamily="34" charset="0"/>
              <a:buNone/>
            </a:pPr>
            <a:r>
              <a:rPr lang="en-GB" sz="1200" dirty="0">
                <a:solidFill>
                  <a:srgbClr val="B3D236"/>
                </a:solidFill>
              </a:rPr>
              <a:t>31</a:t>
            </a:r>
            <a:r>
              <a:rPr lang="en-GB" sz="1200" dirty="0"/>
              <a:t>		Relax, play and take part in a wide range of cultural and artistic activities</a:t>
            </a:r>
          </a:p>
          <a:p>
            <a:r>
              <a:rPr lang="en-GB" dirty="0"/>
              <a:t>also consider the implications of:</a:t>
            </a:r>
          </a:p>
          <a:p>
            <a:pPr>
              <a:lnSpc>
                <a:spcPct val="150000"/>
              </a:lnSpc>
            </a:pPr>
            <a:r>
              <a:rPr lang="en-GB" dirty="0"/>
              <a:t>5	Right of my family - to help me know about my rights</a:t>
            </a:r>
          </a:p>
          <a:p>
            <a:pPr>
              <a:lnSpc>
                <a:spcPct val="150000"/>
              </a:lnSpc>
            </a:pPr>
            <a:r>
              <a:rPr lang="en-GB" dirty="0"/>
              <a:t>15	Right to meet with friends and to join groups</a:t>
            </a:r>
          </a:p>
          <a:p>
            <a:pPr>
              <a:lnSpc>
                <a:spcPct val="150000"/>
              </a:lnSpc>
            </a:pPr>
            <a:r>
              <a:rPr lang="en-GB" dirty="0"/>
              <a:t>16	Right to privacy</a:t>
            </a:r>
          </a:p>
          <a:p>
            <a:pPr>
              <a:lnSpc>
                <a:spcPct val="150000"/>
              </a:lnSpc>
            </a:pPr>
            <a:r>
              <a:rPr lang="en-GB" dirty="0"/>
              <a:t>23	Right to get information in lot’s of ways, so long as it’s safe	</a:t>
            </a:r>
          </a:p>
          <a:p>
            <a:pPr>
              <a:lnSpc>
                <a:spcPct val="150000"/>
              </a:lnSpc>
            </a:pPr>
            <a:r>
              <a:rPr lang="en-GB" dirty="0"/>
              <a:t>39	Right to get help if I have been hurt, neglected or badly treated</a:t>
            </a:r>
          </a:p>
          <a:p>
            <a:pPr>
              <a:lnSpc>
                <a:spcPct val="150000"/>
              </a:lnSpc>
            </a:pPr>
            <a:r>
              <a:rPr lang="en-GB" dirty="0"/>
              <a:t>40	Right to legal help and to be treated fairly if accused of breaking the law</a:t>
            </a:r>
          </a:p>
          <a:p>
            <a:pPr marL="0" lvl="0" indent="0" eaLnBrk="1" hangingPunct="1">
              <a:buFontTx/>
              <a:buNone/>
            </a:pPr>
            <a:endParaRPr lang="en-GB" sz="1200" dirty="0"/>
          </a:p>
          <a:p>
            <a:r>
              <a:rPr lang="en-GB" dirty="0"/>
              <a:t>Participation: This really stands for the rights to do things (learning, socialising with finds, join clubs, ….), express ourselves, and have an effective voice. If this is</a:t>
            </a:r>
            <a:r>
              <a:rPr lang="en-GB" baseline="0" dirty="0"/>
              <a:t> truly to happen we need to move from adult domination around for example decision making to social participation.</a:t>
            </a:r>
            <a:endParaRPr lang="en-GB" dirty="0"/>
          </a:p>
          <a:p>
            <a:endParaRPr lang="en-GB" dirty="0"/>
          </a:p>
          <a:p>
            <a:r>
              <a:rPr lang="en-GB" dirty="0"/>
              <a:t>Provision: is about how we use our resources to ensure that </a:t>
            </a:r>
            <a:r>
              <a:rPr lang="en-GB" dirty="0" err="1"/>
              <a:t>CYP</a:t>
            </a:r>
            <a:r>
              <a:rPr lang="en-GB" dirty="0"/>
              <a:t> receive their RIGHTS</a:t>
            </a:r>
            <a:r>
              <a:rPr lang="en-GB" baseline="0" dirty="0"/>
              <a:t> </a:t>
            </a:r>
            <a:r>
              <a:rPr lang="en-GB" dirty="0"/>
              <a:t>– supported - and I</a:t>
            </a:r>
            <a:r>
              <a:rPr lang="en-GB" baseline="0" dirty="0"/>
              <a:t> think you’ll start to see the direct links to the Morgan Review and The Promise</a:t>
            </a:r>
          </a:p>
          <a:p>
            <a:endParaRPr lang="en-GB" baseline="0" dirty="0"/>
          </a:p>
          <a:p>
            <a:r>
              <a:rPr lang="en-GB" baseline="0" dirty="0"/>
              <a:t>Protection: linked to the right to be shielded from certain acts and practices – not just child protection – it is close to parenting – ”All parenting is shared between the family and the wider kinship and friendship network, and between this system and state provision”. There is a very obvious link her between this and ‘corporate parenting’ and why this is important, as many of the thinks that a family or wider kinship group may be less or even missing for a care experience child or </a:t>
            </a:r>
            <a:r>
              <a:rPr lang="en-GB" baseline="0" dirty="0" err="1"/>
              <a:t>YP</a:t>
            </a:r>
            <a:r>
              <a:rPr lang="en-GB" baseline="0" dirty="0"/>
              <a:t>, we often refer to it as social capital, that’s were and when we as Corporate Parents ned to step in.</a:t>
            </a:r>
            <a:endParaRPr lang="en-GB" dirty="0"/>
          </a:p>
          <a:p>
            <a:pPr marL="0" lvl="0" indent="0" eaLnBrk="1" hangingPunct="1">
              <a:buFontTx/>
              <a:buNone/>
            </a:pPr>
            <a:endParaRPr lang="en-GB" sz="1200"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3521616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summarising this massively BUT…</a:t>
            </a:r>
          </a:p>
          <a:p>
            <a:r>
              <a:rPr lang="en-GB" dirty="0"/>
              <a:t>Children and young people want to be included in their schools and communities.</a:t>
            </a:r>
          </a:p>
          <a:p>
            <a:r>
              <a:rPr lang="en-GB" dirty="0"/>
              <a:t>They feel it is important that those working in schools are aware of additional support needs and sensitive to their individual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Schools should have a whole school approach to inclusion, respect children and young people’s rights, and support individuals to achieve their potential. We</a:t>
            </a:r>
            <a:r>
              <a:rPr lang="en-GB" baseline="0" dirty="0"/>
              <a:t> can only do this by</a:t>
            </a:r>
            <a:r>
              <a:rPr lang="en-GB" dirty="0"/>
              <a:t> talking with and listening to </a:t>
            </a:r>
            <a:r>
              <a:rPr lang="en-GB" dirty="0" err="1"/>
              <a:t>CYP</a:t>
            </a:r>
            <a:r>
              <a:rPr lang="en-GB" baseline="0" dirty="0"/>
              <a:t> at every level and about every aspect of the curriculum! (Back to the 4 contexts) </a:t>
            </a:r>
            <a:r>
              <a:rPr lang="en-GB" dirty="0"/>
              <a:t>This approach</a:t>
            </a:r>
            <a:r>
              <a:rPr lang="en-GB" baseline="0" dirty="0"/>
              <a:t> wouldn’t just benefit </a:t>
            </a:r>
            <a:r>
              <a:rPr lang="en-GB" baseline="0" dirty="0" err="1"/>
              <a:t>CYP</a:t>
            </a:r>
            <a:r>
              <a:rPr lang="en-GB" baseline="0" dirty="0"/>
              <a:t> with </a:t>
            </a:r>
            <a:r>
              <a:rPr lang="en-GB" baseline="0" dirty="0" err="1"/>
              <a:t>ASNs</a:t>
            </a:r>
            <a:r>
              <a:rPr lang="en-GB" baseline="0" dirty="0"/>
              <a:t> but </a:t>
            </a:r>
            <a:r>
              <a:rPr lang="en-GB" dirty="0"/>
              <a:t>would benefit all children and young people. </a:t>
            </a:r>
          </a:p>
          <a:p>
            <a:r>
              <a:rPr lang="en-GB" dirty="0"/>
              <a:t>So what did the</a:t>
            </a:r>
            <a:r>
              <a:rPr lang="en-GB" baseline="0" dirty="0"/>
              <a:t> review say that </a:t>
            </a:r>
            <a:r>
              <a:rPr lang="en-GB" baseline="0" dirty="0" err="1"/>
              <a:t>CYP</a:t>
            </a:r>
            <a:r>
              <a:rPr lang="en-GB" baseline="0" dirty="0"/>
              <a:t> who require additional support say they needed and wanted?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14060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291667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second module helps those with a leadership responsibility towards young carers to know their legal duties and responsibilities including information about the young carers statement. It consists of 3 short presentations and some optional reading tasks. This first presentation highlights the key information regarding the Young Carers Act and Young </a:t>
            </a:r>
            <a:r>
              <a:rPr lang="en-US"/>
              <a:t>Carer Statements.</a:t>
            </a:r>
            <a:endParaRPr lang="en-US" dirty="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308887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316952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https://www.youtube.com/watch?v=2ti-R-NsT-U&amp;list=PLV0wpVbwgJcEdkHVBu0YyvwD1ieBvn0Lm&amp;index=6</a:t>
            </a:r>
            <a:endParaRPr lang="en-GB" sz="1200" u="sng"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29143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https://www.youtube.com/watch?v=2ti-R-NsT-U&amp;list=PLV0wpVbwgJcEdkHVBu0YyvwD1ieBvn0Lm&amp;index=6</a:t>
            </a:r>
            <a:endParaRPr lang="en-GB" sz="1200" u="sng"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03008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Responsible authorities must offer a ‘Young Carer Statement’ to anyone they identify as a young carer.  In each local authority the Young Carer Statement is different some come in the form of an app and others as a short colourful document or professional form. For any young carer who accepts this offer they must prepare a statement which should contain information about the young carer’s circumstances and caring role such as:-</a:t>
            </a:r>
          </a:p>
          <a:p>
            <a:pPr marL="285750" lvl="0" indent="-285750">
              <a:buFont typeface="Arial" panose="020B0604020202020204" pitchFamily="34" charset="0"/>
              <a:buChar char="•"/>
            </a:pPr>
            <a:r>
              <a:rPr lang="en-GB" sz="1200" dirty="0"/>
              <a:t>the nature and extent of the care provided and the impact on the young carers wellbeing and day-to-day life</a:t>
            </a:r>
          </a:p>
          <a:p>
            <a:pPr marL="285750" lvl="0" indent="-285750">
              <a:buFont typeface="Arial" panose="020B0604020202020204" pitchFamily="34" charset="0"/>
              <a:buChar char="•"/>
            </a:pPr>
            <a:r>
              <a:rPr lang="en-GB" sz="1200" dirty="0"/>
              <a:t>the extent to which the young carer is able and willing to provide care</a:t>
            </a:r>
          </a:p>
          <a:p>
            <a:pPr marL="285750" lvl="0" indent="-285750">
              <a:buFont typeface="Arial" panose="020B0604020202020204" pitchFamily="34" charset="0"/>
              <a:buChar char="•"/>
            </a:pPr>
            <a:r>
              <a:rPr lang="en-GB" sz="1200" dirty="0"/>
              <a:t>whether the responsible authority thinks that it is appropriate for the young carer to be a carer for the person they care for</a:t>
            </a:r>
          </a:p>
          <a:p>
            <a:pPr marL="285750" lvl="0" indent="-285750">
              <a:buFont typeface="Arial" panose="020B0604020202020204" pitchFamily="34" charset="0"/>
              <a:buChar char="•"/>
            </a:pPr>
            <a:r>
              <a:rPr lang="en-GB" sz="1200" dirty="0"/>
              <a:t>emergency and future care planning, including any arrangements that are in place</a:t>
            </a:r>
          </a:p>
          <a:p>
            <a:pPr marL="285750" lvl="0" indent="-285750">
              <a:buFont typeface="Arial" panose="020B0604020202020204" pitchFamily="34" charset="0"/>
              <a:buChar char="•"/>
            </a:pPr>
            <a:r>
              <a:rPr lang="en-GB" sz="1200" dirty="0"/>
              <a:t>what 'personal outcomes' matter to the young carer in order continue to provide care, where that is appropriate, to have a life alongside caring, and to improve their  health and wellbeing</a:t>
            </a:r>
          </a:p>
          <a:p>
            <a:pPr marL="285750" lvl="0" indent="-285750">
              <a:buFont typeface="Arial" panose="020B0604020202020204" pitchFamily="34" charset="0"/>
              <a:buChar char="•"/>
            </a:pPr>
            <a:r>
              <a:rPr lang="en-GB" sz="1200" dirty="0"/>
              <a:t>support available if they live in a different local authority are from the person you care for</a:t>
            </a:r>
          </a:p>
          <a:p>
            <a:pPr marL="285750" lvl="0" indent="-285750">
              <a:buFont typeface="Arial" panose="020B0604020202020204" pitchFamily="34" charset="0"/>
              <a:buChar char="•"/>
            </a:pPr>
            <a:r>
              <a:rPr lang="en-GB" sz="1200" dirty="0"/>
              <a:t>whether support should be provided as a break from caring</a:t>
            </a:r>
          </a:p>
          <a:p>
            <a:pPr marL="285750" lvl="0" indent="-285750">
              <a:buFont typeface="Arial" panose="020B0604020202020204" pitchFamily="34" charset="0"/>
              <a:buChar char="•"/>
            </a:pPr>
            <a:r>
              <a:rPr lang="en-GB" sz="1200" dirty="0"/>
              <a:t>support available locally</a:t>
            </a:r>
          </a:p>
          <a:p>
            <a:pPr marL="285750" lvl="0" indent="-285750">
              <a:buFont typeface="Arial" panose="020B0604020202020204" pitchFamily="34" charset="0"/>
              <a:buChar char="•"/>
            </a:pPr>
            <a:r>
              <a:rPr lang="en-GB" sz="1200" dirty="0"/>
              <a:t>any support which the responsible authority intends to provide to the young carer</a:t>
            </a:r>
          </a:p>
          <a:p>
            <a:pPr marL="285750" lvl="0" indent="-285750">
              <a:buFont typeface="Arial" panose="020B0604020202020204" pitchFamily="34" charset="0"/>
              <a:buChar char="•"/>
            </a:pPr>
            <a:r>
              <a:rPr lang="en-GB" sz="1200" dirty="0"/>
              <a:t>the circumstances in which the Young Carer Statement is to be reviewed.</a:t>
            </a:r>
          </a:p>
          <a:p>
            <a:endParaRPr lang="en-GB" sz="1200" dirty="0"/>
          </a:p>
          <a:p>
            <a:r>
              <a:rPr lang="en-GB" sz="1200" dirty="0"/>
              <a:t>When a young carer turns 18 their statement will continue until they are provided with an adult carer support plan. If they do not wish to continue providing care, they can choose not to have an adult carer support plan.</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dirty="0"/>
          </a:p>
        </p:txBody>
      </p:sp>
    </p:spTree>
    <p:extLst>
      <p:ext uri="{BB962C8B-B14F-4D97-AF65-F5344CB8AC3E}">
        <p14:creationId xmlns:p14="http://schemas.microsoft.com/office/powerpoint/2010/main" val="292637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05000"/>
              </a:lnSpc>
              <a:spcAft>
                <a:spcPts val="800"/>
              </a:spcAft>
              <a:buFont typeface="Arial" panose="020B0604020202020204" pitchFamily="34" charset="0"/>
              <a:buNone/>
            </a:pPr>
            <a:r>
              <a:rPr lang="en-GB" dirty="0">
                <a:effectLst/>
                <a:ea typeface="Calibri" panose="020F0502020204030204" pitchFamily="34" charset="0"/>
                <a:cs typeface="Times New Roman" panose="02020603050405020304" pitchFamily="18" charset="0"/>
              </a:rPr>
              <a:t>Why have a Young Carer School Policy:</a:t>
            </a:r>
          </a:p>
          <a:p>
            <a:pPr marL="628650" lvl="0" indent="-342900" algn="just">
              <a:lnSpc>
                <a:spcPct val="105000"/>
              </a:lnSpc>
              <a:spcAft>
                <a:spcPts val="800"/>
              </a:spcAft>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To ensure that all young </a:t>
            </a:r>
            <a:r>
              <a:rPr lang="en-GB" dirty="0">
                <a:ea typeface="Calibri" panose="020F0502020204030204" pitchFamily="34" charset="0"/>
                <a:cs typeface="Times New Roman" panose="02020603050405020304" pitchFamily="18" charset="0"/>
              </a:rPr>
              <a:t>c</a:t>
            </a:r>
            <a:r>
              <a:rPr lang="en-GB" dirty="0">
                <a:effectLst/>
                <a:ea typeface="Calibri" panose="020F0502020204030204" pitchFamily="34" charset="0"/>
                <a:cs typeface="Times New Roman" panose="02020603050405020304" pitchFamily="18" charset="0"/>
              </a:rPr>
              <a:t>arers are identified and supported</a:t>
            </a:r>
          </a:p>
          <a:p>
            <a:pPr marL="628650" lvl="0" indent="-342900" algn="just">
              <a:lnSpc>
                <a:spcPct val="105000"/>
              </a:lnSpc>
              <a:spcAft>
                <a:spcPts val="800"/>
              </a:spcAft>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To ensure all learners, staff and parents/carers are aware of who a young </a:t>
            </a:r>
            <a:r>
              <a:rPr lang="en-GB" dirty="0">
                <a:ea typeface="Calibri" panose="020F0502020204030204" pitchFamily="34" charset="0"/>
                <a:cs typeface="Times New Roman" panose="02020603050405020304" pitchFamily="18" charset="0"/>
              </a:rPr>
              <a:t>c</a:t>
            </a:r>
            <a:r>
              <a:rPr lang="en-GB" dirty="0">
                <a:effectLst/>
                <a:ea typeface="Calibri" panose="020F0502020204030204" pitchFamily="34" charset="0"/>
                <a:cs typeface="Times New Roman" panose="02020603050405020304" pitchFamily="18" charset="0"/>
              </a:rPr>
              <a:t>arer is</a:t>
            </a:r>
          </a:p>
          <a:p>
            <a:pPr marL="628650" lvl="0" indent="-342900" algn="just">
              <a:lnSpc>
                <a:spcPct val="105000"/>
              </a:lnSpc>
              <a:spcAft>
                <a:spcPts val="800"/>
              </a:spcAft>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To promote partnership working across services</a:t>
            </a:r>
          </a:p>
          <a:p>
            <a:pPr marL="342900" lvl="0" indent="-342900" algn="just">
              <a:lnSpc>
                <a:spcPct val="105000"/>
              </a:lnSpc>
              <a:spcAft>
                <a:spcPts val="800"/>
              </a:spcAft>
              <a:buFont typeface="Symbol" panose="05050102010706020507" pitchFamily="18" charset="2"/>
              <a:buChar char=""/>
            </a:pPr>
            <a:endParaRPr lang="en-GB" dirty="0">
              <a:ea typeface="Calibri" panose="020F0502020204030204" pitchFamily="34" charset="0"/>
              <a:cs typeface="Times New Roman" panose="02020603050405020304" pitchFamily="18" charset="0"/>
            </a:endParaRPr>
          </a:p>
          <a:p>
            <a:pPr marL="0" lvl="0" indent="0" algn="just">
              <a:lnSpc>
                <a:spcPct val="105000"/>
              </a:lnSpc>
              <a:spcAft>
                <a:spcPts val="800"/>
              </a:spcAft>
              <a:buFont typeface="Arial" panose="020B0604020202020204" pitchFamily="34" charset="0"/>
              <a:buNone/>
            </a:pPr>
            <a:r>
              <a:rPr lang="en-GB" dirty="0">
                <a:effectLst/>
                <a:ea typeface="Calibri" panose="020F0502020204030204" pitchFamily="34" charset="0"/>
                <a:cs typeface="Times New Roman" panose="02020603050405020304" pitchFamily="18" charset="0"/>
              </a:rPr>
              <a:t>Local authorities/schools may choose to have a separate policy for young carers or</a:t>
            </a:r>
          </a:p>
          <a:p>
            <a:pPr marL="0" lvl="0" indent="0" algn="just">
              <a:lnSpc>
                <a:spcPct val="105000"/>
              </a:lnSpc>
              <a:spcAft>
                <a:spcPts val="800"/>
              </a:spcAft>
              <a:buFont typeface="Arial" panose="020B0604020202020204" pitchFamily="34" charset="0"/>
              <a:buNone/>
            </a:pPr>
            <a:r>
              <a:rPr lang="en-GB" dirty="0">
                <a:ea typeface="Calibri" panose="020F0502020204030204" pitchFamily="34" charset="0"/>
                <a:cs typeface="Times New Roman" panose="02020603050405020304" pitchFamily="18" charset="0"/>
              </a:rPr>
              <a:t>E</a:t>
            </a:r>
            <a:r>
              <a:rPr lang="en-GB" dirty="0">
                <a:effectLst/>
                <a:ea typeface="Calibri" panose="020F0502020204030204" pitchFamily="34" charset="0"/>
                <a:cs typeface="Times New Roman" panose="02020603050405020304" pitchFamily="18" charset="0"/>
              </a:rPr>
              <a:t>xplicitly incorporate young carers considerations into other key policies such as Attendance, Inclusion, Wellbeing etc. policies</a:t>
            </a:r>
          </a:p>
          <a:p>
            <a:pPr lvl="0" algn="just">
              <a:lnSpc>
                <a:spcPct val="105000"/>
              </a:lnSpc>
              <a:spcAft>
                <a:spcPts val="800"/>
              </a:spcAft>
            </a:pPr>
            <a:endParaRPr lang="en-GB" dirty="0">
              <a:ea typeface="Calibri" panose="020F0502020204030204" pitchFamily="34" charset="0"/>
              <a:cs typeface="Times New Roman" panose="02020603050405020304" pitchFamily="18" charset="0"/>
            </a:endParaRPr>
          </a:p>
          <a:p>
            <a:pPr marL="0" lvl="0" indent="0" algn="just">
              <a:lnSpc>
                <a:spcPct val="105000"/>
              </a:lnSpc>
              <a:spcAft>
                <a:spcPts val="800"/>
              </a:spcAft>
              <a:buFont typeface="Arial" panose="020B0604020202020204" pitchFamily="34" charset="0"/>
              <a:buNone/>
            </a:pPr>
            <a:r>
              <a:rPr lang="en-GB" dirty="0">
                <a:effectLst/>
                <a:ea typeface="Calibri" panose="020F0502020204030204" pitchFamily="34" charset="0"/>
                <a:cs typeface="Times New Roman" panose="02020603050405020304" pitchFamily="18" charset="0"/>
              </a:rPr>
              <a:t>See our supporting resource for an example of a local authority policy</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4172293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 front cover page and can only be used once. Use the corresponding</a:t>
            </a:r>
            <a:r>
              <a:rPr lang="en-US" baseline="0" dirty="0"/>
              <a:t> </a:t>
            </a:r>
            <a:r>
              <a:rPr lang="en-US" b="1" baseline="0" dirty="0"/>
              <a:t>blue</a:t>
            </a:r>
            <a:r>
              <a:rPr lang="en-US" baseline="0" dirty="0"/>
              <a:t> internal and back pages if you are using this page. </a:t>
            </a:r>
            <a:r>
              <a:rPr lang="en-US" dirty="0"/>
              <a:t>You may add a title and a subtitle if needed only. Do</a:t>
            </a:r>
            <a:r>
              <a:rPr lang="en-US" baseline="0" dirty="0"/>
              <a:t> not add anything else or move elements around.</a:t>
            </a:r>
            <a:endParaRPr lang="en-US" dirty="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308887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dirty="0"/>
          </a:p>
        </p:txBody>
      </p:sp>
    </p:spTree>
    <p:extLst>
      <p:ext uri="{BB962C8B-B14F-4D97-AF65-F5344CB8AC3E}">
        <p14:creationId xmlns:p14="http://schemas.microsoft.com/office/powerpoint/2010/main" val="227368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9" name="TextBox 8"/>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2" name="TextBox 11"/>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7" name="TextBox 6"/>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
        <p:nvSpPr>
          <p:cNvPr id="5" name="TextBox 4"/>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9" name="TextBox 8"/>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83623" y="6307283"/>
            <a:ext cx="3028257" cy="430887"/>
          </a:xfrm>
          <a:prstGeom prst="rect">
            <a:avLst/>
          </a:prstGeom>
          <a:noFill/>
        </p:spPr>
        <p:txBody>
          <a:bodyPr wrap="square" rtlCol="0">
            <a:spAutoFit/>
          </a:bodyPr>
          <a:lstStyle/>
          <a:p>
            <a:r>
              <a:rPr lang="en-GB" sz="1200" b="0" dirty="0">
                <a:solidFill>
                  <a:srgbClr val="00ABB5"/>
                </a:solidFill>
              </a:rPr>
              <a:t>Reviews, Rights and Promises:</a:t>
            </a:r>
          </a:p>
          <a:p>
            <a:r>
              <a:rPr lang="en-GB" sz="1000" b="0" dirty="0">
                <a:solidFill>
                  <a:srgbClr val="B3D236"/>
                </a:solidFill>
              </a:rPr>
              <a:t>How do these translate into Practice?</a:t>
            </a:r>
            <a:endParaRPr lang="en-US" sz="1000" b="0" dirty="0">
              <a:solidFill>
                <a:srgbClr val="B3D236"/>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education.gov.scot/improvement/self-evaluation/HGIOS4" TargetMode="External"/><Relationship Id="rId3" Type="http://schemas.openxmlformats.org/officeDocument/2006/relationships/hyperlink" Target="http://www.legislation.gov.uk/asp/2014/8/contents/enacted" TargetMode="External"/><Relationship Id="rId7" Type="http://schemas.openxmlformats.org/officeDocument/2006/relationships/hyperlink" Target="https://www.gov.scot/publications/supporting-childrens-learning-statutory-guidance-education-additional-support-learning-scotland/pages/2/"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gov.scot/publications/united-nations-convention-rights-child-incorporation-scotland-bill-leaflet/" TargetMode="External"/><Relationship Id="rId5" Type="http://schemas.openxmlformats.org/officeDocument/2006/relationships/hyperlink" Target="http://www.gov.scot/Topics/People/Young-People/gettingitright" TargetMode="External"/><Relationship Id="rId4" Type="http://schemas.openxmlformats.org/officeDocument/2006/relationships/hyperlink" Target="http://www.legislation.gov.uk/asp/2004/4/conten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gov.scot/publications/supporting-childrens-learning-statutory-guidance-education-additional-support-learning-scotlan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ov.scot/publications/national-carers-strategy/"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scot/publications/carers-charter/"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2.gov.scot/Topics/Health/Support-Social-Care/Unpaid-Carers/Implementation/Carers-scotland-act-2016"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carers.org/resources/all-resources?topic=%2C+Schools&amp;p=1&amp;location=%2CScotland"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young.scot/get-informed/what-is-a-young-carer-statement/"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youtube.com/watch?v=2ti-R-NsT-U&amp;list=PLV0wpVbwgJcEdkHVBu0YyvwD1ieBvn0Lm&amp;index=7"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7" name="Rectangle 6"/>
          <p:cNvSpPr/>
          <p:nvPr/>
        </p:nvSpPr>
        <p:spPr>
          <a:xfrm>
            <a:off x="666532" y="2289451"/>
            <a:ext cx="11465034" cy="830997"/>
          </a:xfrm>
          <a:prstGeom prst="rect">
            <a:avLst/>
          </a:prstGeom>
        </p:spPr>
        <p:txBody>
          <a:bodyPr wrap="square">
            <a:spAutoFit/>
          </a:bodyPr>
          <a:lstStyle/>
          <a:p>
            <a:r>
              <a:rPr lang="en-GB" sz="4800" b="1" dirty="0">
                <a:solidFill>
                  <a:srgbClr val="00ABB5"/>
                </a:solidFill>
              </a:rPr>
              <a:t>Supporting Young Carers in Education</a:t>
            </a:r>
          </a:p>
        </p:txBody>
      </p:sp>
      <p:pic>
        <p:nvPicPr>
          <p:cNvPr id="12" name="Picture 11" descr="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51569"/>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8" name="Text Box 2"/>
          <p:cNvSpPr txBox="1">
            <a:spLocks noChangeArrowheads="1"/>
          </p:cNvSpPr>
          <p:nvPr/>
        </p:nvSpPr>
        <p:spPr bwMode="auto">
          <a:xfrm>
            <a:off x="666531" y="3215284"/>
            <a:ext cx="8159835" cy="948140"/>
          </a:xfrm>
          <a:prstGeom prst="rect">
            <a:avLst/>
          </a:prstGeom>
          <a:solidFill>
            <a:srgbClr val="00ABB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r>
              <a:rPr lang="en-GB" i="1" dirty="0"/>
              <a:t>‘There are an estimated </a:t>
            </a:r>
            <a:r>
              <a:rPr lang="en-GB" b="1" i="1" dirty="0"/>
              <a:t>30,000</a:t>
            </a:r>
            <a:r>
              <a:rPr lang="en-GB" i="1" dirty="0"/>
              <a:t> young carers in Scotland under the age of 18. </a:t>
            </a:r>
          </a:p>
          <a:p>
            <a:r>
              <a:rPr lang="en-GB" i="1" dirty="0"/>
              <a:t>Three out of five of us will become carers at some stage in our lives.’                                                                                       </a:t>
            </a:r>
          </a:p>
          <a:p>
            <a:r>
              <a:rPr lang="en-GB" i="1" dirty="0"/>
              <a:t>                                                                                                         </a:t>
            </a:r>
            <a:r>
              <a:rPr lang="en-GB" dirty="0"/>
              <a:t>Carers Trust</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58" y="417260"/>
            <a:ext cx="1949553" cy="1536011"/>
          </a:xfrm>
          <a:prstGeom prst="rect">
            <a:avLst/>
          </a:prstGeom>
        </p:spPr>
      </p:pic>
    </p:spTree>
    <p:extLst>
      <p:ext uri="{BB962C8B-B14F-4D97-AF65-F5344CB8AC3E}">
        <p14:creationId xmlns:p14="http://schemas.microsoft.com/office/powerpoint/2010/main" val="286881791"/>
      </p:ext>
    </p:extLst>
  </p:cSld>
  <p:clrMapOvr>
    <a:masterClrMapping/>
  </p:clrMapOvr>
  <mc:AlternateContent xmlns:mc="http://schemas.openxmlformats.org/markup-compatibility/2006" xmlns:p14="http://schemas.microsoft.com/office/powerpoint/2010/main">
    <mc:Choice Requires="p14">
      <p:transition spd="slow" p14:dur="2000" advTm="36741"/>
    </mc:Choice>
    <mc:Fallback xmlns="">
      <p:transition spd="slow" advTm="367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7" name="Rectangle 6"/>
          <p:cNvSpPr/>
          <p:nvPr/>
        </p:nvSpPr>
        <p:spPr>
          <a:xfrm>
            <a:off x="666532" y="2289451"/>
            <a:ext cx="11465034" cy="1200329"/>
          </a:xfrm>
          <a:prstGeom prst="rect">
            <a:avLst/>
          </a:prstGeom>
        </p:spPr>
        <p:txBody>
          <a:bodyPr wrap="square">
            <a:spAutoFit/>
          </a:bodyPr>
          <a:lstStyle/>
          <a:p>
            <a:r>
              <a:rPr lang="en-GB" sz="3600" b="1" dirty="0">
                <a:solidFill>
                  <a:srgbClr val="00ABB5"/>
                </a:solidFill>
              </a:rPr>
              <a:t>Module 2:	Young Carers and The Law, Their 				Rights, and Their Voice</a:t>
            </a:r>
          </a:p>
        </p:txBody>
      </p:sp>
      <p:pic>
        <p:nvPicPr>
          <p:cNvPr id="12" name="Picture 11" descr="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51569"/>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58" y="417260"/>
            <a:ext cx="1949553" cy="1536011"/>
          </a:xfrm>
          <a:prstGeom prst="rect">
            <a:avLst/>
          </a:prstGeom>
        </p:spPr>
      </p:pic>
      <p:sp>
        <p:nvSpPr>
          <p:cNvPr id="3" name="Text Box 2">
            <a:extLst>
              <a:ext uri="{FF2B5EF4-FFF2-40B4-BE49-F238E27FC236}">
                <a16:creationId xmlns:a16="http://schemas.microsoft.com/office/drawing/2014/main" id="{E22DA7AF-D41E-032F-6C69-F60DCBF34FD1}"/>
              </a:ext>
            </a:extLst>
          </p:cNvPr>
          <p:cNvSpPr txBox="1">
            <a:spLocks noChangeArrowheads="1"/>
          </p:cNvSpPr>
          <p:nvPr/>
        </p:nvSpPr>
        <p:spPr bwMode="auto">
          <a:xfrm>
            <a:off x="658158" y="4082760"/>
            <a:ext cx="9056114" cy="402987"/>
          </a:xfrm>
          <a:prstGeom prst="rect">
            <a:avLst/>
          </a:prstGeom>
          <a:solidFill>
            <a:srgbClr val="00ABB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r>
              <a:rPr lang="en-GB" i="1" dirty="0"/>
              <a:t>This module is suitable for anyone with specific responsibility for supporting young carers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E373217-13EC-209C-B797-40EC69830C6A}"/>
              </a:ext>
            </a:extLst>
          </p:cNvPr>
          <p:cNvSpPr/>
          <p:nvPr/>
        </p:nvSpPr>
        <p:spPr>
          <a:xfrm>
            <a:off x="587873" y="3429000"/>
            <a:ext cx="10335766"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rgbClr val="B3D236"/>
                </a:solidFill>
              </a:rPr>
              <a:t>Module </a:t>
            </a:r>
            <a:r>
              <a:rPr lang="en-GB" sz="2000" b="1" dirty="0" err="1">
                <a:solidFill>
                  <a:srgbClr val="B3D236"/>
                </a:solidFill>
              </a:rPr>
              <a:t>2B</a:t>
            </a:r>
            <a:r>
              <a:rPr lang="en-GB" sz="2000" b="1" dirty="0">
                <a:solidFill>
                  <a:srgbClr val="B3D236"/>
                </a:solidFill>
              </a:rPr>
              <a:t>: 	      	Young Carers - Additional Support Needs and Rights</a:t>
            </a:r>
          </a:p>
        </p:txBody>
      </p:sp>
    </p:spTree>
    <p:extLst>
      <p:ext uri="{BB962C8B-B14F-4D97-AF65-F5344CB8AC3E}">
        <p14:creationId xmlns:p14="http://schemas.microsoft.com/office/powerpoint/2010/main" val="383295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3063"/>
            <a:ext cx="10836972" cy="711200"/>
          </a:xfrm>
        </p:spPr>
        <p:txBody>
          <a:bodyPr/>
          <a:lstStyle/>
          <a:p>
            <a:r>
              <a:rPr lang="en-GB" dirty="0"/>
              <a:t>Other relevant legislation and guidance</a:t>
            </a:r>
          </a:p>
        </p:txBody>
      </p:sp>
      <p:sp>
        <p:nvSpPr>
          <p:cNvPr id="3" name="Content Placeholder 2"/>
          <p:cNvSpPr>
            <a:spLocks noGrp="1"/>
          </p:cNvSpPr>
          <p:nvPr>
            <p:ph idx="1"/>
          </p:nvPr>
        </p:nvSpPr>
        <p:spPr>
          <a:xfrm>
            <a:off x="715168" y="4386422"/>
            <a:ext cx="3376060" cy="1442803"/>
          </a:xfrm>
        </p:spPr>
        <p:txBody>
          <a:bodyPr/>
          <a:lstStyle/>
          <a:p>
            <a:r>
              <a:rPr lang="en-US" u="sng" dirty="0">
                <a:hlinkClick r:id="rId3"/>
              </a:rPr>
              <a:t>Children and Young People (Scotland) Act 2014</a:t>
            </a:r>
            <a:endParaRPr lang="en-US" u="sng" dirty="0"/>
          </a:p>
          <a:p>
            <a:r>
              <a:rPr lang="en-US" dirty="0"/>
              <a:t>Legislation for children’s services provision</a:t>
            </a:r>
            <a:endParaRPr lang="en-GB" dirty="0"/>
          </a:p>
        </p:txBody>
      </p:sp>
      <p:sp>
        <p:nvSpPr>
          <p:cNvPr id="10" name="Content Placeholder 2"/>
          <p:cNvSpPr txBox="1">
            <a:spLocks/>
          </p:cNvSpPr>
          <p:nvPr/>
        </p:nvSpPr>
        <p:spPr bwMode="auto">
          <a:xfrm>
            <a:off x="4189227" y="2057959"/>
            <a:ext cx="3987131" cy="232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hlinkClick r:id="rId4"/>
              </a:rPr>
              <a:t>Education (Additional Support for Learning) (Scotland) Act 2004</a:t>
            </a:r>
            <a:endParaRPr lang="en-GB" dirty="0"/>
          </a:p>
          <a:p>
            <a:r>
              <a:rPr lang="en-GB" dirty="0"/>
              <a:t>Legislation for educational provision for any learner considered to have additional support needs</a:t>
            </a:r>
          </a:p>
        </p:txBody>
      </p:sp>
      <p:sp>
        <p:nvSpPr>
          <p:cNvPr id="11" name="Content Placeholder 2"/>
          <p:cNvSpPr txBox="1">
            <a:spLocks/>
          </p:cNvSpPr>
          <p:nvPr/>
        </p:nvSpPr>
        <p:spPr bwMode="auto">
          <a:xfrm>
            <a:off x="715168" y="2142682"/>
            <a:ext cx="3503424" cy="20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hlinkClick r:id="rId5"/>
              </a:rPr>
              <a:t>Getting It Right For Every Child (GIRFEC)</a:t>
            </a:r>
            <a:endParaRPr lang="en-US" u="sng" kern="0" dirty="0"/>
          </a:p>
          <a:p>
            <a:r>
              <a:rPr lang="en-GB" dirty="0"/>
              <a:t>Policy supporting families to receive the right help, at the right time, from the right people.</a:t>
            </a:r>
            <a:endParaRPr lang="en-GB" kern="0" dirty="0"/>
          </a:p>
        </p:txBody>
      </p:sp>
      <p:sp>
        <p:nvSpPr>
          <p:cNvPr id="12" name="Content Placeholder 2"/>
          <p:cNvSpPr txBox="1">
            <a:spLocks/>
          </p:cNvSpPr>
          <p:nvPr/>
        </p:nvSpPr>
        <p:spPr bwMode="auto">
          <a:xfrm>
            <a:off x="8254814" y="2046864"/>
            <a:ext cx="3518967" cy="233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hlinkClick r:id="rId6"/>
              </a:rPr>
              <a:t>United Nations Convention on the Rights of the Child (Incorporation) (Scotland) Bill</a:t>
            </a:r>
            <a:endParaRPr lang="en-GB" dirty="0"/>
          </a:p>
          <a:p>
            <a:r>
              <a:rPr lang="en-US" kern="0" dirty="0"/>
              <a:t>Leaflet explaining the new law (</a:t>
            </a:r>
            <a:r>
              <a:rPr lang="en-US" kern="0" dirty="0">
                <a:solidFill>
                  <a:srgbClr val="FF0000"/>
                </a:solidFill>
              </a:rPr>
              <a:t>not yet enacted</a:t>
            </a:r>
            <a:r>
              <a:rPr lang="en-US" kern="0" dirty="0"/>
              <a:t>). </a:t>
            </a:r>
            <a:endParaRPr lang="en-GB" kern="0" dirty="0"/>
          </a:p>
        </p:txBody>
      </p:sp>
      <p:sp>
        <p:nvSpPr>
          <p:cNvPr id="13" name="Content Placeholder 2"/>
          <p:cNvSpPr txBox="1">
            <a:spLocks/>
          </p:cNvSpPr>
          <p:nvPr/>
        </p:nvSpPr>
        <p:spPr bwMode="auto">
          <a:xfrm>
            <a:off x="4218592" y="4386422"/>
            <a:ext cx="4114498" cy="144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u="sng" dirty="0">
                <a:hlinkClick r:id="rId7"/>
              </a:rPr>
              <a:t>Additional support for learning 2017</a:t>
            </a:r>
            <a:r>
              <a:rPr lang="en-GB" u="sng" dirty="0"/>
              <a:t> (Code of Practice)</a:t>
            </a:r>
          </a:p>
          <a:p>
            <a:r>
              <a:rPr lang="en-US" kern="0" dirty="0"/>
              <a:t>Statutory guidance</a:t>
            </a:r>
            <a:endParaRPr lang="en-GB" kern="0" dirty="0"/>
          </a:p>
        </p:txBody>
      </p:sp>
      <p:sp>
        <p:nvSpPr>
          <p:cNvPr id="22" name="Content Placeholder 2"/>
          <p:cNvSpPr txBox="1">
            <a:spLocks/>
          </p:cNvSpPr>
          <p:nvPr/>
        </p:nvSpPr>
        <p:spPr bwMode="auto">
          <a:xfrm>
            <a:off x="666751" y="1004719"/>
            <a:ext cx="10583140" cy="144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US" kern="0" dirty="0"/>
              <a:t>Like all children </a:t>
            </a:r>
            <a:r>
              <a:rPr lang="en-US" kern="0"/>
              <a:t>in Scotland </a:t>
            </a:r>
            <a:r>
              <a:rPr lang="en-US" kern="0" dirty="0"/>
              <a:t>Young </a:t>
            </a:r>
            <a:r>
              <a:rPr lang="en-US" kern="0" dirty="0" err="1"/>
              <a:t>Carers</a:t>
            </a:r>
            <a:r>
              <a:rPr lang="en-US" kern="0" dirty="0"/>
              <a:t> have </a:t>
            </a:r>
            <a:r>
              <a:rPr lang="en-US" b="1" kern="0" dirty="0"/>
              <a:t>rights</a:t>
            </a:r>
            <a:r>
              <a:rPr lang="en-US" kern="0" dirty="0"/>
              <a:t> and should also be considered legally in terms of their additional support needs. These legislative entitlements are outlined in the following Acts and policy guidance:</a:t>
            </a:r>
            <a:endParaRPr lang="en-GB" kern="0" dirty="0"/>
          </a:p>
        </p:txBody>
      </p:sp>
      <p:sp>
        <p:nvSpPr>
          <p:cNvPr id="14" name="Content Placeholder 2"/>
          <p:cNvSpPr txBox="1">
            <a:spLocks/>
          </p:cNvSpPr>
          <p:nvPr/>
        </p:nvSpPr>
        <p:spPr bwMode="auto">
          <a:xfrm>
            <a:off x="8254813" y="4309093"/>
            <a:ext cx="3518967" cy="1639423"/>
          </a:xfrm>
          <a:prstGeom prst="rect">
            <a:avLst/>
          </a:prstGeom>
          <a:no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hlinkClick r:id="rId8"/>
              </a:rPr>
              <a:t>How Good is Our School? (4)</a:t>
            </a:r>
            <a:endParaRPr lang="en-GB" dirty="0"/>
          </a:p>
          <a:p>
            <a:r>
              <a:rPr lang="en-GB" dirty="0">
                <a:solidFill>
                  <a:srgbClr val="474747"/>
                </a:solidFill>
                <a:latin typeface="Segoe UI" panose="020B0502040204020203" pitchFamily="34" charset="0"/>
              </a:rPr>
              <a:t>Self evaluation questions </a:t>
            </a:r>
            <a:r>
              <a:rPr lang="en-GB" b="0" i="0" dirty="0">
                <a:solidFill>
                  <a:srgbClr val="474747"/>
                </a:solidFill>
                <a:effectLst/>
                <a:latin typeface="Segoe UI" panose="020B0502040204020203" pitchFamily="34" charset="0"/>
              </a:rPr>
              <a:t>to help educators evaluate what is working well for learners and what could be better</a:t>
            </a:r>
            <a:endParaRPr lang="en-GB" dirty="0"/>
          </a:p>
        </p:txBody>
      </p:sp>
    </p:spTree>
    <p:extLst>
      <p:ext uri="{BB962C8B-B14F-4D97-AF65-F5344CB8AC3E}">
        <p14:creationId xmlns:p14="http://schemas.microsoft.com/office/powerpoint/2010/main" val="2907335872"/>
      </p:ext>
    </p:extLst>
  </p:cSld>
  <p:clrMapOvr>
    <a:masterClrMapping/>
  </p:clrMapOvr>
  <mc:AlternateContent xmlns:mc="http://schemas.openxmlformats.org/markup-compatibility/2006" xmlns:p14="http://schemas.microsoft.com/office/powerpoint/2010/main">
    <mc:Choice Requires="p14">
      <p:transition spd="slow" p14:dur="2000" advTm="92255"/>
    </mc:Choice>
    <mc:Fallback xmlns="">
      <p:transition spd="slow" advTm="9225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294881"/>
            <a:ext cx="10096499" cy="808037"/>
          </a:xfrm>
        </p:spPr>
        <p:txBody>
          <a:bodyPr/>
          <a:lstStyle/>
          <a:p>
            <a:r>
              <a:rPr lang="en-GB" sz="2800" dirty="0"/>
              <a:t>Linking Additional Support Needs and Young Carers</a:t>
            </a:r>
          </a:p>
        </p:txBody>
      </p:sp>
      <p:pic>
        <p:nvPicPr>
          <p:cNvPr id="4" name="Picture 3" descr="A black sign with white text&#10;&#10;Description automatically generated">
            <a:extLst>
              <a:ext uri="{FF2B5EF4-FFF2-40B4-BE49-F238E27FC236}">
                <a16:creationId xmlns:a16="http://schemas.microsoft.com/office/drawing/2014/main" id="{2CA4AFCC-7B6A-4E91-802F-81C2B87F9E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8932" y="507013"/>
            <a:ext cx="1321787" cy="677520"/>
          </a:xfrm>
          <a:prstGeom prst="rect">
            <a:avLst/>
          </a:prstGeom>
        </p:spPr>
      </p:pic>
      <p:sp>
        <p:nvSpPr>
          <p:cNvPr id="6" name="TextBox 5"/>
          <p:cNvSpPr txBox="1"/>
          <p:nvPr/>
        </p:nvSpPr>
        <p:spPr>
          <a:xfrm>
            <a:off x="696531" y="1828086"/>
            <a:ext cx="5602669" cy="2862322"/>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7030A0"/>
                </a:solidFill>
              </a:rPr>
              <a:t>are young carers</a:t>
            </a:r>
          </a:p>
          <a:p>
            <a:pPr marL="285750" indent="-285750">
              <a:buFont typeface="Arial" panose="020B0604020202020204" pitchFamily="34" charset="0"/>
              <a:buChar char="•"/>
            </a:pPr>
            <a:r>
              <a:rPr lang="en-GB" dirty="0">
                <a:solidFill>
                  <a:srgbClr val="404040"/>
                </a:solidFill>
              </a:rPr>
              <a:t>are</a:t>
            </a:r>
            <a:r>
              <a:rPr lang="en-GB" dirty="0"/>
              <a:t> </a:t>
            </a:r>
            <a:r>
              <a:rPr lang="en-GB" dirty="0">
                <a:solidFill>
                  <a:schemeClr val="accent6">
                    <a:lumMod val="75000"/>
                  </a:schemeClr>
                </a:solidFill>
              </a:rPr>
              <a:t>interrupted learners</a:t>
            </a:r>
          </a:p>
          <a:p>
            <a:pPr marL="285750" indent="-285750">
              <a:buFont typeface="Arial" panose="020B0604020202020204" pitchFamily="34" charset="0"/>
              <a:buChar char="•"/>
            </a:pPr>
            <a:r>
              <a:rPr lang="en-GB" dirty="0">
                <a:solidFill>
                  <a:srgbClr val="404040"/>
                </a:solidFill>
              </a:rPr>
              <a:t>are</a:t>
            </a:r>
            <a:r>
              <a:rPr lang="en-GB" dirty="0"/>
              <a:t> </a:t>
            </a:r>
            <a:r>
              <a:rPr lang="en-GB" dirty="0">
                <a:solidFill>
                  <a:schemeClr val="accent6">
                    <a:lumMod val="75000"/>
                  </a:schemeClr>
                </a:solidFill>
              </a:rPr>
              <a:t>living with parents who are abusing substances</a:t>
            </a:r>
          </a:p>
          <a:p>
            <a:pPr marL="285750" indent="-285750">
              <a:buFont typeface="Arial" panose="020B0604020202020204" pitchFamily="34" charset="0"/>
              <a:buChar char="•"/>
            </a:pPr>
            <a:r>
              <a:rPr lang="en-GB" dirty="0">
                <a:solidFill>
                  <a:srgbClr val="404040"/>
                </a:solidFill>
              </a:rPr>
              <a:t>are</a:t>
            </a:r>
            <a:r>
              <a:rPr lang="en-GB" dirty="0"/>
              <a:t> </a:t>
            </a:r>
            <a:r>
              <a:rPr lang="en-GB" dirty="0">
                <a:solidFill>
                  <a:schemeClr val="accent6">
                    <a:lumMod val="75000"/>
                  </a:schemeClr>
                </a:solidFill>
              </a:rPr>
              <a:t>living with parents who have mental health problems</a:t>
            </a:r>
          </a:p>
          <a:p>
            <a:pPr marL="285750" indent="-285750">
              <a:buFont typeface="Arial" panose="020B0604020202020204" pitchFamily="34" charset="0"/>
              <a:buChar char="•"/>
            </a:pPr>
            <a:r>
              <a:rPr lang="en-GB" dirty="0">
                <a:solidFill>
                  <a:srgbClr val="404040"/>
                </a:solidFill>
              </a:rPr>
              <a:t>are</a:t>
            </a:r>
            <a:r>
              <a:rPr lang="en-GB" dirty="0"/>
              <a:t> </a:t>
            </a:r>
            <a:r>
              <a:rPr lang="en-GB" dirty="0">
                <a:solidFill>
                  <a:schemeClr val="accent6">
                    <a:lumMod val="75000"/>
                  </a:schemeClr>
                </a:solidFill>
              </a:rPr>
              <a:t>not attending school regularly</a:t>
            </a:r>
          </a:p>
          <a:p>
            <a:pPr marL="285750" indent="-285750">
              <a:buFont typeface="Arial" panose="020B0604020202020204" pitchFamily="34" charset="0"/>
              <a:buChar char="•"/>
            </a:pPr>
            <a:r>
              <a:rPr lang="en-GB" dirty="0">
                <a:solidFill>
                  <a:srgbClr val="404040"/>
                </a:solidFill>
              </a:rPr>
              <a:t>have</a:t>
            </a:r>
            <a:r>
              <a:rPr lang="en-GB" dirty="0"/>
              <a:t> </a:t>
            </a:r>
            <a:r>
              <a:rPr lang="en-GB" dirty="0">
                <a:solidFill>
                  <a:schemeClr val="accent6">
                    <a:lumMod val="75000"/>
                  </a:schemeClr>
                </a:solidFill>
              </a:rPr>
              <a:t>emotional or social difficulties</a:t>
            </a:r>
          </a:p>
          <a:p>
            <a:pPr marL="285750" indent="-285750">
              <a:buFont typeface="Arial" panose="020B0604020202020204" pitchFamily="34" charset="0"/>
              <a:buChar char="•"/>
            </a:pPr>
            <a:r>
              <a:rPr lang="en-GB" dirty="0">
                <a:solidFill>
                  <a:srgbClr val="404040"/>
                </a:solidFill>
              </a:rPr>
              <a:t>are</a:t>
            </a:r>
            <a:r>
              <a:rPr lang="en-GB" dirty="0"/>
              <a:t> </a:t>
            </a:r>
            <a:r>
              <a:rPr lang="en-GB" dirty="0">
                <a:solidFill>
                  <a:schemeClr val="accent6">
                    <a:lumMod val="75000"/>
                  </a:schemeClr>
                </a:solidFill>
              </a:rPr>
              <a:t>looked after by a local authority</a:t>
            </a:r>
            <a:r>
              <a:rPr lang="en-GB" baseline="30000" dirty="0"/>
              <a:t> </a:t>
            </a:r>
            <a:r>
              <a:rPr lang="en-GB" dirty="0">
                <a:solidFill>
                  <a:srgbClr val="404040"/>
                </a:solidFill>
              </a:rPr>
              <a:t>or who have been adopted</a:t>
            </a:r>
            <a:endParaRPr lang="en-GB" dirty="0">
              <a:solidFill>
                <a:schemeClr val="accent6">
                  <a:lumMod val="75000"/>
                </a:schemeClr>
              </a:solidFill>
            </a:endParaRPr>
          </a:p>
        </p:txBody>
      </p:sp>
      <p:sp>
        <p:nvSpPr>
          <p:cNvPr id="7" name="TextBox 6"/>
          <p:cNvSpPr txBox="1"/>
          <p:nvPr/>
        </p:nvSpPr>
        <p:spPr>
          <a:xfrm>
            <a:off x="544131" y="4952852"/>
            <a:ext cx="11014188" cy="369332"/>
          </a:xfrm>
          <a:prstGeom prst="rect">
            <a:avLst/>
          </a:prstGeom>
          <a:noFill/>
        </p:spPr>
        <p:txBody>
          <a:bodyPr wrap="square" rtlCol="0">
            <a:spAutoFit/>
          </a:bodyPr>
          <a:lstStyle/>
          <a:p>
            <a:r>
              <a:rPr lang="en-GB" dirty="0">
                <a:solidFill>
                  <a:srgbClr val="404040"/>
                </a:solidFill>
              </a:rPr>
              <a:t>[This is only part of the list in the </a:t>
            </a:r>
            <a:r>
              <a:rPr lang="en-GB" b="1" dirty="0">
                <a:solidFill>
                  <a:srgbClr val="404040"/>
                </a:solidFill>
                <a:hlinkClick r:id="rId4"/>
              </a:rPr>
              <a:t>Additional support for learning: statutory guidance 2017</a:t>
            </a:r>
            <a:r>
              <a:rPr lang="en-GB" b="1" dirty="0">
                <a:solidFill>
                  <a:srgbClr val="404040"/>
                </a:solidFill>
              </a:rPr>
              <a:t> </a:t>
            </a:r>
            <a:r>
              <a:rPr lang="en-GB" dirty="0">
                <a:solidFill>
                  <a:srgbClr val="404040"/>
                </a:solidFill>
              </a:rPr>
              <a:t>section 1.2]</a:t>
            </a:r>
          </a:p>
        </p:txBody>
      </p:sp>
      <p:sp>
        <p:nvSpPr>
          <p:cNvPr id="3" name="Content Placeholder 2"/>
          <p:cNvSpPr>
            <a:spLocks noGrp="1"/>
          </p:cNvSpPr>
          <p:nvPr>
            <p:ph idx="1"/>
          </p:nvPr>
        </p:nvSpPr>
        <p:spPr>
          <a:xfrm>
            <a:off x="544131" y="5465183"/>
            <a:ext cx="11014188" cy="787735"/>
          </a:xfrm>
        </p:spPr>
        <p:txBody>
          <a:bodyPr/>
          <a:lstStyle/>
          <a:p>
            <a:r>
              <a:rPr lang="en-GB" dirty="0"/>
              <a:t>Being a </a:t>
            </a:r>
            <a:r>
              <a:rPr lang="en-GB" b="1" dirty="0">
                <a:solidFill>
                  <a:srgbClr val="7030A0"/>
                </a:solidFill>
              </a:rPr>
              <a:t>young carer </a:t>
            </a:r>
            <a:r>
              <a:rPr lang="en-GB" dirty="0">
                <a:solidFill>
                  <a:schemeClr val="tx1"/>
                </a:solidFill>
              </a:rPr>
              <a:t>is </a:t>
            </a:r>
            <a:r>
              <a:rPr lang="en-GB" sz="1800" dirty="0"/>
              <a:t>explicitly</a:t>
            </a:r>
            <a:r>
              <a:rPr lang="en-GB" dirty="0"/>
              <a:t> listed </a:t>
            </a:r>
            <a:r>
              <a:rPr lang="en-GB" b="1" dirty="0">
                <a:solidFill>
                  <a:srgbClr val="7030A0"/>
                </a:solidFill>
              </a:rPr>
              <a:t>however a young carer may also be affected by one or more of the other factors </a:t>
            </a:r>
            <a:r>
              <a:rPr lang="en-GB" dirty="0"/>
              <a:t>on the list particularly those in </a:t>
            </a:r>
            <a:r>
              <a:rPr lang="en-GB" b="1" dirty="0">
                <a:solidFill>
                  <a:schemeClr val="accent6">
                    <a:lumMod val="75000"/>
                  </a:schemeClr>
                </a:solidFill>
              </a:rPr>
              <a:t>orange</a:t>
            </a:r>
          </a:p>
        </p:txBody>
      </p:sp>
      <p:sp>
        <p:nvSpPr>
          <p:cNvPr id="8" name="TextBox 7"/>
          <p:cNvSpPr txBox="1"/>
          <p:nvPr/>
        </p:nvSpPr>
        <p:spPr>
          <a:xfrm>
            <a:off x="6664960" y="1828086"/>
            <a:ext cx="4822239" cy="2862322"/>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404040"/>
                </a:solidFill>
              </a:rPr>
              <a:t>are being bullied</a:t>
            </a:r>
          </a:p>
          <a:p>
            <a:pPr marL="285750" indent="-285750">
              <a:buFont typeface="Arial" panose="020B0604020202020204" pitchFamily="34" charset="0"/>
              <a:buChar char="•"/>
            </a:pPr>
            <a:r>
              <a:rPr lang="en-GB" dirty="0">
                <a:solidFill>
                  <a:srgbClr val="404040"/>
                </a:solidFill>
              </a:rPr>
              <a:t>are children of parents in the Armed Forces</a:t>
            </a:r>
          </a:p>
          <a:p>
            <a:pPr marL="285750" indent="-285750">
              <a:buFont typeface="Arial" panose="020B0604020202020204" pitchFamily="34" charset="0"/>
              <a:buChar char="•"/>
            </a:pPr>
            <a:r>
              <a:rPr lang="en-GB" dirty="0">
                <a:solidFill>
                  <a:srgbClr val="404040"/>
                </a:solidFill>
              </a:rPr>
              <a:t>have experienced a bereavement</a:t>
            </a:r>
          </a:p>
          <a:p>
            <a:pPr marL="285750" indent="-285750">
              <a:buFont typeface="Arial" panose="020B0604020202020204" pitchFamily="34" charset="0"/>
              <a:buChar char="•"/>
            </a:pPr>
            <a:r>
              <a:rPr lang="en-GB" dirty="0">
                <a:solidFill>
                  <a:srgbClr val="404040"/>
                </a:solidFill>
              </a:rPr>
              <a:t>are affected by imprisonment of a family member</a:t>
            </a:r>
          </a:p>
          <a:p>
            <a:pPr marL="285750" indent="-285750">
              <a:buFont typeface="Arial" panose="020B0604020202020204" pitchFamily="34" charset="0"/>
              <a:buChar char="•"/>
            </a:pPr>
            <a:r>
              <a:rPr lang="en-GB" dirty="0">
                <a:solidFill>
                  <a:srgbClr val="404040"/>
                </a:solidFill>
              </a:rPr>
              <a:t>have a learning difficulty, such as dyslexia</a:t>
            </a:r>
          </a:p>
          <a:p>
            <a:pPr marL="285750" indent="-285750">
              <a:buFont typeface="Arial" panose="020B0604020202020204" pitchFamily="34" charset="0"/>
              <a:buChar char="•"/>
            </a:pPr>
            <a:r>
              <a:rPr lang="en-GB" dirty="0">
                <a:solidFill>
                  <a:srgbClr val="404040"/>
                </a:solidFill>
              </a:rPr>
              <a:t>have English as an additional language</a:t>
            </a:r>
          </a:p>
          <a:p>
            <a:pPr marL="285750" indent="-285750">
              <a:buFont typeface="Arial" panose="020B0604020202020204" pitchFamily="34" charset="0"/>
              <a:buChar char="•"/>
            </a:pPr>
            <a:r>
              <a:rPr lang="en-GB" dirty="0">
                <a:solidFill>
                  <a:srgbClr val="404040"/>
                </a:solidFill>
              </a:rPr>
              <a:t>are on the child protection register</a:t>
            </a:r>
          </a:p>
          <a:p>
            <a:pPr marL="285750" indent="-285750">
              <a:buFont typeface="Arial" panose="020B0604020202020204" pitchFamily="34" charset="0"/>
              <a:buChar char="•"/>
            </a:pPr>
            <a:r>
              <a:rPr lang="en-GB" dirty="0">
                <a:solidFill>
                  <a:srgbClr val="404040"/>
                </a:solidFill>
              </a:rPr>
              <a:t>are refugees</a:t>
            </a:r>
          </a:p>
        </p:txBody>
      </p:sp>
      <p:sp>
        <p:nvSpPr>
          <p:cNvPr id="9" name="TextBox 8"/>
          <p:cNvSpPr txBox="1"/>
          <p:nvPr/>
        </p:nvSpPr>
        <p:spPr>
          <a:xfrm>
            <a:off x="696531" y="1327532"/>
            <a:ext cx="10082530" cy="369332"/>
          </a:xfrm>
          <a:prstGeom prst="rect">
            <a:avLst/>
          </a:prstGeom>
          <a:noFill/>
        </p:spPr>
        <p:txBody>
          <a:bodyPr wrap="square" rtlCol="0">
            <a:spAutoFit/>
          </a:bodyPr>
          <a:lstStyle/>
          <a:p>
            <a:r>
              <a:rPr lang="en-GB" dirty="0">
                <a:solidFill>
                  <a:srgbClr val="404040"/>
                </a:solidFill>
              </a:rPr>
              <a:t>The </a:t>
            </a:r>
            <a:r>
              <a:rPr lang="en-GB" dirty="0" err="1">
                <a:solidFill>
                  <a:srgbClr val="404040"/>
                </a:solidFill>
              </a:rPr>
              <a:t>ASfL</a:t>
            </a:r>
            <a:r>
              <a:rPr lang="en-GB" dirty="0">
                <a:solidFill>
                  <a:srgbClr val="404040"/>
                </a:solidFill>
              </a:rPr>
              <a:t> Act states that children and young people may require additional support because they:</a:t>
            </a:r>
          </a:p>
        </p:txBody>
      </p:sp>
    </p:spTree>
    <p:extLst>
      <p:ext uri="{BB962C8B-B14F-4D97-AF65-F5344CB8AC3E}">
        <p14:creationId xmlns:p14="http://schemas.microsoft.com/office/powerpoint/2010/main" val="821870709"/>
      </p:ext>
    </p:extLst>
  </p:cSld>
  <p:clrMapOvr>
    <a:masterClrMapping/>
  </p:clrMapOvr>
  <mc:AlternateContent xmlns:mc="http://schemas.openxmlformats.org/markup-compatibility/2006" xmlns:p14="http://schemas.microsoft.com/office/powerpoint/2010/main">
    <mc:Choice Requires="p14">
      <p:transition spd="slow" p14:dur="2000" advTm="134451"/>
    </mc:Choice>
    <mc:Fallback xmlns="">
      <p:transition spd="slow" advTm="1344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69868" y="1787703"/>
            <a:ext cx="4470820" cy="4472216"/>
            <a:chOff x="369868" y="1787703"/>
            <a:chExt cx="4470820" cy="4472216"/>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904" y="1917025"/>
              <a:ext cx="4252385" cy="4259965"/>
            </a:xfrm>
            <a:prstGeom prst="rect">
              <a:avLst/>
            </a:prstGeom>
          </p:spPr>
        </p:pic>
        <p:sp>
          <p:nvSpPr>
            <p:cNvPr id="9" name="Isosceles Triangle 8"/>
            <p:cNvSpPr/>
            <p:nvPr/>
          </p:nvSpPr>
          <p:spPr>
            <a:xfrm flipV="1">
              <a:off x="369868" y="1787703"/>
              <a:ext cx="2385166" cy="4350094"/>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flipH="1" flipV="1">
              <a:off x="2455522" y="1909825"/>
              <a:ext cx="2385166" cy="4350094"/>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p:cNvGrpSpPr/>
          <p:nvPr/>
        </p:nvGrpSpPr>
        <p:grpSpPr>
          <a:xfrm>
            <a:off x="6206541" y="1871960"/>
            <a:ext cx="5701208" cy="4350094"/>
            <a:chOff x="6206541" y="1871960"/>
            <a:chExt cx="5701208" cy="4350094"/>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06541" y="2085654"/>
              <a:ext cx="5701208" cy="4101676"/>
            </a:xfrm>
            <a:prstGeom prst="rect">
              <a:avLst/>
            </a:prstGeom>
          </p:spPr>
        </p:pic>
        <p:sp>
          <p:nvSpPr>
            <p:cNvPr id="10" name="Isosceles Triangle 9"/>
            <p:cNvSpPr/>
            <p:nvPr/>
          </p:nvSpPr>
          <p:spPr>
            <a:xfrm flipV="1">
              <a:off x="6206541" y="1871960"/>
              <a:ext cx="2978556" cy="4350094"/>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H="1" flipV="1">
              <a:off x="8910883" y="1871960"/>
              <a:ext cx="2996866" cy="4350094"/>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42904" y="45156"/>
            <a:ext cx="11464845" cy="501864"/>
          </a:xfrm>
        </p:spPr>
        <p:txBody>
          <a:bodyPr/>
          <a:lstStyle/>
          <a:p>
            <a:pPr>
              <a:lnSpc>
                <a:spcPct val="150000"/>
              </a:lnSpc>
            </a:pPr>
            <a:r>
              <a:rPr lang="en-GB" sz="2400" dirty="0"/>
              <a:t>Why is considering </a:t>
            </a:r>
            <a:r>
              <a:rPr lang="en-GB" sz="2400" dirty="0">
                <a:solidFill>
                  <a:srgbClr val="FF0000"/>
                </a:solidFill>
              </a:rPr>
              <a:t>all </a:t>
            </a:r>
            <a:r>
              <a:rPr lang="en-GB" sz="2400" dirty="0"/>
              <a:t>of a young carers support needs important?</a:t>
            </a:r>
          </a:p>
        </p:txBody>
      </p:sp>
      <p:pic>
        <p:nvPicPr>
          <p:cNvPr id="6" name="Content Placeholder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3400746" y="643719"/>
            <a:ext cx="4582274" cy="288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57599" y="3613272"/>
            <a:ext cx="3898824" cy="523220"/>
          </a:xfrm>
          <a:prstGeom prst="rect">
            <a:avLst/>
          </a:prstGeom>
          <a:noFill/>
        </p:spPr>
        <p:txBody>
          <a:bodyPr wrap="none" rtlCol="0">
            <a:spAutoFit/>
          </a:bodyPr>
          <a:lstStyle/>
          <a:p>
            <a:r>
              <a:rPr lang="en-GB" sz="2800" b="1" dirty="0">
                <a:solidFill>
                  <a:srgbClr val="FF0000"/>
                </a:solidFill>
              </a:rPr>
              <a:t>Maslow before Bloom</a:t>
            </a:r>
          </a:p>
        </p:txBody>
      </p:sp>
      <p:sp>
        <p:nvSpPr>
          <p:cNvPr id="8" name="Right Arrow 7"/>
          <p:cNvSpPr/>
          <p:nvPr/>
        </p:nvSpPr>
        <p:spPr>
          <a:xfrm>
            <a:off x="4487127" y="4136492"/>
            <a:ext cx="2239767" cy="8032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8677448"/>
      </p:ext>
    </p:extLst>
  </p:cSld>
  <p:clrMapOvr>
    <a:masterClrMapping/>
  </p:clrMapOvr>
  <mc:AlternateContent xmlns:mc="http://schemas.openxmlformats.org/markup-compatibility/2006" xmlns:p14="http://schemas.microsoft.com/office/powerpoint/2010/main">
    <mc:Choice Requires="p14">
      <p:transition spd="slow" p14:dur="2000" advTm="43371"/>
    </mc:Choice>
    <mc:Fallback xmlns="">
      <p:transition spd="slow" advTm="4337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From the </a:t>
            </a:r>
            <a:r>
              <a:rPr lang="en-GB" dirty="0" err="1"/>
              <a:t>ASfL</a:t>
            </a:r>
            <a:r>
              <a:rPr lang="en-GB" dirty="0"/>
              <a:t> Implementation Review</a:t>
            </a:r>
            <a:br>
              <a:rPr lang="en-GB" dirty="0"/>
            </a:br>
            <a:r>
              <a:rPr lang="en-GB" sz="1200" dirty="0"/>
              <a:t>Section 1 Information relating to </a:t>
            </a:r>
            <a:r>
              <a:rPr lang="en-GB" sz="1200" dirty="0" err="1"/>
              <a:t>ASN</a:t>
            </a:r>
            <a:r>
              <a:rPr lang="en-GB" sz="1200" dirty="0"/>
              <a:t> pupils in Scotland (Trends)</a:t>
            </a:r>
          </a:p>
        </p:txBody>
      </p:sp>
      <p:sp>
        <p:nvSpPr>
          <p:cNvPr id="3" name="Content Placeholder 2"/>
          <p:cNvSpPr>
            <a:spLocks noGrp="1"/>
          </p:cNvSpPr>
          <p:nvPr>
            <p:ph idx="1"/>
          </p:nvPr>
        </p:nvSpPr>
        <p:spPr/>
        <p:txBody>
          <a:bodyPr/>
          <a:lstStyle/>
          <a:p>
            <a:r>
              <a:rPr lang="en-GB" dirty="0"/>
              <a:t>In percentage terms there have been significant increases in pupils receiving additional support as a result of; communication support needs (293% increase), </a:t>
            </a:r>
            <a:r>
              <a:rPr lang="en-GB" b="1" dirty="0">
                <a:solidFill>
                  <a:srgbClr val="7030A0"/>
                </a:solidFill>
              </a:rPr>
              <a:t>young carers (636% increase)</a:t>
            </a:r>
            <a:r>
              <a:rPr lang="en-GB" dirty="0"/>
              <a:t>, bereavement (300% increase), family issues (353% increase). These increases are welcome as they reflect a wider recognition of additional support needs within the</a:t>
            </a:r>
          </a:p>
          <a:p>
            <a:r>
              <a:rPr lang="en-GB" dirty="0"/>
              <a:t>framework of the legislation and recognise needs arising from circumstances beyond health and disability, which would have traditionally been the case.</a:t>
            </a:r>
          </a:p>
          <a:p>
            <a:r>
              <a:rPr lang="en-GB" dirty="0"/>
              <a:t> </a:t>
            </a:r>
          </a:p>
          <a:p>
            <a:r>
              <a:rPr lang="en-GB" dirty="0"/>
              <a:t>Whilst the young carers figures have increased significantly, the number of pupils identified as young carers is likely to be a underreporting of those who are young carers, due to the stigma and reluctance of young carers to identify themselves, or to be identified as a young carer.</a:t>
            </a:r>
          </a:p>
          <a:p>
            <a:endParaRPr lang="en-GB" dirty="0"/>
          </a:p>
        </p:txBody>
      </p:sp>
    </p:spTree>
    <p:extLst>
      <p:ext uri="{BB962C8B-B14F-4D97-AF65-F5344CB8AC3E}">
        <p14:creationId xmlns:p14="http://schemas.microsoft.com/office/powerpoint/2010/main" val="3874388760"/>
      </p:ext>
    </p:extLst>
  </p:cSld>
  <p:clrMapOvr>
    <a:masterClrMapping/>
  </p:clrMapOvr>
  <mc:AlternateContent xmlns:mc="http://schemas.openxmlformats.org/markup-compatibility/2006" xmlns:p14="http://schemas.microsoft.com/office/powerpoint/2010/main">
    <mc:Choice Requires="p14">
      <p:transition spd="slow" p14:dur="2000" advTm="68325"/>
    </mc:Choice>
    <mc:Fallback xmlns="">
      <p:transition spd="slow" advTm="6832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568036"/>
            <a:ext cx="10836972" cy="817419"/>
          </a:xfrm>
        </p:spPr>
        <p:txBody>
          <a:bodyPr/>
          <a:lstStyle/>
          <a:p>
            <a:r>
              <a:rPr lang="en-GB" sz="2400" dirty="0"/>
              <a:t>Practical implications of </a:t>
            </a:r>
            <a:r>
              <a:rPr lang="en-GB" sz="2400" dirty="0" err="1"/>
              <a:t>ASfL</a:t>
            </a:r>
            <a:r>
              <a:rPr lang="en-GB" sz="2400" dirty="0"/>
              <a:t> Act and supporting young carers</a:t>
            </a:r>
            <a:br>
              <a:rPr lang="en-GB" sz="2400" dirty="0"/>
            </a:br>
            <a:r>
              <a:rPr lang="en-GB" sz="2400" dirty="0"/>
              <a:t>For example, </a:t>
            </a:r>
            <a:r>
              <a:rPr lang="en-GB" sz="2400" dirty="0">
                <a:solidFill>
                  <a:srgbClr val="7030A0"/>
                </a:solidFill>
              </a:rPr>
              <a:t>supporting transitions</a:t>
            </a:r>
          </a:p>
        </p:txBody>
      </p:sp>
      <p:sp>
        <p:nvSpPr>
          <p:cNvPr id="3" name="Content Placeholder 2"/>
          <p:cNvSpPr>
            <a:spLocks noGrp="1"/>
          </p:cNvSpPr>
          <p:nvPr>
            <p:ph idx="1"/>
          </p:nvPr>
        </p:nvSpPr>
        <p:spPr>
          <a:xfrm>
            <a:off x="734291" y="1665865"/>
            <a:ext cx="10817923" cy="1416771"/>
          </a:xfrm>
        </p:spPr>
        <p:txBody>
          <a:bodyPr/>
          <a:lstStyle/>
          <a:p>
            <a:r>
              <a:rPr lang="en-GB" dirty="0"/>
              <a:t>Additional support for learning: statutory guidance 2017, Section 37-38 states education authorities will carry out their duties to plan post-school transitions of those leaving school who… are otherwise at risk of not making a successful transition such as looked after children </a:t>
            </a:r>
            <a:r>
              <a:rPr lang="en-GB" dirty="0">
                <a:solidFill>
                  <a:srgbClr val="7030A0"/>
                </a:solidFill>
              </a:rPr>
              <a:t>and young carers</a:t>
            </a:r>
            <a:r>
              <a:rPr lang="en-GB" dirty="0"/>
              <a:t>.</a:t>
            </a:r>
          </a:p>
          <a:p>
            <a:endParaRPr lang="en-GB" dirty="0"/>
          </a:p>
          <a:p>
            <a:r>
              <a:rPr lang="en-GB" dirty="0"/>
              <a:t>Transitions are hard for all young people but from Unit 1 we know that moving on from school can be particularly hard for young carers emotionally and practically. </a:t>
            </a:r>
          </a:p>
          <a:p>
            <a:endParaRPr lang="en-GB" dirty="0"/>
          </a:p>
          <a:p>
            <a:r>
              <a:rPr lang="en-GB" dirty="0"/>
              <a:t>They may:</a:t>
            </a:r>
          </a:p>
          <a:p>
            <a:pPr marL="342900" indent="-342900">
              <a:buFont typeface="Arial" panose="020B0604020202020204" pitchFamily="34" charset="0"/>
              <a:buChar char="•"/>
            </a:pPr>
            <a:r>
              <a:rPr lang="en-GB" dirty="0"/>
              <a:t>be pressured to continue with their caring role making it difficult for them to attend college, university, training or work</a:t>
            </a:r>
          </a:p>
          <a:p>
            <a:pPr marL="342900" indent="-342900">
              <a:buFont typeface="Arial" panose="020B0604020202020204" pitchFamily="34" charset="0"/>
              <a:buChar char="•"/>
            </a:pPr>
            <a:r>
              <a:rPr lang="en-GB" dirty="0"/>
              <a:t>feel guilty about leaving their caring role to someone else</a:t>
            </a:r>
          </a:p>
          <a:p>
            <a:pPr marL="342900" indent="-342900">
              <a:buFont typeface="Arial" panose="020B0604020202020204" pitchFamily="34" charset="0"/>
              <a:buChar char="•"/>
            </a:pPr>
            <a:r>
              <a:rPr lang="en-GB" dirty="0"/>
              <a:t>be worried about the person they care for and how they will be cared for if they don’t do it</a:t>
            </a:r>
          </a:p>
        </p:txBody>
      </p:sp>
    </p:spTree>
    <p:extLst>
      <p:ext uri="{BB962C8B-B14F-4D97-AF65-F5344CB8AC3E}">
        <p14:creationId xmlns:p14="http://schemas.microsoft.com/office/powerpoint/2010/main" val="261431502"/>
      </p:ext>
    </p:extLst>
  </p:cSld>
  <p:clrMapOvr>
    <a:masterClrMapping/>
  </p:clrMapOvr>
  <mc:AlternateContent xmlns:mc="http://schemas.openxmlformats.org/markup-compatibility/2006" xmlns:p14="http://schemas.microsoft.com/office/powerpoint/2010/main">
    <mc:Choice Requires="p14">
      <p:transition spd="slow" p14:dur="2000" advTm="94944"/>
    </mc:Choice>
    <mc:Fallback xmlns="">
      <p:transition spd="slow" advTm="9494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43746" y="565720"/>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t>Activity Reflection Question 5</a:t>
            </a:r>
          </a:p>
        </p:txBody>
      </p:sp>
      <p:sp>
        <p:nvSpPr>
          <p:cNvPr id="5" name="Content Placeholder 2"/>
          <p:cNvSpPr txBox="1">
            <a:spLocks/>
          </p:cNvSpPr>
          <p:nvPr/>
        </p:nvSpPr>
        <p:spPr bwMode="auto">
          <a:xfrm>
            <a:off x="576530" y="1525228"/>
            <a:ext cx="10817923" cy="7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t>What policies or guidance, specific to your setting, have relevancy for young carers?</a:t>
            </a:r>
          </a:p>
          <a:p>
            <a:r>
              <a:rPr lang="en-GB" dirty="0"/>
              <a:t>	</a:t>
            </a:r>
            <a:r>
              <a:rPr lang="en-GB" sz="1600" dirty="0"/>
              <a:t>Supplementary questions (optional):</a:t>
            </a:r>
          </a:p>
          <a:p>
            <a:pPr marL="1085850" marR="35560" lvl="1" indent="-342900" algn="just">
              <a:lnSpc>
                <a:spcPct val="110000"/>
              </a:lnSpc>
              <a:spcBef>
                <a:spcPts val="720"/>
              </a:spcBef>
              <a:spcAft>
                <a:spcPts val="720"/>
              </a:spcAft>
              <a:buSzPts val="1000"/>
              <a:buFont typeface="Symbol" panose="05050102010706020507" pitchFamily="18" charset="2"/>
              <a:buChar char=""/>
              <a:tabLst>
                <a:tab pos="228600" algn="l"/>
              </a:tabLst>
            </a:pPr>
            <a:r>
              <a:rPr lang="en-GB" sz="1600" dirty="0">
                <a:effectLst/>
                <a:latin typeface="Arial" panose="020B0604020202020204" pitchFamily="34" charset="0"/>
                <a:ea typeface="Arial" panose="020B0604020202020204" pitchFamily="34" charset="0"/>
              </a:rPr>
              <a:t>Do you know who the young carers in your educational setting?</a:t>
            </a:r>
          </a:p>
          <a:p>
            <a:pPr marL="1085850" marR="35560" lvl="1" indent="-342900" algn="just">
              <a:lnSpc>
                <a:spcPct val="110000"/>
              </a:lnSpc>
              <a:spcBef>
                <a:spcPts val="720"/>
              </a:spcBef>
              <a:spcAft>
                <a:spcPts val="720"/>
              </a:spcAft>
              <a:buSzPts val="1000"/>
              <a:buFont typeface="Symbol" panose="05050102010706020507" pitchFamily="18" charset="2"/>
              <a:buChar char=""/>
              <a:tabLst>
                <a:tab pos="228600" algn="l"/>
              </a:tabLst>
            </a:pPr>
            <a:r>
              <a:rPr lang="en-US" sz="1600" dirty="0">
                <a:effectLst/>
                <a:latin typeface="Arial" panose="020B0604020202020204" pitchFamily="34" charset="0"/>
                <a:ea typeface="Arial" panose="020B0604020202020204" pitchFamily="34" charset="0"/>
              </a:rPr>
              <a:t>Are your young </a:t>
            </a:r>
            <a:r>
              <a:rPr lang="en-US" sz="1600" dirty="0" err="1">
                <a:effectLst/>
                <a:latin typeface="Arial" panose="020B0604020202020204" pitchFamily="34" charset="0"/>
                <a:ea typeface="Arial" panose="020B0604020202020204" pitchFamily="34" charset="0"/>
              </a:rPr>
              <a:t>carers</a:t>
            </a:r>
            <a:r>
              <a:rPr lang="en-US" sz="1600" dirty="0">
                <a:effectLst/>
                <a:latin typeface="Arial" panose="020B0604020202020204" pitchFamily="34" charset="0"/>
                <a:ea typeface="Arial" panose="020B0604020202020204" pitchFamily="34" charset="0"/>
              </a:rPr>
              <a:t> recorded in </a:t>
            </a:r>
            <a:r>
              <a:rPr lang="en-US" sz="1600" dirty="0" err="1">
                <a:effectLst/>
                <a:latin typeface="Arial" panose="020B0604020202020204" pitchFamily="34" charset="0"/>
                <a:ea typeface="Arial" panose="020B0604020202020204" pitchFamily="34" charset="0"/>
              </a:rPr>
              <a:t>SEEMIS</a:t>
            </a:r>
            <a:r>
              <a:rPr lang="en-US" sz="1600" dirty="0">
                <a:effectLst/>
                <a:latin typeface="Arial" panose="020B0604020202020204" pitchFamily="34" charset="0"/>
                <a:ea typeface="Arial" panose="020B0604020202020204" pitchFamily="34" charset="0"/>
              </a:rPr>
              <a:t> as having additional support needs?</a:t>
            </a:r>
          </a:p>
          <a:p>
            <a:pPr marL="1085850" marR="35560" lvl="1" indent="-342900" algn="just">
              <a:lnSpc>
                <a:spcPct val="110000"/>
              </a:lnSpc>
              <a:spcBef>
                <a:spcPts val="720"/>
              </a:spcBef>
              <a:spcAft>
                <a:spcPts val="720"/>
              </a:spcAft>
              <a:buSzPts val="1000"/>
              <a:buFont typeface="Symbol" panose="05050102010706020507" pitchFamily="18" charset="2"/>
              <a:buChar char=""/>
              <a:tabLst>
                <a:tab pos="228600" algn="l"/>
              </a:tabLst>
            </a:pPr>
            <a:r>
              <a:rPr lang="en-GB" sz="1600" dirty="0">
                <a:effectLst/>
                <a:latin typeface="Arial" panose="020B0604020202020204" pitchFamily="34" charset="0"/>
                <a:ea typeface="Arial" panose="020B0604020202020204" pitchFamily="34" charset="0"/>
              </a:rPr>
              <a:t>For the young carers that you teach do you know if their caring role is having an impact on their learning or educational progress?</a:t>
            </a:r>
            <a:r>
              <a:rPr lang="en-GB" sz="1600" kern="0" dirty="0"/>
              <a:t> </a:t>
            </a:r>
          </a:p>
          <a:p>
            <a:pPr marL="1085850" marR="35560" lvl="1" indent="-342900" algn="just">
              <a:lnSpc>
                <a:spcPct val="110000"/>
              </a:lnSpc>
              <a:spcBef>
                <a:spcPts val="720"/>
              </a:spcBef>
              <a:spcAft>
                <a:spcPts val="720"/>
              </a:spcAft>
              <a:buSzPts val="1000"/>
              <a:buFont typeface="Symbol" panose="05050102010706020507" pitchFamily="18" charset="2"/>
              <a:buChar char=""/>
              <a:tabLst>
                <a:tab pos="228600" algn="l"/>
              </a:tabLst>
            </a:pPr>
            <a:endParaRPr lang="en-GB" sz="1600" dirty="0">
              <a:effectLst/>
              <a:latin typeface="Arial" panose="020B0604020202020204" pitchFamily="34" charset="0"/>
              <a:ea typeface="Arial" panose="020B0604020202020204" pitchFamily="34" charset="0"/>
            </a:endParaRPr>
          </a:p>
          <a:p>
            <a:endParaRPr lang="en-GB" dirty="0"/>
          </a:p>
        </p:txBody>
      </p:sp>
      <p:pic>
        <p:nvPicPr>
          <p:cNvPr id="6" name="Picture 5" descr="Question Mark Response - Free image on Pixaba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7107" y="4227872"/>
            <a:ext cx="1817786" cy="1817786"/>
          </a:xfrm>
          <a:prstGeom prst="rect">
            <a:avLst/>
          </a:prstGeom>
        </p:spPr>
      </p:pic>
    </p:spTree>
    <p:extLst>
      <p:ext uri="{BB962C8B-B14F-4D97-AF65-F5344CB8AC3E}">
        <p14:creationId xmlns:p14="http://schemas.microsoft.com/office/powerpoint/2010/main" val="1574279462"/>
      </p:ext>
    </p:extLst>
  </p:cSld>
  <p:clrMapOvr>
    <a:masterClrMapping/>
  </p:clrMapOvr>
  <mc:AlternateContent xmlns:mc="http://schemas.openxmlformats.org/markup-compatibility/2006" xmlns:p14="http://schemas.microsoft.com/office/powerpoint/2010/main">
    <mc:Choice Requires="p14">
      <p:transition spd="slow" p14:dur="2000" advTm="45026"/>
    </mc:Choice>
    <mc:Fallback xmlns="">
      <p:transition spd="slow" advTm="450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7" name="Rectangle 6"/>
          <p:cNvSpPr/>
          <p:nvPr/>
        </p:nvSpPr>
        <p:spPr>
          <a:xfrm>
            <a:off x="666532" y="2289451"/>
            <a:ext cx="11465034" cy="1200329"/>
          </a:xfrm>
          <a:prstGeom prst="rect">
            <a:avLst/>
          </a:prstGeom>
        </p:spPr>
        <p:txBody>
          <a:bodyPr wrap="square">
            <a:spAutoFit/>
          </a:bodyPr>
          <a:lstStyle/>
          <a:p>
            <a:r>
              <a:rPr lang="en-GB" sz="3600" b="1" dirty="0">
                <a:solidFill>
                  <a:srgbClr val="00ABB5"/>
                </a:solidFill>
              </a:rPr>
              <a:t>Module 2:	Young Carers and The Law, Their 				Rights, and Their Voice</a:t>
            </a:r>
          </a:p>
        </p:txBody>
      </p:sp>
      <p:pic>
        <p:nvPicPr>
          <p:cNvPr id="12" name="Picture 11" descr="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51569"/>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58" y="417260"/>
            <a:ext cx="1949553" cy="1536011"/>
          </a:xfrm>
          <a:prstGeom prst="rect">
            <a:avLst/>
          </a:prstGeom>
        </p:spPr>
      </p:pic>
      <p:sp>
        <p:nvSpPr>
          <p:cNvPr id="3" name="Text Box 2">
            <a:extLst>
              <a:ext uri="{FF2B5EF4-FFF2-40B4-BE49-F238E27FC236}">
                <a16:creationId xmlns:a16="http://schemas.microsoft.com/office/drawing/2014/main" id="{E22DA7AF-D41E-032F-6C69-F60DCBF34FD1}"/>
              </a:ext>
            </a:extLst>
          </p:cNvPr>
          <p:cNvSpPr txBox="1">
            <a:spLocks noChangeArrowheads="1"/>
          </p:cNvSpPr>
          <p:nvPr/>
        </p:nvSpPr>
        <p:spPr bwMode="auto">
          <a:xfrm>
            <a:off x="658158" y="4082760"/>
            <a:ext cx="9056114" cy="402987"/>
          </a:xfrm>
          <a:prstGeom prst="rect">
            <a:avLst/>
          </a:prstGeom>
          <a:solidFill>
            <a:srgbClr val="00ABB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r>
              <a:rPr lang="en-GB" i="1" dirty="0"/>
              <a:t>This module is suitable for anyone with specific responsibility for supporting young carers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E373217-13EC-209C-B797-40EC69830C6A}"/>
              </a:ext>
            </a:extLst>
          </p:cNvPr>
          <p:cNvSpPr/>
          <p:nvPr/>
        </p:nvSpPr>
        <p:spPr>
          <a:xfrm>
            <a:off x="587873" y="3429000"/>
            <a:ext cx="10335766"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rgbClr val="B3D236"/>
                </a:solidFill>
              </a:rPr>
              <a:t>Module </a:t>
            </a:r>
            <a:r>
              <a:rPr lang="en-GB" sz="2000" b="1" dirty="0" err="1">
                <a:solidFill>
                  <a:srgbClr val="B3D236"/>
                </a:solidFill>
              </a:rPr>
              <a:t>2C</a:t>
            </a:r>
            <a:r>
              <a:rPr lang="en-GB" sz="2000" b="1" dirty="0">
                <a:solidFill>
                  <a:srgbClr val="B3D236"/>
                </a:solidFill>
              </a:rPr>
              <a:t>: 	      	What works well for all learners including Young Carers</a:t>
            </a:r>
          </a:p>
        </p:txBody>
      </p:sp>
    </p:spTree>
    <p:extLst>
      <p:ext uri="{BB962C8B-B14F-4D97-AF65-F5344CB8AC3E}">
        <p14:creationId xmlns:p14="http://schemas.microsoft.com/office/powerpoint/2010/main" val="815431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0173"/>
            <a:ext cx="10836972" cy="711200"/>
          </a:xfrm>
        </p:spPr>
        <p:txBody>
          <a:bodyPr/>
          <a:lstStyle/>
          <a:p>
            <a:r>
              <a:rPr lang="en-GB" sz="2800" dirty="0"/>
              <a:t>Linking Young Carers to Children’s Rights</a:t>
            </a:r>
          </a:p>
        </p:txBody>
      </p:sp>
      <p:pic>
        <p:nvPicPr>
          <p:cNvPr id="6" name="Picture 5" descr="A black sign with white text&#10;&#10;Description automatically generated">
            <a:extLst>
              <a:ext uri="{FF2B5EF4-FFF2-40B4-BE49-F238E27FC236}">
                <a16:creationId xmlns:a16="http://schemas.microsoft.com/office/drawing/2014/main" id="{2CA4AFCC-7B6A-4E91-802F-81C2B87F9E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50832" y="507013"/>
            <a:ext cx="1321787" cy="677520"/>
          </a:xfrm>
          <a:prstGeom prst="rect">
            <a:avLst/>
          </a:prstGeom>
        </p:spPr>
      </p:pic>
      <p:sp>
        <p:nvSpPr>
          <p:cNvPr id="7" name="Content Placeholder 2"/>
          <p:cNvSpPr txBox="1">
            <a:spLocks/>
          </p:cNvSpPr>
          <p:nvPr/>
        </p:nvSpPr>
        <p:spPr bwMode="auto">
          <a:xfrm>
            <a:off x="829989" y="1184533"/>
            <a:ext cx="5124450" cy="456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nSpc>
                <a:spcPct val="150000"/>
              </a:lnSpc>
            </a:pPr>
            <a:r>
              <a:rPr lang="en-GB" b="1" kern="0" dirty="0">
                <a:solidFill>
                  <a:srgbClr val="00ABB5"/>
                </a:solidFill>
              </a:rPr>
              <a:t>General Underpinning principles</a:t>
            </a:r>
          </a:p>
          <a:p>
            <a:pPr>
              <a:lnSpc>
                <a:spcPct val="150000"/>
              </a:lnSpc>
            </a:pPr>
            <a:r>
              <a:rPr lang="en-GB" sz="1600" kern="0" dirty="0">
                <a:solidFill>
                  <a:srgbClr val="00ABB5"/>
                </a:solidFill>
              </a:rPr>
              <a:t>Article 2 		</a:t>
            </a:r>
            <a:r>
              <a:rPr lang="en-GB" sz="1600" kern="0" dirty="0">
                <a:solidFill>
                  <a:schemeClr val="tx1">
                    <a:lumMod val="75000"/>
                    <a:lumOff val="25000"/>
                  </a:schemeClr>
                </a:solidFill>
              </a:rPr>
              <a:t>without discrimination.</a:t>
            </a:r>
          </a:p>
          <a:p>
            <a:pPr>
              <a:lnSpc>
                <a:spcPct val="150000"/>
              </a:lnSpc>
            </a:pPr>
            <a:r>
              <a:rPr lang="en-GB" sz="1600" kern="0" dirty="0">
                <a:solidFill>
                  <a:srgbClr val="00ABB5"/>
                </a:solidFill>
              </a:rPr>
              <a:t>Article 3 		</a:t>
            </a:r>
            <a:r>
              <a:rPr lang="en-GB" sz="1600" kern="0" dirty="0">
                <a:solidFill>
                  <a:schemeClr val="tx1">
                    <a:lumMod val="75000"/>
                    <a:lumOff val="25000"/>
                  </a:schemeClr>
                </a:solidFill>
              </a:rPr>
              <a:t>best interests of the child</a:t>
            </a:r>
          </a:p>
          <a:p>
            <a:pPr>
              <a:lnSpc>
                <a:spcPct val="150000"/>
              </a:lnSpc>
            </a:pPr>
            <a:r>
              <a:rPr lang="en-GB" sz="1600" kern="0" dirty="0">
                <a:solidFill>
                  <a:srgbClr val="00ABB5"/>
                </a:solidFill>
              </a:rPr>
              <a:t>Article 6 		</a:t>
            </a:r>
            <a:r>
              <a:rPr lang="en-GB" sz="1600" kern="0" dirty="0">
                <a:solidFill>
                  <a:schemeClr val="tx1">
                    <a:lumMod val="75000"/>
                    <a:lumOff val="25000"/>
                  </a:schemeClr>
                </a:solidFill>
              </a:rPr>
              <a:t>survival &amp; development</a:t>
            </a:r>
          </a:p>
          <a:p>
            <a:pPr>
              <a:lnSpc>
                <a:spcPct val="150000"/>
              </a:lnSpc>
            </a:pPr>
            <a:r>
              <a:rPr lang="en-GB" sz="1600" kern="0" dirty="0">
                <a:solidFill>
                  <a:srgbClr val="00ABB5"/>
                </a:solidFill>
              </a:rPr>
              <a:t>Article 12 		</a:t>
            </a:r>
            <a:r>
              <a:rPr lang="en-GB" sz="1600" kern="0" dirty="0">
                <a:solidFill>
                  <a:schemeClr val="tx1">
                    <a:lumMod val="75000"/>
                    <a:lumOff val="25000"/>
                  </a:schemeClr>
                </a:solidFill>
              </a:rPr>
              <a:t>views of the child</a:t>
            </a:r>
          </a:p>
          <a:p>
            <a:pPr>
              <a:lnSpc>
                <a:spcPct val="150000"/>
              </a:lnSpc>
            </a:pPr>
            <a:r>
              <a:rPr lang="en-GB" b="1" dirty="0">
                <a:solidFill>
                  <a:srgbClr val="00ABB5"/>
                </a:solidFill>
              </a:rPr>
              <a:t>Education specific Articles</a:t>
            </a:r>
          </a:p>
          <a:p>
            <a:pPr>
              <a:lnSpc>
                <a:spcPct val="150000"/>
              </a:lnSpc>
            </a:pPr>
            <a:r>
              <a:rPr lang="en-GB" sz="1600" b="1" dirty="0">
                <a:solidFill>
                  <a:srgbClr val="B3D236"/>
                </a:solidFill>
              </a:rPr>
              <a:t>Article 28</a:t>
            </a:r>
            <a:r>
              <a:rPr lang="en-GB" sz="1600" dirty="0"/>
              <a:t>	Right to an education that:</a:t>
            </a:r>
          </a:p>
          <a:p>
            <a:pPr>
              <a:lnSpc>
                <a:spcPct val="150000"/>
              </a:lnSpc>
            </a:pPr>
            <a:r>
              <a:rPr lang="en-GB" sz="1600" b="1" dirty="0">
                <a:solidFill>
                  <a:srgbClr val="B3D236"/>
                </a:solidFill>
              </a:rPr>
              <a:t>Article 29</a:t>
            </a:r>
            <a:r>
              <a:rPr lang="en-GB" sz="1600" dirty="0"/>
              <a:t>	develops every child’s personality, 		talents and abilities to the full</a:t>
            </a:r>
          </a:p>
          <a:p>
            <a:pPr>
              <a:lnSpc>
                <a:spcPct val="150000"/>
              </a:lnSpc>
            </a:pPr>
            <a:r>
              <a:rPr lang="en-GB" sz="1600" b="1" dirty="0">
                <a:solidFill>
                  <a:srgbClr val="B3D236"/>
                </a:solidFill>
              </a:rPr>
              <a:t>Article 31</a:t>
            </a:r>
            <a:r>
              <a:rPr lang="en-GB" sz="1600" dirty="0"/>
              <a:t>	Relax, play and take part in 			cultural and artistic activities</a:t>
            </a:r>
          </a:p>
          <a:p>
            <a:pPr>
              <a:lnSpc>
                <a:spcPct val="150000"/>
              </a:lnSpc>
            </a:pPr>
            <a:endParaRPr lang="en-GB" sz="1600" kern="0" dirty="0">
              <a:solidFill>
                <a:srgbClr val="B3D236"/>
              </a:solidFill>
            </a:endParaRPr>
          </a:p>
        </p:txBody>
      </p:sp>
      <p:sp>
        <p:nvSpPr>
          <p:cNvPr id="8" name="Content Placeholder 2"/>
          <p:cNvSpPr txBox="1">
            <a:spLocks/>
          </p:cNvSpPr>
          <p:nvPr/>
        </p:nvSpPr>
        <p:spPr bwMode="auto">
          <a:xfrm>
            <a:off x="5961382" y="1357640"/>
            <a:ext cx="3533834" cy="211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ctr">
              <a:lnSpc>
                <a:spcPct val="150000"/>
              </a:lnSpc>
            </a:pPr>
            <a:endParaRPr lang="en-GB" sz="1600" b="1" kern="0" dirty="0">
              <a:solidFill>
                <a:srgbClr val="00ABB5"/>
              </a:solidFill>
            </a:endParaRPr>
          </a:p>
          <a:p>
            <a:pPr>
              <a:lnSpc>
                <a:spcPct val="150000"/>
              </a:lnSpc>
            </a:pPr>
            <a:r>
              <a:rPr lang="en-GB" sz="1600" b="1" kern="0" dirty="0">
                <a:solidFill>
                  <a:srgbClr val="00ABB5"/>
                </a:solidFill>
              </a:rPr>
              <a:t>EQUALITY &amp; EQUITY</a:t>
            </a:r>
            <a:br>
              <a:rPr lang="en-GB" sz="1600" kern="0" dirty="0">
                <a:solidFill>
                  <a:srgbClr val="B3D236"/>
                </a:solidFill>
              </a:rPr>
            </a:br>
            <a:r>
              <a:rPr lang="en-GB" sz="1600" b="1" kern="0" dirty="0">
                <a:solidFill>
                  <a:srgbClr val="00ABB5"/>
                </a:solidFill>
              </a:rPr>
              <a:t>OVERRIDING FACTOR</a:t>
            </a:r>
          </a:p>
          <a:p>
            <a:pPr>
              <a:lnSpc>
                <a:spcPct val="150000"/>
              </a:lnSpc>
            </a:pPr>
            <a:r>
              <a:rPr lang="en-GB" sz="1600" b="1" kern="0" dirty="0">
                <a:solidFill>
                  <a:srgbClr val="00ABB5"/>
                </a:solidFill>
              </a:rPr>
              <a:t>SAFEGUARDING</a:t>
            </a:r>
          </a:p>
          <a:p>
            <a:pPr>
              <a:lnSpc>
                <a:spcPct val="150000"/>
              </a:lnSpc>
            </a:pPr>
            <a:r>
              <a:rPr lang="en-GB" sz="1600" b="1" kern="0" dirty="0">
                <a:solidFill>
                  <a:srgbClr val="00ABB5"/>
                </a:solidFill>
              </a:rPr>
              <a:t>PARTICIPATION</a:t>
            </a:r>
          </a:p>
          <a:p>
            <a:pPr algn="ctr">
              <a:lnSpc>
                <a:spcPct val="150000"/>
              </a:lnSpc>
            </a:pPr>
            <a:endParaRPr lang="en-GB" sz="1600" b="1" kern="0" dirty="0">
              <a:solidFill>
                <a:srgbClr val="00ABB5"/>
              </a:solidFill>
            </a:endParaRPr>
          </a:p>
        </p:txBody>
      </p:sp>
      <p:sp>
        <p:nvSpPr>
          <p:cNvPr id="9" name="Content Placeholder 2"/>
          <p:cNvSpPr txBox="1">
            <a:spLocks/>
          </p:cNvSpPr>
          <p:nvPr/>
        </p:nvSpPr>
        <p:spPr bwMode="auto">
          <a:xfrm>
            <a:off x="6097343" y="3465384"/>
            <a:ext cx="3248025" cy="247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nSpc>
                <a:spcPct val="150000"/>
              </a:lnSpc>
            </a:pPr>
            <a:r>
              <a:rPr lang="en-GB" sz="1600" b="1" kern="0" dirty="0">
                <a:solidFill>
                  <a:srgbClr val="FF0000"/>
                </a:solidFill>
              </a:rPr>
              <a:t>INCLUSION</a:t>
            </a:r>
            <a:endParaRPr lang="en-GB" sz="1600" b="1" kern="0" dirty="0">
              <a:solidFill>
                <a:srgbClr val="00ABB5"/>
              </a:solidFill>
            </a:endParaRPr>
          </a:p>
          <a:p>
            <a:pPr>
              <a:lnSpc>
                <a:spcPct val="150000"/>
              </a:lnSpc>
            </a:pPr>
            <a:r>
              <a:rPr lang="en-GB" sz="1600" b="1" kern="0" dirty="0">
                <a:solidFill>
                  <a:srgbClr val="00ABB5"/>
                </a:solidFill>
              </a:rPr>
              <a:t>FULL CURRICULUM </a:t>
            </a:r>
          </a:p>
          <a:p>
            <a:pPr>
              <a:lnSpc>
                <a:spcPct val="150000"/>
              </a:lnSpc>
            </a:pPr>
            <a:r>
              <a:rPr lang="en-GB" sz="1600" b="1" kern="0" dirty="0">
                <a:solidFill>
                  <a:srgbClr val="00ABB5"/>
                </a:solidFill>
              </a:rPr>
              <a:t>FULLTIME</a:t>
            </a:r>
            <a:endParaRPr lang="en-GB" sz="1600" kern="0" dirty="0">
              <a:solidFill>
                <a:srgbClr val="B3D236"/>
              </a:solidFill>
            </a:endParaRPr>
          </a:p>
          <a:p>
            <a:pPr>
              <a:lnSpc>
                <a:spcPct val="150000"/>
              </a:lnSpc>
            </a:pPr>
            <a:r>
              <a:rPr lang="en-GB" sz="1600" b="1" kern="0" dirty="0">
                <a:solidFill>
                  <a:srgbClr val="00ABB5"/>
                </a:solidFill>
              </a:rPr>
              <a:t>WHOLE SCHOOL EXPERIENCE</a:t>
            </a:r>
          </a:p>
          <a:p>
            <a:pPr>
              <a:lnSpc>
                <a:spcPct val="150000"/>
              </a:lnSpc>
            </a:pPr>
            <a:r>
              <a:rPr lang="en-GB" sz="1600" b="1" kern="0" dirty="0">
                <a:solidFill>
                  <a:srgbClr val="00ABB5"/>
                </a:solidFill>
              </a:rPr>
              <a:t>SUITED TO THEIR NEEDS:</a:t>
            </a:r>
          </a:p>
          <a:p>
            <a:pPr>
              <a:lnSpc>
                <a:spcPct val="150000"/>
              </a:lnSpc>
            </a:pPr>
            <a:r>
              <a:rPr lang="en-GB" sz="1600" b="1" kern="0" dirty="0">
                <a:solidFill>
                  <a:srgbClr val="00ABB5"/>
                </a:solidFill>
              </a:rPr>
              <a:t>FLEXIBLE and ADAPTABLE</a:t>
            </a:r>
          </a:p>
        </p:txBody>
      </p:sp>
      <p:pic>
        <p:nvPicPr>
          <p:cNvPr id="11" name="Picture 2" descr="See the source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73682" y="3994464"/>
            <a:ext cx="2406650" cy="18024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ee the source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52311" y="1730407"/>
            <a:ext cx="2428021" cy="175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068189"/>
      </p:ext>
    </p:extLst>
  </p:cSld>
  <p:clrMapOvr>
    <a:masterClrMapping/>
  </p:clrMapOvr>
  <mc:AlternateContent xmlns:mc="http://schemas.openxmlformats.org/markup-compatibility/2006" xmlns:p14="http://schemas.microsoft.com/office/powerpoint/2010/main">
    <mc:Choice Requires="p14">
      <p:transition spd="slow" p14:dur="2000" advTm="165295"/>
    </mc:Choice>
    <mc:Fallback xmlns="">
      <p:transition spd="slow" advTm="16529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546100" y="459839"/>
            <a:ext cx="11240134"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400" kern="0" cap="none" dirty="0"/>
              <a:t>What children and young people said would make a difference to them:</a:t>
            </a:r>
          </a:p>
        </p:txBody>
      </p:sp>
      <p:sp>
        <p:nvSpPr>
          <p:cNvPr id="8" name="TextBox 7"/>
          <p:cNvSpPr txBox="1"/>
          <p:nvPr/>
        </p:nvSpPr>
        <p:spPr>
          <a:xfrm>
            <a:off x="546100" y="1171039"/>
            <a:ext cx="11240134" cy="4154984"/>
          </a:xfrm>
          <a:prstGeom prst="rect">
            <a:avLst/>
          </a:prstGeom>
          <a:noFill/>
        </p:spPr>
        <p:txBody>
          <a:bodyPr wrap="square" rtlCol="0">
            <a:spAutoFit/>
          </a:bodyPr>
          <a:lstStyle/>
          <a:p>
            <a:pPr>
              <a:lnSpc>
                <a:spcPct val="150000"/>
              </a:lnSpc>
            </a:pPr>
            <a:r>
              <a:rPr lang="en-GB" sz="1600" dirty="0">
                <a:solidFill>
                  <a:schemeClr val="tx1">
                    <a:lumMod val="75000"/>
                    <a:lumOff val="25000"/>
                  </a:schemeClr>
                </a:solidFill>
              </a:rPr>
              <a:t>Some key messages from the </a:t>
            </a:r>
            <a:r>
              <a:rPr lang="en-GB" sz="1600" dirty="0" err="1">
                <a:solidFill>
                  <a:schemeClr val="tx1">
                    <a:lumMod val="75000"/>
                    <a:lumOff val="25000"/>
                  </a:schemeClr>
                </a:solidFill>
              </a:rPr>
              <a:t>ASfL</a:t>
            </a:r>
            <a:r>
              <a:rPr lang="en-GB" sz="1600" dirty="0">
                <a:solidFill>
                  <a:schemeClr val="tx1">
                    <a:lumMod val="75000"/>
                    <a:lumOff val="25000"/>
                  </a:schemeClr>
                </a:solidFill>
              </a:rPr>
              <a:t> Implementation Review which are particularly relevant to young carers:-</a:t>
            </a:r>
          </a:p>
          <a:p>
            <a:pPr>
              <a:lnSpc>
                <a:spcPct val="150000"/>
              </a:lnSpc>
            </a:pPr>
            <a:endParaRPr lang="en-GB" sz="1600" dirty="0">
              <a:solidFill>
                <a:schemeClr val="tx1">
                  <a:lumMod val="75000"/>
                  <a:lumOff val="25000"/>
                </a:schemeClr>
              </a:solidFill>
            </a:endParaRPr>
          </a:p>
          <a:p>
            <a:pPr marL="285750" indent="-285750">
              <a:lnSpc>
                <a:spcPct val="150000"/>
              </a:lnSpc>
              <a:buFont typeface="Arial" panose="020B0604020202020204" pitchFamily="34" charset="0"/>
              <a:buChar char="•"/>
            </a:pPr>
            <a:r>
              <a:rPr lang="en-GB" sz="1600" dirty="0">
                <a:solidFill>
                  <a:schemeClr val="tx1">
                    <a:lumMod val="75000"/>
                    <a:lumOff val="25000"/>
                  </a:schemeClr>
                </a:solidFill>
              </a:rPr>
              <a:t>Meaningful relationships</a:t>
            </a:r>
          </a:p>
          <a:p>
            <a:pPr marL="285750" indent="-285750">
              <a:lnSpc>
                <a:spcPct val="150000"/>
              </a:lnSpc>
              <a:buFont typeface="Arial" panose="020B0604020202020204" pitchFamily="34" charset="0"/>
              <a:buChar char="•"/>
            </a:pPr>
            <a:r>
              <a:rPr lang="en-GB" sz="1600" dirty="0">
                <a:solidFill>
                  <a:schemeClr val="tx1">
                    <a:lumMod val="75000"/>
                    <a:lumOff val="25000"/>
                  </a:schemeClr>
                </a:solidFill>
              </a:rPr>
              <a:t>More knowledge and understanding of their support needs</a:t>
            </a:r>
          </a:p>
          <a:p>
            <a:pPr marL="285750" indent="-285750">
              <a:lnSpc>
                <a:spcPct val="150000"/>
              </a:lnSpc>
              <a:buFont typeface="Arial" panose="020B0604020202020204" pitchFamily="34" charset="0"/>
              <a:buChar char="•"/>
            </a:pPr>
            <a:r>
              <a:rPr lang="en-GB" sz="1600" dirty="0">
                <a:solidFill>
                  <a:schemeClr val="tx1">
                    <a:lumMod val="75000"/>
                    <a:lumOff val="25000"/>
                  </a:schemeClr>
                </a:solidFill>
              </a:rPr>
              <a:t>Consistency of support from all the adults working with them</a:t>
            </a:r>
          </a:p>
          <a:p>
            <a:pPr marL="285750" indent="-285750">
              <a:lnSpc>
                <a:spcPct val="150000"/>
              </a:lnSpc>
              <a:buFont typeface="Arial" panose="020B0604020202020204" pitchFamily="34" charset="0"/>
              <a:buChar char="•"/>
            </a:pPr>
            <a:r>
              <a:rPr lang="en-GB" sz="1600" dirty="0">
                <a:solidFill>
                  <a:schemeClr val="tx1">
                    <a:lumMod val="75000"/>
                    <a:lumOff val="25000"/>
                  </a:schemeClr>
                </a:solidFill>
              </a:rPr>
              <a:t>A safe place</a:t>
            </a:r>
          </a:p>
          <a:p>
            <a:pPr marL="285750" indent="-285750">
              <a:lnSpc>
                <a:spcPct val="150000"/>
              </a:lnSpc>
              <a:buFont typeface="Arial" panose="020B0604020202020204" pitchFamily="34" charset="0"/>
              <a:buChar char="•"/>
            </a:pPr>
            <a:r>
              <a:rPr lang="en-GB" sz="1600" dirty="0">
                <a:solidFill>
                  <a:schemeClr val="tx1">
                    <a:lumMod val="75000"/>
                    <a:lumOff val="25000"/>
                  </a:schemeClr>
                </a:solidFill>
              </a:rPr>
              <a:t>Not to have their ability or capability underestimated</a:t>
            </a:r>
          </a:p>
          <a:p>
            <a:pPr marL="285750" indent="-285750">
              <a:lnSpc>
                <a:spcPct val="150000"/>
              </a:lnSpc>
              <a:buFont typeface="Arial" panose="020B0604020202020204" pitchFamily="34" charset="0"/>
              <a:buChar char="•"/>
            </a:pPr>
            <a:r>
              <a:rPr lang="en-GB" sz="1600" dirty="0">
                <a:solidFill>
                  <a:schemeClr val="tx1">
                    <a:lumMod val="75000"/>
                    <a:lumOff val="25000"/>
                  </a:schemeClr>
                </a:solidFill>
              </a:rPr>
              <a:t>More empathy from peers</a:t>
            </a:r>
          </a:p>
          <a:p>
            <a:pPr marL="285750" indent="-285750">
              <a:lnSpc>
                <a:spcPct val="150000"/>
              </a:lnSpc>
              <a:buFont typeface="Arial" panose="020B0604020202020204" pitchFamily="34" charset="0"/>
              <a:buChar char="•"/>
            </a:pPr>
            <a:r>
              <a:rPr lang="en-GB" sz="1600" dirty="0">
                <a:solidFill>
                  <a:schemeClr val="tx1">
                    <a:lumMod val="75000"/>
                    <a:lumOff val="25000"/>
                  </a:schemeClr>
                </a:solidFill>
              </a:rPr>
              <a:t>Timely responses to bullying</a:t>
            </a:r>
          </a:p>
          <a:p>
            <a:pPr marL="285750" indent="-285750">
              <a:lnSpc>
                <a:spcPct val="150000"/>
              </a:lnSpc>
              <a:buFont typeface="Arial" panose="020B0604020202020204" pitchFamily="34" charset="0"/>
              <a:buChar char="•"/>
            </a:pPr>
            <a:r>
              <a:rPr lang="en-GB" sz="1600" dirty="0">
                <a:solidFill>
                  <a:schemeClr val="tx1">
                    <a:lumMod val="75000"/>
                    <a:lumOff val="25000"/>
                  </a:schemeClr>
                </a:solidFill>
              </a:rPr>
              <a:t>Improved communication</a:t>
            </a:r>
          </a:p>
          <a:p>
            <a:pPr marL="285750" indent="-285750">
              <a:lnSpc>
                <a:spcPct val="150000"/>
              </a:lnSpc>
              <a:buFont typeface="Arial" panose="020B0604020202020204" pitchFamily="34" charset="0"/>
              <a:buChar char="•"/>
            </a:pPr>
            <a:r>
              <a:rPr lang="en-GB" sz="1600" dirty="0">
                <a:solidFill>
                  <a:schemeClr val="tx1">
                    <a:lumMod val="75000"/>
                    <a:lumOff val="25000"/>
                  </a:schemeClr>
                </a:solidFill>
              </a:rPr>
              <a:t>Involvement in decision making</a:t>
            </a:r>
          </a:p>
        </p:txBody>
      </p:sp>
      <p:sp>
        <p:nvSpPr>
          <p:cNvPr id="9" name="Text Box 2"/>
          <p:cNvSpPr txBox="1">
            <a:spLocks noChangeArrowheads="1"/>
          </p:cNvSpPr>
          <p:nvPr/>
        </p:nvSpPr>
        <p:spPr bwMode="auto">
          <a:xfrm>
            <a:off x="952150" y="5492257"/>
            <a:ext cx="10096850" cy="329321"/>
          </a:xfrm>
          <a:prstGeom prst="rect">
            <a:avLst/>
          </a:prstGeom>
          <a:solidFill>
            <a:srgbClr val="00ABB5"/>
          </a:solidFill>
          <a:ln w="34925">
            <a:solidFill>
              <a:srgbClr val="00ABB5"/>
            </a:solidFill>
            <a:miter lim="800000"/>
            <a:headEnd/>
            <a:tailEnd/>
          </a:ln>
        </p:spPr>
        <p:txBody>
          <a:bodyPr rot="0" vert="horz" wrap="square" lIns="0" tIns="0" rIns="0" bIns="0" anchor="t" anchorCtr="0">
            <a:spAutoFit/>
          </a:bodyPr>
          <a:lstStyle/>
          <a:p>
            <a:pPr marL="228600">
              <a:lnSpc>
                <a:spcPct val="107000"/>
              </a:lnSpc>
              <a:spcAft>
                <a:spcPts val="800"/>
              </a:spcAft>
            </a:pPr>
            <a:r>
              <a:rPr lang="en-GB" sz="2000" i="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GB" sz="2000" i="1"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Listening must start with the assumption that it will lead to change</a:t>
            </a:r>
            <a:r>
              <a:rPr lang="en-GB" sz="2000" i="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The Promise</a:t>
            </a:r>
          </a:p>
        </p:txBody>
      </p:sp>
    </p:spTree>
    <p:extLst>
      <p:ext uri="{BB962C8B-B14F-4D97-AF65-F5344CB8AC3E}">
        <p14:creationId xmlns:p14="http://schemas.microsoft.com/office/powerpoint/2010/main" val="2687012051"/>
      </p:ext>
    </p:extLst>
  </p:cSld>
  <p:clrMapOvr>
    <a:masterClrMapping/>
  </p:clrMapOvr>
  <mc:AlternateContent xmlns:mc="http://schemas.openxmlformats.org/markup-compatibility/2006" xmlns:p14="http://schemas.microsoft.com/office/powerpoint/2010/main">
    <mc:Choice Requires="p14">
      <p:transition spd="slow" p14:dur="2000" advTm="125837"/>
    </mc:Choice>
    <mc:Fallback xmlns="">
      <p:transition spd="slow" advTm="1258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7" name="Rectangle 6"/>
          <p:cNvSpPr/>
          <p:nvPr/>
        </p:nvSpPr>
        <p:spPr>
          <a:xfrm>
            <a:off x="666532" y="2289451"/>
            <a:ext cx="11465034" cy="1200329"/>
          </a:xfrm>
          <a:prstGeom prst="rect">
            <a:avLst/>
          </a:prstGeom>
        </p:spPr>
        <p:txBody>
          <a:bodyPr wrap="square">
            <a:spAutoFit/>
          </a:bodyPr>
          <a:lstStyle/>
          <a:p>
            <a:r>
              <a:rPr lang="en-GB" sz="3600" b="1" dirty="0">
                <a:solidFill>
                  <a:srgbClr val="00ABB5"/>
                </a:solidFill>
              </a:rPr>
              <a:t>Module 2:	Young Carers and The Law, Their 				Rights, and Their Voice</a:t>
            </a:r>
          </a:p>
        </p:txBody>
      </p:sp>
      <p:pic>
        <p:nvPicPr>
          <p:cNvPr id="12" name="Picture 11" descr="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51569"/>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58" y="417260"/>
            <a:ext cx="1949553" cy="1536011"/>
          </a:xfrm>
          <a:prstGeom prst="rect">
            <a:avLst/>
          </a:prstGeom>
        </p:spPr>
      </p:pic>
      <p:sp>
        <p:nvSpPr>
          <p:cNvPr id="3" name="Text Box 2">
            <a:extLst>
              <a:ext uri="{FF2B5EF4-FFF2-40B4-BE49-F238E27FC236}">
                <a16:creationId xmlns:a16="http://schemas.microsoft.com/office/drawing/2014/main" id="{E22DA7AF-D41E-032F-6C69-F60DCBF34FD1}"/>
              </a:ext>
            </a:extLst>
          </p:cNvPr>
          <p:cNvSpPr txBox="1">
            <a:spLocks noChangeArrowheads="1"/>
          </p:cNvSpPr>
          <p:nvPr/>
        </p:nvSpPr>
        <p:spPr bwMode="auto">
          <a:xfrm>
            <a:off x="658158" y="4082760"/>
            <a:ext cx="9056114" cy="402987"/>
          </a:xfrm>
          <a:prstGeom prst="rect">
            <a:avLst/>
          </a:prstGeom>
          <a:solidFill>
            <a:srgbClr val="00ABB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r>
              <a:rPr lang="en-GB" i="1" dirty="0"/>
              <a:t>This module is suitable for anyone with specific responsibility for supporting young carers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E373217-13EC-209C-B797-40EC69830C6A}"/>
              </a:ext>
            </a:extLst>
          </p:cNvPr>
          <p:cNvSpPr/>
          <p:nvPr/>
        </p:nvSpPr>
        <p:spPr>
          <a:xfrm>
            <a:off x="587873" y="3429000"/>
            <a:ext cx="10335766"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rgbClr val="B3D236"/>
                </a:solidFill>
              </a:rPr>
              <a:t>Module </a:t>
            </a:r>
            <a:r>
              <a:rPr lang="en-GB" sz="2000" b="1" dirty="0" err="1">
                <a:solidFill>
                  <a:srgbClr val="B3D236"/>
                </a:solidFill>
              </a:rPr>
              <a:t>2A</a:t>
            </a:r>
            <a:r>
              <a:rPr lang="en-GB" sz="2000" b="1" dirty="0">
                <a:solidFill>
                  <a:srgbClr val="B3D236"/>
                </a:solidFill>
              </a:rPr>
              <a:t>: 	      	 Legislation and Young Carers Statements</a:t>
            </a:r>
          </a:p>
        </p:txBody>
      </p:sp>
    </p:spTree>
    <p:extLst>
      <p:ext uri="{BB962C8B-B14F-4D97-AF65-F5344CB8AC3E}">
        <p14:creationId xmlns:p14="http://schemas.microsoft.com/office/powerpoint/2010/main" val="172742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63" y="319900"/>
            <a:ext cx="10836972" cy="711200"/>
          </a:xfrm>
        </p:spPr>
        <p:txBody>
          <a:bodyPr/>
          <a:lstStyle/>
          <a:p>
            <a:r>
              <a:rPr lang="en-GB" dirty="0"/>
              <a:t>So how can we ‘Get It Right For Every Young Carer’?</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8553" y="1031100"/>
            <a:ext cx="6876677" cy="4448152"/>
          </a:xfrm>
          <a:prstGeom prst="rect">
            <a:avLst/>
          </a:prstGeom>
        </p:spPr>
      </p:pic>
      <p:grpSp>
        <p:nvGrpSpPr>
          <p:cNvPr id="17" name="Group 16"/>
          <p:cNvGrpSpPr/>
          <p:nvPr/>
        </p:nvGrpSpPr>
        <p:grpSpPr>
          <a:xfrm>
            <a:off x="659663" y="1031100"/>
            <a:ext cx="3433041" cy="2934590"/>
            <a:chOff x="617577" y="1942211"/>
            <a:chExt cx="3433041" cy="2934590"/>
          </a:xfrm>
        </p:grpSpPr>
        <p:pic>
          <p:nvPicPr>
            <p:cNvPr id="1026" name="Picture 2" descr="See the source imag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5846" t="9669" r="26501" b="28465"/>
            <a:stretch/>
          </p:blipFill>
          <p:spPr bwMode="auto">
            <a:xfrm>
              <a:off x="744279" y="1942213"/>
              <a:ext cx="3218121" cy="29345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17577" y="1942211"/>
              <a:ext cx="1282107" cy="2126515"/>
              <a:chOff x="617577" y="1942211"/>
              <a:chExt cx="1282107" cy="2126515"/>
            </a:xfrm>
            <a:solidFill>
              <a:schemeClr val="bg1"/>
            </a:solidFill>
          </p:grpSpPr>
          <p:sp>
            <p:nvSpPr>
              <p:cNvPr id="8" name="Rectangle 7"/>
              <p:cNvSpPr/>
              <p:nvPr/>
            </p:nvSpPr>
            <p:spPr>
              <a:xfrm>
                <a:off x="617577" y="1942214"/>
                <a:ext cx="410237" cy="212651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26172" y="1942212"/>
                <a:ext cx="410237" cy="193867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116032" y="1942211"/>
                <a:ext cx="783652" cy="55289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p:cNvGrpSpPr/>
            <p:nvPr/>
          </p:nvGrpSpPr>
          <p:grpSpPr>
            <a:xfrm>
              <a:off x="2768511" y="1942211"/>
              <a:ext cx="1282107" cy="2126515"/>
              <a:chOff x="2768511" y="1942211"/>
              <a:chExt cx="1282107" cy="2126515"/>
            </a:xfrm>
          </p:grpSpPr>
          <p:sp>
            <p:nvSpPr>
              <p:cNvPr id="14" name="Rectangle 13"/>
              <p:cNvSpPr/>
              <p:nvPr/>
            </p:nvSpPr>
            <p:spPr>
              <a:xfrm flipH="1">
                <a:off x="3640381" y="1942214"/>
                <a:ext cx="410237" cy="2126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flipH="1">
                <a:off x="3570269" y="1942212"/>
                <a:ext cx="371753" cy="1938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flipH="1">
                <a:off x="2768511" y="1942211"/>
                <a:ext cx="783652" cy="552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9" name="TextBox 18"/>
          <p:cNvSpPr txBox="1"/>
          <p:nvPr/>
        </p:nvSpPr>
        <p:spPr>
          <a:xfrm>
            <a:off x="659663" y="3965690"/>
            <a:ext cx="3887840" cy="1384995"/>
          </a:xfrm>
          <a:prstGeom prst="rect">
            <a:avLst/>
          </a:prstGeom>
          <a:noFill/>
        </p:spPr>
        <p:txBody>
          <a:bodyPr wrap="square" rtlCol="0">
            <a:spAutoFit/>
          </a:bodyPr>
          <a:lstStyle/>
          <a:p>
            <a:pPr>
              <a:lnSpc>
                <a:spcPct val="150000"/>
              </a:lnSpc>
            </a:pPr>
            <a:r>
              <a:rPr lang="en-GB" sz="1400" b="1" dirty="0">
                <a:solidFill>
                  <a:schemeClr val="tx1">
                    <a:lumMod val="75000"/>
                    <a:lumOff val="25000"/>
                  </a:schemeClr>
                </a:solidFill>
              </a:rPr>
              <a:t>Consider the whole child (or young person)</a:t>
            </a:r>
          </a:p>
          <a:p>
            <a:pPr>
              <a:lnSpc>
                <a:spcPct val="150000"/>
              </a:lnSpc>
            </a:pPr>
            <a:r>
              <a:rPr lang="en-GB" sz="1400" dirty="0">
                <a:solidFill>
                  <a:schemeClr val="tx1">
                    <a:lumMod val="75000"/>
                    <a:lumOff val="25000"/>
                  </a:schemeClr>
                </a:solidFill>
              </a:rPr>
              <a:t>- their development and their needs</a:t>
            </a:r>
          </a:p>
          <a:p>
            <a:pPr>
              <a:lnSpc>
                <a:spcPct val="150000"/>
              </a:lnSpc>
            </a:pPr>
            <a:r>
              <a:rPr lang="en-GB" sz="1400" dirty="0">
                <a:solidFill>
                  <a:schemeClr val="tx1">
                    <a:lumMod val="75000"/>
                    <a:lumOff val="25000"/>
                  </a:schemeClr>
                </a:solidFill>
              </a:rPr>
              <a:t>Physical, Social, Educational, &amp; Psychological</a:t>
            </a:r>
          </a:p>
          <a:p>
            <a:pPr>
              <a:lnSpc>
                <a:spcPct val="150000"/>
              </a:lnSpc>
            </a:pPr>
            <a:r>
              <a:rPr lang="en-GB" sz="1400" dirty="0">
                <a:solidFill>
                  <a:schemeClr val="tx1">
                    <a:lumMod val="75000"/>
                    <a:lumOff val="25000"/>
                  </a:schemeClr>
                </a:solidFill>
              </a:rPr>
              <a:t>-in the context of their family &amp; their caring role</a:t>
            </a:r>
          </a:p>
        </p:txBody>
      </p:sp>
      <p:sp>
        <p:nvSpPr>
          <p:cNvPr id="20" name="TextBox 19"/>
          <p:cNvSpPr txBox="1"/>
          <p:nvPr/>
        </p:nvSpPr>
        <p:spPr>
          <a:xfrm>
            <a:off x="4674204" y="5465604"/>
            <a:ext cx="7014522" cy="698717"/>
          </a:xfrm>
          <a:prstGeom prst="rect">
            <a:avLst/>
          </a:prstGeom>
          <a:noFill/>
        </p:spPr>
        <p:txBody>
          <a:bodyPr wrap="square" rtlCol="0">
            <a:spAutoFit/>
          </a:bodyPr>
          <a:lstStyle/>
          <a:p>
            <a:pPr>
              <a:lnSpc>
                <a:spcPct val="150000"/>
              </a:lnSpc>
            </a:pPr>
            <a:r>
              <a:rPr lang="en-GB" sz="1400" b="1" dirty="0">
                <a:solidFill>
                  <a:srgbClr val="FF0000"/>
                </a:solidFill>
              </a:rPr>
              <a:t>In terms of education focussing on these 4 key areas practitioners, schools and local authorities can Get It Right for Every Young Carer</a:t>
            </a:r>
          </a:p>
        </p:txBody>
      </p:sp>
    </p:spTree>
    <p:extLst>
      <p:ext uri="{BB962C8B-B14F-4D97-AF65-F5344CB8AC3E}">
        <p14:creationId xmlns:p14="http://schemas.microsoft.com/office/powerpoint/2010/main" val="52576168"/>
      </p:ext>
    </p:extLst>
  </p:cSld>
  <p:clrMapOvr>
    <a:masterClrMapping/>
  </p:clrMapOvr>
  <mc:AlternateContent xmlns:mc="http://schemas.openxmlformats.org/markup-compatibility/2006" xmlns:p14="http://schemas.microsoft.com/office/powerpoint/2010/main">
    <mc:Choice Requires="p14">
      <p:transition spd="slow" p14:dur="2000" advTm="131385"/>
    </mc:Choice>
    <mc:Fallback xmlns="">
      <p:transition spd="slow" advTm="13138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1327-B7E2-738F-C202-CFF031885889}"/>
              </a:ext>
            </a:extLst>
          </p:cNvPr>
          <p:cNvSpPr>
            <a:spLocks noGrp="1"/>
          </p:cNvSpPr>
          <p:nvPr>
            <p:ph type="title"/>
          </p:nvPr>
        </p:nvSpPr>
        <p:spPr/>
        <p:txBody>
          <a:bodyPr/>
          <a:lstStyle/>
          <a:p>
            <a:r>
              <a:rPr lang="en-GB" dirty="0"/>
              <a:t>National Carer’s Strategy (2022)</a:t>
            </a:r>
          </a:p>
        </p:txBody>
      </p:sp>
      <p:sp>
        <p:nvSpPr>
          <p:cNvPr id="3" name="Content Placeholder 2">
            <a:extLst>
              <a:ext uri="{FF2B5EF4-FFF2-40B4-BE49-F238E27FC236}">
                <a16:creationId xmlns:a16="http://schemas.microsoft.com/office/drawing/2014/main" id="{14147978-79DB-C512-1CDE-32D24F3D5FED}"/>
              </a:ext>
            </a:extLst>
          </p:cNvPr>
          <p:cNvSpPr>
            <a:spLocks noGrp="1"/>
          </p:cNvSpPr>
          <p:nvPr>
            <p:ph idx="1"/>
          </p:nvPr>
        </p:nvSpPr>
        <p:spPr>
          <a:xfrm>
            <a:off x="2750575" y="5678973"/>
            <a:ext cx="6334432" cy="466982"/>
          </a:xfrm>
        </p:spPr>
        <p:txBody>
          <a:bodyPr/>
          <a:lstStyle/>
          <a:p>
            <a:r>
              <a:rPr lang="en-GB" sz="1800" u="sng" dirty="0">
                <a:solidFill>
                  <a:srgbClr val="0563C1"/>
                </a:solidFill>
                <a:effectLst/>
                <a:latin typeface="Rubik"/>
                <a:ea typeface="Calibri" panose="020F0502020204030204" pitchFamily="34" charset="0"/>
                <a:hlinkClick r:id="rId2"/>
              </a:rPr>
              <a:t>https://www.gov.scot/publications/national-carers-strategy/</a:t>
            </a:r>
            <a:endParaRPr lang="en-GB" sz="1800" dirty="0">
              <a:effectLst/>
              <a:latin typeface="Calibri" panose="020F0502020204030204" pitchFamily="34" charset="0"/>
              <a:ea typeface="Calibri" panose="020F0502020204030204" pitchFamily="34" charset="0"/>
            </a:endParaRPr>
          </a:p>
          <a:p>
            <a:endParaRPr lang="en-GB" dirty="0"/>
          </a:p>
        </p:txBody>
      </p:sp>
      <p:pic>
        <p:nvPicPr>
          <p:cNvPr id="5" name="Picture 4">
            <a:extLst>
              <a:ext uri="{FF2B5EF4-FFF2-40B4-BE49-F238E27FC236}">
                <a16:creationId xmlns:a16="http://schemas.microsoft.com/office/drawing/2014/main" id="{77C8DD82-771E-CAF6-A6C1-85A1021D14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484" y="2329292"/>
            <a:ext cx="1971368" cy="2803275"/>
          </a:xfrm>
          <a:prstGeom prst="rect">
            <a:avLst/>
          </a:prstGeom>
          <a:ln>
            <a:solidFill>
              <a:schemeClr val="tx1"/>
            </a:solidFill>
          </a:ln>
        </p:spPr>
      </p:pic>
      <p:sp>
        <p:nvSpPr>
          <p:cNvPr id="6" name="Content Placeholder 2">
            <a:extLst>
              <a:ext uri="{FF2B5EF4-FFF2-40B4-BE49-F238E27FC236}">
                <a16:creationId xmlns:a16="http://schemas.microsoft.com/office/drawing/2014/main" id="{6E66841B-E4AA-8A0E-1217-744F06EA839B}"/>
              </a:ext>
            </a:extLst>
          </p:cNvPr>
          <p:cNvSpPr txBox="1">
            <a:spLocks/>
          </p:cNvSpPr>
          <p:nvPr/>
        </p:nvSpPr>
        <p:spPr bwMode="auto">
          <a:xfrm>
            <a:off x="2657168" y="1631200"/>
            <a:ext cx="8581103" cy="386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200" b="1" kern="0" dirty="0">
                <a:solidFill>
                  <a:schemeClr val="tx1"/>
                </a:solidFill>
                <a:ea typeface="Calibri" panose="020F0502020204030204" pitchFamily="34" charset="0"/>
              </a:rPr>
              <a:t>Section 5  </a:t>
            </a:r>
            <a:r>
              <a:rPr lang="en-GB" sz="2200" b="1" dirty="0">
                <a:solidFill>
                  <a:schemeClr val="tx1"/>
                </a:solidFill>
              </a:rPr>
              <a:t>Strategic outcome for Young Carers</a:t>
            </a:r>
          </a:p>
          <a:p>
            <a:endParaRPr lang="en-GB" sz="800" dirty="0">
              <a:solidFill>
                <a:schemeClr val="tx1"/>
              </a:solidFill>
            </a:endParaRPr>
          </a:p>
          <a:p>
            <a:r>
              <a:rPr lang="en-GB" sz="2200" b="1" dirty="0">
                <a:solidFill>
                  <a:schemeClr val="tx1"/>
                </a:solidFill>
              </a:rPr>
              <a:t>SUPPORT</a:t>
            </a:r>
          </a:p>
          <a:p>
            <a:r>
              <a:rPr lang="en-GB" sz="2200" dirty="0">
                <a:solidFill>
                  <a:schemeClr val="tx1"/>
                </a:solidFill>
              </a:rPr>
              <a:t>• Young carers are supported and protected from inappropriate caring and negative impacts on their education, social lives and future opportunities </a:t>
            </a:r>
          </a:p>
          <a:p>
            <a:endParaRPr lang="en-GB" sz="2200" b="1" dirty="0">
              <a:solidFill>
                <a:schemeClr val="tx1"/>
              </a:solidFill>
            </a:endParaRPr>
          </a:p>
          <a:p>
            <a:r>
              <a:rPr lang="en-GB" sz="2200" b="1" dirty="0">
                <a:solidFill>
                  <a:schemeClr val="tx1"/>
                </a:solidFill>
              </a:rPr>
              <a:t>TRANSITIONS</a:t>
            </a:r>
          </a:p>
          <a:p>
            <a:r>
              <a:rPr lang="en-GB" sz="2200" dirty="0">
                <a:solidFill>
                  <a:schemeClr val="tx1"/>
                </a:solidFill>
              </a:rPr>
              <a:t>• Young adult carers are supported when moving from education to training and work while balancing an ongoing caring role</a:t>
            </a:r>
            <a:endParaRPr lang="en-GB" sz="2200" kern="0" dirty="0">
              <a:solidFill>
                <a:schemeClr val="tx1"/>
              </a:solidFill>
              <a:latin typeface="Calibri" panose="020F0502020204030204" pitchFamily="34" charset="0"/>
              <a:ea typeface="Calibri" panose="020F0502020204030204" pitchFamily="34" charset="0"/>
            </a:endParaRPr>
          </a:p>
          <a:p>
            <a:endParaRPr lang="en-GB" sz="2200" kern="0" dirty="0">
              <a:solidFill>
                <a:schemeClr val="tx1"/>
              </a:solidFill>
            </a:endParaRPr>
          </a:p>
        </p:txBody>
      </p:sp>
    </p:spTree>
    <p:extLst>
      <p:ext uri="{BB962C8B-B14F-4D97-AF65-F5344CB8AC3E}">
        <p14:creationId xmlns:p14="http://schemas.microsoft.com/office/powerpoint/2010/main" val="254713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43746" y="565720"/>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t>Activity Reflection Question 6</a:t>
            </a:r>
          </a:p>
        </p:txBody>
      </p:sp>
      <p:sp>
        <p:nvSpPr>
          <p:cNvPr id="5" name="Content Placeholder 2"/>
          <p:cNvSpPr txBox="1">
            <a:spLocks/>
          </p:cNvSpPr>
          <p:nvPr/>
        </p:nvSpPr>
        <p:spPr bwMode="auto">
          <a:xfrm>
            <a:off x="576530" y="1525228"/>
            <a:ext cx="10817923" cy="7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t>Considering the Young carers in your setting – which of their rights might we not be fully recognising or upheld?</a:t>
            </a:r>
          </a:p>
          <a:p>
            <a:r>
              <a:rPr lang="en-GB" dirty="0"/>
              <a:t>In your setting what universal supports, already in place (based around the 4 themes), will help your young carers?</a:t>
            </a:r>
          </a:p>
        </p:txBody>
      </p:sp>
      <p:pic>
        <p:nvPicPr>
          <p:cNvPr id="6" name="Picture 5" descr="Question Mark Response - Free image on Pixaba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5048" y="3180921"/>
            <a:ext cx="2741903" cy="2741903"/>
          </a:xfrm>
          <a:prstGeom prst="rect">
            <a:avLst/>
          </a:prstGeom>
        </p:spPr>
      </p:pic>
    </p:spTree>
    <p:extLst>
      <p:ext uri="{BB962C8B-B14F-4D97-AF65-F5344CB8AC3E}">
        <p14:creationId xmlns:p14="http://schemas.microsoft.com/office/powerpoint/2010/main" val="3967527285"/>
      </p:ext>
    </p:extLst>
  </p:cSld>
  <p:clrMapOvr>
    <a:masterClrMapping/>
  </p:clrMapOvr>
  <mc:AlternateContent xmlns:mc="http://schemas.openxmlformats.org/markup-compatibility/2006" xmlns:p14="http://schemas.microsoft.com/office/powerpoint/2010/main">
    <mc:Choice Requires="p14">
      <p:transition spd="slow" p14:dur="2000" advTm="47607"/>
    </mc:Choice>
    <mc:Fallback xmlns="">
      <p:transition spd="slow" advTm="476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17" y="204668"/>
            <a:ext cx="10836972" cy="711200"/>
          </a:xfrm>
        </p:spPr>
        <p:txBody>
          <a:bodyPr/>
          <a:lstStyle/>
          <a:p>
            <a:r>
              <a:rPr lang="en-GB" dirty="0"/>
              <a:t>The Legal Bit - Legislation, Policies and Guidance</a:t>
            </a:r>
          </a:p>
        </p:txBody>
      </p:sp>
      <p:sp>
        <p:nvSpPr>
          <p:cNvPr id="4" name="Content Placeholder 2"/>
          <p:cNvSpPr txBox="1">
            <a:spLocks/>
          </p:cNvSpPr>
          <p:nvPr/>
        </p:nvSpPr>
        <p:spPr bwMode="auto">
          <a:xfrm>
            <a:off x="413917" y="903109"/>
            <a:ext cx="9278819" cy="169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t>In April 2018, the Scottish Government launched the Carers (Scotland) Act 2016.</a:t>
            </a:r>
          </a:p>
          <a:p>
            <a:endParaRPr lang="en-GB" dirty="0"/>
          </a:p>
          <a:p>
            <a:r>
              <a:rPr lang="en-GB" dirty="0"/>
              <a:t>Under the Carers (Scotland) Act the definition of </a:t>
            </a:r>
            <a:r>
              <a:rPr lang="en-GB" dirty="0">
                <a:solidFill>
                  <a:srgbClr val="7030A0"/>
                </a:solidFill>
              </a:rPr>
              <a:t>a young carer is anyone aged 18 and under, or 18 and still in school, who provides, or intends to provide care.</a:t>
            </a:r>
          </a:p>
        </p:txBody>
      </p:sp>
      <p:pic>
        <p:nvPicPr>
          <p:cNvPr id="5" name="Picture Placeholder 7">
            <a:extLst>
              <a:ext uri="{FF2B5EF4-FFF2-40B4-BE49-F238E27FC236}">
                <a16:creationId xmlns:a16="http://schemas.microsoft.com/office/drawing/2014/main" id="{FDF64ED9-774B-4E48-A40E-CDFB55BECF9E}"/>
              </a:ext>
            </a:extLst>
          </p:cNvPr>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9578051" y="56259"/>
            <a:ext cx="2491308" cy="2750529"/>
          </a:xfrm>
          <a:prstGeom prst="rect">
            <a:avLst/>
          </a:prstGeom>
          <a:ln>
            <a:solidFill>
              <a:schemeClr val="tx1"/>
            </a:solidFill>
          </a:ln>
        </p:spPr>
      </p:pic>
      <p:grpSp>
        <p:nvGrpSpPr>
          <p:cNvPr id="8" name="Group 7">
            <a:extLst>
              <a:ext uri="{FF2B5EF4-FFF2-40B4-BE49-F238E27FC236}">
                <a16:creationId xmlns:a16="http://schemas.microsoft.com/office/drawing/2014/main" id="{E102D60B-E61D-6CFA-BEE1-13967661DCBE}"/>
              </a:ext>
            </a:extLst>
          </p:cNvPr>
          <p:cNvGrpSpPr/>
          <p:nvPr/>
        </p:nvGrpSpPr>
        <p:grpSpPr>
          <a:xfrm>
            <a:off x="9578050" y="2806788"/>
            <a:ext cx="2417304" cy="3289212"/>
            <a:chOff x="9556215" y="2806788"/>
            <a:chExt cx="2555472" cy="3289212"/>
          </a:xfrm>
        </p:grpSpPr>
        <p:sp>
          <p:nvSpPr>
            <p:cNvPr id="6" name="Content Placeholder 2"/>
            <p:cNvSpPr txBox="1">
              <a:spLocks/>
            </p:cNvSpPr>
            <p:nvPr/>
          </p:nvSpPr>
          <p:spPr bwMode="auto">
            <a:xfrm>
              <a:off x="9556215" y="2806788"/>
              <a:ext cx="2555472" cy="110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lvl="0" fontAlgn="auto">
                <a:spcBef>
                  <a:spcPts val="0"/>
                </a:spcBef>
                <a:spcAft>
                  <a:spcPts val="0"/>
                </a:spcAft>
                <a:defRPr/>
              </a:pPr>
              <a:r>
                <a:rPr lang="en-GB" sz="1600" dirty="0"/>
                <a:t>The </a:t>
              </a:r>
              <a:r>
                <a:rPr lang="en-GB" sz="1600" u="sng" dirty="0">
                  <a:hlinkClick r:id="rId3"/>
                </a:rPr>
                <a:t>Carers' charter</a:t>
              </a:r>
              <a:r>
                <a:rPr lang="en-GB" sz="1600" dirty="0"/>
                <a:t> summarises the key provisions and rights from the Carer’s Act</a:t>
              </a: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77456" y="3852607"/>
              <a:ext cx="2434231" cy="2243393"/>
            </a:xfrm>
            <a:prstGeom prst="rect">
              <a:avLst/>
            </a:prstGeom>
            <a:ln>
              <a:solidFill>
                <a:schemeClr val="tx1"/>
              </a:solidFill>
            </a:ln>
          </p:spPr>
        </p:pic>
      </p:grpSp>
      <p:sp>
        <p:nvSpPr>
          <p:cNvPr id="3" name="Content Placeholder 2">
            <a:extLst>
              <a:ext uri="{FF2B5EF4-FFF2-40B4-BE49-F238E27FC236}">
                <a16:creationId xmlns:a16="http://schemas.microsoft.com/office/drawing/2014/main" id="{4A7FB57F-35DA-FFAC-CB01-F0C714C5ACF4}"/>
              </a:ext>
            </a:extLst>
          </p:cNvPr>
          <p:cNvSpPr txBox="1">
            <a:spLocks/>
          </p:cNvSpPr>
          <p:nvPr/>
        </p:nvSpPr>
        <p:spPr bwMode="auto">
          <a:xfrm>
            <a:off x="413917" y="2972261"/>
            <a:ext cx="8984216" cy="321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t>The </a:t>
            </a:r>
            <a:r>
              <a:rPr lang="en-GB" u="sng" dirty="0">
                <a:hlinkClick r:id="rId5"/>
              </a:rPr>
              <a:t>Carers (Scotland) Act 2016</a:t>
            </a:r>
            <a:r>
              <a:rPr lang="en-GB" u="sng" dirty="0"/>
              <a:t> </a:t>
            </a:r>
            <a:r>
              <a:rPr lang="en-GB" dirty="0"/>
              <a:t> places specific duties on local authorities to support carers’ health and wellbeing and help make caring more sustainable. </a:t>
            </a:r>
          </a:p>
          <a:p>
            <a:endParaRPr lang="en-GB" dirty="0"/>
          </a:p>
          <a:p>
            <a:r>
              <a:rPr lang="en-GB" dirty="0"/>
              <a:t>These duties include:</a:t>
            </a:r>
          </a:p>
          <a:p>
            <a:pPr marL="342900" lvl="0" indent="-342900">
              <a:buFont typeface="Arial" panose="020B0604020202020204" pitchFamily="34" charset="0"/>
              <a:buChar char="•"/>
            </a:pPr>
            <a:r>
              <a:rPr lang="en-GB" dirty="0"/>
              <a:t>providing support to carers, based on their identified needs which meet the local eligibility criteria</a:t>
            </a:r>
          </a:p>
          <a:p>
            <a:pPr marL="342900" lvl="0" indent="-342900">
              <a:buFont typeface="Arial" panose="020B0604020202020204" pitchFamily="34" charset="0"/>
              <a:buChar char="•"/>
            </a:pPr>
            <a:r>
              <a:rPr lang="en-GB" dirty="0"/>
              <a:t>providing a </a:t>
            </a:r>
            <a:r>
              <a:rPr lang="en-GB" b="1" dirty="0"/>
              <a:t>Young Carer Statement </a:t>
            </a:r>
            <a:r>
              <a:rPr lang="en-GB" dirty="0"/>
              <a:t>to identify young carers’ needs and personal outcomes</a:t>
            </a:r>
          </a:p>
          <a:p>
            <a:pPr marL="342900" lvl="0" indent="-342900">
              <a:buFont typeface="Arial" panose="020B0604020202020204" pitchFamily="34" charset="0"/>
              <a:buChar char="•"/>
            </a:pPr>
            <a:r>
              <a:rPr lang="en-GB" dirty="0"/>
              <a:t>to have an information and advice </a:t>
            </a:r>
            <a:r>
              <a:rPr lang="en-GB" b="1" dirty="0"/>
              <a:t>service</a:t>
            </a:r>
            <a:r>
              <a:rPr lang="en-GB" dirty="0"/>
              <a:t> for carers</a:t>
            </a:r>
          </a:p>
        </p:txBody>
      </p:sp>
    </p:spTree>
    <p:extLst>
      <p:ext uri="{BB962C8B-B14F-4D97-AF65-F5344CB8AC3E}">
        <p14:creationId xmlns:p14="http://schemas.microsoft.com/office/powerpoint/2010/main" val="2644560079"/>
      </p:ext>
    </p:extLst>
  </p:cSld>
  <p:clrMapOvr>
    <a:masterClrMapping/>
  </p:clrMapOvr>
  <mc:AlternateContent xmlns:mc="http://schemas.openxmlformats.org/markup-compatibility/2006" xmlns:p14="http://schemas.microsoft.com/office/powerpoint/2010/main">
    <mc:Choice Requires="p14">
      <p:transition spd="slow" p14:dur="2000" advTm="76457"/>
    </mc:Choice>
    <mc:Fallback xmlns="">
      <p:transition spd="slow" advTm="764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4128"/>
            <a:ext cx="10836972" cy="711200"/>
          </a:xfrm>
        </p:spPr>
        <p:txBody>
          <a:bodyPr/>
          <a:lstStyle/>
          <a:p>
            <a:r>
              <a:rPr lang="en-GB" dirty="0"/>
              <a:t>Implications of the Carer’s (Scotland) Act</a:t>
            </a:r>
          </a:p>
        </p:txBody>
      </p:sp>
      <p:sp>
        <p:nvSpPr>
          <p:cNvPr id="3" name="Content Placeholder 2"/>
          <p:cNvSpPr>
            <a:spLocks noGrp="1"/>
          </p:cNvSpPr>
          <p:nvPr>
            <p:ph idx="1"/>
          </p:nvPr>
        </p:nvSpPr>
        <p:spPr>
          <a:xfrm>
            <a:off x="685800" y="1540928"/>
            <a:ext cx="10571480" cy="3904832"/>
          </a:xfrm>
        </p:spPr>
        <p:txBody>
          <a:bodyPr/>
          <a:lstStyle/>
          <a:p>
            <a:r>
              <a:rPr lang="en-GB" dirty="0"/>
              <a:t>In your educational setting if you identify a young carer, you should inform them about their right to have a Young Carer Statement.</a:t>
            </a:r>
          </a:p>
          <a:p>
            <a:endParaRPr lang="en-GB" dirty="0"/>
          </a:p>
          <a:p>
            <a:r>
              <a:rPr lang="en-GB" dirty="0"/>
              <a:t>This Young Carer Statement will detail any additional support needs the young carer may have and how they would like to receive that support. This includes support in education.</a:t>
            </a:r>
          </a:p>
          <a:p>
            <a:endParaRPr lang="en-GB" dirty="0"/>
          </a:p>
          <a:p>
            <a:pPr lvl="0"/>
            <a:r>
              <a:rPr lang="en-GB" dirty="0"/>
              <a:t>Your local authority will be able to tell you who is leading on Young Carer Statements. It may be education, social work or a commissioned service such as a local young carer service. It may also be the health board where a young carer is in early learning and child care.</a:t>
            </a:r>
          </a:p>
          <a:p>
            <a:endParaRPr lang="en-GB" dirty="0"/>
          </a:p>
          <a:p>
            <a:r>
              <a:rPr lang="en-GB" dirty="0"/>
              <a:t>Details for each local authority can be found on the </a:t>
            </a:r>
            <a:r>
              <a:rPr lang="en-GB" dirty="0">
                <a:hlinkClick r:id="rId3"/>
              </a:rPr>
              <a:t>Carers Trust Digital Education Hub</a:t>
            </a:r>
            <a:endParaRPr lang="en-GB" dirty="0"/>
          </a:p>
        </p:txBody>
      </p:sp>
    </p:spTree>
    <p:extLst>
      <p:ext uri="{BB962C8B-B14F-4D97-AF65-F5344CB8AC3E}">
        <p14:creationId xmlns:p14="http://schemas.microsoft.com/office/powerpoint/2010/main" val="3511938957"/>
      </p:ext>
    </p:extLst>
  </p:cSld>
  <p:clrMapOvr>
    <a:masterClrMapping/>
  </p:clrMapOvr>
  <mc:AlternateContent xmlns:mc="http://schemas.openxmlformats.org/markup-compatibility/2006" xmlns:p14="http://schemas.microsoft.com/office/powerpoint/2010/main">
    <mc:Choice Requires="p14">
      <p:transition spd="slow" p14:dur="2000" advTm="49554"/>
    </mc:Choice>
    <mc:Fallback xmlns="">
      <p:transition spd="slow" advTm="4955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6884"/>
            <a:ext cx="10836972" cy="711200"/>
          </a:xfrm>
        </p:spPr>
        <p:txBody>
          <a:bodyPr/>
          <a:lstStyle/>
          <a:p>
            <a:r>
              <a:rPr lang="en-GB" dirty="0"/>
              <a:t>What is the Young Carers Statement?</a:t>
            </a:r>
          </a:p>
        </p:txBody>
      </p:sp>
      <p:sp>
        <p:nvSpPr>
          <p:cNvPr id="3" name="Content Placeholder 2"/>
          <p:cNvSpPr>
            <a:spLocks noGrp="1"/>
          </p:cNvSpPr>
          <p:nvPr>
            <p:ph idx="1"/>
          </p:nvPr>
        </p:nvSpPr>
        <p:spPr>
          <a:xfrm>
            <a:off x="685800" y="1854267"/>
            <a:ext cx="10977880" cy="3149466"/>
          </a:xfrm>
        </p:spPr>
        <p:txBody>
          <a:bodyPr/>
          <a:lstStyle/>
          <a:p>
            <a:r>
              <a:rPr lang="en-GB" dirty="0"/>
              <a:t>When and how the Young Carer Statement conversation is to take place is agreed with the young carer </a:t>
            </a:r>
          </a:p>
          <a:p>
            <a:endParaRPr lang="en-GB" dirty="0"/>
          </a:p>
          <a:p>
            <a:r>
              <a:rPr lang="en-GB" dirty="0"/>
              <a:t>The young carer gets a copy of </a:t>
            </a:r>
            <a:r>
              <a:rPr lang="en-GB"/>
              <a:t>the Statement </a:t>
            </a:r>
            <a:r>
              <a:rPr lang="en-GB" dirty="0"/>
              <a:t>and any other person that the young carer requests, unless there is a reason that this would not be appropriate. For example, it might not be considered appropriate (or there may not be consent) to share sensitive medical information about the person who is cared for</a:t>
            </a:r>
          </a:p>
          <a:p>
            <a:endParaRPr lang="en-GB" dirty="0"/>
          </a:p>
          <a:p>
            <a:r>
              <a:rPr lang="en-GB" dirty="0"/>
              <a:t>When a young carer turns 18 their Statement will continue until they are provided with an Adult Carer Support Plan. If they do not wish to continue providing care, they can choose not to have an Adult Carer Support Plan.</a:t>
            </a:r>
          </a:p>
          <a:p>
            <a:endParaRPr lang="en-GB" dirty="0"/>
          </a:p>
        </p:txBody>
      </p:sp>
    </p:spTree>
    <p:extLst>
      <p:ext uri="{BB962C8B-B14F-4D97-AF65-F5344CB8AC3E}">
        <p14:creationId xmlns:p14="http://schemas.microsoft.com/office/powerpoint/2010/main" val="656871366"/>
      </p:ext>
    </p:extLst>
  </p:cSld>
  <p:clrMapOvr>
    <a:masterClrMapping/>
  </p:clrMapOvr>
  <mc:AlternateContent xmlns:mc="http://schemas.openxmlformats.org/markup-compatibility/2006" xmlns:p14="http://schemas.microsoft.com/office/powerpoint/2010/main">
    <mc:Choice Requires="p14">
      <p:transition spd="slow" p14:dur="2000" advTm="49471"/>
    </mc:Choice>
    <mc:Fallback xmlns="">
      <p:transition spd="slow" advTm="4947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6884"/>
            <a:ext cx="10836972" cy="711200"/>
          </a:xfrm>
        </p:spPr>
        <p:txBody>
          <a:bodyPr/>
          <a:lstStyle/>
          <a:p>
            <a:r>
              <a:rPr lang="en-GB" dirty="0"/>
              <a:t>More about Young Carers Statements</a:t>
            </a:r>
          </a:p>
        </p:txBody>
      </p:sp>
      <p:sp>
        <p:nvSpPr>
          <p:cNvPr id="3" name="Content Placeholder 2"/>
          <p:cNvSpPr>
            <a:spLocks noGrp="1"/>
          </p:cNvSpPr>
          <p:nvPr>
            <p:ph idx="1"/>
          </p:nvPr>
        </p:nvSpPr>
        <p:spPr>
          <a:xfrm>
            <a:off x="6745241" y="2184839"/>
            <a:ext cx="4674266" cy="1653254"/>
          </a:xfrm>
        </p:spPr>
        <p:txBody>
          <a:bodyPr/>
          <a:lstStyle/>
          <a:p>
            <a:r>
              <a:rPr lang="en-GB" sz="1800" dirty="0"/>
              <a:t>For easy read information about Young Carers Statements please visit:</a:t>
            </a:r>
          </a:p>
          <a:p>
            <a:endParaRPr lang="en-GB" sz="1800" dirty="0"/>
          </a:p>
          <a:p>
            <a:endParaRPr lang="en-GB" sz="1800" dirty="0"/>
          </a:p>
          <a:p>
            <a:endParaRPr lang="en-GB" sz="1800" dirty="0"/>
          </a:p>
          <a:p>
            <a:endParaRPr lang="en-GB" sz="1800" dirty="0"/>
          </a:p>
          <a:p>
            <a:endParaRPr lang="en-GB" sz="1800" dirty="0"/>
          </a:p>
          <a:p>
            <a:endParaRPr lang="en-GB" sz="1800" dirty="0"/>
          </a:p>
          <a:p>
            <a:r>
              <a:rPr lang="en-GB" sz="1600" dirty="0">
                <a:hlinkClick r:id="rId3"/>
              </a:rPr>
              <a:t>What is a Young Carer Statement? – Young Scot</a:t>
            </a:r>
            <a:endParaRPr lang="en-GB" sz="1800" dirty="0"/>
          </a:p>
          <a:p>
            <a:endParaRPr lang="en-GB" sz="1800" dirty="0"/>
          </a:p>
          <a:p>
            <a:endParaRPr lang="en-GB" sz="1800" dirty="0"/>
          </a:p>
        </p:txBody>
      </p:sp>
      <p:grpSp>
        <p:nvGrpSpPr>
          <p:cNvPr id="4" name="Group 3"/>
          <p:cNvGrpSpPr/>
          <p:nvPr/>
        </p:nvGrpSpPr>
        <p:grpSpPr>
          <a:xfrm>
            <a:off x="676059" y="2509172"/>
            <a:ext cx="11300041" cy="3562322"/>
            <a:chOff x="7203171" y="1955521"/>
            <a:chExt cx="10438262" cy="3492462"/>
          </a:xfrm>
        </p:grpSpPr>
        <p:pic>
          <p:nvPicPr>
            <p:cNvPr id="5" name="Picture 4">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3172" y="1955521"/>
              <a:ext cx="4584652" cy="2749363"/>
            </a:xfrm>
            <a:prstGeom prst="rect">
              <a:avLst/>
            </a:prstGeom>
          </p:spPr>
        </p:pic>
        <p:sp>
          <p:nvSpPr>
            <p:cNvPr id="6" name="Content Placeholder 2"/>
            <p:cNvSpPr txBox="1">
              <a:spLocks/>
            </p:cNvSpPr>
            <p:nvPr/>
          </p:nvSpPr>
          <p:spPr bwMode="auto">
            <a:xfrm>
              <a:off x="7203171" y="4728315"/>
              <a:ext cx="10438262" cy="71966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b="1" kern="0" dirty="0"/>
                <a:t>What is a Young Carer Statement?</a:t>
              </a:r>
            </a:p>
            <a:p>
              <a:r>
                <a:rPr lang="en-GB" sz="1600" kern="0" dirty="0">
                  <a:hlinkClick r:id="rId4"/>
                </a:rPr>
                <a:t>https://www.youtube.com/watch?v=2ti-R-NsT-U&amp;list=PLV0wpVbwgJcEdkHVBu0YyvwD1ieBvn0Lm&amp;index=7</a:t>
              </a:r>
              <a:r>
                <a:rPr lang="en-GB" sz="1600" kern="0" dirty="0"/>
                <a:t>  (</a:t>
              </a:r>
              <a:r>
                <a:rPr lang="en-GB" sz="1600" kern="0" dirty="0" err="1"/>
                <a:t>9min</a:t>
              </a:r>
              <a:r>
                <a:rPr lang="en-GB" sz="1600" kern="0" dirty="0"/>
                <a:t> </a:t>
              </a:r>
              <a:r>
                <a:rPr lang="en-GB" sz="1600" kern="0" dirty="0" err="1"/>
                <a:t>35sec</a:t>
              </a:r>
              <a:r>
                <a:rPr lang="en-GB" sz="1600" kern="0" dirty="0"/>
                <a:t>)</a:t>
              </a:r>
            </a:p>
          </p:txBody>
        </p:sp>
      </p:grpSp>
      <p:grpSp>
        <p:nvGrpSpPr>
          <p:cNvPr id="7" name="Group 6">
            <a:extLst>
              <a:ext uri="{FF2B5EF4-FFF2-40B4-BE49-F238E27FC236}">
                <a16:creationId xmlns:a16="http://schemas.microsoft.com/office/drawing/2014/main" id="{8BB48E5B-54C9-9243-93F0-2F22FE875950}"/>
              </a:ext>
            </a:extLst>
          </p:cNvPr>
          <p:cNvGrpSpPr/>
          <p:nvPr/>
        </p:nvGrpSpPr>
        <p:grpSpPr>
          <a:xfrm>
            <a:off x="7291582" y="3011466"/>
            <a:ext cx="3581584" cy="1206562"/>
            <a:chOff x="6967128" y="3797171"/>
            <a:chExt cx="3581584" cy="1206562"/>
          </a:xfrm>
        </p:grpSpPr>
        <p:pic>
          <p:nvPicPr>
            <p:cNvPr id="8" name="Picture 7">
              <a:hlinkClick r:id="rId3"/>
              <a:extLst>
                <a:ext uri="{FF2B5EF4-FFF2-40B4-BE49-F238E27FC236}">
                  <a16:creationId xmlns:a16="http://schemas.microsoft.com/office/drawing/2014/main" id="{E16C7397-C862-1E16-F70C-4986331621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67128" y="3797171"/>
              <a:ext cx="3581584" cy="1206562"/>
            </a:xfrm>
            <a:prstGeom prst="rect">
              <a:avLst/>
            </a:prstGeom>
          </p:spPr>
        </p:pic>
        <p:sp>
          <p:nvSpPr>
            <p:cNvPr id="9" name="Rectangle 8">
              <a:extLst>
                <a:ext uri="{FF2B5EF4-FFF2-40B4-BE49-F238E27FC236}">
                  <a16:creationId xmlns:a16="http://schemas.microsoft.com/office/drawing/2014/main" id="{D8450B74-3AAC-D568-29D5-D8D1AA42336A}"/>
                </a:ext>
              </a:extLst>
            </p:cNvPr>
            <p:cNvSpPr/>
            <p:nvPr/>
          </p:nvSpPr>
          <p:spPr>
            <a:xfrm>
              <a:off x="10027510" y="3797171"/>
              <a:ext cx="511461" cy="374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grpSp>
      <p:sp>
        <p:nvSpPr>
          <p:cNvPr id="10" name="Content Placeholder 2">
            <a:extLst>
              <a:ext uri="{FF2B5EF4-FFF2-40B4-BE49-F238E27FC236}">
                <a16:creationId xmlns:a16="http://schemas.microsoft.com/office/drawing/2014/main" id="{61406138-4ADB-7F9A-6A95-37AF6D6B16EA}"/>
              </a:ext>
            </a:extLst>
          </p:cNvPr>
          <p:cNvSpPr txBox="1">
            <a:spLocks/>
          </p:cNvSpPr>
          <p:nvPr/>
        </p:nvSpPr>
        <p:spPr bwMode="auto">
          <a:xfrm>
            <a:off x="685800" y="1184086"/>
            <a:ext cx="5410200" cy="148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1800" kern="0" dirty="0"/>
              <a:t>Listen to a Young Carer ask about the Statements:</a:t>
            </a:r>
          </a:p>
          <a:p>
            <a:pPr marL="285750" indent="-285750">
              <a:buFont typeface="Arial" panose="020B0604020202020204" pitchFamily="34" charset="0"/>
              <a:buChar char="•"/>
            </a:pPr>
            <a:r>
              <a:rPr lang="en-GB" sz="1800" kern="0" dirty="0"/>
              <a:t>what they are,</a:t>
            </a:r>
          </a:p>
          <a:p>
            <a:pPr marL="285750" indent="-285750">
              <a:buFont typeface="Arial" panose="020B0604020202020204" pitchFamily="34" charset="0"/>
              <a:buChar char="•"/>
            </a:pPr>
            <a:r>
              <a:rPr lang="en-GB" sz="1800" kern="0" dirty="0"/>
              <a:t>how to get one, and</a:t>
            </a:r>
          </a:p>
          <a:p>
            <a:pPr marL="285750" indent="-285750">
              <a:buFont typeface="Arial" panose="020B0604020202020204" pitchFamily="34" charset="0"/>
              <a:buChar char="•"/>
            </a:pPr>
            <a:r>
              <a:rPr lang="en-GB" sz="1800" kern="0" dirty="0"/>
              <a:t>who should help them get one</a:t>
            </a:r>
          </a:p>
          <a:p>
            <a:endParaRPr lang="en-GB" sz="1800" kern="0" dirty="0"/>
          </a:p>
        </p:txBody>
      </p:sp>
    </p:spTree>
    <p:extLst>
      <p:ext uri="{BB962C8B-B14F-4D97-AF65-F5344CB8AC3E}">
        <p14:creationId xmlns:p14="http://schemas.microsoft.com/office/powerpoint/2010/main" val="1597775238"/>
      </p:ext>
    </p:extLst>
  </p:cSld>
  <p:clrMapOvr>
    <a:masterClrMapping/>
  </p:clrMapOvr>
  <mc:AlternateContent xmlns:mc="http://schemas.openxmlformats.org/markup-compatibility/2006" xmlns:p14="http://schemas.microsoft.com/office/powerpoint/2010/main">
    <mc:Choice Requires="p14">
      <p:transition spd="slow" p14:dur="2000" advTm="36486"/>
    </mc:Choice>
    <mc:Fallback xmlns="">
      <p:transition spd="slow" advTm="3648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3753"/>
            <a:ext cx="10836972" cy="711200"/>
          </a:xfrm>
        </p:spPr>
        <p:txBody>
          <a:bodyPr/>
          <a:lstStyle/>
          <a:p>
            <a:r>
              <a:rPr lang="en-GB" dirty="0"/>
              <a:t>In summary a Young Carer Statement should contain</a:t>
            </a:r>
          </a:p>
        </p:txBody>
      </p:sp>
      <p:sp>
        <p:nvSpPr>
          <p:cNvPr id="3" name="Content Placeholder 2"/>
          <p:cNvSpPr>
            <a:spLocks noGrp="1"/>
          </p:cNvSpPr>
          <p:nvPr>
            <p:ph idx="1"/>
          </p:nvPr>
        </p:nvSpPr>
        <p:spPr>
          <a:xfrm>
            <a:off x="685800" y="1489593"/>
            <a:ext cx="10633076" cy="5109594"/>
          </a:xfrm>
        </p:spPr>
        <p:txBody>
          <a:bodyPr/>
          <a:lstStyle/>
          <a:p>
            <a:r>
              <a:rPr lang="en-GB" dirty="0"/>
              <a:t>information about the young carer’s circumstances and caring role, such as:-</a:t>
            </a:r>
          </a:p>
          <a:p>
            <a:endParaRPr lang="en-GB" dirty="0"/>
          </a:p>
          <a:p>
            <a:pPr marL="285750" lvl="0" indent="-285750">
              <a:buFont typeface="Arial" panose="020B0604020202020204" pitchFamily="34" charset="0"/>
              <a:buChar char="•"/>
            </a:pPr>
            <a:r>
              <a:rPr lang="en-GB" dirty="0"/>
              <a:t>the nature and extent of the care provided and the impact on the young carers wellbeing and day-to-day life including education</a:t>
            </a:r>
          </a:p>
          <a:p>
            <a:pPr marL="285750" lvl="0" indent="-285750">
              <a:buFont typeface="Arial" panose="020B0604020202020204" pitchFamily="34" charset="0"/>
              <a:buChar char="•"/>
            </a:pPr>
            <a:r>
              <a:rPr lang="en-GB" dirty="0"/>
              <a:t>the extent to which the young carer is able and willing to provide care</a:t>
            </a:r>
          </a:p>
          <a:p>
            <a:pPr marL="285750" lvl="0" indent="-285750">
              <a:buFont typeface="Arial" panose="020B0604020202020204" pitchFamily="34" charset="0"/>
              <a:buChar char="•"/>
            </a:pPr>
            <a:r>
              <a:rPr lang="en-GB" dirty="0"/>
              <a:t>emergency and future care planning, including any arrangements that are in place</a:t>
            </a:r>
          </a:p>
          <a:p>
            <a:pPr marL="285750" lvl="0" indent="-285750">
              <a:buFont typeface="Arial" panose="020B0604020202020204" pitchFamily="34" charset="0"/>
              <a:buChar char="•"/>
            </a:pPr>
            <a:r>
              <a:rPr lang="en-GB" dirty="0"/>
              <a:t>what 'personal outcomes' matter to the young carer in order continue to provide care, to have a life alongside caring, and to improve their health and wellbeing</a:t>
            </a:r>
          </a:p>
          <a:p>
            <a:pPr marL="285750" lvl="0" indent="-285750">
              <a:buFont typeface="Arial" panose="020B0604020202020204" pitchFamily="34" charset="0"/>
              <a:buChar char="•"/>
            </a:pPr>
            <a:r>
              <a:rPr lang="en-GB" dirty="0"/>
              <a:t>support available if they live in a different local authority from the person they care for</a:t>
            </a:r>
          </a:p>
          <a:p>
            <a:pPr marL="285750" lvl="0" indent="-285750">
              <a:buFont typeface="Arial" panose="020B0604020202020204" pitchFamily="34" charset="0"/>
              <a:buChar char="•"/>
            </a:pPr>
            <a:r>
              <a:rPr lang="en-GB" dirty="0"/>
              <a:t>whether support should be provided as a break from caring</a:t>
            </a:r>
          </a:p>
          <a:p>
            <a:pPr marL="285750" lvl="0" indent="-285750">
              <a:buFont typeface="Arial" panose="020B0604020202020204" pitchFamily="34" charset="0"/>
              <a:buChar char="•"/>
            </a:pPr>
            <a:r>
              <a:rPr lang="en-GB" dirty="0"/>
              <a:t>any support which the responsible authority intends to provide to the young carer</a:t>
            </a:r>
          </a:p>
          <a:p>
            <a:pPr marL="285750" lvl="0" indent="-285750">
              <a:buFont typeface="Arial" panose="020B0604020202020204" pitchFamily="34" charset="0"/>
              <a:buChar char="•"/>
            </a:pPr>
            <a:r>
              <a:rPr lang="en-GB" dirty="0"/>
              <a:t>the circumstances in which the Young Carer Statement is to be reviewed.</a:t>
            </a:r>
          </a:p>
        </p:txBody>
      </p:sp>
    </p:spTree>
    <p:extLst>
      <p:ext uri="{BB962C8B-B14F-4D97-AF65-F5344CB8AC3E}">
        <p14:creationId xmlns:p14="http://schemas.microsoft.com/office/powerpoint/2010/main" val="813973518"/>
      </p:ext>
    </p:extLst>
  </p:cSld>
  <p:clrMapOvr>
    <a:masterClrMapping/>
  </p:clrMapOvr>
  <mc:AlternateContent xmlns:mc="http://schemas.openxmlformats.org/markup-compatibility/2006" xmlns:p14="http://schemas.microsoft.com/office/powerpoint/2010/main">
    <mc:Choice Requires="p14">
      <p:transition spd="slow" p14:dur="2000" advTm="63156"/>
    </mc:Choice>
    <mc:Fallback xmlns="">
      <p:transition spd="slow" advTm="6315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F39C-A6D0-6144-2F06-612AA1FB3FF0}"/>
              </a:ext>
            </a:extLst>
          </p:cNvPr>
          <p:cNvSpPr>
            <a:spLocks noGrp="1"/>
          </p:cNvSpPr>
          <p:nvPr>
            <p:ph type="title"/>
          </p:nvPr>
        </p:nvSpPr>
        <p:spPr>
          <a:xfrm>
            <a:off x="685800" y="373063"/>
            <a:ext cx="10836972" cy="711200"/>
          </a:xfrm>
        </p:spPr>
        <p:txBody>
          <a:bodyPr/>
          <a:lstStyle/>
          <a:p>
            <a:r>
              <a:rPr lang="en-GB" dirty="0"/>
              <a:t>Young Carer’s Policy at Local Level</a:t>
            </a:r>
          </a:p>
        </p:txBody>
      </p:sp>
      <p:sp>
        <p:nvSpPr>
          <p:cNvPr id="3" name="Content Placeholder 2">
            <a:extLst>
              <a:ext uri="{FF2B5EF4-FFF2-40B4-BE49-F238E27FC236}">
                <a16:creationId xmlns:a16="http://schemas.microsoft.com/office/drawing/2014/main" id="{1A627F52-C1BC-CF6E-84FA-33D5FFDD8D24}"/>
              </a:ext>
            </a:extLst>
          </p:cNvPr>
          <p:cNvSpPr>
            <a:spLocks noGrp="1"/>
          </p:cNvSpPr>
          <p:nvPr>
            <p:ph idx="1"/>
          </p:nvPr>
        </p:nvSpPr>
        <p:spPr>
          <a:xfrm>
            <a:off x="685800" y="1274221"/>
            <a:ext cx="10817923" cy="4747438"/>
          </a:xfrm>
        </p:spPr>
        <p:txBody>
          <a:bodyPr/>
          <a:lstStyle/>
          <a:p>
            <a:pPr marL="342900" indent="-342900" algn="just">
              <a:lnSpc>
                <a:spcPct val="105000"/>
              </a:lnSpc>
              <a:spcAft>
                <a:spcPts val="80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Why have a Young Carer School Policy:</a:t>
            </a:r>
          </a:p>
          <a:p>
            <a:pPr marL="1085850" lvl="1" indent="-342900" algn="just">
              <a:lnSpc>
                <a:spcPct val="105000"/>
              </a:lnSpc>
              <a:spcAft>
                <a:spcPts val="800"/>
              </a:spcAft>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To ensure that all young </a:t>
            </a:r>
            <a:r>
              <a:rPr lang="en-GB" dirty="0">
                <a:ea typeface="Calibri" panose="020F0502020204030204" pitchFamily="34" charset="0"/>
                <a:cs typeface="Times New Roman" panose="02020603050405020304" pitchFamily="18" charset="0"/>
              </a:rPr>
              <a:t>c</a:t>
            </a:r>
            <a:r>
              <a:rPr lang="en-GB" dirty="0">
                <a:effectLst/>
                <a:ea typeface="Calibri" panose="020F0502020204030204" pitchFamily="34" charset="0"/>
                <a:cs typeface="Times New Roman" panose="02020603050405020304" pitchFamily="18" charset="0"/>
              </a:rPr>
              <a:t>arers are identified and supported</a:t>
            </a:r>
          </a:p>
          <a:p>
            <a:pPr marL="1085850" lvl="1" indent="-342900" algn="just">
              <a:lnSpc>
                <a:spcPct val="105000"/>
              </a:lnSpc>
              <a:spcAft>
                <a:spcPts val="800"/>
              </a:spcAft>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To ensure all learners, staff and parents/carers are aware of who a young </a:t>
            </a:r>
            <a:r>
              <a:rPr lang="en-GB" dirty="0">
                <a:ea typeface="Calibri" panose="020F0502020204030204" pitchFamily="34" charset="0"/>
                <a:cs typeface="Times New Roman" panose="02020603050405020304" pitchFamily="18" charset="0"/>
              </a:rPr>
              <a:t>c</a:t>
            </a:r>
            <a:r>
              <a:rPr lang="en-GB" dirty="0">
                <a:effectLst/>
                <a:ea typeface="Calibri" panose="020F0502020204030204" pitchFamily="34" charset="0"/>
                <a:cs typeface="Times New Roman" panose="02020603050405020304" pitchFamily="18" charset="0"/>
              </a:rPr>
              <a:t>arer is</a:t>
            </a:r>
          </a:p>
          <a:p>
            <a:pPr marL="1085850" lvl="1" indent="-342900" algn="just">
              <a:lnSpc>
                <a:spcPct val="105000"/>
              </a:lnSpc>
              <a:spcAft>
                <a:spcPts val="800"/>
              </a:spcAft>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To promote partnership working across services</a:t>
            </a:r>
          </a:p>
          <a:p>
            <a:pPr marL="342900" lvl="0" indent="-342900" algn="just">
              <a:lnSpc>
                <a:spcPct val="105000"/>
              </a:lnSpc>
              <a:spcAft>
                <a:spcPts val="800"/>
              </a:spcAft>
              <a:buFont typeface="Symbol" panose="05050102010706020507" pitchFamily="18" charset="2"/>
              <a:buChar char=""/>
            </a:pPr>
            <a:endParaRPr lang="en-GB" dirty="0">
              <a:ea typeface="Calibri" panose="020F0502020204030204" pitchFamily="34" charset="0"/>
              <a:cs typeface="Times New Roman" panose="02020603050405020304" pitchFamily="18" charset="0"/>
            </a:endParaRPr>
          </a:p>
          <a:p>
            <a:pPr marL="342900" lvl="0" indent="-342900" algn="just">
              <a:lnSpc>
                <a:spcPct val="105000"/>
              </a:lnSpc>
              <a:spcAft>
                <a:spcPts val="80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Local authorities/schools may choose to have a separate policy for young </a:t>
            </a:r>
            <a:r>
              <a:rPr lang="en-GB">
                <a:effectLst/>
                <a:ea typeface="Calibri" panose="020F0502020204030204" pitchFamily="34" charset="0"/>
                <a:cs typeface="Times New Roman" panose="02020603050405020304" pitchFamily="18" charset="0"/>
              </a:rPr>
              <a:t>carers or explicitly </a:t>
            </a:r>
            <a:r>
              <a:rPr lang="en-GB" dirty="0">
                <a:effectLst/>
                <a:ea typeface="Calibri" panose="020F0502020204030204" pitchFamily="34" charset="0"/>
                <a:cs typeface="Times New Roman" panose="02020603050405020304" pitchFamily="18" charset="0"/>
              </a:rPr>
              <a:t>incorporate young carers considerations into other key policies such as Attendance, Inclusion, Wellbeing etc. policies</a:t>
            </a:r>
          </a:p>
          <a:p>
            <a:pPr lvl="0" algn="just">
              <a:lnSpc>
                <a:spcPct val="105000"/>
              </a:lnSpc>
              <a:spcAft>
                <a:spcPts val="800"/>
              </a:spcAft>
            </a:pPr>
            <a:endParaRPr lang="en-GB" dirty="0">
              <a:ea typeface="Calibri" panose="020F0502020204030204" pitchFamily="34" charset="0"/>
              <a:cs typeface="Times New Roman" panose="02020603050405020304" pitchFamily="18" charset="0"/>
            </a:endParaRPr>
          </a:p>
          <a:p>
            <a:pPr marL="342900" lvl="0" indent="-342900" algn="just">
              <a:lnSpc>
                <a:spcPct val="105000"/>
              </a:lnSpc>
              <a:spcAft>
                <a:spcPts val="80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See supporting resource for an example of a local authority policy</a:t>
            </a:r>
          </a:p>
          <a:p>
            <a:endParaRPr lang="en-GB" dirty="0"/>
          </a:p>
        </p:txBody>
      </p:sp>
    </p:spTree>
    <p:extLst>
      <p:ext uri="{BB962C8B-B14F-4D97-AF65-F5344CB8AC3E}">
        <p14:creationId xmlns:p14="http://schemas.microsoft.com/office/powerpoint/2010/main" val="56640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43746" y="565720"/>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t>Activity Reflection question 4</a:t>
            </a:r>
          </a:p>
        </p:txBody>
      </p:sp>
      <p:sp>
        <p:nvSpPr>
          <p:cNvPr id="5" name="Content Placeholder 2"/>
          <p:cNvSpPr txBox="1">
            <a:spLocks/>
          </p:cNvSpPr>
          <p:nvPr/>
        </p:nvSpPr>
        <p:spPr bwMode="auto">
          <a:xfrm>
            <a:off x="662795" y="1622995"/>
            <a:ext cx="10817923" cy="117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solidFill>
                  <a:srgbClr val="000000"/>
                </a:solidFill>
                <a:effectLst/>
                <a:latin typeface="Arial" panose="020B0604020202020204" pitchFamily="34" charset="0"/>
                <a:ea typeface="Arial" panose="020B0604020202020204" pitchFamily="34" charset="0"/>
              </a:rPr>
              <a:t>In your educational authority who is responsible for supporting a young carer to complete their Young Carer Statement and can you view a template of it? </a:t>
            </a:r>
            <a:r>
              <a:rPr lang="en-GB" kern="0" dirty="0"/>
              <a:t>	                  </a:t>
            </a:r>
          </a:p>
        </p:txBody>
      </p:sp>
      <p:pic>
        <p:nvPicPr>
          <p:cNvPr id="2" name="Picture 1" descr="Question Mark Response - Free image on Pixaba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5612" y="2794959"/>
            <a:ext cx="3272287" cy="3272287"/>
          </a:xfrm>
          <a:prstGeom prst="rect">
            <a:avLst/>
          </a:prstGeom>
        </p:spPr>
      </p:pic>
    </p:spTree>
    <p:extLst>
      <p:ext uri="{BB962C8B-B14F-4D97-AF65-F5344CB8AC3E}">
        <p14:creationId xmlns:p14="http://schemas.microsoft.com/office/powerpoint/2010/main" val="2177474902"/>
      </p:ext>
    </p:extLst>
  </p:cSld>
  <p:clrMapOvr>
    <a:masterClrMapping/>
  </p:clrMapOvr>
  <mc:AlternateContent xmlns:mc="http://schemas.openxmlformats.org/markup-compatibility/2006" xmlns:p14="http://schemas.microsoft.com/office/powerpoint/2010/main">
    <mc:Choice Requires="p14">
      <p:transition spd="slow" p14:dur="2000" advTm="22236"/>
    </mc:Choice>
    <mc:Fallback xmlns="">
      <p:transition spd="slow" advTm="22236"/>
    </mc:Fallback>
  </mc:AlternateContent>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3CDEFF26B41FC4EBE047BA539D8A916" ma:contentTypeVersion="14" ma:contentTypeDescription="Create a new document." ma:contentTypeScope="" ma:versionID="4c6631ba1f905652d62f655b6505f8ca">
  <xsd:schema xmlns:xsd="http://www.w3.org/2001/XMLSchema" xmlns:xs="http://www.w3.org/2001/XMLSchema" xmlns:p="http://schemas.microsoft.com/office/2006/metadata/properties" xmlns:ns3="04c2ad2a-64ee-43bb-8057-bcc149cdce45" xmlns:ns4="b975cf0e-a5f5-4f76-a7fd-397964997e33" targetNamespace="http://schemas.microsoft.com/office/2006/metadata/properties" ma:root="true" ma:fieldsID="a01e9b7bfa01ee19a5a53e1905d7f48b" ns3:_="" ns4:_="">
    <xsd:import namespace="04c2ad2a-64ee-43bb-8057-bcc149cdce45"/>
    <xsd:import namespace="b975cf0e-a5f5-4f76-a7fd-397964997e3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c2ad2a-64ee-43bb-8057-bcc149cdce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75cf0e-a5f5-4f76-a7fd-397964997e3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D7967039-C71A-4B84-9858-0728C216CC08}">
  <ds:schemaRefs>
    <ds:schemaRef ds:uri="http://purl.org/dc/terms/"/>
    <ds:schemaRef ds:uri="b975cf0e-a5f5-4f76-a7fd-397964997e33"/>
    <ds:schemaRef ds:uri="http://schemas.microsoft.com/office/infopath/2007/PartnerControl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elements/1.1/"/>
    <ds:schemaRef ds:uri="04c2ad2a-64ee-43bb-8057-bcc149cdce45"/>
    <ds:schemaRef ds:uri="http://www.w3.org/XML/1998/namespace"/>
  </ds:schemaRefs>
</ds:datastoreItem>
</file>

<file path=customXml/itemProps4.xml><?xml version="1.0" encoding="utf-8"?>
<ds:datastoreItem xmlns:ds="http://schemas.openxmlformats.org/officeDocument/2006/customXml" ds:itemID="{1682E3BB-0B44-4254-A19A-8349C8DFB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c2ad2a-64ee-43bb-8057-bcc149cdce45"/>
    <ds:schemaRef ds:uri="b975cf0e-a5f5-4f76-a7fd-397964997e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 PP Template</Template>
  <TotalTime>7319</TotalTime>
  <Words>3594</Words>
  <Application>Microsoft Office PowerPoint</Application>
  <PresentationFormat>Widescreen</PresentationFormat>
  <Paragraphs>257</Paragraphs>
  <Slides>22</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Bold</vt:lpstr>
      <vt:lpstr>Calibri</vt:lpstr>
      <vt:lpstr>Lucida Grande</vt:lpstr>
      <vt:lpstr>Rubik</vt:lpstr>
      <vt:lpstr>Segoe UI</vt:lpstr>
      <vt:lpstr>Symbol</vt:lpstr>
      <vt:lpstr>Wingdings</vt:lpstr>
      <vt:lpstr>Powerpoint_template</vt:lpstr>
      <vt:lpstr>PowerPoint Presentation</vt:lpstr>
      <vt:lpstr>PowerPoint Presentation</vt:lpstr>
      <vt:lpstr>The Legal Bit - Legislation, Policies and Guidance</vt:lpstr>
      <vt:lpstr>Implications of the Carer’s (Scotland) Act</vt:lpstr>
      <vt:lpstr>What is the Young Carers Statement?</vt:lpstr>
      <vt:lpstr>More about Young Carers Statements</vt:lpstr>
      <vt:lpstr>In summary a Young Carer Statement should contain</vt:lpstr>
      <vt:lpstr>Young Carer’s Policy at Local Level</vt:lpstr>
      <vt:lpstr>PowerPoint Presentation</vt:lpstr>
      <vt:lpstr>PowerPoint Presentation</vt:lpstr>
      <vt:lpstr>Other relevant legislation and guidance</vt:lpstr>
      <vt:lpstr>Linking Additional Support Needs and Young Carers</vt:lpstr>
      <vt:lpstr>Why is considering all of a young carers support needs important?</vt:lpstr>
      <vt:lpstr>From the ASfL Implementation Review Section 1 Information relating to ASN pupils in Scotland (Trends)</vt:lpstr>
      <vt:lpstr>Practical implications of ASfL Act and supporting young carers For example, supporting transitions</vt:lpstr>
      <vt:lpstr>PowerPoint Presentation</vt:lpstr>
      <vt:lpstr>PowerPoint Presentation</vt:lpstr>
      <vt:lpstr>Linking Young Carers to Children’s Rights</vt:lpstr>
      <vt:lpstr>PowerPoint Presentation</vt:lpstr>
      <vt:lpstr>So how can we ‘Get It Right For Every Young Carer’?</vt:lpstr>
      <vt:lpstr>National Carer’s Strategy (2022)</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2A: 	      	 Legislation and Young Carers Statements</dc:title>
  <dc:creator>Mccullough J (Janine)</dc:creator>
  <cp:lastModifiedBy>Jeremy Stevenson</cp:lastModifiedBy>
  <cp:revision>201</cp:revision>
  <cp:lastPrinted>2019-11-05T17:12:05Z</cp:lastPrinted>
  <dcterms:created xsi:type="dcterms:W3CDTF">2019-04-29T14:28:00Z</dcterms:created>
  <dcterms:modified xsi:type="dcterms:W3CDTF">2025-08-20T08:22:25Z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0x01010053CDEFF26B41FC4EBE047BA539D8A916</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