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1"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1EFD3C-4D1A-E570-C544-57C80DAF9A4C}" v="2" dt="2024-01-16T14:18:38.6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6510" autoAdjust="0"/>
  </p:normalViewPr>
  <p:slideViewPr>
    <p:cSldViewPr snapToGrid="0">
      <p:cViewPr varScale="1">
        <p:scale>
          <a:sx n="56" d="100"/>
          <a:sy n="56" d="100"/>
        </p:scale>
        <p:origin x="12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400C68-CF93-4C3E-A008-B7FE066D2BAB}" type="datetimeFigureOut">
              <a:rPr lang="en-GB" smtClean="0"/>
              <a:t>17/01/2024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ED5FF-BFDB-4072-95C6-FB476234A11E}" type="slidenum">
              <a:rPr lang="en-GB" smtClean="0"/>
              <a:t>‹#›</a:t>
            </a:fld>
            <a:endParaRPr lang="en-GB"/>
          </a:p>
        </p:txBody>
      </p:sp>
    </p:spTree>
    <p:extLst>
      <p:ext uri="{BB962C8B-B14F-4D97-AF65-F5344CB8AC3E}">
        <p14:creationId xmlns:p14="http://schemas.microsoft.com/office/powerpoint/2010/main" val="4164115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module </a:t>
            </a:r>
            <a:r>
              <a:rPr lang="en-GB" i="1" dirty="0"/>
              <a:t>An Introduction to Autism and Inclusive Practice i</a:t>
            </a:r>
            <a:r>
              <a:rPr lang="en-GB" dirty="0"/>
              <a:t>s designed to provide an introduction for educational staff and anyone with an interest in supporting autistic learners in the settings that</a:t>
            </a:r>
            <a:r>
              <a:rPr lang="en-GB" baseline="0" dirty="0"/>
              <a:t> they work and support.  This introductory module  aims to help you develop an awareness of what autism is, its impact and how it can be supported within an inclusive school community.  It may also be of interest if you work in the voluntary sector or simply have an interest in autism and inclusive practice.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805012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subsections, included within the section on Terminology: </a:t>
            </a:r>
          </a:p>
          <a:p>
            <a:endParaRPr lang="en-GB" dirty="0"/>
          </a:p>
          <a:p>
            <a:r>
              <a:rPr lang="en-GB" dirty="0"/>
              <a:t>1.1 Autism as an identity</a:t>
            </a:r>
          </a:p>
          <a:p>
            <a:r>
              <a:rPr lang="en-GB" dirty="0"/>
              <a:t>1.2 Neurodiversity</a:t>
            </a:r>
          </a:p>
          <a:p>
            <a:r>
              <a:rPr lang="en-GB" dirty="0"/>
              <a:t>1.3 Disability</a:t>
            </a:r>
          </a:p>
        </p:txBody>
      </p:sp>
      <p:sp>
        <p:nvSpPr>
          <p:cNvPr id="4" name="Slide Number Placeholder 3"/>
          <p:cNvSpPr>
            <a:spLocks noGrp="1"/>
          </p:cNvSpPr>
          <p:nvPr>
            <p:ph type="sldNum" sz="quarter" idx="5"/>
          </p:nvPr>
        </p:nvSpPr>
        <p:spPr/>
        <p:txBody>
          <a:bodyPr/>
          <a:lstStyle/>
          <a:p>
            <a:fld id="{C23ED5FF-BFDB-4072-95C6-FB476234A11E}" type="slidenum">
              <a:rPr lang="en-GB" smtClean="0"/>
              <a:t>10</a:t>
            </a:fld>
            <a:endParaRPr lang="en-GB"/>
          </a:p>
        </p:txBody>
      </p:sp>
    </p:spTree>
    <p:extLst>
      <p:ext uri="{BB962C8B-B14F-4D97-AF65-F5344CB8AC3E}">
        <p14:creationId xmlns:p14="http://schemas.microsoft.com/office/powerpoint/2010/main" val="4214808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Notes from module:</a:t>
            </a:r>
          </a:p>
          <a:p>
            <a:endParaRPr lang="en-GB" sz="1200" b="1"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Many different terms are used to describe autism and there is no agreement within the community of autistic people, parents and their broader support network or the wider community on the best term to use.</a:t>
            </a:r>
          </a:p>
          <a:p>
            <a:r>
              <a:rPr lang="en-GB" sz="1200" b="0" i="0" kern="1200" dirty="0">
                <a:solidFill>
                  <a:schemeClr val="tx1"/>
                </a:solidFill>
                <a:effectLst/>
                <a:latin typeface="+mn-lt"/>
                <a:ea typeface="+mn-ea"/>
                <a:cs typeface="+mn-cs"/>
              </a:rPr>
              <a:t>Within the wider community, there seems to be most consensus for the terms ‘autism’ and also ‘on the autism spectrum’.</a:t>
            </a:r>
          </a:p>
          <a:p>
            <a:r>
              <a:rPr lang="en-GB" sz="1200" b="0" i="0" kern="1200" dirty="0">
                <a:solidFill>
                  <a:schemeClr val="tx1"/>
                </a:solidFill>
                <a:effectLst/>
                <a:latin typeface="+mn-lt"/>
                <a:ea typeface="+mn-ea"/>
                <a:cs typeface="+mn-cs"/>
              </a:rPr>
              <a:t>Within the autism community, many autistic people prefer the use of the term ‘autistic’, for example, autistic adult. The concept of autism spectrum disorder (</a:t>
            </a:r>
            <a:r>
              <a:rPr lang="en-GB" sz="1200" b="0" i="0" kern="1200" dirty="0" err="1">
                <a:solidFill>
                  <a:schemeClr val="tx1"/>
                </a:solidFill>
                <a:effectLst/>
                <a:latin typeface="+mn-lt"/>
                <a:ea typeface="+mn-ea"/>
                <a:cs typeface="+mn-cs"/>
              </a:rPr>
              <a:t>ASD</a:t>
            </a:r>
            <a:r>
              <a:rPr lang="en-GB" sz="1200" b="0" i="0" kern="1200" dirty="0">
                <a:solidFill>
                  <a:schemeClr val="tx1"/>
                </a:solidFill>
                <a:effectLst/>
                <a:latin typeface="+mn-lt"/>
                <a:ea typeface="+mn-ea"/>
                <a:cs typeface="+mn-cs"/>
              </a:rPr>
              <a:t>) has been rejected by some within the autism community because the term 'disorder’ presents the view that autism is a disorder; autism represents a difference not a deficit.</a:t>
            </a:r>
          </a:p>
          <a:p>
            <a:r>
              <a:rPr lang="en-GB" sz="1200" b="0" i="0" kern="1200" dirty="0">
                <a:solidFill>
                  <a:schemeClr val="tx1"/>
                </a:solidFill>
                <a:effectLst/>
                <a:latin typeface="+mn-lt"/>
                <a:ea typeface="+mn-ea"/>
                <a:cs typeface="+mn-cs"/>
              </a:rPr>
              <a:t>Within the education community, it is unusual to use a term which defines a diagnosis or identification before the words ‘learner’, ‘child’ or ‘young person’. For example, we would not encourage the term a ‘physically or mentally disabled learner’; we would instead encourage the learner to be understood as an individual first before any differences or difficulties. For example, ‘a child with autism’. However, some people within the autistic community have requested the term ‘autistic person’. The module therefore uses either the term ‘autistic learner’ or ‘autistic children’.</a:t>
            </a:r>
          </a:p>
          <a:p>
            <a:r>
              <a:rPr lang="en-GB" sz="1200" b="0" i="0" kern="1200" dirty="0">
                <a:solidFill>
                  <a:schemeClr val="tx1"/>
                </a:solidFill>
                <a:effectLst/>
                <a:latin typeface="+mn-lt"/>
                <a:ea typeface="+mn-ea"/>
                <a:cs typeface="+mn-cs"/>
              </a:rPr>
              <a:t>If the child, young person or family express a preference for a particular term, this should be respected.</a:t>
            </a:r>
          </a:p>
          <a:p>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11</a:t>
            </a:fld>
            <a:endParaRPr lang="en-GB"/>
          </a:p>
        </p:txBody>
      </p:sp>
    </p:spTree>
    <p:extLst>
      <p:ext uri="{BB962C8B-B14F-4D97-AF65-F5344CB8AC3E}">
        <p14:creationId xmlns:p14="http://schemas.microsoft.com/office/powerpoint/2010/main" val="1490582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Notes from module:</a:t>
            </a:r>
          </a:p>
          <a:p>
            <a:endParaRPr lang="en-GB" sz="1200" b="1"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Neurodiversity is a relatively new term, thought to have been coined in the </a:t>
            </a:r>
            <a:r>
              <a:rPr lang="en-GB" sz="1200" b="0" i="0" kern="1200" dirty="0" err="1">
                <a:solidFill>
                  <a:schemeClr val="tx1"/>
                </a:solidFill>
                <a:effectLst/>
                <a:latin typeface="+mn-lt"/>
                <a:ea typeface="+mn-ea"/>
                <a:cs typeface="+mn-cs"/>
              </a:rPr>
              <a:t>1990s</a:t>
            </a:r>
            <a:r>
              <a:rPr lang="en-GB" sz="1200" b="0" i="0" kern="1200" dirty="0">
                <a:solidFill>
                  <a:schemeClr val="tx1"/>
                </a:solidFill>
                <a:effectLst/>
                <a:latin typeface="+mn-lt"/>
                <a:ea typeface="+mn-ea"/>
                <a:cs typeface="+mn-cs"/>
              </a:rPr>
              <a:t> by Judy Singer (an autistic individual, parent of an autistic child and Sociologist). It was originally used by the autistic community who were keen to move away from the medical model and dispel the belief that autism is something to be treated and cured rather than an important and valuable part of human diversity.</a:t>
            </a:r>
          </a:p>
          <a:p>
            <a:r>
              <a:rPr lang="en-GB" sz="1200" b="0" i="0" kern="1200" dirty="0">
                <a:solidFill>
                  <a:schemeClr val="tx1"/>
                </a:solidFill>
                <a:effectLst/>
                <a:latin typeface="+mn-lt"/>
                <a:ea typeface="+mn-ea"/>
                <a:cs typeface="+mn-cs"/>
              </a:rPr>
              <a:t>The idea of neurodiversity has now been embraced by many other groups, who are using the term as a means of empowerment and to promote the positive qualities possessed by those with a neurodevelopmental difference. It encourages people to view neurodevelopmental differences such as autism, dyslexia and dyspraxia as natural and normal variations of the human genome. Furthermore, it encourages them to reject the culturally entrenched negativity that has typically surrounded those that live, learn and experience the world in a particular way that is sometimes perceived as different.</a:t>
            </a:r>
          </a:p>
          <a:p>
            <a:r>
              <a:rPr lang="en-GB" sz="1200" b="0" i="0" kern="1200" dirty="0">
                <a:solidFill>
                  <a:schemeClr val="tx1"/>
                </a:solidFill>
                <a:effectLst/>
                <a:latin typeface="+mn-lt"/>
                <a:ea typeface="+mn-ea"/>
                <a:cs typeface="+mn-cs"/>
              </a:rPr>
              <a:t>The whole of society is </a:t>
            </a:r>
            <a:r>
              <a:rPr lang="en-GB" sz="1200" b="0" i="0" kern="1200" dirty="0" err="1">
                <a:solidFill>
                  <a:schemeClr val="tx1"/>
                </a:solidFill>
                <a:effectLst/>
                <a:latin typeface="+mn-lt"/>
                <a:ea typeface="+mn-ea"/>
                <a:cs typeface="+mn-cs"/>
              </a:rPr>
              <a:t>neurodiverse</a:t>
            </a:r>
            <a:r>
              <a:rPr lang="en-GB" sz="1200" b="0" i="0" kern="1200" dirty="0">
                <a:solidFill>
                  <a:schemeClr val="tx1"/>
                </a:solidFill>
                <a:effectLst/>
                <a:latin typeface="+mn-lt"/>
                <a:ea typeface="+mn-ea"/>
                <a:cs typeface="+mn-cs"/>
              </a:rPr>
              <a:t>. Diversity is the trait of a whole group not of an individual. It is estimated that around 1 in 7 people (more than 15% of people in the UK) have neurodevelopmental differences, including autism, which are observed when they learn and process information in a particular way.</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Autism often co-occurs with other neurodevelopmental differences, including:</a:t>
            </a:r>
          </a:p>
          <a:p>
            <a:r>
              <a:rPr lang="en-GB" sz="1200" b="0" i="0" kern="1200" dirty="0">
                <a:solidFill>
                  <a:schemeClr val="tx1"/>
                </a:solidFill>
                <a:effectLst/>
                <a:latin typeface="+mn-lt"/>
                <a:ea typeface="+mn-ea"/>
                <a:cs typeface="+mn-cs"/>
              </a:rPr>
              <a:t>attention deficit hyperactivity disorder (ADHD)</a:t>
            </a:r>
          </a:p>
          <a:p>
            <a:r>
              <a:rPr lang="en-GB" sz="1200" b="0" i="0" kern="1200" dirty="0">
                <a:solidFill>
                  <a:schemeClr val="tx1"/>
                </a:solidFill>
                <a:effectLst/>
                <a:latin typeface="+mn-lt"/>
                <a:ea typeface="+mn-ea"/>
                <a:cs typeface="+mn-cs"/>
              </a:rPr>
              <a:t>developmental coordination disorder (</a:t>
            </a:r>
            <a:r>
              <a:rPr lang="en-GB" sz="1200" b="0" i="0" kern="1200" dirty="0" err="1">
                <a:solidFill>
                  <a:schemeClr val="tx1"/>
                </a:solidFill>
                <a:effectLst/>
                <a:latin typeface="+mn-lt"/>
                <a:ea typeface="+mn-ea"/>
                <a:cs typeface="+mn-cs"/>
              </a:rPr>
              <a:t>DCD</a:t>
            </a:r>
            <a:r>
              <a:rPr lang="en-GB" sz="1200" b="0" i="0" kern="1200" dirty="0">
                <a:solidFill>
                  <a:schemeClr val="tx1"/>
                </a:solidFill>
                <a:effectLst/>
                <a:latin typeface="+mn-lt"/>
                <a:ea typeface="+mn-ea"/>
                <a:cs typeface="+mn-cs"/>
              </a:rPr>
              <a:t>), also referred to as dyspraxia</a:t>
            </a:r>
          </a:p>
          <a:p>
            <a:r>
              <a:rPr lang="en-GB" sz="1200" b="0" i="0" kern="1200" dirty="0">
                <a:solidFill>
                  <a:schemeClr val="tx1"/>
                </a:solidFill>
                <a:effectLst/>
                <a:latin typeface="+mn-lt"/>
                <a:ea typeface="+mn-ea"/>
                <a:cs typeface="+mn-cs"/>
              </a:rPr>
              <a:t>developmental language disorder (</a:t>
            </a:r>
            <a:r>
              <a:rPr lang="en-GB" sz="1200" b="0" i="0" kern="1200" dirty="0" err="1">
                <a:solidFill>
                  <a:schemeClr val="tx1"/>
                </a:solidFill>
                <a:effectLst/>
                <a:latin typeface="+mn-lt"/>
                <a:ea typeface="+mn-ea"/>
                <a:cs typeface="+mn-cs"/>
              </a:rPr>
              <a:t>DLD</a:t>
            </a:r>
            <a:r>
              <a:rPr lang="en-GB" sz="1200" b="0" i="0" kern="1200" dirty="0">
                <a:solidFill>
                  <a:schemeClr val="tx1"/>
                </a:solidFill>
                <a:effectLst/>
                <a:latin typeface="+mn-lt"/>
                <a:ea typeface="+mn-ea"/>
                <a:cs typeface="+mn-cs"/>
              </a:rPr>
              <a:t>)</a:t>
            </a:r>
          </a:p>
          <a:p>
            <a:r>
              <a:rPr lang="en-GB" sz="1200" b="0" i="0" kern="1200" dirty="0">
                <a:solidFill>
                  <a:schemeClr val="tx1"/>
                </a:solidFill>
                <a:effectLst/>
                <a:latin typeface="+mn-lt"/>
                <a:ea typeface="+mn-ea"/>
                <a:cs typeface="+mn-cs"/>
              </a:rPr>
              <a:t>epilepsy</a:t>
            </a:r>
          </a:p>
          <a:p>
            <a:r>
              <a:rPr lang="en-GB" sz="1200" b="0" i="0" kern="1200" dirty="0">
                <a:solidFill>
                  <a:schemeClr val="tx1"/>
                </a:solidFill>
                <a:effectLst/>
                <a:latin typeface="+mn-lt"/>
                <a:ea typeface="+mn-ea"/>
                <a:cs typeface="+mn-cs"/>
              </a:rPr>
              <a:t>foetal alcohol spectrum disorder (</a:t>
            </a:r>
            <a:r>
              <a:rPr lang="en-GB" sz="1200" b="0" i="0" kern="1200" dirty="0" err="1">
                <a:solidFill>
                  <a:schemeClr val="tx1"/>
                </a:solidFill>
                <a:effectLst/>
                <a:latin typeface="+mn-lt"/>
                <a:ea typeface="+mn-ea"/>
                <a:cs typeface="+mn-cs"/>
              </a:rPr>
              <a:t>FASD</a:t>
            </a:r>
            <a:r>
              <a:rPr lang="en-GB" sz="1200" b="0" i="0" kern="1200" dirty="0">
                <a:solidFill>
                  <a:schemeClr val="tx1"/>
                </a:solidFill>
                <a:effectLst/>
                <a:latin typeface="+mn-lt"/>
                <a:ea typeface="+mn-ea"/>
                <a:cs typeface="+mn-cs"/>
              </a:rPr>
              <a:t>)</a:t>
            </a:r>
          </a:p>
          <a:p>
            <a:r>
              <a:rPr lang="en-GB" sz="1200" b="0" i="0" kern="1200" dirty="0">
                <a:solidFill>
                  <a:schemeClr val="tx1"/>
                </a:solidFill>
                <a:effectLst/>
                <a:latin typeface="+mn-lt"/>
                <a:ea typeface="+mn-ea"/>
                <a:cs typeface="+mn-cs"/>
              </a:rPr>
              <a:t>intellectual disability</a:t>
            </a:r>
          </a:p>
          <a:p>
            <a:r>
              <a:rPr lang="en-GB" sz="1200" b="0" i="0" kern="1200" dirty="0">
                <a:solidFill>
                  <a:schemeClr val="tx1"/>
                </a:solidFill>
                <a:effectLst/>
                <a:latin typeface="+mn-lt"/>
                <a:ea typeface="+mn-ea"/>
                <a:cs typeface="+mn-cs"/>
              </a:rPr>
              <a:t>Tourette’s and tic disorders</a:t>
            </a:r>
          </a:p>
          <a:p>
            <a:r>
              <a:rPr lang="en-GB" sz="1200" b="0" i="0" kern="1200" dirty="0">
                <a:solidFill>
                  <a:schemeClr val="tx1"/>
                </a:solidFill>
                <a:effectLst/>
                <a:latin typeface="+mn-lt"/>
                <a:ea typeface="+mn-ea"/>
                <a:cs typeface="+mn-cs"/>
              </a:rPr>
              <a:t>specific learning disorder/differences e.g. dyslexia, dyscalculia.</a:t>
            </a: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12</a:t>
            </a:fld>
            <a:endParaRPr lang="en-GB"/>
          </a:p>
        </p:txBody>
      </p:sp>
    </p:spTree>
    <p:extLst>
      <p:ext uri="{BB962C8B-B14F-4D97-AF65-F5344CB8AC3E}">
        <p14:creationId xmlns:p14="http://schemas.microsoft.com/office/powerpoint/2010/main" val="3355151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Notes from module:</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What is disability?</a:t>
            </a:r>
          </a:p>
          <a:p>
            <a:r>
              <a:rPr lang="en-GB" sz="1200" b="0" i="0" kern="1200" dirty="0">
                <a:solidFill>
                  <a:schemeClr val="tx1"/>
                </a:solidFill>
                <a:effectLst/>
                <a:latin typeface="+mn-lt"/>
                <a:ea typeface="+mn-ea"/>
                <a:cs typeface="+mn-cs"/>
              </a:rPr>
              <a:t>It is helpful to understand what the term disability means and appreciate the sensitivity of the term and the range of associated feelings that learners and families may have. For example, some autistic people are very clear that they do not wish to be viewed as disabled, even if they may meet the criteria highlighted below.</a:t>
            </a:r>
          </a:p>
          <a:p>
            <a:r>
              <a:rPr lang="en-GB" sz="1200" b="0" i="0" kern="1200" dirty="0">
                <a:solidFill>
                  <a:schemeClr val="tx1"/>
                </a:solidFill>
                <a:effectLst/>
                <a:latin typeface="+mn-lt"/>
                <a:ea typeface="+mn-ea"/>
                <a:cs typeface="+mn-cs"/>
              </a:rPr>
              <a:t>A person has a disability according to the Equality Act 2010 if he or she has a physical or mental impairment and the impairment has a substantial and long-term adverse effect on his or her ability to carry out normal day-to-day activities.</a:t>
            </a:r>
          </a:p>
          <a:p>
            <a:r>
              <a:rPr lang="en-GB" sz="1200" b="0" i="0" kern="1200" dirty="0">
                <a:solidFill>
                  <a:schemeClr val="tx1"/>
                </a:solidFill>
                <a:effectLst/>
                <a:latin typeface="+mn-lt"/>
                <a:ea typeface="+mn-ea"/>
                <a:cs typeface="+mn-cs"/>
              </a:rPr>
              <a:t>This means that, in general:</a:t>
            </a:r>
          </a:p>
          <a:p>
            <a:r>
              <a:rPr lang="en-GB" sz="1200" b="0" i="0" kern="1200" dirty="0">
                <a:solidFill>
                  <a:schemeClr val="tx1"/>
                </a:solidFill>
                <a:effectLst/>
                <a:latin typeface="+mn-lt"/>
                <a:ea typeface="+mn-ea"/>
                <a:cs typeface="+mn-cs"/>
              </a:rPr>
              <a:t>the person must have an impairment that is either physical or mental</a:t>
            </a:r>
          </a:p>
          <a:p>
            <a:r>
              <a:rPr lang="en-GB" sz="1200" b="0" i="0" kern="1200" dirty="0">
                <a:solidFill>
                  <a:schemeClr val="tx1"/>
                </a:solidFill>
                <a:effectLst/>
                <a:latin typeface="+mn-lt"/>
                <a:ea typeface="+mn-ea"/>
                <a:cs typeface="+mn-cs"/>
              </a:rPr>
              <a:t>the impairment must have adverse effects which are substantial</a:t>
            </a:r>
          </a:p>
          <a:p>
            <a:r>
              <a:rPr lang="en-GB" sz="1200" b="0" i="0" kern="1200" dirty="0">
                <a:solidFill>
                  <a:schemeClr val="tx1"/>
                </a:solidFill>
                <a:effectLst/>
                <a:latin typeface="+mn-lt"/>
                <a:ea typeface="+mn-ea"/>
                <a:cs typeface="+mn-cs"/>
              </a:rPr>
              <a:t>the substantial adverse effects must be long-term</a:t>
            </a:r>
          </a:p>
          <a:p>
            <a:r>
              <a:rPr lang="en-GB" sz="1200" b="0" i="0" kern="1200" dirty="0">
                <a:solidFill>
                  <a:schemeClr val="tx1"/>
                </a:solidFill>
                <a:effectLst/>
                <a:latin typeface="+mn-lt"/>
                <a:ea typeface="+mn-ea"/>
                <a:cs typeface="+mn-cs"/>
              </a:rPr>
              <a:t>the long-term substantial adverse effects must be effects on normal day-to-day activities.</a:t>
            </a:r>
          </a:p>
          <a:p>
            <a:r>
              <a:rPr lang="en-GB" sz="1200" b="0" i="0" kern="1200" dirty="0">
                <a:solidFill>
                  <a:schemeClr val="tx1"/>
                </a:solidFill>
                <a:effectLst/>
                <a:latin typeface="+mn-lt"/>
                <a:ea typeface="+mn-ea"/>
                <a:cs typeface="+mn-cs"/>
              </a:rPr>
              <a:t>All of the factors above must be considered when determining whether a person is disabled.</a:t>
            </a:r>
          </a:p>
          <a:p>
            <a:r>
              <a:rPr lang="en-GB" sz="1200" b="1" i="0" kern="1200" dirty="0">
                <a:solidFill>
                  <a:schemeClr val="tx1"/>
                </a:solidFill>
                <a:effectLst/>
                <a:latin typeface="+mn-lt"/>
                <a:ea typeface="+mn-ea"/>
                <a:cs typeface="+mn-cs"/>
              </a:rPr>
              <a:t>Disability models</a:t>
            </a:r>
          </a:p>
          <a:p>
            <a:r>
              <a:rPr lang="en-GB" sz="1200" b="0" i="0" kern="1200" dirty="0">
                <a:solidFill>
                  <a:schemeClr val="tx1"/>
                </a:solidFill>
                <a:effectLst/>
                <a:latin typeface="+mn-lt"/>
                <a:ea typeface="+mn-ea"/>
                <a:cs typeface="+mn-cs"/>
              </a:rPr>
              <a:t>There are a number of ‘models’ of disability which have been defined over recent years. The two which are most frequently discussed and commonly used are the ‘social’ and the ‘medical’ models of disability; other models have evolved and developed from these two models. This module and the Toolbox focuses on these models.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social model of disability and the Scottish context for education support the vision for inclusion in Scotland for all our learners, both disabled and non-disabled. Anticipatory thought is given to how disabled people can participate in activities on an equal footing with non-disabled people. Certain adjustments are made, even where this involves time or money, to ensure that disabled people are not excluded. For example, ensuring buildings, the curriculum and communications are accessible.</a:t>
            </a:r>
          </a:p>
          <a:p>
            <a:r>
              <a:rPr lang="en-GB" sz="1200" b="0" i="0" kern="1200" dirty="0">
                <a:solidFill>
                  <a:schemeClr val="tx1"/>
                </a:solidFill>
                <a:effectLst/>
                <a:latin typeface="+mn-lt"/>
                <a:ea typeface="+mn-ea"/>
                <a:cs typeface="+mn-cs"/>
              </a:rPr>
              <a:t>In terms of autism, the social and medical models overlap. While no support should be diagnosis dependent and should be timeously provided, understanding of support needs can be enhanced by diagnosis. Section 2 of this module provides an opportunity to explore the Scottish ‘needs led’ system, in which all children and young people are entitled to support with or without a diagnosis.</a:t>
            </a:r>
          </a:p>
          <a:p>
            <a:r>
              <a:rPr lang="en-GB" sz="1200" b="0" i="0" kern="1200" dirty="0">
                <a:solidFill>
                  <a:schemeClr val="tx1"/>
                </a:solidFill>
                <a:effectLst/>
                <a:latin typeface="+mn-lt"/>
                <a:ea typeface="+mn-ea"/>
                <a:cs typeface="+mn-cs"/>
              </a:rPr>
              <a:t>Research evidence from diagnosed individuals and families indicate a preference for timely diagnosis. The reality is that diagnosis helps with access to the most relevant information and support now and in the future.</a:t>
            </a:r>
          </a:p>
          <a:p>
            <a:r>
              <a:rPr lang="en-GB" sz="1200" b="0" i="0" kern="1200" dirty="0">
                <a:solidFill>
                  <a:schemeClr val="tx1"/>
                </a:solidFill>
                <a:effectLst/>
                <a:latin typeface="+mn-lt"/>
                <a:ea typeface="+mn-ea"/>
                <a:cs typeface="+mn-cs"/>
              </a:rPr>
              <a:t>Please note that education staff in Scottish educational establishments do not assess and determine if an autistic learner has a disability. This is usually done by health colleagues and should be in partnership with the family and the educational setting.</a:t>
            </a: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13</a:t>
            </a:fld>
            <a:endParaRPr lang="en-GB"/>
          </a:p>
        </p:txBody>
      </p:sp>
    </p:spTree>
    <p:extLst>
      <p:ext uri="{BB962C8B-B14F-4D97-AF65-F5344CB8AC3E}">
        <p14:creationId xmlns:p14="http://schemas.microsoft.com/office/powerpoint/2010/main" val="260815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Reflective log,</a:t>
            </a:r>
            <a:r>
              <a:rPr lang="en-GB" baseline="0" dirty="0"/>
              <a:t> page 8 </a:t>
            </a:r>
          </a:p>
          <a:p>
            <a:endParaRPr lang="en-GB" baseline="0" dirty="0"/>
          </a:p>
          <a:p>
            <a:r>
              <a:rPr lang="en-GB" baseline="0" dirty="0"/>
              <a:t>Social Model of </a:t>
            </a:r>
            <a:r>
              <a:rPr lang="en-GB" baseline="0" dirty="0" err="1"/>
              <a:t>Disablity</a:t>
            </a:r>
            <a:r>
              <a:rPr lang="en-GB" baseline="0" dirty="0"/>
              <a:t>: 3 </a:t>
            </a:r>
            <a:r>
              <a:rPr lang="en-GB" baseline="0" dirty="0" err="1"/>
              <a:t>mins</a:t>
            </a:r>
            <a:r>
              <a:rPr lang="en-GB" baseline="0" dirty="0"/>
              <a:t> </a:t>
            </a:r>
            <a:r>
              <a:rPr lang="en-GB" baseline="0" dirty="0" err="1"/>
              <a:t>approx</a:t>
            </a:r>
            <a:endParaRPr lang="en-GB" baseline="0" dirty="0"/>
          </a:p>
          <a:p>
            <a:r>
              <a:rPr lang="en-GB" baseline="0" dirty="0"/>
              <a:t>Social Model Animation: 1.5 </a:t>
            </a:r>
            <a:r>
              <a:rPr lang="en-GB" baseline="0" dirty="0" err="1"/>
              <a:t>mins</a:t>
            </a:r>
            <a:r>
              <a:rPr lang="en-GB" baseline="0" dirty="0"/>
              <a:t> </a:t>
            </a:r>
            <a:r>
              <a:rPr lang="en-GB" baseline="0" dirty="0" err="1"/>
              <a:t>approx</a:t>
            </a:r>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14</a:t>
            </a:fld>
            <a:endParaRPr lang="en-GB"/>
          </a:p>
        </p:txBody>
      </p:sp>
    </p:spTree>
    <p:extLst>
      <p:ext uri="{BB962C8B-B14F-4D97-AF65-F5344CB8AC3E}">
        <p14:creationId xmlns:p14="http://schemas.microsoft.com/office/powerpoint/2010/main" val="632480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Tasks for completion between this session and next.  4-6 weeks between each group learning session is optimal. </a:t>
            </a:r>
          </a:p>
        </p:txBody>
      </p:sp>
      <p:sp>
        <p:nvSpPr>
          <p:cNvPr id="4" name="Slide Number Placeholder 3"/>
          <p:cNvSpPr>
            <a:spLocks noGrp="1"/>
          </p:cNvSpPr>
          <p:nvPr>
            <p:ph type="sldNum" sz="quarter" idx="5"/>
          </p:nvPr>
        </p:nvSpPr>
        <p:spPr/>
        <p:txBody>
          <a:bodyPr/>
          <a:lstStyle/>
          <a:p>
            <a:fld id="{C23ED5FF-BFDB-4072-95C6-FB476234A11E}" type="slidenum">
              <a:rPr lang="en-GB" smtClean="0"/>
              <a:t>15</a:t>
            </a:fld>
            <a:endParaRPr lang="en-GB"/>
          </a:p>
        </p:txBody>
      </p:sp>
    </p:spTree>
    <p:extLst>
      <p:ext uri="{BB962C8B-B14F-4D97-AF65-F5344CB8AC3E}">
        <p14:creationId xmlns:p14="http://schemas.microsoft.com/office/powerpoint/2010/main" val="904846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session, we will explore the section The Scottish context for autism and inclusion. </a:t>
            </a:r>
          </a:p>
        </p:txBody>
      </p:sp>
      <p:sp>
        <p:nvSpPr>
          <p:cNvPr id="4" name="Slide Number Placeholder 3"/>
          <p:cNvSpPr>
            <a:spLocks noGrp="1"/>
          </p:cNvSpPr>
          <p:nvPr>
            <p:ph type="sldNum" sz="quarter" idx="10"/>
          </p:nvPr>
        </p:nvSpPr>
        <p:spPr/>
        <p:txBody>
          <a:bodyPr/>
          <a:lstStyle/>
          <a:p>
            <a:fld id="{96DBD324-5F1C-447A-9673-ED2EAA12B90E}" type="slidenum">
              <a:rPr lang="en-GB" smtClean="0"/>
              <a:t>16</a:t>
            </a:fld>
            <a:endParaRPr lang="en-GB"/>
          </a:p>
        </p:txBody>
      </p:sp>
    </p:spTree>
    <p:extLst>
      <p:ext uri="{BB962C8B-B14F-4D97-AF65-F5344CB8AC3E}">
        <p14:creationId xmlns:p14="http://schemas.microsoft.com/office/powerpoint/2010/main" val="1907590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is a back cover page in </a:t>
            </a:r>
            <a:r>
              <a:rPr lang="en-GB" b="1" dirty="0"/>
              <a:t>blue</a:t>
            </a:r>
            <a:r>
              <a:rPr lang="en-GB" dirty="0"/>
              <a:t>. You</a:t>
            </a:r>
            <a:r>
              <a:rPr lang="en-GB" baseline="0" dirty="0"/>
              <a:t> may edit the address if needed only. It can only be once and at the end of the PowerPoint presentation. </a:t>
            </a:r>
            <a:r>
              <a:rPr lang="en-US" dirty="0"/>
              <a:t>Use the corresponding</a:t>
            </a:r>
            <a:r>
              <a:rPr lang="en-US" baseline="0" dirty="0"/>
              <a:t> </a:t>
            </a:r>
            <a:r>
              <a:rPr lang="en-US" b="1" baseline="0" dirty="0"/>
              <a:t>blue</a:t>
            </a:r>
            <a:r>
              <a:rPr lang="en-US" baseline="0" dirty="0"/>
              <a:t> internal and back pages if you are using this page. </a:t>
            </a:r>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387825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Module is free to access – use the link on this slide</a:t>
            </a:r>
          </a:p>
          <a:p>
            <a:r>
              <a:rPr lang="en-GB" baseline="0" dirty="0"/>
              <a:t>There are other free modules available from Education Scotland  should you choose to access them</a:t>
            </a:r>
          </a:p>
          <a:p>
            <a:r>
              <a:rPr lang="en-GB" baseline="0" dirty="0"/>
              <a:t>You need to register (free) with </a:t>
            </a:r>
            <a:r>
              <a:rPr lang="en-GB" baseline="0" dirty="0" err="1"/>
              <a:t>OU</a:t>
            </a:r>
            <a:r>
              <a:rPr lang="en-GB" baseline="0" dirty="0"/>
              <a:t> </a:t>
            </a:r>
            <a:r>
              <a:rPr lang="en-GB" baseline="0" dirty="0" err="1"/>
              <a:t>OpenLearn</a:t>
            </a:r>
            <a:r>
              <a:rPr lang="en-GB" baseline="0" dirty="0"/>
              <a:t> in order to access the module</a:t>
            </a:r>
            <a:endParaRPr lang="en-GB" dirty="0"/>
          </a:p>
        </p:txBody>
      </p:sp>
      <p:sp>
        <p:nvSpPr>
          <p:cNvPr id="4" name="Slide Number Placeholder 3"/>
          <p:cNvSpPr>
            <a:spLocks noGrp="1"/>
          </p:cNvSpPr>
          <p:nvPr>
            <p:ph type="sldNum" sz="quarter" idx="10"/>
          </p:nvPr>
        </p:nvSpPr>
        <p:spPr/>
        <p:txBody>
          <a:bodyPr/>
          <a:lstStyle/>
          <a:p>
            <a:fld id="{B1EEC997-7D4D-4D80-B895-6B1042ED24C7}" type="slidenum">
              <a:rPr lang="en-GB" smtClean="0"/>
              <a:t>2</a:t>
            </a:fld>
            <a:endParaRPr lang="en-GB"/>
          </a:p>
        </p:txBody>
      </p:sp>
    </p:spTree>
    <p:extLst>
      <p:ext uri="{BB962C8B-B14F-4D97-AF65-F5344CB8AC3E}">
        <p14:creationId xmlns:p14="http://schemas.microsoft.com/office/powerpoint/2010/main" val="2739556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module and this supporting programme</a:t>
            </a:r>
            <a:r>
              <a:rPr lang="en-GB" baseline="0" dirty="0"/>
              <a:t> for reflection is split into seven sections: </a:t>
            </a:r>
          </a:p>
          <a:p>
            <a:endParaRPr lang="en-GB" baseline="0" dirty="0"/>
          </a:p>
          <a:p>
            <a:pPr marL="514350" indent="-514350">
              <a:buAutoNum type="arabicPeriod"/>
            </a:pPr>
            <a:r>
              <a:rPr lang="en-GB" dirty="0">
                <a:solidFill>
                  <a:srgbClr val="33CCCC"/>
                </a:solidFill>
              </a:rPr>
              <a:t>Terminology</a:t>
            </a:r>
          </a:p>
          <a:p>
            <a:pPr marL="514350" indent="-514350">
              <a:buAutoNum type="arabicPeriod"/>
            </a:pPr>
            <a:r>
              <a:rPr lang="en-GB" b="0" dirty="0">
                <a:solidFill>
                  <a:srgbClr val="33CCCC"/>
                </a:solidFill>
              </a:rPr>
              <a:t>The Scottish context for autism and inclusion</a:t>
            </a:r>
          </a:p>
          <a:p>
            <a:pPr marL="514350" indent="-514350">
              <a:buAutoNum type="arabicPeriod"/>
            </a:pPr>
            <a:r>
              <a:rPr lang="en-GB" dirty="0">
                <a:solidFill>
                  <a:srgbClr val="33CCCC"/>
                </a:solidFill>
              </a:rPr>
              <a:t>Understanding Autism</a:t>
            </a:r>
          </a:p>
          <a:p>
            <a:pPr marL="514350" indent="-514350">
              <a:buAutoNum type="arabicPeriod"/>
            </a:pPr>
            <a:r>
              <a:rPr lang="en-GB" dirty="0">
                <a:solidFill>
                  <a:srgbClr val="33CCCC"/>
                </a:solidFill>
              </a:rPr>
              <a:t>Assessment and Monitoring </a:t>
            </a:r>
          </a:p>
          <a:p>
            <a:pPr marL="514350" indent="-514350">
              <a:buAutoNum type="arabicPeriod"/>
            </a:pPr>
            <a:r>
              <a:rPr lang="en-GB" dirty="0">
                <a:solidFill>
                  <a:srgbClr val="33CCCC"/>
                </a:solidFill>
              </a:rPr>
              <a:t>Supporting Learners and Families</a:t>
            </a:r>
          </a:p>
          <a:p>
            <a:pPr marL="514350" indent="-514350">
              <a:buAutoNum type="arabicPeriod"/>
            </a:pPr>
            <a:r>
              <a:rPr lang="en-GB" dirty="0">
                <a:solidFill>
                  <a:srgbClr val="33CCCC"/>
                </a:solidFill>
              </a:rPr>
              <a:t>Social and Emotional Wellbeing</a:t>
            </a:r>
          </a:p>
          <a:p>
            <a:pPr marL="514350" indent="-514350">
              <a:buAutoNum type="arabicPeriod"/>
            </a:pPr>
            <a:r>
              <a:rPr lang="en-GB" dirty="0">
                <a:solidFill>
                  <a:srgbClr val="33CCCC"/>
                </a:solidFill>
              </a:rPr>
              <a:t>Transitions</a:t>
            </a:r>
          </a:p>
          <a:p>
            <a:endParaRPr lang="en-GB" baseline="0" dirty="0"/>
          </a:p>
          <a:p>
            <a:r>
              <a:rPr lang="en-GB" baseline="0" dirty="0"/>
              <a:t>Today we will explore the first section of the module, Terminology.</a:t>
            </a:r>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3</a:t>
            </a:fld>
            <a:endParaRPr lang="en-GB"/>
          </a:p>
        </p:txBody>
      </p:sp>
    </p:spTree>
    <p:extLst>
      <p:ext uri="{BB962C8B-B14F-4D97-AF65-F5344CB8AC3E}">
        <p14:creationId xmlns:p14="http://schemas.microsoft.com/office/powerpoint/2010/main" val="211059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 Reflective Log is available to download for you to evidence your professional enquiry and learning,  The Reflective Log can also be used for collegiate discussions and will support Annual Reviews, </a:t>
            </a:r>
            <a:r>
              <a:rPr lang="en-GB" baseline="0" dirty="0" err="1"/>
              <a:t>GTCS</a:t>
            </a:r>
            <a:r>
              <a:rPr lang="en-GB" baseline="0" dirty="0"/>
              <a:t> Professional Update and contribute to applications for </a:t>
            </a:r>
            <a:r>
              <a:rPr lang="en-GB" baseline="0" dirty="0" err="1"/>
              <a:t>GTCS</a:t>
            </a:r>
            <a:r>
              <a:rPr lang="en-GB" baseline="0" dirty="0"/>
              <a:t> Professional Recognition.</a:t>
            </a:r>
            <a:endParaRPr lang="en-GB" dirty="0"/>
          </a:p>
          <a:p>
            <a:endParaRPr lang="en-GB" dirty="0"/>
          </a:p>
          <a:p>
            <a:r>
              <a:rPr lang="en-GB" dirty="0"/>
              <a:t>As you work through this course, what you write in this log forms an important part of the learning process.  You will want to revisit</a:t>
            </a:r>
            <a:r>
              <a:rPr lang="en-GB" baseline="0" dirty="0"/>
              <a:t> the log regularly and you may want to look at it again after you’ve completed the course, use it as evidence of what you’ve achieved, your development and as evidence of your professional development, reflective practice and critical self-evaluation.  All of which contribute towards your </a:t>
            </a:r>
            <a:r>
              <a:rPr lang="en-GB" baseline="0" dirty="0" err="1"/>
              <a:t>GTC</a:t>
            </a:r>
            <a:r>
              <a:rPr lang="en-GB" baseline="0" dirty="0"/>
              <a:t> Scotland professional update.</a:t>
            </a:r>
          </a:p>
          <a:p>
            <a:endParaRPr lang="en-GB" baseline="0" dirty="0"/>
          </a:p>
          <a:p>
            <a:r>
              <a:rPr lang="en-GB" baseline="0" dirty="0"/>
              <a:t>Make sure that you save this reflective log after you start to fill it in.  Use a file name like ’Introduction to Autism and Inclusive Practice Reflective Log’ so that it’s easy to find.  The next time you are prompted to add to the log, you should open the file you saved and add the new material to it.  You may choose to save a copy in ‘GLOW Microsoft Office 365’ so that you can access it from anywhere you have internet connection.  (All public-school practitioners in Scotland have a GLOW login account).</a:t>
            </a:r>
          </a:p>
          <a:p>
            <a:endParaRPr lang="en-GB" baseline="0" dirty="0"/>
          </a:p>
          <a:p>
            <a:r>
              <a:rPr lang="en-GB" baseline="0" dirty="0"/>
              <a:t>Only the activities that require to be completed in this log are included.</a:t>
            </a:r>
          </a:p>
          <a:p>
            <a:endParaRPr lang="en-GB" baseline="0" dirty="0"/>
          </a:p>
          <a:p>
            <a:r>
              <a:rPr lang="en-GB" baseline="0" dirty="0"/>
              <a:t>Tables have been included with the activities to support your written answers; however, you can adapt this log and present your reflections in alternative ways to suit your needs.</a:t>
            </a:r>
          </a:p>
          <a:p>
            <a:endParaRPr lang="en-GB" baseline="0" dirty="0"/>
          </a:p>
          <a:p>
            <a:r>
              <a:rPr lang="en-GB" baseline="0" dirty="0"/>
              <a:t>A page for additional notes is at the end of this log.</a:t>
            </a:r>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4</a:t>
            </a:fld>
            <a:endParaRPr lang="en-GB"/>
          </a:p>
        </p:txBody>
      </p:sp>
    </p:spTree>
    <p:extLst>
      <p:ext uri="{BB962C8B-B14F-4D97-AF65-F5344CB8AC3E}">
        <p14:creationId xmlns:p14="http://schemas.microsoft.com/office/powerpoint/2010/main" val="2925887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session, we will introduce the module and the Reflective log for the first time, then cover the first section of the module, Terminology. </a:t>
            </a:r>
          </a:p>
        </p:txBody>
      </p:sp>
      <p:sp>
        <p:nvSpPr>
          <p:cNvPr id="4" name="Slide Number Placeholder 3"/>
          <p:cNvSpPr>
            <a:spLocks noGrp="1"/>
          </p:cNvSpPr>
          <p:nvPr>
            <p:ph type="sldNum" sz="quarter" idx="10"/>
          </p:nvPr>
        </p:nvSpPr>
        <p:spPr/>
        <p:txBody>
          <a:bodyPr/>
          <a:lstStyle/>
          <a:p>
            <a:fld id="{96DBD324-5F1C-447A-9673-ED2EAA12B90E}" type="slidenum">
              <a:rPr lang="en-GB" smtClean="0"/>
              <a:t>5</a:t>
            </a:fld>
            <a:endParaRPr lang="en-GB"/>
          </a:p>
        </p:txBody>
      </p:sp>
    </p:spTree>
    <p:extLst>
      <p:ext uri="{BB962C8B-B14F-4D97-AF65-F5344CB8AC3E}">
        <p14:creationId xmlns:p14="http://schemas.microsoft.com/office/powerpoint/2010/main" val="267990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Reflective log, pages 4-7</a:t>
            </a:r>
          </a:p>
          <a:p>
            <a:r>
              <a:rPr lang="en-GB" dirty="0"/>
              <a:t>Explanation of each point of</a:t>
            </a:r>
            <a:r>
              <a:rPr lang="en-GB" baseline="0" dirty="0"/>
              <a:t> the wheel is on page 6</a:t>
            </a:r>
          </a:p>
          <a:p>
            <a:endParaRPr lang="en-GB" baseline="0" dirty="0"/>
          </a:p>
          <a:p>
            <a:r>
              <a:rPr lang="en-GB" baseline="0" dirty="0"/>
              <a:t>Self-evaluation should support you to:</a:t>
            </a:r>
          </a:p>
          <a:p>
            <a:pPr marL="171450" indent="-171450">
              <a:buFont typeface="Arial" panose="020B0604020202020204" pitchFamily="34" charset="0"/>
              <a:buChar char="•"/>
            </a:pPr>
            <a:r>
              <a:rPr lang="en-GB" baseline="0" dirty="0"/>
              <a:t>Reflect on what you have done</a:t>
            </a:r>
          </a:p>
          <a:p>
            <a:pPr marL="171450" indent="-171450">
              <a:buFont typeface="Arial" panose="020B0604020202020204" pitchFamily="34" charset="0"/>
              <a:buChar char="•"/>
            </a:pPr>
            <a:r>
              <a:rPr lang="en-GB" baseline="0" dirty="0"/>
              <a:t>Think about what you might do next</a:t>
            </a:r>
          </a:p>
          <a:p>
            <a:pPr marL="171450" indent="-171450">
              <a:buFont typeface="Arial" panose="020B0604020202020204" pitchFamily="34" charset="0"/>
              <a:buChar char="•"/>
            </a:pPr>
            <a:r>
              <a:rPr lang="en-GB" baseline="0" dirty="0"/>
              <a:t>Consider your own progress and development</a:t>
            </a:r>
          </a:p>
          <a:p>
            <a:pPr marL="171450" indent="-171450">
              <a:buFont typeface="Arial" panose="020B0604020202020204" pitchFamily="34" charset="0"/>
              <a:buChar char="•"/>
            </a:pPr>
            <a:r>
              <a:rPr lang="en-GB" baseline="0" dirty="0"/>
              <a:t>Deeply understand your professional practice, your professional learning and the impact of this on your thinking, professional actions, those you work with/support and the pupils and their learning.</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The Self-Evaluation Wheel is a useful tool for:</a:t>
            </a:r>
          </a:p>
          <a:p>
            <a:pPr marL="171450" indent="-171450">
              <a:buFont typeface="Arial" panose="020B0604020202020204" pitchFamily="34" charset="0"/>
              <a:buChar char="•"/>
            </a:pPr>
            <a:r>
              <a:rPr lang="en-GB" dirty="0"/>
              <a:t>Exploring</a:t>
            </a:r>
            <a:r>
              <a:rPr lang="en-GB" baseline="0" dirty="0"/>
              <a:t> current reality</a:t>
            </a:r>
          </a:p>
          <a:p>
            <a:pPr marL="171450" indent="-171450">
              <a:buFont typeface="Arial" panose="020B0604020202020204" pitchFamily="34" charset="0"/>
              <a:buChar char="•"/>
            </a:pPr>
            <a:r>
              <a:rPr lang="en-GB" baseline="0" dirty="0"/>
              <a:t>Supporting self-evaluation</a:t>
            </a:r>
          </a:p>
          <a:p>
            <a:pPr marL="171450" indent="-171450">
              <a:buFont typeface="Arial" panose="020B0604020202020204" pitchFamily="34" charset="0"/>
              <a:buChar char="•"/>
            </a:pPr>
            <a:r>
              <a:rPr lang="en-GB" baseline="0" dirty="0"/>
              <a:t>Helping to critically reflect on yourself as a professional and your practice</a:t>
            </a:r>
          </a:p>
          <a:p>
            <a:pPr marL="171450" indent="-171450">
              <a:buFont typeface="Arial" panose="020B0604020202020204" pitchFamily="34" charset="0"/>
              <a:buChar char="•"/>
            </a:pPr>
            <a:r>
              <a:rPr lang="en-GB" baseline="0" dirty="0"/>
              <a:t>Completing a simple gap analysis – for example, where you are now and where you would like to be?</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The example on the screen highlights how to use the self-evaluation wheel.</a:t>
            </a:r>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6</a:t>
            </a:fld>
            <a:endParaRPr lang="en-GB"/>
          </a:p>
        </p:txBody>
      </p:sp>
    </p:spTree>
    <p:extLst>
      <p:ext uri="{BB962C8B-B14F-4D97-AF65-F5344CB8AC3E}">
        <p14:creationId xmlns:p14="http://schemas.microsoft.com/office/powerpoint/2010/main" val="3959740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Reflective log, page 3 </a:t>
            </a:r>
          </a:p>
          <a:p>
            <a:r>
              <a:rPr lang="en-GB" sz="1200" b="0" i="0" kern="1200" dirty="0">
                <a:solidFill>
                  <a:schemeClr val="tx1"/>
                </a:solidFill>
                <a:effectLst/>
                <a:latin typeface="+mn-lt"/>
                <a:ea typeface="+mn-ea"/>
                <a:cs typeface="+mn-cs"/>
              </a:rPr>
              <a:t>On page 3 in your Reflective Log, you should start by:</a:t>
            </a:r>
          </a:p>
          <a:p>
            <a:r>
              <a:rPr lang="en-GB" sz="1200" b="0" i="0" kern="1200" dirty="0">
                <a:solidFill>
                  <a:schemeClr val="tx1"/>
                </a:solidFill>
                <a:effectLst/>
                <a:latin typeface="+mn-lt"/>
                <a:ea typeface="+mn-ea"/>
                <a:cs typeface="+mn-cs"/>
              </a:rPr>
              <a:t>Using a scale of 1–5 (1 being poor and 5 being very knowledgeable), rate your knowledge and understanding of autism and inclusive practice.</a:t>
            </a:r>
          </a:p>
          <a:p>
            <a:r>
              <a:rPr lang="en-GB" sz="1200" b="0" i="0" kern="1200" dirty="0">
                <a:solidFill>
                  <a:schemeClr val="tx1"/>
                </a:solidFill>
                <a:effectLst/>
                <a:latin typeface="+mn-lt"/>
                <a:ea typeface="+mn-ea"/>
                <a:cs typeface="+mn-cs"/>
              </a:rPr>
              <a:t>Consider and record what you hope to achieve in studying this module.</a:t>
            </a:r>
          </a:p>
          <a:p>
            <a:r>
              <a:rPr lang="en-GB" sz="1200" b="0" i="0" kern="1200" dirty="0">
                <a:solidFill>
                  <a:schemeClr val="tx1"/>
                </a:solidFill>
                <a:effectLst/>
                <a:latin typeface="+mn-lt"/>
                <a:ea typeface="+mn-ea"/>
                <a:cs typeface="+mn-cs"/>
              </a:rPr>
              <a:t>Complete the template for the self-evaluation wheel.</a:t>
            </a:r>
          </a:p>
          <a:p>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7</a:t>
            </a:fld>
            <a:endParaRPr lang="en-GB"/>
          </a:p>
        </p:txBody>
      </p:sp>
    </p:spTree>
    <p:extLst>
      <p:ext uri="{BB962C8B-B14F-4D97-AF65-F5344CB8AC3E}">
        <p14:creationId xmlns:p14="http://schemas.microsoft.com/office/powerpoint/2010/main" val="1490770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Reflective</a:t>
            </a:r>
            <a:r>
              <a:rPr lang="en-GB" baseline="0" dirty="0"/>
              <a:t> log, page 7 </a:t>
            </a:r>
          </a:p>
          <a:p>
            <a:endParaRPr lang="en-GB" baseline="0" dirty="0"/>
          </a:p>
          <a:p>
            <a:r>
              <a:rPr lang="en-GB" baseline="0" dirty="0"/>
              <a:t>As you complete this module, consider the following reflective questions highlighted above within </a:t>
            </a:r>
            <a:r>
              <a:rPr lang="en-GB" baseline="0" dirty="0" err="1"/>
              <a:t>GTCS</a:t>
            </a:r>
            <a:r>
              <a:rPr lang="en-GB" baseline="0" dirty="0"/>
              <a:t> Professional Values and Personal Commitment sections, which are applicable to </a:t>
            </a:r>
            <a:r>
              <a:rPr lang="en-GB" b="1" baseline="0" dirty="0"/>
              <a:t>all </a:t>
            </a:r>
            <a:r>
              <a:rPr lang="en-GB" baseline="0" dirty="0" err="1"/>
              <a:t>GTCS</a:t>
            </a:r>
            <a:r>
              <a:rPr lang="en-GB" baseline="0" dirty="0"/>
              <a:t> registered teachers.</a:t>
            </a:r>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8</a:t>
            </a:fld>
            <a:endParaRPr lang="en-GB"/>
          </a:p>
        </p:txBody>
      </p:sp>
    </p:spTree>
    <p:extLst>
      <p:ext uri="{BB962C8B-B14F-4D97-AF65-F5344CB8AC3E}">
        <p14:creationId xmlns:p14="http://schemas.microsoft.com/office/powerpoint/2010/main" val="3865194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module and this supporting programme</a:t>
            </a:r>
            <a:r>
              <a:rPr lang="en-GB" baseline="0" dirty="0"/>
              <a:t> for reflection is split into seven sections: </a:t>
            </a:r>
          </a:p>
          <a:p>
            <a:endParaRPr lang="en-GB" baseline="0" dirty="0"/>
          </a:p>
          <a:p>
            <a:pPr marL="514350" indent="-514350">
              <a:buAutoNum type="arabicPeriod"/>
            </a:pPr>
            <a:r>
              <a:rPr lang="en-GB" dirty="0">
                <a:solidFill>
                  <a:srgbClr val="33CCCC"/>
                </a:solidFill>
              </a:rPr>
              <a:t>Terminology</a:t>
            </a:r>
          </a:p>
          <a:p>
            <a:pPr marL="514350" indent="-514350">
              <a:buAutoNum type="arabicPeriod"/>
            </a:pPr>
            <a:r>
              <a:rPr lang="en-GB" b="0" dirty="0">
                <a:solidFill>
                  <a:srgbClr val="33CCCC"/>
                </a:solidFill>
              </a:rPr>
              <a:t>The Scottish context for autism and inclusion</a:t>
            </a:r>
          </a:p>
          <a:p>
            <a:pPr marL="514350" indent="-514350">
              <a:buAutoNum type="arabicPeriod"/>
            </a:pPr>
            <a:r>
              <a:rPr lang="en-GB" dirty="0">
                <a:solidFill>
                  <a:srgbClr val="33CCCC"/>
                </a:solidFill>
              </a:rPr>
              <a:t>Understanding Autism</a:t>
            </a:r>
          </a:p>
          <a:p>
            <a:pPr marL="514350" indent="-514350">
              <a:buAutoNum type="arabicPeriod"/>
            </a:pPr>
            <a:r>
              <a:rPr lang="en-GB" dirty="0">
                <a:solidFill>
                  <a:srgbClr val="33CCCC"/>
                </a:solidFill>
              </a:rPr>
              <a:t>Assessment and Monitoring </a:t>
            </a:r>
          </a:p>
          <a:p>
            <a:pPr marL="514350" indent="-514350">
              <a:buAutoNum type="arabicPeriod"/>
            </a:pPr>
            <a:r>
              <a:rPr lang="en-GB" dirty="0">
                <a:solidFill>
                  <a:srgbClr val="33CCCC"/>
                </a:solidFill>
              </a:rPr>
              <a:t>Supporting Learners and Families</a:t>
            </a:r>
          </a:p>
          <a:p>
            <a:pPr marL="514350" indent="-514350">
              <a:buAutoNum type="arabicPeriod"/>
            </a:pPr>
            <a:r>
              <a:rPr lang="en-GB" dirty="0">
                <a:solidFill>
                  <a:srgbClr val="33CCCC"/>
                </a:solidFill>
              </a:rPr>
              <a:t>Social and Emotional Wellbeing</a:t>
            </a:r>
          </a:p>
          <a:p>
            <a:pPr marL="514350" indent="-514350">
              <a:buAutoNum type="arabicPeriod"/>
            </a:pPr>
            <a:r>
              <a:rPr lang="en-GB" dirty="0">
                <a:solidFill>
                  <a:srgbClr val="33CCCC"/>
                </a:solidFill>
              </a:rPr>
              <a:t>Transitions</a:t>
            </a:r>
          </a:p>
          <a:p>
            <a:endParaRPr lang="en-GB" baseline="0" dirty="0"/>
          </a:p>
          <a:p>
            <a:r>
              <a:rPr lang="en-GB" baseline="0" dirty="0"/>
              <a:t>Today we will explore the first section of the module, Terminology.</a:t>
            </a:r>
            <a:endParaRPr lang="en-GB" dirty="0"/>
          </a:p>
          <a:p>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9</a:t>
            </a:fld>
            <a:endParaRPr lang="en-GB"/>
          </a:p>
        </p:txBody>
      </p:sp>
    </p:spTree>
    <p:extLst>
      <p:ext uri="{BB962C8B-B14F-4D97-AF65-F5344CB8AC3E}">
        <p14:creationId xmlns:p14="http://schemas.microsoft.com/office/powerpoint/2010/main" val="1034563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069882A-C6B8-44FD-804C-C578EFA75DE1}"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B5CF20-5D3E-4138-8EFA-046C46BD74AE}" type="slidenum">
              <a:rPr lang="en-GB" smtClean="0"/>
              <a:t>‹#›</a:t>
            </a:fld>
            <a:endParaRPr lang="en-GB"/>
          </a:p>
        </p:txBody>
      </p:sp>
    </p:spTree>
    <p:extLst>
      <p:ext uri="{BB962C8B-B14F-4D97-AF65-F5344CB8AC3E}">
        <p14:creationId xmlns:p14="http://schemas.microsoft.com/office/powerpoint/2010/main" val="1901074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069882A-C6B8-44FD-804C-C578EFA75DE1}"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B5CF20-5D3E-4138-8EFA-046C46BD74AE}" type="slidenum">
              <a:rPr lang="en-GB" smtClean="0"/>
              <a:t>‹#›</a:t>
            </a:fld>
            <a:endParaRPr lang="en-GB"/>
          </a:p>
        </p:txBody>
      </p:sp>
    </p:spTree>
    <p:extLst>
      <p:ext uri="{BB962C8B-B14F-4D97-AF65-F5344CB8AC3E}">
        <p14:creationId xmlns:p14="http://schemas.microsoft.com/office/powerpoint/2010/main" val="2680051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069882A-C6B8-44FD-804C-C578EFA75DE1}"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B5CF20-5D3E-4138-8EFA-046C46BD74AE}" type="slidenum">
              <a:rPr lang="en-GB" smtClean="0"/>
              <a:t>‹#›</a:t>
            </a:fld>
            <a:endParaRPr lang="en-GB"/>
          </a:p>
        </p:txBody>
      </p:sp>
    </p:spTree>
    <p:extLst>
      <p:ext uri="{BB962C8B-B14F-4D97-AF65-F5344CB8AC3E}">
        <p14:creationId xmlns:p14="http://schemas.microsoft.com/office/powerpoint/2010/main" val="3857625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069882A-C6B8-44FD-804C-C578EFA75DE1}"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B5CF20-5D3E-4138-8EFA-046C46BD74AE}" type="slidenum">
              <a:rPr lang="en-GB" smtClean="0"/>
              <a:t>‹#›</a:t>
            </a:fld>
            <a:endParaRPr lang="en-GB"/>
          </a:p>
        </p:txBody>
      </p:sp>
    </p:spTree>
    <p:extLst>
      <p:ext uri="{BB962C8B-B14F-4D97-AF65-F5344CB8AC3E}">
        <p14:creationId xmlns:p14="http://schemas.microsoft.com/office/powerpoint/2010/main" val="3364413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69882A-C6B8-44FD-804C-C578EFA75DE1}"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B5CF20-5D3E-4138-8EFA-046C46BD74AE}" type="slidenum">
              <a:rPr lang="en-GB" smtClean="0"/>
              <a:t>‹#›</a:t>
            </a:fld>
            <a:endParaRPr lang="en-GB"/>
          </a:p>
        </p:txBody>
      </p:sp>
    </p:spTree>
    <p:extLst>
      <p:ext uri="{BB962C8B-B14F-4D97-AF65-F5344CB8AC3E}">
        <p14:creationId xmlns:p14="http://schemas.microsoft.com/office/powerpoint/2010/main" val="112664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069882A-C6B8-44FD-804C-C578EFA75DE1}" type="datetimeFigureOut">
              <a:rPr lang="en-GB" smtClean="0"/>
              <a:t>17/01/2024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B5CF20-5D3E-4138-8EFA-046C46BD74AE}" type="slidenum">
              <a:rPr lang="en-GB" smtClean="0"/>
              <a:t>‹#›</a:t>
            </a:fld>
            <a:endParaRPr lang="en-GB"/>
          </a:p>
        </p:txBody>
      </p:sp>
    </p:spTree>
    <p:extLst>
      <p:ext uri="{BB962C8B-B14F-4D97-AF65-F5344CB8AC3E}">
        <p14:creationId xmlns:p14="http://schemas.microsoft.com/office/powerpoint/2010/main" val="40236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069882A-C6B8-44FD-804C-C578EFA75DE1}" type="datetimeFigureOut">
              <a:rPr lang="en-GB" smtClean="0"/>
              <a:t>17/01/2024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B5CF20-5D3E-4138-8EFA-046C46BD74AE}" type="slidenum">
              <a:rPr lang="en-GB" smtClean="0"/>
              <a:t>‹#›</a:t>
            </a:fld>
            <a:endParaRPr lang="en-GB"/>
          </a:p>
        </p:txBody>
      </p:sp>
    </p:spTree>
    <p:extLst>
      <p:ext uri="{BB962C8B-B14F-4D97-AF65-F5344CB8AC3E}">
        <p14:creationId xmlns:p14="http://schemas.microsoft.com/office/powerpoint/2010/main" val="3815874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069882A-C6B8-44FD-804C-C578EFA75DE1}" type="datetimeFigureOut">
              <a:rPr lang="en-GB" smtClean="0"/>
              <a:t>17/01/2024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B5CF20-5D3E-4138-8EFA-046C46BD74AE}" type="slidenum">
              <a:rPr lang="en-GB" smtClean="0"/>
              <a:t>‹#›</a:t>
            </a:fld>
            <a:endParaRPr lang="en-GB"/>
          </a:p>
        </p:txBody>
      </p:sp>
    </p:spTree>
    <p:extLst>
      <p:ext uri="{BB962C8B-B14F-4D97-AF65-F5344CB8AC3E}">
        <p14:creationId xmlns:p14="http://schemas.microsoft.com/office/powerpoint/2010/main" val="376249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9882A-C6B8-44FD-804C-C578EFA75DE1}" type="datetimeFigureOut">
              <a:rPr lang="en-GB" smtClean="0"/>
              <a:t>17/01/2024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B5CF20-5D3E-4138-8EFA-046C46BD74AE}" type="slidenum">
              <a:rPr lang="en-GB" smtClean="0"/>
              <a:t>‹#›</a:t>
            </a:fld>
            <a:endParaRPr lang="en-GB"/>
          </a:p>
        </p:txBody>
      </p:sp>
    </p:spTree>
    <p:extLst>
      <p:ext uri="{BB962C8B-B14F-4D97-AF65-F5344CB8AC3E}">
        <p14:creationId xmlns:p14="http://schemas.microsoft.com/office/powerpoint/2010/main" val="923239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69882A-C6B8-44FD-804C-C578EFA75DE1}" type="datetimeFigureOut">
              <a:rPr lang="en-GB" smtClean="0"/>
              <a:t>17/01/2024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B5CF20-5D3E-4138-8EFA-046C46BD74AE}" type="slidenum">
              <a:rPr lang="en-GB" smtClean="0"/>
              <a:t>‹#›</a:t>
            </a:fld>
            <a:endParaRPr lang="en-GB"/>
          </a:p>
        </p:txBody>
      </p:sp>
    </p:spTree>
    <p:extLst>
      <p:ext uri="{BB962C8B-B14F-4D97-AF65-F5344CB8AC3E}">
        <p14:creationId xmlns:p14="http://schemas.microsoft.com/office/powerpoint/2010/main" val="100051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69882A-C6B8-44FD-804C-C578EFA75DE1}" type="datetimeFigureOut">
              <a:rPr lang="en-GB" smtClean="0"/>
              <a:t>17/01/2024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B5CF20-5D3E-4138-8EFA-046C46BD74AE}" type="slidenum">
              <a:rPr lang="en-GB" smtClean="0"/>
              <a:t>‹#›</a:t>
            </a:fld>
            <a:endParaRPr lang="en-GB"/>
          </a:p>
        </p:txBody>
      </p:sp>
    </p:spTree>
    <p:extLst>
      <p:ext uri="{BB962C8B-B14F-4D97-AF65-F5344CB8AC3E}">
        <p14:creationId xmlns:p14="http://schemas.microsoft.com/office/powerpoint/2010/main" val="92688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9882A-C6B8-44FD-804C-C578EFA75DE1}" type="datetimeFigureOut">
              <a:rPr lang="en-GB" smtClean="0"/>
              <a:t>17/01/2024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5CF20-5D3E-4138-8EFA-046C46BD74AE}" type="slidenum">
              <a:rPr lang="en-GB" smtClean="0"/>
              <a:t>‹#›</a:t>
            </a:fld>
            <a:endParaRPr lang="en-GB"/>
          </a:p>
        </p:txBody>
      </p:sp>
    </p:spTree>
    <p:extLst>
      <p:ext uri="{BB962C8B-B14F-4D97-AF65-F5344CB8AC3E}">
        <p14:creationId xmlns:p14="http://schemas.microsoft.com/office/powerpoint/2010/main" val="152667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24KE__OCKMw"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youtube.com/watch?v=9s3NZaLhcc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24KE__OCKM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youtube.com/watch?v=9s3NZaLhcc4"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hyperlink" Target="https://www.open.edu/openlearncreate/course/index.php?categoryid=359"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sp>
        <p:nvSpPr>
          <p:cNvPr id="7" name="Rectangle 6"/>
          <p:cNvSpPr/>
          <p:nvPr/>
        </p:nvSpPr>
        <p:spPr>
          <a:xfrm>
            <a:off x="589366" y="2019129"/>
            <a:ext cx="10633257" cy="1815882"/>
          </a:xfrm>
          <a:prstGeom prst="rect">
            <a:avLst/>
          </a:prstGeom>
        </p:spPr>
        <p:txBody>
          <a:bodyPr wrap="square">
            <a:spAutoFit/>
          </a:bodyPr>
          <a:lstStyle/>
          <a:p>
            <a:r>
              <a:rPr lang="en-GB" sz="2800" dirty="0">
                <a:solidFill>
                  <a:srgbClr val="00ABB5"/>
                </a:solidFill>
              </a:rPr>
              <a:t>Autism &amp; Inclusive Practice</a:t>
            </a:r>
          </a:p>
          <a:p>
            <a:r>
              <a:rPr lang="en-GB" sz="2800" dirty="0">
                <a:solidFill>
                  <a:srgbClr val="00ABB5"/>
                </a:solidFill>
              </a:rPr>
              <a:t>Professional Learning Module</a:t>
            </a:r>
          </a:p>
          <a:p>
            <a:r>
              <a:rPr lang="en-GB" sz="2800" dirty="0">
                <a:solidFill>
                  <a:srgbClr val="00ABB5"/>
                </a:solidFill>
              </a:rPr>
              <a:t>Session 1.  Introduction and Terminology</a:t>
            </a:r>
          </a:p>
          <a:p>
            <a:endParaRPr lang="en-US" sz="2800" dirty="0">
              <a:solidFill>
                <a:srgbClr val="00ABB5"/>
              </a:solidFill>
            </a:endParaRPr>
          </a:p>
        </p:txBody>
      </p:sp>
      <p:pic>
        <p:nvPicPr>
          <p:cNvPr id="12" name="Picture 11"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2516"/>
            <a:ext cx="12209380" cy="3105484"/>
          </a:xfrm>
          <a:prstGeom prst="rect">
            <a:avLst/>
          </a:prstGeom>
        </p:spPr>
      </p:pic>
      <p:sp>
        <p:nvSpPr>
          <p:cNvPr id="9" name="Text Box 7">
            <a:extLst>
              <a:ext uri="{FF2B5EF4-FFF2-40B4-BE49-F238E27FC236}">
                <a16:creationId xmlns:a16="http://schemas.microsoft.com/office/drawing/2014/main" id="{7377D1C0-0CB5-4AA4-9369-EFE08180A505}"/>
              </a:ext>
            </a:extLst>
          </p:cNvPr>
          <p:cNvSpPr txBox="1">
            <a:spLocks noChangeArrowheads="1"/>
          </p:cNvSpPr>
          <p:nvPr/>
        </p:nvSpPr>
        <p:spPr bwMode="auto">
          <a:xfrm>
            <a:off x="6104689" y="5953600"/>
            <a:ext cx="59466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100000"/>
              </a:lnSpc>
              <a:spcBef>
                <a:spcPts val="0"/>
              </a:spcBef>
            </a:pPr>
            <a:r>
              <a:rPr lang="en-GB" sz="1400" b="1" dirty="0">
                <a:solidFill>
                  <a:schemeClr val="bg1"/>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Do </a:t>
            </a:r>
            <a:r>
              <a:rPr lang="en-GB" sz="1400" b="1" dirty="0" err="1">
                <a:solidFill>
                  <a:schemeClr val="bg1"/>
                </a:solidFill>
              </a:rPr>
              <a:t>luchd-ionnsachaidh</a:t>
            </a:r>
            <a:r>
              <a:rPr lang="en-GB" sz="1400" b="1" dirty="0">
                <a:solidFill>
                  <a:schemeClr val="bg1"/>
                </a:solidFill>
              </a:rPr>
              <a:t> </a:t>
            </a:r>
            <a:r>
              <a:rPr lang="en-GB" sz="1400" b="1" dirty="0" err="1">
                <a:solidFill>
                  <a:schemeClr val="bg1"/>
                </a:solidFill>
              </a:rPr>
              <a:t>na</a:t>
            </a:r>
            <a:r>
              <a:rPr lang="en-GB" sz="1400" b="1" dirty="0">
                <a:solidFill>
                  <a:schemeClr val="bg1"/>
                </a:solidFill>
              </a:rPr>
              <a:t> h-Alba, le </a:t>
            </a:r>
            <a:r>
              <a:rPr lang="en-GB" sz="1400" b="1" dirty="0" err="1">
                <a:solidFill>
                  <a:schemeClr val="bg1"/>
                </a:solidFill>
              </a:rPr>
              <a:t>luchd-foghlaim</a:t>
            </a:r>
            <a:r>
              <a:rPr lang="en-GB" sz="1400" b="1" dirty="0">
                <a:solidFill>
                  <a:schemeClr val="bg1"/>
                </a:solidFill>
              </a:rPr>
              <a:t> Alba </a:t>
            </a:r>
          </a:p>
        </p:txBody>
      </p:sp>
      <p:pic>
        <p:nvPicPr>
          <p:cNvPr id="10" name="Picture 9">
            <a:extLst>
              <a:ext uri="{FF2B5EF4-FFF2-40B4-BE49-F238E27FC236}">
                <a16:creationId xmlns:a16="http://schemas.microsoft.com/office/drawing/2014/main" id="{2878A2D7-AC15-4546-8888-41634586362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676404" y="601195"/>
            <a:ext cx="2459182" cy="1355898"/>
          </a:xfrm>
          <a:prstGeom prst="rect">
            <a:avLst/>
          </a:prstGeom>
        </p:spPr>
      </p:pic>
    </p:spTree>
    <p:extLst>
      <p:ext uri="{BB962C8B-B14F-4D97-AF65-F5344CB8AC3E}">
        <p14:creationId xmlns:p14="http://schemas.microsoft.com/office/powerpoint/2010/main" val="914917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Recap of Section 1 </a:t>
            </a:r>
            <a:br>
              <a:rPr lang="en-GB" b="1" dirty="0">
                <a:solidFill>
                  <a:srgbClr val="33CCCC"/>
                </a:solidFill>
              </a:rPr>
            </a:br>
            <a:r>
              <a:rPr lang="en-GB" b="1" dirty="0">
                <a:solidFill>
                  <a:srgbClr val="33CCCC"/>
                </a:solidFill>
              </a:rPr>
              <a:t>Terminology</a:t>
            </a:r>
          </a:p>
        </p:txBody>
      </p:sp>
      <p:graphicFrame>
        <p:nvGraphicFramePr>
          <p:cNvPr id="5" name="Content Placeholder 4"/>
          <p:cNvGraphicFramePr>
            <a:graphicFrameLocks noGrp="1"/>
          </p:cNvGraphicFramePr>
          <p:nvPr>
            <p:ph idx="1"/>
          </p:nvPr>
        </p:nvGraphicFramePr>
        <p:xfrm>
          <a:off x="838200" y="2681968"/>
          <a:ext cx="10515600" cy="1554480"/>
        </p:xfrm>
        <a:graphic>
          <a:graphicData uri="http://schemas.openxmlformats.org/drawingml/2006/table">
            <a:tbl>
              <a:tblPr firstRow="1" bandRow="1">
                <a:tableStyleId>{5C22544A-7EE6-4342-B048-85BDC9FD1C3A}</a:tableStyleId>
              </a:tblPr>
              <a:tblGrid>
                <a:gridCol w="1118191">
                  <a:extLst>
                    <a:ext uri="{9D8B030D-6E8A-4147-A177-3AD203B41FA5}">
                      <a16:colId xmlns:a16="http://schemas.microsoft.com/office/drawing/2014/main" val="2680123765"/>
                    </a:ext>
                  </a:extLst>
                </a:gridCol>
                <a:gridCol w="9397409">
                  <a:extLst>
                    <a:ext uri="{9D8B030D-6E8A-4147-A177-3AD203B41FA5}">
                      <a16:colId xmlns:a16="http://schemas.microsoft.com/office/drawing/2014/main" val="1638353105"/>
                    </a:ext>
                  </a:extLst>
                </a:gridCol>
              </a:tblGrid>
              <a:tr h="370840">
                <a:tc>
                  <a:txBody>
                    <a:bodyPr/>
                    <a:lstStyle/>
                    <a:p>
                      <a:r>
                        <a:rPr lang="en-GB" sz="2800" b="1" dirty="0">
                          <a:solidFill>
                            <a:srgbClr val="33CCCC"/>
                          </a:solidFill>
                        </a:rPr>
                        <a:t>1.1</a:t>
                      </a:r>
                    </a:p>
                  </a:txBody>
                  <a:tcPr>
                    <a:solidFill>
                      <a:srgbClr val="92F2EB"/>
                    </a:solidFill>
                  </a:tcPr>
                </a:tc>
                <a:tc>
                  <a:txBody>
                    <a:bodyPr/>
                    <a:lstStyle/>
                    <a:p>
                      <a:r>
                        <a:rPr lang="en-GB" sz="2800" b="1" dirty="0">
                          <a:solidFill>
                            <a:srgbClr val="33CCCC"/>
                          </a:solidFill>
                        </a:rPr>
                        <a:t>Autism as an identity</a:t>
                      </a:r>
                    </a:p>
                  </a:txBody>
                  <a:tcPr>
                    <a:solidFill>
                      <a:srgbClr val="CCFFFF"/>
                    </a:solidFill>
                  </a:tcPr>
                </a:tc>
                <a:extLst>
                  <a:ext uri="{0D108BD9-81ED-4DB2-BD59-A6C34878D82A}">
                    <a16:rowId xmlns:a16="http://schemas.microsoft.com/office/drawing/2014/main" val="1404053687"/>
                  </a:ext>
                </a:extLst>
              </a:tr>
              <a:tr h="370840">
                <a:tc>
                  <a:txBody>
                    <a:bodyPr/>
                    <a:lstStyle/>
                    <a:p>
                      <a:r>
                        <a:rPr lang="en-GB" sz="2800" b="1" dirty="0">
                          <a:solidFill>
                            <a:srgbClr val="33CCCC"/>
                          </a:solidFill>
                        </a:rPr>
                        <a:t>1.2</a:t>
                      </a:r>
                    </a:p>
                  </a:txBody>
                  <a:tcPr>
                    <a:solidFill>
                      <a:srgbClr val="92F2EB"/>
                    </a:solidFill>
                  </a:tcPr>
                </a:tc>
                <a:tc>
                  <a:txBody>
                    <a:bodyPr/>
                    <a:lstStyle/>
                    <a:p>
                      <a:r>
                        <a:rPr lang="en-GB" sz="2800" b="1" dirty="0">
                          <a:solidFill>
                            <a:srgbClr val="33CCCC"/>
                          </a:solidFill>
                        </a:rPr>
                        <a:t>Neurodiversity</a:t>
                      </a:r>
                    </a:p>
                  </a:txBody>
                  <a:tcPr>
                    <a:solidFill>
                      <a:srgbClr val="CCFFFF"/>
                    </a:solidFill>
                  </a:tcPr>
                </a:tc>
                <a:extLst>
                  <a:ext uri="{0D108BD9-81ED-4DB2-BD59-A6C34878D82A}">
                    <a16:rowId xmlns:a16="http://schemas.microsoft.com/office/drawing/2014/main" val="848360293"/>
                  </a:ext>
                </a:extLst>
              </a:tr>
              <a:tr h="370840">
                <a:tc>
                  <a:txBody>
                    <a:bodyPr/>
                    <a:lstStyle/>
                    <a:p>
                      <a:r>
                        <a:rPr lang="en-GB" sz="2800" b="1" dirty="0">
                          <a:solidFill>
                            <a:srgbClr val="33CCCC"/>
                          </a:solidFill>
                        </a:rPr>
                        <a:t>1.3</a:t>
                      </a:r>
                    </a:p>
                  </a:txBody>
                  <a:tcPr>
                    <a:solidFill>
                      <a:srgbClr val="92F2EB"/>
                    </a:solidFill>
                  </a:tcPr>
                </a:tc>
                <a:tc>
                  <a:txBody>
                    <a:bodyPr/>
                    <a:lstStyle/>
                    <a:p>
                      <a:r>
                        <a:rPr lang="en-GB" sz="2800" b="1" dirty="0">
                          <a:solidFill>
                            <a:srgbClr val="33CCCC"/>
                          </a:solidFill>
                        </a:rPr>
                        <a:t>Disability</a:t>
                      </a:r>
                    </a:p>
                  </a:txBody>
                  <a:tcPr>
                    <a:solidFill>
                      <a:srgbClr val="CCFFFF"/>
                    </a:solidFill>
                  </a:tcPr>
                </a:tc>
                <a:extLst>
                  <a:ext uri="{0D108BD9-81ED-4DB2-BD59-A6C34878D82A}">
                    <a16:rowId xmlns:a16="http://schemas.microsoft.com/office/drawing/2014/main" val="2093878571"/>
                  </a:ext>
                </a:extLst>
              </a:tr>
            </a:tbl>
          </a:graphicData>
        </a:graphic>
      </p:graphicFrame>
      <p:pic>
        <p:nvPicPr>
          <p:cNvPr id="3" name="Picture 2"/>
          <p:cNvPicPr>
            <a:picLocks noChangeAspect="1"/>
          </p:cNvPicPr>
          <p:nvPr/>
        </p:nvPicPr>
        <p:blipFill>
          <a:blip r:embed="rId3"/>
          <a:stretch>
            <a:fillRect/>
          </a:stretch>
        </p:blipFill>
        <p:spPr>
          <a:xfrm>
            <a:off x="5258761" y="348887"/>
            <a:ext cx="1268078" cy="1268078"/>
          </a:xfrm>
          <a:prstGeom prst="rect">
            <a:avLst/>
          </a:prstGeom>
        </p:spPr>
      </p:pic>
    </p:spTree>
    <p:extLst>
      <p:ext uri="{BB962C8B-B14F-4D97-AF65-F5344CB8AC3E}">
        <p14:creationId xmlns:p14="http://schemas.microsoft.com/office/powerpoint/2010/main" val="3812657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1.1 Autism as an identity</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862879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1.2 Neurodiversity</a:t>
            </a:r>
          </a:p>
        </p:txBody>
      </p:sp>
      <p:pic>
        <p:nvPicPr>
          <p:cNvPr id="5" name="Picture 4"/>
          <p:cNvPicPr>
            <a:picLocks noChangeAspect="1"/>
          </p:cNvPicPr>
          <p:nvPr/>
        </p:nvPicPr>
        <p:blipFill>
          <a:blip r:embed="rId3"/>
          <a:stretch>
            <a:fillRect/>
          </a:stretch>
        </p:blipFill>
        <p:spPr>
          <a:xfrm>
            <a:off x="3810927" y="1484866"/>
            <a:ext cx="4876800" cy="4876800"/>
          </a:xfrm>
          <a:prstGeom prst="rect">
            <a:avLst/>
          </a:prstGeom>
        </p:spPr>
      </p:pic>
    </p:spTree>
    <p:extLst>
      <p:ext uri="{BB962C8B-B14F-4D97-AF65-F5344CB8AC3E}">
        <p14:creationId xmlns:p14="http://schemas.microsoft.com/office/powerpoint/2010/main" val="3225862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1.3 Disability</a:t>
            </a:r>
          </a:p>
        </p:txBody>
      </p:sp>
      <p:sp>
        <p:nvSpPr>
          <p:cNvPr id="3" name="Content Placeholder 2"/>
          <p:cNvSpPr>
            <a:spLocks noGrp="1"/>
          </p:cNvSpPr>
          <p:nvPr>
            <p:ph idx="1"/>
          </p:nvPr>
        </p:nvSpPr>
        <p:spPr/>
        <p:txBody>
          <a:bodyPr/>
          <a:lstStyle/>
          <a:p>
            <a:r>
              <a:rPr lang="en-GB" dirty="0">
                <a:solidFill>
                  <a:srgbClr val="33CCCC"/>
                </a:solidFill>
              </a:rPr>
              <a:t>What is disability?</a:t>
            </a:r>
          </a:p>
          <a:p>
            <a:r>
              <a:rPr lang="en-GB" dirty="0">
                <a:solidFill>
                  <a:srgbClr val="33CCCC"/>
                </a:solidFill>
              </a:rPr>
              <a:t>Disability models</a:t>
            </a:r>
          </a:p>
          <a:p>
            <a:endParaRPr lang="en-GB" dirty="0">
              <a:solidFill>
                <a:srgbClr val="33CCCC"/>
              </a:solidFill>
            </a:endParaRPr>
          </a:p>
          <a:p>
            <a:pPr marL="0" indent="0">
              <a:buNone/>
            </a:pPr>
            <a:r>
              <a:rPr lang="en-GB" dirty="0">
                <a:solidFill>
                  <a:srgbClr val="33CCCC"/>
                </a:solidFill>
                <a:hlinkClick r:id="rId3"/>
              </a:rPr>
              <a:t>Social Model of Disability</a:t>
            </a:r>
            <a:endParaRPr lang="en-GB" dirty="0">
              <a:solidFill>
                <a:srgbClr val="33CCCC"/>
              </a:solidFill>
            </a:endParaRPr>
          </a:p>
          <a:p>
            <a:pPr marL="0" indent="0">
              <a:buNone/>
            </a:pPr>
            <a:r>
              <a:rPr lang="en-GB" dirty="0">
                <a:solidFill>
                  <a:srgbClr val="33CCCC"/>
                </a:solidFill>
                <a:hlinkClick r:id="rId4"/>
              </a:rPr>
              <a:t>Social Model Animation</a:t>
            </a:r>
            <a:r>
              <a:rPr lang="en-GB" dirty="0">
                <a:solidFill>
                  <a:srgbClr val="33CCCC"/>
                </a:solidFill>
              </a:rPr>
              <a:t> </a:t>
            </a:r>
          </a:p>
        </p:txBody>
      </p:sp>
    </p:spTree>
    <p:extLst>
      <p:ext uri="{BB962C8B-B14F-4D97-AF65-F5344CB8AC3E}">
        <p14:creationId xmlns:p14="http://schemas.microsoft.com/office/powerpoint/2010/main" val="3395343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Activity 2 </a:t>
            </a:r>
          </a:p>
        </p:txBody>
      </p:sp>
      <p:sp>
        <p:nvSpPr>
          <p:cNvPr id="3" name="Content Placeholder 2"/>
          <p:cNvSpPr>
            <a:spLocks noGrp="1"/>
          </p:cNvSpPr>
          <p:nvPr>
            <p:ph idx="1"/>
          </p:nvPr>
        </p:nvSpPr>
        <p:spPr/>
        <p:txBody>
          <a:bodyPr/>
          <a:lstStyle/>
          <a:p>
            <a:pPr marL="0" indent="0">
              <a:buNone/>
            </a:pPr>
            <a:endParaRPr lang="en-GB" dirty="0">
              <a:solidFill>
                <a:srgbClr val="33CCCC"/>
              </a:solidFill>
            </a:endParaRPr>
          </a:p>
          <a:p>
            <a:pPr marL="0" indent="0">
              <a:buNone/>
            </a:pPr>
            <a:endParaRPr lang="en-GB" dirty="0">
              <a:solidFill>
                <a:srgbClr val="33CCCC"/>
              </a:solidFill>
            </a:endParaRPr>
          </a:p>
        </p:txBody>
      </p:sp>
      <p:sp>
        <p:nvSpPr>
          <p:cNvPr id="6" name="Rectangle 5"/>
          <p:cNvSpPr/>
          <p:nvPr/>
        </p:nvSpPr>
        <p:spPr>
          <a:xfrm>
            <a:off x="3498814" y="6336119"/>
            <a:ext cx="2597186" cy="369332"/>
          </a:xfrm>
          <a:prstGeom prst="rect">
            <a:avLst/>
          </a:prstGeom>
        </p:spPr>
        <p:txBody>
          <a:bodyPr wrap="none">
            <a:spAutoFit/>
          </a:bodyPr>
          <a:lstStyle/>
          <a:p>
            <a:r>
              <a:rPr lang="en-GB" dirty="0">
                <a:hlinkClick r:id="rId3"/>
              </a:rPr>
              <a:t>Social Model of Disability</a:t>
            </a:r>
            <a:r>
              <a:rPr lang="en-GB" dirty="0"/>
              <a:t> </a:t>
            </a:r>
          </a:p>
        </p:txBody>
      </p:sp>
      <p:sp>
        <p:nvSpPr>
          <p:cNvPr id="7" name="Rectangle 6"/>
          <p:cNvSpPr/>
          <p:nvPr/>
        </p:nvSpPr>
        <p:spPr>
          <a:xfrm>
            <a:off x="6221911" y="6336119"/>
            <a:ext cx="2468433" cy="369332"/>
          </a:xfrm>
          <a:prstGeom prst="rect">
            <a:avLst/>
          </a:prstGeom>
        </p:spPr>
        <p:txBody>
          <a:bodyPr wrap="none">
            <a:spAutoFit/>
          </a:bodyPr>
          <a:lstStyle/>
          <a:p>
            <a:r>
              <a:rPr lang="en-GB" dirty="0">
                <a:hlinkClick r:id="rId4"/>
              </a:rPr>
              <a:t>Social Model Animation</a:t>
            </a:r>
            <a:r>
              <a:rPr lang="en-GB" dirty="0"/>
              <a:t> </a:t>
            </a:r>
          </a:p>
        </p:txBody>
      </p:sp>
      <p:pic>
        <p:nvPicPr>
          <p:cNvPr id="8" name="Picture 7"/>
          <p:cNvPicPr>
            <a:picLocks noChangeAspect="1"/>
          </p:cNvPicPr>
          <p:nvPr/>
        </p:nvPicPr>
        <p:blipFill>
          <a:blip r:embed="rId5"/>
          <a:stretch>
            <a:fillRect/>
          </a:stretch>
        </p:blipFill>
        <p:spPr>
          <a:xfrm>
            <a:off x="3627567" y="232495"/>
            <a:ext cx="8354216" cy="5909807"/>
          </a:xfrm>
          <a:prstGeom prst="rect">
            <a:avLst/>
          </a:prstGeom>
          <a:ln w="12700">
            <a:solidFill>
              <a:schemeClr val="tx1"/>
            </a:solidFill>
          </a:ln>
        </p:spPr>
      </p:pic>
      <p:pic>
        <p:nvPicPr>
          <p:cNvPr id="9" name="Picture 8"/>
          <p:cNvPicPr>
            <a:picLocks noChangeAspect="1"/>
          </p:cNvPicPr>
          <p:nvPr/>
        </p:nvPicPr>
        <p:blipFill>
          <a:blip r:embed="rId6"/>
          <a:stretch>
            <a:fillRect/>
          </a:stretch>
        </p:blipFill>
        <p:spPr>
          <a:xfrm>
            <a:off x="708842" y="1648606"/>
            <a:ext cx="2464272" cy="1707882"/>
          </a:xfrm>
          <a:prstGeom prst="rect">
            <a:avLst/>
          </a:prstGeom>
          <a:ln w="12700">
            <a:solidFill>
              <a:schemeClr val="tx1"/>
            </a:solidFill>
          </a:ln>
        </p:spPr>
      </p:pic>
    </p:spTree>
    <p:extLst>
      <p:ext uri="{BB962C8B-B14F-4D97-AF65-F5344CB8AC3E}">
        <p14:creationId xmlns:p14="http://schemas.microsoft.com/office/powerpoint/2010/main" val="3500745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Gap Task</a:t>
            </a:r>
          </a:p>
        </p:txBody>
      </p:sp>
      <p:sp>
        <p:nvSpPr>
          <p:cNvPr id="3" name="Content Placeholder 2"/>
          <p:cNvSpPr>
            <a:spLocks noGrp="1"/>
          </p:cNvSpPr>
          <p:nvPr>
            <p:ph idx="1"/>
          </p:nvPr>
        </p:nvSpPr>
        <p:spPr/>
        <p:txBody>
          <a:bodyPr>
            <a:normAutofit lnSpcReduction="10000"/>
          </a:bodyPr>
          <a:lstStyle/>
          <a:p>
            <a:pPr marL="0" indent="0">
              <a:buNone/>
            </a:pPr>
            <a:r>
              <a:rPr lang="en-GB" dirty="0">
                <a:solidFill>
                  <a:srgbClr val="33CCCC"/>
                </a:solidFill>
              </a:rPr>
              <a:t>Register for module</a:t>
            </a:r>
          </a:p>
          <a:p>
            <a:pPr marL="0" indent="0">
              <a:buNone/>
            </a:pPr>
            <a:r>
              <a:rPr lang="en-GB" dirty="0">
                <a:solidFill>
                  <a:srgbClr val="33CCCC"/>
                </a:solidFill>
              </a:rPr>
              <a:t>Module Overview information</a:t>
            </a:r>
          </a:p>
          <a:p>
            <a:pPr marL="0" indent="0">
              <a:buNone/>
            </a:pPr>
            <a:endParaRPr lang="en-GB" dirty="0">
              <a:solidFill>
                <a:srgbClr val="33CCCC"/>
              </a:solidFill>
            </a:endParaRPr>
          </a:p>
          <a:p>
            <a:pPr marL="0" indent="0">
              <a:buNone/>
            </a:pPr>
            <a:r>
              <a:rPr lang="en-GB" dirty="0">
                <a:solidFill>
                  <a:srgbClr val="33CCCC"/>
                </a:solidFill>
              </a:rPr>
              <a:t>Complete sections:</a:t>
            </a:r>
          </a:p>
          <a:p>
            <a:pPr marL="514350" indent="-514350">
              <a:buAutoNum type="arabicPeriod"/>
            </a:pPr>
            <a:r>
              <a:rPr lang="en-GB" dirty="0">
                <a:solidFill>
                  <a:srgbClr val="33CCCC"/>
                </a:solidFill>
              </a:rPr>
              <a:t>Terminology</a:t>
            </a:r>
          </a:p>
          <a:p>
            <a:pPr marL="514350" indent="-514350">
              <a:buAutoNum type="arabicPeriod"/>
            </a:pPr>
            <a:r>
              <a:rPr lang="en-GB" dirty="0">
                <a:solidFill>
                  <a:srgbClr val="33CCCC"/>
                </a:solidFill>
              </a:rPr>
              <a:t>The Scottish Context for Autism and Inclusion</a:t>
            </a:r>
          </a:p>
          <a:p>
            <a:pPr marL="514350" indent="-514350">
              <a:buAutoNum type="arabicPeriod"/>
            </a:pPr>
            <a:endParaRPr lang="en-GB" dirty="0">
              <a:solidFill>
                <a:srgbClr val="33CCCC"/>
              </a:solidFill>
            </a:endParaRPr>
          </a:p>
          <a:p>
            <a:pPr marL="0" indent="0">
              <a:buNone/>
            </a:pPr>
            <a:r>
              <a:rPr lang="en-GB" dirty="0">
                <a:solidFill>
                  <a:srgbClr val="33CCCC"/>
                </a:solidFill>
              </a:rPr>
              <a:t>Reflective Log:</a:t>
            </a:r>
          </a:p>
          <a:p>
            <a:pPr marL="0" indent="0">
              <a:buNone/>
            </a:pPr>
            <a:r>
              <a:rPr lang="en-GB" dirty="0">
                <a:solidFill>
                  <a:srgbClr val="33CCCC"/>
                </a:solidFill>
              </a:rPr>
              <a:t>Activity 1, pages 3-7</a:t>
            </a:r>
          </a:p>
          <a:p>
            <a:pPr marL="0" indent="0">
              <a:buNone/>
            </a:pPr>
            <a:endParaRPr lang="en-GB" dirty="0"/>
          </a:p>
        </p:txBody>
      </p:sp>
    </p:spTree>
    <p:extLst>
      <p:ext uri="{BB962C8B-B14F-4D97-AF65-F5344CB8AC3E}">
        <p14:creationId xmlns:p14="http://schemas.microsoft.com/office/powerpoint/2010/main" val="930225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Next session</a:t>
            </a:r>
          </a:p>
        </p:txBody>
      </p:sp>
      <p:sp>
        <p:nvSpPr>
          <p:cNvPr id="3" name="Content Placeholder 2"/>
          <p:cNvSpPr>
            <a:spLocks noGrp="1"/>
          </p:cNvSpPr>
          <p:nvPr>
            <p:ph idx="1"/>
          </p:nvPr>
        </p:nvSpPr>
        <p:spPr/>
        <p:txBody>
          <a:bodyPr/>
          <a:lstStyle/>
          <a:p>
            <a:pPr marL="514350" indent="-514350">
              <a:buAutoNum type="arabicPeriod"/>
            </a:pPr>
            <a:r>
              <a:rPr lang="en-GB" dirty="0">
                <a:solidFill>
                  <a:srgbClr val="33CCCC"/>
                </a:solidFill>
              </a:rPr>
              <a:t>Terminology</a:t>
            </a:r>
          </a:p>
          <a:p>
            <a:pPr marL="514350" indent="-514350">
              <a:buAutoNum type="arabicPeriod"/>
            </a:pPr>
            <a:r>
              <a:rPr lang="en-GB" b="1" dirty="0">
                <a:solidFill>
                  <a:srgbClr val="33CCCC"/>
                </a:solidFill>
              </a:rPr>
              <a:t>The Scottish context for autism and inclusion</a:t>
            </a:r>
          </a:p>
          <a:p>
            <a:pPr marL="514350" indent="-514350">
              <a:buAutoNum type="arabicPeriod"/>
            </a:pPr>
            <a:r>
              <a:rPr lang="en-GB" dirty="0">
                <a:solidFill>
                  <a:srgbClr val="33CCCC"/>
                </a:solidFill>
              </a:rPr>
              <a:t>Understanding Autism</a:t>
            </a:r>
          </a:p>
          <a:p>
            <a:pPr marL="514350" indent="-514350">
              <a:buAutoNum type="arabicPeriod"/>
            </a:pPr>
            <a:r>
              <a:rPr lang="en-GB" dirty="0">
                <a:solidFill>
                  <a:srgbClr val="33CCCC"/>
                </a:solidFill>
              </a:rPr>
              <a:t>Assessment and Monitoring </a:t>
            </a:r>
          </a:p>
          <a:p>
            <a:pPr marL="514350" indent="-514350">
              <a:buAutoNum type="arabicPeriod"/>
            </a:pPr>
            <a:r>
              <a:rPr lang="en-GB" dirty="0">
                <a:solidFill>
                  <a:srgbClr val="33CCCC"/>
                </a:solidFill>
              </a:rPr>
              <a:t>Supporting Learners and Families</a:t>
            </a:r>
          </a:p>
          <a:p>
            <a:pPr marL="514350" indent="-514350">
              <a:buAutoNum type="arabicPeriod"/>
            </a:pPr>
            <a:r>
              <a:rPr lang="en-GB" dirty="0">
                <a:solidFill>
                  <a:srgbClr val="33CCCC"/>
                </a:solidFill>
              </a:rPr>
              <a:t>Social and Emotional Wellbeing</a:t>
            </a:r>
          </a:p>
          <a:p>
            <a:pPr marL="514350" indent="-514350">
              <a:buAutoNum type="arabicPeriod"/>
            </a:pPr>
            <a:r>
              <a:rPr lang="en-GB" dirty="0">
                <a:solidFill>
                  <a:srgbClr val="33CCCC"/>
                </a:solidFill>
              </a:rPr>
              <a:t>Transitions</a:t>
            </a:r>
          </a:p>
          <a:p>
            <a:pPr marL="0" indent="0">
              <a:buNone/>
            </a:pPr>
            <a:endParaRPr lang="en-GB" dirty="0"/>
          </a:p>
        </p:txBody>
      </p:sp>
      <p:sp>
        <p:nvSpPr>
          <p:cNvPr id="4" name="Left Arrow 3"/>
          <p:cNvSpPr/>
          <p:nvPr/>
        </p:nvSpPr>
        <p:spPr>
          <a:xfrm>
            <a:off x="8327252" y="2286111"/>
            <a:ext cx="2767263" cy="529389"/>
          </a:xfrm>
          <a:prstGeom prst="leftArrow">
            <a:avLst/>
          </a:prstGeom>
          <a:solidFill>
            <a:srgbClr val="33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15625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768" y="1916499"/>
            <a:ext cx="10827033" cy="3039180"/>
          </a:xfrm>
        </p:spPr>
        <p:txBody>
          <a:bodyPr/>
          <a:lstStyle/>
          <a:p>
            <a:pPr marL="0" indent="0">
              <a:buNone/>
            </a:pPr>
            <a:r>
              <a:rPr lang="en-US" sz="1400" b="1" dirty="0"/>
              <a:t>Education Scotland</a:t>
            </a:r>
          </a:p>
          <a:p>
            <a:pPr marL="0" indent="0">
              <a:buNone/>
            </a:pPr>
            <a:r>
              <a:rPr lang="en-US" sz="1400" dirty="0" err="1"/>
              <a:t>Denholm</a:t>
            </a:r>
            <a:r>
              <a:rPr lang="en-US" sz="1400" dirty="0"/>
              <a:t> House</a:t>
            </a:r>
            <a:endParaRPr lang="en-GB" sz="1400" dirty="0"/>
          </a:p>
          <a:p>
            <a:pPr marL="0" indent="0">
              <a:buNone/>
            </a:pPr>
            <a:r>
              <a:rPr lang="en-US" sz="1400" dirty="0" err="1"/>
              <a:t>Almondvale</a:t>
            </a:r>
            <a:r>
              <a:rPr lang="en-US" sz="1400" dirty="0"/>
              <a:t> Business Park</a:t>
            </a:r>
            <a:endParaRPr lang="en-GB" sz="1400" dirty="0"/>
          </a:p>
          <a:p>
            <a:pPr marL="0" indent="0">
              <a:buNone/>
            </a:pPr>
            <a:r>
              <a:rPr lang="en-US" sz="1400" dirty="0" err="1"/>
              <a:t>Almondvale</a:t>
            </a:r>
            <a:r>
              <a:rPr lang="en-US" sz="1400" dirty="0"/>
              <a:t> Way</a:t>
            </a:r>
            <a:endParaRPr lang="en-GB" sz="1400" dirty="0"/>
          </a:p>
          <a:p>
            <a:pPr marL="0" indent="0">
              <a:buNone/>
            </a:pPr>
            <a:r>
              <a:rPr lang="en-US" sz="1400" dirty="0"/>
              <a:t>Livingston EH54 6GA</a:t>
            </a:r>
            <a:endParaRPr lang="en-GB" sz="1400" dirty="0"/>
          </a:p>
          <a:p>
            <a:endParaRPr lang="en-GB" sz="1400" dirty="0"/>
          </a:p>
          <a:p>
            <a:r>
              <a:rPr lang="en-US" sz="1400" b="1" dirty="0"/>
              <a:t>T   </a:t>
            </a:r>
            <a:r>
              <a:rPr lang="en-US" sz="1400" dirty="0"/>
              <a:t>+44 (0)131 244 5000</a:t>
            </a:r>
            <a:endParaRPr lang="en-GB" sz="1400" dirty="0"/>
          </a:p>
          <a:p>
            <a:r>
              <a:rPr lang="en-US" sz="1400" b="1" dirty="0"/>
              <a:t>E   </a:t>
            </a:r>
            <a:r>
              <a:rPr lang="en-US" sz="1400" dirty="0"/>
              <a:t>enquiries@educationscotland.gsi.gov.uk</a:t>
            </a:r>
            <a:endParaRPr lang="en-GB" sz="1400" dirty="0"/>
          </a:p>
          <a:p>
            <a:r>
              <a:rPr lang="en-US" sz="1400" dirty="0"/>
              <a:t> </a:t>
            </a:r>
            <a:endParaRPr lang="en-GB" sz="1400" dirty="0"/>
          </a:p>
        </p:txBody>
      </p:sp>
      <p:pic>
        <p:nvPicPr>
          <p:cNvPr id="4" name="Picture 3"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9653" t="15093" r="10209" b="27991"/>
          <a:stretch/>
        </p:blipFill>
        <p:spPr>
          <a:xfrm>
            <a:off x="546913" y="398639"/>
            <a:ext cx="2604792" cy="1131025"/>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2516"/>
            <a:ext cx="12209380" cy="3105484"/>
          </a:xfrm>
          <a:prstGeom prst="rect">
            <a:avLst/>
          </a:prstGeom>
        </p:spPr>
      </p:pic>
      <p:sp>
        <p:nvSpPr>
          <p:cNvPr id="5" name="Text Box 8"/>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196171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356508" y="0"/>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a:t>  </a:t>
            </a:r>
            <a:r>
              <a:rPr lang="en-GB" kern="0" dirty="0">
                <a:solidFill>
                  <a:srgbClr val="33CCCC"/>
                </a:solidFill>
              </a:rPr>
              <a:t>Module</a:t>
            </a:r>
            <a:r>
              <a:rPr lang="en-GB" kern="0" dirty="0"/>
              <a:t> Overview</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266" y="1064413"/>
            <a:ext cx="4631864" cy="5232400"/>
          </a:xfrm>
          <a:prstGeom prst="rect">
            <a:avLst/>
          </a:prstGeom>
        </p:spPr>
      </p:pic>
      <p:sp>
        <p:nvSpPr>
          <p:cNvPr id="11" name="Rectangle 10"/>
          <p:cNvSpPr/>
          <p:nvPr/>
        </p:nvSpPr>
        <p:spPr>
          <a:xfrm>
            <a:off x="645266" y="6339184"/>
            <a:ext cx="6489031" cy="369332"/>
          </a:xfrm>
          <a:prstGeom prst="rect">
            <a:avLst/>
          </a:prstGeom>
        </p:spPr>
        <p:txBody>
          <a:bodyPr wrap="square">
            <a:spAutoFit/>
          </a:bodyPr>
          <a:lstStyle/>
          <a:p>
            <a:pPr>
              <a:spcAft>
                <a:spcPts val="0"/>
              </a:spcAft>
            </a:pPr>
            <a:r>
              <a:rPr lang="en-GB" u="sng" dirty="0" err="1">
                <a:solidFill>
                  <a:srgbClr val="0000FF"/>
                </a:solidFill>
                <a:latin typeface="Calibri" panose="020F0502020204030204" pitchFamily="34" charset="0"/>
                <a:ea typeface="Calibri" panose="020F0502020204030204" pitchFamily="34" charset="0"/>
                <a:hlinkClick r:id="rId4"/>
              </a:rPr>
              <a:t>OLCreate</a:t>
            </a:r>
            <a:r>
              <a:rPr lang="en-GB" u="sng" dirty="0">
                <a:solidFill>
                  <a:srgbClr val="0000FF"/>
                </a:solidFill>
                <a:latin typeface="Calibri" panose="020F0502020204030204" pitchFamily="34" charset="0"/>
                <a:ea typeface="Calibri" panose="020F0502020204030204" pitchFamily="34" charset="0"/>
                <a:hlinkClick r:id="rId4"/>
              </a:rPr>
              <a:t>: Education Scotland - Inclusion and Equalities (open.edu)</a:t>
            </a:r>
            <a:endParaRPr lang="en-GB" dirty="0">
              <a:latin typeface="Calibri" panose="020F0502020204030204" pitchFamily="34" charset="0"/>
              <a:ea typeface="Calibri" panose="020F0502020204030204" pitchFamily="34" charset="0"/>
            </a:endParaRPr>
          </a:p>
        </p:txBody>
      </p:sp>
      <p:pic>
        <p:nvPicPr>
          <p:cNvPr id="12" name="Picture 11">
            <a:extLst>
              <a:ext uri="{FF2B5EF4-FFF2-40B4-BE49-F238E27FC236}">
                <a16:creationId xmlns:a16="http://schemas.microsoft.com/office/drawing/2014/main" id="{2878A2D7-AC15-4546-8888-41634586362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734305" y="79733"/>
            <a:ext cx="1367404" cy="641566"/>
          </a:xfrm>
          <a:prstGeom prst="rect">
            <a:avLst/>
          </a:prstGeom>
        </p:spPr>
      </p:pic>
      <p:pic>
        <p:nvPicPr>
          <p:cNvPr id="2" name="Picture 1"/>
          <p:cNvPicPr>
            <a:picLocks noChangeAspect="1"/>
          </p:cNvPicPr>
          <p:nvPr/>
        </p:nvPicPr>
        <p:blipFill>
          <a:blip r:embed="rId6"/>
          <a:stretch>
            <a:fillRect/>
          </a:stretch>
        </p:blipFill>
        <p:spPr>
          <a:xfrm>
            <a:off x="9052378" y="5318508"/>
            <a:ext cx="3036071" cy="1390008"/>
          </a:xfrm>
          <a:prstGeom prst="rect">
            <a:avLst/>
          </a:prstGeom>
        </p:spPr>
      </p:pic>
    </p:spTree>
    <p:extLst>
      <p:ext uri="{BB962C8B-B14F-4D97-AF65-F5344CB8AC3E}">
        <p14:creationId xmlns:p14="http://schemas.microsoft.com/office/powerpoint/2010/main" val="1118018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Structure of Programme</a:t>
            </a:r>
          </a:p>
        </p:txBody>
      </p:sp>
      <p:sp>
        <p:nvSpPr>
          <p:cNvPr id="3" name="Content Placeholder 2"/>
          <p:cNvSpPr>
            <a:spLocks noGrp="1"/>
          </p:cNvSpPr>
          <p:nvPr>
            <p:ph idx="1"/>
          </p:nvPr>
        </p:nvSpPr>
        <p:spPr/>
        <p:txBody>
          <a:bodyPr/>
          <a:lstStyle/>
          <a:p>
            <a:pPr marL="514350" indent="-514350">
              <a:buAutoNum type="arabicPeriod"/>
            </a:pPr>
            <a:r>
              <a:rPr lang="en-GB" b="1" dirty="0">
                <a:solidFill>
                  <a:srgbClr val="33CCCC"/>
                </a:solidFill>
              </a:rPr>
              <a:t>Terminology</a:t>
            </a:r>
          </a:p>
          <a:p>
            <a:pPr marL="514350" indent="-514350">
              <a:buAutoNum type="arabicPeriod"/>
            </a:pPr>
            <a:r>
              <a:rPr lang="en-GB" dirty="0">
                <a:solidFill>
                  <a:srgbClr val="33CCCC"/>
                </a:solidFill>
              </a:rPr>
              <a:t>The Scottish context for autism and inclusion</a:t>
            </a:r>
          </a:p>
          <a:p>
            <a:pPr marL="514350" indent="-514350">
              <a:buAutoNum type="arabicPeriod"/>
            </a:pPr>
            <a:r>
              <a:rPr lang="en-GB" dirty="0">
                <a:solidFill>
                  <a:srgbClr val="33CCCC"/>
                </a:solidFill>
              </a:rPr>
              <a:t>Understanding Autism</a:t>
            </a:r>
          </a:p>
          <a:p>
            <a:pPr marL="514350" indent="-514350">
              <a:buAutoNum type="arabicPeriod"/>
            </a:pPr>
            <a:r>
              <a:rPr lang="en-GB" dirty="0">
                <a:solidFill>
                  <a:srgbClr val="33CCCC"/>
                </a:solidFill>
              </a:rPr>
              <a:t>Assessment and Monitoring </a:t>
            </a:r>
          </a:p>
          <a:p>
            <a:pPr marL="514350" indent="-514350">
              <a:buAutoNum type="arabicPeriod"/>
            </a:pPr>
            <a:r>
              <a:rPr lang="en-GB" dirty="0">
                <a:solidFill>
                  <a:srgbClr val="33CCCC"/>
                </a:solidFill>
              </a:rPr>
              <a:t>Supporting Learners and Families</a:t>
            </a:r>
          </a:p>
          <a:p>
            <a:pPr marL="514350" indent="-514350">
              <a:buAutoNum type="arabicPeriod"/>
            </a:pPr>
            <a:r>
              <a:rPr lang="en-GB" dirty="0">
                <a:solidFill>
                  <a:srgbClr val="33CCCC"/>
                </a:solidFill>
              </a:rPr>
              <a:t>Social and Emotional Wellbeing</a:t>
            </a:r>
          </a:p>
          <a:p>
            <a:pPr marL="514350" indent="-514350">
              <a:buAutoNum type="arabicPeriod"/>
            </a:pPr>
            <a:r>
              <a:rPr lang="en-GB" dirty="0">
                <a:solidFill>
                  <a:srgbClr val="33CCCC"/>
                </a:solidFill>
              </a:rPr>
              <a:t>Transitions</a:t>
            </a:r>
          </a:p>
          <a:p>
            <a:pPr marL="0" indent="0">
              <a:buNone/>
            </a:pPr>
            <a:endParaRPr lang="en-GB" dirty="0"/>
          </a:p>
        </p:txBody>
      </p:sp>
    </p:spTree>
    <p:extLst>
      <p:ext uri="{BB962C8B-B14F-4D97-AF65-F5344CB8AC3E}">
        <p14:creationId xmlns:p14="http://schemas.microsoft.com/office/powerpoint/2010/main" val="496575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Introducing the Reflective Log</a:t>
            </a:r>
          </a:p>
        </p:txBody>
      </p:sp>
      <p:pic>
        <p:nvPicPr>
          <p:cNvPr id="4" name="Content Placeholder 3"/>
          <p:cNvPicPr>
            <a:picLocks noGrp="1" noChangeAspect="1"/>
          </p:cNvPicPr>
          <p:nvPr>
            <p:ph idx="1"/>
          </p:nvPr>
        </p:nvPicPr>
        <p:blipFill>
          <a:blip r:embed="rId3"/>
          <a:stretch>
            <a:fillRect/>
          </a:stretch>
        </p:blipFill>
        <p:spPr>
          <a:xfrm>
            <a:off x="3029786" y="1825625"/>
            <a:ext cx="6132427" cy="4351338"/>
          </a:xfrm>
          <a:prstGeom prst="rect">
            <a:avLst/>
          </a:prstGeom>
          <a:ln w="12700">
            <a:solidFill>
              <a:schemeClr val="tx1"/>
            </a:solidFill>
          </a:ln>
        </p:spPr>
      </p:pic>
    </p:spTree>
    <p:extLst>
      <p:ext uri="{BB962C8B-B14F-4D97-AF65-F5344CB8AC3E}">
        <p14:creationId xmlns:p14="http://schemas.microsoft.com/office/powerpoint/2010/main" val="3161273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This week’s session</a:t>
            </a:r>
          </a:p>
        </p:txBody>
      </p:sp>
      <p:sp>
        <p:nvSpPr>
          <p:cNvPr id="3" name="Content Placeholder 2"/>
          <p:cNvSpPr>
            <a:spLocks noGrp="1"/>
          </p:cNvSpPr>
          <p:nvPr>
            <p:ph idx="1"/>
          </p:nvPr>
        </p:nvSpPr>
        <p:spPr/>
        <p:txBody>
          <a:bodyPr/>
          <a:lstStyle/>
          <a:p>
            <a:pPr marL="514350" indent="-514350">
              <a:buAutoNum type="arabicPeriod"/>
            </a:pPr>
            <a:r>
              <a:rPr lang="en-GB" dirty="0">
                <a:solidFill>
                  <a:srgbClr val="33CCCC"/>
                </a:solidFill>
              </a:rPr>
              <a:t>Introduction to Module and Reflective log</a:t>
            </a:r>
          </a:p>
          <a:p>
            <a:pPr marL="514350" indent="-514350">
              <a:buAutoNum type="arabicPeriod"/>
            </a:pPr>
            <a:r>
              <a:rPr lang="en-GB" dirty="0">
                <a:solidFill>
                  <a:srgbClr val="33CCCC"/>
                </a:solidFill>
              </a:rPr>
              <a:t>Terminology</a:t>
            </a:r>
          </a:p>
          <a:p>
            <a:pPr marL="0" indent="0">
              <a:buNone/>
            </a:pPr>
            <a:endParaRPr lang="en-GB" dirty="0"/>
          </a:p>
        </p:txBody>
      </p:sp>
    </p:spTree>
    <p:extLst>
      <p:ext uri="{BB962C8B-B14F-4D97-AF65-F5344CB8AC3E}">
        <p14:creationId xmlns:p14="http://schemas.microsoft.com/office/powerpoint/2010/main" val="3630312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Activity 1: Self-evaluation wheel</a:t>
            </a:r>
          </a:p>
        </p:txBody>
      </p:sp>
      <p:pic>
        <p:nvPicPr>
          <p:cNvPr id="4" name="Content Placeholder 3"/>
          <p:cNvPicPr>
            <a:picLocks noGrp="1" noChangeAspect="1"/>
          </p:cNvPicPr>
          <p:nvPr>
            <p:ph idx="1"/>
          </p:nvPr>
        </p:nvPicPr>
        <p:blipFill>
          <a:blip r:embed="rId3"/>
          <a:stretch>
            <a:fillRect/>
          </a:stretch>
        </p:blipFill>
        <p:spPr>
          <a:xfrm>
            <a:off x="936479" y="1534606"/>
            <a:ext cx="2493480" cy="1743607"/>
          </a:xfrm>
          <a:prstGeom prst="rect">
            <a:avLst/>
          </a:prstGeom>
        </p:spPr>
      </p:pic>
      <p:pic>
        <p:nvPicPr>
          <p:cNvPr id="5" name="Picture 4"/>
          <p:cNvPicPr>
            <a:picLocks noChangeAspect="1"/>
          </p:cNvPicPr>
          <p:nvPr/>
        </p:nvPicPr>
        <p:blipFill>
          <a:blip r:embed="rId4"/>
          <a:stretch>
            <a:fillRect/>
          </a:stretch>
        </p:blipFill>
        <p:spPr>
          <a:xfrm>
            <a:off x="4301080" y="1393473"/>
            <a:ext cx="7784172" cy="5359593"/>
          </a:xfrm>
          <a:prstGeom prst="rect">
            <a:avLst/>
          </a:prstGeom>
        </p:spPr>
      </p:pic>
      <p:pic>
        <p:nvPicPr>
          <p:cNvPr id="6" name="Picture 5"/>
          <p:cNvPicPr>
            <a:picLocks noChangeAspect="1"/>
          </p:cNvPicPr>
          <p:nvPr/>
        </p:nvPicPr>
        <p:blipFill>
          <a:blip r:embed="rId5"/>
          <a:stretch>
            <a:fillRect/>
          </a:stretch>
        </p:blipFill>
        <p:spPr>
          <a:xfrm>
            <a:off x="163637" y="4447694"/>
            <a:ext cx="4039164" cy="2305372"/>
          </a:xfrm>
          <a:prstGeom prst="rect">
            <a:avLst/>
          </a:prstGeom>
        </p:spPr>
      </p:pic>
    </p:spTree>
    <p:extLst>
      <p:ext uri="{BB962C8B-B14F-4D97-AF65-F5344CB8AC3E}">
        <p14:creationId xmlns:p14="http://schemas.microsoft.com/office/powerpoint/2010/main" val="2578626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Activity 1</a:t>
            </a:r>
          </a:p>
        </p:txBody>
      </p:sp>
      <p:pic>
        <p:nvPicPr>
          <p:cNvPr id="4" name="Content Placeholder 3"/>
          <p:cNvPicPr>
            <a:picLocks noGrp="1" noChangeAspect="1"/>
          </p:cNvPicPr>
          <p:nvPr>
            <p:ph idx="1"/>
          </p:nvPr>
        </p:nvPicPr>
        <p:blipFill>
          <a:blip r:embed="rId3"/>
          <a:stretch>
            <a:fillRect/>
          </a:stretch>
        </p:blipFill>
        <p:spPr>
          <a:xfrm>
            <a:off x="3519775" y="365125"/>
            <a:ext cx="7679754" cy="5418988"/>
          </a:xfrm>
          <a:prstGeom prst="rect">
            <a:avLst/>
          </a:prstGeom>
          <a:ln w="12700">
            <a:solidFill>
              <a:schemeClr val="tx1"/>
            </a:solidFill>
          </a:ln>
        </p:spPr>
      </p:pic>
      <p:pic>
        <p:nvPicPr>
          <p:cNvPr id="5" name="Picture 4"/>
          <p:cNvPicPr>
            <a:picLocks noChangeAspect="1"/>
          </p:cNvPicPr>
          <p:nvPr/>
        </p:nvPicPr>
        <p:blipFill>
          <a:blip r:embed="rId4"/>
          <a:stretch>
            <a:fillRect/>
          </a:stretch>
        </p:blipFill>
        <p:spPr>
          <a:xfrm>
            <a:off x="838200" y="1466064"/>
            <a:ext cx="2493480" cy="1737511"/>
          </a:xfrm>
          <a:prstGeom prst="rect">
            <a:avLst/>
          </a:prstGeom>
        </p:spPr>
      </p:pic>
    </p:spTree>
    <p:extLst>
      <p:ext uri="{BB962C8B-B14F-4D97-AF65-F5344CB8AC3E}">
        <p14:creationId xmlns:p14="http://schemas.microsoft.com/office/powerpoint/2010/main" val="807372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137685" y="13420"/>
            <a:ext cx="9675628" cy="6844580"/>
          </a:xfrm>
          <a:prstGeom prst="rect">
            <a:avLst/>
          </a:prstGeom>
          <a:ln w="12700">
            <a:solidFill>
              <a:schemeClr val="tx1"/>
            </a:solidFill>
          </a:ln>
        </p:spPr>
      </p:pic>
    </p:spTree>
    <p:extLst>
      <p:ext uri="{BB962C8B-B14F-4D97-AF65-F5344CB8AC3E}">
        <p14:creationId xmlns:p14="http://schemas.microsoft.com/office/powerpoint/2010/main" val="3783167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This week’s session</a:t>
            </a:r>
          </a:p>
        </p:txBody>
      </p:sp>
      <p:sp>
        <p:nvSpPr>
          <p:cNvPr id="3" name="Content Placeholder 2"/>
          <p:cNvSpPr>
            <a:spLocks noGrp="1"/>
          </p:cNvSpPr>
          <p:nvPr>
            <p:ph idx="1"/>
          </p:nvPr>
        </p:nvSpPr>
        <p:spPr/>
        <p:txBody>
          <a:bodyPr/>
          <a:lstStyle/>
          <a:p>
            <a:pPr marL="514350" indent="-514350">
              <a:buAutoNum type="arabicPeriod"/>
            </a:pPr>
            <a:r>
              <a:rPr lang="en-GB" b="1" dirty="0">
                <a:solidFill>
                  <a:srgbClr val="33CCCC"/>
                </a:solidFill>
              </a:rPr>
              <a:t>Terminology</a:t>
            </a:r>
          </a:p>
          <a:p>
            <a:pPr marL="514350" indent="-514350">
              <a:buAutoNum type="arabicPeriod"/>
            </a:pPr>
            <a:r>
              <a:rPr lang="en-GB" dirty="0">
                <a:solidFill>
                  <a:srgbClr val="33CCCC"/>
                </a:solidFill>
              </a:rPr>
              <a:t>The Scottish context for autism and inclusion</a:t>
            </a:r>
          </a:p>
          <a:p>
            <a:pPr marL="514350" indent="-514350">
              <a:buAutoNum type="arabicPeriod"/>
            </a:pPr>
            <a:r>
              <a:rPr lang="en-GB" dirty="0">
                <a:solidFill>
                  <a:srgbClr val="33CCCC"/>
                </a:solidFill>
              </a:rPr>
              <a:t>Understanding Autism</a:t>
            </a:r>
          </a:p>
          <a:p>
            <a:pPr marL="514350" indent="-514350">
              <a:buAutoNum type="arabicPeriod"/>
            </a:pPr>
            <a:r>
              <a:rPr lang="en-GB" dirty="0">
                <a:solidFill>
                  <a:srgbClr val="33CCCC"/>
                </a:solidFill>
              </a:rPr>
              <a:t>Assessment and Monitoring </a:t>
            </a:r>
          </a:p>
          <a:p>
            <a:pPr marL="514350" indent="-514350">
              <a:buAutoNum type="arabicPeriod"/>
            </a:pPr>
            <a:r>
              <a:rPr lang="en-GB" dirty="0">
                <a:solidFill>
                  <a:srgbClr val="33CCCC"/>
                </a:solidFill>
              </a:rPr>
              <a:t>Supporting Learners and Families</a:t>
            </a:r>
          </a:p>
          <a:p>
            <a:pPr marL="514350" indent="-514350">
              <a:buAutoNum type="arabicPeriod"/>
            </a:pPr>
            <a:r>
              <a:rPr lang="en-GB" dirty="0">
                <a:solidFill>
                  <a:srgbClr val="33CCCC"/>
                </a:solidFill>
              </a:rPr>
              <a:t>Social and Emotional Wellbeing</a:t>
            </a:r>
          </a:p>
          <a:p>
            <a:pPr marL="514350" indent="-514350">
              <a:buAutoNum type="arabicPeriod"/>
            </a:pPr>
            <a:r>
              <a:rPr lang="en-GB" dirty="0">
                <a:solidFill>
                  <a:srgbClr val="33CCCC"/>
                </a:solidFill>
              </a:rPr>
              <a:t>Transitions</a:t>
            </a:r>
          </a:p>
          <a:p>
            <a:pPr marL="0" indent="0">
              <a:buNone/>
            </a:pPr>
            <a:endParaRPr lang="en-GB" dirty="0"/>
          </a:p>
        </p:txBody>
      </p:sp>
      <p:sp>
        <p:nvSpPr>
          <p:cNvPr id="4" name="Left Arrow 3"/>
          <p:cNvSpPr/>
          <p:nvPr/>
        </p:nvSpPr>
        <p:spPr>
          <a:xfrm>
            <a:off x="3787150" y="1690688"/>
            <a:ext cx="2767263" cy="529389"/>
          </a:xfrm>
          <a:prstGeom prst="leftArrow">
            <a:avLst/>
          </a:prstGeom>
          <a:solidFill>
            <a:srgbClr val="33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6096000" y="687304"/>
            <a:ext cx="1268078" cy="1268078"/>
          </a:xfrm>
          <a:prstGeom prst="rect">
            <a:avLst/>
          </a:prstGeom>
        </p:spPr>
      </p:pic>
    </p:spTree>
    <p:extLst>
      <p:ext uri="{BB962C8B-B14F-4D97-AF65-F5344CB8AC3E}">
        <p14:creationId xmlns:p14="http://schemas.microsoft.com/office/powerpoint/2010/main" val="4229460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2196</Words>
  <Application>Microsoft Office PowerPoint</Application>
  <PresentationFormat>Widescreen</PresentationFormat>
  <Paragraphs>206</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Bold</vt:lpstr>
      <vt:lpstr>Calibri</vt:lpstr>
      <vt:lpstr>Calibri Light</vt:lpstr>
      <vt:lpstr>Office Theme</vt:lpstr>
      <vt:lpstr>PowerPoint Presentation</vt:lpstr>
      <vt:lpstr>PowerPoint Presentation</vt:lpstr>
      <vt:lpstr>Structure of Programme</vt:lpstr>
      <vt:lpstr>Introducing the Reflective Log</vt:lpstr>
      <vt:lpstr>This week’s session</vt:lpstr>
      <vt:lpstr>Activity 1: Self-evaluation wheel</vt:lpstr>
      <vt:lpstr>Activity 1</vt:lpstr>
      <vt:lpstr>PowerPoint Presentation</vt:lpstr>
      <vt:lpstr>This week’s session</vt:lpstr>
      <vt:lpstr>Recap of Section 1  Terminology</vt:lpstr>
      <vt:lpstr>1.1 Autism as an identity</vt:lpstr>
      <vt:lpstr>1.2 Neurodiversity</vt:lpstr>
      <vt:lpstr>1.3 Disability</vt:lpstr>
      <vt:lpstr>Activity 2 </vt:lpstr>
      <vt:lpstr>Gap Task</vt:lpstr>
      <vt:lpstr>Next session</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Autism and Inclusive Practice</dc:title>
  <dc:creator>Hayley Mcmurray</dc:creator>
  <cp:lastModifiedBy>Jeremy Stevenson</cp:lastModifiedBy>
  <cp:revision>6</cp:revision>
  <dcterms:created xsi:type="dcterms:W3CDTF">2022-06-29T10:03:45Z</dcterms:created>
  <dcterms:modified xsi:type="dcterms:W3CDTF">2024-01-17T16:04:04Z</dcterms:modified>
</cp:coreProperties>
</file>