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5.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5"/>
  </p:sldMasterIdLst>
  <p:notesMasterIdLst>
    <p:notesMasterId r:id="rId2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18288000" cy="10287000"/>
  <p:notesSz cx="6858000" cy="9144000"/>
  <p:embeddedFontLst>
    <p:embeddedFont>
      <p:font typeface="Public Sans" panose="020B0604020202020204" charset="0"/>
      <p:regular r:id="rId29"/>
    </p:embeddedFont>
    <p:embeddedFont>
      <p:font typeface="Public Sans Bold" panose="020B060402020202020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983838-65CD-496A-0831-371D5B486E0C}" v="6" dt="2024-06-21T13:20:50.913"/>
    <p1510:client id="{A97518CA-3500-E791-FED4-6364919F756D}" v="14" dt="2024-06-21T12:27:13.423"/>
    <p1510:client id="{E01A498E-9E32-9CE7-FFEE-4860E38D8F89}" v="10" dt="2024-06-21T14:30:50.2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34557" autoAdjust="0"/>
    <p:restoredTop sz="86385" autoAdjust="0"/>
  </p:normalViewPr>
  <p:slideViewPr>
    <p:cSldViewPr>
      <p:cViewPr varScale="1">
        <p:scale>
          <a:sx n="63" d="100"/>
          <a:sy n="63" d="100"/>
        </p:scale>
        <p:origin x="108" y="2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5" d="100"/>
          <a:sy n="85" d="100"/>
        </p:scale>
        <p:origin x="3888" y="60"/>
      </p:cViewPr>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8.xml" Id="rId13" /><Relationship Type="http://schemas.openxmlformats.org/officeDocument/2006/relationships/slide" Target="slides/slide13.xml" Id="rId18" /><Relationship Type="http://schemas.openxmlformats.org/officeDocument/2006/relationships/slide" Target="slides/slide21.xml" Id="rId26" /><Relationship Type="http://schemas.openxmlformats.org/officeDocument/2006/relationships/customXml" Target="../customXml/item3.xml" Id="rId3" /><Relationship Type="http://schemas.openxmlformats.org/officeDocument/2006/relationships/slide" Target="slides/slide16.xml" Id="rId21" /><Relationship Type="http://schemas.openxmlformats.org/officeDocument/2006/relationships/tableStyles" Target="tableStyles.xml" Id="rId34" /><Relationship Type="http://schemas.openxmlformats.org/officeDocument/2006/relationships/slide" Target="slides/slide2.xml" Id="rId7" /><Relationship Type="http://schemas.openxmlformats.org/officeDocument/2006/relationships/slide" Target="slides/slide7.xml" Id="rId12" /><Relationship Type="http://schemas.openxmlformats.org/officeDocument/2006/relationships/slide" Target="slides/slide12.xml" Id="rId17" /><Relationship Type="http://schemas.openxmlformats.org/officeDocument/2006/relationships/slide" Target="slides/slide20.xml" Id="rId25" /><Relationship Type="http://schemas.openxmlformats.org/officeDocument/2006/relationships/theme" Target="theme/theme1.xml" Id="rId33" /><Relationship Type="http://schemas.openxmlformats.org/officeDocument/2006/relationships/slide" Target="slides/slide11.xml" Id="rId16" /><Relationship Type="http://schemas.openxmlformats.org/officeDocument/2006/relationships/slide" Target="slides/slide15.xml" Id="rId20" /><Relationship Type="http://schemas.openxmlformats.org/officeDocument/2006/relationships/font" Target="fonts/font1.fntdata" Id="rId29" /><Relationship Type="http://schemas.openxmlformats.org/officeDocument/2006/relationships/customXml" Target="../customXml/item1.xml" Id="rId1" /><Relationship Type="http://schemas.openxmlformats.org/officeDocument/2006/relationships/slide" Target="slides/slide1.xml" Id="rId6" /><Relationship Type="http://schemas.openxmlformats.org/officeDocument/2006/relationships/slide" Target="slides/slide6.xml" Id="rId11" /><Relationship Type="http://schemas.openxmlformats.org/officeDocument/2006/relationships/slide" Target="slides/slide19.xml" Id="rId24" /><Relationship Type="http://schemas.openxmlformats.org/officeDocument/2006/relationships/viewProps" Target="viewProps.xml" Id="rId32" /><Relationship Type="http://schemas.openxmlformats.org/officeDocument/2006/relationships/slideMaster" Target="slideMasters/slideMaster1.xml" Id="rId5" /><Relationship Type="http://schemas.openxmlformats.org/officeDocument/2006/relationships/slide" Target="slides/slide10.xml" Id="rId15" /><Relationship Type="http://schemas.openxmlformats.org/officeDocument/2006/relationships/slide" Target="slides/slide18.xml" Id="rId23" /><Relationship Type="http://schemas.openxmlformats.org/officeDocument/2006/relationships/notesMaster" Target="notesMasters/notesMaster1.xml" Id="rId28" /><Relationship Type="http://schemas.microsoft.com/office/2015/10/relationships/revisionInfo" Target="revisionInfo.xml" Id="rId36" /><Relationship Type="http://schemas.openxmlformats.org/officeDocument/2006/relationships/slide" Target="slides/slide5.xml" Id="rId10" /><Relationship Type="http://schemas.openxmlformats.org/officeDocument/2006/relationships/slide" Target="slides/slide14.xml" Id="rId19" /><Relationship Type="http://schemas.openxmlformats.org/officeDocument/2006/relationships/presProps" Target="presProps.xml" Id="rId31" /><Relationship Type="http://schemas.openxmlformats.org/officeDocument/2006/relationships/customXml" Target="../customXml/item4.xml" Id="rId4" /><Relationship Type="http://schemas.openxmlformats.org/officeDocument/2006/relationships/slide" Target="slides/slide4.xml" Id="rId9" /><Relationship Type="http://schemas.openxmlformats.org/officeDocument/2006/relationships/slide" Target="slides/slide9.xml" Id="rId14" /><Relationship Type="http://schemas.openxmlformats.org/officeDocument/2006/relationships/slide" Target="slides/slide17.xml" Id="rId22" /><Relationship Type="http://schemas.openxmlformats.org/officeDocument/2006/relationships/slide" Target="slides/slide22.xml" Id="rId27" /><Relationship Type="http://schemas.openxmlformats.org/officeDocument/2006/relationships/font" Target="fonts/font2.fntdata" Id="rId30" /><Relationship Type="http://schemas.microsoft.com/office/2016/11/relationships/changesInfo" Target="changesInfos/changesInfo1.xml" Id="rId35" /><Relationship Type="http://schemas.openxmlformats.org/officeDocument/2006/relationships/slide" Target="slides/slide3.xml" Id="rId8" /><Relationship Type="http://schemas.openxmlformats.org/officeDocument/2006/relationships/customXml" Target="/customXML/item5.xml" Id="Rb7de54cf52204b87"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y Irving" userId="S::janey.irving@educationscotland.gov.scot::effdd303-f77f-4b0e-aead-a47de4d2173f" providerId="AD" clId="Web-{95983838-65CD-496A-0831-371D5B486E0C}"/>
    <pc:docChg chg="modSld">
      <pc:chgData name="Janey Irving" userId="S::janey.irving@educationscotland.gov.scot::effdd303-f77f-4b0e-aead-a47de4d2173f" providerId="AD" clId="Web-{95983838-65CD-496A-0831-371D5B486E0C}" dt="2024-06-21T13:20:50.913" v="5" actId="1076"/>
      <pc:docMkLst>
        <pc:docMk/>
      </pc:docMkLst>
      <pc:sldChg chg="addSp delSp modSp">
        <pc:chgData name="Janey Irving" userId="S::janey.irving@educationscotland.gov.scot::effdd303-f77f-4b0e-aead-a47de4d2173f" providerId="AD" clId="Web-{95983838-65CD-496A-0831-371D5B486E0C}" dt="2024-06-21T13:20:50.913" v="5" actId="1076"/>
        <pc:sldMkLst>
          <pc:docMk/>
          <pc:sldMk cId="0" sldId="257"/>
        </pc:sldMkLst>
        <pc:spChg chg="del">
          <ac:chgData name="Janey Irving" userId="S::janey.irving@educationscotland.gov.scot::effdd303-f77f-4b0e-aead-a47de4d2173f" providerId="AD" clId="Web-{95983838-65CD-496A-0831-371D5B486E0C}" dt="2024-06-21T13:20:47.054" v="3"/>
          <ac:spMkLst>
            <pc:docMk/>
            <pc:sldMk cId="0" sldId="257"/>
            <ac:spMk id="2" creationId="{00000000-0000-0000-0000-000000000000}"/>
          </ac:spMkLst>
        </pc:spChg>
        <pc:picChg chg="add mod">
          <ac:chgData name="Janey Irving" userId="S::janey.irving@educationscotland.gov.scot::effdd303-f77f-4b0e-aead-a47de4d2173f" providerId="AD" clId="Web-{95983838-65CD-496A-0831-371D5B486E0C}" dt="2024-06-21T13:20:50.913" v="5" actId="1076"/>
          <ac:picMkLst>
            <pc:docMk/>
            <pc:sldMk cId="0" sldId="257"/>
            <ac:picMk id="4" creationId="{130433E0-AFA0-614B-5F2F-3D8071B5EA9D}"/>
          </ac:picMkLst>
        </pc:picChg>
      </pc:sldChg>
      <pc:sldChg chg="addSp delSp modSp">
        <pc:chgData name="Janey Irving" userId="S::janey.irving@educationscotland.gov.scot::effdd303-f77f-4b0e-aead-a47de4d2173f" providerId="AD" clId="Web-{95983838-65CD-496A-0831-371D5B486E0C}" dt="2024-06-21T13:20:34.491" v="2" actId="1076"/>
        <pc:sldMkLst>
          <pc:docMk/>
          <pc:sldMk cId="0" sldId="258"/>
        </pc:sldMkLst>
        <pc:spChg chg="del">
          <ac:chgData name="Janey Irving" userId="S::janey.irving@educationscotland.gov.scot::effdd303-f77f-4b0e-aead-a47de4d2173f" providerId="AD" clId="Web-{95983838-65CD-496A-0831-371D5B486E0C}" dt="2024-06-21T13:20:28.960" v="0"/>
          <ac:spMkLst>
            <pc:docMk/>
            <pc:sldMk cId="0" sldId="258"/>
            <ac:spMk id="3" creationId="{00000000-0000-0000-0000-000000000000}"/>
          </ac:spMkLst>
        </pc:spChg>
        <pc:picChg chg="add mod">
          <ac:chgData name="Janey Irving" userId="S::janey.irving@educationscotland.gov.scot::effdd303-f77f-4b0e-aead-a47de4d2173f" providerId="AD" clId="Web-{95983838-65CD-496A-0831-371D5B486E0C}" dt="2024-06-21T13:20:34.491" v="2" actId="1076"/>
          <ac:picMkLst>
            <pc:docMk/>
            <pc:sldMk cId="0" sldId="258"/>
            <ac:picMk id="6" creationId="{B3CABB26-2C0C-44A0-EE46-A622CA5BD35A}"/>
          </ac:picMkLst>
        </pc:picChg>
      </pc:sldChg>
    </pc:docChg>
  </pc:docChgLst>
  <pc:docChgLst>
    <pc:chgData name="David Burgess" userId="S::david.burgess@educationscotland.gov.scot::b3b412b7-6fdb-402b-bd24-2a872e9b68c1" providerId="AD" clId="Web-{A97518CA-3500-E791-FED4-6364919F756D}"/>
    <pc:docChg chg="modSld">
      <pc:chgData name="David Burgess" userId="S::david.burgess@educationscotland.gov.scot::b3b412b7-6fdb-402b-bd24-2a872e9b68c1" providerId="AD" clId="Web-{A97518CA-3500-E791-FED4-6364919F756D}" dt="2024-06-21T12:27:13.204" v="11" actId="20577"/>
      <pc:docMkLst>
        <pc:docMk/>
      </pc:docMkLst>
      <pc:sldChg chg="modSp">
        <pc:chgData name="David Burgess" userId="S::david.burgess@educationscotland.gov.scot::b3b412b7-6fdb-402b-bd24-2a872e9b68c1" providerId="AD" clId="Web-{A97518CA-3500-E791-FED4-6364919F756D}" dt="2024-06-21T12:14:43.548" v="4" actId="14100"/>
        <pc:sldMkLst>
          <pc:docMk/>
          <pc:sldMk cId="0" sldId="264"/>
        </pc:sldMkLst>
        <pc:spChg chg="mod">
          <ac:chgData name="David Burgess" userId="S::david.burgess@educationscotland.gov.scot::b3b412b7-6fdb-402b-bd24-2a872e9b68c1" providerId="AD" clId="Web-{A97518CA-3500-E791-FED4-6364919F756D}" dt="2024-06-21T12:14:43.548" v="4" actId="14100"/>
          <ac:spMkLst>
            <pc:docMk/>
            <pc:sldMk cId="0" sldId="264"/>
            <ac:spMk id="7" creationId="{00000000-0000-0000-0000-000000000000}"/>
          </ac:spMkLst>
        </pc:spChg>
        <pc:spChg chg="mod">
          <ac:chgData name="David Burgess" userId="S::david.burgess@educationscotland.gov.scot::b3b412b7-6fdb-402b-bd24-2a872e9b68c1" providerId="AD" clId="Web-{A97518CA-3500-E791-FED4-6364919F756D}" dt="2024-06-21T12:14:29.906" v="0" actId="14100"/>
          <ac:spMkLst>
            <pc:docMk/>
            <pc:sldMk cId="0" sldId="264"/>
            <ac:spMk id="8" creationId="{00000000-0000-0000-0000-000000000000}"/>
          </ac:spMkLst>
        </pc:spChg>
        <pc:spChg chg="mod">
          <ac:chgData name="David Burgess" userId="S::david.burgess@educationscotland.gov.scot::b3b412b7-6fdb-402b-bd24-2a872e9b68c1" providerId="AD" clId="Web-{A97518CA-3500-E791-FED4-6364919F756D}" dt="2024-06-21T12:14:39.173" v="3" actId="14100"/>
          <ac:spMkLst>
            <pc:docMk/>
            <pc:sldMk cId="0" sldId="264"/>
            <ac:spMk id="9" creationId="{00000000-0000-0000-0000-000000000000}"/>
          </ac:spMkLst>
        </pc:spChg>
        <pc:spChg chg="mod">
          <ac:chgData name="David Burgess" userId="S::david.burgess@educationscotland.gov.scot::b3b412b7-6fdb-402b-bd24-2a872e9b68c1" providerId="AD" clId="Web-{A97518CA-3500-E791-FED4-6364919F756D}" dt="2024-06-21T12:14:36.688" v="2" actId="1076"/>
          <ac:spMkLst>
            <pc:docMk/>
            <pc:sldMk cId="0" sldId="264"/>
            <ac:spMk id="10" creationId="{00000000-0000-0000-0000-000000000000}"/>
          </ac:spMkLst>
        </pc:spChg>
      </pc:sldChg>
      <pc:sldChg chg="modSp">
        <pc:chgData name="David Burgess" userId="S::david.burgess@educationscotland.gov.scot::b3b412b7-6fdb-402b-bd24-2a872e9b68c1" providerId="AD" clId="Web-{A97518CA-3500-E791-FED4-6364919F756D}" dt="2024-06-21T12:26:23.514" v="10" actId="14100"/>
        <pc:sldMkLst>
          <pc:docMk/>
          <pc:sldMk cId="0" sldId="267"/>
        </pc:sldMkLst>
        <pc:spChg chg="mod">
          <ac:chgData name="David Burgess" userId="S::david.burgess@educationscotland.gov.scot::b3b412b7-6fdb-402b-bd24-2a872e9b68c1" providerId="AD" clId="Web-{A97518CA-3500-E791-FED4-6364919F756D}" dt="2024-06-21T12:26:23.514" v="10" actId="14100"/>
          <ac:spMkLst>
            <pc:docMk/>
            <pc:sldMk cId="0" sldId="267"/>
            <ac:spMk id="23" creationId="{00000000-0000-0000-0000-000000000000}"/>
          </ac:spMkLst>
        </pc:spChg>
        <pc:spChg chg="mod">
          <ac:chgData name="David Burgess" userId="S::david.burgess@educationscotland.gov.scot::b3b412b7-6fdb-402b-bd24-2a872e9b68c1" providerId="AD" clId="Web-{A97518CA-3500-E791-FED4-6364919F756D}" dt="2024-06-21T12:26:18.857" v="8" actId="14100"/>
          <ac:spMkLst>
            <pc:docMk/>
            <pc:sldMk cId="0" sldId="267"/>
            <ac:spMk id="24" creationId="{00000000-0000-0000-0000-000000000000}"/>
          </ac:spMkLst>
        </pc:spChg>
        <pc:spChg chg="mod">
          <ac:chgData name="David Burgess" userId="S::david.burgess@educationscotland.gov.scot::b3b412b7-6fdb-402b-bd24-2a872e9b68c1" providerId="AD" clId="Web-{A97518CA-3500-E791-FED4-6364919F756D}" dt="2024-06-21T12:26:15.029" v="6" actId="14100"/>
          <ac:spMkLst>
            <pc:docMk/>
            <pc:sldMk cId="0" sldId="267"/>
            <ac:spMk id="26" creationId="{00000000-0000-0000-0000-000000000000}"/>
          </ac:spMkLst>
        </pc:spChg>
      </pc:sldChg>
      <pc:sldChg chg="modSp">
        <pc:chgData name="David Burgess" userId="S::david.burgess@educationscotland.gov.scot::b3b412b7-6fdb-402b-bd24-2a872e9b68c1" providerId="AD" clId="Web-{A97518CA-3500-E791-FED4-6364919F756D}" dt="2024-06-21T12:27:13.204" v="11" actId="20577"/>
        <pc:sldMkLst>
          <pc:docMk/>
          <pc:sldMk cId="0" sldId="272"/>
        </pc:sldMkLst>
        <pc:spChg chg="mod">
          <ac:chgData name="David Burgess" userId="S::david.burgess@educationscotland.gov.scot::b3b412b7-6fdb-402b-bd24-2a872e9b68c1" providerId="AD" clId="Web-{A97518CA-3500-E791-FED4-6364919F756D}" dt="2024-06-21T12:27:13.204" v="11" actId="20577"/>
          <ac:spMkLst>
            <pc:docMk/>
            <pc:sldMk cId="0" sldId="272"/>
            <ac:spMk id="5" creationId="{00000000-0000-0000-0000-000000000000}"/>
          </ac:spMkLst>
        </pc:spChg>
      </pc:sldChg>
    </pc:docChg>
  </pc:docChgLst>
  <pc:docChgLst>
    <pc:chgData name="Janey Irving" userId="effdd303-f77f-4b0e-aead-a47de4d2173f" providerId="ADAL" clId="{538FC904-B14A-46CC-B16A-48850C947753}"/>
    <pc:docChg chg="modSld">
      <pc:chgData name="Janey Irving" userId="effdd303-f77f-4b0e-aead-a47de4d2173f" providerId="ADAL" clId="{538FC904-B14A-46CC-B16A-48850C947753}" dt="2024-06-21T14:31:27.013" v="5" actId="1076"/>
      <pc:docMkLst>
        <pc:docMk/>
      </pc:docMkLst>
      <pc:sldChg chg="modSp mod">
        <pc:chgData name="Janey Irving" userId="effdd303-f77f-4b0e-aead-a47de4d2173f" providerId="ADAL" clId="{538FC904-B14A-46CC-B16A-48850C947753}" dt="2024-06-21T14:31:27.013" v="5" actId="1076"/>
        <pc:sldMkLst>
          <pc:docMk/>
          <pc:sldMk cId="0" sldId="256"/>
        </pc:sldMkLst>
        <pc:spChg chg="mod">
          <ac:chgData name="Janey Irving" userId="effdd303-f77f-4b0e-aead-a47de4d2173f" providerId="ADAL" clId="{538FC904-B14A-46CC-B16A-48850C947753}" dt="2024-06-21T14:31:27.013" v="5" actId="1076"/>
          <ac:spMkLst>
            <pc:docMk/>
            <pc:sldMk cId="0" sldId="256"/>
            <ac:spMk id="7" creationId="{18FC033D-B01B-E283-41AA-F3124EB37637}"/>
          </ac:spMkLst>
        </pc:spChg>
      </pc:sldChg>
    </pc:docChg>
  </pc:docChgLst>
  <pc:docChgLst>
    <pc:chgData name="Janey Irving" userId="S::janey.irving@educationscotland.gov.scot::effdd303-f77f-4b0e-aead-a47de4d2173f" providerId="AD" clId="Web-{48CAD304-5EAB-0157-6F03-B2AE4C69413E}"/>
    <pc:docChg chg="modSld">
      <pc:chgData name="Janey Irving" userId="S::janey.irving@educationscotland.gov.scot::effdd303-f77f-4b0e-aead-a47de4d2173f" providerId="AD" clId="Web-{48CAD304-5EAB-0157-6F03-B2AE4C69413E}" dt="2024-06-20T13:06:43.243" v="0"/>
      <pc:docMkLst>
        <pc:docMk/>
      </pc:docMkLst>
      <pc:sldChg chg="modNotes">
        <pc:chgData name="Janey Irving" userId="S::janey.irving@educationscotland.gov.scot::effdd303-f77f-4b0e-aead-a47de4d2173f" providerId="AD" clId="Web-{48CAD304-5EAB-0157-6F03-B2AE4C69413E}" dt="2024-06-20T13:06:43.243" v="0"/>
        <pc:sldMkLst>
          <pc:docMk/>
          <pc:sldMk cId="0" sldId="257"/>
        </pc:sldMkLst>
      </pc:sldChg>
    </pc:docChg>
  </pc:docChgLst>
  <pc:docChgLst>
    <pc:chgData name="Janey Irving" userId="S::janey.irving@educationscotland.gov.scot::effdd303-f77f-4b0e-aead-a47de4d2173f" providerId="AD" clId="Web-{E01A498E-9E32-9CE7-FFEE-4860E38D8F89}"/>
    <pc:docChg chg="modSld">
      <pc:chgData name="Janey Irving" userId="S::janey.irving@educationscotland.gov.scot::effdd303-f77f-4b0e-aead-a47de4d2173f" providerId="AD" clId="Web-{E01A498E-9E32-9CE7-FFEE-4860E38D8F89}" dt="2024-06-21T14:30:50.172" v="6" actId="20577"/>
      <pc:docMkLst>
        <pc:docMk/>
      </pc:docMkLst>
      <pc:sldChg chg="addSp modSp">
        <pc:chgData name="Janey Irving" userId="S::janey.irving@educationscotland.gov.scot::effdd303-f77f-4b0e-aead-a47de4d2173f" providerId="AD" clId="Web-{E01A498E-9E32-9CE7-FFEE-4860E38D8F89}" dt="2024-06-21T14:30:50.172" v="6" actId="20577"/>
        <pc:sldMkLst>
          <pc:docMk/>
          <pc:sldMk cId="0" sldId="256"/>
        </pc:sldMkLst>
        <pc:spChg chg="add mod">
          <ac:chgData name="Janey Irving" userId="S::janey.irving@educationscotland.gov.scot::effdd303-f77f-4b0e-aead-a47de4d2173f" providerId="AD" clId="Web-{E01A498E-9E32-9CE7-FFEE-4860E38D8F89}" dt="2024-06-21T14:30:50.172" v="6" actId="20577"/>
          <ac:spMkLst>
            <pc:docMk/>
            <pc:sldMk cId="0" sldId="256"/>
            <ac:spMk id="7" creationId="{18FC033D-B01B-E283-41AA-F3124EB37637}"/>
          </ac:spMkLst>
        </pc:spChg>
      </pc:sldChg>
    </pc:docChg>
  </pc:docChgLst>
  <pc:docChgLst>
    <pc:chgData name="Mandy Toogood" userId="S::mandy.toogood@educationscotland.gov.scot::406bc159-efe1-4be9-95ee-4140020a12ad" providerId="AD" clId="Web-{FED02C2D-AD55-F0CF-7530-811189985824}"/>
    <pc:docChg chg="modSld">
      <pc:chgData name="Mandy Toogood" userId="S::mandy.toogood@educationscotland.gov.scot::406bc159-efe1-4be9-95ee-4140020a12ad" providerId="AD" clId="Web-{FED02C2D-AD55-F0CF-7530-811189985824}" dt="2024-06-20T14:10:56.090" v="150"/>
      <pc:docMkLst>
        <pc:docMk/>
      </pc:docMkLst>
      <pc:sldChg chg="modNotes">
        <pc:chgData name="Mandy Toogood" userId="S::mandy.toogood@educationscotland.gov.scot::406bc159-efe1-4be9-95ee-4140020a12ad" providerId="AD" clId="Web-{FED02C2D-AD55-F0CF-7530-811189985824}" dt="2024-06-20T14:08:17.505" v="81"/>
        <pc:sldMkLst>
          <pc:docMk/>
          <pc:sldMk cId="0" sldId="265"/>
        </pc:sldMkLst>
      </pc:sldChg>
      <pc:sldChg chg="modNotes">
        <pc:chgData name="Mandy Toogood" userId="S::mandy.toogood@educationscotland.gov.scot::406bc159-efe1-4be9-95ee-4140020a12ad" providerId="AD" clId="Web-{FED02C2D-AD55-F0CF-7530-811189985824}" dt="2024-06-20T14:09:07.007" v="83"/>
        <pc:sldMkLst>
          <pc:docMk/>
          <pc:sldMk cId="0" sldId="267"/>
        </pc:sldMkLst>
      </pc:sldChg>
      <pc:sldChg chg="modNotes">
        <pc:chgData name="Mandy Toogood" userId="S::mandy.toogood@educationscotland.gov.scot::406bc159-efe1-4be9-95ee-4140020a12ad" providerId="AD" clId="Web-{FED02C2D-AD55-F0CF-7530-811189985824}" dt="2024-06-20T14:10:56.090" v="150"/>
        <pc:sldMkLst>
          <pc:docMk/>
          <pc:sldMk cId="0" sldId="269"/>
        </pc:sldMkLst>
      </pc:sldChg>
    </pc:docChg>
  </pc:docChgLst>
  <pc:docChgLst>
    <pc:chgData name="Janey Irving" userId="S::janey.irving@educationscotland.gov.scot::effdd303-f77f-4b0e-aead-a47de4d2173f" providerId="AD" clId="Web-{9E35751B-C262-EAB5-CDE7-18D20332CFCC}"/>
    <pc:docChg chg="modSld">
      <pc:chgData name="Janey Irving" userId="S::janey.irving@educationscotland.gov.scot::effdd303-f77f-4b0e-aead-a47de4d2173f" providerId="AD" clId="Web-{9E35751B-C262-EAB5-CDE7-18D20332CFCC}" dt="2024-06-20T11:35:24.704" v="0"/>
      <pc:docMkLst>
        <pc:docMk/>
      </pc:docMkLst>
      <pc:sldChg chg="modNotes">
        <pc:chgData name="Janey Irving" userId="S::janey.irving@educationscotland.gov.scot::effdd303-f77f-4b0e-aead-a47de4d2173f" providerId="AD" clId="Web-{9E35751B-C262-EAB5-CDE7-18D20332CFCC}" dt="2024-06-20T11:35:24.704" v="0"/>
        <pc:sldMkLst>
          <pc:docMk/>
          <pc:sldMk cId="0" sldId="27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04.04.2025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forms.office.com/e/peiYJF1jFn"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524000" y="381000"/>
            <a:ext cx="4562475" cy="256698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562600" cy="3081338"/>
          </a:xfrm>
          <a:prstGeom prst="rect">
            <a:avLst/>
          </a:prstGeom>
        </p:spPr>
        <p:txBody>
          <a:bodyPr vert="horz" lIns="91440" tIns="45720" rIns="91440" bIns="45720" rtlCol="0"/>
          <a:lstStyle/>
          <a:p>
            <a:r>
              <a:rPr lang="en-US" dirty="0"/>
              <a:t>Slide 1.</a:t>
            </a:r>
          </a:p>
          <a:p>
            <a:endParaRPr lang="en-US" dirty="0"/>
          </a:p>
          <a:p>
            <a:r>
              <a:rPr lang="en-US" dirty="0"/>
              <a:t>Time Allocation: 5 minutes</a:t>
            </a:r>
          </a:p>
          <a:p>
            <a:endParaRPr lang="en-US" dirty="0"/>
          </a:p>
          <a:p>
            <a:r>
              <a:rPr lang="en-US" dirty="0"/>
              <a:t>Facilitator Notes:</a:t>
            </a:r>
          </a:p>
          <a:p>
            <a:r>
              <a:rPr lang="en-US" dirty="0"/>
              <a:t>This workshop is designed for teachers/educators/leaders to continue to build practical knowledge and skills in taking a coaching approach. </a:t>
            </a:r>
          </a:p>
          <a:p>
            <a:endParaRPr lang="en-US" dirty="0"/>
          </a:p>
          <a:p>
            <a:r>
              <a:rPr lang="en-US" dirty="0"/>
              <a:t>In this workshop we explore two models to help structure a coaching conversation and a selection of the many coaching tools available.  </a:t>
            </a:r>
          </a:p>
          <a:p>
            <a:endParaRPr lang="en-US" dirty="0"/>
          </a:p>
          <a:p>
            <a:r>
              <a:rPr lang="en-US" dirty="0"/>
              <a:t>They'll help you prepare for conversations, establish agreements with your </a:t>
            </a:r>
            <a:r>
              <a:rPr lang="en-US" dirty="0" err="1"/>
              <a:t>coachee</a:t>
            </a:r>
            <a:r>
              <a:rPr lang="en-US" dirty="0"/>
              <a:t> (contracting), and guide your questioning and listening skills.</a:t>
            </a:r>
          </a:p>
          <a:p>
            <a:endParaRPr lang="en-US" dirty="0"/>
          </a:p>
          <a:p>
            <a:r>
              <a:rPr lang="en-US" dirty="0"/>
              <a:t>Workshop Content:</a:t>
            </a:r>
          </a:p>
          <a:p>
            <a:r>
              <a:rPr lang="en-US" dirty="0"/>
              <a:t>There are 3 sections.</a:t>
            </a:r>
          </a:p>
          <a:p>
            <a:endParaRPr lang="en-US" dirty="0"/>
          </a:p>
          <a:p>
            <a:r>
              <a:rPr lang="en-US" dirty="0"/>
              <a:t>Part 1.  Explore coaching models (45 mins)</a:t>
            </a:r>
          </a:p>
          <a:p>
            <a:r>
              <a:rPr lang="en-US" dirty="0"/>
              <a:t>Part 2.  Explore a selection of coaching tools (55 mins)</a:t>
            </a:r>
          </a:p>
          <a:p>
            <a:r>
              <a:rPr lang="en-US" dirty="0"/>
              <a:t>Part 3.  Next Steps​ (15 mins)</a:t>
            </a:r>
          </a:p>
          <a:p>
            <a:endParaRPr lang="en-US" dirty="0"/>
          </a:p>
          <a:p>
            <a:r>
              <a:rPr lang="en-US" dirty="0"/>
              <a:t>Target Audience: </a:t>
            </a:r>
          </a:p>
          <a:p>
            <a:r>
              <a:rPr lang="en-US" dirty="0"/>
              <a:t>This presentation is designed for educators who have been introduced to coaching and wish to continue to build their skills. This could include teachers, school leaders, curriculum specialists, and anyone involved in supporting professional learning.</a:t>
            </a:r>
          </a:p>
          <a:p>
            <a:endParaRPr lang="en-US" dirty="0"/>
          </a:p>
          <a:p>
            <a:r>
              <a:rPr lang="en-US" dirty="0"/>
              <a:t>Adapting the presentation:</a:t>
            </a:r>
          </a:p>
          <a:p>
            <a:r>
              <a:rPr lang="en-US" dirty="0"/>
              <a:t>Facilitators can adapt this presentation. We encourage </a:t>
            </a:r>
            <a:r>
              <a:rPr lang="en-US" dirty="0" err="1"/>
              <a:t>customisation</a:t>
            </a:r>
            <a:r>
              <a:rPr lang="en-US" dirty="0"/>
              <a:t> to suit the specific needs and context of your setting.</a:t>
            </a:r>
          </a:p>
          <a:p>
            <a:r>
              <a:rPr lang="en-US" dirty="0"/>
              <a:t>Consider adding local examples or case studies of coaching within your setting.</a:t>
            </a:r>
          </a:p>
          <a:p>
            <a:endParaRPr lang="en-US" dirty="0"/>
          </a:p>
          <a:p>
            <a:r>
              <a:rPr lang="en-US" dirty="0"/>
              <a:t>Tailor the activities or discussion prompts to address specific challenges or areas of focus for your educators.</a:t>
            </a:r>
          </a:p>
          <a:p>
            <a:endParaRPr lang="en-US" dirty="0"/>
          </a:p>
          <a:p>
            <a:r>
              <a:rPr lang="en-US" dirty="0"/>
              <a:t>Duration:</a:t>
            </a:r>
          </a:p>
          <a:p>
            <a:r>
              <a:rPr lang="en-US" dirty="0"/>
              <a:t>The presentation can be delivered in 60 - 75 minutes. However, the total PLR (Professional Learning Resource) experience can be extended depending on the chosen activities and level of discussion.</a:t>
            </a:r>
          </a:p>
          <a:p>
            <a:endParaRPr lang="en-US" dirty="0"/>
          </a:p>
          <a:p>
            <a:r>
              <a:rPr lang="en-US" dirty="0"/>
              <a:t>This PLR can be broken down into multiple shorter sessions. If opting for multiple sessions, consider incorporating activities or discussions from the presentation into follow-up sessions to deepen learning and explore coaching strategies.</a:t>
            </a:r>
          </a:p>
          <a:p>
            <a:endParaRPr lang="en-US" dirty="0"/>
          </a:p>
          <a:p>
            <a:r>
              <a:rPr lang="en-US" dirty="0"/>
              <a:t>Groupings:</a:t>
            </a:r>
          </a:p>
          <a:p>
            <a:r>
              <a:rPr lang="en-US" dirty="0"/>
              <a:t>Group work is encouraged throughout the presentation to foster collaboration and shared learning. Activities have designed for pairs or small groups of participants  depending on the activity.</a:t>
            </a:r>
          </a:p>
          <a:p>
            <a:endParaRPr lang="en-US" dirty="0"/>
          </a:p>
          <a:p>
            <a:r>
              <a:rPr lang="en-US" dirty="0"/>
              <a:t>Pre-reading:</a:t>
            </a:r>
          </a:p>
          <a:p>
            <a:r>
              <a:rPr lang="en-US" dirty="0"/>
              <a:t>There are no mandatory pre-reading requirements for either the facilitator or participants.</a:t>
            </a:r>
          </a:p>
          <a:p>
            <a:r>
              <a:rPr lang="en-US" dirty="0"/>
              <a:t>However, to enhance the learning experience, facilitators may consider reviewing resources on coaching in education (websites, articles) to gain a deeper understanding of the topic.</a:t>
            </a:r>
          </a:p>
          <a:p>
            <a:r>
              <a:rPr lang="en-US" dirty="0"/>
              <a:t>Optionally, facilitators can share relevant resources with participants beforehand to spark their initial interest in coaching.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47800" y="457200"/>
            <a:ext cx="4562475" cy="256698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334000" cy="3081338"/>
          </a:xfrm>
          <a:prstGeom prst="rect">
            <a:avLst/>
          </a:prstGeom>
        </p:spPr>
        <p:txBody>
          <a:bodyPr vert="horz" lIns="91440" tIns="45720" rIns="91440" bIns="45720" rtlCol="0"/>
          <a:lstStyle/>
          <a:p>
            <a:r>
              <a:rPr lang="en-US" dirty="0"/>
              <a:t>Slide 5 minutes</a:t>
            </a:r>
          </a:p>
          <a:p>
            <a:endParaRPr lang="en-US" dirty="0"/>
          </a:p>
          <a:p>
            <a:r>
              <a:rPr lang="en-US" dirty="0"/>
              <a:t>Key Messages:</a:t>
            </a:r>
            <a:endParaRPr lang="en-US" dirty="0">
              <a:cs typeface="Calibri"/>
            </a:endParaRPr>
          </a:p>
          <a:p>
            <a:endParaRPr lang="en-US" dirty="0"/>
          </a:p>
          <a:p>
            <a:r>
              <a:rPr lang="en-US" dirty="0"/>
              <a:t>Here's a breakdown of a CREATE model:</a:t>
            </a:r>
            <a:endParaRPr lang="en-US" dirty="0">
              <a:cs typeface="Calibri"/>
            </a:endParaRPr>
          </a:p>
          <a:p>
            <a:endParaRPr lang="en-US" dirty="0"/>
          </a:p>
          <a:p>
            <a:r>
              <a:rPr lang="en-US" dirty="0"/>
              <a:t>Current reality and Challenges (C): The coach asks questions to support the </a:t>
            </a:r>
            <a:r>
              <a:rPr lang="en-US" dirty="0" err="1"/>
              <a:t>coachee</a:t>
            </a:r>
            <a:r>
              <a:rPr lang="en-US" dirty="0"/>
              <a:t> to create a clear starting point and for the coach </a:t>
            </a:r>
            <a:r>
              <a:rPr lang="en-US" dirty="0" err="1"/>
              <a:t>tp</a:t>
            </a:r>
            <a:r>
              <a:rPr lang="en-US" dirty="0"/>
              <a:t> understand the </a:t>
            </a:r>
            <a:r>
              <a:rPr lang="en-US" dirty="0" err="1"/>
              <a:t>coachee's</a:t>
            </a:r>
            <a:r>
              <a:rPr lang="en-US" dirty="0"/>
              <a:t> current situation, including their strengths, weaknesses, and any challenges they're facing.</a:t>
            </a:r>
            <a:endParaRPr lang="en-US" dirty="0">
              <a:cs typeface="Calibri"/>
            </a:endParaRPr>
          </a:p>
          <a:p>
            <a:endParaRPr lang="en-US" dirty="0"/>
          </a:p>
          <a:p>
            <a:r>
              <a:rPr lang="en-US" dirty="0"/>
              <a:t>Resource and Reframing (R): Here, the focus shifts to the </a:t>
            </a:r>
            <a:r>
              <a:rPr lang="en-US" dirty="0" err="1"/>
              <a:t>coachee's</a:t>
            </a:r>
            <a:r>
              <a:rPr lang="en-US" dirty="0"/>
              <a:t> existing resources and strengths. The coach helps them reframe challenges into opportunities for growth.</a:t>
            </a:r>
            <a:endParaRPr lang="en-US" dirty="0">
              <a:cs typeface="Calibri"/>
            </a:endParaRPr>
          </a:p>
          <a:p>
            <a:endParaRPr lang="en-US" dirty="0"/>
          </a:p>
          <a:p>
            <a:r>
              <a:rPr lang="en-US" dirty="0"/>
              <a:t>Exploring options (E):  This stage is about generating ideas, solutions and approaches. The coach and </a:t>
            </a:r>
            <a:r>
              <a:rPr lang="en-US" dirty="0" err="1"/>
              <a:t>coachee</a:t>
            </a:r>
            <a:r>
              <a:rPr lang="en-US" dirty="0"/>
              <a:t> work together to consider creative options and ways to test out potential solutions.</a:t>
            </a:r>
            <a:endParaRPr lang="en-US" dirty="0">
              <a:cs typeface="Calibri"/>
            </a:endParaRPr>
          </a:p>
          <a:p>
            <a:endParaRPr lang="en-US" dirty="0"/>
          </a:p>
          <a:p>
            <a:r>
              <a:rPr lang="en-US" dirty="0"/>
              <a:t>Action and Accountability (A):  Once options are explored, the </a:t>
            </a:r>
            <a:r>
              <a:rPr lang="en-US" dirty="0" err="1"/>
              <a:t>coachee</a:t>
            </a:r>
            <a:r>
              <a:rPr lang="en-US" dirty="0"/>
              <a:t> creates an action plan with steps and timelines. The coach helps them establish accountability measures to stay on track.</a:t>
            </a:r>
            <a:endParaRPr lang="en-US" dirty="0">
              <a:cs typeface="Calibri"/>
            </a:endParaRPr>
          </a:p>
          <a:p>
            <a:endParaRPr lang="en-US" dirty="0"/>
          </a:p>
          <a:p>
            <a:r>
              <a:rPr lang="en-US" dirty="0"/>
              <a:t>Target energy (T):  As actions are discussed, the coach supports the </a:t>
            </a:r>
            <a:r>
              <a:rPr lang="en-US" dirty="0" err="1"/>
              <a:t>coachee</a:t>
            </a:r>
            <a:r>
              <a:rPr lang="en-US" dirty="0"/>
              <a:t> to be more specific with their actions and steps. Through observing the </a:t>
            </a:r>
            <a:r>
              <a:rPr lang="en-US" dirty="0" err="1"/>
              <a:t>coachee</a:t>
            </a:r>
            <a:r>
              <a:rPr lang="en-US" dirty="0"/>
              <a:t>, the coach can determine the actions or steps that they seem more likely to commit to.</a:t>
            </a:r>
            <a:endParaRPr lang="en-US" dirty="0">
              <a:cs typeface="Calibri"/>
            </a:endParaRPr>
          </a:p>
          <a:p>
            <a:endParaRPr lang="en-US" dirty="0"/>
          </a:p>
          <a:p>
            <a:r>
              <a:rPr lang="en-US" dirty="0"/>
              <a:t>Evaluate and Evolve (E): This final stage </a:t>
            </a:r>
            <a:r>
              <a:rPr lang="en-US" dirty="0" err="1"/>
              <a:t>emphasises</a:t>
            </a:r>
            <a:r>
              <a:rPr lang="en-US" dirty="0"/>
              <a:t> continuous learning and adaptation. The coach helps the </a:t>
            </a:r>
            <a:r>
              <a:rPr lang="en-US" dirty="0" err="1"/>
              <a:t>coachee</a:t>
            </a:r>
            <a:r>
              <a:rPr lang="en-US" dirty="0"/>
              <a:t> reflect on their progress, identify areas for improvement, and adjust their approach as needed.</a:t>
            </a:r>
            <a:endParaRPr lang="en-US" dirty="0">
              <a:cs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47800" y="457200"/>
            <a:ext cx="4562475" cy="256698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533400" y="3352800"/>
            <a:ext cx="6019800" cy="3081338"/>
          </a:xfrm>
          <a:prstGeom prst="rect">
            <a:avLst/>
          </a:prstGeom>
        </p:spPr>
        <p:txBody>
          <a:bodyPr vert="horz" lIns="91440" tIns="45720" rIns="91440" bIns="45720" rtlCol="0"/>
          <a:lstStyle/>
          <a:p>
            <a:r>
              <a:rPr lang="en-US" dirty="0"/>
              <a:t>Slide 5 minutes</a:t>
            </a:r>
          </a:p>
          <a:p>
            <a:endParaRPr lang="en-US" dirty="0"/>
          </a:p>
          <a:p>
            <a:r>
              <a:rPr lang="en-US" dirty="0"/>
              <a:t>Key Messages:</a:t>
            </a:r>
          </a:p>
          <a:p>
            <a:endParaRPr lang="en-US" dirty="0"/>
          </a:p>
          <a:p>
            <a:r>
              <a:rPr lang="en-US" dirty="0"/>
              <a:t>Here's a breakdown of one version of the CIGAR model:</a:t>
            </a:r>
          </a:p>
          <a:p>
            <a:endParaRPr lang="en-US" dirty="0"/>
          </a:p>
          <a:p>
            <a:r>
              <a:rPr lang="en-US" dirty="0"/>
              <a:t>C - Current reality: In this stage, the coach and </a:t>
            </a:r>
            <a:r>
              <a:rPr lang="en-US" dirty="0" err="1"/>
              <a:t>coachee</a:t>
            </a:r>
            <a:r>
              <a:rPr lang="en-US" dirty="0"/>
              <a:t> discuss the current situation. The </a:t>
            </a:r>
            <a:r>
              <a:rPr lang="en-US" dirty="0" err="1"/>
              <a:t>coachee</a:t>
            </a:r>
            <a:r>
              <a:rPr lang="en-US" dirty="0"/>
              <a:t> describes their challenges, frustrations, and current </a:t>
            </a:r>
            <a:r>
              <a:rPr lang="en-US" dirty="0" err="1"/>
              <a:t>behaviours</a:t>
            </a:r>
            <a:r>
              <a:rPr lang="en-US" dirty="0"/>
              <a:t>. The coach asks questions to gain a clear understanding of the present reality.</a:t>
            </a:r>
          </a:p>
          <a:p>
            <a:endParaRPr lang="en-US" dirty="0"/>
          </a:p>
          <a:p>
            <a:r>
              <a:rPr lang="en-US" dirty="0"/>
              <a:t>I - Ideal outcome(s): Here, the focus shifts to the </a:t>
            </a:r>
            <a:r>
              <a:rPr lang="en-US" dirty="0" err="1"/>
              <a:t>coachee's</a:t>
            </a:r>
            <a:r>
              <a:rPr lang="en-US" dirty="0"/>
              <a:t> aspirations. The coach helps the </a:t>
            </a:r>
            <a:r>
              <a:rPr lang="en-US" dirty="0" err="1"/>
              <a:t>coachee</a:t>
            </a:r>
            <a:r>
              <a:rPr lang="en-US" dirty="0"/>
              <a:t> define their ideal outcome, what success would look and feel like. This stage involves setting SMART goals (Specific, Measurable, Achievable, Relevant, and Time-bound).</a:t>
            </a:r>
          </a:p>
          <a:p>
            <a:endParaRPr lang="en-US" dirty="0"/>
          </a:p>
          <a:p>
            <a:r>
              <a:rPr lang="en-US" dirty="0"/>
              <a:t>G - Gaps: Working together, the coach and </a:t>
            </a:r>
            <a:r>
              <a:rPr lang="en-US" dirty="0" err="1"/>
              <a:t>coachee</a:t>
            </a:r>
            <a:r>
              <a:rPr lang="en-US" dirty="0"/>
              <a:t> identify the gaps between the current reality and the ideal situation. These gaps could be skills, knowledge, resources or </a:t>
            </a:r>
            <a:r>
              <a:rPr lang="en-US" dirty="0" err="1"/>
              <a:t>behaviours</a:t>
            </a:r>
            <a:r>
              <a:rPr lang="en-US" dirty="0"/>
              <a:t> that are currently missing.</a:t>
            </a:r>
          </a:p>
          <a:p>
            <a:endParaRPr lang="en-US" dirty="0"/>
          </a:p>
          <a:p>
            <a:r>
              <a:rPr lang="en-US" dirty="0"/>
              <a:t>A - Action: With the gaps identified, the coach and </a:t>
            </a:r>
            <a:r>
              <a:rPr lang="en-US" dirty="0" err="1"/>
              <a:t>coachee</a:t>
            </a:r>
            <a:r>
              <a:rPr lang="en-US" dirty="0"/>
              <a:t> co-create a concrete action plan. This plan outlines specific steps the </a:t>
            </a:r>
            <a:r>
              <a:rPr lang="en-US" dirty="0" err="1"/>
              <a:t>coachee</a:t>
            </a:r>
            <a:r>
              <a:rPr lang="en-US" dirty="0"/>
              <a:t> will take to bridge the gaps and move closer to their ideal state.</a:t>
            </a:r>
          </a:p>
          <a:p>
            <a:endParaRPr lang="en-US" dirty="0"/>
          </a:p>
          <a:p>
            <a:r>
              <a:rPr lang="en-US" dirty="0"/>
              <a:t>R - Review: The final stage </a:t>
            </a:r>
            <a:r>
              <a:rPr lang="en-US" dirty="0" err="1"/>
              <a:t>emphasises</a:t>
            </a:r>
            <a:r>
              <a:rPr lang="en-US" dirty="0"/>
              <a:t> ongoing assessment and adaptation. The coach and </a:t>
            </a:r>
            <a:r>
              <a:rPr lang="en-US" dirty="0" err="1"/>
              <a:t>coachee</a:t>
            </a:r>
            <a:r>
              <a:rPr lang="en-US" dirty="0"/>
              <a:t> regularly review progress, discuss any challenges encountered, and celebrate achievements. The action plan may be adjusted based on progress and learning.</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524000" y="381000"/>
            <a:ext cx="4562475" cy="256698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638800" cy="3081338"/>
          </a:xfrm>
          <a:prstGeom prst="rect">
            <a:avLst/>
          </a:prstGeom>
        </p:spPr>
        <p:txBody>
          <a:bodyPr vert="horz" lIns="91440" tIns="45720" rIns="91440" bIns="45720" rtlCol="0"/>
          <a:lstStyle/>
          <a:p>
            <a:r>
              <a:rPr lang="en-US" dirty="0"/>
              <a:t>Activity 30 minutes.</a:t>
            </a:r>
          </a:p>
          <a:p>
            <a:endParaRPr lang="en-US" dirty="0"/>
          </a:p>
          <a:p>
            <a:r>
              <a:rPr lang="en-US" dirty="0"/>
              <a:t>Apply a coaching model in practice:</a:t>
            </a:r>
            <a:endParaRPr lang="en-US" dirty="0">
              <a:cs typeface="Calibri"/>
            </a:endParaRPr>
          </a:p>
          <a:p>
            <a:endParaRPr lang="en-US" dirty="0"/>
          </a:p>
          <a:p>
            <a:r>
              <a:rPr lang="en-US" dirty="0"/>
              <a:t>1.  Individually:</a:t>
            </a:r>
            <a:endParaRPr lang="en-US" dirty="0">
              <a:cs typeface="Calibri"/>
            </a:endParaRPr>
          </a:p>
          <a:p>
            <a:endParaRPr lang="en-US" dirty="0"/>
          </a:p>
          <a:p>
            <a:r>
              <a:rPr lang="en-US" dirty="0"/>
              <a:t>Consider each model and decide which one you would like to practice today</a:t>
            </a:r>
            <a:endParaRPr lang="en-US" dirty="0">
              <a:cs typeface="Calibri"/>
            </a:endParaRPr>
          </a:p>
          <a:p>
            <a:endParaRPr lang="en-US" dirty="0"/>
          </a:p>
          <a:p>
            <a:r>
              <a:rPr lang="en-US" dirty="0"/>
              <a:t>Consider a question or scenario to talk through with a peer </a:t>
            </a:r>
            <a:endParaRPr lang="en-US" dirty="0">
              <a:cs typeface="Calibri"/>
            </a:endParaRPr>
          </a:p>
          <a:p>
            <a:endParaRPr lang="en-US" dirty="0"/>
          </a:p>
          <a:p>
            <a:r>
              <a:rPr lang="en-US" dirty="0"/>
              <a:t>2. Work in pairs or groups of three, allowing 5-10 minutes for each person.</a:t>
            </a:r>
            <a:endParaRPr lang="en-US" dirty="0">
              <a:cs typeface="Calibri"/>
            </a:endParaRPr>
          </a:p>
          <a:p>
            <a:endParaRPr lang="en-US" dirty="0"/>
          </a:p>
          <a:p>
            <a:r>
              <a:rPr lang="en-US" dirty="0"/>
              <a:t>Team up with a colleague for a brief coaching session using the model you've selected.</a:t>
            </a:r>
            <a:endParaRPr lang="en-US" dirty="0">
              <a:cs typeface="Calibri"/>
            </a:endParaRPr>
          </a:p>
          <a:p>
            <a:endParaRPr lang="en-US" dirty="0"/>
          </a:p>
          <a:p>
            <a:r>
              <a:rPr lang="en-US" dirty="0"/>
              <a:t>During the conversation, maintain the flow and observe when your </a:t>
            </a:r>
            <a:r>
              <a:rPr lang="en-US" dirty="0" err="1"/>
              <a:t>coachee's</a:t>
            </a:r>
            <a:r>
              <a:rPr lang="en-US" dirty="0"/>
              <a:t> energy fluctuates. </a:t>
            </a:r>
            <a:endParaRPr lang="en-US" dirty="0">
              <a:cs typeface="Calibri"/>
            </a:endParaRPr>
          </a:p>
          <a:p>
            <a:endParaRPr lang="en-US" dirty="0"/>
          </a:p>
          <a:p>
            <a:r>
              <a:rPr lang="en-US" dirty="0"/>
              <a:t>This will help you identify parts of the conversation that may need more time or additional tools (refer to part 2).</a:t>
            </a:r>
            <a:endParaRPr lang="en-US" dirty="0">
              <a:cs typeface="Calibri"/>
            </a:endParaRPr>
          </a:p>
          <a:p>
            <a:endParaRPr lang="en-US" dirty="0"/>
          </a:p>
          <a:p>
            <a:r>
              <a:rPr lang="en-US" dirty="0"/>
              <a:t>Afterwards, take a moment to reflect on the effectiveness of your chosen coaching model.</a:t>
            </a:r>
            <a:endParaRPr lang="en-US" dirty="0">
              <a:cs typeface="Calibri"/>
            </a:endParaRPr>
          </a:p>
          <a:p>
            <a:endParaRPr lang="en-US" dirty="0"/>
          </a:p>
          <a:p>
            <a:r>
              <a:rPr lang="en-US" dirty="0"/>
              <a:t>3. Share your reflections with the whole group - allow 5-10 minutes for this discussion. </a:t>
            </a:r>
            <a:endParaRPr lang="en-US" dirty="0">
              <a:cs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457200"/>
            <a:ext cx="4562475" cy="256698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410200" cy="3081338"/>
          </a:xfrm>
          <a:prstGeom prst="rect">
            <a:avLst/>
          </a:prstGeom>
        </p:spPr>
        <p:txBody>
          <a:bodyPr vert="horz" lIns="91440" tIns="45720" rIns="91440" bIns="45720" rtlCol="0"/>
          <a:lstStyle/>
          <a:p>
            <a:r>
              <a:rPr lang="en-US" dirty="0"/>
              <a:t>Part two focusses on exploring a selection of coaching tools - </a:t>
            </a:r>
          </a:p>
          <a:p>
            <a:r>
              <a:rPr lang="en-US" dirty="0"/>
              <a:t>•	Clearing the space</a:t>
            </a:r>
          </a:p>
          <a:p>
            <a:r>
              <a:rPr lang="en-US" dirty="0"/>
              <a:t>•	Scaling</a:t>
            </a:r>
          </a:p>
          <a:p>
            <a:r>
              <a:rPr lang="en-US" dirty="0"/>
              <a:t>•	Coaching wheels</a:t>
            </a:r>
          </a:p>
          <a:p>
            <a:r>
              <a:rPr lang="en-US" dirty="0"/>
              <a:t>•	Reflective journalling</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14400" y="533400"/>
            <a:ext cx="4562475" cy="256698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334000" cy="3081338"/>
          </a:xfrm>
          <a:prstGeom prst="rect">
            <a:avLst/>
          </a:prstGeom>
        </p:spPr>
        <p:txBody>
          <a:bodyPr vert="horz" lIns="91440" tIns="45720" rIns="91440" bIns="45720" rtlCol="0"/>
          <a:lstStyle/>
          <a:p>
            <a:r>
              <a:rPr lang="en-US" dirty="0"/>
              <a:t>Time Allocation:</a:t>
            </a:r>
          </a:p>
          <a:p>
            <a:r>
              <a:rPr lang="en-US" dirty="0"/>
              <a:t>Slide - 5 mins presentation</a:t>
            </a:r>
            <a:endParaRPr lang="en-US" dirty="0">
              <a:cs typeface="Calibri"/>
            </a:endParaRPr>
          </a:p>
          <a:p>
            <a:endParaRPr lang="en-US" dirty="0"/>
          </a:p>
          <a:p>
            <a:r>
              <a:rPr lang="en-US" dirty="0"/>
              <a:t>Key Messages:</a:t>
            </a:r>
            <a:endParaRPr lang="en-US" dirty="0">
              <a:cs typeface="Calibri"/>
            </a:endParaRPr>
          </a:p>
          <a:p>
            <a:endParaRPr lang="en-US" dirty="0"/>
          </a:p>
          <a:p>
            <a:r>
              <a:rPr lang="en-US" dirty="0"/>
              <a:t>Coaching tools are like your toolbox throughout the entire coaching journey. </a:t>
            </a:r>
          </a:p>
          <a:p>
            <a:endParaRPr lang="en-US" dirty="0">
              <a:cs typeface="Calibri"/>
            </a:endParaRPr>
          </a:p>
          <a:p>
            <a:r>
              <a:rPr lang="en-US" dirty="0"/>
              <a:t>They'll help you prepare for conversations, establish agreements with your </a:t>
            </a:r>
            <a:r>
              <a:rPr lang="en-US" dirty="0" err="1"/>
              <a:t>coachee</a:t>
            </a:r>
            <a:r>
              <a:rPr lang="en-US" dirty="0"/>
              <a:t> (contracting), and guide your questioning and listening skills.</a:t>
            </a:r>
            <a:endParaRPr lang="en-US" dirty="0">
              <a:cs typeface="Calibri"/>
            </a:endParaRPr>
          </a:p>
          <a:p>
            <a:endParaRPr lang="en-US" dirty="0">
              <a:cs typeface="Calibri"/>
            </a:endParaRPr>
          </a:p>
          <a:p>
            <a:r>
              <a:rPr lang="en-US" dirty="0">
                <a:cs typeface="Calibri"/>
              </a:rPr>
              <a:t>All of these tools can also be adapted and used if using a coaching approach with a group or a team. </a:t>
            </a:r>
          </a:p>
          <a:p>
            <a:endParaRPr lang="en-US" dirty="0"/>
          </a:p>
          <a:p>
            <a:r>
              <a:rPr lang="en-US" dirty="0"/>
              <a:t>This section will equip you with four key tools:</a:t>
            </a:r>
            <a:endParaRPr lang="en-US" dirty="0">
              <a:cs typeface="Calibri"/>
            </a:endParaRPr>
          </a:p>
          <a:p>
            <a:endParaRPr lang="en-US" dirty="0"/>
          </a:p>
          <a:p>
            <a:r>
              <a:rPr lang="en-US" dirty="0"/>
              <a:t>Clearing the space: This sets the stage for a focused and productive coaching session.</a:t>
            </a:r>
            <a:endParaRPr lang="en-US" dirty="0">
              <a:cs typeface="Calibri"/>
            </a:endParaRPr>
          </a:p>
          <a:p>
            <a:endParaRPr lang="en-US" dirty="0"/>
          </a:p>
          <a:p>
            <a:r>
              <a:rPr lang="en-US" dirty="0"/>
              <a:t>Scaling: This helps </a:t>
            </a:r>
            <a:r>
              <a:rPr lang="en-US" dirty="0" err="1"/>
              <a:t>coachees</a:t>
            </a:r>
            <a:r>
              <a:rPr lang="en-US" dirty="0"/>
              <a:t> assess their current situation and desired future state.</a:t>
            </a:r>
            <a:endParaRPr lang="en-US" dirty="0">
              <a:cs typeface="Calibri"/>
            </a:endParaRPr>
          </a:p>
          <a:p>
            <a:endParaRPr lang="en-US" dirty="0"/>
          </a:p>
          <a:p>
            <a:r>
              <a:rPr lang="en-US" dirty="0"/>
              <a:t>Coaching wheels: These visual frameworks provide prompts and guidance during coaching conversations.</a:t>
            </a:r>
            <a:endParaRPr lang="en-US" dirty="0">
              <a:cs typeface="Calibri"/>
            </a:endParaRPr>
          </a:p>
          <a:p>
            <a:endParaRPr lang="en-US" dirty="0"/>
          </a:p>
          <a:p>
            <a:r>
              <a:rPr lang="en-US" dirty="0"/>
              <a:t>Reflective journalling: This empowers </a:t>
            </a:r>
            <a:r>
              <a:rPr lang="en-US" dirty="0" err="1"/>
              <a:t>coachees</a:t>
            </a:r>
            <a:r>
              <a:rPr lang="en-US" dirty="0"/>
              <a:t> to gain deeper insights through written reflection.</a:t>
            </a:r>
            <a:endParaRPr lang="en-US" dirty="0">
              <a:cs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066800" y="609600"/>
            <a:ext cx="4562475" cy="256698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486400" cy="3081338"/>
          </a:xfrm>
          <a:prstGeom prst="rect">
            <a:avLst/>
          </a:prstGeom>
        </p:spPr>
        <p:txBody>
          <a:bodyPr vert="horz" lIns="91440" tIns="45720" rIns="91440" bIns="45720" rtlCol="0"/>
          <a:lstStyle/>
          <a:p>
            <a:r>
              <a:rPr lang="en-US" dirty="0"/>
              <a:t>Slide 5 minutes</a:t>
            </a:r>
          </a:p>
          <a:p>
            <a:r>
              <a:rPr lang="en-US" dirty="0"/>
              <a:t>Activity : Clearing the Space 5 minutes</a:t>
            </a:r>
          </a:p>
          <a:p>
            <a:endParaRPr lang="en-US" dirty="0"/>
          </a:p>
          <a:p>
            <a:r>
              <a:rPr lang="en-US" dirty="0"/>
              <a:t>Key Messages:</a:t>
            </a:r>
          </a:p>
          <a:p>
            <a:endParaRPr lang="en-US" dirty="0"/>
          </a:p>
          <a:p>
            <a:r>
              <a:rPr lang="en-US" dirty="0"/>
              <a:t>Coaching Tool 1: Clearing the Space </a:t>
            </a:r>
          </a:p>
          <a:p>
            <a:endParaRPr lang="en-US" dirty="0"/>
          </a:p>
          <a:p>
            <a:r>
              <a:rPr lang="en-US" dirty="0"/>
              <a:t>In coaching, "clearing the space" can have two meanings depending on the context:</a:t>
            </a:r>
          </a:p>
          <a:p>
            <a:r>
              <a:rPr lang="en-US" dirty="0"/>
              <a:t>1.	Mentally preparing for a coaching session: This is often used by coaches themselves before meeting with a </a:t>
            </a:r>
            <a:r>
              <a:rPr lang="en-US" dirty="0" err="1"/>
              <a:t>coachee</a:t>
            </a:r>
            <a:r>
              <a:rPr lang="en-US" dirty="0"/>
              <a:t>. It involves clearing the mind of distractions and focusing on the </a:t>
            </a:r>
            <a:r>
              <a:rPr lang="en-US" dirty="0" err="1"/>
              <a:t>coachee's</a:t>
            </a:r>
            <a:r>
              <a:rPr lang="en-US" dirty="0"/>
              <a:t> needs. </a:t>
            </a:r>
          </a:p>
          <a:p>
            <a:endParaRPr lang="en-US" dirty="0"/>
          </a:p>
          <a:p>
            <a:r>
              <a:rPr lang="en-US" dirty="0"/>
              <a:t>Techniques might include:</a:t>
            </a:r>
          </a:p>
          <a:p>
            <a:r>
              <a:rPr lang="en-US" dirty="0"/>
              <a:t>•	Meditation or mindfulness exercises</a:t>
            </a:r>
          </a:p>
          <a:p>
            <a:r>
              <a:rPr lang="en-US" dirty="0"/>
              <a:t>•	Reviewing notes from previous coaching conversations or the </a:t>
            </a:r>
            <a:r>
              <a:rPr lang="en-US" dirty="0" err="1"/>
              <a:t>coachee’s</a:t>
            </a:r>
            <a:r>
              <a:rPr lang="en-US" dirty="0"/>
              <a:t> goals.</a:t>
            </a:r>
          </a:p>
          <a:p>
            <a:endParaRPr lang="en-US" dirty="0"/>
          </a:p>
          <a:p>
            <a:r>
              <a:rPr lang="en-US" dirty="0"/>
              <a:t>2.	Helping the </a:t>
            </a:r>
            <a:r>
              <a:rPr lang="en-US" dirty="0" err="1"/>
              <a:t>coachee</a:t>
            </a:r>
            <a:r>
              <a:rPr lang="en-US" dirty="0"/>
              <a:t> prepare for focused work: This is used at the beginning of a coaching session to help the </a:t>
            </a:r>
            <a:r>
              <a:rPr lang="en-US" dirty="0" err="1"/>
              <a:t>coachee</a:t>
            </a:r>
            <a:r>
              <a:rPr lang="en-US" dirty="0"/>
              <a:t> set aside distractions and focus on the topic at hand. </a:t>
            </a:r>
          </a:p>
          <a:p>
            <a:endParaRPr lang="en-US" dirty="0"/>
          </a:p>
          <a:p>
            <a:r>
              <a:rPr lang="en-US" dirty="0"/>
              <a:t>Techniques might include:</a:t>
            </a:r>
          </a:p>
          <a:p>
            <a:r>
              <a:rPr lang="en-US" dirty="0"/>
              <a:t>o	Brief breathing exercises</a:t>
            </a:r>
          </a:p>
          <a:p>
            <a:r>
              <a:rPr lang="en-US" dirty="0"/>
              <a:t>o	Reviewing the agenda for the session/or the </a:t>
            </a:r>
            <a:r>
              <a:rPr lang="en-US" dirty="0" err="1"/>
              <a:t>coachee’s</a:t>
            </a:r>
            <a:r>
              <a:rPr lang="en-US" dirty="0"/>
              <a:t> goals</a:t>
            </a:r>
          </a:p>
          <a:p>
            <a:r>
              <a:rPr lang="en-US" dirty="0"/>
              <a:t>o	Asking open-ended questions like "What would you like to focus on today?" </a:t>
            </a:r>
          </a:p>
          <a:p>
            <a:endParaRPr lang="en-US" dirty="0"/>
          </a:p>
          <a:p>
            <a:r>
              <a:rPr lang="en-US" dirty="0"/>
              <a:t>By "clearing the space" in either sense, the coach creates an environment conducive to focused exploration, reflection, and growth.</a:t>
            </a:r>
          </a:p>
          <a:p>
            <a:endParaRPr lang="en-US" dirty="0"/>
          </a:p>
          <a:p>
            <a:r>
              <a:rPr lang="en-US" dirty="0"/>
              <a:t>Activity : 5 minutes</a:t>
            </a:r>
          </a:p>
          <a:p>
            <a:endParaRPr lang="en-US" dirty="0"/>
          </a:p>
          <a:p>
            <a:r>
              <a:rPr lang="en-US" dirty="0"/>
              <a:t>For this activity we will try a short mindfulness "clearing the space" technique that can help us mentally prepare for a coaching conversation.</a:t>
            </a:r>
          </a:p>
          <a:p>
            <a:endParaRPr lang="en-US" dirty="0"/>
          </a:p>
          <a:p>
            <a:r>
              <a:rPr lang="en-US" dirty="0"/>
              <a:t>The Process</a:t>
            </a:r>
          </a:p>
          <a:p>
            <a:r>
              <a:rPr lang="en-US" dirty="0"/>
              <a:t>Step 1 - NOTICE IT</a:t>
            </a:r>
          </a:p>
          <a:p>
            <a:r>
              <a:rPr lang="en-US" dirty="0"/>
              <a:t>Step 2 - NAME IT </a:t>
            </a:r>
          </a:p>
          <a:p>
            <a:r>
              <a:rPr lang="en-US" dirty="0"/>
              <a:t>Step 3 - </a:t>
            </a:r>
            <a:r>
              <a:rPr lang="en-US" dirty="0" err="1"/>
              <a:t>NEUTRALISE</a:t>
            </a:r>
            <a:r>
              <a:rPr lang="en-US" dirty="0"/>
              <a:t> IT </a:t>
            </a:r>
          </a:p>
          <a:p>
            <a:endParaRPr lang="en-US" dirty="0"/>
          </a:p>
          <a:p>
            <a:r>
              <a:rPr lang="en-US" dirty="0"/>
              <a:t>Clearing the space Exercise:</a:t>
            </a:r>
          </a:p>
          <a:p>
            <a:endParaRPr lang="en-US" dirty="0"/>
          </a:p>
          <a:p>
            <a:r>
              <a:rPr lang="en-US" dirty="0"/>
              <a:t>(Optional)  If you feel comfortable, gently close your eyes or rest your gaze downwards.</a:t>
            </a:r>
          </a:p>
          <a:p>
            <a:endParaRPr lang="en-US" dirty="0"/>
          </a:p>
          <a:p>
            <a:r>
              <a:rPr lang="en-US" dirty="0"/>
              <a:t>(Slowly and calmly) Take a few moments to settle in. Notice the sounds around you, the hum of the room, the rustle of clothes, or perhaps even the quiet stillness. Let these sounds simply be, without judgment.</a:t>
            </a:r>
          </a:p>
          <a:p>
            <a:endParaRPr lang="en-US" dirty="0"/>
          </a:p>
          <a:p>
            <a:r>
              <a:rPr lang="en-US" dirty="0"/>
              <a:t>(Pause)</a:t>
            </a:r>
          </a:p>
          <a:p>
            <a:endParaRPr lang="en-US" dirty="0"/>
          </a:p>
          <a:p>
            <a:r>
              <a:rPr lang="en-US" dirty="0"/>
              <a:t>Now, bring your attention inwards. What thoughts are currently occupying your mind? Don't chase them, simply observe them as they arise.</a:t>
            </a:r>
          </a:p>
          <a:p>
            <a:endParaRPr lang="en-US" dirty="0"/>
          </a:p>
          <a:p>
            <a:r>
              <a:rPr lang="en-US" dirty="0"/>
              <a:t>(Pause)</a:t>
            </a:r>
          </a:p>
          <a:p>
            <a:endParaRPr lang="en-US" dirty="0"/>
          </a:p>
          <a:p>
            <a:r>
              <a:rPr lang="en-US" dirty="0"/>
              <a:t>These thoughts may trigger certain emotions. What are those emotions? Are you feeling excitement, frustration, happiness, or maybe a hint of anxiety?</a:t>
            </a:r>
          </a:p>
          <a:p>
            <a:endParaRPr lang="en-US" dirty="0"/>
          </a:p>
          <a:p>
            <a:r>
              <a:rPr lang="en-US" dirty="0"/>
              <a:t>(Pause)</a:t>
            </a:r>
          </a:p>
          <a:p>
            <a:endParaRPr lang="en-US" dirty="0"/>
          </a:p>
          <a:p>
            <a:r>
              <a:rPr lang="en-US" dirty="0"/>
              <a:t>Acknowledge each emotion as you name it. Is it a flicker of excitement, a wave of frustration, or a gentle hum of happiness?</a:t>
            </a:r>
          </a:p>
          <a:p>
            <a:endParaRPr lang="en-US" dirty="0"/>
          </a:p>
          <a:p>
            <a:r>
              <a:rPr lang="en-US" dirty="0"/>
              <a:t>(Pause)</a:t>
            </a:r>
          </a:p>
          <a:p>
            <a:endParaRPr lang="en-US" dirty="0"/>
          </a:p>
          <a:p>
            <a:r>
              <a:rPr lang="en-US" dirty="0"/>
              <a:t>Now, imagine these emotions leaving your body. Perhaps you see the word "anxiety" dissolving like mist, or visualize blowing the feeling into a balloon that floats away. Choose a method that resonates with you.</a:t>
            </a:r>
          </a:p>
          <a:p>
            <a:endParaRPr lang="en-US" dirty="0"/>
          </a:p>
          <a:p>
            <a:r>
              <a:rPr lang="en-US" dirty="0"/>
              <a:t>(Long Pause)</a:t>
            </a:r>
          </a:p>
          <a:p>
            <a:endParaRPr lang="en-US" dirty="0"/>
          </a:p>
          <a:p>
            <a:r>
              <a:rPr lang="en-US" dirty="0"/>
              <a:t>When you feel ready, gently bring your awareness back to the room. Notice how you feel now. Perhaps a sense of calm or renewed focus.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066800" y="533400"/>
            <a:ext cx="4562475" cy="256698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181600" cy="3081338"/>
          </a:xfrm>
          <a:prstGeom prst="rect">
            <a:avLst/>
          </a:prstGeom>
        </p:spPr>
        <p:txBody>
          <a:bodyPr vert="horz" lIns="91440" tIns="45720" rIns="91440" bIns="45720" rtlCol="0"/>
          <a:lstStyle/>
          <a:p>
            <a:r>
              <a:rPr lang="en-US" dirty="0"/>
              <a:t>Slide 5 minutes</a:t>
            </a:r>
          </a:p>
          <a:p>
            <a:endParaRPr lang="en-US" dirty="0"/>
          </a:p>
          <a:p>
            <a:r>
              <a:rPr lang="en-US" dirty="0"/>
              <a:t>Key Messages:</a:t>
            </a:r>
          </a:p>
          <a:p>
            <a:endParaRPr lang="en-US" dirty="0"/>
          </a:p>
          <a:p>
            <a:r>
              <a:rPr lang="en-US" dirty="0"/>
              <a:t>Coaching Tool 2: Scaling</a:t>
            </a:r>
          </a:p>
          <a:p>
            <a:endParaRPr lang="en-US" dirty="0"/>
          </a:p>
          <a:p>
            <a:r>
              <a:rPr lang="en-US" dirty="0"/>
              <a:t>Scaling can be used to gauge a subjective perception, define a person’s current status/situation or assess progress.</a:t>
            </a:r>
          </a:p>
          <a:p>
            <a:endParaRPr lang="en-US" dirty="0"/>
          </a:p>
          <a:p>
            <a:r>
              <a:rPr lang="en-US" dirty="0"/>
              <a:t>Scaling, in its simplest format, is asking people where they sit on scale from 0 to 10, where 10 is the ideal solution/situation and 0 is the worst-case scenario/situation. </a:t>
            </a:r>
          </a:p>
          <a:p>
            <a:endParaRPr lang="en-US" dirty="0"/>
          </a:p>
          <a:p>
            <a:r>
              <a:rPr lang="en-US" dirty="0"/>
              <a:t>Where would you say things are between 0 and 10 right now?</a:t>
            </a:r>
          </a:p>
          <a:p>
            <a:endParaRPr lang="en-US" dirty="0"/>
          </a:p>
          <a:p>
            <a:r>
              <a:rPr lang="en-US" dirty="0"/>
              <a:t>Scaling allows the </a:t>
            </a:r>
            <a:r>
              <a:rPr lang="en-US" dirty="0" err="1"/>
              <a:t>coachee</a:t>
            </a:r>
            <a:r>
              <a:rPr lang="en-US" dirty="0"/>
              <a:t> to assess where they currently sit on that continuum and affords the coach the opportunity to ask questions to better understand the </a:t>
            </a:r>
            <a:r>
              <a:rPr lang="en-US" dirty="0" err="1"/>
              <a:t>coachee’s</a:t>
            </a:r>
            <a:r>
              <a:rPr lang="en-US" dirty="0"/>
              <a:t> perceptions and situational awareness. </a:t>
            </a:r>
          </a:p>
          <a:p>
            <a:endParaRPr lang="en-US" dirty="0"/>
          </a:p>
          <a:p>
            <a:r>
              <a:rPr lang="en-US" dirty="0"/>
              <a:t>It can be used visually, drawing out the scale on a piece of paper or up on a board, which helps the </a:t>
            </a:r>
            <a:r>
              <a:rPr lang="en-US" dirty="0" err="1"/>
              <a:t>coachee</a:t>
            </a:r>
            <a:r>
              <a:rPr lang="en-US" dirty="0"/>
              <a:t> to picture the journey they must make moving from one point on the scale to the next (for example from a 4 to a 5).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457200"/>
            <a:ext cx="4562475" cy="256698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257800" cy="3081338"/>
          </a:xfrm>
          <a:prstGeom prst="rect">
            <a:avLst/>
          </a:prstGeom>
        </p:spPr>
        <p:txBody>
          <a:bodyPr vert="horz" lIns="91440" tIns="45720" rIns="91440" bIns="45720" rtlCol="0"/>
          <a:lstStyle/>
          <a:p>
            <a:r>
              <a:rPr lang="en-US" dirty="0"/>
              <a:t>Slide 5 minutes</a:t>
            </a:r>
          </a:p>
          <a:p>
            <a:r>
              <a:rPr lang="en-US" dirty="0"/>
              <a:t>Activity : Coaching Wheel 15 minutes</a:t>
            </a:r>
          </a:p>
          <a:p>
            <a:endParaRPr lang="en-US" dirty="0"/>
          </a:p>
          <a:p>
            <a:r>
              <a:rPr lang="en-US" dirty="0"/>
              <a:t>Key Messages:</a:t>
            </a:r>
          </a:p>
          <a:p>
            <a:endParaRPr lang="en-US" dirty="0"/>
          </a:p>
          <a:p>
            <a:r>
              <a:rPr lang="en-US" dirty="0"/>
              <a:t>Coaching Tool 3: Coaching Wheels</a:t>
            </a:r>
          </a:p>
          <a:p>
            <a:endParaRPr lang="en-US" dirty="0"/>
          </a:p>
          <a:p>
            <a:r>
              <a:rPr lang="en-US" dirty="0"/>
              <a:t>A coaching wheel is a visual tool used in coaching for supporting self-evaluation. </a:t>
            </a:r>
          </a:p>
          <a:p>
            <a:endParaRPr lang="en-US" dirty="0"/>
          </a:p>
          <a:p>
            <a:r>
              <a:rPr lang="en-US" dirty="0"/>
              <a:t>The wheel identifies eight different aspects of a learning/developmental situation and then asks the </a:t>
            </a:r>
            <a:r>
              <a:rPr lang="en-US" dirty="0" err="1"/>
              <a:t>coachee</a:t>
            </a:r>
            <a:r>
              <a:rPr lang="en-US" dirty="0"/>
              <a:t> to score themselves on a scale of 0 to 10 against each of the segments. </a:t>
            </a:r>
          </a:p>
          <a:p>
            <a:endParaRPr lang="en-US" dirty="0"/>
          </a:p>
          <a:p>
            <a:r>
              <a:rPr lang="en-US" dirty="0"/>
              <a:t>It can be thought of as an extension to scaling and can help you to explore areas of interest for development or even areas where there are strengths which could be key to </a:t>
            </a:r>
            <a:r>
              <a:rPr lang="en-US" dirty="0" err="1"/>
              <a:t>movitation</a:t>
            </a:r>
            <a:r>
              <a:rPr lang="en-US" dirty="0"/>
              <a:t> for development.   </a:t>
            </a:r>
          </a:p>
          <a:p>
            <a:endParaRPr lang="en-US" dirty="0"/>
          </a:p>
          <a:p>
            <a:r>
              <a:rPr lang="en-US" dirty="0"/>
              <a:t>The scoring is subjective and can be used just as a guide to explore where the best focus for development might be. </a:t>
            </a:r>
          </a:p>
          <a:p>
            <a:endParaRPr lang="en-US" dirty="0"/>
          </a:p>
          <a:p>
            <a:r>
              <a:rPr lang="en-US" dirty="0"/>
              <a:t>Even </a:t>
            </a:r>
            <a:r>
              <a:rPr lang="en-US" dirty="0" err="1"/>
              <a:t>focussing</a:t>
            </a:r>
            <a:r>
              <a:rPr lang="en-US" dirty="0"/>
              <a:t> on high scoring areas and asking the question ‘if you at a 7 now and would like to be a 10 what would that look like?’ is a great way to support forward thinking and visionary thinking. </a:t>
            </a:r>
          </a:p>
          <a:p>
            <a:endParaRPr lang="en-US" dirty="0"/>
          </a:p>
          <a:p>
            <a:r>
              <a:rPr lang="en-US" dirty="0"/>
              <a:t>Activity : 15 minutes</a:t>
            </a:r>
          </a:p>
          <a:p>
            <a:endParaRPr lang="en-US" dirty="0"/>
          </a:p>
          <a:p>
            <a:r>
              <a:rPr lang="en-US" dirty="0"/>
              <a:t>Give everyone a blank coaching wheel  and ask them to choose an option to consider:</a:t>
            </a:r>
          </a:p>
          <a:p>
            <a:endParaRPr lang="en-US" dirty="0"/>
          </a:p>
          <a:p>
            <a:r>
              <a:rPr lang="en-US" dirty="0"/>
              <a:t>1. They could choose 8 aspects of their lives to reflect on e.g. work, relationships, health, family </a:t>
            </a:r>
            <a:r>
              <a:rPr lang="en-US" dirty="0" err="1"/>
              <a:t>etc</a:t>
            </a:r>
            <a:endParaRPr lang="en-US" dirty="0"/>
          </a:p>
          <a:p>
            <a:endParaRPr lang="en-US" dirty="0"/>
          </a:p>
          <a:p>
            <a:r>
              <a:rPr lang="en-US" dirty="0"/>
              <a:t>Or 2. They could consider their coaching skills e.g. contracting, setting boundaries, listening, taming their advice monster, questioning </a:t>
            </a:r>
            <a:r>
              <a:rPr lang="en-US" dirty="0" err="1"/>
              <a:t>etc</a:t>
            </a:r>
            <a:endParaRPr lang="en-US" dirty="0"/>
          </a:p>
          <a:p>
            <a:endParaRPr lang="en-US" dirty="0"/>
          </a:p>
          <a:p>
            <a:r>
              <a:rPr lang="en-US" dirty="0"/>
              <a:t>Give time to complete their coaching wheel individually and then pair up to reflect on their experience using the coaching wheel and where they might use this in practice.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95400" y="533400"/>
            <a:ext cx="4562475" cy="256698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334000" cy="3081338"/>
          </a:xfrm>
          <a:prstGeom prst="rect">
            <a:avLst/>
          </a:prstGeom>
        </p:spPr>
        <p:txBody>
          <a:bodyPr vert="horz" lIns="91440" tIns="45720" rIns="91440" bIns="45720" rtlCol="0"/>
          <a:lstStyle/>
          <a:p>
            <a:r>
              <a:rPr lang="en-US" dirty="0"/>
              <a:t>Slide 5 minutes</a:t>
            </a:r>
          </a:p>
          <a:p>
            <a:r>
              <a:rPr lang="en-US" dirty="0"/>
              <a:t>Activity : </a:t>
            </a:r>
            <a:r>
              <a:rPr lang="en-US" dirty="0" err="1"/>
              <a:t>Refelctive</a:t>
            </a:r>
            <a:r>
              <a:rPr lang="en-US" dirty="0"/>
              <a:t> Journalling 10 minutes</a:t>
            </a:r>
          </a:p>
          <a:p>
            <a:endParaRPr lang="en-US" dirty="0"/>
          </a:p>
          <a:p>
            <a:r>
              <a:rPr lang="en-US" dirty="0"/>
              <a:t>Key Messages:</a:t>
            </a:r>
          </a:p>
          <a:p>
            <a:endParaRPr lang="en-US" dirty="0"/>
          </a:p>
          <a:p>
            <a:r>
              <a:rPr lang="en-US" dirty="0"/>
              <a:t>Coaching Tool 4: Reflective Journalling </a:t>
            </a:r>
          </a:p>
          <a:p>
            <a:endParaRPr lang="en-US" dirty="0"/>
          </a:p>
          <a:p>
            <a:r>
              <a:rPr lang="en-US" dirty="0"/>
              <a:t>Reflective journalling  is a powerful tool used in coaching to promote self-discovery, growth, and progress towards goals. </a:t>
            </a:r>
          </a:p>
          <a:p>
            <a:endParaRPr lang="en-US" dirty="0"/>
          </a:p>
          <a:p>
            <a:r>
              <a:rPr lang="en-US" dirty="0"/>
              <a:t>It involves the </a:t>
            </a:r>
            <a:r>
              <a:rPr lang="en-US" dirty="0" err="1"/>
              <a:t>coachee</a:t>
            </a:r>
            <a:r>
              <a:rPr lang="en-US" dirty="0"/>
              <a:t> writing down their thoughts, feelings, and experiences related to the coaching session or a specific topic. </a:t>
            </a:r>
          </a:p>
          <a:p>
            <a:endParaRPr lang="en-US" dirty="0"/>
          </a:p>
          <a:p>
            <a:r>
              <a:rPr lang="en-US" dirty="0"/>
              <a:t>Benefits of reflective journalling in coaching:</a:t>
            </a:r>
          </a:p>
          <a:p>
            <a:endParaRPr lang="en-US" dirty="0"/>
          </a:p>
          <a:p>
            <a:r>
              <a:rPr lang="en-US" dirty="0"/>
              <a:t>•	Increased self-awareness: Journalling provides a space for the </a:t>
            </a:r>
            <a:r>
              <a:rPr lang="en-US" dirty="0" err="1"/>
              <a:t>coachee</a:t>
            </a:r>
            <a:r>
              <a:rPr lang="en-US" dirty="0"/>
              <a:t> to explore inner thoughts and feelings, leading to a deeper understanding of themselves.</a:t>
            </a:r>
          </a:p>
          <a:p>
            <a:r>
              <a:rPr lang="en-US" dirty="0"/>
              <a:t>•	Enhanced learning: Reflecting on experiences helps solidify learning and identify areas for further exploration.</a:t>
            </a:r>
          </a:p>
          <a:p>
            <a:r>
              <a:rPr lang="en-US" dirty="0"/>
              <a:t>•	Improved goal setting: by journalling about aspirations and challenges, </a:t>
            </a:r>
            <a:r>
              <a:rPr lang="en-US" dirty="0" err="1"/>
              <a:t>coachees</a:t>
            </a:r>
            <a:r>
              <a:rPr lang="en-US" dirty="0"/>
              <a:t> can gain clarity on their goals and develop action plans.</a:t>
            </a:r>
          </a:p>
          <a:p>
            <a:r>
              <a:rPr lang="en-US" dirty="0"/>
              <a:t>•	Boosted motivation: Tracking progress through journalling can be motivating and help </a:t>
            </a:r>
            <a:r>
              <a:rPr lang="en-US" dirty="0" err="1"/>
              <a:t>coachees</a:t>
            </a:r>
            <a:r>
              <a:rPr lang="en-US" dirty="0"/>
              <a:t> stay committed to their goals.</a:t>
            </a:r>
          </a:p>
          <a:p>
            <a:r>
              <a:rPr lang="en-US" dirty="0"/>
              <a:t>•	Deeper </a:t>
            </a:r>
            <a:r>
              <a:rPr lang="en-US" dirty="0" err="1"/>
              <a:t>coachee</a:t>
            </a:r>
            <a:r>
              <a:rPr lang="en-US" dirty="0"/>
              <a:t>-coach relationship: Sharing journal entries fosters trust and open communication. </a:t>
            </a:r>
          </a:p>
          <a:p>
            <a:r>
              <a:rPr lang="en-US" dirty="0"/>
              <a:t>Overall, reflective journalling is a valuable tool that empowers </a:t>
            </a:r>
            <a:r>
              <a:rPr lang="en-US" dirty="0" err="1"/>
              <a:t>coachees</a:t>
            </a:r>
            <a:r>
              <a:rPr lang="en-US" dirty="0"/>
              <a:t> to take an active role in their coaching journey. </a:t>
            </a:r>
          </a:p>
          <a:p>
            <a:endParaRPr lang="en-US" dirty="0"/>
          </a:p>
          <a:p>
            <a:r>
              <a:rPr lang="en-US" dirty="0"/>
              <a:t>Activity : 10 minutes</a:t>
            </a:r>
          </a:p>
          <a:p>
            <a:endParaRPr lang="en-US" dirty="0"/>
          </a:p>
          <a:p>
            <a:r>
              <a:rPr lang="en-US" dirty="0"/>
              <a:t>Prompts for individuals to use in their reflective journal:</a:t>
            </a:r>
          </a:p>
          <a:p>
            <a:r>
              <a:rPr lang="en-US" dirty="0"/>
              <a:t>What has resonated most with you from today's session?</a:t>
            </a:r>
          </a:p>
          <a:p>
            <a:r>
              <a:rPr lang="en-US" dirty="0"/>
              <a:t>What are you thinking now, as you reflect on your coaching skills?</a:t>
            </a:r>
          </a:p>
          <a:p>
            <a:r>
              <a:rPr lang="en-US" dirty="0"/>
              <a:t>What actions will you take to develop your practice?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47800" y="533400"/>
            <a:ext cx="4562475" cy="256698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181600" cy="3081338"/>
          </a:xfrm>
          <a:prstGeom prst="rect">
            <a:avLst/>
          </a:prstGeom>
        </p:spPr>
        <p:txBody>
          <a:bodyPr vert="horz" lIns="91440" tIns="45720" rIns="91440" bIns="45720" rtlCol="0"/>
          <a:lstStyle/>
          <a:p>
            <a:r>
              <a:rPr lang="en-US" dirty="0"/>
              <a:t>Part 3 encourages you to consider  about your next steps individually, as a group and as a school or setting.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47800" y="457200"/>
            <a:ext cx="4562475" cy="256698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410200" cy="3081338"/>
          </a:xfrm>
          <a:prstGeom prst="rect">
            <a:avLst/>
          </a:prstGeom>
        </p:spPr>
        <p:txBody>
          <a:bodyPr vert="horz" lIns="91440" tIns="45720" rIns="91440" bIns="45720" rtlCol="0"/>
          <a:lstStyle/>
          <a:p>
            <a:r>
              <a:rPr lang="en-US" dirty="0"/>
              <a:t>Slide 2. </a:t>
            </a:r>
          </a:p>
          <a:p>
            <a:endParaRPr lang="en-US" dirty="0"/>
          </a:p>
          <a:p>
            <a:r>
              <a:rPr lang="en-US" dirty="0"/>
              <a:t>Facilitator Notes:</a:t>
            </a:r>
          </a:p>
          <a:p>
            <a:endParaRPr lang="en-US" dirty="0"/>
          </a:p>
          <a:p>
            <a:r>
              <a:rPr lang="en-US" dirty="0"/>
              <a:t>There are 3 self-led professional learning activities to support the development of coaching</a:t>
            </a:r>
          </a:p>
          <a:p>
            <a:endParaRPr lang="en-US" dirty="0"/>
          </a:p>
          <a:p>
            <a:r>
              <a:rPr lang="en-US" dirty="0"/>
              <a:t>1. Introduction to Coaching </a:t>
            </a:r>
          </a:p>
          <a:p>
            <a:r>
              <a:rPr lang="en-US" dirty="0"/>
              <a:t>2. Coaching Skills </a:t>
            </a:r>
          </a:p>
          <a:p>
            <a:r>
              <a:rPr lang="en-US" dirty="0"/>
              <a:t>3. Coaching Models and Tools </a:t>
            </a:r>
          </a:p>
          <a:p>
            <a:endParaRPr lang="en-US" dirty="0"/>
          </a:p>
          <a:p>
            <a:r>
              <a:rPr lang="en-US" dirty="0"/>
              <a:t>Each of these self-directed learning activities also has a corresponding workshop or professional learning resource.</a:t>
            </a:r>
          </a:p>
          <a:p>
            <a:endParaRPr lang="en-US" dirty="0"/>
          </a:p>
          <a:p>
            <a:r>
              <a:rPr lang="en-US" dirty="0"/>
              <a:t>This workshop is 3.</a:t>
            </a:r>
          </a:p>
          <a:p>
            <a:r>
              <a:rPr lang="en-US" dirty="0"/>
              <a:t>Coaching Models and Tools and links with the self-directed Professional Learning Resource (PLA) Coaching Models and Tools.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524000" y="533400"/>
            <a:ext cx="4562475" cy="256698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257800" cy="3081338"/>
          </a:xfrm>
          <a:prstGeom prst="rect">
            <a:avLst/>
          </a:prstGeom>
        </p:spPr>
        <p:txBody>
          <a:bodyPr vert="horz" lIns="91440" tIns="45720" rIns="91440" bIns="45720" rtlCol="0"/>
          <a:lstStyle/>
          <a:p>
            <a:r>
              <a:rPr lang="en-US" dirty="0"/>
              <a:t>Closing Slides</a:t>
            </a:r>
          </a:p>
          <a:p>
            <a:endParaRPr lang="en-US" dirty="0"/>
          </a:p>
          <a:p>
            <a:r>
              <a:rPr lang="en-US" dirty="0"/>
              <a:t>Aims Review</a:t>
            </a:r>
          </a:p>
          <a:p>
            <a:endParaRPr lang="en-US" dirty="0"/>
          </a:p>
          <a:p>
            <a:r>
              <a:rPr lang="en-US" dirty="0"/>
              <a:t>Key Messages</a:t>
            </a:r>
          </a:p>
          <a:p>
            <a:endParaRPr lang="en-US" dirty="0"/>
          </a:p>
          <a:p>
            <a:r>
              <a:rPr lang="en-US" dirty="0"/>
              <a:t>Refer to the session aims:</a:t>
            </a:r>
          </a:p>
          <a:p>
            <a:endParaRPr lang="en-US" dirty="0"/>
          </a:p>
          <a:p>
            <a:r>
              <a:rPr lang="en-US" dirty="0"/>
              <a:t>Through exploring two coaching models, build a practical understanding of how to structure an effective coaching conversation.</a:t>
            </a:r>
          </a:p>
          <a:p>
            <a:endParaRPr lang="en-US" dirty="0"/>
          </a:p>
          <a:p>
            <a:r>
              <a:rPr lang="en-US" dirty="0"/>
              <a:t>Explore a selection of tools that support building coaching relationships through contracting, questioning and listening.</a:t>
            </a:r>
          </a:p>
          <a:p>
            <a:endParaRPr lang="en-US" dirty="0"/>
          </a:p>
          <a:p>
            <a:r>
              <a:rPr lang="en-US" dirty="0"/>
              <a:t>Have an opportunity to  apply the models and/or tools  in a practice coaching conversation with peers</a:t>
            </a:r>
          </a:p>
          <a:p>
            <a:r>
              <a:rPr lang="en-US" dirty="0"/>
              <a:t>​</a:t>
            </a:r>
          </a:p>
          <a:p>
            <a:r>
              <a:rPr lang="en-US" dirty="0"/>
              <a:t>Have these been met?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95400" y="533400"/>
            <a:ext cx="4562475" cy="256698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410200" cy="3081338"/>
          </a:xfrm>
          <a:prstGeom prst="rect">
            <a:avLst/>
          </a:prstGeom>
        </p:spPr>
        <p:txBody>
          <a:bodyPr vert="horz" lIns="91440" tIns="45720" rIns="91440" bIns="45720" rtlCol="0"/>
          <a:lstStyle/>
          <a:p>
            <a:r>
              <a:rPr lang="en-US" dirty="0"/>
              <a:t>Closing Slides</a:t>
            </a:r>
          </a:p>
          <a:p>
            <a:endParaRPr lang="en-US" dirty="0"/>
          </a:p>
          <a:p>
            <a:r>
              <a:rPr lang="en-US" dirty="0"/>
              <a:t>Key Messages</a:t>
            </a:r>
          </a:p>
          <a:p>
            <a:endParaRPr lang="en-US" dirty="0"/>
          </a:p>
          <a:p>
            <a:r>
              <a:rPr lang="en-US" dirty="0"/>
              <a:t>This is a reflection activity. Participants can be encouraged to reflect on learning, future actions and next steps in their school or setting. </a:t>
            </a:r>
          </a:p>
          <a:p>
            <a:endParaRPr lang="en-US" dirty="0"/>
          </a:p>
          <a:p>
            <a:r>
              <a:rPr lang="en-US" dirty="0"/>
              <a:t>This is also a good time to discuss how to create opportunities for educators to practice the coaching skills they have been developing through this professional learning.</a:t>
            </a:r>
          </a:p>
          <a:p>
            <a:endParaRPr lang="en-US" dirty="0"/>
          </a:p>
          <a:p>
            <a:r>
              <a:rPr lang="en-US" dirty="0"/>
              <a:t>PLA links - this links to the Coaching in Education - Coaching Models and Tools PLA</a:t>
            </a:r>
          </a:p>
          <a:p>
            <a:endParaRPr lang="en-US" dirty="0"/>
          </a:p>
          <a:p>
            <a:r>
              <a:rPr lang="en-US" dirty="0"/>
              <a:t>Suggested further reading - Coaching in Education open Access Resource</a:t>
            </a:r>
          </a:p>
          <a:p>
            <a:endParaRPr lang="en-US" dirty="0"/>
          </a:p>
          <a:p>
            <a:r>
              <a:rPr lang="en-US" dirty="0"/>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457200"/>
            <a:ext cx="4562475" cy="2566988"/>
          </a:xfrm>
        </p:spPr>
      </p:sp>
      <p:sp>
        <p:nvSpPr>
          <p:cNvPr id="3" name="Notes Placeholder 2"/>
          <p:cNvSpPr>
            <a:spLocks noGrp="1"/>
          </p:cNvSpPr>
          <p:nvPr>
            <p:ph type="body" idx="1"/>
          </p:nvPr>
        </p:nvSpPr>
        <p:spPr>
          <a:xfrm>
            <a:off x="914400" y="3251200"/>
            <a:ext cx="5105400" cy="3081338"/>
          </a:xfrm>
        </p:spPr>
        <p:txBody>
          <a:bodyPr/>
          <a:lstStyle/>
          <a:p>
            <a:r>
              <a:rPr lang="en-US" dirty="0"/>
              <a:t>Facilitator Evaluation: As a facilitator of this workshop, we would be grateful if you would complete the following evaluation about this resource, thank you - </a:t>
            </a:r>
            <a:r>
              <a:rPr lang="en-US" dirty="0">
                <a:hlinkClick r:id="rId3"/>
              </a:rPr>
              <a:t>https://forms.office.com/e/peiYJF1jFn</a:t>
            </a:r>
            <a:r>
              <a:rPr lang="en-US" dirty="0"/>
              <a:t> </a:t>
            </a:r>
          </a:p>
        </p:txBody>
      </p:sp>
    </p:spTree>
    <p:extLst>
      <p:ext uri="{BB962C8B-B14F-4D97-AF65-F5344CB8AC3E}">
        <p14:creationId xmlns:p14="http://schemas.microsoft.com/office/powerpoint/2010/main" val="829715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95400" y="533400"/>
            <a:ext cx="4562475" cy="256698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257800" cy="3081338"/>
          </a:xfrm>
          <a:prstGeom prst="rect">
            <a:avLst/>
          </a:prstGeom>
        </p:spPr>
        <p:txBody>
          <a:bodyPr vert="horz" lIns="91440" tIns="45720" rIns="91440" bIns="45720" rtlCol="0"/>
          <a:lstStyle/>
          <a:p>
            <a:r>
              <a:rPr lang="en-US" dirty="0"/>
              <a:t>Slide 3. </a:t>
            </a:r>
          </a:p>
          <a:p>
            <a:r>
              <a:rPr lang="en-US" dirty="0"/>
              <a:t>Time Allocation : 5 minutes</a:t>
            </a:r>
          </a:p>
          <a:p>
            <a:endParaRPr lang="en-US" dirty="0"/>
          </a:p>
          <a:p>
            <a:r>
              <a:rPr lang="en-US" dirty="0"/>
              <a:t>This resource aligns with our National Model of Professional Learning (</a:t>
            </a:r>
            <a:r>
              <a:rPr lang="en-US" dirty="0" err="1"/>
              <a:t>NMPL</a:t>
            </a:r>
            <a:r>
              <a:rPr lang="en-US" dirty="0"/>
              <a:t>) by focusing on the education professional as a learner, leadership of and for learning, collaborative learning, learning by enquiring, and deepening knowledge and understanding of coaching principles. </a:t>
            </a:r>
          </a:p>
          <a:p>
            <a:endParaRPr lang="en-US" dirty="0"/>
          </a:p>
          <a:p>
            <a:r>
              <a:rPr lang="en-US" dirty="0"/>
              <a:t>Coaching Models and Tools explores the rationale behind using coaching models and tools (Why), explores examples (What), and equips educators with practical strategies for implementation (How), while encouraging them to consider applications within their specific school context (Apply).</a:t>
            </a:r>
          </a:p>
          <a:p>
            <a:endParaRPr lang="en-US" dirty="0"/>
          </a:p>
          <a:p>
            <a:r>
              <a:rPr lang="en-US" dirty="0"/>
              <a:t>Key Messages</a:t>
            </a:r>
          </a:p>
          <a:p>
            <a:endParaRPr lang="en-US" dirty="0"/>
          </a:p>
          <a:p>
            <a:r>
              <a:rPr lang="en-US" dirty="0"/>
              <a:t>The </a:t>
            </a:r>
            <a:r>
              <a:rPr lang="en-US" dirty="0" err="1"/>
              <a:t>NMPL</a:t>
            </a:r>
            <a:r>
              <a:rPr lang="en-US" dirty="0"/>
              <a:t> emphasizes the importance of professional learning for educators to:</a:t>
            </a:r>
          </a:p>
          <a:p>
            <a:r>
              <a:rPr lang="en-US" dirty="0"/>
              <a:t>	• Stimulate critical thinking and ensure practices are critically informed and up-to-date. </a:t>
            </a:r>
          </a:p>
          <a:p>
            <a:r>
              <a:rPr lang="en-US" dirty="0"/>
              <a:t>	• Build capacity and promote collaborative practices. </a:t>
            </a:r>
          </a:p>
          <a:p>
            <a:endParaRPr lang="en-US" dirty="0"/>
          </a:p>
          <a:p>
            <a:r>
              <a:rPr lang="en-US" dirty="0"/>
              <a:t>This PLR directly supports these goals by encouraging educators to:</a:t>
            </a:r>
          </a:p>
          <a:p>
            <a:r>
              <a:rPr lang="en-US" dirty="0"/>
              <a:t>	• Engage critically with coaching concepts.</a:t>
            </a:r>
          </a:p>
          <a:p>
            <a:r>
              <a:rPr lang="en-US" dirty="0"/>
              <a:t>	• Develop skills through activities and self-reflection.</a:t>
            </a:r>
          </a:p>
          <a:p>
            <a:r>
              <a:rPr lang="en-US" dirty="0"/>
              <a:t>	• Collaborate with colleagues for peer learning.</a:t>
            </a:r>
          </a:p>
          <a:p>
            <a:endParaRPr lang="en-US" dirty="0"/>
          </a:p>
          <a:p>
            <a:r>
              <a:rPr lang="en-US" dirty="0"/>
              <a:t>Alignment with National Model:</a:t>
            </a:r>
          </a:p>
          <a:p>
            <a:r>
              <a:rPr lang="en-US" dirty="0"/>
              <a:t>	• The education professional as a learner: The PLR encourages educators to explore coaching and its application in their professional development. </a:t>
            </a:r>
          </a:p>
          <a:p>
            <a:r>
              <a:rPr lang="en-US" dirty="0"/>
              <a:t>	• Leadership of and for learning: The resource delves into how coaching can support leadership practices by equipping educators with tools to guide and empower colleagues. </a:t>
            </a:r>
          </a:p>
          <a:p>
            <a:r>
              <a:rPr lang="en-US" dirty="0"/>
              <a:t>	• Professional standards and policy context: The PLR is linked to relevant professional standards, including the General Teaching Council (Scotland) Standards, the Scottish Social Services Council National Occupational Standards (ELC practitioners), the Community Learning and Development (CLD) Standards Council Competences Framework  and the National Model of Professional Learning.</a:t>
            </a:r>
          </a:p>
          <a:p>
            <a:r>
              <a:rPr lang="en-US" dirty="0"/>
              <a:t>	• Learning as collaborative: The resource encourages collaborative learning through group discussions and activities, fostering peer-to-peer learning and knowledge sharing. </a:t>
            </a:r>
          </a:p>
          <a:p>
            <a:r>
              <a:rPr lang="en-US" dirty="0"/>
              <a:t>	• Learning by enquiring: The presentation prompts participants to think critically about coaching by exploring its definitions, benefits, and applications in education. </a:t>
            </a:r>
          </a:p>
          <a:p>
            <a:r>
              <a:rPr lang="en-US" dirty="0"/>
              <a:t>	• Learning that deepens knowledge and understanding: This PLR goes beyond basic definitions to provide a deeper understanding of coaching principles and its role in professional learning. </a:t>
            </a:r>
          </a:p>
          <a:p>
            <a:endParaRPr lang="en-US" dirty="0"/>
          </a:p>
          <a:p>
            <a:r>
              <a:rPr lang="en-US" dirty="0"/>
              <a:t>Additional Resources:</a:t>
            </a:r>
          </a:p>
          <a:p>
            <a:r>
              <a:rPr lang="en-US" dirty="0"/>
              <a:t>	• Explore the </a:t>
            </a:r>
            <a:r>
              <a:rPr lang="en-US" dirty="0" err="1"/>
              <a:t>NMPL</a:t>
            </a:r>
            <a:r>
              <a:rPr lang="en-US" dirty="0"/>
              <a:t> further: https://education.gov.scot/professional-learning/national-approach-to-professional-learning/the-national-model-of-professional-learning/</a:t>
            </a:r>
          </a:p>
          <a:p>
            <a:r>
              <a:rPr lang="en-US" dirty="0"/>
              <a:t>	• See the full list of Professional Standards:</a:t>
            </a:r>
          </a:p>
          <a:p>
            <a:r>
              <a:rPr lang="en-US" dirty="0"/>
              <a:t>	Teachers -  https://www.gtcs.org.uk/knowledge-base/articles/a-guide-to-the-professional-standards</a:t>
            </a:r>
          </a:p>
          <a:p>
            <a:r>
              <a:rPr lang="en-US" dirty="0"/>
              <a:t>CLD Practitioners - https://cldstandardscouncil.org.uk/resources/competent-practitioner-framework/</a:t>
            </a:r>
          </a:p>
          <a:p>
            <a:r>
              <a:rPr lang="en-US" dirty="0"/>
              <a:t>	ELC Practitioners - Social Service | Children and Young People | SCQF 7 | National Occupational Standards (NOS) Navigator (sssc.uk.com)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19200" y="609600"/>
            <a:ext cx="4562475" cy="256698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486400" cy="3081338"/>
          </a:xfrm>
          <a:prstGeom prst="rect">
            <a:avLst/>
          </a:prstGeom>
        </p:spPr>
        <p:txBody>
          <a:bodyPr vert="horz" lIns="91440" tIns="45720" rIns="91440" bIns="45720" rtlCol="0"/>
          <a:lstStyle/>
          <a:p>
            <a:r>
              <a:rPr lang="en-US" dirty="0"/>
              <a:t>Slide 4.</a:t>
            </a:r>
          </a:p>
          <a:p>
            <a:endParaRPr lang="en-US" dirty="0"/>
          </a:p>
          <a:p>
            <a:r>
              <a:rPr lang="en-US" dirty="0"/>
              <a:t>Key Messages</a:t>
            </a:r>
          </a:p>
          <a:p>
            <a:endParaRPr lang="en-US" dirty="0"/>
          </a:p>
          <a:p>
            <a:r>
              <a:rPr lang="en-US" dirty="0"/>
              <a:t>Take a moment to establish group protocols. </a:t>
            </a:r>
          </a:p>
          <a:p>
            <a:r>
              <a:rPr lang="en-US" dirty="0"/>
              <a:t>Ask participants to comment on anything they would like to add or amend. </a:t>
            </a:r>
          </a:p>
          <a:p>
            <a:r>
              <a:rPr lang="en-US" dirty="0"/>
              <a:t>Is there anything that participants feel is missing or anything they would like to remove?</a:t>
            </a:r>
          </a:p>
          <a:p>
            <a:r>
              <a:rPr lang="en-US" dirty="0"/>
              <a:t>The protocols on the slide are suggestions to be amended for your context. </a:t>
            </a:r>
          </a:p>
          <a:p>
            <a:endParaRPr lang="en-US" dirty="0"/>
          </a:p>
          <a:p>
            <a:r>
              <a:rPr lang="en-US" dirty="0"/>
              <a:t> - Why establish group protocols</a:t>
            </a:r>
          </a:p>
          <a:p>
            <a:endParaRPr lang="en-US" dirty="0"/>
          </a:p>
          <a:p>
            <a:r>
              <a:rPr lang="en-US" dirty="0"/>
              <a:t>Effective professional learning goes beyond simply delivering information. It fosters a learning community where educators can learn with, from, and on behalf of one another. To achieve this, the facilitator of this learning should establish clear protocols and a positive learning environment at the outset. The general notes below will support the facilitator to help everyone feel comfortable participating and contribute to a rich learning experience. </a:t>
            </a:r>
          </a:p>
          <a:p>
            <a:endParaRPr lang="en-US" dirty="0"/>
          </a:p>
          <a:p>
            <a:r>
              <a:rPr lang="en-US" dirty="0"/>
              <a:t>1. Contract a Safe Space: </a:t>
            </a:r>
          </a:p>
          <a:p>
            <a:endParaRPr lang="en-US" dirty="0"/>
          </a:p>
          <a:p>
            <a:r>
              <a:rPr lang="en-US" dirty="0"/>
              <a:t>Co-create a Safe Space agreement with your group. This agreement outlines expectations for respectful communication and active listening. A safe space allows trust to flourish, fostering a collaborative environment where everyone feels comfortable sharing ideas and taking risks. </a:t>
            </a:r>
          </a:p>
          <a:p>
            <a:endParaRPr lang="en-US" dirty="0"/>
          </a:p>
          <a:p>
            <a:r>
              <a:rPr lang="en-US" dirty="0"/>
              <a:t>2. Shift from Top-Down to Collaborative Learning: </a:t>
            </a:r>
          </a:p>
          <a:p>
            <a:endParaRPr lang="en-US" dirty="0"/>
          </a:p>
          <a:p>
            <a:r>
              <a:rPr lang="en-US" dirty="0"/>
              <a:t>Move beyond the traditional model where one person imparts knowledge. Embrace a collaborative approach where all participants actively engage. This means learning with, from, and on behalf of one another. By leveraging the diverse perspectives within the group, gaining a richer understanding and creating a more impactful learning experience for everyone. </a:t>
            </a:r>
          </a:p>
          <a:p>
            <a:endParaRPr lang="en-US" dirty="0"/>
          </a:p>
          <a:p>
            <a:r>
              <a:rPr lang="en-US" dirty="0"/>
              <a:t>3. Holding the Ladder: Shared Expertise and Recognition </a:t>
            </a:r>
          </a:p>
          <a:p>
            <a:endParaRPr lang="en-US" dirty="0"/>
          </a:p>
          <a:p>
            <a:r>
              <a:rPr lang="en-US" dirty="0"/>
              <a:t>Holding the ladder signifies a two-fold approach: </a:t>
            </a:r>
          </a:p>
          <a:p>
            <a:endParaRPr lang="en-US" dirty="0"/>
          </a:p>
          <a:p>
            <a:r>
              <a:rPr lang="en-US" dirty="0"/>
              <a:t>Sharing Expertise: Those with experience can share their knowledge and insights.  </a:t>
            </a:r>
          </a:p>
          <a:p>
            <a:endParaRPr lang="en-US" dirty="0"/>
          </a:p>
          <a:p>
            <a:r>
              <a:rPr lang="en-US" dirty="0"/>
              <a:t>Recognize Everyone's Contribution: Actively listen and be open to learning from the unique perspectives and experiences of colleagues. Build on each other's ideas to foster a collaborative environment where everyone feels valued, and their contributions are respected. </a:t>
            </a:r>
          </a:p>
          <a:p>
            <a:endParaRPr lang="en-US" dirty="0"/>
          </a:p>
          <a:p>
            <a:r>
              <a:rPr lang="en-US" dirty="0"/>
              <a:t> </a:t>
            </a:r>
          </a:p>
          <a:p>
            <a:endParaRPr lang="en-US" dirty="0"/>
          </a:p>
          <a:p>
            <a:r>
              <a:rPr lang="en-US" dirty="0"/>
              <a:t>4. Hold Space for Silence and Respectful Discussion: </a:t>
            </a:r>
          </a:p>
          <a:p>
            <a:endParaRPr lang="en-US" dirty="0"/>
          </a:p>
          <a:p>
            <a:r>
              <a:rPr lang="en-US" dirty="0"/>
              <a:t> </a:t>
            </a:r>
          </a:p>
          <a:p>
            <a:endParaRPr lang="en-US" dirty="0"/>
          </a:p>
          <a:p>
            <a:r>
              <a:rPr lang="en-US" dirty="0"/>
              <a:t>Hold space for silence after someone speaks or asks a question. It can be tempting to jump in to fill silence but allowing time for quiet can avoid interrupting thought and produce more thoughtful responses. Everyone deserves to be heard and understood. </a:t>
            </a:r>
          </a:p>
          <a:p>
            <a:endParaRPr lang="en-US" dirty="0"/>
          </a:p>
          <a:p>
            <a:r>
              <a:rPr lang="en-US" dirty="0"/>
              <a:t>Adapt the time allocation based on the size of the group and the complexity of the topic.  </a:t>
            </a:r>
          </a:p>
          <a:p>
            <a:endParaRPr lang="en-US" dirty="0"/>
          </a:p>
          <a:p>
            <a:r>
              <a:rPr lang="en-US" dirty="0"/>
              <a:t> </a:t>
            </a:r>
          </a:p>
          <a:p>
            <a:endParaRPr lang="en-US" dirty="0"/>
          </a:p>
          <a:p>
            <a:r>
              <a:rPr lang="en-US" dirty="0"/>
              <a:t>5. Schedule Regular Breaks: </a:t>
            </a:r>
          </a:p>
          <a:p>
            <a:endParaRPr lang="en-US" dirty="0"/>
          </a:p>
          <a:p>
            <a:r>
              <a:rPr lang="en-US" dirty="0"/>
              <a:t>Schedule regular breaks throughout the session. This allows participants to process information, refocus, and return with renewed energy, leading to a more productive learning experience. </a:t>
            </a:r>
          </a:p>
          <a:p>
            <a:endParaRPr lang="en-US" dirty="0"/>
          </a:p>
          <a:p>
            <a:r>
              <a:rPr lang="en-US" dirty="0"/>
              <a:t>6. Centre Learning in Real Life: </a:t>
            </a:r>
          </a:p>
          <a:p>
            <a:endParaRPr lang="en-US" dirty="0"/>
          </a:p>
          <a:p>
            <a:r>
              <a:rPr lang="en-US" dirty="0"/>
              <a:t>Connect the learning to real-life experiences by encouraging participants to share relevant personal anecdotes or applications. This strengthens understanding and makes the learning more relatable and impactful for all.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066800" y="609600"/>
            <a:ext cx="4562475" cy="256698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257800" cy="3081338"/>
          </a:xfrm>
          <a:prstGeom prst="rect">
            <a:avLst/>
          </a:prstGeom>
        </p:spPr>
        <p:txBody>
          <a:bodyPr vert="horz" lIns="91440" tIns="45720" rIns="91440" bIns="45720" rtlCol="0"/>
          <a:lstStyle/>
          <a:p>
            <a:r>
              <a:rPr lang="en-US" dirty="0"/>
              <a:t>Slide 5.</a:t>
            </a:r>
          </a:p>
          <a:p>
            <a:endParaRPr lang="en-US" dirty="0"/>
          </a:p>
          <a:p>
            <a:r>
              <a:rPr lang="en-US" dirty="0"/>
              <a:t>Key Messages</a:t>
            </a:r>
          </a:p>
          <a:p>
            <a:endParaRPr lang="en-US" dirty="0"/>
          </a:p>
          <a:p>
            <a:r>
              <a:rPr lang="en-US" dirty="0"/>
              <a:t>These are the aims of the PLR which will support participants to consider:</a:t>
            </a:r>
          </a:p>
          <a:p>
            <a:r>
              <a:rPr lang="en-US" dirty="0"/>
              <a:t> </a:t>
            </a:r>
          </a:p>
          <a:p>
            <a:r>
              <a:rPr lang="en-US" dirty="0"/>
              <a:t>Through exploring two coaching models, build a practical understanding of how to structure an effective coaching conversation.</a:t>
            </a:r>
          </a:p>
          <a:p>
            <a:endParaRPr lang="en-US" dirty="0"/>
          </a:p>
          <a:p>
            <a:r>
              <a:rPr lang="en-US" dirty="0"/>
              <a:t>Explore a selection of tools that support building coaching relationships through contracting, questioning and listening.</a:t>
            </a:r>
          </a:p>
          <a:p>
            <a:endParaRPr lang="en-US" dirty="0"/>
          </a:p>
          <a:p>
            <a:r>
              <a:rPr lang="en-US" dirty="0"/>
              <a:t>Have an opportunity to  apply the models and/or tools  in a practice coaching conversation with peers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533400"/>
            <a:ext cx="4562475" cy="256698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410200" cy="3081338"/>
          </a:xfrm>
          <a:prstGeom prst="rect">
            <a:avLst/>
          </a:prstGeom>
        </p:spPr>
        <p:txBody>
          <a:bodyPr vert="horz" lIns="91440" tIns="45720" rIns="91440" bIns="45720" rtlCol="0"/>
          <a:lstStyle/>
          <a:p>
            <a:r>
              <a:rPr lang="en-US" dirty="0"/>
              <a:t>Slide 6.</a:t>
            </a:r>
          </a:p>
          <a:p>
            <a:endParaRPr lang="en-US" dirty="0"/>
          </a:p>
          <a:p>
            <a:r>
              <a:rPr lang="en-US" dirty="0"/>
              <a:t>Key Messages</a:t>
            </a:r>
          </a:p>
          <a:p>
            <a:endParaRPr lang="en-US" dirty="0"/>
          </a:p>
          <a:p>
            <a:r>
              <a:rPr lang="en-US" dirty="0"/>
              <a:t>This is an example of a simple connecter activity. It is recommended that facilitators use a connector activity that allows participants to take part in an informal discussion. </a:t>
            </a:r>
          </a:p>
          <a:p>
            <a:r>
              <a:rPr lang="en-US" dirty="0"/>
              <a:t>This is to ensure that participants are relaxed, focused and ready for an interactive workshop. </a:t>
            </a:r>
          </a:p>
          <a:p>
            <a:endParaRPr lang="en-US" dirty="0"/>
          </a:p>
          <a:p>
            <a:r>
              <a:rPr lang="en-US" dirty="0"/>
              <a:t>In this case the connector activity also supports the first aspect of the three fields of knowledge model of networked learning - that is to gain an understanding of the skills and knowledge in the room.</a:t>
            </a:r>
          </a:p>
          <a:p>
            <a:endParaRPr lang="en-US" dirty="0"/>
          </a:p>
          <a:p>
            <a:r>
              <a:rPr lang="en-US" dirty="0"/>
              <a:t>National College for School Leadership's (2006) diagram of three fields of knowledge used in its Networked Learning Communities initiative shows three interconnected fields of knowledge: what individuals already know (frequently tacit knowledge), external knowledge (explicit knowledge) and the new knowledge created through dialogue and collaboration.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47800" y="533400"/>
            <a:ext cx="4562475" cy="256698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562600" cy="3081338"/>
          </a:xfrm>
          <a:prstGeom prst="rect">
            <a:avLst/>
          </a:prstGeom>
        </p:spPr>
        <p:txBody>
          <a:bodyPr vert="horz" lIns="91440" tIns="45720" rIns="91440" bIns="45720" rtlCol="0"/>
          <a:lstStyle/>
          <a:p>
            <a:r>
              <a:rPr lang="en-US" dirty="0"/>
              <a:t>Slide 7.</a:t>
            </a:r>
          </a:p>
          <a:p>
            <a:endParaRPr lang="en-US" dirty="0"/>
          </a:p>
          <a:p>
            <a:r>
              <a:rPr lang="en-US" dirty="0"/>
              <a:t>Key Messages</a:t>
            </a:r>
          </a:p>
          <a:p>
            <a:endParaRPr lang="en-US" dirty="0"/>
          </a:p>
          <a:p>
            <a:r>
              <a:rPr lang="en-US" dirty="0"/>
              <a:t>In this workshop we explore two models to help structure a coaching conversation - the CREATE model and the CIGAR model -  and a selection of the many coaching tools available:</a:t>
            </a:r>
          </a:p>
          <a:p>
            <a:r>
              <a:rPr lang="en-US" dirty="0"/>
              <a:t>•	Clearing the space</a:t>
            </a:r>
          </a:p>
          <a:p>
            <a:r>
              <a:rPr lang="en-US" dirty="0"/>
              <a:t>•	Scaling</a:t>
            </a:r>
          </a:p>
          <a:p>
            <a:r>
              <a:rPr lang="en-US" dirty="0"/>
              <a:t>•	Coaching wheels</a:t>
            </a:r>
          </a:p>
          <a:p>
            <a:r>
              <a:rPr lang="en-US" dirty="0"/>
              <a:t>•	Reflective journalling  </a:t>
            </a:r>
          </a:p>
          <a:p>
            <a:endParaRPr lang="en-US" dirty="0"/>
          </a:p>
          <a:p>
            <a:r>
              <a:rPr lang="en-US" dirty="0"/>
              <a:t>These models and tools help you prepare for conversations, establish agreements with your </a:t>
            </a:r>
            <a:r>
              <a:rPr lang="en-US" dirty="0" err="1"/>
              <a:t>coachee</a:t>
            </a:r>
            <a:r>
              <a:rPr lang="en-US" dirty="0"/>
              <a:t> (contracting), and guide your questioning and listening skills.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47800" y="533400"/>
            <a:ext cx="4562475" cy="256698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486400" cy="3081338"/>
          </a:xfrm>
          <a:prstGeom prst="rect">
            <a:avLst/>
          </a:prstGeom>
        </p:spPr>
        <p:txBody>
          <a:bodyPr vert="horz" lIns="91440" tIns="45720" rIns="91440" bIns="45720" rtlCol="0"/>
          <a:lstStyle/>
          <a:p>
            <a:r>
              <a:rPr lang="en-US" dirty="0"/>
              <a:t>Part one focusses on exploring two examples of coaching models - the CREATE model and the CIGAR model.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457200"/>
            <a:ext cx="4562475" cy="256698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562600" cy="3081338"/>
          </a:xfrm>
          <a:prstGeom prst="rect">
            <a:avLst/>
          </a:prstGeom>
        </p:spPr>
        <p:txBody>
          <a:bodyPr vert="horz" lIns="91440" tIns="45720" rIns="91440" bIns="45720" rtlCol="0"/>
          <a:lstStyle/>
          <a:p>
            <a:r>
              <a:rPr lang="en-US" dirty="0"/>
              <a:t>Time Allocation:</a:t>
            </a:r>
          </a:p>
          <a:p>
            <a:r>
              <a:rPr lang="en-US" dirty="0"/>
              <a:t>Slide - 5 mins presentation</a:t>
            </a:r>
          </a:p>
          <a:p>
            <a:endParaRPr lang="en-US" dirty="0"/>
          </a:p>
          <a:p>
            <a:r>
              <a:rPr lang="en-US" dirty="0"/>
              <a:t>Key Messages:</a:t>
            </a:r>
          </a:p>
          <a:p>
            <a:endParaRPr lang="en-US" dirty="0"/>
          </a:p>
          <a:p>
            <a:r>
              <a:rPr lang="en-US" dirty="0"/>
              <a:t>Numerous coaching models exist to provide structure to coaching conversations. These models are especially useful for those new to coaching, as they help maintain focus and purpose throughout the discussion.</a:t>
            </a:r>
          </a:p>
          <a:p>
            <a:endParaRPr lang="en-US" dirty="0"/>
          </a:p>
          <a:p>
            <a:r>
              <a:rPr lang="en-US" dirty="0"/>
              <a:t>Typically, these models feature a distinct start, middle, and end, aiding coaches in steering the conversation so that the </a:t>
            </a:r>
            <a:r>
              <a:rPr lang="en-US" dirty="0" err="1"/>
              <a:t>coachee</a:t>
            </a:r>
            <a:r>
              <a:rPr lang="en-US" dirty="0"/>
              <a:t> emerges with concrete actions or insights.</a:t>
            </a:r>
          </a:p>
          <a:p>
            <a:endParaRPr lang="en-US" dirty="0"/>
          </a:p>
          <a:p>
            <a:r>
              <a:rPr lang="en-US" dirty="0"/>
              <a:t>With increased experience in coaching, you might naturally develop a </a:t>
            </a:r>
            <a:r>
              <a:rPr lang="en-US" dirty="0" err="1"/>
              <a:t>personalised</a:t>
            </a:r>
            <a:r>
              <a:rPr lang="en-US" dirty="0"/>
              <a:t> model or method that best suits your style of coaching dialogue.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12.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18" Type="http://schemas.openxmlformats.org/officeDocument/2006/relationships/image" Target="../media/image37.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17" Type="http://schemas.openxmlformats.org/officeDocument/2006/relationships/image" Target="../media/image36.png"/><Relationship Id="rId2" Type="http://schemas.openxmlformats.org/officeDocument/2006/relationships/notesSlide" Target="../notesSlides/notesSlide12.xml"/><Relationship Id="rId16" Type="http://schemas.openxmlformats.org/officeDocument/2006/relationships/image" Target="../media/image35.svg"/><Relationship Id="rId1" Type="http://schemas.openxmlformats.org/officeDocument/2006/relationships/slideLayout" Target="../slideLayouts/slideLayout7.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 Id="rId14" Type="http://schemas.openxmlformats.org/officeDocument/2006/relationships/image" Target="../media/image33.sv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39.sv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21.sv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39.sv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39.sv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9144000" y="302221"/>
            <a:ext cx="8841904" cy="9682557"/>
            <a:chOff x="0" y="0"/>
            <a:chExt cx="2328732" cy="2550139"/>
          </a:xfrm>
        </p:grpSpPr>
        <p:sp>
          <p:nvSpPr>
            <p:cNvPr id="3" name="Freeform 3"/>
            <p:cNvSpPr/>
            <p:nvPr/>
          </p:nvSpPr>
          <p:spPr>
            <a:xfrm>
              <a:off x="0" y="0"/>
              <a:ext cx="2328732" cy="2550139"/>
            </a:xfrm>
            <a:custGeom>
              <a:avLst/>
              <a:gdLst/>
              <a:ahLst/>
              <a:cxnLst/>
              <a:rect l="l" t="t" r="r" b="b"/>
              <a:pathLst>
                <a:path w="2328732" h="2550139">
                  <a:moveTo>
                    <a:pt x="0" y="0"/>
                  </a:moveTo>
                  <a:lnTo>
                    <a:pt x="2328732" y="0"/>
                  </a:lnTo>
                  <a:lnTo>
                    <a:pt x="2328732" y="2550139"/>
                  </a:lnTo>
                  <a:lnTo>
                    <a:pt x="0" y="2550139"/>
                  </a:lnTo>
                  <a:close/>
                </a:path>
              </a:pathLst>
            </a:custGeom>
            <a:solidFill>
              <a:srgbClr val="FBF6F1"/>
            </a:solidFill>
          </p:spPr>
          <p:txBody>
            <a:bodyPr/>
            <a:lstStyle/>
            <a:p>
              <a:endParaRPr lang="en-GB"/>
            </a:p>
          </p:txBody>
        </p:sp>
        <p:sp>
          <p:nvSpPr>
            <p:cNvPr id="4" name="TextBox 4"/>
            <p:cNvSpPr txBox="1"/>
            <p:nvPr/>
          </p:nvSpPr>
          <p:spPr>
            <a:xfrm>
              <a:off x="0" y="-28575"/>
              <a:ext cx="2328732" cy="2578714"/>
            </a:xfrm>
            <a:prstGeom prst="rect">
              <a:avLst/>
            </a:prstGeom>
          </p:spPr>
          <p:txBody>
            <a:bodyPr lIns="50800" tIns="50800" rIns="50800" bIns="50800" rtlCol="0" anchor="ctr"/>
            <a:lstStyle/>
            <a:p>
              <a:pPr algn="ctr">
                <a:lnSpc>
                  <a:spcPts val="1960"/>
                </a:lnSpc>
              </a:pPr>
              <a:endParaRPr/>
            </a:p>
          </p:txBody>
        </p:sp>
      </p:grpSp>
      <p:sp>
        <p:nvSpPr>
          <p:cNvPr id="5" name="Freeform 5" descr="Education Scotland Logo"/>
          <p:cNvSpPr/>
          <p:nvPr/>
        </p:nvSpPr>
        <p:spPr>
          <a:xfrm>
            <a:off x="639041" y="508380"/>
            <a:ext cx="2606890" cy="1040640"/>
          </a:xfrm>
          <a:custGeom>
            <a:avLst/>
            <a:gdLst/>
            <a:ahLst/>
            <a:cxnLst/>
            <a:rect l="l" t="t" r="r" b="b"/>
            <a:pathLst>
              <a:path w="2606890" h="1040640">
                <a:moveTo>
                  <a:pt x="0" y="0"/>
                </a:moveTo>
                <a:lnTo>
                  <a:pt x="2606890" y="0"/>
                </a:lnTo>
                <a:lnTo>
                  <a:pt x="2606890" y="1040640"/>
                </a:lnTo>
                <a:lnTo>
                  <a:pt x="0" y="1040640"/>
                </a:lnTo>
                <a:lnTo>
                  <a:pt x="0" y="0"/>
                </a:lnTo>
                <a:close/>
              </a:path>
            </a:pathLst>
          </a:custGeom>
          <a:blipFill>
            <a:blip r:embed="rId3"/>
            <a:stretch>
              <a:fillRect/>
            </a:stretch>
          </a:blipFill>
        </p:spPr>
        <p:txBody>
          <a:bodyPr/>
          <a:lstStyle/>
          <a:p>
            <a:endParaRPr lang="en-GB"/>
          </a:p>
        </p:txBody>
      </p:sp>
      <p:sp>
        <p:nvSpPr>
          <p:cNvPr id="7" name="TextBox 8">
            <a:extLst>
              <a:ext uri="{FF2B5EF4-FFF2-40B4-BE49-F238E27FC236}">
                <a16:creationId xmlns:a16="http://schemas.microsoft.com/office/drawing/2014/main" id="{18FC033D-B01B-E283-41AA-F3124EB37637}"/>
              </a:ext>
            </a:extLst>
          </p:cNvPr>
          <p:cNvSpPr txBox="1"/>
          <p:nvPr/>
        </p:nvSpPr>
        <p:spPr>
          <a:xfrm>
            <a:off x="457200" y="2628900"/>
            <a:ext cx="8101147" cy="5401479"/>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r>
              <a:rPr lang="en-US" sz="11500" b="0" i="0" u="none" strike="noStrike" dirty="0">
                <a:solidFill>
                  <a:srgbClr val="FBF6F1"/>
                </a:solidFill>
                <a:effectLst/>
                <a:latin typeface="Public Sans"/>
              </a:rPr>
              <a:t>Coaching </a:t>
            </a:r>
            <a:r>
              <a:rPr lang="en-US" sz="11500" dirty="0">
                <a:solidFill>
                  <a:srgbClr val="FBF6F1"/>
                </a:solidFill>
                <a:latin typeface="Public Sans"/>
              </a:rPr>
              <a:t>Models and Tools</a:t>
            </a:r>
            <a:endParaRPr lang="en-US" sz="11500" b="0" i="0" dirty="0">
              <a:solidFill>
                <a:srgbClr val="FBF6F1"/>
              </a:solidFill>
              <a:effectLst/>
              <a:latin typeface="Public Sans"/>
            </a:endParaRPr>
          </a:p>
        </p:txBody>
      </p:sp>
      <p:sp>
        <p:nvSpPr>
          <p:cNvPr id="6" name="Freeform 6" descr="Welcome"/>
          <p:cNvSpPr/>
          <p:nvPr/>
        </p:nvSpPr>
        <p:spPr>
          <a:xfrm>
            <a:off x="9944100" y="4137660"/>
            <a:ext cx="7315200" cy="2011680"/>
          </a:xfrm>
          <a:custGeom>
            <a:avLst/>
            <a:gdLst/>
            <a:ahLst/>
            <a:cxnLst/>
            <a:rect l="l" t="t" r="r" b="b"/>
            <a:pathLst>
              <a:path w="7315200" h="2011680">
                <a:moveTo>
                  <a:pt x="0" y="0"/>
                </a:moveTo>
                <a:lnTo>
                  <a:pt x="7315200" y="0"/>
                </a:lnTo>
                <a:lnTo>
                  <a:pt x="7315200" y="2011680"/>
                </a:lnTo>
                <a:lnTo>
                  <a:pt x="0" y="20116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8" name="Title 7">
            <a:extLst>
              <a:ext uri="{FF2B5EF4-FFF2-40B4-BE49-F238E27FC236}">
                <a16:creationId xmlns:a16="http://schemas.microsoft.com/office/drawing/2014/main" id="{FB5DA114-E559-EC5B-9951-87959302D6AE}"/>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Coaching Models and Tools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sp>
        <p:nvSpPr>
          <p:cNvPr id="2" name="TextBox 2"/>
          <p:cNvSpPr txBox="1"/>
          <p:nvPr/>
        </p:nvSpPr>
        <p:spPr>
          <a:xfrm>
            <a:off x="2512735" y="256142"/>
            <a:ext cx="14746565" cy="1146661"/>
          </a:xfrm>
          <a:prstGeom prst="rect">
            <a:avLst/>
          </a:prstGeom>
        </p:spPr>
        <p:txBody>
          <a:bodyPr lIns="0" tIns="0" rIns="0" bIns="0" rtlCol="0" anchor="t">
            <a:spAutoFit/>
          </a:bodyPr>
          <a:lstStyle/>
          <a:p>
            <a:pPr algn="ctr">
              <a:lnSpc>
                <a:spcPts val="9939"/>
              </a:lnSpc>
              <a:spcBef>
                <a:spcPct val="0"/>
              </a:spcBef>
            </a:pPr>
            <a:r>
              <a:rPr lang="en-US" sz="6600" dirty="0">
                <a:solidFill>
                  <a:srgbClr val="FBF6F1"/>
                </a:solidFill>
                <a:latin typeface="Public Sans Bold"/>
              </a:rPr>
              <a:t>What do coaching models look like?</a:t>
            </a:r>
          </a:p>
        </p:txBody>
      </p:sp>
      <p:sp>
        <p:nvSpPr>
          <p:cNvPr id="5" name="TextBox 5"/>
          <p:cNvSpPr txBox="1"/>
          <p:nvPr/>
        </p:nvSpPr>
        <p:spPr>
          <a:xfrm>
            <a:off x="6019800" y="1562100"/>
            <a:ext cx="7498010" cy="1196161"/>
          </a:xfrm>
          <a:prstGeom prst="rect">
            <a:avLst/>
          </a:prstGeom>
        </p:spPr>
        <p:txBody>
          <a:bodyPr wrap="square" lIns="0" tIns="0" rIns="0" bIns="0" rtlCol="0" anchor="t">
            <a:spAutoFit/>
          </a:bodyPr>
          <a:lstStyle/>
          <a:p>
            <a:pPr algn="ctr">
              <a:lnSpc>
                <a:spcPts val="10219"/>
              </a:lnSpc>
              <a:spcBef>
                <a:spcPct val="0"/>
              </a:spcBef>
            </a:pPr>
            <a:r>
              <a:rPr lang="en-US" sz="7299" dirty="0">
                <a:solidFill>
                  <a:srgbClr val="FBF6F1"/>
                </a:solidFill>
                <a:latin typeface="Public Sans Bold"/>
              </a:rPr>
              <a:t>CREATE model</a:t>
            </a:r>
          </a:p>
        </p:txBody>
      </p:sp>
      <p:sp>
        <p:nvSpPr>
          <p:cNvPr id="3" name="Freeform 3">
            <a:extLst>
              <a:ext uri="{C183D7F6-B498-43B3-948B-1728B52AA6E4}">
                <adec:decorative xmlns:adec="http://schemas.microsoft.com/office/drawing/2017/decorative" val="1"/>
              </a:ext>
            </a:extLst>
          </p:cNvPr>
          <p:cNvSpPr/>
          <p:nvPr/>
        </p:nvSpPr>
        <p:spPr>
          <a:xfrm>
            <a:off x="116794" y="472522"/>
            <a:ext cx="2996882" cy="2884499"/>
          </a:xfrm>
          <a:custGeom>
            <a:avLst/>
            <a:gdLst/>
            <a:ahLst/>
            <a:cxnLst/>
            <a:rect l="l" t="t" r="r" b="b"/>
            <a:pathLst>
              <a:path w="2996882" h="2884499">
                <a:moveTo>
                  <a:pt x="0" y="0"/>
                </a:moveTo>
                <a:lnTo>
                  <a:pt x="2996882" y="0"/>
                </a:lnTo>
                <a:lnTo>
                  <a:pt x="2996882" y="2884499"/>
                </a:lnTo>
                <a:lnTo>
                  <a:pt x="0" y="288449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457200" y="3848100"/>
            <a:ext cx="7503712" cy="6200800"/>
          </a:xfrm>
          <a:prstGeom prst="rect">
            <a:avLst/>
          </a:prstGeom>
        </p:spPr>
        <p:txBody>
          <a:bodyPr lIns="0" tIns="0" rIns="0" bIns="0" rtlCol="0" anchor="t">
            <a:spAutoFit/>
          </a:bodyPr>
          <a:lstStyle/>
          <a:p>
            <a:pPr algn="l">
              <a:lnSpc>
                <a:spcPts val="6999"/>
              </a:lnSpc>
            </a:pPr>
            <a:r>
              <a:rPr lang="en-US" sz="4800" dirty="0">
                <a:solidFill>
                  <a:srgbClr val="FBF6F1"/>
                </a:solidFill>
                <a:latin typeface="Public Sans Bold"/>
              </a:rPr>
              <a:t>C</a:t>
            </a:r>
            <a:r>
              <a:rPr lang="en-US" sz="4800" dirty="0">
                <a:solidFill>
                  <a:srgbClr val="FBF6F1"/>
                </a:solidFill>
                <a:latin typeface="Public Sans"/>
              </a:rPr>
              <a:t>urrent reality and Challenges</a:t>
            </a:r>
          </a:p>
          <a:p>
            <a:pPr algn="l">
              <a:lnSpc>
                <a:spcPts val="6999"/>
              </a:lnSpc>
            </a:pPr>
            <a:r>
              <a:rPr lang="en-US" sz="4800" dirty="0">
                <a:solidFill>
                  <a:srgbClr val="FBF6F1"/>
                </a:solidFill>
                <a:latin typeface="Public Sans Bold"/>
              </a:rPr>
              <a:t>R</a:t>
            </a:r>
            <a:r>
              <a:rPr lang="en-US" sz="4800" dirty="0">
                <a:solidFill>
                  <a:srgbClr val="FBF6F1"/>
                </a:solidFill>
                <a:latin typeface="Public Sans"/>
              </a:rPr>
              <a:t>esource and Reframing </a:t>
            </a:r>
          </a:p>
          <a:p>
            <a:pPr algn="l">
              <a:lnSpc>
                <a:spcPts val="6999"/>
              </a:lnSpc>
            </a:pPr>
            <a:r>
              <a:rPr lang="en-US" sz="4800" dirty="0">
                <a:solidFill>
                  <a:srgbClr val="FBF6F1"/>
                </a:solidFill>
                <a:latin typeface="Public Sans Bold"/>
              </a:rPr>
              <a:t>E</a:t>
            </a:r>
            <a:r>
              <a:rPr lang="en-US" sz="4800" dirty="0">
                <a:solidFill>
                  <a:srgbClr val="FBF6F1"/>
                </a:solidFill>
                <a:latin typeface="Public Sans"/>
              </a:rPr>
              <a:t>xploring options </a:t>
            </a:r>
          </a:p>
          <a:p>
            <a:pPr algn="l">
              <a:lnSpc>
                <a:spcPts val="6999"/>
              </a:lnSpc>
            </a:pPr>
            <a:r>
              <a:rPr lang="en-US" sz="4800" dirty="0">
                <a:solidFill>
                  <a:srgbClr val="FBF6F1"/>
                </a:solidFill>
                <a:latin typeface="Public Sans Bold"/>
              </a:rPr>
              <a:t>A</a:t>
            </a:r>
            <a:r>
              <a:rPr lang="en-US" sz="4800" dirty="0">
                <a:solidFill>
                  <a:srgbClr val="FBF6F1"/>
                </a:solidFill>
                <a:latin typeface="Public Sans"/>
              </a:rPr>
              <a:t>ction and Accountability </a:t>
            </a:r>
          </a:p>
          <a:p>
            <a:pPr algn="l">
              <a:lnSpc>
                <a:spcPts val="6999"/>
              </a:lnSpc>
            </a:pPr>
            <a:r>
              <a:rPr lang="en-US" sz="4800" dirty="0">
                <a:solidFill>
                  <a:srgbClr val="FBF6F1"/>
                </a:solidFill>
                <a:latin typeface="Public Sans Bold"/>
              </a:rPr>
              <a:t>T</a:t>
            </a:r>
            <a:r>
              <a:rPr lang="en-US" sz="4800" dirty="0">
                <a:solidFill>
                  <a:srgbClr val="FBF6F1"/>
                </a:solidFill>
                <a:latin typeface="Public Sans"/>
              </a:rPr>
              <a:t>arget energy </a:t>
            </a:r>
          </a:p>
          <a:p>
            <a:pPr algn="l">
              <a:lnSpc>
                <a:spcPts val="6999"/>
              </a:lnSpc>
              <a:spcBef>
                <a:spcPct val="0"/>
              </a:spcBef>
            </a:pPr>
            <a:r>
              <a:rPr lang="en-US" sz="4800" dirty="0">
                <a:solidFill>
                  <a:srgbClr val="FBF6F1"/>
                </a:solidFill>
                <a:latin typeface="Public Sans Bold"/>
              </a:rPr>
              <a:t>E</a:t>
            </a:r>
            <a:r>
              <a:rPr lang="en-US" sz="4800" dirty="0">
                <a:solidFill>
                  <a:srgbClr val="FBF6F1"/>
                </a:solidFill>
                <a:latin typeface="Public Sans"/>
              </a:rPr>
              <a:t>valuate and Evolve </a:t>
            </a:r>
          </a:p>
        </p:txBody>
      </p:sp>
      <p:sp>
        <p:nvSpPr>
          <p:cNvPr id="6" name="TextBox 6"/>
          <p:cNvSpPr txBox="1"/>
          <p:nvPr/>
        </p:nvSpPr>
        <p:spPr>
          <a:xfrm>
            <a:off x="8745393" y="3389551"/>
            <a:ext cx="8960160" cy="6389826"/>
          </a:xfrm>
          <a:prstGeom prst="rect">
            <a:avLst/>
          </a:prstGeom>
        </p:spPr>
        <p:txBody>
          <a:bodyPr lIns="0" tIns="0" rIns="0" bIns="0" rtlCol="0" anchor="t">
            <a:spAutoFit/>
          </a:bodyPr>
          <a:lstStyle/>
          <a:p>
            <a:pPr algn="l">
              <a:lnSpc>
                <a:spcPts val="5599"/>
              </a:lnSpc>
            </a:pPr>
            <a:r>
              <a:rPr lang="en-US" sz="3600" dirty="0">
                <a:solidFill>
                  <a:srgbClr val="FBF6F1"/>
                </a:solidFill>
                <a:latin typeface="Public Sans"/>
              </a:rPr>
              <a:t>The CREATE model:</a:t>
            </a:r>
          </a:p>
          <a:p>
            <a:pPr marL="863599" lvl="1" indent="-431800" algn="l">
              <a:lnSpc>
                <a:spcPts val="5599"/>
              </a:lnSpc>
              <a:buFont typeface="Arial"/>
              <a:buChar char="•"/>
            </a:pPr>
            <a:r>
              <a:rPr lang="en-US" sz="3600" dirty="0" err="1">
                <a:solidFill>
                  <a:srgbClr val="FBF6F1"/>
                </a:solidFill>
                <a:latin typeface="Public Sans"/>
              </a:rPr>
              <a:t>emphasises</a:t>
            </a:r>
            <a:r>
              <a:rPr lang="en-US" sz="3600" dirty="0">
                <a:solidFill>
                  <a:srgbClr val="FBF6F1"/>
                </a:solidFill>
                <a:latin typeface="Public Sans"/>
              </a:rPr>
              <a:t> adaptability and experimentation</a:t>
            </a:r>
          </a:p>
          <a:p>
            <a:pPr marL="863599" lvl="1" indent="-431800" algn="l">
              <a:lnSpc>
                <a:spcPts val="5599"/>
              </a:lnSpc>
              <a:buFont typeface="Arial"/>
              <a:buChar char="•"/>
            </a:pPr>
            <a:r>
              <a:rPr lang="en-US" sz="3600" dirty="0">
                <a:solidFill>
                  <a:srgbClr val="FBF6F1"/>
                </a:solidFill>
                <a:latin typeface="Public Sans"/>
              </a:rPr>
              <a:t>help </a:t>
            </a:r>
            <a:r>
              <a:rPr lang="en-US" sz="3600" dirty="0" err="1">
                <a:solidFill>
                  <a:srgbClr val="FBF6F1"/>
                </a:solidFill>
                <a:latin typeface="Public Sans"/>
              </a:rPr>
              <a:t>coachees</a:t>
            </a:r>
            <a:r>
              <a:rPr lang="en-US" sz="3600" dirty="0">
                <a:solidFill>
                  <a:srgbClr val="FBF6F1"/>
                </a:solidFill>
                <a:latin typeface="Public Sans"/>
              </a:rPr>
              <a:t> explore their current situation and consider new approaches to help reach their goals</a:t>
            </a:r>
          </a:p>
          <a:p>
            <a:pPr marL="863599" lvl="1" indent="-431800" algn="l">
              <a:lnSpc>
                <a:spcPts val="5599"/>
              </a:lnSpc>
              <a:buFont typeface="Arial"/>
              <a:buChar char="•"/>
            </a:pPr>
            <a:r>
              <a:rPr lang="en-US" sz="3600" dirty="0">
                <a:solidFill>
                  <a:srgbClr val="FBF6F1"/>
                </a:solidFill>
                <a:latin typeface="Public Sans"/>
              </a:rPr>
              <a:t> promotes an "agile" approach to coaching as the </a:t>
            </a:r>
            <a:r>
              <a:rPr lang="en-US" sz="3600" dirty="0" err="1">
                <a:solidFill>
                  <a:srgbClr val="FBF6F1"/>
                </a:solidFill>
                <a:latin typeface="Public Sans"/>
              </a:rPr>
              <a:t>coachee's</a:t>
            </a:r>
            <a:r>
              <a:rPr lang="en-US" sz="3600" dirty="0">
                <a:solidFill>
                  <a:srgbClr val="FBF6F1"/>
                </a:solidFill>
                <a:latin typeface="Public Sans"/>
              </a:rPr>
              <a:t> situation and goals evolve over time</a:t>
            </a:r>
          </a:p>
        </p:txBody>
      </p:sp>
      <p:sp>
        <p:nvSpPr>
          <p:cNvPr id="7" name="Title 6">
            <a:extLst>
              <a:ext uri="{FF2B5EF4-FFF2-40B4-BE49-F238E27FC236}">
                <a16:creationId xmlns:a16="http://schemas.microsoft.com/office/drawing/2014/main" id="{9111A5EE-1D47-878B-B102-D9A11AB7CF40}"/>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CREATE model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sp>
        <p:nvSpPr>
          <p:cNvPr id="2" name="TextBox 2"/>
          <p:cNvSpPr txBox="1"/>
          <p:nvPr/>
        </p:nvSpPr>
        <p:spPr>
          <a:xfrm>
            <a:off x="2512735" y="256142"/>
            <a:ext cx="14746565" cy="1146661"/>
          </a:xfrm>
          <a:prstGeom prst="rect">
            <a:avLst/>
          </a:prstGeom>
        </p:spPr>
        <p:txBody>
          <a:bodyPr lIns="0" tIns="0" rIns="0" bIns="0" rtlCol="0" anchor="t">
            <a:spAutoFit/>
          </a:bodyPr>
          <a:lstStyle/>
          <a:p>
            <a:pPr algn="ctr">
              <a:lnSpc>
                <a:spcPts val="9939"/>
              </a:lnSpc>
              <a:spcBef>
                <a:spcPct val="0"/>
              </a:spcBef>
            </a:pPr>
            <a:r>
              <a:rPr lang="en-US" sz="6600" dirty="0">
                <a:solidFill>
                  <a:srgbClr val="FBF6F1"/>
                </a:solidFill>
                <a:latin typeface="Public Sans Bold"/>
              </a:rPr>
              <a:t>What do coaching models look like?</a:t>
            </a:r>
          </a:p>
        </p:txBody>
      </p:sp>
      <p:sp>
        <p:nvSpPr>
          <p:cNvPr id="5" name="TextBox 5"/>
          <p:cNvSpPr txBox="1"/>
          <p:nvPr/>
        </p:nvSpPr>
        <p:spPr>
          <a:xfrm>
            <a:off x="7162454" y="1496830"/>
            <a:ext cx="6248746" cy="1196161"/>
          </a:xfrm>
          <a:prstGeom prst="rect">
            <a:avLst/>
          </a:prstGeom>
        </p:spPr>
        <p:txBody>
          <a:bodyPr wrap="square" lIns="0" tIns="0" rIns="0" bIns="0" rtlCol="0" anchor="t">
            <a:spAutoFit/>
          </a:bodyPr>
          <a:lstStyle/>
          <a:p>
            <a:pPr algn="ctr">
              <a:lnSpc>
                <a:spcPts val="10219"/>
              </a:lnSpc>
              <a:spcBef>
                <a:spcPct val="0"/>
              </a:spcBef>
            </a:pPr>
            <a:r>
              <a:rPr lang="en-US" sz="7299">
                <a:solidFill>
                  <a:srgbClr val="FBF6F1"/>
                </a:solidFill>
                <a:latin typeface="Public Sans Bold"/>
              </a:rPr>
              <a:t>CIGAR model</a:t>
            </a:r>
          </a:p>
        </p:txBody>
      </p:sp>
      <p:sp>
        <p:nvSpPr>
          <p:cNvPr id="3" name="Freeform 3">
            <a:extLst>
              <a:ext uri="{C183D7F6-B498-43B3-948B-1728B52AA6E4}">
                <adec:decorative xmlns:adec="http://schemas.microsoft.com/office/drawing/2017/decorative" val="1"/>
              </a:ext>
            </a:extLst>
          </p:cNvPr>
          <p:cNvSpPr/>
          <p:nvPr/>
        </p:nvSpPr>
        <p:spPr>
          <a:xfrm>
            <a:off x="116794" y="472522"/>
            <a:ext cx="2996882" cy="2884499"/>
          </a:xfrm>
          <a:custGeom>
            <a:avLst/>
            <a:gdLst/>
            <a:ahLst/>
            <a:cxnLst/>
            <a:rect l="l" t="t" r="r" b="b"/>
            <a:pathLst>
              <a:path w="2996882" h="2884499">
                <a:moveTo>
                  <a:pt x="0" y="0"/>
                </a:moveTo>
                <a:lnTo>
                  <a:pt x="2996882" y="0"/>
                </a:lnTo>
                <a:lnTo>
                  <a:pt x="2996882" y="2884499"/>
                </a:lnTo>
                <a:lnTo>
                  <a:pt x="0" y="288449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914400" y="4076700"/>
            <a:ext cx="4590817" cy="5309017"/>
          </a:xfrm>
          <a:prstGeom prst="rect">
            <a:avLst/>
          </a:prstGeom>
        </p:spPr>
        <p:txBody>
          <a:bodyPr lIns="0" tIns="0" rIns="0" bIns="0" rtlCol="0" anchor="t">
            <a:spAutoFit/>
          </a:bodyPr>
          <a:lstStyle/>
          <a:p>
            <a:pPr algn="l">
              <a:lnSpc>
                <a:spcPts val="6999"/>
              </a:lnSpc>
            </a:pPr>
            <a:r>
              <a:rPr lang="en-US" sz="4999" dirty="0">
                <a:solidFill>
                  <a:srgbClr val="FBF6F1"/>
                </a:solidFill>
                <a:latin typeface="Public Sans Bold"/>
              </a:rPr>
              <a:t>C</a:t>
            </a:r>
            <a:r>
              <a:rPr lang="en-US" sz="4999" dirty="0">
                <a:solidFill>
                  <a:srgbClr val="FBF6F1"/>
                </a:solidFill>
                <a:latin typeface="Public Sans"/>
              </a:rPr>
              <a:t>urrent reality </a:t>
            </a:r>
          </a:p>
          <a:p>
            <a:pPr algn="l">
              <a:lnSpc>
                <a:spcPts val="6999"/>
              </a:lnSpc>
            </a:pPr>
            <a:r>
              <a:rPr lang="en-US" sz="4999" dirty="0">
                <a:solidFill>
                  <a:srgbClr val="FBF6F1"/>
                </a:solidFill>
                <a:latin typeface="Public Sans Bold"/>
              </a:rPr>
              <a:t>I</a:t>
            </a:r>
            <a:r>
              <a:rPr lang="en-US" sz="4999" dirty="0">
                <a:solidFill>
                  <a:srgbClr val="FBF6F1"/>
                </a:solidFill>
                <a:latin typeface="Public Sans"/>
              </a:rPr>
              <a:t>deal outcome(s)</a:t>
            </a:r>
          </a:p>
          <a:p>
            <a:pPr algn="l">
              <a:lnSpc>
                <a:spcPts val="6999"/>
              </a:lnSpc>
            </a:pPr>
            <a:r>
              <a:rPr lang="en-US" sz="4999" dirty="0">
                <a:solidFill>
                  <a:srgbClr val="FBF6F1"/>
                </a:solidFill>
                <a:latin typeface="Public Sans Bold"/>
              </a:rPr>
              <a:t>G</a:t>
            </a:r>
            <a:r>
              <a:rPr lang="en-US" sz="4999" dirty="0">
                <a:solidFill>
                  <a:srgbClr val="FBF6F1"/>
                </a:solidFill>
                <a:latin typeface="Public Sans"/>
              </a:rPr>
              <a:t>aps</a:t>
            </a:r>
          </a:p>
          <a:p>
            <a:pPr algn="l">
              <a:lnSpc>
                <a:spcPts val="6999"/>
              </a:lnSpc>
            </a:pPr>
            <a:r>
              <a:rPr lang="en-US" sz="4999" dirty="0">
                <a:solidFill>
                  <a:srgbClr val="FBF6F1"/>
                </a:solidFill>
                <a:latin typeface="Public Sans Bold"/>
              </a:rPr>
              <a:t>A</a:t>
            </a:r>
            <a:r>
              <a:rPr lang="en-US" sz="4999" dirty="0">
                <a:solidFill>
                  <a:srgbClr val="FBF6F1"/>
                </a:solidFill>
                <a:latin typeface="Public Sans"/>
              </a:rPr>
              <a:t>ction </a:t>
            </a:r>
          </a:p>
          <a:p>
            <a:pPr algn="l">
              <a:lnSpc>
                <a:spcPts val="6999"/>
              </a:lnSpc>
              <a:spcBef>
                <a:spcPct val="0"/>
              </a:spcBef>
            </a:pPr>
            <a:r>
              <a:rPr lang="en-US" sz="4999" dirty="0">
                <a:solidFill>
                  <a:srgbClr val="FBF6F1"/>
                </a:solidFill>
                <a:latin typeface="Public Sans Bold"/>
              </a:rPr>
              <a:t>R</a:t>
            </a:r>
            <a:r>
              <a:rPr lang="en-US" sz="4999" dirty="0">
                <a:solidFill>
                  <a:srgbClr val="FBF6F1"/>
                </a:solidFill>
                <a:latin typeface="Public Sans"/>
              </a:rPr>
              <a:t>eview</a:t>
            </a:r>
          </a:p>
        </p:txBody>
      </p:sp>
      <p:sp>
        <p:nvSpPr>
          <p:cNvPr id="6" name="TextBox 6"/>
          <p:cNvSpPr txBox="1"/>
          <p:nvPr/>
        </p:nvSpPr>
        <p:spPr>
          <a:xfrm>
            <a:off x="7620000" y="3171409"/>
            <a:ext cx="10063994" cy="7107971"/>
          </a:xfrm>
          <a:prstGeom prst="rect">
            <a:avLst/>
          </a:prstGeom>
        </p:spPr>
        <p:txBody>
          <a:bodyPr lIns="0" tIns="0" rIns="0" bIns="0" rtlCol="0" anchor="t">
            <a:spAutoFit/>
          </a:bodyPr>
          <a:lstStyle/>
          <a:p>
            <a:pPr algn="l">
              <a:lnSpc>
                <a:spcPts val="5599"/>
              </a:lnSpc>
            </a:pPr>
            <a:r>
              <a:rPr lang="en-US" sz="3600" dirty="0">
                <a:solidFill>
                  <a:srgbClr val="FBF6F1"/>
                </a:solidFill>
                <a:latin typeface="Public Sans"/>
              </a:rPr>
              <a:t>The CIGAR model:</a:t>
            </a:r>
          </a:p>
          <a:p>
            <a:pPr marL="863599" lvl="1" indent="-431800" algn="l">
              <a:lnSpc>
                <a:spcPts val="5599"/>
              </a:lnSpc>
              <a:buFont typeface="Arial"/>
              <a:buChar char="•"/>
            </a:pPr>
            <a:r>
              <a:rPr lang="en-US" sz="3600" dirty="0">
                <a:solidFill>
                  <a:srgbClr val="FBF6F1"/>
                </a:solidFill>
                <a:latin typeface="Public Sans"/>
              </a:rPr>
              <a:t>helps </a:t>
            </a:r>
            <a:r>
              <a:rPr lang="en-US" sz="3600" dirty="0" err="1">
                <a:solidFill>
                  <a:srgbClr val="FBF6F1"/>
                </a:solidFill>
                <a:latin typeface="Public Sans"/>
              </a:rPr>
              <a:t>coachees</a:t>
            </a:r>
            <a:r>
              <a:rPr lang="en-US" sz="3600" dirty="0">
                <a:solidFill>
                  <a:srgbClr val="FBF6F1"/>
                </a:solidFill>
                <a:latin typeface="Public Sans"/>
              </a:rPr>
              <a:t> achieve their goals by focusing on the gap between their current reality and their ideal state</a:t>
            </a:r>
          </a:p>
          <a:p>
            <a:pPr marL="863599" lvl="1" indent="-431800" algn="l">
              <a:lnSpc>
                <a:spcPts val="5599"/>
              </a:lnSpc>
              <a:buFont typeface="Arial"/>
              <a:buChar char="•"/>
            </a:pPr>
            <a:r>
              <a:rPr lang="en-US" sz="3600" dirty="0">
                <a:solidFill>
                  <a:srgbClr val="FBF6F1"/>
                </a:solidFill>
                <a:latin typeface="Public Sans"/>
              </a:rPr>
              <a:t>empowers </a:t>
            </a:r>
            <a:r>
              <a:rPr lang="en-US" sz="3600" dirty="0" err="1">
                <a:solidFill>
                  <a:srgbClr val="FBF6F1"/>
                </a:solidFill>
                <a:latin typeface="Public Sans"/>
              </a:rPr>
              <a:t>coachees</a:t>
            </a:r>
            <a:r>
              <a:rPr lang="en-US" sz="3600" dirty="0">
                <a:solidFill>
                  <a:srgbClr val="FBF6F1"/>
                </a:solidFill>
                <a:latin typeface="Public Sans"/>
              </a:rPr>
              <a:t> by focusing on their strengths and resources while providing a clear roadmap for achieving their goals</a:t>
            </a:r>
          </a:p>
          <a:p>
            <a:pPr marL="863599" lvl="1" indent="-431800" algn="l">
              <a:lnSpc>
                <a:spcPts val="5599"/>
              </a:lnSpc>
              <a:buFont typeface="Arial"/>
              <a:buChar char="•"/>
            </a:pPr>
            <a:r>
              <a:rPr lang="en-US" sz="3600" dirty="0">
                <a:solidFill>
                  <a:srgbClr val="FBF6F1"/>
                </a:solidFill>
                <a:latin typeface="Public Sans"/>
              </a:rPr>
              <a:t>encourages a regular review of progress to discuss challenges and celebrate achievements</a:t>
            </a:r>
          </a:p>
        </p:txBody>
      </p:sp>
      <p:sp>
        <p:nvSpPr>
          <p:cNvPr id="7" name="Title 6">
            <a:extLst>
              <a:ext uri="{FF2B5EF4-FFF2-40B4-BE49-F238E27FC236}">
                <a16:creationId xmlns:a16="http://schemas.microsoft.com/office/drawing/2014/main" id="{51CD9405-EA94-4D32-E871-E691929207FB}"/>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CIGAR model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2" name="Freeform 2" descr="Activity indicated by circle of hands"/>
          <p:cNvSpPr/>
          <p:nvPr/>
        </p:nvSpPr>
        <p:spPr>
          <a:xfrm>
            <a:off x="128382" y="182401"/>
            <a:ext cx="1800636" cy="1692598"/>
          </a:xfrm>
          <a:custGeom>
            <a:avLst/>
            <a:gdLst/>
            <a:ahLst/>
            <a:cxnLst/>
            <a:rect l="l" t="t" r="r" b="b"/>
            <a:pathLst>
              <a:path w="1800636" h="1692598">
                <a:moveTo>
                  <a:pt x="0" y="0"/>
                </a:moveTo>
                <a:lnTo>
                  <a:pt x="1800636" y="0"/>
                </a:lnTo>
                <a:lnTo>
                  <a:pt x="1800636" y="1692598"/>
                </a:lnTo>
                <a:lnTo>
                  <a:pt x="0" y="16925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9" name="TextBox 19"/>
          <p:cNvSpPr txBox="1"/>
          <p:nvPr/>
        </p:nvSpPr>
        <p:spPr>
          <a:xfrm>
            <a:off x="2068538" y="532103"/>
            <a:ext cx="15190762" cy="832407"/>
          </a:xfrm>
          <a:prstGeom prst="rect">
            <a:avLst/>
          </a:prstGeom>
        </p:spPr>
        <p:txBody>
          <a:bodyPr lIns="0" tIns="0" rIns="0" bIns="0" rtlCol="0" anchor="t">
            <a:spAutoFit/>
          </a:bodyPr>
          <a:lstStyle/>
          <a:p>
            <a:pPr marL="0" lvl="0" indent="0" algn="l">
              <a:lnSpc>
                <a:spcPts val="7008"/>
              </a:lnSpc>
            </a:pPr>
            <a:r>
              <a:rPr lang="en-US" sz="5400" dirty="0">
                <a:solidFill>
                  <a:srgbClr val="100F0D"/>
                </a:solidFill>
                <a:latin typeface="Public Sans"/>
              </a:rPr>
              <a:t>Activity - apply a coaching model in practice</a:t>
            </a:r>
          </a:p>
        </p:txBody>
      </p:sp>
      <p:grpSp>
        <p:nvGrpSpPr>
          <p:cNvPr id="3" name="Group 3" descr="Box 1: Individual Activity - Consider each model and decide which one you would like to practice today&#10;&#10;Consider a question or scenario to talk through with a peer "/>
          <p:cNvGrpSpPr/>
          <p:nvPr/>
        </p:nvGrpSpPr>
        <p:grpSpPr>
          <a:xfrm>
            <a:off x="1761898" y="3789188"/>
            <a:ext cx="3903354" cy="6497812"/>
            <a:chOff x="0" y="0"/>
            <a:chExt cx="1028044" cy="1711358"/>
          </a:xfrm>
        </p:grpSpPr>
        <p:sp>
          <p:nvSpPr>
            <p:cNvPr id="4" name="Freeform 4"/>
            <p:cNvSpPr/>
            <p:nvPr/>
          </p:nvSpPr>
          <p:spPr>
            <a:xfrm>
              <a:off x="0" y="0"/>
              <a:ext cx="1028044" cy="1711358"/>
            </a:xfrm>
            <a:custGeom>
              <a:avLst/>
              <a:gdLst/>
              <a:ahLst/>
              <a:cxnLst/>
              <a:rect l="l" t="t" r="r" b="b"/>
              <a:pathLst>
                <a:path w="1028044" h="1711358">
                  <a:moveTo>
                    <a:pt x="101153" y="0"/>
                  </a:moveTo>
                  <a:lnTo>
                    <a:pt x="926890" y="0"/>
                  </a:lnTo>
                  <a:cubicBezTo>
                    <a:pt x="953718" y="0"/>
                    <a:pt x="979447" y="10657"/>
                    <a:pt x="998417" y="29627"/>
                  </a:cubicBezTo>
                  <a:cubicBezTo>
                    <a:pt x="1017387" y="48597"/>
                    <a:pt x="1028044" y="74326"/>
                    <a:pt x="1028044" y="101153"/>
                  </a:cubicBezTo>
                  <a:lnTo>
                    <a:pt x="1028044" y="1610204"/>
                  </a:lnTo>
                  <a:cubicBezTo>
                    <a:pt x="1028044" y="1637032"/>
                    <a:pt x="1017387" y="1662761"/>
                    <a:pt x="998417" y="1681730"/>
                  </a:cubicBezTo>
                  <a:cubicBezTo>
                    <a:pt x="979447" y="1700700"/>
                    <a:pt x="953718" y="1711358"/>
                    <a:pt x="926890" y="1711358"/>
                  </a:cubicBezTo>
                  <a:lnTo>
                    <a:pt x="101153" y="1711358"/>
                  </a:lnTo>
                  <a:cubicBezTo>
                    <a:pt x="74326" y="1711358"/>
                    <a:pt x="48597" y="1700700"/>
                    <a:pt x="29627" y="1681730"/>
                  </a:cubicBezTo>
                  <a:cubicBezTo>
                    <a:pt x="10657" y="1662761"/>
                    <a:pt x="0" y="1637032"/>
                    <a:pt x="0" y="1610204"/>
                  </a:cubicBezTo>
                  <a:lnTo>
                    <a:pt x="0" y="101153"/>
                  </a:lnTo>
                  <a:cubicBezTo>
                    <a:pt x="0" y="74326"/>
                    <a:pt x="10657" y="48597"/>
                    <a:pt x="29627" y="29627"/>
                  </a:cubicBezTo>
                  <a:cubicBezTo>
                    <a:pt x="48597" y="10657"/>
                    <a:pt x="74326" y="0"/>
                    <a:pt x="101153" y="0"/>
                  </a:cubicBezTo>
                  <a:close/>
                </a:path>
              </a:pathLst>
            </a:custGeom>
            <a:solidFill>
              <a:srgbClr val="0075B2"/>
            </a:solidFill>
          </p:spPr>
          <p:txBody>
            <a:bodyPr/>
            <a:lstStyle/>
            <a:p>
              <a:endParaRPr lang="en-GB"/>
            </a:p>
          </p:txBody>
        </p:sp>
        <p:sp>
          <p:nvSpPr>
            <p:cNvPr id="5" name="TextBox 5"/>
            <p:cNvSpPr txBox="1"/>
            <p:nvPr/>
          </p:nvSpPr>
          <p:spPr>
            <a:xfrm>
              <a:off x="0" y="-28575"/>
              <a:ext cx="1028044" cy="1739933"/>
            </a:xfrm>
            <a:prstGeom prst="rect">
              <a:avLst/>
            </a:prstGeom>
          </p:spPr>
          <p:txBody>
            <a:bodyPr lIns="50800" tIns="50800" rIns="50800" bIns="50800" rtlCol="0" anchor="ctr"/>
            <a:lstStyle/>
            <a:p>
              <a:pPr algn="ctr">
                <a:lnSpc>
                  <a:spcPts val="1960"/>
                </a:lnSpc>
              </a:pPr>
              <a:endParaRPr/>
            </a:p>
          </p:txBody>
        </p:sp>
      </p:grpSp>
      <p:grpSp>
        <p:nvGrpSpPr>
          <p:cNvPr id="6" name="Group 6" descr="Box 2: Activity in Pairs - Pair up with a colleague to have a short coaching conversation using your chosen model &#10;"/>
          <p:cNvGrpSpPr/>
          <p:nvPr/>
        </p:nvGrpSpPr>
        <p:grpSpPr>
          <a:xfrm>
            <a:off x="7307681" y="3789188"/>
            <a:ext cx="3903354" cy="6497812"/>
            <a:chOff x="0" y="0"/>
            <a:chExt cx="1028044" cy="1711358"/>
          </a:xfrm>
        </p:grpSpPr>
        <p:sp>
          <p:nvSpPr>
            <p:cNvPr id="7" name="Freeform 7"/>
            <p:cNvSpPr/>
            <p:nvPr/>
          </p:nvSpPr>
          <p:spPr>
            <a:xfrm>
              <a:off x="0" y="0"/>
              <a:ext cx="1028044" cy="1711358"/>
            </a:xfrm>
            <a:custGeom>
              <a:avLst/>
              <a:gdLst/>
              <a:ahLst/>
              <a:cxnLst/>
              <a:rect l="l" t="t" r="r" b="b"/>
              <a:pathLst>
                <a:path w="1028044" h="1711358">
                  <a:moveTo>
                    <a:pt x="101153" y="0"/>
                  </a:moveTo>
                  <a:lnTo>
                    <a:pt x="926890" y="0"/>
                  </a:lnTo>
                  <a:cubicBezTo>
                    <a:pt x="953718" y="0"/>
                    <a:pt x="979447" y="10657"/>
                    <a:pt x="998417" y="29627"/>
                  </a:cubicBezTo>
                  <a:cubicBezTo>
                    <a:pt x="1017387" y="48597"/>
                    <a:pt x="1028044" y="74326"/>
                    <a:pt x="1028044" y="101153"/>
                  </a:cubicBezTo>
                  <a:lnTo>
                    <a:pt x="1028044" y="1610204"/>
                  </a:lnTo>
                  <a:cubicBezTo>
                    <a:pt x="1028044" y="1637032"/>
                    <a:pt x="1017387" y="1662761"/>
                    <a:pt x="998417" y="1681730"/>
                  </a:cubicBezTo>
                  <a:cubicBezTo>
                    <a:pt x="979447" y="1700700"/>
                    <a:pt x="953718" y="1711358"/>
                    <a:pt x="926890" y="1711358"/>
                  </a:cubicBezTo>
                  <a:lnTo>
                    <a:pt x="101153" y="1711358"/>
                  </a:lnTo>
                  <a:cubicBezTo>
                    <a:pt x="74326" y="1711358"/>
                    <a:pt x="48597" y="1700700"/>
                    <a:pt x="29627" y="1681730"/>
                  </a:cubicBezTo>
                  <a:cubicBezTo>
                    <a:pt x="10657" y="1662761"/>
                    <a:pt x="0" y="1637032"/>
                    <a:pt x="0" y="1610204"/>
                  </a:cubicBezTo>
                  <a:lnTo>
                    <a:pt x="0" y="101153"/>
                  </a:lnTo>
                  <a:cubicBezTo>
                    <a:pt x="0" y="74326"/>
                    <a:pt x="10657" y="48597"/>
                    <a:pt x="29627" y="29627"/>
                  </a:cubicBezTo>
                  <a:cubicBezTo>
                    <a:pt x="48597" y="10657"/>
                    <a:pt x="74326" y="0"/>
                    <a:pt x="101153" y="0"/>
                  </a:cubicBezTo>
                  <a:close/>
                </a:path>
              </a:pathLst>
            </a:custGeom>
            <a:solidFill>
              <a:srgbClr val="80379B"/>
            </a:solidFill>
          </p:spPr>
          <p:txBody>
            <a:bodyPr/>
            <a:lstStyle/>
            <a:p>
              <a:endParaRPr lang="en-GB"/>
            </a:p>
          </p:txBody>
        </p:sp>
        <p:sp>
          <p:nvSpPr>
            <p:cNvPr id="8" name="TextBox 8"/>
            <p:cNvSpPr txBox="1"/>
            <p:nvPr/>
          </p:nvSpPr>
          <p:spPr>
            <a:xfrm>
              <a:off x="0" y="-28575"/>
              <a:ext cx="1028044" cy="1739933"/>
            </a:xfrm>
            <a:prstGeom prst="rect">
              <a:avLst/>
            </a:prstGeom>
          </p:spPr>
          <p:txBody>
            <a:bodyPr lIns="50800" tIns="50800" rIns="50800" bIns="50800" rtlCol="0" anchor="ctr"/>
            <a:lstStyle/>
            <a:p>
              <a:pPr algn="ctr">
                <a:lnSpc>
                  <a:spcPts val="1960"/>
                </a:lnSpc>
              </a:pPr>
              <a:endParaRPr/>
            </a:p>
          </p:txBody>
        </p:sp>
      </p:grpSp>
      <p:grpSp>
        <p:nvGrpSpPr>
          <p:cNvPr id="9" name="Group 9" descr="Box 3: Groups Activity - How did using the model support you when coaching? &#10;&#10;Where might you use this model in practice?&#10;"/>
          <p:cNvGrpSpPr/>
          <p:nvPr/>
        </p:nvGrpSpPr>
        <p:grpSpPr>
          <a:xfrm>
            <a:off x="13105565" y="3789188"/>
            <a:ext cx="3903354" cy="6497812"/>
            <a:chOff x="0" y="0"/>
            <a:chExt cx="1028044" cy="1711358"/>
          </a:xfrm>
        </p:grpSpPr>
        <p:sp>
          <p:nvSpPr>
            <p:cNvPr id="10" name="Freeform 10"/>
            <p:cNvSpPr/>
            <p:nvPr/>
          </p:nvSpPr>
          <p:spPr>
            <a:xfrm>
              <a:off x="0" y="0"/>
              <a:ext cx="1028044" cy="1711358"/>
            </a:xfrm>
            <a:custGeom>
              <a:avLst/>
              <a:gdLst/>
              <a:ahLst/>
              <a:cxnLst/>
              <a:rect l="l" t="t" r="r" b="b"/>
              <a:pathLst>
                <a:path w="1028044" h="1711358">
                  <a:moveTo>
                    <a:pt x="101153" y="0"/>
                  </a:moveTo>
                  <a:lnTo>
                    <a:pt x="926890" y="0"/>
                  </a:lnTo>
                  <a:cubicBezTo>
                    <a:pt x="953718" y="0"/>
                    <a:pt x="979447" y="10657"/>
                    <a:pt x="998417" y="29627"/>
                  </a:cubicBezTo>
                  <a:cubicBezTo>
                    <a:pt x="1017387" y="48597"/>
                    <a:pt x="1028044" y="74326"/>
                    <a:pt x="1028044" y="101153"/>
                  </a:cubicBezTo>
                  <a:lnTo>
                    <a:pt x="1028044" y="1610204"/>
                  </a:lnTo>
                  <a:cubicBezTo>
                    <a:pt x="1028044" y="1637032"/>
                    <a:pt x="1017387" y="1662761"/>
                    <a:pt x="998417" y="1681730"/>
                  </a:cubicBezTo>
                  <a:cubicBezTo>
                    <a:pt x="979447" y="1700700"/>
                    <a:pt x="953718" y="1711358"/>
                    <a:pt x="926890" y="1711358"/>
                  </a:cubicBezTo>
                  <a:lnTo>
                    <a:pt x="101153" y="1711358"/>
                  </a:lnTo>
                  <a:cubicBezTo>
                    <a:pt x="74326" y="1711358"/>
                    <a:pt x="48597" y="1700700"/>
                    <a:pt x="29627" y="1681730"/>
                  </a:cubicBezTo>
                  <a:cubicBezTo>
                    <a:pt x="10657" y="1662761"/>
                    <a:pt x="0" y="1637032"/>
                    <a:pt x="0" y="1610204"/>
                  </a:cubicBezTo>
                  <a:lnTo>
                    <a:pt x="0" y="101153"/>
                  </a:lnTo>
                  <a:cubicBezTo>
                    <a:pt x="0" y="74326"/>
                    <a:pt x="10657" y="48597"/>
                    <a:pt x="29627" y="29627"/>
                  </a:cubicBezTo>
                  <a:cubicBezTo>
                    <a:pt x="48597" y="10657"/>
                    <a:pt x="74326" y="0"/>
                    <a:pt x="101153" y="0"/>
                  </a:cubicBezTo>
                  <a:close/>
                </a:path>
              </a:pathLst>
            </a:custGeom>
            <a:solidFill>
              <a:srgbClr val="66C16C"/>
            </a:solidFill>
          </p:spPr>
          <p:txBody>
            <a:bodyPr/>
            <a:lstStyle/>
            <a:p>
              <a:endParaRPr lang="en-GB"/>
            </a:p>
          </p:txBody>
        </p:sp>
        <p:sp>
          <p:nvSpPr>
            <p:cNvPr id="11" name="TextBox 11"/>
            <p:cNvSpPr txBox="1"/>
            <p:nvPr/>
          </p:nvSpPr>
          <p:spPr>
            <a:xfrm>
              <a:off x="0" y="-28575"/>
              <a:ext cx="1028044" cy="1739933"/>
            </a:xfrm>
            <a:prstGeom prst="rect">
              <a:avLst/>
            </a:prstGeom>
          </p:spPr>
          <p:txBody>
            <a:bodyPr lIns="50800" tIns="50800" rIns="50800" bIns="50800" rtlCol="0" anchor="ctr"/>
            <a:lstStyle/>
            <a:p>
              <a:pPr algn="ctr">
                <a:lnSpc>
                  <a:spcPts val="1960"/>
                </a:lnSpc>
              </a:pPr>
              <a:endParaRPr/>
            </a:p>
          </p:txBody>
        </p:sp>
      </p:grpSp>
      <p:sp>
        <p:nvSpPr>
          <p:cNvPr id="12" name="Freeform 12">
            <a:extLst>
              <a:ext uri="{C183D7F6-B498-43B3-948B-1728B52AA6E4}">
                <adec:decorative xmlns:adec="http://schemas.microsoft.com/office/drawing/2017/decorative" val="1"/>
              </a:ext>
            </a:extLst>
          </p:cNvPr>
          <p:cNvSpPr/>
          <p:nvPr/>
        </p:nvSpPr>
        <p:spPr>
          <a:xfrm>
            <a:off x="2770702" y="3318025"/>
            <a:ext cx="1825475" cy="1825475"/>
          </a:xfrm>
          <a:custGeom>
            <a:avLst/>
            <a:gdLst/>
            <a:ahLst/>
            <a:cxnLst/>
            <a:rect l="l" t="t" r="r" b="b"/>
            <a:pathLst>
              <a:path w="1825475" h="1825475">
                <a:moveTo>
                  <a:pt x="0" y="0"/>
                </a:moveTo>
                <a:lnTo>
                  <a:pt x="1825475" y="0"/>
                </a:lnTo>
                <a:lnTo>
                  <a:pt x="1825475" y="1825475"/>
                </a:lnTo>
                <a:lnTo>
                  <a:pt x="0" y="18254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3" name="Freeform 13">
            <a:extLst>
              <a:ext uri="{C183D7F6-B498-43B3-948B-1728B52AA6E4}">
                <adec:decorative xmlns:adec="http://schemas.microsoft.com/office/drawing/2017/decorative" val="1"/>
              </a:ext>
            </a:extLst>
          </p:cNvPr>
          <p:cNvSpPr/>
          <p:nvPr/>
        </p:nvSpPr>
        <p:spPr>
          <a:xfrm>
            <a:off x="8277120" y="3354881"/>
            <a:ext cx="1825234" cy="1825234"/>
          </a:xfrm>
          <a:custGeom>
            <a:avLst/>
            <a:gdLst/>
            <a:ahLst/>
            <a:cxnLst/>
            <a:rect l="l" t="t" r="r" b="b"/>
            <a:pathLst>
              <a:path w="1825234" h="1825234">
                <a:moveTo>
                  <a:pt x="0" y="0"/>
                </a:moveTo>
                <a:lnTo>
                  <a:pt x="1825235" y="0"/>
                </a:lnTo>
                <a:lnTo>
                  <a:pt x="1825235" y="1825235"/>
                </a:lnTo>
                <a:lnTo>
                  <a:pt x="0" y="182523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4" name="Freeform 14">
            <a:extLst>
              <a:ext uri="{C183D7F6-B498-43B3-948B-1728B52AA6E4}">
                <adec:decorative xmlns:adec="http://schemas.microsoft.com/office/drawing/2017/decorative" val="1"/>
              </a:ext>
            </a:extLst>
          </p:cNvPr>
          <p:cNvSpPr/>
          <p:nvPr/>
        </p:nvSpPr>
        <p:spPr>
          <a:xfrm>
            <a:off x="14157576" y="3318025"/>
            <a:ext cx="1799333" cy="1799333"/>
          </a:xfrm>
          <a:custGeom>
            <a:avLst/>
            <a:gdLst/>
            <a:ahLst/>
            <a:cxnLst/>
            <a:rect l="l" t="t" r="r" b="b"/>
            <a:pathLst>
              <a:path w="1799333" h="1799333">
                <a:moveTo>
                  <a:pt x="0" y="0"/>
                </a:moveTo>
                <a:lnTo>
                  <a:pt x="1799333" y="0"/>
                </a:lnTo>
                <a:lnTo>
                  <a:pt x="1799333" y="1799333"/>
                </a:lnTo>
                <a:lnTo>
                  <a:pt x="0" y="179933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5" name="Freeform 15">
            <a:extLst>
              <a:ext uri="{C183D7F6-B498-43B3-948B-1728B52AA6E4}">
                <adec:decorative xmlns:adec="http://schemas.microsoft.com/office/drawing/2017/decorative" val="1"/>
              </a:ext>
            </a:extLst>
          </p:cNvPr>
          <p:cNvSpPr/>
          <p:nvPr/>
        </p:nvSpPr>
        <p:spPr>
          <a:xfrm>
            <a:off x="2984123" y="1668806"/>
            <a:ext cx="1468453" cy="1468453"/>
          </a:xfrm>
          <a:custGeom>
            <a:avLst/>
            <a:gdLst/>
            <a:ahLst/>
            <a:cxnLst/>
            <a:rect l="l" t="t" r="r" b="b"/>
            <a:pathLst>
              <a:path w="1468453" h="1468453">
                <a:moveTo>
                  <a:pt x="0" y="0"/>
                </a:moveTo>
                <a:lnTo>
                  <a:pt x="1468453" y="0"/>
                </a:lnTo>
                <a:lnTo>
                  <a:pt x="1468453" y="1468453"/>
                </a:lnTo>
                <a:lnTo>
                  <a:pt x="0" y="146845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16" name="Freeform 16">
            <a:extLst>
              <a:ext uri="{C183D7F6-B498-43B3-948B-1728B52AA6E4}">
                <adec:decorative xmlns:adec="http://schemas.microsoft.com/office/drawing/2017/decorative" val="1"/>
              </a:ext>
            </a:extLst>
          </p:cNvPr>
          <p:cNvSpPr/>
          <p:nvPr/>
        </p:nvSpPr>
        <p:spPr>
          <a:xfrm>
            <a:off x="8277120" y="1526139"/>
            <a:ext cx="1821485" cy="1791886"/>
          </a:xfrm>
          <a:custGeom>
            <a:avLst/>
            <a:gdLst/>
            <a:ahLst/>
            <a:cxnLst/>
            <a:rect l="l" t="t" r="r" b="b"/>
            <a:pathLst>
              <a:path w="1821485" h="1791886">
                <a:moveTo>
                  <a:pt x="0" y="0"/>
                </a:moveTo>
                <a:lnTo>
                  <a:pt x="1821485" y="0"/>
                </a:lnTo>
                <a:lnTo>
                  <a:pt x="1821485" y="1791886"/>
                </a:lnTo>
                <a:lnTo>
                  <a:pt x="0" y="179188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17" name="Freeform 17">
            <a:extLst>
              <a:ext uri="{C183D7F6-B498-43B3-948B-1728B52AA6E4}">
                <adec:decorative xmlns:adec="http://schemas.microsoft.com/office/drawing/2017/decorative" val="1"/>
              </a:ext>
            </a:extLst>
          </p:cNvPr>
          <p:cNvSpPr/>
          <p:nvPr/>
        </p:nvSpPr>
        <p:spPr>
          <a:xfrm>
            <a:off x="15576005" y="2093715"/>
            <a:ext cx="1163951" cy="1261166"/>
          </a:xfrm>
          <a:custGeom>
            <a:avLst/>
            <a:gdLst/>
            <a:ahLst/>
            <a:cxnLst/>
            <a:rect l="l" t="t" r="r" b="b"/>
            <a:pathLst>
              <a:path w="1163951" h="1261166">
                <a:moveTo>
                  <a:pt x="0" y="0"/>
                </a:moveTo>
                <a:lnTo>
                  <a:pt x="1163951" y="0"/>
                </a:lnTo>
                <a:lnTo>
                  <a:pt x="1163951" y="1261166"/>
                </a:lnTo>
                <a:lnTo>
                  <a:pt x="0" y="126116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18" name="Freeform 18">
            <a:extLst>
              <a:ext uri="{C183D7F6-B498-43B3-948B-1728B52AA6E4}">
                <adec:decorative xmlns:adec="http://schemas.microsoft.com/office/drawing/2017/decorative" val="1"/>
              </a:ext>
            </a:extLst>
          </p:cNvPr>
          <p:cNvSpPr/>
          <p:nvPr/>
        </p:nvSpPr>
        <p:spPr>
          <a:xfrm>
            <a:off x="14387877" y="1912620"/>
            <a:ext cx="1338730" cy="1338730"/>
          </a:xfrm>
          <a:custGeom>
            <a:avLst/>
            <a:gdLst/>
            <a:ahLst/>
            <a:cxnLst/>
            <a:rect l="l" t="t" r="r" b="b"/>
            <a:pathLst>
              <a:path w="1338730" h="1338730">
                <a:moveTo>
                  <a:pt x="0" y="0"/>
                </a:moveTo>
                <a:lnTo>
                  <a:pt x="1338731" y="0"/>
                </a:lnTo>
                <a:lnTo>
                  <a:pt x="1338731" y="1338730"/>
                </a:lnTo>
                <a:lnTo>
                  <a:pt x="0" y="133873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a:p>
        </p:txBody>
      </p:sp>
      <p:sp>
        <p:nvSpPr>
          <p:cNvPr id="20" name="TextBox 20">
            <a:extLst>
              <a:ext uri="{C183D7F6-B498-43B3-948B-1728B52AA6E4}">
                <adec:decorative xmlns:adec="http://schemas.microsoft.com/office/drawing/2017/decorative" val="1"/>
              </a:ext>
            </a:extLst>
          </p:cNvPr>
          <p:cNvSpPr txBox="1"/>
          <p:nvPr/>
        </p:nvSpPr>
        <p:spPr>
          <a:xfrm>
            <a:off x="1736537" y="5811306"/>
            <a:ext cx="3893806" cy="4989636"/>
          </a:xfrm>
          <a:prstGeom prst="rect">
            <a:avLst/>
          </a:prstGeom>
        </p:spPr>
        <p:txBody>
          <a:bodyPr lIns="0" tIns="0" rIns="0" bIns="0" rtlCol="0" anchor="t">
            <a:spAutoFit/>
          </a:bodyPr>
          <a:lstStyle/>
          <a:p>
            <a:pPr algn="ctr">
              <a:lnSpc>
                <a:spcPts val="4619"/>
              </a:lnSpc>
              <a:spcBef>
                <a:spcPct val="0"/>
              </a:spcBef>
            </a:pPr>
            <a:r>
              <a:rPr lang="en-US" sz="3299" dirty="0">
                <a:solidFill>
                  <a:srgbClr val="FBF6F1"/>
                </a:solidFill>
                <a:latin typeface="Public Sans"/>
              </a:rPr>
              <a:t> Consider each model and decide which one you would like to practice today</a:t>
            </a:r>
          </a:p>
          <a:p>
            <a:pPr algn="ctr">
              <a:lnSpc>
                <a:spcPts val="2520"/>
              </a:lnSpc>
              <a:spcBef>
                <a:spcPct val="0"/>
              </a:spcBef>
            </a:pPr>
            <a:endParaRPr lang="en-US" sz="3299" dirty="0">
              <a:solidFill>
                <a:srgbClr val="FBF6F1"/>
              </a:solidFill>
              <a:latin typeface="Public Sans"/>
            </a:endParaRPr>
          </a:p>
          <a:p>
            <a:pPr algn="ctr">
              <a:lnSpc>
                <a:spcPts val="4619"/>
              </a:lnSpc>
              <a:spcBef>
                <a:spcPct val="0"/>
              </a:spcBef>
            </a:pPr>
            <a:r>
              <a:rPr lang="en-US" sz="3299" dirty="0">
                <a:solidFill>
                  <a:srgbClr val="FBF6F1"/>
                </a:solidFill>
                <a:latin typeface="Public Sans"/>
              </a:rPr>
              <a:t>Consider a question or scenario to talk through with a peer </a:t>
            </a:r>
          </a:p>
        </p:txBody>
      </p:sp>
      <p:sp>
        <p:nvSpPr>
          <p:cNvPr id="21" name="TextBox 21">
            <a:extLst>
              <a:ext uri="{C183D7F6-B498-43B3-948B-1728B52AA6E4}">
                <adec:decorative xmlns:adec="http://schemas.microsoft.com/office/drawing/2017/decorative" val="1"/>
              </a:ext>
            </a:extLst>
          </p:cNvPr>
          <p:cNvSpPr txBox="1"/>
          <p:nvPr/>
        </p:nvSpPr>
        <p:spPr>
          <a:xfrm>
            <a:off x="7384494" y="5811306"/>
            <a:ext cx="3610487" cy="3489225"/>
          </a:xfrm>
          <a:prstGeom prst="rect">
            <a:avLst/>
          </a:prstGeom>
        </p:spPr>
        <p:txBody>
          <a:bodyPr lIns="0" tIns="0" rIns="0" bIns="0" rtlCol="0" anchor="t">
            <a:spAutoFit/>
          </a:bodyPr>
          <a:lstStyle/>
          <a:p>
            <a:pPr algn="ctr">
              <a:lnSpc>
                <a:spcPts val="4620"/>
              </a:lnSpc>
              <a:spcBef>
                <a:spcPct val="0"/>
              </a:spcBef>
            </a:pPr>
            <a:r>
              <a:rPr lang="en-US" sz="3300" dirty="0">
                <a:solidFill>
                  <a:srgbClr val="FBF6F1"/>
                </a:solidFill>
                <a:latin typeface="Public Sans"/>
              </a:rPr>
              <a:t>Pair up with a colleague to have a short coaching conversation using your chosen model </a:t>
            </a:r>
          </a:p>
        </p:txBody>
      </p:sp>
      <p:sp>
        <p:nvSpPr>
          <p:cNvPr id="22" name="TextBox 22">
            <a:extLst>
              <a:ext uri="{C183D7F6-B498-43B3-948B-1728B52AA6E4}">
                <adec:decorative xmlns:adec="http://schemas.microsoft.com/office/drawing/2017/decorative" val="1"/>
              </a:ext>
            </a:extLst>
          </p:cNvPr>
          <p:cNvSpPr txBox="1"/>
          <p:nvPr/>
        </p:nvSpPr>
        <p:spPr>
          <a:xfrm>
            <a:off x="13244806" y="5777123"/>
            <a:ext cx="3624873" cy="3809826"/>
          </a:xfrm>
          <a:prstGeom prst="rect">
            <a:avLst/>
          </a:prstGeom>
        </p:spPr>
        <p:txBody>
          <a:bodyPr lIns="0" tIns="0" rIns="0" bIns="0" rtlCol="0" anchor="t">
            <a:spAutoFit/>
          </a:bodyPr>
          <a:lstStyle/>
          <a:p>
            <a:pPr algn="ctr">
              <a:lnSpc>
                <a:spcPts val="4620"/>
              </a:lnSpc>
            </a:pPr>
            <a:r>
              <a:rPr lang="en-US" sz="3300" dirty="0">
                <a:solidFill>
                  <a:srgbClr val="FBF6F1"/>
                </a:solidFill>
                <a:latin typeface="Public Sans"/>
              </a:rPr>
              <a:t>How did using the model support you when coaching? </a:t>
            </a:r>
          </a:p>
          <a:p>
            <a:pPr algn="ctr">
              <a:lnSpc>
                <a:spcPts val="2520"/>
              </a:lnSpc>
            </a:pPr>
            <a:endParaRPr lang="en-US" sz="3300" dirty="0">
              <a:solidFill>
                <a:srgbClr val="FBF6F1"/>
              </a:solidFill>
              <a:latin typeface="Public Sans"/>
            </a:endParaRPr>
          </a:p>
          <a:p>
            <a:pPr algn="ctr">
              <a:lnSpc>
                <a:spcPts val="4620"/>
              </a:lnSpc>
              <a:spcBef>
                <a:spcPct val="0"/>
              </a:spcBef>
            </a:pPr>
            <a:r>
              <a:rPr lang="en-US" sz="3300" dirty="0">
                <a:solidFill>
                  <a:srgbClr val="FBF6F1"/>
                </a:solidFill>
                <a:latin typeface="Public Sans"/>
              </a:rPr>
              <a:t>Where might you use this model in practice?</a:t>
            </a:r>
          </a:p>
        </p:txBody>
      </p:sp>
      <p:sp>
        <p:nvSpPr>
          <p:cNvPr id="23" name="TextBox 23">
            <a:extLst>
              <a:ext uri="{C183D7F6-B498-43B3-948B-1728B52AA6E4}">
                <adec:decorative xmlns:adec="http://schemas.microsoft.com/office/drawing/2017/decorative" val="1"/>
              </a:ext>
            </a:extLst>
          </p:cNvPr>
          <p:cNvSpPr txBox="1"/>
          <p:nvPr/>
        </p:nvSpPr>
        <p:spPr>
          <a:xfrm>
            <a:off x="13360401" y="5022108"/>
            <a:ext cx="3153838" cy="725968"/>
          </a:xfrm>
          <a:prstGeom prst="rect">
            <a:avLst/>
          </a:prstGeom>
        </p:spPr>
        <p:txBody>
          <a:bodyPr wrap="square" lIns="0" tIns="0" rIns="0" bIns="0" rtlCol="0" anchor="t">
            <a:spAutoFit/>
          </a:bodyPr>
          <a:lstStyle/>
          <a:p>
            <a:pPr algn="ctr">
              <a:lnSpc>
                <a:spcPts val="6160"/>
              </a:lnSpc>
              <a:spcBef>
                <a:spcPct val="0"/>
              </a:spcBef>
            </a:pPr>
            <a:r>
              <a:rPr lang="en-US" sz="4400" dirty="0">
                <a:solidFill>
                  <a:srgbClr val="FBF6F1"/>
                </a:solidFill>
                <a:latin typeface="Public Sans"/>
              </a:rPr>
              <a:t>As a group</a:t>
            </a:r>
          </a:p>
        </p:txBody>
      </p:sp>
      <p:sp>
        <p:nvSpPr>
          <p:cNvPr id="24" name="TextBox 24">
            <a:extLst>
              <a:ext uri="{C183D7F6-B498-43B3-948B-1728B52AA6E4}">
                <adec:decorative xmlns:adec="http://schemas.microsoft.com/office/drawing/2017/decorative" val="1"/>
              </a:ext>
            </a:extLst>
          </p:cNvPr>
          <p:cNvSpPr txBox="1"/>
          <p:nvPr/>
        </p:nvSpPr>
        <p:spPr>
          <a:xfrm>
            <a:off x="8272141" y="5018562"/>
            <a:ext cx="2091059" cy="725968"/>
          </a:xfrm>
          <a:prstGeom prst="rect">
            <a:avLst/>
          </a:prstGeom>
        </p:spPr>
        <p:txBody>
          <a:bodyPr wrap="square" lIns="0" tIns="0" rIns="0" bIns="0" rtlCol="0" anchor="t">
            <a:spAutoFit/>
          </a:bodyPr>
          <a:lstStyle/>
          <a:p>
            <a:pPr algn="ctr">
              <a:lnSpc>
                <a:spcPts val="6160"/>
              </a:lnSpc>
              <a:spcBef>
                <a:spcPct val="0"/>
              </a:spcBef>
            </a:pPr>
            <a:r>
              <a:rPr lang="en-US" sz="4400" dirty="0">
                <a:solidFill>
                  <a:srgbClr val="FBF6F1"/>
                </a:solidFill>
                <a:latin typeface="Public Sans"/>
              </a:rPr>
              <a:t>In pairs</a:t>
            </a:r>
          </a:p>
        </p:txBody>
      </p:sp>
      <p:sp>
        <p:nvSpPr>
          <p:cNvPr id="25" name="Freeform 25">
            <a:extLst>
              <a:ext uri="{C183D7F6-B498-43B3-948B-1728B52AA6E4}">
                <adec:decorative xmlns:adec="http://schemas.microsoft.com/office/drawing/2017/decorative" val="1"/>
              </a:ext>
            </a:extLst>
          </p:cNvPr>
          <p:cNvSpPr/>
          <p:nvPr/>
        </p:nvSpPr>
        <p:spPr>
          <a:xfrm>
            <a:off x="13361556" y="2056859"/>
            <a:ext cx="1163951" cy="1261166"/>
          </a:xfrm>
          <a:custGeom>
            <a:avLst/>
            <a:gdLst/>
            <a:ahLst/>
            <a:cxnLst/>
            <a:rect l="l" t="t" r="r" b="b"/>
            <a:pathLst>
              <a:path w="1163951" h="1261166">
                <a:moveTo>
                  <a:pt x="0" y="0"/>
                </a:moveTo>
                <a:lnTo>
                  <a:pt x="1163951" y="0"/>
                </a:lnTo>
                <a:lnTo>
                  <a:pt x="1163951" y="1261166"/>
                </a:lnTo>
                <a:lnTo>
                  <a:pt x="0" y="126116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26" name="TextBox 26">
            <a:extLst>
              <a:ext uri="{C183D7F6-B498-43B3-948B-1728B52AA6E4}">
                <adec:decorative xmlns:adec="http://schemas.microsoft.com/office/drawing/2017/decorative" val="1"/>
              </a:ext>
            </a:extLst>
          </p:cNvPr>
          <p:cNvSpPr txBox="1"/>
          <p:nvPr/>
        </p:nvSpPr>
        <p:spPr>
          <a:xfrm>
            <a:off x="2075880" y="5067300"/>
            <a:ext cx="2891191" cy="725968"/>
          </a:xfrm>
          <a:prstGeom prst="rect">
            <a:avLst/>
          </a:prstGeom>
        </p:spPr>
        <p:txBody>
          <a:bodyPr wrap="square" lIns="0" tIns="0" rIns="0" bIns="0" rtlCol="0" anchor="t">
            <a:spAutoFit/>
          </a:bodyPr>
          <a:lstStyle/>
          <a:p>
            <a:pPr algn="ctr">
              <a:lnSpc>
                <a:spcPts val="6160"/>
              </a:lnSpc>
              <a:spcBef>
                <a:spcPct val="0"/>
              </a:spcBef>
            </a:pPr>
            <a:r>
              <a:rPr lang="en-US" sz="4400" spc="-422" dirty="0">
                <a:solidFill>
                  <a:srgbClr val="FBF6F1"/>
                </a:solidFill>
                <a:latin typeface="Public Sans"/>
              </a:rPr>
              <a:t>Individually</a:t>
            </a:r>
          </a:p>
        </p:txBody>
      </p:sp>
      <p:sp>
        <p:nvSpPr>
          <p:cNvPr id="27" name="Title 26">
            <a:extLst>
              <a:ext uri="{FF2B5EF4-FFF2-40B4-BE49-F238E27FC236}">
                <a16:creationId xmlns:a16="http://schemas.microsoft.com/office/drawing/2014/main" id="{D3A919A1-1FBF-B8D5-2D36-725B7755DE0E}"/>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GB" dirty="0"/>
              <a:t>Activity - apply a coaching model in practice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9144000" y="342900"/>
            <a:ext cx="8841904" cy="9682557"/>
            <a:chOff x="0" y="0"/>
            <a:chExt cx="2328732" cy="2550139"/>
          </a:xfrm>
        </p:grpSpPr>
        <p:sp>
          <p:nvSpPr>
            <p:cNvPr id="3" name="Freeform 3"/>
            <p:cNvSpPr/>
            <p:nvPr/>
          </p:nvSpPr>
          <p:spPr>
            <a:xfrm>
              <a:off x="0" y="0"/>
              <a:ext cx="2328732" cy="2550139"/>
            </a:xfrm>
            <a:custGeom>
              <a:avLst/>
              <a:gdLst/>
              <a:ahLst/>
              <a:cxnLst/>
              <a:rect l="l" t="t" r="r" b="b"/>
              <a:pathLst>
                <a:path w="2328732" h="2550139">
                  <a:moveTo>
                    <a:pt x="0" y="0"/>
                  </a:moveTo>
                  <a:lnTo>
                    <a:pt x="2328732" y="0"/>
                  </a:lnTo>
                  <a:lnTo>
                    <a:pt x="2328732" y="2550139"/>
                  </a:lnTo>
                  <a:lnTo>
                    <a:pt x="0" y="2550139"/>
                  </a:lnTo>
                  <a:close/>
                </a:path>
              </a:pathLst>
            </a:custGeom>
            <a:solidFill>
              <a:srgbClr val="FBF6F1"/>
            </a:solidFill>
          </p:spPr>
          <p:txBody>
            <a:bodyPr/>
            <a:lstStyle/>
            <a:p>
              <a:endParaRPr lang="en-GB"/>
            </a:p>
          </p:txBody>
        </p:sp>
        <p:sp>
          <p:nvSpPr>
            <p:cNvPr id="4" name="TextBox 4"/>
            <p:cNvSpPr txBox="1"/>
            <p:nvPr/>
          </p:nvSpPr>
          <p:spPr>
            <a:xfrm>
              <a:off x="0" y="-28575"/>
              <a:ext cx="2328732" cy="2578714"/>
            </a:xfrm>
            <a:prstGeom prst="rect">
              <a:avLst/>
            </a:prstGeom>
          </p:spPr>
          <p:txBody>
            <a:bodyPr lIns="50800" tIns="50800" rIns="50800" bIns="50800" rtlCol="0" anchor="ctr"/>
            <a:lstStyle/>
            <a:p>
              <a:pPr algn="ctr">
                <a:lnSpc>
                  <a:spcPts val="1960"/>
                </a:lnSpc>
              </a:pPr>
              <a:endParaRPr/>
            </a:p>
          </p:txBody>
        </p:sp>
      </p:grpSp>
      <p:sp>
        <p:nvSpPr>
          <p:cNvPr id="7" name="TextBox 7"/>
          <p:cNvSpPr txBox="1"/>
          <p:nvPr/>
        </p:nvSpPr>
        <p:spPr>
          <a:xfrm>
            <a:off x="609600" y="3238500"/>
            <a:ext cx="8151344" cy="4924425"/>
          </a:xfrm>
          <a:prstGeom prst="rect">
            <a:avLst/>
          </a:prstGeom>
        </p:spPr>
        <p:txBody>
          <a:bodyPr lIns="0" tIns="0" rIns="0" bIns="0" rtlCol="0" anchor="t">
            <a:spAutoFit/>
          </a:bodyPr>
          <a:lstStyle/>
          <a:p>
            <a:pPr marL="0" lvl="0" indent="0" algn="l">
              <a:lnSpc>
                <a:spcPts val="9599"/>
              </a:lnSpc>
            </a:pPr>
            <a:r>
              <a:rPr lang="en-US" sz="9999" dirty="0">
                <a:solidFill>
                  <a:srgbClr val="FBF6F1"/>
                </a:solidFill>
                <a:latin typeface="Public Sans"/>
              </a:rPr>
              <a:t>Coaching in Education​ - models and tools</a:t>
            </a:r>
          </a:p>
        </p:txBody>
      </p:sp>
      <p:sp>
        <p:nvSpPr>
          <p:cNvPr id="5" name="TextBox 5"/>
          <p:cNvSpPr txBox="1"/>
          <p:nvPr/>
        </p:nvSpPr>
        <p:spPr>
          <a:xfrm>
            <a:off x="10210800" y="723900"/>
            <a:ext cx="6994594" cy="8822672"/>
          </a:xfrm>
          <a:prstGeom prst="rect">
            <a:avLst/>
          </a:prstGeom>
        </p:spPr>
        <p:txBody>
          <a:bodyPr lIns="0" tIns="0" rIns="0" bIns="0" rtlCol="0" anchor="t">
            <a:spAutoFit/>
          </a:bodyPr>
          <a:lstStyle/>
          <a:p>
            <a:pPr algn="ctr">
              <a:lnSpc>
                <a:spcPts val="13999"/>
              </a:lnSpc>
            </a:pPr>
            <a:r>
              <a:rPr lang="en-US" sz="9999" dirty="0">
                <a:solidFill>
                  <a:srgbClr val="000000"/>
                </a:solidFill>
                <a:latin typeface="Public Sans"/>
              </a:rPr>
              <a:t>Part 2​.</a:t>
            </a:r>
          </a:p>
          <a:p>
            <a:pPr algn="ctr">
              <a:lnSpc>
                <a:spcPts val="13999"/>
              </a:lnSpc>
              <a:spcBef>
                <a:spcPct val="0"/>
              </a:spcBef>
            </a:pPr>
            <a:r>
              <a:rPr lang="en-US" sz="9999" dirty="0">
                <a:solidFill>
                  <a:srgbClr val="000000"/>
                </a:solidFill>
                <a:latin typeface="Public Sans"/>
              </a:rPr>
              <a:t>Explore a selection of coaching tools</a:t>
            </a:r>
          </a:p>
        </p:txBody>
      </p:sp>
      <p:sp>
        <p:nvSpPr>
          <p:cNvPr id="6" name="Freeform 6" descr="Education Scotland Logo"/>
          <p:cNvSpPr/>
          <p:nvPr/>
        </p:nvSpPr>
        <p:spPr>
          <a:xfrm>
            <a:off x="639041" y="508380"/>
            <a:ext cx="2606890" cy="1040640"/>
          </a:xfrm>
          <a:custGeom>
            <a:avLst/>
            <a:gdLst/>
            <a:ahLst/>
            <a:cxnLst/>
            <a:rect l="l" t="t" r="r" b="b"/>
            <a:pathLst>
              <a:path w="2606890" h="1040640">
                <a:moveTo>
                  <a:pt x="0" y="0"/>
                </a:moveTo>
                <a:lnTo>
                  <a:pt x="2606890" y="0"/>
                </a:lnTo>
                <a:lnTo>
                  <a:pt x="2606890" y="1040640"/>
                </a:lnTo>
                <a:lnTo>
                  <a:pt x="0" y="1040640"/>
                </a:lnTo>
                <a:lnTo>
                  <a:pt x="0" y="0"/>
                </a:lnTo>
                <a:close/>
              </a:path>
            </a:pathLst>
          </a:custGeom>
          <a:blipFill>
            <a:blip r:embed="rId3"/>
            <a:stretch>
              <a:fillRect/>
            </a:stretch>
          </a:blipFill>
        </p:spPr>
        <p:txBody>
          <a:bodyPr/>
          <a:lstStyle/>
          <a:p>
            <a:endParaRPr lang="en-GB"/>
          </a:p>
        </p:txBody>
      </p:sp>
      <p:sp>
        <p:nvSpPr>
          <p:cNvPr id="8" name="Title 7">
            <a:extLst>
              <a:ext uri="{FF2B5EF4-FFF2-40B4-BE49-F238E27FC236}">
                <a16:creationId xmlns:a16="http://schemas.microsoft.com/office/drawing/2014/main" id="{DD0B34A9-CDC5-DCAB-DD17-4F4A3631EDF7}"/>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GB" dirty="0"/>
              <a:t>Part 2​.</a:t>
            </a:r>
            <a:br>
              <a:rPr lang="en-GB" dirty="0"/>
            </a:br>
            <a:r>
              <a:rPr lang="en-GB" dirty="0"/>
              <a:t>Explore a selection of coaching tools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2" name="Freeform 2" descr="Why?"/>
          <p:cNvSpPr/>
          <p:nvPr/>
        </p:nvSpPr>
        <p:spPr>
          <a:xfrm>
            <a:off x="424179" y="155667"/>
            <a:ext cx="4575111" cy="3385582"/>
          </a:xfrm>
          <a:custGeom>
            <a:avLst/>
            <a:gdLst/>
            <a:ahLst/>
            <a:cxnLst/>
            <a:rect l="l" t="t" r="r" b="b"/>
            <a:pathLst>
              <a:path w="4575111" h="3385582">
                <a:moveTo>
                  <a:pt x="0" y="0"/>
                </a:moveTo>
                <a:lnTo>
                  <a:pt x="4575110" y="0"/>
                </a:lnTo>
                <a:lnTo>
                  <a:pt x="4575110" y="3385582"/>
                </a:lnTo>
                <a:lnTo>
                  <a:pt x="0" y="33855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descr="Speech bubble with the word preparing within it"/>
          <p:cNvSpPr/>
          <p:nvPr/>
        </p:nvSpPr>
        <p:spPr>
          <a:xfrm>
            <a:off x="6019800" y="190500"/>
            <a:ext cx="5272831" cy="4923506"/>
          </a:xfrm>
          <a:custGeom>
            <a:avLst/>
            <a:gdLst/>
            <a:ahLst/>
            <a:cxnLst/>
            <a:rect l="l" t="t" r="r" b="b"/>
            <a:pathLst>
              <a:path w="5272831" h="4923506">
                <a:moveTo>
                  <a:pt x="0" y="0"/>
                </a:moveTo>
                <a:lnTo>
                  <a:pt x="5272832" y="0"/>
                </a:lnTo>
                <a:lnTo>
                  <a:pt x="5272832" y="4923507"/>
                </a:lnTo>
                <a:lnTo>
                  <a:pt x="0" y="492350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4" name="Freeform 4" descr="Speech bubble with the words gauging perceptions within it"/>
          <p:cNvSpPr/>
          <p:nvPr/>
        </p:nvSpPr>
        <p:spPr>
          <a:xfrm>
            <a:off x="11914887" y="1028700"/>
            <a:ext cx="6303112" cy="5885531"/>
          </a:xfrm>
          <a:custGeom>
            <a:avLst/>
            <a:gdLst/>
            <a:ahLst/>
            <a:cxnLst/>
            <a:rect l="l" t="t" r="r" b="b"/>
            <a:pathLst>
              <a:path w="6303112" h="5885531">
                <a:moveTo>
                  <a:pt x="0" y="0"/>
                </a:moveTo>
                <a:lnTo>
                  <a:pt x="6303112" y="0"/>
                </a:lnTo>
                <a:lnTo>
                  <a:pt x="6303112" y="5885531"/>
                </a:lnTo>
                <a:lnTo>
                  <a:pt x="0" y="588553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Freeform 5" descr="Speech bubble with the words self-evaluation within it"/>
          <p:cNvSpPr/>
          <p:nvPr/>
        </p:nvSpPr>
        <p:spPr>
          <a:xfrm flipH="1">
            <a:off x="882258" y="3872218"/>
            <a:ext cx="6303112" cy="5885531"/>
          </a:xfrm>
          <a:custGeom>
            <a:avLst/>
            <a:gdLst/>
            <a:ahLst/>
            <a:cxnLst/>
            <a:rect l="l" t="t" r="r" b="b"/>
            <a:pathLst>
              <a:path w="6303112" h="5885531">
                <a:moveTo>
                  <a:pt x="6303112" y="0"/>
                </a:moveTo>
                <a:lnTo>
                  <a:pt x="0" y="0"/>
                </a:lnTo>
                <a:lnTo>
                  <a:pt x="0" y="5885531"/>
                </a:lnTo>
                <a:lnTo>
                  <a:pt x="6303112" y="5885531"/>
                </a:lnTo>
                <a:lnTo>
                  <a:pt x="6303112"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Freeform 6" descr="Speech bubble with the word reflecting within it"/>
          <p:cNvSpPr/>
          <p:nvPr/>
        </p:nvSpPr>
        <p:spPr>
          <a:xfrm>
            <a:off x="7848600" y="4914900"/>
            <a:ext cx="5575240" cy="5205881"/>
          </a:xfrm>
          <a:custGeom>
            <a:avLst/>
            <a:gdLst/>
            <a:ahLst/>
            <a:cxnLst/>
            <a:rect l="l" t="t" r="r" b="b"/>
            <a:pathLst>
              <a:path w="5575240" h="5205881">
                <a:moveTo>
                  <a:pt x="0" y="0"/>
                </a:moveTo>
                <a:lnTo>
                  <a:pt x="5575240" y="0"/>
                </a:lnTo>
                <a:lnTo>
                  <a:pt x="5575240" y="5205880"/>
                </a:lnTo>
                <a:lnTo>
                  <a:pt x="0" y="52058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TextBox 7">
            <a:extLst>
              <a:ext uri="{C183D7F6-B498-43B3-948B-1728B52AA6E4}">
                <adec:decorative xmlns:adec="http://schemas.microsoft.com/office/drawing/2017/decorative" val="1"/>
              </a:ext>
            </a:extLst>
          </p:cNvPr>
          <p:cNvSpPr txBox="1"/>
          <p:nvPr/>
        </p:nvSpPr>
        <p:spPr>
          <a:xfrm>
            <a:off x="6691884" y="1360727"/>
            <a:ext cx="3882479" cy="1271695"/>
          </a:xfrm>
          <a:prstGeom prst="rect">
            <a:avLst/>
          </a:prstGeom>
        </p:spPr>
        <p:txBody>
          <a:bodyPr lIns="0" tIns="0" rIns="0" bIns="0" rtlCol="0" anchor="t">
            <a:spAutoFit/>
          </a:bodyPr>
          <a:lstStyle/>
          <a:p>
            <a:pPr algn="ctr">
              <a:lnSpc>
                <a:spcPts val="11200"/>
              </a:lnSpc>
              <a:spcBef>
                <a:spcPct val="0"/>
              </a:spcBef>
            </a:pPr>
            <a:r>
              <a:rPr lang="en-US" sz="6600" dirty="0">
                <a:solidFill>
                  <a:srgbClr val="000000"/>
                </a:solidFill>
                <a:latin typeface="Public Sans"/>
              </a:rPr>
              <a:t>preparing </a:t>
            </a:r>
          </a:p>
        </p:txBody>
      </p:sp>
      <p:sp>
        <p:nvSpPr>
          <p:cNvPr id="8" name="TextBox 8">
            <a:extLst>
              <a:ext uri="{C183D7F6-B498-43B3-948B-1728B52AA6E4}">
                <adec:decorative xmlns:adec="http://schemas.microsoft.com/office/drawing/2017/decorative" val="1"/>
              </a:ext>
            </a:extLst>
          </p:cNvPr>
          <p:cNvSpPr txBox="1"/>
          <p:nvPr/>
        </p:nvSpPr>
        <p:spPr>
          <a:xfrm>
            <a:off x="11968599" y="2140029"/>
            <a:ext cx="6319401" cy="2806699"/>
          </a:xfrm>
          <a:prstGeom prst="rect">
            <a:avLst/>
          </a:prstGeom>
        </p:spPr>
        <p:txBody>
          <a:bodyPr lIns="0" tIns="0" rIns="0" bIns="0" rtlCol="0" anchor="t">
            <a:spAutoFit/>
          </a:bodyPr>
          <a:lstStyle/>
          <a:p>
            <a:pPr algn="ctr">
              <a:lnSpc>
                <a:spcPts val="11200"/>
              </a:lnSpc>
              <a:spcBef>
                <a:spcPct val="0"/>
              </a:spcBef>
            </a:pPr>
            <a:r>
              <a:rPr lang="en-US" sz="7200" dirty="0">
                <a:solidFill>
                  <a:srgbClr val="000000"/>
                </a:solidFill>
                <a:latin typeface="Public Sans"/>
              </a:rPr>
              <a:t>gauging perceptions</a:t>
            </a:r>
          </a:p>
        </p:txBody>
      </p:sp>
      <p:sp>
        <p:nvSpPr>
          <p:cNvPr id="9" name="TextBox 9">
            <a:extLst>
              <a:ext uri="{C183D7F6-B498-43B3-948B-1728B52AA6E4}">
                <adec:decorative xmlns:adec="http://schemas.microsoft.com/office/drawing/2017/decorative" val="1"/>
              </a:ext>
            </a:extLst>
          </p:cNvPr>
          <p:cNvSpPr txBox="1"/>
          <p:nvPr/>
        </p:nvSpPr>
        <p:spPr>
          <a:xfrm>
            <a:off x="1447800" y="4991100"/>
            <a:ext cx="4954656" cy="2749279"/>
          </a:xfrm>
          <a:prstGeom prst="rect">
            <a:avLst/>
          </a:prstGeom>
        </p:spPr>
        <p:txBody>
          <a:bodyPr wrap="square" lIns="0" tIns="0" rIns="0" bIns="0" rtlCol="0" anchor="t">
            <a:spAutoFit/>
          </a:bodyPr>
          <a:lstStyle/>
          <a:p>
            <a:pPr algn="ctr">
              <a:lnSpc>
                <a:spcPts val="11200"/>
              </a:lnSpc>
            </a:pPr>
            <a:r>
              <a:rPr lang="en-US" sz="7200" dirty="0">
                <a:solidFill>
                  <a:srgbClr val="000000"/>
                </a:solidFill>
                <a:latin typeface="Public Sans"/>
              </a:rPr>
              <a:t>self -</a:t>
            </a:r>
          </a:p>
          <a:p>
            <a:pPr algn="ctr">
              <a:lnSpc>
                <a:spcPts val="11200"/>
              </a:lnSpc>
              <a:spcBef>
                <a:spcPct val="0"/>
              </a:spcBef>
            </a:pPr>
            <a:r>
              <a:rPr lang="en-US" sz="7200" dirty="0">
                <a:solidFill>
                  <a:srgbClr val="000000"/>
                </a:solidFill>
                <a:latin typeface="Public Sans"/>
              </a:rPr>
              <a:t>evaluation</a:t>
            </a:r>
          </a:p>
        </p:txBody>
      </p:sp>
      <p:sp>
        <p:nvSpPr>
          <p:cNvPr id="10" name="TextBox 10">
            <a:extLst>
              <a:ext uri="{C183D7F6-B498-43B3-948B-1728B52AA6E4}">
                <adec:decorative xmlns:adec="http://schemas.microsoft.com/office/drawing/2017/decorative" val="1"/>
              </a:ext>
            </a:extLst>
          </p:cNvPr>
          <p:cNvSpPr txBox="1"/>
          <p:nvPr/>
        </p:nvSpPr>
        <p:spPr>
          <a:xfrm>
            <a:off x="8305800" y="6421748"/>
            <a:ext cx="4724399" cy="1289392"/>
          </a:xfrm>
          <a:prstGeom prst="rect">
            <a:avLst/>
          </a:prstGeom>
        </p:spPr>
        <p:txBody>
          <a:bodyPr wrap="square" lIns="0" tIns="0" rIns="0" bIns="0" rtlCol="0" anchor="t">
            <a:spAutoFit/>
          </a:bodyPr>
          <a:lstStyle/>
          <a:p>
            <a:pPr algn="ctr">
              <a:lnSpc>
                <a:spcPts val="11200"/>
              </a:lnSpc>
              <a:spcBef>
                <a:spcPct val="0"/>
              </a:spcBef>
            </a:pPr>
            <a:r>
              <a:rPr lang="en-US" sz="7200" dirty="0">
                <a:solidFill>
                  <a:srgbClr val="000000"/>
                </a:solidFill>
                <a:latin typeface="Public Sans"/>
              </a:rPr>
              <a:t>reflecting</a:t>
            </a:r>
          </a:p>
        </p:txBody>
      </p:sp>
      <p:sp>
        <p:nvSpPr>
          <p:cNvPr id="11" name="Title 10">
            <a:extLst>
              <a:ext uri="{FF2B5EF4-FFF2-40B4-BE49-F238E27FC236}">
                <a16:creationId xmlns:a16="http://schemas.microsoft.com/office/drawing/2014/main" id="{F1A71829-4830-34F8-31EE-9BE81D8805E8}"/>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Why? 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sp>
        <p:nvSpPr>
          <p:cNvPr id="2" name="TextBox 2"/>
          <p:cNvSpPr txBox="1"/>
          <p:nvPr/>
        </p:nvSpPr>
        <p:spPr>
          <a:xfrm>
            <a:off x="2133600" y="266700"/>
            <a:ext cx="14746565" cy="1161408"/>
          </a:xfrm>
          <a:prstGeom prst="rect">
            <a:avLst/>
          </a:prstGeom>
        </p:spPr>
        <p:txBody>
          <a:bodyPr lIns="0" tIns="0" rIns="0" bIns="0" rtlCol="0" anchor="t">
            <a:spAutoFit/>
          </a:bodyPr>
          <a:lstStyle/>
          <a:p>
            <a:pPr algn="ctr">
              <a:lnSpc>
                <a:spcPts val="9939"/>
              </a:lnSpc>
              <a:spcBef>
                <a:spcPct val="0"/>
              </a:spcBef>
            </a:pPr>
            <a:r>
              <a:rPr lang="en-US" sz="7099" dirty="0">
                <a:solidFill>
                  <a:srgbClr val="FBF6F1"/>
                </a:solidFill>
                <a:latin typeface="Public Sans Bold"/>
              </a:rPr>
              <a:t>Coaching Tools 1</a:t>
            </a:r>
          </a:p>
        </p:txBody>
      </p:sp>
      <p:sp>
        <p:nvSpPr>
          <p:cNvPr id="4" name="TextBox 4"/>
          <p:cNvSpPr txBox="1"/>
          <p:nvPr/>
        </p:nvSpPr>
        <p:spPr>
          <a:xfrm>
            <a:off x="4800600" y="1562100"/>
            <a:ext cx="9102991" cy="1196161"/>
          </a:xfrm>
          <a:prstGeom prst="rect">
            <a:avLst/>
          </a:prstGeom>
        </p:spPr>
        <p:txBody>
          <a:bodyPr wrap="square" lIns="0" tIns="0" rIns="0" bIns="0" rtlCol="0" anchor="t">
            <a:spAutoFit/>
          </a:bodyPr>
          <a:lstStyle/>
          <a:p>
            <a:pPr algn="ctr">
              <a:lnSpc>
                <a:spcPts val="10219"/>
              </a:lnSpc>
              <a:spcBef>
                <a:spcPct val="0"/>
              </a:spcBef>
            </a:pPr>
            <a:r>
              <a:rPr lang="en-US" sz="7299" dirty="0">
                <a:solidFill>
                  <a:srgbClr val="FBF6F1"/>
                </a:solidFill>
                <a:latin typeface="Public Sans Bold"/>
              </a:rPr>
              <a:t>Clearing the Space</a:t>
            </a:r>
          </a:p>
        </p:txBody>
      </p:sp>
      <p:sp>
        <p:nvSpPr>
          <p:cNvPr id="7" name="Freeform 7" descr="Activity indicated by circle of hands"/>
          <p:cNvSpPr/>
          <p:nvPr/>
        </p:nvSpPr>
        <p:spPr>
          <a:xfrm>
            <a:off x="14539332" y="699864"/>
            <a:ext cx="1671576" cy="1571281"/>
          </a:xfrm>
          <a:custGeom>
            <a:avLst/>
            <a:gdLst/>
            <a:ahLst/>
            <a:cxnLst/>
            <a:rect l="l" t="t" r="r" b="b"/>
            <a:pathLst>
              <a:path w="1671576" h="1571281">
                <a:moveTo>
                  <a:pt x="0" y="0"/>
                </a:moveTo>
                <a:lnTo>
                  <a:pt x="1671576" y="0"/>
                </a:lnTo>
                <a:lnTo>
                  <a:pt x="1671576" y="1571281"/>
                </a:lnTo>
                <a:lnTo>
                  <a:pt x="0" y="15712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TextBox 8"/>
          <p:cNvSpPr txBox="1"/>
          <p:nvPr/>
        </p:nvSpPr>
        <p:spPr>
          <a:xfrm>
            <a:off x="16314228" y="1133475"/>
            <a:ext cx="1890145" cy="648497"/>
          </a:xfrm>
          <a:prstGeom prst="rect">
            <a:avLst/>
          </a:prstGeom>
        </p:spPr>
        <p:txBody>
          <a:bodyPr lIns="0" tIns="0" rIns="0" bIns="0" rtlCol="0" anchor="t">
            <a:spAutoFit/>
          </a:bodyPr>
          <a:lstStyle/>
          <a:p>
            <a:pPr marL="0" lvl="0" indent="0" algn="l">
              <a:lnSpc>
                <a:spcPts val="4749"/>
              </a:lnSpc>
            </a:pPr>
            <a:r>
              <a:rPr lang="en-US" sz="4947" spc="-474">
                <a:solidFill>
                  <a:srgbClr val="FFFFFF"/>
                </a:solidFill>
                <a:latin typeface="Public Sans"/>
              </a:rPr>
              <a:t>Activity</a:t>
            </a:r>
          </a:p>
        </p:txBody>
      </p:sp>
      <p:sp>
        <p:nvSpPr>
          <p:cNvPr id="3" name="Freeform 3">
            <a:extLst>
              <a:ext uri="{C183D7F6-B498-43B3-948B-1728B52AA6E4}">
                <adec:decorative xmlns:adec="http://schemas.microsoft.com/office/drawing/2017/decorative" val="1"/>
              </a:ext>
            </a:extLst>
          </p:cNvPr>
          <p:cNvSpPr/>
          <p:nvPr/>
        </p:nvSpPr>
        <p:spPr>
          <a:xfrm>
            <a:off x="116794" y="472522"/>
            <a:ext cx="2996882" cy="2884499"/>
          </a:xfrm>
          <a:custGeom>
            <a:avLst/>
            <a:gdLst/>
            <a:ahLst/>
            <a:cxnLst/>
            <a:rect l="l" t="t" r="r" b="b"/>
            <a:pathLst>
              <a:path w="2996882" h="2884499">
                <a:moveTo>
                  <a:pt x="0" y="0"/>
                </a:moveTo>
                <a:lnTo>
                  <a:pt x="2996882" y="0"/>
                </a:lnTo>
                <a:lnTo>
                  <a:pt x="2996882" y="2884499"/>
                </a:lnTo>
                <a:lnTo>
                  <a:pt x="0" y="28844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TextBox 6"/>
          <p:cNvSpPr txBox="1"/>
          <p:nvPr/>
        </p:nvSpPr>
        <p:spPr>
          <a:xfrm>
            <a:off x="381000" y="3848100"/>
            <a:ext cx="7542902" cy="6206699"/>
          </a:xfrm>
          <a:prstGeom prst="rect">
            <a:avLst/>
          </a:prstGeom>
        </p:spPr>
        <p:txBody>
          <a:bodyPr lIns="0" tIns="0" rIns="0" bIns="0" rtlCol="0" anchor="t">
            <a:spAutoFit/>
          </a:bodyPr>
          <a:lstStyle/>
          <a:p>
            <a:pPr algn="l">
              <a:lnSpc>
                <a:spcPts val="6999"/>
              </a:lnSpc>
            </a:pPr>
            <a:r>
              <a:rPr lang="en-US" sz="4999" dirty="0">
                <a:solidFill>
                  <a:srgbClr val="FBF6F1"/>
                </a:solidFill>
                <a:latin typeface="Public Sans Bold"/>
              </a:rPr>
              <a:t>Purpose:</a:t>
            </a:r>
          </a:p>
          <a:p>
            <a:pPr marL="1079494" lvl="1" indent="-539747" algn="l">
              <a:lnSpc>
                <a:spcPts val="6999"/>
              </a:lnSpc>
              <a:buFont typeface="Arial"/>
              <a:buChar char="•"/>
            </a:pPr>
            <a:r>
              <a:rPr lang="en-US" sz="4999" dirty="0">
                <a:solidFill>
                  <a:srgbClr val="FBF6F1"/>
                </a:solidFill>
                <a:latin typeface="Public Sans"/>
              </a:rPr>
              <a:t>mentally preparing for a coaching conversation</a:t>
            </a:r>
          </a:p>
          <a:p>
            <a:pPr marL="1079494" lvl="1" indent="-539747" algn="l">
              <a:lnSpc>
                <a:spcPts val="6999"/>
              </a:lnSpc>
              <a:buFont typeface="Arial"/>
              <a:buChar char="•"/>
            </a:pPr>
            <a:r>
              <a:rPr lang="en-US" sz="4999" dirty="0">
                <a:solidFill>
                  <a:srgbClr val="FBF6F1"/>
                </a:solidFill>
                <a:latin typeface="Public Sans"/>
              </a:rPr>
              <a:t>helping the </a:t>
            </a:r>
            <a:r>
              <a:rPr lang="en-US" sz="4999" dirty="0" err="1">
                <a:solidFill>
                  <a:srgbClr val="FBF6F1"/>
                </a:solidFill>
                <a:latin typeface="Public Sans"/>
              </a:rPr>
              <a:t>coachee</a:t>
            </a:r>
            <a:r>
              <a:rPr lang="en-US" sz="4999" dirty="0">
                <a:solidFill>
                  <a:srgbClr val="FBF6F1"/>
                </a:solidFill>
                <a:latin typeface="Public Sans"/>
              </a:rPr>
              <a:t> prepare for </a:t>
            </a:r>
            <a:r>
              <a:rPr lang="en-US" sz="4999" dirty="0" err="1">
                <a:solidFill>
                  <a:srgbClr val="FBF6F1"/>
                </a:solidFill>
                <a:latin typeface="Public Sans"/>
              </a:rPr>
              <a:t>focussed</a:t>
            </a:r>
            <a:r>
              <a:rPr lang="en-US" sz="4999" dirty="0">
                <a:solidFill>
                  <a:srgbClr val="FBF6F1"/>
                </a:solidFill>
                <a:latin typeface="Public Sans"/>
              </a:rPr>
              <a:t> work</a:t>
            </a:r>
          </a:p>
        </p:txBody>
      </p:sp>
      <p:sp>
        <p:nvSpPr>
          <p:cNvPr id="5" name="TextBox 5"/>
          <p:cNvSpPr txBox="1"/>
          <p:nvPr/>
        </p:nvSpPr>
        <p:spPr>
          <a:xfrm>
            <a:off x="8001000" y="3009900"/>
            <a:ext cx="9994611" cy="7104381"/>
          </a:xfrm>
          <a:prstGeom prst="rect">
            <a:avLst/>
          </a:prstGeom>
        </p:spPr>
        <p:txBody>
          <a:bodyPr wrap="square" lIns="0" tIns="0" rIns="0" bIns="0" rtlCol="0" anchor="t">
            <a:spAutoFit/>
          </a:bodyPr>
          <a:lstStyle/>
          <a:p>
            <a:pPr algn="l">
              <a:lnSpc>
                <a:spcPts val="6999"/>
              </a:lnSpc>
            </a:pPr>
            <a:r>
              <a:rPr lang="en-US" sz="4999" dirty="0">
                <a:solidFill>
                  <a:srgbClr val="FBF6F1"/>
                </a:solidFill>
                <a:latin typeface="Public Sans Bold"/>
              </a:rPr>
              <a:t>Techniques:</a:t>
            </a:r>
          </a:p>
          <a:p>
            <a:pPr marL="1079494" lvl="1" indent="-539747" algn="l">
              <a:lnSpc>
                <a:spcPts val="6999"/>
              </a:lnSpc>
              <a:buFont typeface="Arial"/>
              <a:buChar char="•"/>
            </a:pPr>
            <a:r>
              <a:rPr lang="en-US" sz="4999" dirty="0">
                <a:solidFill>
                  <a:srgbClr val="FBF6F1"/>
                </a:solidFill>
                <a:latin typeface="Public Sans"/>
              </a:rPr>
              <a:t>Mindfulness or breathing exercises</a:t>
            </a:r>
          </a:p>
          <a:p>
            <a:pPr marL="1079494" lvl="1" indent="-539747" algn="l">
              <a:lnSpc>
                <a:spcPts val="6999"/>
              </a:lnSpc>
              <a:buFont typeface="Arial"/>
              <a:buChar char="•"/>
            </a:pPr>
            <a:r>
              <a:rPr lang="en-US" sz="4999" dirty="0">
                <a:solidFill>
                  <a:srgbClr val="FBF6F1"/>
                </a:solidFill>
                <a:latin typeface="Public Sans"/>
              </a:rPr>
              <a:t>Reviewing previous coaching conversations or the agenda/goals for this conversation </a:t>
            </a:r>
          </a:p>
          <a:p>
            <a:pPr marL="1079494" lvl="1" indent="-539747" algn="l">
              <a:lnSpc>
                <a:spcPts val="6999"/>
              </a:lnSpc>
              <a:buFont typeface="Arial"/>
              <a:buChar char="•"/>
            </a:pPr>
            <a:r>
              <a:rPr lang="en-US" sz="4999" dirty="0">
                <a:solidFill>
                  <a:srgbClr val="FBF6F1"/>
                </a:solidFill>
                <a:latin typeface="Public Sans"/>
              </a:rPr>
              <a:t>Asking open ended questions</a:t>
            </a:r>
          </a:p>
        </p:txBody>
      </p:sp>
      <p:sp>
        <p:nvSpPr>
          <p:cNvPr id="9" name="Title 8">
            <a:extLst>
              <a:ext uri="{FF2B5EF4-FFF2-40B4-BE49-F238E27FC236}">
                <a16:creationId xmlns:a16="http://schemas.microsoft.com/office/drawing/2014/main" id="{9BD217C7-B0C9-7CAD-C43B-6B76872E791F}"/>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Clearing the Space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sp>
        <p:nvSpPr>
          <p:cNvPr id="2" name="TextBox 2"/>
          <p:cNvSpPr txBox="1"/>
          <p:nvPr/>
        </p:nvSpPr>
        <p:spPr>
          <a:xfrm>
            <a:off x="2512735" y="256142"/>
            <a:ext cx="14746565" cy="1161408"/>
          </a:xfrm>
          <a:prstGeom prst="rect">
            <a:avLst/>
          </a:prstGeom>
        </p:spPr>
        <p:txBody>
          <a:bodyPr lIns="0" tIns="0" rIns="0" bIns="0" rtlCol="0" anchor="t">
            <a:spAutoFit/>
          </a:bodyPr>
          <a:lstStyle/>
          <a:p>
            <a:pPr algn="ctr">
              <a:lnSpc>
                <a:spcPts val="9939"/>
              </a:lnSpc>
              <a:spcBef>
                <a:spcPct val="0"/>
              </a:spcBef>
            </a:pPr>
            <a:r>
              <a:rPr lang="en-US" sz="7099" dirty="0">
                <a:solidFill>
                  <a:srgbClr val="FBF6F1"/>
                </a:solidFill>
                <a:latin typeface="Public Sans Bold"/>
              </a:rPr>
              <a:t>Coaching Tools 2</a:t>
            </a:r>
          </a:p>
        </p:txBody>
      </p:sp>
      <p:sp>
        <p:nvSpPr>
          <p:cNvPr id="5" name="TextBox 5"/>
          <p:cNvSpPr txBox="1"/>
          <p:nvPr/>
        </p:nvSpPr>
        <p:spPr>
          <a:xfrm>
            <a:off x="4114800" y="1485900"/>
            <a:ext cx="3525149" cy="1196161"/>
          </a:xfrm>
          <a:prstGeom prst="rect">
            <a:avLst/>
          </a:prstGeom>
        </p:spPr>
        <p:txBody>
          <a:bodyPr wrap="square" lIns="0" tIns="0" rIns="0" bIns="0" rtlCol="0" anchor="t">
            <a:spAutoFit/>
          </a:bodyPr>
          <a:lstStyle/>
          <a:p>
            <a:pPr algn="ctr">
              <a:lnSpc>
                <a:spcPts val="10219"/>
              </a:lnSpc>
              <a:spcBef>
                <a:spcPct val="0"/>
              </a:spcBef>
            </a:pPr>
            <a:r>
              <a:rPr lang="en-US" sz="7299" dirty="0">
                <a:solidFill>
                  <a:srgbClr val="FBF6F1"/>
                </a:solidFill>
                <a:latin typeface="Public Sans Bold"/>
              </a:rPr>
              <a:t>Scaling</a:t>
            </a:r>
          </a:p>
        </p:txBody>
      </p:sp>
      <p:sp>
        <p:nvSpPr>
          <p:cNvPr id="3" name="Freeform 3">
            <a:extLst>
              <a:ext uri="{C183D7F6-B498-43B3-948B-1728B52AA6E4}">
                <adec:decorative xmlns:adec="http://schemas.microsoft.com/office/drawing/2017/decorative" val="1"/>
              </a:ext>
            </a:extLst>
          </p:cNvPr>
          <p:cNvSpPr/>
          <p:nvPr/>
        </p:nvSpPr>
        <p:spPr>
          <a:xfrm>
            <a:off x="116794" y="472522"/>
            <a:ext cx="2996882" cy="2884499"/>
          </a:xfrm>
          <a:custGeom>
            <a:avLst/>
            <a:gdLst/>
            <a:ahLst/>
            <a:cxnLst/>
            <a:rect l="l" t="t" r="r" b="b"/>
            <a:pathLst>
              <a:path w="2996882" h="2884499">
                <a:moveTo>
                  <a:pt x="0" y="0"/>
                </a:moveTo>
                <a:lnTo>
                  <a:pt x="2996882" y="0"/>
                </a:lnTo>
                <a:lnTo>
                  <a:pt x="2996882" y="2884499"/>
                </a:lnTo>
                <a:lnTo>
                  <a:pt x="0" y="288449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TextBox 7"/>
          <p:cNvSpPr txBox="1"/>
          <p:nvPr/>
        </p:nvSpPr>
        <p:spPr>
          <a:xfrm>
            <a:off x="656711" y="3565184"/>
            <a:ext cx="7542902" cy="6206699"/>
          </a:xfrm>
          <a:prstGeom prst="rect">
            <a:avLst/>
          </a:prstGeom>
        </p:spPr>
        <p:txBody>
          <a:bodyPr lIns="0" tIns="0" rIns="0" bIns="0" rtlCol="0" anchor="t">
            <a:spAutoFit/>
          </a:bodyPr>
          <a:lstStyle/>
          <a:p>
            <a:pPr algn="l">
              <a:lnSpc>
                <a:spcPts val="6999"/>
              </a:lnSpc>
            </a:pPr>
            <a:r>
              <a:rPr lang="en-US" sz="4999" dirty="0">
                <a:solidFill>
                  <a:srgbClr val="FBF6F1"/>
                </a:solidFill>
                <a:latin typeface="Public Sans Bold"/>
              </a:rPr>
              <a:t>Purpose:</a:t>
            </a:r>
          </a:p>
          <a:p>
            <a:pPr marL="1079494" lvl="1" indent="-539747" algn="l">
              <a:lnSpc>
                <a:spcPts val="6999"/>
              </a:lnSpc>
              <a:buFont typeface="Arial"/>
              <a:buChar char="•"/>
            </a:pPr>
            <a:r>
              <a:rPr lang="en-US" sz="4999" dirty="0">
                <a:solidFill>
                  <a:srgbClr val="FBF6F1"/>
                </a:solidFill>
                <a:latin typeface="Public Sans"/>
              </a:rPr>
              <a:t>gauge a subjective perception</a:t>
            </a:r>
          </a:p>
          <a:p>
            <a:pPr marL="1079494" lvl="1" indent="-539747" algn="l">
              <a:lnSpc>
                <a:spcPts val="6999"/>
              </a:lnSpc>
              <a:buFont typeface="Arial"/>
              <a:buChar char="•"/>
            </a:pPr>
            <a:r>
              <a:rPr lang="en-US" sz="4999" dirty="0">
                <a:solidFill>
                  <a:srgbClr val="FBF6F1"/>
                </a:solidFill>
                <a:latin typeface="Public Sans"/>
              </a:rPr>
              <a:t>define a person’s current status/situation</a:t>
            </a:r>
          </a:p>
          <a:p>
            <a:pPr marL="1079494" lvl="1" indent="-539747" algn="l">
              <a:lnSpc>
                <a:spcPts val="6999"/>
              </a:lnSpc>
              <a:buFont typeface="Arial"/>
              <a:buChar char="•"/>
            </a:pPr>
            <a:r>
              <a:rPr lang="en-US" sz="4999" dirty="0">
                <a:solidFill>
                  <a:srgbClr val="FBF6F1"/>
                </a:solidFill>
                <a:latin typeface="Public Sans"/>
              </a:rPr>
              <a:t>assess progress</a:t>
            </a:r>
          </a:p>
        </p:txBody>
      </p:sp>
      <p:sp>
        <p:nvSpPr>
          <p:cNvPr id="6" name="TextBox 6"/>
          <p:cNvSpPr txBox="1"/>
          <p:nvPr/>
        </p:nvSpPr>
        <p:spPr>
          <a:xfrm>
            <a:off x="8305800" y="3098648"/>
            <a:ext cx="9829708" cy="7104381"/>
          </a:xfrm>
          <a:prstGeom prst="rect">
            <a:avLst/>
          </a:prstGeom>
        </p:spPr>
        <p:txBody>
          <a:bodyPr wrap="square" lIns="0" tIns="0" rIns="0" bIns="0" rtlCol="0" anchor="t">
            <a:spAutoFit/>
          </a:bodyPr>
          <a:lstStyle/>
          <a:p>
            <a:pPr algn="l">
              <a:lnSpc>
                <a:spcPts val="6999"/>
              </a:lnSpc>
            </a:pPr>
            <a:r>
              <a:rPr lang="en-US" sz="4999" dirty="0">
                <a:solidFill>
                  <a:srgbClr val="FBF6F1"/>
                </a:solidFill>
                <a:latin typeface="Public Sans Bold"/>
              </a:rPr>
              <a:t>Scaling Questions</a:t>
            </a:r>
          </a:p>
          <a:p>
            <a:pPr marL="1079494" lvl="1" indent="-539747" algn="l">
              <a:lnSpc>
                <a:spcPts val="6999"/>
              </a:lnSpc>
              <a:buFont typeface="Arial"/>
              <a:buChar char="•"/>
            </a:pPr>
            <a:r>
              <a:rPr lang="en-US" sz="4999" dirty="0">
                <a:solidFill>
                  <a:srgbClr val="FBF6F1"/>
                </a:solidFill>
                <a:latin typeface="Public Sans"/>
              </a:rPr>
              <a:t>Where would you say things are between 0 and 10 right now?</a:t>
            </a:r>
          </a:p>
          <a:p>
            <a:pPr marL="1079494" lvl="1" indent="-539747" algn="l">
              <a:lnSpc>
                <a:spcPts val="6999"/>
              </a:lnSpc>
              <a:buFont typeface="Arial"/>
              <a:buChar char="•"/>
            </a:pPr>
            <a:r>
              <a:rPr lang="en-US" sz="4999" dirty="0">
                <a:solidFill>
                  <a:srgbClr val="FBF6F1"/>
                </a:solidFill>
                <a:latin typeface="Public Sans"/>
              </a:rPr>
              <a:t>How can we move you from...to...?</a:t>
            </a:r>
          </a:p>
          <a:p>
            <a:pPr marL="1079494" lvl="1" indent="-539747" algn="l">
              <a:lnSpc>
                <a:spcPts val="6999"/>
              </a:lnSpc>
              <a:buFont typeface="Arial"/>
              <a:buChar char="•"/>
            </a:pPr>
            <a:r>
              <a:rPr lang="en-US" sz="4999" dirty="0">
                <a:solidFill>
                  <a:srgbClr val="FBF6F1"/>
                </a:solidFill>
                <a:latin typeface="Public Sans"/>
              </a:rPr>
              <a:t>What action s could you take to move from a...to a...?</a:t>
            </a:r>
          </a:p>
        </p:txBody>
      </p:sp>
      <p:sp>
        <p:nvSpPr>
          <p:cNvPr id="4" name="Freeform 4" descr="A ruler like scale with 0, 5 and 10 marked upon it"/>
          <p:cNvSpPr/>
          <p:nvPr/>
        </p:nvSpPr>
        <p:spPr>
          <a:xfrm>
            <a:off x="8686800" y="1562100"/>
            <a:ext cx="7794677" cy="1186146"/>
          </a:xfrm>
          <a:custGeom>
            <a:avLst/>
            <a:gdLst/>
            <a:ahLst/>
            <a:cxnLst/>
            <a:rect l="l" t="t" r="r" b="b"/>
            <a:pathLst>
              <a:path w="7794677" h="1186146">
                <a:moveTo>
                  <a:pt x="0" y="0"/>
                </a:moveTo>
                <a:lnTo>
                  <a:pt x="7794677" y="0"/>
                </a:lnTo>
                <a:lnTo>
                  <a:pt x="7794677" y="1186146"/>
                </a:lnTo>
                <a:lnTo>
                  <a:pt x="0" y="1186146"/>
                </a:lnTo>
                <a:lnTo>
                  <a:pt x="0" y="0"/>
                </a:lnTo>
                <a:close/>
              </a:path>
            </a:pathLst>
          </a:custGeom>
          <a:blipFill>
            <a:blip r:embed="rId5"/>
            <a:stretch>
              <a:fillRect/>
            </a:stretch>
          </a:blipFill>
        </p:spPr>
        <p:txBody>
          <a:bodyPr/>
          <a:lstStyle/>
          <a:p>
            <a:endParaRPr lang="en-GB"/>
          </a:p>
        </p:txBody>
      </p:sp>
      <p:sp>
        <p:nvSpPr>
          <p:cNvPr id="8" name="Title 7">
            <a:extLst>
              <a:ext uri="{FF2B5EF4-FFF2-40B4-BE49-F238E27FC236}">
                <a16:creationId xmlns:a16="http://schemas.microsoft.com/office/drawing/2014/main" id="{67EE3573-5918-0FE3-DC90-B13CEA13B32C}"/>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Scaling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sp>
        <p:nvSpPr>
          <p:cNvPr id="2" name="TextBox 2"/>
          <p:cNvSpPr txBox="1"/>
          <p:nvPr/>
        </p:nvSpPr>
        <p:spPr>
          <a:xfrm>
            <a:off x="1905000" y="266700"/>
            <a:ext cx="14746565" cy="1161408"/>
          </a:xfrm>
          <a:prstGeom prst="rect">
            <a:avLst/>
          </a:prstGeom>
        </p:spPr>
        <p:txBody>
          <a:bodyPr lIns="0" tIns="0" rIns="0" bIns="0" rtlCol="0" anchor="t">
            <a:spAutoFit/>
          </a:bodyPr>
          <a:lstStyle/>
          <a:p>
            <a:pPr algn="ctr">
              <a:lnSpc>
                <a:spcPts val="9939"/>
              </a:lnSpc>
              <a:spcBef>
                <a:spcPct val="0"/>
              </a:spcBef>
            </a:pPr>
            <a:r>
              <a:rPr lang="en-US" sz="7099" dirty="0">
                <a:solidFill>
                  <a:srgbClr val="FBF6F1"/>
                </a:solidFill>
                <a:latin typeface="Public Sans Bold"/>
              </a:rPr>
              <a:t>Coaching Tools 3</a:t>
            </a:r>
          </a:p>
        </p:txBody>
      </p:sp>
      <p:sp>
        <p:nvSpPr>
          <p:cNvPr id="5" name="TextBox 5"/>
          <p:cNvSpPr txBox="1"/>
          <p:nvPr/>
        </p:nvSpPr>
        <p:spPr>
          <a:xfrm>
            <a:off x="5486400" y="1464981"/>
            <a:ext cx="7726643" cy="1194686"/>
          </a:xfrm>
          <a:prstGeom prst="rect">
            <a:avLst/>
          </a:prstGeom>
        </p:spPr>
        <p:txBody>
          <a:bodyPr wrap="square" lIns="0" tIns="0" rIns="0" bIns="0" rtlCol="0" anchor="t">
            <a:spAutoFit/>
          </a:bodyPr>
          <a:lstStyle/>
          <a:p>
            <a:pPr algn="ctr">
              <a:lnSpc>
                <a:spcPts val="10219"/>
              </a:lnSpc>
              <a:spcBef>
                <a:spcPct val="0"/>
              </a:spcBef>
            </a:pPr>
            <a:r>
              <a:rPr lang="en-US" sz="7250" dirty="0">
                <a:solidFill>
                  <a:srgbClr val="FBF6F1"/>
                </a:solidFill>
                <a:latin typeface="Public Sans Bold"/>
              </a:rPr>
              <a:t>Coaching Wheels</a:t>
            </a:r>
          </a:p>
        </p:txBody>
      </p:sp>
      <p:sp>
        <p:nvSpPr>
          <p:cNvPr id="7" name="Freeform 7" descr="Activity indicated by circle of hands"/>
          <p:cNvSpPr/>
          <p:nvPr/>
        </p:nvSpPr>
        <p:spPr>
          <a:xfrm>
            <a:off x="14348242" y="601090"/>
            <a:ext cx="1671576" cy="1571281"/>
          </a:xfrm>
          <a:custGeom>
            <a:avLst/>
            <a:gdLst/>
            <a:ahLst/>
            <a:cxnLst/>
            <a:rect l="l" t="t" r="r" b="b"/>
            <a:pathLst>
              <a:path w="1671576" h="1571281">
                <a:moveTo>
                  <a:pt x="0" y="0"/>
                </a:moveTo>
                <a:lnTo>
                  <a:pt x="1671575" y="0"/>
                </a:lnTo>
                <a:lnTo>
                  <a:pt x="1671575" y="1571281"/>
                </a:lnTo>
                <a:lnTo>
                  <a:pt x="0" y="15712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TextBox 8"/>
          <p:cNvSpPr txBox="1"/>
          <p:nvPr/>
        </p:nvSpPr>
        <p:spPr>
          <a:xfrm>
            <a:off x="16019817" y="1114870"/>
            <a:ext cx="1890145" cy="648497"/>
          </a:xfrm>
          <a:prstGeom prst="rect">
            <a:avLst/>
          </a:prstGeom>
        </p:spPr>
        <p:txBody>
          <a:bodyPr lIns="0" tIns="0" rIns="0" bIns="0" rtlCol="0" anchor="t">
            <a:spAutoFit/>
          </a:bodyPr>
          <a:lstStyle/>
          <a:p>
            <a:pPr marL="0" lvl="0" indent="0" algn="l">
              <a:lnSpc>
                <a:spcPts val="4749"/>
              </a:lnSpc>
            </a:pPr>
            <a:r>
              <a:rPr lang="en-US" sz="4947" spc="-474">
                <a:solidFill>
                  <a:srgbClr val="FFFFFF"/>
                </a:solidFill>
                <a:latin typeface="Public Sans"/>
              </a:rPr>
              <a:t>Activity</a:t>
            </a:r>
          </a:p>
        </p:txBody>
      </p:sp>
      <p:sp>
        <p:nvSpPr>
          <p:cNvPr id="6" name="TextBox 6"/>
          <p:cNvSpPr txBox="1"/>
          <p:nvPr/>
        </p:nvSpPr>
        <p:spPr>
          <a:xfrm>
            <a:off x="608939" y="3963290"/>
            <a:ext cx="7542902" cy="5309017"/>
          </a:xfrm>
          <a:prstGeom prst="rect">
            <a:avLst/>
          </a:prstGeom>
        </p:spPr>
        <p:txBody>
          <a:bodyPr lIns="0" tIns="0" rIns="0" bIns="0" rtlCol="0" anchor="t">
            <a:spAutoFit/>
          </a:bodyPr>
          <a:lstStyle/>
          <a:p>
            <a:pPr algn="l">
              <a:lnSpc>
                <a:spcPts val="6999"/>
              </a:lnSpc>
            </a:pPr>
            <a:r>
              <a:rPr lang="en-US" sz="4999" dirty="0">
                <a:solidFill>
                  <a:srgbClr val="FBF6F1"/>
                </a:solidFill>
                <a:latin typeface="Public Sans Bold"/>
              </a:rPr>
              <a:t>Purpose:</a:t>
            </a:r>
          </a:p>
          <a:p>
            <a:pPr marL="1079494" lvl="1" indent="-539747" algn="l">
              <a:lnSpc>
                <a:spcPts val="6999"/>
              </a:lnSpc>
              <a:buFont typeface="Arial"/>
              <a:buChar char="•"/>
            </a:pPr>
            <a:r>
              <a:rPr lang="en-US" sz="4999" dirty="0">
                <a:solidFill>
                  <a:srgbClr val="FBF6F1"/>
                </a:solidFill>
                <a:latin typeface="Public Sans"/>
              </a:rPr>
              <a:t>supports self- evaluation</a:t>
            </a:r>
          </a:p>
          <a:p>
            <a:pPr marL="1079494" lvl="1" indent="-539747" algn="l">
              <a:lnSpc>
                <a:spcPts val="6999"/>
              </a:lnSpc>
              <a:buFont typeface="Arial"/>
              <a:buChar char="•"/>
            </a:pPr>
            <a:r>
              <a:rPr lang="en-US" sz="4999" dirty="0">
                <a:solidFill>
                  <a:srgbClr val="FBF6F1"/>
                </a:solidFill>
                <a:latin typeface="Public Sans"/>
              </a:rPr>
              <a:t>helps you explore  strengths and areas for development</a:t>
            </a:r>
          </a:p>
        </p:txBody>
      </p:sp>
      <p:sp>
        <p:nvSpPr>
          <p:cNvPr id="3" name="Freeform 3">
            <a:extLst>
              <a:ext uri="{C183D7F6-B498-43B3-948B-1728B52AA6E4}">
                <adec:decorative xmlns:adec="http://schemas.microsoft.com/office/drawing/2017/decorative" val="1"/>
              </a:ext>
            </a:extLst>
          </p:cNvPr>
          <p:cNvSpPr/>
          <p:nvPr/>
        </p:nvSpPr>
        <p:spPr>
          <a:xfrm>
            <a:off x="116794" y="472522"/>
            <a:ext cx="2996882" cy="2884499"/>
          </a:xfrm>
          <a:custGeom>
            <a:avLst/>
            <a:gdLst/>
            <a:ahLst/>
            <a:cxnLst/>
            <a:rect l="l" t="t" r="r" b="b"/>
            <a:pathLst>
              <a:path w="2996882" h="2884499">
                <a:moveTo>
                  <a:pt x="0" y="0"/>
                </a:moveTo>
                <a:lnTo>
                  <a:pt x="2996882" y="0"/>
                </a:lnTo>
                <a:lnTo>
                  <a:pt x="2996882" y="2884499"/>
                </a:lnTo>
                <a:lnTo>
                  <a:pt x="0" y="28844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4" name="Freeform 4" descr="A coaching wheel diagram - this is a circle split into 6 segments with a label you can assign for each. You can score yourself between 0 (middle of circle) and 10 (edge of circle) for each segment. "/>
          <p:cNvSpPr/>
          <p:nvPr/>
        </p:nvSpPr>
        <p:spPr>
          <a:xfrm>
            <a:off x="8750419" y="3357021"/>
            <a:ext cx="8925246" cy="6179017"/>
          </a:xfrm>
          <a:custGeom>
            <a:avLst/>
            <a:gdLst/>
            <a:ahLst/>
            <a:cxnLst/>
            <a:rect l="l" t="t" r="r" b="b"/>
            <a:pathLst>
              <a:path w="8925246" h="6179017">
                <a:moveTo>
                  <a:pt x="0" y="0"/>
                </a:moveTo>
                <a:lnTo>
                  <a:pt x="8925246" y="0"/>
                </a:lnTo>
                <a:lnTo>
                  <a:pt x="8925246" y="6179017"/>
                </a:lnTo>
                <a:lnTo>
                  <a:pt x="0" y="6179017"/>
                </a:lnTo>
                <a:lnTo>
                  <a:pt x="0" y="0"/>
                </a:lnTo>
                <a:close/>
              </a:path>
            </a:pathLst>
          </a:custGeom>
          <a:blipFill>
            <a:blip r:embed="rId7"/>
            <a:stretch>
              <a:fillRect/>
            </a:stretch>
          </a:blipFill>
        </p:spPr>
        <p:txBody>
          <a:bodyPr/>
          <a:lstStyle/>
          <a:p>
            <a:endParaRPr lang="en-GB"/>
          </a:p>
        </p:txBody>
      </p:sp>
      <p:sp>
        <p:nvSpPr>
          <p:cNvPr id="9" name="Title 8">
            <a:extLst>
              <a:ext uri="{FF2B5EF4-FFF2-40B4-BE49-F238E27FC236}">
                <a16:creationId xmlns:a16="http://schemas.microsoft.com/office/drawing/2014/main" id="{C83BFC1C-C71E-FD56-167B-65FE85BB393A}"/>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Coaching Wheels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sp>
        <p:nvSpPr>
          <p:cNvPr id="2" name="TextBox 2"/>
          <p:cNvSpPr txBox="1"/>
          <p:nvPr/>
        </p:nvSpPr>
        <p:spPr>
          <a:xfrm>
            <a:off x="1295400" y="266700"/>
            <a:ext cx="14746565" cy="1161408"/>
          </a:xfrm>
          <a:prstGeom prst="rect">
            <a:avLst/>
          </a:prstGeom>
        </p:spPr>
        <p:txBody>
          <a:bodyPr lIns="0" tIns="0" rIns="0" bIns="0" rtlCol="0" anchor="t">
            <a:spAutoFit/>
          </a:bodyPr>
          <a:lstStyle/>
          <a:p>
            <a:pPr algn="ctr">
              <a:lnSpc>
                <a:spcPts val="9939"/>
              </a:lnSpc>
              <a:spcBef>
                <a:spcPct val="0"/>
              </a:spcBef>
            </a:pPr>
            <a:r>
              <a:rPr lang="en-US" sz="7099" dirty="0">
                <a:solidFill>
                  <a:srgbClr val="FBF6F1"/>
                </a:solidFill>
                <a:latin typeface="Public Sans Bold"/>
              </a:rPr>
              <a:t>Coaching Tools 3</a:t>
            </a:r>
          </a:p>
        </p:txBody>
      </p:sp>
      <p:sp>
        <p:nvSpPr>
          <p:cNvPr id="4" name="TextBox 4"/>
          <p:cNvSpPr txBox="1"/>
          <p:nvPr/>
        </p:nvSpPr>
        <p:spPr>
          <a:xfrm>
            <a:off x="3733800" y="1562100"/>
            <a:ext cx="10178362" cy="1196161"/>
          </a:xfrm>
          <a:prstGeom prst="rect">
            <a:avLst/>
          </a:prstGeom>
        </p:spPr>
        <p:txBody>
          <a:bodyPr wrap="square" lIns="0" tIns="0" rIns="0" bIns="0" rtlCol="0" anchor="t">
            <a:spAutoFit/>
          </a:bodyPr>
          <a:lstStyle/>
          <a:p>
            <a:pPr algn="ctr">
              <a:lnSpc>
                <a:spcPts val="10219"/>
              </a:lnSpc>
              <a:spcBef>
                <a:spcPct val="0"/>
              </a:spcBef>
            </a:pPr>
            <a:r>
              <a:rPr lang="en-US" sz="7299" dirty="0">
                <a:solidFill>
                  <a:srgbClr val="FBF6F1"/>
                </a:solidFill>
                <a:latin typeface="Public Sans Bold"/>
              </a:rPr>
              <a:t>Reflective Journalling</a:t>
            </a:r>
          </a:p>
        </p:txBody>
      </p:sp>
      <p:sp>
        <p:nvSpPr>
          <p:cNvPr id="7" name="Freeform 7" descr="Activity indicated by circle of hands"/>
          <p:cNvSpPr/>
          <p:nvPr/>
        </p:nvSpPr>
        <p:spPr>
          <a:xfrm>
            <a:off x="14427863" y="699864"/>
            <a:ext cx="1671576" cy="1571281"/>
          </a:xfrm>
          <a:custGeom>
            <a:avLst/>
            <a:gdLst/>
            <a:ahLst/>
            <a:cxnLst/>
            <a:rect l="l" t="t" r="r" b="b"/>
            <a:pathLst>
              <a:path w="1671576" h="1571281">
                <a:moveTo>
                  <a:pt x="0" y="0"/>
                </a:moveTo>
                <a:lnTo>
                  <a:pt x="1671576" y="0"/>
                </a:lnTo>
                <a:lnTo>
                  <a:pt x="1671576" y="1571281"/>
                </a:lnTo>
                <a:lnTo>
                  <a:pt x="0" y="15712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TextBox 8"/>
          <p:cNvSpPr txBox="1"/>
          <p:nvPr/>
        </p:nvSpPr>
        <p:spPr>
          <a:xfrm>
            <a:off x="16099439" y="1213644"/>
            <a:ext cx="1890145" cy="648497"/>
          </a:xfrm>
          <a:prstGeom prst="rect">
            <a:avLst/>
          </a:prstGeom>
        </p:spPr>
        <p:txBody>
          <a:bodyPr lIns="0" tIns="0" rIns="0" bIns="0" rtlCol="0" anchor="t">
            <a:spAutoFit/>
          </a:bodyPr>
          <a:lstStyle/>
          <a:p>
            <a:pPr marL="0" lvl="0" indent="0" algn="l">
              <a:lnSpc>
                <a:spcPts val="4749"/>
              </a:lnSpc>
            </a:pPr>
            <a:r>
              <a:rPr lang="en-US" sz="4947" spc="-474">
                <a:solidFill>
                  <a:srgbClr val="FFFFFF"/>
                </a:solidFill>
                <a:latin typeface="Public Sans"/>
              </a:rPr>
              <a:t>Activity</a:t>
            </a:r>
          </a:p>
        </p:txBody>
      </p:sp>
      <p:sp>
        <p:nvSpPr>
          <p:cNvPr id="3" name="Freeform 3">
            <a:extLst>
              <a:ext uri="{C183D7F6-B498-43B3-948B-1728B52AA6E4}">
                <adec:decorative xmlns:adec="http://schemas.microsoft.com/office/drawing/2017/decorative" val="1"/>
              </a:ext>
            </a:extLst>
          </p:cNvPr>
          <p:cNvSpPr/>
          <p:nvPr/>
        </p:nvSpPr>
        <p:spPr>
          <a:xfrm>
            <a:off x="116794" y="472522"/>
            <a:ext cx="2996882" cy="2884499"/>
          </a:xfrm>
          <a:custGeom>
            <a:avLst/>
            <a:gdLst/>
            <a:ahLst/>
            <a:cxnLst/>
            <a:rect l="l" t="t" r="r" b="b"/>
            <a:pathLst>
              <a:path w="2996882" h="2884499">
                <a:moveTo>
                  <a:pt x="0" y="0"/>
                </a:moveTo>
                <a:lnTo>
                  <a:pt x="2996882" y="0"/>
                </a:lnTo>
                <a:lnTo>
                  <a:pt x="2996882" y="2884499"/>
                </a:lnTo>
                <a:lnTo>
                  <a:pt x="0" y="28844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TextBox 5"/>
          <p:cNvSpPr txBox="1"/>
          <p:nvPr/>
        </p:nvSpPr>
        <p:spPr>
          <a:xfrm>
            <a:off x="465620" y="3772199"/>
            <a:ext cx="7840180" cy="6189002"/>
          </a:xfrm>
          <a:prstGeom prst="rect">
            <a:avLst/>
          </a:prstGeom>
        </p:spPr>
        <p:txBody>
          <a:bodyPr wrap="square" lIns="0" tIns="0" rIns="0" bIns="0" rtlCol="0" anchor="t">
            <a:spAutoFit/>
          </a:bodyPr>
          <a:lstStyle/>
          <a:p>
            <a:pPr algn="l">
              <a:lnSpc>
                <a:spcPts val="6999"/>
              </a:lnSpc>
            </a:pPr>
            <a:r>
              <a:rPr lang="en-US" sz="4400" dirty="0">
                <a:solidFill>
                  <a:srgbClr val="FBF6F1"/>
                </a:solidFill>
                <a:latin typeface="Public Sans Bold"/>
              </a:rPr>
              <a:t>Benefits:</a:t>
            </a:r>
          </a:p>
          <a:p>
            <a:pPr marL="1079494" lvl="1" indent="-539747" algn="l">
              <a:lnSpc>
                <a:spcPts val="6999"/>
              </a:lnSpc>
              <a:buFont typeface="Arial"/>
              <a:buChar char="•"/>
            </a:pPr>
            <a:r>
              <a:rPr lang="en-US" sz="4400" dirty="0">
                <a:solidFill>
                  <a:srgbClr val="FBF6F1"/>
                </a:solidFill>
                <a:latin typeface="Public Sans"/>
              </a:rPr>
              <a:t>Increased self-awareness</a:t>
            </a:r>
          </a:p>
          <a:p>
            <a:pPr marL="1079494" lvl="1" indent="-539747" algn="l">
              <a:lnSpc>
                <a:spcPts val="6999"/>
              </a:lnSpc>
              <a:buFont typeface="Arial"/>
              <a:buChar char="•"/>
            </a:pPr>
            <a:r>
              <a:rPr lang="en-US" sz="4400" dirty="0">
                <a:solidFill>
                  <a:srgbClr val="FBF6F1"/>
                </a:solidFill>
                <a:latin typeface="Public Sans"/>
              </a:rPr>
              <a:t>Enhanced learning</a:t>
            </a:r>
          </a:p>
          <a:p>
            <a:pPr marL="1079494" lvl="1" indent="-539747" algn="l">
              <a:lnSpc>
                <a:spcPts val="6999"/>
              </a:lnSpc>
              <a:buFont typeface="Arial"/>
              <a:buChar char="•"/>
            </a:pPr>
            <a:r>
              <a:rPr lang="en-US" sz="4400" dirty="0">
                <a:solidFill>
                  <a:srgbClr val="FBF6F1"/>
                </a:solidFill>
                <a:latin typeface="Public Sans"/>
              </a:rPr>
              <a:t>Improved goal setting</a:t>
            </a:r>
          </a:p>
          <a:p>
            <a:pPr marL="1079494" lvl="1" indent="-539747" algn="l">
              <a:lnSpc>
                <a:spcPts val="6999"/>
              </a:lnSpc>
              <a:buFont typeface="Arial"/>
              <a:buChar char="•"/>
            </a:pPr>
            <a:r>
              <a:rPr lang="en-US" sz="4400" dirty="0">
                <a:solidFill>
                  <a:srgbClr val="FBF6F1"/>
                </a:solidFill>
                <a:latin typeface="Public Sans"/>
              </a:rPr>
              <a:t>Boosted motivation</a:t>
            </a:r>
          </a:p>
          <a:p>
            <a:pPr marL="1079494" lvl="1" indent="-539747" algn="l">
              <a:lnSpc>
                <a:spcPts val="6999"/>
              </a:lnSpc>
              <a:buFont typeface="Arial"/>
              <a:buChar char="•"/>
            </a:pPr>
            <a:r>
              <a:rPr lang="en-US" sz="4400" dirty="0">
                <a:solidFill>
                  <a:srgbClr val="FBF6F1"/>
                </a:solidFill>
                <a:latin typeface="Public Sans"/>
              </a:rPr>
              <a:t>Deeper </a:t>
            </a:r>
            <a:r>
              <a:rPr lang="en-US" sz="4400" dirty="0" err="1">
                <a:solidFill>
                  <a:srgbClr val="FBF6F1"/>
                </a:solidFill>
                <a:latin typeface="Public Sans"/>
              </a:rPr>
              <a:t>coachee</a:t>
            </a:r>
            <a:r>
              <a:rPr lang="en-US" sz="4400" dirty="0">
                <a:solidFill>
                  <a:srgbClr val="FBF6F1"/>
                </a:solidFill>
                <a:latin typeface="Public Sans"/>
              </a:rPr>
              <a:t> - coach relationship</a:t>
            </a:r>
          </a:p>
        </p:txBody>
      </p:sp>
      <p:sp>
        <p:nvSpPr>
          <p:cNvPr id="6" name="TextBox 6"/>
          <p:cNvSpPr txBox="1"/>
          <p:nvPr/>
        </p:nvSpPr>
        <p:spPr>
          <a:xfrm>
            <a:off x="8382000" y="3086100"/>
            <a:ext cx="9517509" cy="7086684"/>
          </a:xfrm>
          <a:prstGeom prst="rect">
            <a:avLst/>
          </a:prstGeom>
        </p:spPr>
        <p:txBody>
          <a:bodyPr lIns="0" tIns="0" rIns="0" bIns="0" rtlCol="0" anchor="t">
            <a:spAutoFit/>
          </a:bodyPr>
          <a:lstStyle/>
          <a:p>
            <a:pPr algn="l">
              <a:lnSpc>
                <a:spcPts val="6999"/>
              </a:lnSpc>
            </a:pPr>
            <a:r>
              <a:rPr lang="en-US" sz="4400" dirty="0">
                <a:solidFill>
                  <a:srgbClr val="FBF6F1"/>
                </a:solidFill>
                <a:latin typeface="Public Sans Bold"/>
              </a:rPr>
              <a:t>Prompts:</a:t>
            </a:r>
          </a:p>
          <a:p>
            <a:pPr marL="1079494" lvl="1" indent="-539747" algn="l">
              <a:lnSpc>
                <a:spcPts val="6999"/>
              </a:lnSpc>
              <a:buFont typeface="Arial"/>
              <a:buChar char="•"/>
            </a:pPr>
            <a:r>
              <a:rPr lang="en-US" sz="4400" dirty="0">
                <a:solidFill>
                  <a:srgbClr val="FBF6F1"/>
                </a:solidFill>
                <a:latin typeface="Public Sans"/>
              </a:rPr>
              <a:t>What has resonated most with you from today's session?</a:t>
            </a:r>
          </a:p>
          <a:p>
            <a:pPr marL="1079494" lvl="1" indent="-539747" algn="l">
              <a:lnSpc>
                <a:spcPts val="6999"/>
              </a:lnSpc>
              <a:buFont typeface="Arial"/>
              <a:buChar char="•"/>
            </a:pPr>
            <a:r>
              <a:rPr lang="en-US" sz="4400" dirty="0">
                <a:solidFill>
                  <a:srgbClr val="FBF6F1"/>
                </a:solidFill>
                <a:latin typeface="Public Sans"/>
              </a:rPr>
              <a:t>What are you thinking now, as you reflect on your coaching skills?</a:t>
            </a:r>
          </a:p>
          <a:p>
            <a:pPr marL="1079494" lvl="1" indent="-539747" algn="l">
              <a:lnSpc>
                <a:spcPts val="6999"/>
              </a:lnSpc>
              <a:buFont typeface="Arial"/>
              <a:buChar char="•"/>
            </a:pPr>
            <a:r>
              <a:rPr lang="en-US" sz="4400" dirty="0">
                <a:solidFill>
                  <a:srgbClr val="FBF6F1"/>
                </a:solidFill>
                <a:latin typeface="Public Sans"/>
              </a:rPr>
              <a:t>What actions will you take to develop your practice?</a:t>
            </a:r>
          </a:p>
        </p:txBody>
      </p:sp>
      <p:sp>
        <p:nvSpPr>
          <p:cNvPr id="9" name="Title 8">
            <a:extLst>
              <a:ext uri="{FF2B5EF4-FFF2-40B4-BE49-F238E27FC236}">
                <a16:creationId xmlns:a16="http://schemas.microsoft.com/office/drawing/2014/main" id="{FE27810E-5034-5A8B-0061-752A64DCA691}"/>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Reflective Journalling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9234806" y="302221"/>
            <a:ext cx="8841904" cy="9682557"/>
            <a:chOff x="0" y="0"/>
            <a:chExt cx="2328732" cy="2550139"/>
          </a:xfrm>
        </p:grpSpPr>
        <p:sp>
          <p:nvSpPr>
            <p:cNvPr id="3" name="Freeform 3"/>
            <p:cNvSpPr/>
            <p:nvPr/>
          </p:nvSpPr>
          <p:spPr>
            <a:xfrm>
              <a:off x="0" y="0"/>
              <a:ext cx="2328732" cy="2550139"/>
            </a:xfrm>
            <a:custGeom>
              <a:avLst/>
              <a:gdLst/>
              <a:ahLst/>
              <a:cxnLst/>
              <a:rect l="l" t="t" r="r" b="b"/>
              <a:pathLst>
                <a:path w="2328732" h="2550139">
                  <a:moveTo>
                    <a:pt x="0" y="0"/>
                  </a:moveTo>
                  <a:lnTo>
                    <a:pt x="2328732" y="0"/>
                  </a:lnTo>
                  <a:lnTo>
                    <a:pt x="2328732" y="2550139"/>
                  </a:lnTo>
                  <a:lnTo>
                    <a:pt x="0" y="2550139"/>
                  </a:lnTo>
                  <a:close/>
                </a:path>
              </a:pathLst>
            </a:custGeom>
            <a:solidFill>
              <a:srgbClr val="FBF6F1"/>
            </a:solidFill>
          </p:spPr>
          <p:txBody>
            <a:bodyPr/>
            <a:lstStyle/>
            <a:p>
              <a:endParaRPr lang="en-GB"/>
            </a:p>
          </p:txBody>
        </p:sp>
        <p:sp>
          <p:nvSpPr>
            <p:cNvPr id="4" name="TextBox 4"/>
            <p:cNvSpPr txBox="1"/>
            <p:nvPr/>
          </p:nvSpPr>
          <p:spPr>
            <a:xfrm>
              <a:off x="0" y="-28575"/>
              <a:ext cx="2328732" cy="2578714"/>
            </a:xfrm>
            <a:prstGeom prst="rect">
              <a:avLst/>
            </a:prstGeom>
          </p:spPr>
          <p:txBody>
            <a:bodyPr lIns="50800" tIns="50800" rIns="50800" bIns="50800" rtlCol="0" anchor="ctr"/>
            <a:lstStyle/>
            <a:p>
              <a:pPr algn="ctr">
                <a:lnSpc>
                  <a:spcPts val="1960"/>
                </a:lnSpc>
              </a:pPr>
              <a:endParaRPr/>
            </a:p>
          </p:txBody>
        </p:sp>
      </p:grpSp>
      <p:sp>
        <p:nvSpPr>
          <p:cNvPr id="5" name="TextBox 5"/>
          <p:cNvSpPr txBox="1"/>
          <p:nvPr/>
        </p:nvSpPr>
        <p:spPr>
          <a:xfrm>
            <a:off x="762000" y="3238500"/>
            <a:ext cx="8151344" cy="4924425"/>
          </a:xfrm>
          <a:prstGeom prst="rect">
            <a:avLst/>
          </a:prstGeom>
        </p:spPr>
        <p:txBody>
          <a:bodyPr lIns="0" tIns="0" rIns="0" bIns="0" rtlCol="0" anchor="t">
            <a:spAutoFit/>
          </a:bodyPr>
          <a:lstStyle/>
          <a:p>
            <a:pPr marL="0" lvl="0" indent="0" algn="l">
              <a:lnSpc>
                <a:spcPts val="9599"/>
              </a:lnSpc>
            </a:pPr>
            <a:r>
              <a:rPr lang="en-US" sz="9999" dirty="0">
                <a:solidFill>
                  <a:srgbClr val="FBF6F1"/>
                </a:solidFill>
                <a:latin typeface="Public Sans"/>
              </a:rPr>
              <a:t>Coaching in Education​ - models and tools</a:t>
            </a:r>
          </a:p>
        </p:txBody>
      </p:sp>
      <p:sp>
        <p:nvSpPr>
          <p:cNvPr id="6" name="TextBox 6"/>
          <p:cNvSpPr txBox="1"/>
          <p:nvPr/>
        </p:nvSpPr>
        <p:spPr>
          <a:xfrm>
            <a:off x="10210800" y="3009900"/>
            <a:ext cx="6994594" cy="5260976"/>
          </a:xfrm>
          <a:prstGeom prst="rect">
            <a:avLst/>
          </a:prstGeom>
        </p:spPr>
        <p:txBody>
          <a:bodyPr lIns="0" tIns="0" rIns="0" bIns="0" rtlCol="0" anchor="t">
            <a:spAutoFit/>
          </a:bodyPr>
          <a:lstStyle/>
          <a:p>
            <a:pPr algn="ctr">
              <a:lnSpc>
                <a:spcPts val="13999"/>
              </a:lnSpc>
            </a:pPr>
            <a:r>
              <a:rPr lang="en-US" sz="9999" dirty="0">
                <a:solidFill>
                  <a:srgbClr val="000000"/>
                </a:solidFill>
                <a:latin typeface="Public Sans"/>
              </a:rPr>
              <a:t>Part 3 :​</a:t>
            </a:r>
          </a:p>
          <a:p>
            <a:pPr algn="ctr">
              <a:lnSpc>
                <a:spcPts val="13999"/>
              </a:lnSpc>
            </a:pPr>
            <a:r>
              <a:rPr lang="en-US" sz="9999" dirty="0">
                <a:solidFill>
                  <a:srgbClr val="000000"/>
                </a:solidFill>
                <a:latin typeface="Public Sans"/>
              </a:rPr>
              <a:t>Next Steps </a:t>
            </a:r>
          </a:p>
          <a:p>
            <a:pPr algn="ctr">
              <a:lnSpc>
                <a:spcPts val="13999"/>
              </a:lnSpc>
              <a:spcBef>
                <a:spcPct val="0"/>
              </a:spcBef>
            </a:pPr>
            <a:endParaRPr lang="en-US" sz="9999" dirty="0">
              <a:solidFill>
                <a:srgbClr val="000000"/>
              </a:solidFill>
              <a:latin typeface="Public Sans"/>
            </a:endParaRPr>
          </a:p>
        </p:txBody>
      </p:sp>
      <p:sp>
        <p:nvSpPr>
          <p:cNvPr id="7" name="Freeform 7" descr="Education Scotland Logo"/>
          <p:cNvSpPr/>
          <p:nvPr/>
        </p:nvSpPr>
        <p:spPr>
          <a:xfrm>
            <a:off x="639041" y="508380"/>
            <a:ext cx="2606890" cy="1040640"/>
          </a:xfrm>
          <a:custGeom>
            <a:avLst/>
            <a:gdLst/>
            <a:ahLst/>
            <a:cxnLst/>
            <a:rect l="l" t="t" r="r" b="b"/>
            <a:pathLst>
              <a:path w="2606890" h="1040640">
                <a:moveTo>
                  <a:pt x="0" y="0"/>
                </a:moveTo>
                <a:lnTo>
                  <a:pt x="2606890" y="0"/>
                </a:lnTo>
                <a:lnTo>
                  <a:pt x="2606890" y="1040640"/>
                </a:lnTo>
                <a:lnTo>
                  <a:pt x="0" y="1040640"/>
                </a:lnTo>
                <a:lnTo>
                  <a:pt x="0" y="0"/>
                </a:lnTo>
                <a:close/>
              </a:path>
            </a:pathLst>
          </a:custGeom>
          <a:blipFill>
            <a:blip r:embed="rId3"/>
            <a:stretch>
              <a:fillRect/>
            </a:stretch>
          </a:blipFill>
        </p:spPr>
        <p:txBody>
          <a:bodyPr/>
          <a:lstStyle/>
          <a:p>
            <a:endParaRPr lang="en-GB"/>
          </a:p>
        </p:txBody>
      </p:sp>
      <p:sp>
        <p:nvSpPr>
          <p:cNvPr id="8" name="Title 7">
            <a:extLst>
              <a:ext uri="{FF2B5EF4-FFF2-40B4-BE49-F238E27FC236}">
                <a16:creationId xmlns:a16="http://schemas.microsoft.com/office/drawing/2014/main" id="{E60D49D7-B500-8B35-87F3-B15B39DA5F51}"/>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GB" dirty="0"/>
              <a:t>Part 3 :​</a:t>
            </a:r>
            <a:br>
              <a:rPr lang="en-GB" dirty="0"/>
            </a:br>
            <a:r>
              <a:rPr lang="en-GB" dirty="0"/>
              <a:t>Next Steps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B3695-5AC7-EA8C-0A75-D67FA228031D}"/>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GB" dirty="0"/>
              <a:t>Coaching in Education Open access Resource</a:t>
            </a:r>
          </a:p>
        </p:txBody>
      </p:sp>
      <p:sp>
        <p:nvSpPr>
          <p:cNvPr id="3" name="TextBox 3"/>
          <p:cNvSpPr txBox="1"/>
          <p:nvPr/>
        </p:nvSpPr>
        <p:spPr>
          <a:xfrm>
            <a:off x="304853" y="3343275"/>
            <a:ext cx="3276547" cy="3077766"/>
          </a:xfrm>
          <a:prstGeom prst="rect">
            <a:avLst/>
          </a:prstGeom>
        </p:spPr>
        <p:txBody>
          <a:bodyPr wrap="square" lIns="0" tIns="0" rIns="0" bIns="0" rtlCol="0" anchor="t">
            <a:spAutoFit/>
          </a:bodyPr>
          <a:lstStyle/>
          <a:p>
            <a:pPr algn="ctr">
              <a:lnSpc>
                <a:spcPts val="4800"/>
              </a:lnSpc>
            </a:pPr>
            <a:r>
              <a:rPr lang="en-US" sz="5000" dirty="0">
                <a:solidFill>
                  <a:srgbClr val="B3D335"/>
                </a:solidFill>
                <a:latin typeface="Public Sans Bold"/>
              </a:rPr>
              <a:t>This </a:t>
            </a:r>
          </a:p>
          <a:p>
            <a:pPr algn="ctr">
              <a:lnSpc>
                <a:spcPts val="4800"/>
              </a:lnSpc>
            </a:pPr>
            <a:r>
              <a:rPr lang="en-US" sz="5000" dirty="0">
                <a:solidFill>
                  <a:srgbClr val="B3D335"/>
                </a:solidFill>
                <a:latin typeface="Public Sans Bold"/>
              </a:rPr>
              <a:t>workshop </a:t>
            </a:r>
          </a:p>
          <a:p>
            <a:pPr algn="ctr">
              <a:lnSpc>
                <a:spcPts val="4800"/>
              </a:lnSpc>
            </a:pPr>
            <a:r>
              <a:rPr lang="en-US" sz="5000" dirty="0">
                <a:solidFill>
                  <a:srgbClr val="B3D335"/>
                </a:solidFill>
                <a:latin typeface="Public Sans Bold"/>
              </a:rPr>
              <a:t>is  one of three</a:t>
            </a:r>
          </a:p>
          <a:p>
            <a:pPr marL="0" lvl="0" indent="0" algn="ctr">
              <a:lnSpc>
                <a:spcPts val="4800"/>
              </a:lnSpc>
            </a:pPr>
            <a:r>
              <a:rPr lang="en-US" sz="5000" dirty="0">
                <a:solidFill>
                  <a:srgbClr val="B3D335"/>
                </a:solidFill>
                <a:latin typeface="Public Sans Bold"/>
              </a:rPr>
              <a:t>resources.</a:t>
            </a:r>
          </a:p>
        </p:txBody>
      </p:sp>
      <p:pic>
        <p:nvPicPr>
          <p:cNvPr id="4" name="Picture 3" descr="A poster of a coaching course&#10;&#10;">
            <a:extLst>
              <a:ext uri="{FF2B5EF4-FFF2-40B4-BE49-F238E27FC236}">
                <a16:creationId xmlns:a16="http://schemas.microsoft.com/office/drawing/2014/main" id="{130433E0-AFA0-614B-5F2F-3D8071B5EA9D}"/>
              </a:ext>
            </a:extLst>
          </p:cNvPr>
          <p:cNvPicPr>
            <a:picLocks noChangeAspect="1"/>
          </p:cNvPicPr>
          <p:nvPr/>
        </p:nvPicPr>
        <p:blipFill>
          <a:blip r:embed="rId3"/>
          <a:stretch>
            <a:fillRect/>
          </a:stretch>
        </p:blipFill>
        <p:spPr>
          <a:xfrm>
            <a:off x="3737264" y="0"/>
            <a:ext cx="14554200" cy="10287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304800" y="266700"/>
            <a:ext cx="17625189" cy="9682557"/>
            <a:chOff x="0" y="0"/>
            <a:chExt cx="4642025" cy="2550139"/>
          </a:xfrm>
        </p:grpSpPr>
        <p:sp>
          <p:nvSpPr>
            <p:cNvPr id="3" name="Freeform 3"/>
            <p:cNvSpPr/>
            <p:nvPr/>
          </p:nvSpPr>
          <p:spPr>
            <a:xfrm>
              <a:off x="0" y="0"/>
              <a:ext cx="4642025" cy="2550139"/>
            </a:xfrm>
            <a:custGeom>
              <a:avLst/>
              <a:gdLst/>
              <a:ahLst/>
              <a:cxnLst/>
              <a:rect l="l" t="t" r="r" b="b"/>
              <a:pathLst>
                <a:path w="4642025" h="2550139">
                  <a:moveTo>
                    <a:pt x="0" y="0"/>
                  </a:moveTo>
                  <a:lnTo>
                    <a:pt x="4642025" y="0"/>
                  </a:lnTo>
                  <a:lnTo>
                    <a:pt x="4642025" y="2550139"/>
                  </a:lnTo>
                  <a:lnTo>
                    <a:pt x="0" y="2550139"/>
                  </a:lnTo>
                  <a:close/>
                </a:path>
              </a:pathLst>
            </a:custGeom>
            <a:solidFill>
              <a:srgbClr val="FBF6F1"/>
            </a:solidFill>
          </p:spPr>
          <p:txBody>
            <a:bodyPr/>
            <a:lstStyle/>
            <a:p>
              <a:endParaRPr lang="en-GB"/>
            </a:p>
          </p:txBody>
        </p:sp>
        <p:sp>
          <p:nvSpPr>
            <p:cNvPr id="4" name="TextBox 4"/>
            <p:cNvSpPr txBox="1"/>
            <p:nvPr/>
          </p:nvSpPr>
          <p:spPr>
            <a:xfrm>
              <a:off x="0" y="-28575"/>
              <a:ext cx="4642025" cy="2578714"/>
            </a:xfrm>
            <a:prstGeom prst="rect">
              <a:avLst/>
            </a:prstGeom>
          </p:spPr>
          <p:txBody>
            <a:bodyPr lIns="50800" tIns="50800" rIns="50800" bIns="50800" rtlCol="0" anchor="ctr"/>
            <a:lstStyle/>
            <a:p>
              <a:pPr algn="ctr">
                <a:lnSpc>
                  <a:spcPts val="1960"/>
                </a:lnSpc>
              </a:pPr>
              <a:endParaRPr/>
            </a:p>
          </p:txBody>
        </p:sp>
      </p:grpSp>
      <p:sp>
        <p:nvSpPr>
          <p:cNvPr id="5" name="TextBox 5"/>
          <p:cNvSpPr txBox="1"/>
          <p:nvPr/>
        </p:nvSpPr>
        <p:spPr>
          <a:xfrm>
            <a:off x="990600" y="723900"/>
            <a:ext cx="11091012" cy="1051570"/>
          </a:xfrm>
          <a:prstGeom prst="rect">
            <a:avLst/>
          </a:prstGeom>
        </p:spPr>
        <p:txBody>
          <a:bodyPr lIns="0" tIns="0" rIns="0" bIns="0" rtlCol="0" anchor="t">
            <a:spAutoFit/>
          </a:bodyPr>
          <a:lstStyle/>
          <a:p>
            <a:pPr marL="0" lvl="0" indent="0" algn="l">
              <a:lnSpc>
                <a:spcPts val="8159"/>
              </a:lnSpc>
            </a:pPr>
            <a:r>
              <a:rPr lang="en-US" sz="8499" dirty="0">
                <a:solidFill>
                  <a:srgbClr val="00ABB5"/>
                </a:solidFill>
                <a:latin typeface="Public Sans"/>
              </a:rPr>
              <a:t>Aims Review</a:t>
            </a:r>
          </a:p>
        </p:txBody>
      </p:sp>
      <p:sp>
        <p:nvSpPr>
          <p:cNvPr id="6" name="TextBox 6"/>
          <p:cNvSpPr txBox="1"/>
          <p:nvPr/>
        </p:nvSpPr>
        <p:spPr>
          <a:xfrm>
            <a:off x="457200" y="1866900"/>
            <a:ext cx="17068800" cy="7818359"/>
          </a:xfrm>
          <a:prstGeom prst="rect">
            <a:avLst/>
          </a:prstGeom>
        </p:spPr>
        <p:txBody>
          <a:bodyPr wrap="square" lIns="0" tIns="0" rIns="0" bIns="0" rtlCol="0" anchor="t">
            <a:spAutoFit/>
          </a:bodyPr>
          <a:lstStyle/>
          <a:p>
            <a:pPr marL="1122741" lvl="1" indent="-561370" algn="l">
              <a:lnSpc>
                <a:spcPts val="7280"/>
              </a:lnSpc>
              <a:buFont typeface="Arial"/>
              <a:buChar char="•"/>
            </a:pPr>
            <a:r>
              <a:rPr lang="en-US" sz="4800" dirty="0">
                <a:solidFill>
                  <a:srgbClr val="000000"/>
                </a:solidFill>
                <a:latin typeface="Public Sans"/>
              </a:rPr>
              <a:t>Through exploring two coaching models, build a practical understanding of how to structure an effective coaching conversation.</a:t>
            </a:r>
          </a:p>
          <a:p>
            <a:pPr marL="1122741" lvl="1" indent="-561370" algn="l">
              <a:lnSpc>
                <a:spcPts val="7280"/>
              </a:lnSpc>
              <a:buFont typeface="Arial"/>
              <a:buChar char="•"/>
            </a:pPr>
            <a:r>
              <a:rPr lang="en-US" sz="4800" dirty="0">
                <a:solidFill>
                  <a:srgbClr val="000000"/>
                </a:solidFill>
                <a:latin typeface="Public Sans"/>
              </a:rPr>
              <a:t>Explore a selection of tools that support building coaching relationships through contracting, questioning and listening.</a:t>
            </a:r>
          </a:p>
          <a:p>
            <a:pPr marL="1122741" lvl="1" indent="-561370" algn="l">
              <a:lnSpc>
                <a:spcPts val="7280"/>
              </a:lnSpc>
              <a:buFont typeface="Arial"/>
              <a:buChar char="•"/>
            </a:pPr>
            <a:r>
              <a:rPr lang="en-US" sz="4800" dirty="0">
                <a:solidFill>
                  <a:srgbClr val="000000"/>
                </a:solidFill>
                <a:latin typeface="Public Sans"/>
              </a:rPr>
              <a:t>Have an opportunity to  apply the models and/or tools  in a practice coaching conversation with peers</a:t>
            </a:r>
          </a:p>
          <a:p>
            <a:pPr algn="l">
              <a:lnSpc>
                <a:spcPts val="2800"/>
              </a:lnSpc>
            </a:pPr>
            <a:r>
              <a:rPr lang="en-US" dirty="0">
                <a:solidFill>
                  <a:srgbClr val="000000"/>
                </a:solidFill>
                <a:latin typeface="Public Sans"/>
              </a:rPr>
              <a:t>​</a:t>
            </a:r>
          </a:p>
        </p:txBody>
      </p:sp>
      <p:sp>
        <p:nvSpPr>
          <p:cNvPr id="7" name="Title 6">
            <a:extLst>
              <a:ext uri="{FF2B5EF4-FFF2-40B4-BE49-F238E27FC236}">
                <a16:creationId xmlns:a16="http://schemas.microsoft.com/office/drawing/2014/main" id="{BEEFC651-0807-C03C-B383-0D8D34A697D5}"/>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Aims Review</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331406" y="302221"/>
            <a:ext cx="17625189" cy="9682557"/>
            <a:chOff x="0" y="0"/>
            <a:chExt cx="4642025" cy="2550139"/>
          </a:xfrm>
        </p:grpSpPr>
        <p:sp>
          <p:nvSpPr>
            <p:cNvPr id="3" name="Freeform 3"/>
            <p:cNvSpPr/>
            <p:nvPr/>
          </p:nvSpPr>
          <p:spPr>
            <a:xfrm>
              <a:off x="0" y="0"/>
              <a:ext cx="4642025" cy="2550139"/>
            </a:xfrm>
            <a:custGeom>
              <a:avLst/>
              <a:gdLst/>
              <a:ahLst/>
              <a:cxnLst/>
              <a:rect l="l" t="t" r="r" b="b"/>
              <a:pathLst>
                <a:path w="4642025" h="2550139">
                  <a:moveTo>
                    <a:pt x="0" y="0"/>
                  </a:moveTo>
                  <a:lnTo>
                    <a:pt x="4642025" y="0"/>
                  </a:lnTo>
                  <a:lnTo>
                    <a:pt x="4642025" y="2550139"/>
                  </a:lnTo>
                  <a:lnTo>
                    <a:pt x="0" y="2550139"/>
                  </a:lnTo>
                  <a:close/>
                </a:path>
              </a:pathLst>
            </a:custGeom>
            <a:solidFill>
              <a:srgbClr val="FBF6F1"/>
            </a:solidFill>
          </p:spPr>
          <p:txBody>
            <a:bodyPr/>
            <a:lstStyle/>
            <a:p>
              <a:endParaRPr lang="en-GB"/>
            </a:p>
          </p:txBody>
        </p:sp>
        <p:sp>
          <p:nvSpPr>
            <p:cNvPr id="4" name="TextBox 4"/>
            <p:cNvSpPr txBox="1"/>
            <p:nvPr/>
          </p:nvSpPr>
          <p:spPr>
            <a:xfrm>
              <a:off x="0" y="-28575"/>
              <a:ext cx="4642025" cy="2578714"/>
            </a:xfrm>
            <a:prstGeom prst="rect">
              <a:avLst/>
            </a:prstGeom>
          </p:spPr>
          <p:txBody>
            <a:bodyPr lIns="50800" tIns="50800" rIns="50800" bIns="50800" rtlCol="0" anchor="ctr"/>
            <a:lstStyle/>
            <a:p>
              <a:pPr algn="ctr">
                <a:lnSpc>
                  <a:spcPts val="1960"/>
                </a:lnSpc>
              </a:pPr>
              <a:endParaRPr/>
            </a:p>
          </p:txBody>
        </p:sp>
      </p:grpSp>
      <p:sp>
        <p:nvSpPr>
          <p:cNvPr id="5" name="TextBox 5"/>
          <p:cNvSpPr txBox="1"/>
          <p:nvPr/>
        </p:nvSpPr>
        <p:spPr>
          <a:xfrm>
            <a:off x="1028700" y="926004"/>
            <a:ext cx="11091012" cy="1051570"/>
          </a:xfrm>
          <a:prstGeom prst="rect">
            <a:avLst/>
          </a:prstGeom>
        </p:spPr>
        <p:txBody>
          <a:bodyPr lIns="0" tIns="0" rIns="0" bIns="0" rtlCol="0" anchor="t">
            <a:spAutoFit/>
          </a:bodyPr>
          <a:lstStyle/>
          <a:p>
            <a:pPr marL="0" lvl="0" indent="0" algn="l">
              <a:lnSpc>
                <a:spcPts val="8159"/>
              </a:lnSpc>
            </a:pPr>
            <a:r>
              <a:rPr lang="en-US" sz="8499" dirty="0">
                <a:solidFill>
                  <a:srgbClr val="00ABB5"/>
                </a:solidFill>
                <a:latin typeface="Public Sans"/>
              </a:rPr>
              <a:t>Reflection Activity</a:t>
            </a:r>
          </a:p>
        </p:txBody>
      </p:sp>
      <p:sp>
        <p:nvSpPr>
          <p:cNvPr id="6" name="TextBox 6"/>
          <p:cNvSpPr txBox="1"/>
          <p:nvPr/>
        </p:nvSpPr>
        <p:spPr>
          <a:xfrm>
            <a:off x="917143" y="2465712"/>
            <a:ext cx="16342157" cy="5909306"/>
          </a:xfrm>
          <a:prstGeom prst="rect">
            <a:avLst/>
          </a:prstGeom>
        </p:spPr>
        <p:txBody>
          <a:bodyPr lIns="0" tIns="0" rIns="0" bIns="0" rtlCol="0" anchor="t">
            <a:spAutoFit/>
          </a:bodyPr>
          <a:lstStyle/>
          <a:p>
            <a:pPr marL="1122741" lvl="1" indent="-561370" algn="l">
              <a:lnSpc>
                <a:spcPts val="7280"/>
              </a:lnSpc>
              <a:buFont typeface="Arial"/>
              <a:buChar char="•"/>
            </a:pPr>
            <a:r>
              <a:rPr lang="en-US" sz="5200" dirty="0">
                <a:solidFill>
                  <a:srgbClr val="100F0D"/>
                </a:solidFill>
                <a:latin typeface="Public Sans"/>
              </a:rPr>
              <a:t>Share your responses to the reflective journal prompts  in pairs or small groups</a:t>
            </a:r>
          </a:p>
          <a:p>
            <a:pPr marL="1122741" lvl="1" indent="-561370" algn="l">
              <a:lnSpc>
                <a:spcPts val="7280"/>
              </a:lnSpc>
              <a:buFont typeface="Arial"/>
              <a:buChar char="•"/>
            </a:pPr>
            <a:r>
              <a:rPr lang="en-US" sz="5200" dirty="0">
                <a:solidFill>
                  <a:srgbClr val="100F0D"/>
                </a:solidFill>
                <a:latin typeface="Public Sans"/>
              </a:rPr>
              <a:t>What collective actions will you take as a group to develop your coaching practice?</a:t>
            </a:r>
          </a:p>
          <a:p>
            <a:pPr marL="1122741" lvl="1" indent="-561370" algn="l">
              <a:lnSpc>
                <a:spcPts val="7280"/>
              </a:lnSpc>
              <a:buFont typeface="Arial"/>
              <a:buChar char="•"/>
            </a:pPr>
            <a:r>
              <a:rPr lang="en-US" sz="5200" dirty="0">
                <a:solidFill>
                  <a:srgbClr val="100F0D"/>
                </a:solidFill>
                <a:latin typeface="Public Sans"/>
              </a:rPr>
              <a:t>What  are the next steps for your school or setting to support those actions?</a:t>
            </a:r>
          </a:p>
          <a:p>
            <a:pPr algn="l">
              <a:lnSpc>
                <a:spcPts val="2800"/>
              </a:lnSpc>
            </a:pPr>
            <a:r>
              <a:rPr lang="en-US" sz="2000" dirty="0">
                <a:solidFill>
                  <a:srgbClr val="100F0D"/>
                </a:solidFill>
                <a:latin typeface="Public Sans Bold"/>
              </a:rPr>
              <a:t>​</a:t>
            </a:r>
          </a:p>
        </p:txBody>
      </p:sp>
      <p:sp>
        <p:nvSpPr>
          <p:cNvPr id="7" name="Title 6">
            <a:extLst>
              <a:ext uri="{FF2B5EF4-FFF2-40B4-BE49-F238E27FC236}">
                <a16:creationId xmlns:a16="http://schemas.microsoft.com/office/drawing/2014/main" id="{BD024C24-13AB-F1FA-4AF5-BE67BD6A6EE2}"/>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Reflection Activity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9144000" y="302221"/>
            <a:ext cx="8841904" cy="9682557"/>
            <a:chOff x="0" y="0"/>
            <a:chExt cx="2328732" cy="2550139"/>
          </a:xfrm>
        </p:grpSpPr>
        <p:sp>
          <p:nvSpPr>
            <p:cNvPr id="3" name="Freeform 3"/>
            <p:cNvSpPr/>
            <p:nvPr/>
          </p:nvSpPr>
          <p:spPr>
            <a:xfrm>
              <a:off x="0" y="0"/>
              <a:ext cx="2328732" cy="2550139"/>
            </a:xfrm>
            <a:custGeom>
              <a:avLst/>
              <a:gdLst/>
              <a:ahLst/>
              <a:cxnLst/>
              <a:rect l="l" t="t" r="r" b="b"/>
              <a:pathLst>
                <a:path w="2328732" h="2550139">
                  <a:moveTo>
                    <a:pt x="0" y="0"/>
                  </a:moveTo>
                  <a:lnTo>
                    <a:pt x="2328732" y="0"/>
                  </a:lnTo>
                  <a:lnTo>
                    <a:pt x="2328732" y="2550139"/>
                  </a:lnTo>
                  <a:lnTo>
                    <a:pt x="0" y="2550139"/>
                  </a:lnTo>
                  <a:close/>
                </a:path>
              </a:pathLst>
            </a:custGeom>
            <a:solidFill>
              <a:srgbClr val="FBF6F1"/>
            </a:solidFill>
          </p:spPr>
          <p:txBody>
            <a:bodyPr/>
            <a:lstStyle/>
            <a:p>
              <a:endParaRPr lang="en-GB"/>
            </a:p>
          </p:txBody>
        </p:sp>
        <p:sp>
          <p:nvSpPr>
            <p:cNvPr id="4" name="TextBox 4"/>
            <p:cNvSpPr txBox="1"/>
            <p:nvPr/>
          </p:nvSpPr>
          <p:spPr>
            <a:xfrm>
              <a:off x="0" y="-28575"/>
              <a:ext cx="2328732" cy="2578714"/>
            </a:xfrm>
            <a:prstGeom prst="rect">
              <a:avLst/>
            </a:prstGeom>
          </p:spPr>
          <p:txBody>
            <a:bodyPr lIns="50800" tIns="50800" rIns="50800" bIns="50800" rtlCol="0" anchor="ctr"/>
            <a:lstStyle/>
            <a:p>
              <a:pPr algn="ctr">
                <a:lnSpc>
                  <a:spcPts val="1960"/>
                </a:lnSpc>
              </a:pPr>
              <a:endParaRPr/>
            </a:p>
          </p:txBody>
        </p:sp>
      </p:grpSp>
      <p:sp>
        <p:nvSpPr>
          <p:cNvPr id="5" name="TextBox 5"/>
          <p:cNvSpPr txBox="1"/>
          <p:nvPr/>
        </p:nvSpPr>
        <p:spPr>
          <a:xfrm>
            <a:off x="1028700" y="3440779"/>
            <a:ext cx="6956263" cy="3738817"/>
          </a:xfrm>
          <a:prstGeom prst="rect">
            <a:avLst/>
          </a:prstGeom>
        </p:spPr>
        <p:txBody>
          <a:bodyPr lIns="0" tIns="0" rIns="0" bIns="0" rtlCol="0" anchor="t">
            <a:spAutoFit/>
          </a:bodyPr>
          <a:lstStyle/>
          <a:p>
            <a:pPr marL="0" lvl="0" indent="0" algn="ctr">
              <a:lnSpc>
                <a:spcPts val="14258"/>
              </a:lnSpc>
            </a:pPr>
            <a:r>
              <a:rPr lang="en-US" sz="14852" dirty="0">
                <a:solidFill>
                  <a:srgbClr val="FBF6F1"/>
                </a:solidFill>
                <a:latin typeface="Public Sans"/>
              </a:rPr>
              <a:t>Thank you </a:t>
            </a:r>
          </a:p>
        </p:txBody>
      </p:sp>
      <p:sp>
        <p:nvSpPr>
          <p:cNvPr id="7" name="Freeform 7" descr="Education Scotland Logo"/>
          <p:cNvSpPr/>
          <p:nvPr/>
        </p:nvSpPr>
        <p:spPr>
          <a:xfrm>
            <a:off x="639041" y="508380"/>
            <a:ext cx="2606890" cy="1040640"/>
          </a:xfrm>
          <a:custGeom>
            <a:avLst/>
            <a:gdLst/>
            <a:ahLst/>
            <a:cxnLst/>
            <a:rect l="l" t="t" r="r" b="b"/>
            <a:pathLst>
              <a:path w="2606890" h="1040640">
                <a:moveTo>
                  <a:pt x="0" y="0"/>
                </a:moveTo>
                <a:lnTo>
                  <a:pt x="2606890" y="0"/>
                </a:lnTo>
                <a:lnTo>
                  <a:pt x="2606890" y="1040640"/>
                </a:lnTo>
                <a:lnTo>
                  <a:pt x="0" y="1040640"/>
                </a:lnTo>
                <a:lnTo>
                  <a:pt x="0" y="0"/>
                </a:lnTo>
                <a:close/>
              </a:path>
            </a:pathLst>
          </a:custGeom>
          <a:blipFill>
            <a:blip r:embed="rId3"/>
            <a:stretch>
              <a:fillRect/>
            </a:stretch>
          </a:blipFill>
        </p:spPr>
        <p:txBody>
          <a:bodyPr/>
          <a:lstStyle/>
          <a:p>
            <a:endParaRPr lang="en-GB"/>
          </a:p>
        </p:txBody>
      </p:sp>
      <p:sp>
        <p:nvSpPr>
          <p:cNvPr id="6" name="Freeform 6" descr="diagram of the national model of professional learning - interactive version: https://education.gov.scot/professional-learning/national-approach-to-professional-learning/the-national-model-of-professional-learning/"/>
          <p:cNvSpPr/>
          <p:nvPr/>
        </p:nvSpPr>
        <p:spPr>
          <a:xfrm>
            <a:off x="9383752" y="1461739"/>
            <a:ext cx="8362400" cy="7363522"/>
          </a:xfrm>
          <a:custGeom>
            <a:avLst/>
            <a:gdLst/>
            <a:ahLst/>
            <a:cxnLst/>
            <a:rect l="l" t="t" r="r" b="b"/>
            <a:pathLst>
              <a:path w="8362400" h="7363522">
                <a:moveTo>
                  <a:pt x="0" y="0"/>
                </a:moveTo>
                <a:lnTo>
                  <a:pt x="8362400" y="0"/>
                </a:lnTo>
                <a:lnTo>
                  <a:pt x="8362400" y="7363522"/>
                </a:lnTo>
                <a:lnTo>
                  <a:pt x="0" y="7363522"/>
                </a:lnTo>
                <a:lnTo>
                  <a:pt x="0" y="0"/>
                </a:lnTo>
                <a:close/>
              </a:path>
            </a:pathLst>
          </a:custGeom>
          <a:blipFill>
            <a:blip r:embed="rId4"/>
            <a:stretch>
              <a:fillRect/>
            </a:stretch>
          </a:blipFill>
        </p:spPr>
        <p:txBody>
          <a:bodyPr/>
          <a:lstStyle/>
          <a:p>
            <a:endParaRPr lang="en-GB"/>
          </a:p>
        </p:txBody>
      </p:sp>
      <p:sp>
        <p:nvSpPr>
          <p:cNvPr id="8" name="Title 7">
            <a:extLst>
              <a:ext uri="{FF2B5EF4-FFF2-40B4-BE49-F238E27FC236}">
                <a16:creationId xmlns:a16="http://schemas.microsoft.com/office/drawing/2014/main" id="{44920872-1479-1DC1-2098-D773FAB83491}"/>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5" name="TextBox 5"/>
          <p:cNvSpPr txBox="1"/>
          <p:nvPr/>
        </p:nvSpPr>
        <p:spPr>
          <a:xfrm>
            <a:off x="609600" y="2552700"/>
            <a:ext cx="7527889" cy="4924425"/>
          </a:xfrm>
          <a:prstGeom prst="rect">
            <a:avLst/>
          </a:prstGeom>
        </p:spPr>
        <p:txBody>
          <a:bodyPr lIns="0" tIns="0" rIns="0" bIns="0" rtlCol="0" anchor="t">
            <a:spAutoFit/>
          </a:bodyPr>
          <a:lstStyle/>
          <a:p>
            <a:pPr marL="0" lvl="0" indent="0" algn="l">
              <a:lnSpc>
                <a:spcPts val="9599"/>
              </a:lnSpc>
            </a:pPr>
            <a:r>
              <a:rPr lang="en-US" sz="9999" dirty="0">
                <a:solidFill>
                  <a:srgbClr val="00ABB5"/>
                </a:solidFill>
                <a:latin typeface="Public Sans"/>
              </a:rPr>
              <a:t>National model of professional learning</a:t>
            </a:r>
          </a:p>
        </p:txBody>
      </p:sp>
      <p:sp>
        <p:nvSpPr>
          <p:cNvPr id="2" name="Freeform 2" descr="Diagram of the national model of professional learning - interactive version: https://education.gov.scot/professional-learning/national-approach-to-professional-learning/the-national-model-of-professional-learning/"/>
          <p:cNvSpPr/>
          <p:nvPr/>
        </p:nvSpPr>
        <p:spPr>
          <a:xfrm>
            <a:off x="8478657" y="1099611"/>
            <a:ext cx="10048433" cy="8848161"/>
          </a:xfrm>
          <a:custGeom>
            <a:avLst/>
            <a:gdLst/>
            <a:ahLst/>
            <a:cxnLst/>
            <a:rect l="l" t="t" r="r" b="b"/>
            <a:pathLst>
              <a:path w="10048433" h="8848161">
                <a:moveTo>
                  <a:pt x="0" y="0"/>
                </a:moveTo>
                <a:lnTo>
                  <a:pt x="10048434" y="0"/>
                </a:lnTo>
                <a:lnTo>
                  <a:pt x="10048434" y="8848161"/>
                </a:lnTo>
                <a:lnTo>
                  <a:pt x="0" y="8848161"/>
                </a:lnTo>
                <a:lnTo>
                  <a:pt x="0" y="0"/>
                </a:lnTo>
                <a:close/>
              </a:path>
            </a:pathLst>
          </a:custGeom>
          <a:blipFill>
            <a:blip r:embed="rId3"/>
            <a:stretch>
              <a:fillRect/>
            </a:stretch>
          </a:blipFill>
        </p:spPr>
        <p:txBody>
          <a:bodyPr/>
          <a:lstStyle/>
          <a:p>
            <a:endParaRPr lang="en-GB"/>
          </a:p>
        </p:txBody>
      </p:sp>
      <p:sp>
        <p:nvSpPr>
          <p:cNvPr id="4" name="Freeform 4" descr="Learn more button above QR Code leading to Diagram of the national model of professional learning - interactive version: https://education.gov.scot/professional-learning/national-approach-to-professional-learning/the-national-model-of-professional-learning/"/>
          <p:cNvSpPr/>
          <p:nvPr/>
        </p:nvSpPr>
        <p:spPr>
          <a:xfrm>
            <a:off x="623313" y="7560003"/>
            <a:ext cx="1932153" cy="420243"/>
          </a:xfrm>
          <a:custGeom>
            <a:avLst/>
            <a:gdLst/>
            <a:ahLst/>
            <a:cxnLst/>
            <a:rect l="l" t="t" r="r" b="b"/>
            <a:pathLst>
              <a:path w="1932153" h="420243">
                <a:moveTo>
                  <a:pt x="0" y="0"/>
                </a:moveTo>
                <a:lnTo>
                  <a:pt x="1932153" y="0"/>
                </a:lnTo>
                <a:lnTo>
                  <a:pt x="1932153" y="420243"/>
                </a:lnTo>
                <a:lnTo>
                  <a:pt x="0" y="42024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pic>
        <p:nvPicPr>
          <p:cNvPr id="6" name="Picture 5" descr="A qr code on a white background&#10;leading to https://education.gov.scot/professional-learning/national-approach-to-professional-learning/the-national-model-of-professional-learning/">
            <a:extLst>
              <a:ext uri="{FF2B5EF4-FFF2-40B4-BE49-F238E27FC236}">
                <a16:creationId xmlns:a16="http://schemas.microsoft.com/office/drawing/2014/main" id="{B3CABB26-2C0C-44A0-EE46-A622CA5BD35A}"/>
              </a:ext>
            </a:extLst>
          </p:cNvPr>
          <p:cNvPicPr>
            <a:picLocks noChangeAspect="1"/>
          </p:cNvPicPr>
          <p:nvPr/>
        </p:nvPicPr>
        <p:blipFill>
          <a:blip r:embed="rId6"/>
          <a:stretch>
            <a:fillRect/>
          </a:stretch>
        </p:blipFill>
        <p:spPr>
          <a:xfrm>
            <a:off x="669162" y="8169234"/>
            <a:ext cx="1838325" cy="1905000"/>
          </a:xfrm>
          <a:prstGeom prst="rect">
            <a:avLst/>
          </a:prstGeom>
        </p:spPr>
      </p:pic>
      <p:sp>
        <p:nvSpPr>
          <p:cNvPr id="3" name="Title 2">
            <a:extLst>
              <a:ext uri="{FF2B5EF4-FFF2-40B4-BE49-F238E27FC236}">
                <a16:creationId xmlns:a16="http://schemas.microsoft.com/office/drawing/2014/main" id="{2E57686D-BB90-C0BD-152A-346584498783}"/>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GB" dirty="0"/>
              <a:t>National model of professional learning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sp>
        <p:nvSpPr>
          <p:cNvPr id="4" name="TextBox 4"/>
          <p:cNvSpPr txBox="1"/>
          <p:nvPr/>
        </p:nvSpPr>
        <p:spPr>
          <a:xfrm>
            <a:off x="0" y="983505"/>
            <a:ext cx="11427857" cy="1013098"/>
          </a:xfrm>
          <a:prstGeom prst="rect">
            <a:avLst/>
          </a:prstGeom>
        </p:spPr>
        <p:txBody>
          <a:bodyPr lIns="0" tIns="0" rIns="0" bIns="0" rtlCol="0" anchor="t">
            <a:spAutoFit/>
          </a:bodyPr>
          <a:lstStyle/>
          <a:p>
            <a:pPr marL="0" lvl="0" indent="0" algn="ctr">
              <a:lnSpc>
                <a:spcPts val="7872"/>
              </a:lnSpc>
            </a:pPr>
            <a:r>
              <a:rPr lang="en-US" sz="8200" spc="-787" dirty="0">
                <a:solidFill>
                  <a:srgbClr val="F5F6F7"/>
                </a:solidFill>
                <a:latin typeface="Public Sans"/>
              </a:rPr>
              <a:t>Ways of </a:t>
            </a:r>
            <a:r>
              <a:rPr lang="en-US" sz="8200" dirty="0">
                <a:solidFill>
                  <a:srgbClr val="F5F6F7"/>
                </a:solidFill>
                <a:latin typeface="Public Sans"/>
              </a:rPr>
              <a:t>working</a:t>
            </a:r>
            <a:r>
              <a:rPr lang="en-US" sz="8200" spc="-787" dirty="0">
                <a:solidFill>
                  <a:srgbClr val="F5F6F7"/>
                </a:solidFill>
                <a:latin typeface="Public Sans"/>
              </a:rPr>
              <a:t> together</a:t>
            </a:r>
          </a:p>
        </p:txBody>
      </p:sp>
      <p:sp>
        <p:nvSpPr>
          <p:cNvPr id="2" name="TextBox 2"/>
          <p:cNvSpPr txBox="1"/>
          <p:nvPr/>
        </p:nvSpPr>
        <p:spPr>
          <a:xfrm>
            <a:off x="1028700" y="2147842"/>
            <a:ext cx="10399157" cy="7627088"/>
          </a:xfrm>
          <a:prstGeom prst="rect">
            <a:avLst/>
          </a:prstGeom>
        </p:spPr>
        <p:txBody>
          <a:bodyPr lIns="0" tIns="0" rIns="0" bIns="0" rtlCol="0" anchor="t">
            <a:spAutoFit/>
          </a:bodyPr>
          <a:lstStyle/>
          <a:p>
            <a:pPr marL="798980" lvl="1" indent="-399490" algn="l">
              <a:lnSpc>
                <a:spcPts val="6661"/>
              </a:lnSpc>
              <a:buFont typeface="Arial"/>
              <a:buChar char="•"/>
            </a:pPr>
            <a:r>
              <a:rPr lang="en-US" sz="3700" dirty="0">
                <a:solidFill>
                  <a:srgbClr val="F5F6F7"/>
                </a:solidFill>
                <a:latin typeface="Public Sans"/>
              </a:rPr>
              <a:t>We all work together</a:t>
            </a:r>
          </a:p>
          <a:p>
            <a:pPr marL="798980" lvl="1" indent="-399490" algn="l">
              <a:lnSpc>
                <a:spcPts val="6661"/>
              </a:lnSpc>
              <a:buFont typeface="Arial"/>
              <a:buChar char="•"/>
            </a:pPr>
            <a:r>
              <a:rPr lang="en-US" sz="3700" dirty="0">
                <a:solidFill>
                  <a:srgbClr val="F5F6F7"/>
                </a:solidFill>
                <a:latin typeface="Public Sans"/>
              </a:rPr>
              <a:t>We learn from, with and on behalf of each other</a:t>
            </a:r>
          </a:p>
          <a:p>
            <a:pPr marL="798980" lvl="1" indent="-399490" algn="l">
              <a:lnSpc>
                <a:spcPts val="6661"/>
              </a:lnSpc>
              <a:buFont typeface="Arial"/>
              <a:buChar char="•"/>
            </a:pPr>
            <a:r>
              <a:rPr lang="en-US" sz="3700" dirty="0">
                <a:solidFill>
                  <a:srgbClr val="F5F6F7"/>
                </a:solidFill>
                <a:latin typeface="Public Sans"/>
              </a:rPr>
              <a:t>We create a safe space to share ideas and build learning</a:t>
            </a:r>
          </a:p>
          <a:p>
            <a:pPr marL="798980" lvl="1" indent="-399490" algn="l">
              <a:lnSpc>
                <a:spcPts val="6661"/>
              </a:lnSpc>
              <a:buFont typeface="Arial"/>
              <a:buChar char="•"/>
            </a:pPr>
            <a:r>
              <a:rPr lang="en-US" sz="3700" dirty="0">
                <a:solidFill>
                  <a:srgbClr val="F5F6F7"/>
                </a:solidFill>
                <a:latin typeface="Public Sans"/>
              </a:rPr>
              <a:t>We agree that everyone is an equal and valued participant</a:t>
            </a:r>
          </a:p>
          <a:p>
            <a:pPr marL="798980" lvl="1" indent="-399490" algn="l">
              <a:lnSpc>
                <a:spcPts val="6661"/>
              </a:lnSpc>
              <a:buFont typeface="Arial"/>
              <a:buChar char="•"/>
            </a:pPr>
            <a:r>
              <a:rPr lang="en-US" sz="3700" dirty="0">
                <a:solidFill>
                  <a:srgbClr val="F5F6F7"/>
                </a:solidFill>
                <a:latin typeface="Public Sans"/>
              </a:rPr>
              <a:t>We remain ‘in the room’ (follow email and phone protocol)</a:t>
            </a:r>
          </a:p>
        </p:txBody>
      </p:sp>
      <p:sp>
        <p:nvSpPr>
          <p:cNvPr id="5" name="Freeform 5" descr="Two people on a ladder - one is supporting the other to climb up the ladder"/>
          <p:cNvSpPr/>
          <p:nvPr/>
        </p:nvSpPr>
        <p:spPr>
          <a:xfrm>
            <a:off x="12199295" y="1698098"/>
            <a:ext cx="5763218" cy="6890804"/>
          </a:xfrm>
          <a:custGeom>
            <a:avLst/>
            <a:gdLst/>
            <a:ahLst/>
            <a:cxnLst/>
            <a:rect l="l" t="t" r="r" b="b"/>
            <a:pathLst>
              <a:path w="5763218" h="6890804">
                <a:moveTo>
                  <a:pt x="0" y="0"/>
                </a:moveTo>
                <a:lnTo>
                  <a:pt x="5763217" y="0"/>
                </a:lnTo>
                <a:lnTo>
                  <a:pt x="5763217" y="6890804"/>
                </a:lnTo>
                <a:lnTo>
                  <a:pt x="0" y="68908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descr="Education Scotland Logo"/>
          <p:cNvSpPr/>
          <p:nvPr/>
        </p:nvSpPr>
        <p:spPr>
          <a:xfrm>
            <a:off x="8528722" y="9118980"/>
            <a:ext cx="2606890" cy="1040640"/>
          </a:xfrm>
          <a:custGeom>
            <a:avLst/>
            <a:gdLst/>
            <a:ahLst/>
            <a:cxnLst/>
            <a:rect l="l" t="t" r="r" b="b"/>
            <a:pathLst>
              <a:path w="2606890" h="1040640">
                <a:moveTo>
                  <a:pt x="0" y="0"/>
                </a:moveTo>
                <a:lnTo>
                  <a:pt x="2606891" y="0"/>
                </a:lnTo>
                <a:lnTo>
                  <a:pt x="2606891" y="1040640"/>
                </a:lnTo>
                <a:lnTo>
                  <a:pt x="0" y="1040640"/>
                </a:lnTo>
                <a:lnTo>
                  <a:pt x="0" y="0"/>
                </a:lnTo>
                <a:close/>
              </a:path>
            </a:pathLst>
          </a:custGeom>
          <a:blipFill>
            <a:blip r:embed="rId5"/>
            <a:stretch>
              <a:fillRect/>
            </a:stretch>
          </a:blipFill>
        </p:spPr>
        <p:txBody>
          <a:bodyPr/>
          <a:lstStyle/>
          <a:p>
            <a:endParaRPr lang="en-GB"/>
          </a:p>
        </p:txBody>
      </p:sp>
      <p:sp>
        <p:nvSpPr>
          <p:cNvPr id="6" name="Title 5">
            <a:extLst>
              <a:ext uri="{FF2B5EF4-FFF2-40B4-BE49-F238E27FC236}">
                <a16:creationId xmlns:a16="http://schemas.microsoft.com/office/drawing/2014/main" id="{F471B2D9-AE35-5BCF-C20C-BE2D19A752C4}"/>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Ways of working together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5385055" y="209589"/>
            <a:ext cx="2536874" cy="2070723"/>
          </a:xfrm>
          <a:custGeom>
            <a:avLst/>
            <a:gdLst/>
            <a:ahLst/>
            <a:cxnLst/>
            <a:rect l="l" t="t" r="r" b="b"/>
            <a:pathLst>
              <a:path w="2536874" h="2070723">
                <a:moveTo>
                  <a:pt x="0" y="0"/>
                </a:moveTo>
                <a:lnTo>
                  <a:pt x="2536874" y="0"/>
                </a:lnTo>
                <a:lnTo>
                  <a:pt x="2536874" y="2070723"/>
                </a:lnTo>
                <a:lnTo>
                  <a:pt x="0" y="2070723"/>
                </a:lnTo>
                <a:lnTo>
                  <a:pt x="0" y="0"/>
                </a:lnTo>
                <a:close/>
              </a:path>
            </a:pathLst>
          </a:custGeom>
          <a:blipFill>
            <a:blip r:embed="rId3"/>
            <a:stretch>
              <a:fillRect/>
            </a:stretch>
          </a:blipFill>
        </p:spPr>
        <p:txBody>
          <a:bodyPr/>
          <a:lstStyle/>
          <a:p>
            <a:endParaRPr lang="en-GB"/>
          </a:p>
        </p:txBody>
      </p:sp>
      <p:sp>
        <p:nvSpPr>
          <p:cNvPr id="3" name="TextBox 3"/>
          <p:cNvSpPr txBox="1"/>
          <p:nvPr/>
        </p:nvSpPr>
        <p:spPr>
          <a:xfrm>
            <a:off x="704393" y="575310"/>
            <a:ext cx="11091012" cy="1051570"/>
          </a:xfrm>
          <a:prstGeom prst="rect">
            <a:avLst/>
          </a:prstGeom>
        </p:spPr>
        <p:txBody>
          <a:bodyPr lIns="0" tIns="0" rIns="0" bIns="0" rtlCol="0" anchor="t">
            <a:spAutoFit/>
          </a:bodyPr>
          <a:lstStyle/>
          <a:p>
            <a:pPr marL="0" lvl="0" indent="0" algn="l">
              <a:lnSpc>
                <a:spcPts val="8159"/>
              </a:lnSpc>
            </a:pPr>
            <a:r>
              <a:rPr lang="en-US" sz="8499" dirty="0">
                <a:solidFill>
                  <a:srgbClr val="00ABB5"/>
                </a:solidFill>
                <a:latin typeface="Public Sans Bold"/>
              </a:rPr>
              <a:t>Session aims</a:t>
            </a:r>
          </a:p>
        </p:txBody>
      </p:sp>
      <p:sp>
        <p:nvSpPr>
          <p:cNvPr id="4" name="TextBox 4"/>
          <p:cNvSpPr txBox="1"/>
          <p:nvPr/>
        </p:nvSpPr>
        <p:spPr>
          <a:xfrm>
            <a:off x="457200" y="2019300"/>
            <a:ext cx="17449800" cy="7818359"/>
          </a:xfrm>
          <a:prstGeom prst="rect">
            <a:avLst/>
          </a:prstGeom>
        </p:spPr>
        <p:txBody>
          <a:bodyPr wrap="square" lIns="0" tIns="0" rIns="0" bIns="0" rtlCol="0" anchor="t">
            <a:spAutoFit/>
          </a:bodyPr>
          <a:lstStyle/>
          <a:p>
            <a:pPr marL="1122741" lvl="1" indent="-561370" algn="l">
              <a:lnSpc>
                <a:spcPts val="7280"/>
              </a:lnSpc>
              <a:buFont typeface="Arial"/>
              <a:buChar char="•"/>
            </a:pPr>
            <a:r>
              <a:rPr lang="en-US" sz="5200" dirty="0">
                <a:solidFill>
                  <a:srgbClr val="000000"/>
                </a:solidFill>
                <a:latin typeface="Public Sans"/>
              </a:rPr>
              <a:t>Through exploring two coaching models, build a practical understanding of how to structure an effective coaching conversation.</a:t>
            </a:r>
          </a:p>
          <a:p>
            <a:pPr marL="1122741" lvl="1" indent="-561370" algn="l">
              <a:lnSpc>
                <a:spcPts val="7280"/>
              </a:lnSpc>
              <a:buFont typeface="Arial"/>
              <a:buChar char="•"/>
            </a:pPr>
            <a:r>
              <a:rPr lang="en-US" sz="5200" dirty="0">
                <a:solidFill>
                  <a:srgbClr val="000000"/>
                </a:solidFill>
                <a:latin typeface="Public Sans"/>
              </a:rPr>
              <a:t>Explore a selection of tools that support building coaching relationships through contracting, questioning and listening.</a:t>
            </a:r>
          </a:p>
          <a:p>
            <a:pPr marL="1122741" lvl="1" indent="-561370" algn="l">
              <a:lnSpc>
                <a:spcPts val="7280"/>
              </a:lnSpc>
              <a:buFont typeface="Arial"/>
              <a:buChar char="•"/>
            </a:pPr>
            <a:r>
              <a:rPr lang="en-US" sz="5200" dirty="0">
                <a:solidFill>
                  <a:srgbClr val="000000"/>
                </a:solidFill>
                <a:latin typeface="Public Sans"/>
              </a:rPr>
              <a:t>Have an opportunity to  apply the models and/or tools  in a practice coaching conversation with peers</a:t>
            </a:r>
          </a:p>
          <a:p>
            <a:pPr algn="l">
              <a:lnSpc>
                <a:spcPts val="2800"/>
              </a:lnSpc>
            </a:pPr>
            <a:r>
              <a:rPr lang="en-US" sz="2000" dirty="0">
                <a:solidFill>
                  <a:srgbClr val="000000"/>
                </a:solidFill>
                <a:latin typeface="Public Sans Bold"/>
              </a:rPr>
              <a:t>​</a:t>
            </a:r>
          </a:p>
        </p:txBody>
      </p:sp>
      <p:sp>
        <p:nvSpPr>
          <p:cNvPr id="5" name="Title 4">
            <a:extLst>
              <a:ext uri="{FF2B5EF4-FFF2-40B4-BE49-F238E27FC236}">
                <a16:creationId xmlns:a16="http://schemas.microsoft.com/office/drawing/2014/main" id="{0A54799F-5073-5148-F7DD-DA833DA1CCF2}"/>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Session aims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3435529" y="369322"/>
            <a:ext cx="4505180" cy="3546805"/>
          </a:xfrm>
          <a:custGeom>
            <a:avLst/>
            <a:gdLst/>
            <a:ahLst/>
            <a:cxnLst/>
            <a:rect l="l" t="t" r="r" b="b"/>
            <a:pathLst>
              <a:path w="4505180" h="3546805">
                <a:moveTo>
                  <a:pt x="0" y="0"/>
                </a:moveTo>
                <a:lnTo>
                  <a:pt x="4505180" y="0"/>
                </a:lnTo>
                <a:lnTo>
                  <a:pt x="4505180" y="3546805"/>
                </a:lnTo>
                <a:lnTo>
                  <a:pt x="0" y="35468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419002" y="437472"/>
            <a:ext cx="11091012" cy="1051570"/>
          </a:xfrm>
          <a:prstGeom prst="rect">
            <a:avLst/>
          </a:prstGeom>
        </p:spPr>
        <p:txBody>
          <a:bodyPr lIns="0" tIns="0" rIns="0" bIns="0" rtlCol="0" anchor="t">
            <a:spAutoFit/>
          </a:bodyPr>
          <a:lstStyle/>
          <a:p>
            <a:pPr marL="0" lvl="0" indent="0" algn="l">
              <a:lnSpc>
                <a:spcPts val="8159"/>
              </a:lnSpc>
            </a:pPr>
            <a:r>
              <a:rPr lang="en-US" sz="8499" dirty="0">
                <a:solidFill>
                  <a:srgbClr val="F5F6F7"/>
                </a:solidFill>
                <a:latin typeface="Public Sans Bold"/>
              </a:rPr>
              <a:t>Connector</a:t>
            </a:r>
          </a:p>
        </p:txBody>
      </p:sp>
      <p:sp>
        <p:nvSpPr>
          <p:cNvPr id="3" name="TextBox 3"/>
          <p:cNvSpPr txBox="1"/>
          <p:nvPr/>
        </p:nvSpPr>
        <p:spPr>
          <a:xfrm>
            <a:off x="600614" y="1921170"/>
            <a:ext cx="16355119" cy="7611094"/>
          </a:xfrm>
          <a:prstGeom prst="rect">
            <a:avLst/>
          </a:prstGeom>
        </p:spPr>
        <p:txBody>
          <a:bodyPr lIns="0" tIns="0" rIns="0" bIns="0" rtlCol="0" anchor="t">
            <a:spAutoFit/>
          </a:bodyPr>
          <a:lstStyle/>
          <a:p>
            <a:pPr algn="l">
              <a:lnSpc>
                <a:spcPts val="7840"/>
              </a:lnSpc>
              <a:spcBef>
                <a:spcPct val="0"/>
              </a:spcBef>
            </a:pPr>
            <a:r>
              <a:rPr lang="en-US" sz="5600" dirty="0">
                <a:solidFill>
                  <a:srgbClr val="F5F6F7"/>
                </a:solidFill>
                <a:latin typeface="Public Sans"/>
              </a:rPr>
              <a:t>In groups or pairs discuss :</a:t>
            </a:r>
          </a:p>
          <a:p>
            <a:pPr algn="l">
              <a:lnSpc>
                <a:spcPts val="7840"/>
              </a:lnSpc>
              <a:spcBef>
                <a:spcPct val="0"/>
              </a:spcBef>
            </a:pPr>
            <a:endParaRPr lang="en-US" sz="5600" dirty="0">
              <a:solidFill>
                <a:srgbClr val="F5F6F7"/>
              </a:solidFill>
              <a:latin typeface="Public Sans"/>
            </a:endParaRPr>
          </a:p>
          <a:p>
            <a:pPr marL="1209180" lvl="1" indent="-604590" algn="l">
              <a:lnSpc>
                <a:spcPts val="7840"/>
              </a:lnSpc>
              <a:buFont typeface="Arial"/>
              <a:buChar char="•"/>
            </a:pPr>
            <a:r>
              <a:rPr lang="en-US" sz="5600" dirty="0">
                <a:solidFill>
                  <a:srgbClr val="F5F6F7"/>
                </a:solidFill>
                <a:latin typeface="Public Sans"/>
              </a:rPr>
              <a:t>What experiences have you had coaching or being coached? </a:t>
            </a:r>
          </a:p>
          <a:p>
            <a:pPr algn="ctr">
              <a:lnSpc>
                <a:spcPts val="5600"/>
              </a:lnSpc>
              <a:spcBef>
                <a:spcPct val="0"/>
              </a:spcBef>
            </a:pPr>
            <a:endParaRPr lang="en-US" sz="5600" dirty="0">
              <a:solidFill>
                <a:srgbClr val="F5F6F7"/>
              </a:solidFill>
              <a:latin typeface="Public Sans"/>
            </a:endParaRPr>
          </a:p>
          <a:p>
            <a:pPr marL="1209180" lvl="1" indent="-604590" algn="l">
              <a:lnSpc>
                <a:spcPts val="7840"/>
              </a:lnSpc>
              <a:buFont typeface="Arial"/>
              <a:buChar char="•"/>
            </a:pPr>
            <a:r>
              <a:rPr lang="en-US" sz="5600" dirty="0">
                <a:solidFill>
                  <a:srgbClr val="F5F6F7"/>
                </a:solidFill>
                <a:latin typeface="Public Sans"/>
              </a:rPr>
              <a:t>How did the coach keep the conversation flowing to ensure that the </a:t>
            </a:r>
            <a:r>
              <a:rPr lang="en-US" sz="5600" dirty="0" err="1">
                <a:solidFill>
                  <a:srgbClr val="F5F6F7"/>
                </a:solidFill>
                <a:latin typeface="Public Sans"/>
              </a:rPr>
              <a:t>coachee</a:t>
            </a:r>
            <a:r>
              <a:rPr lang="en-US" sz="5600" dirty="0">
                <a:solidFill>
                  <a:srgbClr val="F5F6F7"/>
                </a:solidFill>
                <a:latin typeface="Public Sans"/>
              </a:rPr>
              <a:t> had some clear actionable points by the end ?</a:t>
            </a:r>
          </a:p>
        </p:txBody>
      </p:sp>
      <p:sp>
        <p:nvSpPr>
          <p:cNvPr id="5" name="Title 4">
            <a:extLst>
              <a:ext uri="{FF2B5EF4-FFF2-40B4-BE49-F238E27FC236}">
                <a16:creationId xmlns:a16="http://schemas.microsoft.com/office/drawing/2014/main" id="{534084C9-02BE-ED28-1EF0-16A7E86BA9A6}"/>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Connector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4500104" y="472184"/>
            <a:ext cx="2759196" cy="2759196"/>
          </a:xfrm>
          <a:custGeom>
            <a:avLst/>
            <a:gdLst/>
            <a:ahLst/>
            <a:cxnLst/>
            <a:rect l="l" t="t" r="r" b="b"/>
            <a:pathLst>
              <a:path w="2759196" h="2759196">
                <a:moveTo>
                  <a:pt x="0" y="0"/>
                </a:moveTo>
                <a:lnTo>
                  <a:pt x="2759196" y="0"/>
                </a:lnTo>
                <a:lnTo>
                  <a:pt x="2759196" y="2759196"/>
                </a:lnTo>
                <a:lnTo>
                  <a:pt x="0" y="27591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TextBox 3"/>
          <p:cNvSpPr txBox="1"/>
          <p:nvPr/>
        </p:nvSpPr>
        <p:spPr>
          <a:xfrm>
            <a:off x="1028700" y="926004"/>
            <a:ext cx="11091012" cy="1051570"/>
          </a:xfrm>
          <a:prstGeom prst="rect">
            <a:avLst/>
          </a:prstGeom>
        </p:spPr>
        <p:txBody>
          <a:bodyPr lIns="0" tIns="0" rIns="0" bIns="0" rtlCol="0" anchor="t">
            <a:spAutoFit/>
          </a:bodyPr>
          <a:lstStyle/>
          <a:p>
            <a:pPr marL="0" lvl="0" indent="0" algn="l">
              <a:lnSpc>
                <a:spcPts val="8159"/>
              </a:lnSpc>
            </a:pPr>
            <a:r>
              <a:rPr lang="en-US" sz="8499" dirty="0">
                <a:solidFill>
                  <a:srgbClr val="00ABB5"/>
                </a:solidFill>
                <a:latin typeface="Public Sans"/>
              </a:rPr>
              <a:t>Content Overview</a:t>
            </a:r>
          </a:p>
        </p:txBody>
      </p:sp>
      <p:sp>
        <p:nvSpPr>
          <p:cNvPr id="4" name="TextBox 4"/>
          <p:cNvSpPr txBox="1"/>
          <p:nvPr/>
        </p:nvSpPr>
        <p:spPr>
          <a:xfrm>
            <a:off x="879949" y="3610576"/>
            <a:ext cx="16612195" cy="5625643"/>
          </a:xfrm>
          <a:prstGeom prst="rect">
            <a:avLst/>
          </a:prstGeom>
        </p:spPr>
        <p:txBody>
          <a:bodyPr lIns="0" tIns="0" rIns="0" bIns="0" rtlCol="0" anchor="t">
            <a:spAutoFit/>
          </a:bodyPr>
          <a:lstStyle/>
          <a:p>
            <a:pPr algn="l">
              <a:lnSpc>
                <a:spcPts val="11200"/>
              </a:lnSpc>
            </a:pPr>
            <a:r>
              <a:rPr lang="en-US" sz="8000" dirty="0">
                <a:solidFill>
                  <a:srgbClr val="000000"/>
                </a:solidFill>
                <a:latin typeface="Public Sans"/>
              </a:rPr>
              <a:t>Part 1.  Explore coaching models  </a:t>
            </a:r>
          </a:p>
          <a:p>
            <a:pPr algn="l">
              <a:lnSpc>
                <a:spcPts val="11200"/>
              </a:lnSpc>
            </a:pPr>
            <a:r>
              <a:rPr lang="en-US" sz="8000" dirty="0">
                <a:solidFill>
                  <a:srgbClr val="000000"/>
                </a:solidFill>
                <a:latin typeface="Public Sans"/>
              </a:rPr>
              <a:t>Part 2.  Explore a selection of coaching tools </a:t>
            </a:r>
          </a:p>
          <a:p>
            <a:pPr algn="l">
              <a:lnSpc>
                <a:spcPts val="11200"/>
              </a:lnSpc>
            </a:pPr>
            <a:r>
              <a:rPr lang="en-US" sz="8000" dirty="0">
                <a:solidFill>
                  <a:srgbClr val="000000"/>
                </a:solidFill>
                <a:latin typeface="Public Sans"/>
              </a:rPr>
              <a:t>Part 3.  Next Steps​</a:t>
            </a:r>
          </a:p>
        </p:txBody>
      </p:sp>
      <p:sp>
        <p:nvSpPr>
          <p:cNvPr id="5" name="Title 4">
            <a:extLst>
              <a:ext uri="{FF2B5EF4-FFF2-40B4-BE49-F238E27FC236}">
                <a16:creationId xmlns:a16="http://schemas.microsoft.com/office/drawing/2014/main" id="{2997771D-BCA2-6121-5CF6-E5BF3F8C993B}"/>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Content Overview</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9234806" y="302221"/>
            <a:ext cx="8841904" cy="9682557"/>
            <a:chOff x="0" y="0"/>
            <a:chExt cx="2328732" cy="2550139"/>
          </a:xfrm>
        </p:grpSpPr>
        <p:sp>
          <p:nvSpPr>
            <p:cNvPr id="3" name="Freeform 3"/>
            <p:cNvSpPr/>
            <p:nvPr/>
          </p:nvSpPr>
          <p:spPr>
            <a:xfrm>
              <a:off x="0" y="0"/>
              <a:ext cx="2328732" cy="2550139"/>
            </a:xfrm>
            <a:custGeom>
              <a:avLst/>
              <a:gdLst/>
              <a:ahLst/>
              <a:cxnLst/>
              <a:rect l="l" t="t" r="r" b="b"/>
              <a:pathLst>
                <a:path w="2328732" h="2550139">
                  <a:moveTo>
                    <a:pt x="0" y="0"/>
                  </a:moveTo>
                  <a:lnTo>
                    <a:pt x="2328732" y="0"/>
                  </a:lnTo>
                  <a:lnTo>
                    <a:pt x="2328732" y="2550139"/>
                  </a:lnTo>
                  <a:lnTo>
                    <a:pt x="0" y="2550139"/>
                  </a:lnTo>
                  <a:close/>
                </a:path>
              </a:pathLst>
            </a:custGeom>
            <a:solidFill>
              <a:srgbClr val="FBF6F1"/>
            </a:solidFill>
          </p:spPr>
          <p:txBody>
            <a:bodyPr/>
            <a:lstStyle/>
            <a:p>
              <a:endParaRPr lang="en-GB"/>
            </a:p>
          </p:txBody>
        </p:sp>
        <p:sp>
          <p:nvSpPr>
            <p:cNvPr id="4" name="TextBox 4"/>
            <p:cNvSpPr txBox="1"/>
            <p:nvPr/>
          </p:nvSpPr>
          <p:spPr>
            <a:xfrm>
              <a:off x="0" y="-28575"/>
              <a:ext cx="2328732" cy="2578714"/>
            </a:xfrm>
            <a:prstGeom prst="rect">
              <a:avLst/>
            </a:prstGeom>
          </p:spPr>
          <p:txBody>
            <a:bodyPr lIns="50800" tIns="50800" rIns="50800" bIns="50800" rtlCol="0" anchor="ctr"/>
            <a:lstStyle/>
            <a:p>
              <a:pPr algn="ctr">
                <a:lnSpc>
                  <a:spcPts val="1960"/>
                </a:lnSpc>
              </a:pPr>
              <a:endParaRPr/>
            </a:p>
          </p:txBody>
        </p:sp>
      </p:grpSp>
      <p:sp>
        <p:nvSpPr>
          <p:cNvPr id="5" name="TextBox 5"/>
          <p:cNvSpPr txBox="1"/>
          <p:nvPr/>
        </p:nvSpPr>
        <p:spPr>
          <a:xfrm>
            <a:off x="685800" y="3314700"/>
            <a:ext cx="8151344" cy="4924425"/>
          </a:xfrm>
          <a:prstGeom prst="rect">
            <a:avLst/>
          </a:prstGeom>
        </p:spPr>
        <p:txBody>
          <a:bodyPr lIns="0" tIns="0" rIns="0" bIns="0" rtlCol="0" anchor="t">
            <a:spAutoFit/>
          </a:bodyPr>
          <a:lstStyle/>
          <a:p>
            <a:pPr marL="0" lvl="0" indent="0" algn="l">
              <a:lnSpc>
                <a:spcPts val="9599"/>
              </a:lnSpc>
            </a:pPr>
            <a:r>
              <a:rPr lang="en-US" sz="9999" dirty="0">
                <a:solidFill>
                  <a:srgbClr val="FBF6F1"/>
                </a:solidFill>
                <a:latin typeface="Public Sans"/>
              </a:rPr>
              <a:t>Coaching in Education​ - models and tools</a:t>
            </a:r>
          </a:p>
        </p:txBody>
      </p:sp>
      <p:sp>
        <p:nvSpPr>
          <p:cNvPr id="6" name="TextBox 6"/>
          <p:cNvSpPr txBox="1"/>
          <p:nvPr/>
        </p:nvSpPr>
        <p:spPr>
          <a:xfrm>
            <a:off x="10134600" y="1257300"/>
            <a:ext cx="6994594" cy="7027308"/>
          </a:xfrm>
          <a:prstGeom prst="rect">
            <a:avLst/>
          </a:prstGeom>
        </p:spPr>
        <p:txBody>
          <a:bodyPr lIns="0" tIns="0" rIns="0" bIns="0" rtlCol="0" anchor="t">
            <a:spAutoFit/>
          </a:bodyPr>
          <a:lstStyle/>
          <a:p>
            <a:pPr algn="ctr">
              <a:lnSpc>
                <a:spcPts val="13999"/>
              </a:lnSpc>
            </a:pPr>
            <a:r>
              <a:rPr lang="en-US" sz="9999" dirty="0">
                <a:solidFill>
                  <a:srgbClr val="000000"/>
                </a:solidFill>
                <a:latin typeface="Public Sans"/>
              </a:rPr>
              <a:t>Part 1 :​</a:t>
            </a:r>
          </a:p>
          <a:p>
            <a:pPr algn="ctr">
              <a:lnSpc>
                <a:spcPts val="13999"/>
              </a:lnSpc>
            </a:pPr>
            <a:r>
              <a:rPr lang="en-US" sz="9999" dirty="0">
                <a:solidFill>
                  <a:srgbClr val="000000"/>
                </a:solidFill>
                <a:latin typeface="Public Sans"/>
              </a:rPr>
              <a:t>Explore coaching models </a:t>
            </a:r>
          </a:p>
        </p:txBody>
      </p:sp>
      <p:sp>
        <p:nvSpPr>
          <p:cNvPr id="7" name="Freeform 7" descr="Education Scotland Logo"/>
          <p:cNvSpPr/>
          <p:nvPr/>
        </p:nvSpPr>
        <p:spPr>
          <a:xfrm>
            <a:off x="639041" y="508380"/>
            <a:ext cx="2606890" cy="1040640"/>
          </a:xfrm>
          <a:custGeom>
            <a:avLst/>
            <a:gdLst/>
            <a:ahLst/>
            <a:cxnLst/>
            <a:rect l="l" t="t" r="r" b="b"/>
            <a:pathLst>
              <a:path w="2606890" h="1040640">
                <a:moveTo>
                  <a:pt x="0" y="0"/>
                </a:moveTo>
                <a:lnTo>
                  <a:pt x="2606890" y="0"/>
                </a:lnTo>
                <a:lnTo>
                  <a:pt x="2606890" y="1040640"/>
                </a:lnTo>
                <a:lnTo>
                  <a:pt x="0" y="1040640"/>
                </a:lnTo>
                <a:lnTo>
                  <a:pt x="0" y="0"/>
                </a:lnTo>
                <a:close/>
              </a:path>
            </a:pathLst>
          </a:custGeom>
          <a:blipFill>
            <a:blip r:embed="rId3"/>
            <a:stretch>
              <a:fillRect/>
            </a:stretch>
          </a:blipFill>
        </p:spPr>
        <p:txBody>
          <a:bodyPr/>
          <a:lstStyle/>
          <a:p>
            <a:endParaRPr lang="en-GB"/>
          </a:p>
        </p:txBody>
      </p:sp>
      <p:sp>
        <p:nvSpPr>
          <p:cNvPr id="8" name="Title 7">
            <a:extLst>
              <a:ext uri="{FF2B5EF4-FFF2-40B4-BE49-F238E27FC236}">
                <a16:creationId xmlns:a16="http://schemas.microsoft.com/office/drawing/2014/main" id="{C433E243-28C9-B769-7C9B-71DFEA97BC4F}"/>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GB" dirty="0"/>
              <a:t>Part 1 :​</a:t>
            </a:r>
            <a:br>
              <a:rPr lang="en-GB" dirty="0"/>
            </a:br>
            <a:r>
              <a:rPr lang="en-GB" dirty="0"/>
              <a:t>Explore coaching models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2" name="Freeform 2" descr="Why?"/>
          <p:cNvSpPr/>
          <p:nvPr/>
        </p:nvSpPr>
        <p:spPr>
          <a:xfrm>
            <a:off x="424179" y="155667"/>
            <a:ext cx="4575111" cy="3385582"/>
          </a:xfrm>
          <a:custGeom>
            <a:avLst/>
            <a:gdLst/>
            <a:ahLst/>
            <a:cxnLst/>
            <a:rect l="l" t="t" r="r" b="b"/>
            <a:pathLst>
              <a:path w="4575111" h="3385582">
                <a:moveTo>
                  <a:pt x="0" y="0"/>
                </a:moveTo>
                <a:lnTo>
                  <a:pt x="4575110" y="0"/>
                </a:lnTo>
                <a:lnTo>
                  <a:pt x="4575110" y="3385582"/>
                </a:lnTo>
                <a:lnTo>
                  <a:pt x="0" y="33855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descr="the word Focus in a speech bubble"/>
          <p:cNvSpPr/>
          <p:nvPr/>
        </p:nvSpPr>
        <p:spPr>
          <a:xfrm>
            <a:off x="6362885" y="155667"/>
            <a:ext cx="4906655" cy="4581589"/>
          </a:xfrm>
          <a:custGeom>
            <a:avLst/>
            <a:gdLst/>
            <a:ahLst/>
            <a:cxnLst/>
            <a:rect l="l" t="t" r="r" b="b"/>
            <a:pathLst>
              <a:path w="4906655" h="4581589">
                <a:moveTo>
                  <a:pt x="0" y="0"/>
                </a:moveTo>
                <a:lnTo>
                  <a:pt x="4906655" y="0"/>
                </a:lnTo>
                <a:lnTo>
                  <a:pt x="4906655" y="4581590"/>
                </a:lnTo>
                <a:lnTo>
                  <a:pt x="0" y="45815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4" name="Freeform 4" descr="the word purposeful in a speech bubble"/>
          <p:cNvSpPr/>
          <p:nvPr/>
        </p:nvSpPr>
        <p:spPr>
          <a:xfrm>
            <a:off x="11914887" y="1028700"/>
            <a:ext cx="6303112" cy="5885531"/>
          </a:xfrm>
          <a:custGeom>
            <a:avLst/>
            <a:gdLst/>
            <a:ahLst/>
            <a:cxnLst/>
            <a:rect l="l" t="t" r="r" b="b"/>
            <a:pathLst>
              <a:path w="6303112" h="5885531">
                <a:moveTo>
                  <a:pt x="0" y="0"/>
                </a:moveTo>
                <a:lnTo>
                  <a:pt x="6303112" y="0"/>
                </a:lnTo>
                <a:lnTo>
                  <a:pt x="6303112" y="5885531"/>
                </a:lnTo>
                <a:lnTo>
                  <a:pt x="0" y="588553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Freeform 5" descr="the word structure in a speech bubble"/>
          <p:cNvSpPr/>
          <p:nvPr/>
        </p:nvSpPr>
        <p:spPr>
          <a:xfrm flipH="1">
            <a:off x="882258" y="3872218"/>
            <a:ext cx="6303112" cy="5885531"/>
          </a:xfrm>
          <a:custGeom>
            <a:avLst/>
            <a:gdLst/>
            <a:ahLst/>
            <a:cxnLst/>
            <a:rect l="l" t="t" r="r" b="b"/>
            <a:pathLst>
              <a:path w="6303112" h="5885531">
                <a:moveTo>
                  <a:pt x="6303112" y="0"/>
                </a:moveTo>
                <a:lnTo>
                  <a:pt x="0" y="0"/>
                </a:lnTo>
                <a:lnTo>
                  <a:pt x="0" y="5885531"/>
                </a:lnTo>
                <a:lnTo>
                  <a:pt x="6303112" y="5885531"/>
                </a:lnTo>
                <a:lnTo>
                  <a:pt x="6303112"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Freeform 6" descr="the word action in a speech bubble"/>
          <p:cNvSpPr/>
          <p:nvPr/>
        </p:nvSpPr>
        <p:spPr>
          <a:xfrm>
            <a:off x="7843705" y="4946729"/>
            <a:ext cx="5575240" cy="5205881"/>
          </a:xfrm>
          <a:custGeom>
            <a:avLst/>
            <a:gdLst/>
            <a:ahLst/>
            <a:cxnLst/>
            <a:rect l="l" t="t" r="r" b="b"/>
            <a:pathLst>
              <a:path w="5575240" h="5205881">
                <a:moveTo>
                  <a:pt x="0" y="0"/>
                </a:moveTo>
                <a:lnTo>
                  <a:pt x="5575240" y="0"/>
                </a:lnTo>
                <a:lnTo>
                  <a:pt x="5575240" y="5205880"/>
                </a:lnTo>
                <a:lnTo>
                  <a:pt x="0" y="52058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TextBox 7">
            <a:extLst>
              <a:ext uri="{C183D7F6-B498-43B3-948B-1728B52AA6E4}">
                <adec:decorative xmlns:adec="http://schemas.microsoft.com/office/drawing/2017/decorative" val="1"/>
              </a:ext>
            </a:extLst>
          </p:cNvPr>
          <p:cNvSpPr txBox="1"/>
          <p:nvPr/>
        </p:nvSpPr>
        <p:spPr>
          <a:xfrm>
            <a:off x="7162800" y="1181100"/>
            <a:ext cx="3157835" cy="1605824"/>
          </a:xfrm>
          <a:prstGeom prst="rect">
            <a:avLst/>
          </a:prstGeom>
        </p:spPr>
        <p:txBody>
          <a:bodyPr wrap="square" lIns="0" tIns="0" rIns="0" bIns="0" rtlCol="0" anchor="t">
            <a:spAutoFit/>
          </a:bodyPr>
          <a:lstStyle/>
          <a:p>
            <a:pPr algn="ctr">
              <a:lnSpc>
                <a:spcPts val="13999"/>
              </a:lnSpc>
              <a:spcBef>
                <a:spcPct val="0"/>
              </a:spcBef>
            </a:pPr>
            <a:r>
              <a:rPr lang="en-US" sz="8800" dirty="0">
                <a:solidFill>
                  <a:srgbClr val="000000"/>
                </a:solidFill>
                <a:latin typeface="Public Sans"/>
              </a:rPr>
              <a:t>focus</a:t>
            </a:r>
          </a:p>
        </p:txBody>
      </p:sp>
      <p:sp>
        <p:nvSpPr>
          <p:cNvPr id="8" name="TextBox 8">
            <a:extLst>
              <a:ext uri="{C183D7F6-B498-43B3-948B-1728B52AA6E4}">
                <adec:decorative xmlns:adec="http://schemas.microsoft.com/office/drawing/2017/decorative" val="1"/>
              </a:ext>
            </a:extLst>
          </p:cNvPr>
          <p:cNvSpPr txBox="1"/>
          <p:nvPr/>
        </p:nvSpPr>
        <p:spPr>
          <a:xfrm>
            <a:off x="1524000" y="5524500"/>
            <a:ext cx="5088655" cy="1605824"/>
          </a:xfrm>
          <a:prstGeom prst="rect">
            <a:avLst/>
          </a:prstGeom>
        </p:spPr>
        <p:txBody>
          <a:bodyPr wrap="square" lIns="0" tIns="0" rIns="0" bIns="0" rtlCol="0" anchor="t">
            <a:spAutoFit/>
          </a:bodyPr>
          <a:lstStyle/>
          <a:p>
            <a:pPr algn="ctr">
              <a:lnSpc>
                <a:spcPts val="13999"/>
              </a:lnSpc>
              <a:spcBef>
                <a:spcPct val="0"/>
              </a:spcBef>
            </a:pPr>
            <a:r>
              <a:rPr lang="en-US" sz="8800" dirty="0">
                <a:solidFill>
                  <a:srgbClr val="000000"/>
                </a:solidFill>
                <a:latin typeface="Public Sans"/>
              </a:rPr>
              <a:t>structure</a:t>
            </a:r>
          </a:p>
        </p:txBody>
      </p:sp>
      <p:sp>
        <p:nvSpPr>
          <p:cNvPr id="9" name="TextBox 9">
            <a:extLst>
              <a:ext uri="{C183D7F6-B498-43B3-948B-1728B52AA6E4}">
                <adec:decorative xmlns:adec="http://schemas.microsoft.com/office/drawing/2017/decorative" val="1"/>
              </a:ext>
            </a:extLst>
          </p:cNvPr>
          <p:cNvSpPr txBox="1"/>
          <p:nvPr/>
        </p:nvSpPr>
        <p:spPr>
          <a:xfrm>
            <a:off x="12039600" y="2705100"/>
            <a:ext cx="6032727" cy="1605824"/>
          </a:xfrm>
          <a:prstGeom prst="rect">
            <a:avLst/>
          </a:prstGeom>
        </p:spPr>
        <p:txBody>
          <a:bodyPr wrap="square" lIns="0" tIns="0" rIns="0" bIns="0" rtlCol="0" anchor="t">
            <a:spAutoFit/>
          </a:bodyPr>
          <a:lstStyle/>
          <a:p>
            <a:pPr algn="ctr">
              <a:lnSpc>
                <a:spcPts val="13999"/>
              </a:lnSpc>
              <a:spcBef>
                <a:spcPct val="0"/>
              </a:spcBef>
            </a:pPr>
            <a:r>
              <a:rPr lang="en-US" sz="8800" dirty="0">
                <a:solidFill>
                  <a:srgbClr val="000000"/>
                </a:solidFill>
                <a:latin typeface="Public Sans"/>
              </a:rPr>
              <a:t>purposeful</a:t>
            </a:r>
          </a:p>
        </p:txBody>
      </p:sp>
      <p:sp>
        <p:nvSpPr>
          <p:cNvPr id="10" name="TextBox 10">
            <a:extLst>
              <a:ext uri="{C183D7F6-B498-43B3-948B-1728B52AA6E4}">
                <adec:decorative xmlns:adec="http://schemas.microsoft.com/office/drawing/2017/decorative" val="1"/>
              </a:ext>
            </a:extLst>
          </p:cNvPr>
          <p:cNvSpPr txBox="1"/>
          <p:nvPr/>
        </p:nvSpPr>
        <p:spPr>
          <a:xfrm>
            <a:off x="8763000" y="6210300"/>
            <a:ext cx="3546787" cy="1629420"/>
          </a:xfrm>
          <a:prstGeom prst="rect">
            <a:avLst/>
          </a:prstGeom>
        </p:spPr>
        <p:txBody>
          <a:bodyPr wrap="square" lIns="0" tIns="0" rIns="0" bIns="0" rtlCol="0" anchor="t">
            <a:spAutoFit/>
          </a:bodyPr>
          <a:lstStyle/>
          <a:p>
            <a:pPr algn="ctr">
              <a:lnSpc>
                <a:spcPts val="13999"/>
              </a:lnSpc>
              <a:spcBef>
                <a:spcPct val="0"/>
              </a:spcBef>
            </a:pPr>
            <a:r>
              <a:rPr lang="en-US" sz="8800" dirty="0">
                <a:solidFill>
                  <a:srgbClr val="000000"/>
                </a:solidFill>
                <a:latin typeface="Public Sans"/>
              </a:rPr>
              <a:t>action</a:t>
            </a:r>
          </a:p>
        </p:txBody>
      </p:sp>
      <p:sp>
        <p:nvSpPr>
          <p:cNvPr id="11" name="Title 10">
            <a:extLst>
              <a:ext uri="{FF2B5EF4-FFF2-40B4-BE49-F238E27FC236}">
                <a16:creationId xmlns:a16="http://schemas.microsoft.com/office/drawing/2014/main" id="{594A9A87-5EED-54F7-9367-F1EEAC2D760B}"/>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Why? 1</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5.xml.rels>&#65279;<?xml version="1.0" encoding="utf-8"?><Relationships xmlns="http://schemas.openxmlformats.org/package/2006/relationships"><Relationship Type="http://schemas.openxmlformats.org/officeDocument/2006/relationships/customXmlProps" Target="/customXML/itemProps5.xml" Id="Rd3c4172d526e4b2384ade4b889302c76" /></Relationships>
</file>

<file path=customXML/item5.xml><?xml version="1.0" encoding="utf-8"?>
<metadata xmlns="http://www.objective.com/ecm/document/metadata/53D26341A57B383EE0540010E0463CCA" version="1.0.0">
  <systemFields>
    <field name="Objective-Id">
      <value order="0">A49049266</value>
    </field>
    <field name="Objective-Title">
      <value order="0">Education Scotland_ PLL_ CIE_ Coaching Models and Tools PLR - June 2024</value>
    </field>
    <field name="Objective-Description">
      <value order="0"/>
    </field>
    <field name="Objective-CreationStamp">
      <value order="0">2024-06-24T10:10:24Z</value>
    </field>
    <field name="Objective-IsApproved">
      <value order="0">false</value>
    </field>
    <field name="Objective-IsPublished">
      <value order="0">false</value>
    </field>
    <field name="Objective-DatePublished">
      <value order="0"/>
    </field>
    <field name="Objective-ModificationStamp">
      <value order="0">2025-04-04T13:05:25Z</value>
    </field>
    <field name="Objective-Owner">
      <value order="0">Irving, Janey   J  (U444720)</value>
    </field>
    <field name="Objective-Path">
      <value order="0">Objective Global Folder:SG File Plan:Administration:Corporate strategy:Strategy and change:Corporate strategy: Strategy and change:Education Scotland: Professional Learning and Leadership: Coaching Programme: 2021-2026</value>
    </field>
    <field name="Objective-Parent">
      <value order="0">Education Scotland: Professional Learning and Leadership: Coaching Programme: 2021-2026</value>
    </field>
    <field name="Objective-State">
      <value order="0">Being Drafted</value>
    </field>
    <field name="Objective-VersionId">
      <value order="0">vA79195001</value>
    </field>
    <field name="Objective-Version">
      <value order="0">1.1</value>
    </field>
    <field name="Objective-VersionNumber">
      <value order="0">4</value>
    </field>
    <field name="Objective-VersionComment">
      <value order="0"/>
    </field>
    <field name="Objective-FileNumber">
      <value order="0">CASE/563601</value>
    </field>
    <field name="Objective-Classification">
      <value order="0">OFFICIAL</value>
    </field>
    <field name="Objective-Caveats">
      <value order="0">Caveat for access to SG Fileplan</value>
    </field>
  </systemFields>
  <catalogues>
    <catalogue name="Document Type Catalogue" type="type" ori="id:cA35">
      <field name="Objective-Date of Original">
        <value order="0"/>
      </field>
      <field name="Objective-Date Received">
        <value order="0"/>
      </field>
      <field name="Objective-SG Web Publication - Category">
        <value order="0"/>
      </field>
      <field name="Objective-SG Web Publication - Category 2 Classification">
        <value order="0"/>
      </field>
      <field name="Objective-Connect Creator">
        <value order="0"/>
      </field>
      <field name="Objective-Required Redaction">
        <value order="0"/>
      </field>
    </catalogue>
  </catalogues>
</metadata>
</file>

<file path=customXML/itemProps5.xml><?xml version="1.0" encoding="utf-8"?>
<ds:datastoreItem xmlns:ds="http://schemas.openxmlformats.org/officeDocument/2006/customXml" ds:itemID="{5745109E-2DDF-40CB-AC2B-FF9B10C90820}">
  <ds:schemaRefs>
    <ds:schemaRef ds:uri="http://www.objective.com/ecm/document/metadata/53D26341A57B383EE0540010E0463CCA"/>
  </ds:schemaRefs>
</ds:datastoreItem>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551D3D5F53C834E9017995F9887F6EA" ma:contentTypeVersion="20" ma:contentTypeDescription="Create a new document." ma:contentTypeScope="" ma:versionID="321af3253e8cf045af9ca866de212a49">
  <xsd:schema xmlns:xsd="http://www.w3.org/2001/XMLSchema" xmlns:xs="http://www.w3.org/2001/XMLSchema" xmlns:p="http://schemas.microsoft.com/office/2006/metadata/properties" xmlns:ns1="http://schemas.microsoft.com/sharepoint/v3" xmlns:ns2="f4879ec7-468c-49ff-a8b5-fabf0730a498" xmlns:ns3="fb053e34-0e34-4966-b79b-68419acdfd90" targetNamespace="http://schemas.microsoft.com/office/2006/metadata/properties" ma:root="true" ma:fieldsID="c870a9313a1309c9b536c62588e100ee" ns1:_="" ns2:_="" ns3:_="">
    <xsd:import namespace="http://schemas.microsoft.com/sharepoint/v3"/>
    <xsd:import namespace="f4879ec7-468c-49ff-a8b5-fabf0730a498"/>
    <xsd:import namespace="fb053e34-0e34-4966-b79b-68419acdfd9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1:_ip_UnifiedCompliancePolicyProperties" minOccurs="0"/>
                <xsd:element ref="ns1:_ip_UnifiedCompliancePolicyUIAction"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879ec7-468c-49ff-a8b5-fabf0730a4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694d5e3d-88e3-4c55-b684-1c81dd55b717" ma:termSetId="09814cd3-568e-fe90-9814-8d621ff8fb84" ma:anchorId="fba54fb3-c3e1-fe81-a776-ca4b69148c4d" ma:open="true" ma:isKeyword="false">
      <xsd:complexType>
        <xsd:sequence>
          <xsd:element ref="pc:Terms" minOccurs="0" maxOccurs="1"/>
        </xsd:sequence>
      </xsd:complexType>
    </xsd:element>
    <xsd:element name="MediaServiceDateTaken" ma:index="22" nillable="true" ma:displayName="MediaServiceDateTaken" ma:hidden="true" ma:internalName="MediaServiceDateTaken" ma:readOnly="true">
      <xsd:simpleType>
        <xsd:restriction base="dms:Text"/>
      </xsd:simpleType>
    </xsd:element>
    <xsd:element name="MediaServiceLocation" ma:index="25" nillable="true" ma:displayName="Location" ma:indexed="true" ma:internalName="MediaServiceLocation" ma:readOnly="true">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b053e34-0e34-4966-b79b-68419acdfd9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bc3ad6f-1087-4d92-9807-c15aedbd04b7}" ma:internalName="TaxCatchAll" ma:showField="CatchAllData" ma:web="fb053e34-0e34-4966-b79b-68419acdfd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f4879ec7-468c-49ff-a8b5-fabf0730a498">
      <Terms xmlns="http://schemas.microsoft.com/office/infopath/2007/PartnerControls"/>
    </lcf76f155ced4ddcb4097134ff3c332f>
    <TaxCatchAll xmlns="fb053e34-0e34-4966-b79b-68419acdfd90" xsi:nil="true"/>
  </documentManagement>
</p:properties>
</file>

<file path=customXml/itemProps1.xml><?xml version="1.0" encoding="utf-8"?>
<ds:datastoreItem xmlns:ds="http://schemas.openxmlformats.org/officeDocument/2006/customXml" ds:itemID="{1EBDDB9D-15A8-4D8F-B7AC-C33B39E132F0}">
  <ds:schemaRefs>
    <ds:schemaRef ds:uri="http://schemas.microsoft.com/sharepoint/v3/contenttype/forms"/>
  </ds:schemaRefs>
</ds:datastoreItem>
</file>

<file path=customXml/itemProps3.xml><?xml version="1.0" encoding="utf-8"?>
<ds:datastoreItem xmlns:ds="http://schemas.openxmlformats.org/officeDocument/2006/customXml" ds:itemID="{0DED221C-B45E-4E67-A020-366C4BD39E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4879ec7-468c-49ff-a8b5-fabf0730a498"/>
    <ds:schemaRef ds:uri="fb053e34-0e34-4966-b79b-68419acdfd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B58C815-9364-4A22-81EE-E277B376C657}">
  <ds:schemaRefs>
    <ds:schemaRef ds:uri="http://purl.org/dc/terms/"/>
    <ds:schemaRef ds:uri="fb053e34-0e34-4966-b79b-68419acdfd90"/>
    <ds:schemaRef ds:uri="http://purl.org/dc/dcmitype/"/>
    <ds:schemaRef ds:uri="http://schemas.microsoft.com/office/2006/metadata/properties"/>
    <ds:schemaRef ds:uri="http://schemas.microsoft.com/office/infopath/2007/PartnerControls"/>
    <ds:schemaRef ds:uri="http://schemas.microsoft.com/sharepoint/v3"/>
    <ds:schemaRef ds:uri="http://schemas.microsoft.com/office/2006/documentManagement/types"/>
    <ds:schemaRef ds:uri="http://purl.org/dc/elements/1.1/"/>
    <ds:schemaRef ds:uri="http://schemas.openxmlformats.org/package/2006/metadata/core-properties"/>
    <ds:schemaRef ds:uri="f4879ec7-468c-49ff-a8b5-fabf0730a49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49</TotalTime>
  <Words>4798</Words>
  <Application>Microsoft Office PowerPoint</Application>
  <PresentationFormat>Custom</PresentationFormat>
  <Paragraphs>559</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Public Sans Bold</vt:lpstr>
      <vt:lpstr>Public Sans</vt:lpstr>
      <vt:lpstr>Arial</vt:lpstr>
      <vt:lpstr>Calibri</vt:lpstr>
      <vt:lpstr>Office Theme</vt:lpstr>
      <vt:lpstr>Coaching Models and Tools</vt:lpstr>
      <vt:lpstr>Coaching in Education Open access Resource</vt:lpstr>
      <vt:lpstr>National model of professional learning</vt:lpstr>
      <vt:lpstr>Ways of working together</vt:lpstr>
      <vt:lpstr>Session aims</vt:lpstr>
      <vt:lpstr>Connector</vt:lpstr>
      <vt:lpstr>Content Overview</vt:lpstr>
      <vt:lpstr>Part 1 :​ Explore coaching models </vt:lpstr>
      <vt:lpstr>Why? 1</vt:lpstr>
      <vt:lpstr>CREATE model</vt:lpstr>
      <vt:lpstr>CIGAR model</vt:lpstr>
      <vt:lpstr>Activity - apply a coaching model in practice</vt:lpstr>
      <vt:lpstr>Part 2​. Explore a selection of coaching tools</vt:lpstr>
      <vt:lpstr>Why? 2</vt:lpstr>
      <vt:lpstr>Clearing the Space</vt:lpstr>
      <vt:lpstr>Scaling</vt:lpstr>
      <vt:lpstr>Coaching Wheels</vt:lpstr>
      <vt:lpstr>Reflective Journalling</vt:lpstr>
      <vt:lpstr>Part 3 :​ Next Steps </vt:lpstr>
      <vt:lpstr>Aims Review</vt:lpstr>
      <vt:lpstr>Reflection Activity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Coaching Models and Tools PLR</dc:title>
  <cp:lastModifiedBy>Janey Irving</cp:lastModifiedBy>
  <cp:revision>41</cp:revision>
  <dcterms:created xsi:type="dcterms:W3CDTF">2006-08-16T00:00:00Z</dcterms:created>
  <dcterms:modified xsi:type="dcterms:W3CDTF">2025-04-04T13:04:47Z</dcterms:modified>
  <dc:identifier>DAGId79X2Bg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0x0101006551D3D5F53C834E9017995F9887F6EA</vt:lpwstr>
  </property>
  <property fmtid="{D5CDD505-2E9C-101B-9397-08002B2CF9AE}" pid="3" name="MediaServiceImageTags">
    <vt:lpwstr/>
  </property>
  <property fmtid="{D5CDD505-2E9C-101B-9397-08002B2CF9AE}" pid="4" name="Objective-Id">
    <vt:lpwstr>A49049266</vt:lpwstr>
  </property>
  <property fmtid="{D5CDD505-2E9C-101B-9397-08002B2CF9AE}" pid="5" name="Objective-Title">
    <vt:lpwstr>Education Scotland_ PLL_ CIE_ Coaching Models and Tools PLR - June 2024</vt:lpwstr>
  </property>
  <property fmtid="{D5CDD505-2E9C-101B-9397-08002B2CF9AE}" pid="6" name="Objective-Description">
    <vt:lpwstr/>
  </property>
  <property fmtid="{D5CDD505-2E9C-101B-9397-08002B2CF9AE}" pid="7" name="Objective-CreationStamp">
    <vt:filetime>2024-06-24T10:10:24Z</vt:filetime>
  </property>
  <property fmtid="{D5CDD505-2E9C-101B-9397-08002B2CF9AE}" pid="8" name="Objective-IsApproved">
    <vt:bool>false</vt:bool>
  </property>
  <property fmtid="{D5CDD505-2E9C-101B-9397-08002B2CF9AE}" pid="9" name="Objective-IsPublished">
    <vt:bool>false</vt:bool>
  </property>
  <property fmtid="{D5CDD505-2E9C-101B-9397-08002B2CF9AE}" pid="10" name="Objective-DatePublished">
    <vt:lpwstr/>
  </property>
  <property fmtid="{D5CDD505-2E9C-101B-9397-08002B2CF9AE}" pid="11" name="Objective-ModificationStamp">
    <vt:filetime>2025-04-04T13:05:25Z</vt:filetime>
  </property>
  <property fmtid="{D5CDD505-2E9C-101B-9397-08002B2CF9AE}" pid="12" name="Objective-Owner">
    <vt:lpwstr>Irving, Janey   J  (U444720)</vt:lpwstr>
  </property>
  <property fmtid="{D5CDD505-2E9C-101B-9397-08002B2CF9AE}" pid="13" name="Objective-Path">
    <vt:lpwstr>Objective Global Folder:SG File Plan:Administration:Corporate strategy:Strategy and change:Corporate strategy: Strategy and change:Education Scotland: Professional Learning and Leadership: Coaching Programme: 2021-2026</vt:lpwstr>
  </property>
  <property fmtid="{D5CDD505-2E9C-101B-9397-08002B2CF9AE}" pid="14" name="Objective-Parent">
    <vt:lpwstr>Education Scotland: Professional Learning and Leadership: Coaching Programme: 2021-2026</vt:lpwstr>
  </property>
  <property fmtid="{D5CDD505-2E9C-101B-9397-08002B2CF9AE}" pid="15" name="Objective-State">
    <vt:lpwstr>Being Drafted</vt:lpwstr>
  </property>
  <property fmtid="{D5CDD505-2E9C-101B-9397-08002B2CF9AE}" pid="16" name="Objective-VersionId">
    <vt:lpwstr>vA79195001</vt:lpwstr>
  </property>
  <property fmtid="{D5CDD505-2E9C-101B-9397-08002B2CF9AE}" pid="17" name="Objective-Version">
    <vt:lpwstr>1.1</vt:lpwstr>
  </property>
  <property fmtid="{D5CDD505-2E9C-101B-9397-08002B2CF9AE}" pid="18" name="Objective-VersionNumber">
    <vt:r8>4</vt:r8>
  </property>
  <property fmtid="{D5CDD505-2E9C-101B-9397-08002B2CF9AE}" pid="19" name="Objective-VersionComment">
    <vt:lpwstr/>
  </property>
  <property fmtid="{D5CDD505-2E9C-101B-9397-08002B2CF9AE}" pid="20" name="Objective-FileNumber">
    <vt:lpwstr>CASE/563601</vt:lpwstr>
  </property>
  <property fmtid="{D5CDD505-2E9C-101B-9397-08002B2CF9AE}" pid="21" name="Objective-Classification">
    <vt:lpwstr>OFFICIAL</vt:lpwstr>
  </property>
  <property fmtid="{D5CDD505-2E9C-101B-9397-08002B2CF9AE}" pid="22" name="Objective-Caveats">
    <vt:lpwstr>Caveat for access to SG Fileplan</vt:lpwstr>
  </property>
  <property fmtid="{D5CDD505-2E9C-101B-9397-08002B2CF9AE}" pid="23" name="Objective-Date of Original">
    <vt:lpwstr/>
  </property>
  <property fmtid="{D5CDD505-2E9C-101B-9397-08002B2CF9AE}" pid="24" name="Objective-Date Received">
    <vt:lpwstr/>
  </property>
  <property fmtid="{D5CDD505-2E9C-101B-9397-08002B2CF9AE}" pid="25" name="Objective-SG Web Publication - Category">
    <vt:lpwstr/>
  </property>
  <property fmtid="{D5CDD505-2E9C-101B-9397-08002B2CF9AE}" pid="26" name="Objective-SG Web Publication - Category 2 Classification">
    <vt:lpwstr/>
  </property>
  <property fmtid="{D5CDD505-2E9C-101B-9397-08002B2CF9AE}" pid="27" name="Objective-Connect Creator">
    <vt:lpwstr/>
  </property>
  <property fmtid="{D5CDD505-2E9C-101B-9397-08002B2CF9AE}" pid="28" name="Objective-Required Redaction">
    <vt:lpwstr/>
  </property>
</Properties>
</file>