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2"/>
  </p:notesMasterIdLst>
  <p:handoutMasterIdLst>
    <p:handoutMasterId r:id="rId23"/>
  </p:handoutMasterIdLst>
  <p:sldIdLst>
    <p:sldId id="2867" r:id="rId6"/>
    <p:sldId id="2866" r:id="rId7"/>
    <p:sldId id="2865" r:id="rId8"/>
    <p:sldId id="2864" r:id="rId9"/>
    <p:sldId id="2863" r:id="rId10"/>
    <p:sldId id="2831" r:id="rId11"/>
    <p:sldId id="300" r:id="rId12"/>
    <p:sldId id="285" r:id="rId13"/>
    <p:sldId id="2758" r:id="rId14"/>
    <p:sldId id="2759" r:id="rId15"/>
    <p:sldId id="2760" r:id="rId16"/>
    <p:sldId id="290" r:id="rId17"/>
    <p:sldId id="2757" r:id="rId18"/>
    <p:sldId id="283" r:id="rId19"/>
    <p:sldId id="2862" r:id="rId20"/>
    <p:sldId id="2861"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B5"/>
    <a:srgbClr val="D99694"/>
    <a:srgbClr val="0000FF"/>
    <a:srgbClr val="00C4C4"/>
    <a:srgbClr val="0066FF"/>
    <a:srgbClr val="FAC090"/>
    <a:srgbClr val="4BACC6"/>
    <a:srgbClr val="244740"/>
    <a:srgbClr val="E2E7E5"/>
    <a:srgbClr val="5860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26A92-2193-498E-1AD4-A62E9E0BA63C}" v="1" dt="2023-11-24T11:38:40.124"/>
    <p1510:client id="{020FF25A-DB79-A91F-C1E9-B9144A684502}" v="7" dt="2023-11-29T07:06:27.015"/>
    <p1510:client id="{2438D6A2-4B35-1479-9C9C-43137EB396E3}" v="91" dt="2023-11-24T10:58:33.129"/>
    <p1510:client id="{9A9BD5D3-F65D-4D4E-85C6-83522DFE8BA5}" v="2" dt="2023-11-24T11:15:08.190"/>
    <p1510:client id="{AA906676-7F08-7007-D605-2620B9DC1BBA}" v="12" dt="2023-11-24T14:17:31.4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040" autoAdjust="0"/>
  </p:normalViewPr>
  <p:slideViewPr>
    <p:cSldViewPr snapToGrid="0">
      <p:cViewPr varScale="1">
        <p:scale>
          <a:sx n="60" d="100"/>
          <a:sy n="60" d="100"/>
        </p:scale>
        <p:origin x="1092" y="7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74CE71-8209-46A9-BD73-B7537D37EB7E}" type="doc">
      <dgm:prSet loTypeId="urn:microsoft.com/office/officeart/2011/layout/CircleProcess" loCatId="process" qsTypeId="urn:microsoft.com/office/officeart/2005/8/quickstyle/simple1" qsCatId="simple" csTypeId="urn:microsoft.com/office/officeart/2005/8/colors/colorful1" csCatId="colorful" phldr="1"/>
      <dgm:spPr/>
      <dgm:t>
        <a:bodyPr/>
        <a:lstStyle/>
        <a:p>
          <a:endParaRPr lang="en-US"/>
        </a:p>
      </dgm:t>
    </dgm:pt>
    <dgm:pt modelId="{131C5EA1-D9B7-419A-9C5E-9FD6145F76F8}">
      <dgm:prSet phldrT="[Text]"/>
      <dgm:spPr/>
      <dgm:t>
        <a:bodyPr/>
        <a:lstStyle/>
        <a:p>
          <a:r>
            <a:rPr lang="en-US" dirty="0"/>
            <a:t>Regulate</a:t>
          </a:r>
        </a:p>
      </dgm:t>
    </dgm:pt>
    <dgm:pt modelId="{32C9BCCE-D3D9-4F40-A2AB-B9D68EC5D5DE}" type="parTrans" cxnId="{C3D7CBB0-B265-462E-B22D-0DF31A497C8E}">
      <dgm:prSet/>
      <dgm:spPr/>
      <dgm:t>
        <a:bodyPr/>
        <a:lstStyle/>
        <a:p>
          <a:endParaRPr lang="en-US"/>
        </a:p>
      </dgm:t>
    </dgm:pt>
    <dgm:pt modelId="{87B15300-401B-427C-B380-9CEF6E506B15}" type="sibTrans" cxnId="{C3D7CBB0-B265-462E-B22D-0DF31A497C8E}">
      <dgm:prSet/>
      <dgm:spPr/>
      <dgm:t>
        <a:bodyPr/>
        <a:lstStyle/>
        <a:p>
          <a:endParaRPr lang="en-US"/>
        </a:p>
      </dgm:t>
    </dgm:pt>
    <dgm:pt modelId="{6DED1C2E-6D52-4191-A49C-E1614B56FEAD}">
      <dgm:prSet phldrT="[Text]"/>
      <dgm:spPr/>
      <dgm:t>
        <a:bodyPr/>
        <a:lstStyle/>
        <a:p>
          <a:r>
            <a:rPr lang="en-US" dirty="0"/>
            <a:t>Relate</a:t>
          </a:r>
        </a:p>
      </dgm:t>
    </dgm:pt>
    <dgm:pt modelId="{7EBAEA38-729F-406E-99F7-B03F3233A71C}" type="parTrans" cxnId="{2BB25187-C366-43A2-83A9-AE9FD00C80E8}">
      <dgm:prSet/>
      <dgm:spPr/>
      <dgm:t>
        <a:bodyPr/>
        <a:lstStyle/>
        <a:p>
          <a:endParaRPr lang="en-US"/>
        </a:p>
      </dgm:t>
    </dgm:pt>
    <dgm:pt modelId="{294E7125-7916-4D76-AAF9-6DC84B512B05}" type="sibTrans" cxnId="{2BB25187-C366-43A2-83A9-AE9FD00C80E8}">
      <dgm:prSet/>
      <dgm:spPr/>
      <dgm:t>
        <a:bodyPr/>
        <a:lstStyle/>
        <a:p>
          <a:endParaRPr lang="en-US"/>
        </a:p>
      </dgm:t>
    </dgm:pt>
    <dgm:pt modelId="{4381A690-9322-42B7-8502-8BAF3DC63D2B}">
      <dgm:prSet phldrT="[Text]"/>
      <dgm:spPr/>
      <dgm:t>
        <a:bodyPr/>
        <a:lstStyle/>
        <a:p>
          <a:r>
            <a:rPr lang="en-US" dirty="0"/>
            <a:t>Reason</a:t>
          </a:r>
        </a:p>
      </dgm:t>
    </dgm:pt>
    <dgm:pt modelId="{788CC59C-368C-48EE-851E-89F4044E585A}" type="parTrans" cxnId="{478D58AF-EA10-4CB6-AD82-553FB0441F3D}">
      <dgm:prSet/>
      <dgm:spPr/>
      <dgm:t>
        <a:bodyPr/>
        <a:lstStyle/>
        <a:p>
          <a:endParaRPr lang="en-US"/>
        </a:p>
      </dgm:t>
    </dgm:pt>
    <dgm:pt modelId="{880EE396-C076-444F-9146-F56CAD6286B4}" type="sibTrans" cxnId="{478D58AF-EA10-4CB6-AD82-553FB0441F3D}">
      <dgm:prSet/>
      <dgm:spPr/>
      <dgm:t>
        <a:bodyPr/>
        <a:lstStyle/>
        <a:p>
          <a:endParaRPr lang="en-US"/>
        </a:p>
      </dgm:t>
    </dgm:pt>
    <dgm:pt modelId="{2F0AF65A-41DD-4980-8E59-32B56A894548}">
      <dgm:prSet phldrT="[Text]"/>
      <dgm:spPr/>
      <dgm:t>
        <a:bodyPr/>
        <a:lstStyle/>
        <a:p>
          <a:r>
            <a:rPr lang="en-US" dirty="0"/>
            <a:t>Restore</a:t>
          </a:r>
        </a:p>
      </dgm:t>
    </dgm:pt>
    <dgm:pt modelId="{3149D121-9B19-4B99-A82E-A72C44FE42C6}" type="parTrans" cxnId="{00E3C67F-EDDE-483D-BBA1-A41DB4F19E23}">
      <dgm:prSet/>
      <dgm:spPr/>
      <dgm:t>
        <a:bodyPr/>
        <a:lstStyle/>
        <a:p>
          <a:endParaRPr lang="en-US"/>
        </a:p>
      </dgm:t>
    </dgm:pt>
    <dgm:pt modelId="{66E65A61-7BF5-4941-9582-30ADF55E14BE}" type="sibTrans" cxnId="{00E3C67F-EDDE-483D-BBA1-A41DB4F19E23}">
      <dgm:prSet/>
      <dgm:spPr/>
      <dgm:t>
        <a:bodyPr/>
        <a:lstStyle/>
        <a:p>
          <a:endParaRPr lang="en-US"/>
        </a:p>
      </dgm:t>
    </dgm:pt>
    <dgm:pt modelId="{FB6DBD54-C66F-4E01-A9BC-F958E5DCAE17}" type="pres">
      <dgm:prSet presAssocID="{0574CE71-8209-46A9-BD73-B7537D37EB7E}" presName="Name0" presStyleCnt="0">
        <dgm:presLayoutVars>
          <dgm:chMax val="11"/>
          <dgm:chPref val="11"/>
          <dgm:dir/>
          <dgm:resizeHandles/>
        </dgm:presLayoutVars>
      </dgm:prSet>
      <dgm:spPr/>
    </dgm:pt>
    <dgm:pt modelId="{DD3A8FD4-243A-46C9-B1D2-70070E0E63F3}" type="pres">
      <dgm:prSet presAssocID="{2F0AF65A-41DD-4980-8E59-32B56A894548}" presName="Accent4" presStyleCnt="0"/>
      <dgm:spPr/>
    </dgm:pt>
    <dgm:pt modelId="{1FDF0E74-1A77-45E3-8E1F-E9AD6F9B7C58}" type="pres">
      <dgm:prSet presAssocID="{2F0AF65A-41DD-4980-8E59-32B56A894548}" presName="Accent" presStyleLbl="node1" presStyleIdx="0" presStyleCnt="4"/>
      <dgm:spPr/>
    </dgm:pt>
    <dgm:pt modelId="{986D4AB0-159E-47B1-B9EF-D761394D6B9A}" type="pres">
      <dgm:prSet presAssocID="{2F0AF65A-41DD-4980-8E59-32B56A894548}" presName="ParentBackground4" presStyleCnt="0"/>
      <dgm:spPr/>
    </dgm:pt>
    <dgm:pt modelId="{D48B8F8B-7AF2-4B3D-92C6-3B8DE015C603}" type="pres">
      <dgm:prSet presAssocID="{2F0AF65A-41DD-4980-8E59-32B56A894548}" presName="ParentBackground" presStyleLbl="fgAcc1" presStyleIdx="0" presStyleCnt="4"/>
      <dgm:spPr/>
    </dgm:pt>
    <dgm:pt modelId="{83F59743-B252-47EC-9FB2-FDE1133286B2}" type="pres">
      <dgm:prSet presAssocID="{2F0AF65A-41DD-4980-8E59-32B56A894548}" presName="Parent4" presStyleLbl="revTx" presStyleIdx="0" presStyleCnt="0">
        <dgm:presLayoutVars>
          <dgm:chMax val="1"/>
          <dgm:chPref val="1"/>
          <dgm:bulletEnabled val="1"/>
        </dgm:presLayoutVars>
      </dgm:prSet>
      <dgm:spPr/>
    </dgm:pt>
    <dgm:pt modelId="{675A8234-F0CC-49DC-A045-98D3522FA944}" type="pres">
      <dgm:prSet presAssocID="{4381A690-9322-42B7-8502-8BAF3DC63D2B}" presName="Accent3" presStyleCnt="0"/>
      <dgm:spPr/>
    </dgm:pt>
    <dgm:pt modelId="{A331B7DC-C86A-4E3C-BB86-229B35A7709C}" type="pres">
      <dgm:prSet presAssocID="{4381A690-9322-42B7-8502-8BAF3DC63D2B}" presName="Accent" presStyleLbl="node1" presStyleIdx="1" presStyleCnt="4"/>
      <dgm:spPr/>
    </dgm:pt>
    <dgm:pt modelId="{53270391-D515-4512-9666-0039E6D15425}" type="pres">
      <dgm:prSet presAssocID="{4381A690-9322-42B7-8502-8BAF3DC63D2B}" presName="ParentBackground3" presStyleCnt="0"/>
      <dgm:spPr/>
    </dgm:pt>
    <dgm:pt modelId="{A3AAC9D9-5E25-4A75-ACBF-178F6EC1314B}" type="pres">
      <dgm:prSet presAssocID="{4381A690-9322-42B7-8502-8BAF3DC63D2B}" presName="ParentBackground" presStyleLbl="fgAcc1" presStyleIdx="1" presStyleCnt="4"/>
      <dgm:spPr/>
    </dgm:pt>
    <dgm:pt modelId="{A632C080-FDFE-4FE5-8301-955084DB22F5}" type="pres">
      <dgm:prSet presAssocID="{4381A690-9322-42B7-8502-8BAF3DC63D2B}" presName="Parent3" presStyleLbl="revTx" presStyleIdx="0" presStyleCnt="0">
        <dgm:presLayoutVars>
          <dgm:chMax val="1"/>
          <dgm:chPref val="1"/>
          <dgm:bulletEnabled val="1"/>
        </dgm:presLayoutVars>
      </dgm:prSet>
      <dgm:spPr/>
    </dgm:pt>
    <dgm:pt modelId="{B702A303-1600-411D-9411-A3DF293344CD}" type="pres">
      <dgm:prSet presAssocID="{6DED1C2E-6D52-4191-A49C-E1614B56FEAD}" presName="Accent2" presStyleCnt="0"/>
      <dgm:spPr/>
    </dgm:pt>
    <dgm:pt modelId="{AEC919E8-A53D-4A06-8B79-C41567300D27}" type="pres">
      <dgm:prSet presAssocID="{6DED1C2E-6D52-4191-A49C-E1614B56FEAD}" presName="Accent" presStyleLbl="node1" presStyleIdx="2" presStyleCnt="4"/>
      <dgm:spPr/>
    </dgm:pt>
    <dgm:pt modelId="{90CDD2E8-4D4E-4A92-BDFF-FDF78FA07C4E}" type="pres">
      <dgm:prSet presAssocID="{6DED1C2E-6D52-4191-A49C-E1614B56FEAD}" presName="ParentBackground2" presStyleCnt="0"/>
      <dgm:spPr/>
    </dgm:pt>
    <dgm:pt modelId="{F07717C1-0026-4390-95B5-346B7F586B8B}" type="pres">
      <dgm:prSet presAssocID="{6DED1C2E-6D52-4191-A49C-E1614B56FEAD}" presName="ParentBackground" presStyleLbl="fgAcc1" presStyleIdx="2" presStyleCnt="4"/>
      <dgm:spPr/>
    </dgm:pt>
    <dgm:pt modelId="{E8308689-F55F-4BC5-9D1A-B723B20C7B1E}" type="pres">
      <dgm:prSet presAssocID="{6DED1C2E-6D52-4191-A49C-E1614B56FEAD}" presName="Parent2" presStyleLbl="revTx" presStyleIdx="0" presStyleCnt="0">
        <dgm:presLayoutVars>
          <dgm:chMax val="1"/>
          <dgm:chPref val="1"/>
          <dgm:bulletEnabled val="1"/>
        </dgm:presLayoutVars>
      </dgm:prSet>
      <dgm:spPr/>
    </dgm:pt>
    <dgm:pt modelId="{44736474-1E8F-4B29-8A3B-E08A9D424713}" type="pres">
      <dgm:prSet presAssocID="{131C5EA1-D9B7-419A-9C5E-9FD6145F76F8}" presName="Accent1" presStyleCnt="0"/>
      <dgm:spPr/>
    </dgm:pt>
    <dgm:pt modelId="{6496CA5A-E458-4066-807D-456E5C9798A1}" type="pres">
      <dgm:prSet presAssocID="{131C5EA1-D9B7-419A-9C5E-9FD6145F76F8}" presName="Accent" presStyleLbl="node1" presStyleIdx="3" presStyleCnt="4"/>
      <dgm:spPr/>
    </dgm:pt>
    <dgm:pt modelId="{FC1CB1EA-E3FE-459A-A646-185C48361993}" type="pres">
      <dgm:prSet presAssocID="{131C5EA1-D9B7-419A-9C5E-9FD6145F76F8}" presName="ParentBackground1" presStyleCnt="0"/>
      <dgm:spPr/>
    </dgm:pt>
    <dgm:pt modelId="{2388ED6E-92E7-4740-A1B1-AD587C4CB5F1}" type="pres">
      <dgm:prSet presAssocID="{131C5EA1-D9B7-419A-9C5E-9FD6145F76F8}" presName="ParentBackground" presStyleLbl="fgAcc1" presStyleIdx="3" presStyleCnt="4"/>
      <dgm:spPr/>
    </dgm:pt>
    <dgm:pt modelId="{C766DBAA-BDE4-41BA-9D5C-2577BEC63BD5}" type="pres">
      <dgm:prSet presAssocID="{131C5EA1-D9B7-419A-9C5E-9FD6145F76F8}" presName="Parent1" presStyleLbl="revTx" presStyleIdx="0" presStyleCnt="0">
        <dgm:presLayoutVars>
          <dgm:chMax val="1"/>
          <dgm:chPref val="1"/>
          <dgm:bulletEnabled val="1"/>
        </dgm:presLayoutVars>
      </dgm:prSet>
      <dgm:spPr/>
    </dgm:pt>
  </dgm:ptLst>
  <dgm:cxnLst>
    <dgm:cxn modelId="{6F353E03-7C34-4849-BE9E-DCC807E984D7}" type="presOf" srcId="{2F0AF65A-41DD-4980-8E59-32B56A894548}" destId="{D48B8F8B-7AF2-4B3D-92C6-3B8DE015C603}" srcOrd="0" destOrd="0" presId="urn:microsoft.com/office/officeart/2011/layout/CircleProcess"/>
    <dgm:cxn modelId="{CDCE251C-E86A-4E4F-8F0B-553C3EC6CD5D}" type="presOf" srcId="{2F0AF65A-41DD-4980-8E59-32B56A894548}" destId="{83F59743-B252-47EC-9FB2-FDE1133286B2}" srcOrd="1" destOrd="0" presId="urn:microsoft.com/office/officeart/2011/layout/CircleProcess"/>
    <dgm:cxn modelId="{9C2A713A-A72E-452F-A891-91945D957263}" type="presOf" srcId="{6DED1C2E-6D52-4191-A49C-E1614B56FEAD}" destId="{E8308689-F55F-4BC5-9D1A-B723B20C7B1E}" srcOrd="1" destOrd="0" presId="urn:microsoft.com/office/officeart/2011/layout/CircleProcess"/>
    <dgm:cxn modelId="{FDACD960-57C0-48B5-A1A4-691DA371FF41}" type="presOf" srcId="{0574CE71-8209-46A9-BD73-B7537D37EB7E}" destId="{FB6DBD54-C66F-4E01-A9BC-F958E5DCAE17}" srcOrd="0" destOrd="0" presId="urn:microsoft.com/office/officeart/2011/layout/CircleProcess"/>
    <dgm:cxn modelId="{3A505D50-1718-4A0E-8D8E-17876C250AC6}" type="presOf" srcId="{131C5EA1-D9B7-419A-9C5E-9FD6145F76F8}" destId="{2388ED6E-92E7-4740-A1B1-AD587C4CB5F1}" srcOrd="0" destOrd="0" presId="urn:microsoft.com/office/officeart/2011/layout/CircleProcess"/>
    <dgm:cxn modelId="{00E3C67F-EDDE-483D-BBA1-A41DB4F19E23}" srcId="{0574CE71-8209-46A9-BD73-B7537D37EB7E}" destId="{2F0AF65A-41DD-4980-8E59-32B56A894548}" srcOrd="3" destOrd="0" parTransId="{3149D121-9B19-4B99-A82E-A72C44FE42C6}" sibTransId="{66E65A61-7BF5-4941-9582-30ADF55E14BE}"/>
    <dgm:cxn modelId="{FBE14280-4655-46DB-98B3-D732D8A0FE8F}" type="presOf" srcId="{4381A690-9322-42B7-8502-8BAF3DC63D2B}" destId="{A632C080-FDFE-4FE5-8301-955084DB22F5}" srcOrd="1" destOrd="0" presId="urn:microsoft.com/office/officeart/2011/layout/CircleProcess"/>
    <dgm:cxn modelId="{2BB25187-C366-43A2-83A9-AE9FD00C80E8}" srcId="{0574CE71-8209-46A9-BD73-B7537D37EB7E}" destId="{6DED1C2E-6D52-4191-A49C-E1614B56FEAD}" srcOrd="1" destOrd="0" parTransId="{7EBAEA38-729F-406E-99F7-B03F3233A71C}" sibTransId="{294E7125-7916-4D76-AAF9-6DC84B512B05}"/>
    <dgm:cxn modelId="{7C195192-94C9-4C2C-86B3-C26BA58FADDA}" type="presOf" srcId="{4381A690-9322-42B7-8502-8BAF3DC63D2B}" destId="{A3AAC9D9-5E25-4A75-ACBF-178F6EC1314B}" srcOrd="0" destOrd="0" presId="urn:microsoft.com/office/officeart/2011/layout/CircleProcess"/>
    <dgm:cxn modelId="{2421F698-6E5C-4D23-9AD0-0B876A6E116D}" type="presOf" srcId="{131C5EA1-D9B7-419A-9C5E-9FD6145F76F8}" destId="{C766DBAA-BDE4-41BA-9D5C-2577BEC63BD5}" srcOrd="1" destOrd="0" presId="urn:microsoft.com/office/officeart/2011/layout/CircleProcess"/>
    <dgm:cxn modelId="{478D58AF-EA10-4CB6-AD82-553FB0441F3D}" srcId="{0574CE71-8209-46A9-BD73-B7537D37EB7E}" destId="{4381A690-9322-42B7-8502-8BAF3DC63D2B}" srcOrd="2" destOrd="0" parTransId="{788CC59C-368C-48EE-851E-89F4044E585A}" sibTransId="{880EE396-C076-444F-9146-F56CAD6286B4}"/>
    <dgm:cxn modelId="{C3D7CBB0-B265-462E-B22D-0DF31A497C8E}" srcId="{0574CE71-8209-46A9-BD73-B7537D37EB7E}" destId="{131C5EA1-D9B7-419A-9C5E-9FD6145F76F8}" srcOrd="0" destOrd="0" parTransId="{32C9BCCE-D3D9-4F40-A2AB-B9D68EC5D5DE}" sibTransId="{87B15300-401B-427C-B380-9CEF6E506B15}"/>
    <dgm:cxn modelId="{67A47DC6-45CD-41AA-8C5E-84EBAA6C3A9A}" type="presOf" srcId="{6DED1C2E-6D52-4191-A49C-E1614B56FEAD}" destId="{F07717C1-0026-4390-95B5-346B7F586B8B}" srcOrd="0" destOrd="0" presId="urn:microsoft.com/office/officeart/2011/layout/CircleProcess"/>
    <dgm:cxn modelId="{3F121701-01E5-46FC-8B57-0A4D1491A0EE}" type="presParOf" srcId="{FB6DBD54-C66F-4E01-A9BC-F958E5DCAE17}" destId="{DD3A8FD4-243A-46C9-B1D2-70070E0E63F3}" srcOrd="0" destOrd="0" presId="urn:microsoft.com/office/officeart/2011/layout/CircleProcess"/>
    <dgm:cxn modelId="{5859005E-C0F3-46B0-A98E-49583D4A29B0}" type="presParOf" srcId="{DD3A8FD4-243A-46C9-B1D2-70070E0E63F3}" destId="{1FDF0E74-1A77-45E3-8E1F-E9AD6F9B7C58}" srcOrd="0" destOrd="0" presId="urn:microsoft.com/office/officeart/2011/layout/CircleProcess"/>
    <dgm:cxn modelId="{C39B960F-04F4-438B-9502-B696358A6DC6}" type="presParOf" srcId="{FB6DBD54-C66F-4E01-A9BC-F958E5DCAE17}" destId="{986D4AB0-159E-47B1-B9EF-D761394D6B9A}" srcOrd="1" destOrd="0" presId="urn:microsoft.com/office/officeart/2011/layout/CircleProcess"/>
    <dgm:cxn modelId="{5D531976-2AC5-4AC0-901A-BB5E9CB3831D}" type="presParOf" srcId="{986D4AB0-159E-47B1-B9EF-D761394D6B9A}" destId="{D48B8F8B-7AF2-4B3D-92C6-3B8DE015C603}" srcOrd="0" destOrd="0" presId="urn:microsoft.com/office/officeart/2011/layout/CircleProcess"/>
    <dgm:cxn modelId="{C56C462D-28B1-4F52-87F7-46CB4A110F90}" type="presParOf" srcId="{FB6DBD54-C66F-4E01-A9BC-F958E5DCAE17}" destId="{83F59743-B252-47EC-9FB2-FDE1133286B2}" srcOrd="2" destOrd="0" presId="urn:microsoft.com/office/officeart/2011/layout/CircleProcess"/>
    <dgm:cxn modelId="{10DE0B32-5669-4E01-A106-85D1D2174E2C}" type="presParOf" srcId="{FB6DBD54-C66F-4E01-A9BC-F958E5DCAE17}" destId="{675A8234-F0CC-49DC-A045-98D3522FA944}" srcOrd="3" destOrd="0" presId="urn:microsoft.com/office/officeart/2011/layout/CircleProcess"/>
    <dgm:cxn modelId="{0CBBDDD3-FA53-4C19-9A29-326082AEFCE1}" type="presParOf" srcId="{675A8234-F0CC-49DC-A045-98D3522FA944}" destId="{A331B7DC-C86A-4E3C-BB86-229B35A7709C}" srcOrd="0" destOrd="0" presId="urn:microsoft.com/office/officeart/2011/layout/CircleProcess"/>
    <dgm:cxn modelId="{E32E92B2-33B1-4DCD-8CE2-121D5FCE2956}" type="presParOf" srcId="{FB6DBD54-C66F-4E01-A9BC-F958E5DCAE17}" destId="{53270391-D515-4512-9666-0039E6D15425}" srcOrd="4" destOrd="0" presId="urn:microsoft.com/office/officeart/2011/layout/CircleProcess"/>
    <dgm:cxn modelId="{FEA4578C-3E45-4ADF-994F-D64969F0610E}" type="presParOf" srcId="{53270391-D515-4512-9666-0039E6D15425}" destId="{A3AAC9D9-5E25-4A75-ACBF-178F6EC1314B}" srcOrd="0" destOrd="0" presId="urn:microsoft.com/office/officeart/2011/layout/CircleProcess"/>
    <dgm:cxn modelId="{87A3A302-8B80-48F0-B642-D61597BB839B}" type="presParOf" srcId="{FB6DBD54-C66F-4E01-A9BC-F958E5DCAE17}" destId="{A632C080-FDFE-4FE5-8301-955084DB22F5}" srcOrd="5" destOrd="0" presId="urn:microsoft.com/office/officeart/2011/layout/CircleProcess"/>
    <dgm:cxn modelId="{BCF0AFA8-5273-4016-904E-F838C69BEA58}" type="presParOf" srcId="{FB6DBD54-C66F-4E01-A9BC-F958E5DCAE17}" destId="{B702A303-1600-411D-9411-A3DF293344CD}" srcOrd="6" destOrd="0" presId="urn:microsoft.com/office/officeart/2011/layout/CircleProcess"/>
    <dgm:cxn modelId="{4E65101D-C74E-4F9C-8949-3203236A212E}" type="presParOf" srcId="{B702A303-1600-411D-9411-A3DF293344CD}" destId="{AEC919E8-A53D-4A06-8B79-C41567300D27}" srcOrd="0" destOrd="0" presId="urn:microsoft.com/office/officeart/2011/layout/CircleProcess"/>
    <dgm:cxn modelId="{D0241AA6-C769-4057-91C9-7108194112A1}" type="presParOf" srcId="{FB6DBD54-C66F-4E01-A9BC-F958E5DCAE17}" destId="{90CDD2E8-4D4E-4A92-BDFF-FDF78FA07C4E}" srcOrd="7" destOrd="0" presId="urn:microsoft.com/office/officeart/2011/layout/CircleProcess"/>
    <dgm:cxn modelId="{B8EBC523-373F-497E-B708-81EC8D6622D9}" type="presParOf" srcId="{90CDD2E8-4D4E-4A92-BDFF-FDF78FA07C4E}" destId="{F07717C1-0026-4390-95B5-346B7F586B8B}" srcOrd="0" destOrd="0" presId="urn:microsoft.com/office/officeart/2011/layout/CircleProcess"/>
    <dgm:cxn modelId="{89C988DC-B321-481F-8923-C03793348F33}" type="presParOf" srcId="{FB6DBD54-C66F-4E01-A9BC-F958E5DCAE17}" destId="{E8308689-F55F-4BC5-9D1A-B723B20C7B1E}" srcOrd="8" destOrd="0" presId="urn:microsoft.com/office/officeart/2011/layout/CircleProcess"/>
    <dgm:cxn modelId="{00201D4C-AAB8-43D2-83A0-22EBA06B1992}" type="presParOf" srcId="{FB6DBD54-C66F-4E01-A9BC-F958E5DCAE17}" destId="{44736474-1E8F-4B29-8A3B-E08A9D424713}" srcOrd="9" destOrd="0" presId="urn:microsoft.com/office/officeart/2011/layout/CircleProcess"/>
    <dgm:cxn modelId="{7AADC59A-9C0B-450C-881B-6E3002211E38}" type="presParOf" srcId="{44736474-1E8F-4B29-8A3B-E08A9D424713}" destId="{6496CA5A-E458-4066-807D-456E5C9798A1}" srcOrd="0" destOrd="0" presId="urn:microsoft.com/office/officeart/2011/layout/CircleProcess"/>
    <dgm:cxn modelId="{6D598F0D-EF2E-40DB-A6AB-68D8BDAA1C78}" type="presParOf" srcId="{FB6DBD54-C66F-4E01-A9BC-F958E5DCAE17}" destId="{FC1CB1EA-E3FE-459A-A646-185C48361993}" srcOrd="10" destOrd="0" presId="urn:microsoft.com/office/officeart/2011/layout/CircleProcess"/>
    <dgm:cxn modelId="{833AA38A-545E-4D99-8192-8C1CAB24B8EA}" type="presParOf" srcId="{FC1CB1EA-E3FE-459A-A646-185C48361993}" destId="{2388ED6E-92E7-4740-A1B1-AD587C4CB5F1}" srcOrd="0" destOrd="0" presId="urn:microsoft.com/office/officeart/2011/layout/CircleProcess"/>
    <dgm:cxn modelId="{0D4DEB1D-57EC-4DD9-91D6-3F80DE1D9A8C}" type="presParOf" srcId="{FB6DBD54-C66F-4E01-A9BC-F958E5DCAE17}" destId="{C766DBAA-BDE4-41BA-9D5C-2577BEC63BD5}"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DF0E74-1A77-45E3-8E1F-E9AD6F9B7C58}">
      <dsp:nvSpPr>
        <dsp:cNvPr id="0" name=""/>
        <dsp:cNvSpPr/>
      </dsp:nvSpPr>
      <dsp:spPr>
        <a:xfrm>
          <a:off x="8534258" y="891106"/>
          <a:ext cx="2360834" cy="2360955"/>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8B8F8B-7AF2-4B3D-92C6-3B8DE015C603}">
      <dsp:nvSpPr>
        <dsp:cNvPr id="0" name=""/>
        <dsp:cNvSpPr/>
      </dsp:nvSpPr>
      <dsp:spPr>
        <a:xfrm>
          <a:off x="8613223" y="969818"/>
          <a:ext cx="2203918" cy="2203530"/>
        </a:xfrm>
        <a:prstGeom prst="ellips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Restore</a:t>
          </a:r>
        </a:p>
      </dsp:txBody>
      <dsp:txXfrm>
        <a:off x="8928068" y="1284668"/>
        <a:ext cx="1574227" cy="1573832"/>
      </dsp:txXfrm>
    </dsp:sp>
    <dsp:sp modelId="{A331B7DC-C86A-4E3C-BB86-229B35A7709C}">
      <dsp:nvSpPr>
        <dsp:cNvPr id="0" name=""/>
        <dsp:cNvSpPr/>
      </dsp:nvSpPr>
      <dsp:spPr>
        <a:xfrm rot="2700000">
          <a:off x="6084316" y="890940"/>
          <a:ext cx="2360873" cy="2360873"/>
        </a:xfrm>
        <a:prstGeom prst="teardrop">
          <a:avLst>
            <a:gd name="adj" fmla="val 1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AAC9D9-5E25-4A75-ACBF-178F6EC1314B}">
      <dsp:nvSpPr>
        <dsp:cNvPr id="0" name=""/>
        <dsp:cNvSpPr/>
      </dsp:nvSpPr>
      <dsp:spPr>
        <a:xfrm>
          <a:off x="6173424" y="969818"/>
          <a:ext cx="2203918" cy="2203530"/>
        </a:xfrm>
        <a:prstGeom prst="ellipse">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Reason</a:t>
          </a:r>
        </a:p>
      </dsp:txBody>
      <dsp:txXfrm>
        <a:off x="6488269" y="1284668"/>
        <a:ext cx="1574227" cy="1573832"/>
      </dsp:txXfrm>
    </dsp:sp>
    <dsp:sp modelId="{AEC919E8-A53D-4A06-8B79-C41567300D27}">
      <dsp:nvSpPr>
        <dsp:cNvPr id="0" name=""/>
        <dsp:cNvSpPr/>
      </dsp:nvSpPr>
      <dsp:spPr>
        <a:xfrm rot="2700000">
          <a:off x="3654641" y="890940"/>
          <a:ext cx="2360873" cy="2360873"/>
        </a:xfrm>
        <a:prstGeom prst="teardrop">
          <a:avLst>
            <a:gd name="adj" fmla="val 1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7717C1-0026-4390-95B5-346B7F586B8B}">
      <dsp:nvSpPr>
        <dsp:cNvPr id="0" name=""/>
        <dsp:cNvSpPr/>
      </dsp:nvSpPr>
      <dsp:spPr>
        <a:xfrm>
          <a:off x="3733625" y="969818"/>
          <a:ext cx="2203918" cy="2203530"/>
        </a:xfrm>
        <a:prstGeom prst="ellipse">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Relate</a:t>
          </a:r>
        </a:p>
      </dsp:txBody>
      <dsp:txXfrm>
        <a:off x="4048470" y="1284668"/>
        <a:ext cx="1574227" cy="1573832"/>
      </dsp:txXfrm>
    </dsp:sp>
    <dsp:sp modelId="{6496CA5A-E458-4066-807D-456E5C9798A1}">
      <dsp:nvSpPr>
        <dsp:cNvPr id="0" name=""/>
        <dsp:cNvSpPr/>
      </dsp:nvSpPr>
      <dsp:spPr>
        <a:xfrm rot="2700000">
          <a:off x="1214842" y="890940"/>
          <a:ext cx="2360873" cy="2360873"/>
        </a:xfrm>
        <a:prstGeom prst="teardrop">
          <a:avLst>
            <a:gd name="adj" fmla="val 1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88ED6E-92E7-4740-A1B1-AD587C4CB5F1}">
      <dsp:nvSpPr>
        <dsp:cNvPr id="0" name=""/>
        <dsp:cNvSpPr/>
      </dsp:nvSpPr>
      <dsp:spPr>
        <a:xfrm>
          <a:off x="1293825" y="969818"/>
          <a:ext cx="2203918" cy="2203530"/>
        </a:xfrm>
        <a:prstGeom prst="ellipse">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Regulate</a:t>
          </a:r>
        </a:p>
      </dsp:txBody>
      <dsp:txXfrm>
        <a:off x="1608671" y="1284668"/>
        <a:ext cx="1574227" cy="1573832"/>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t>01/12/2025</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t>01/12/2025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theottoolbox.com/co-regulatio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cyc-net.org/cyc-online/cyconline-mar2010-bath.html"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cottishconflictresolution.org.uk/brain/threebrains"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sccr-files.s3.amazonaws.com/sites/5384a71b21ba55270a000002/pages/5bb2348ea4aa83d6cb08dee6/files/Drug_cabinet_poster.pdf?1606819413"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whatmotivateslearning.com/emotionsBackground/images/ECP.pdf"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annafreud.org/schools-and-colleges/5-steps-to-mental-health-and-wellbeing/promoting-wellbeing/create-a-safe-environment-for-pupils-and-staff/" TargetMode="External"/><Relationship Id="rId5" Type="http://schemas.openxmlformats.org/officeDocument/2006/relationships/hyperlink" Target="https://positivepsychology.com/emotion-regulation/" TargetMode="External"/><Relationship Id="rId4" Type="http://schemas.openxmlformats.org/officeDocument/2006/relationships/hyperlink" Target="https://positivepsychology.com/self-soothing/"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Purpose of these Slides</a:t>
            </a:r>
          </a:p>
          <a:p>
            <a:endParaRPr lang="en-GB" b="1" dirty="0"/>
          </a:p>
          <a:p>
            <a:pPr marL="228600" algn="l" fontAlgn="base">
              <a:buFont typeface="Arial" panose="020B0604020202020204" pitchFamily="34" charset="0"/>
              <a:buChar char="•"/>
            </a:pPr>
            <a:r>
              <a:rPr lang="en-GB" sz="1800" b="0" i="0" dirty="0">
                <a:solidFill>
                  <a:srgbClr val="000000"/>
                </a:solidFill>
                <a:effectLst/>
                <a:latin typeface="inherit"/>
              </a:rPr>
              <a:t>Read title​</a:t>
            </a:r>
            <a:endParaRPr lang="en-GB" sz="1800" b="0" i="0" dirty="0">
              <a:solidFill>
                <a:srgbClr val="424242"/>
              </a:solidFill>
              <a:effectLst/>
              <a:latin typeface="Calibri" panose="020F0502020204030204" pitchFamily="34" charset="0"/>
            </a:endParaRPr>
          </a:p>
          <a:p>
            <a:pPr marL="228600" algn="l" fontAlgn="base">
              <a:buFont typeface="Arial" panose="020B0604020202020204" pitchFamily="34" charset="0"/>
              <a:buChar char="•"/>
            </a:pPr>
            <a:r>
              <a:rPr lang="en-GB" sz="1800" b="0" i="0" dirty="0">
                <a:solidFill>
                  <a:srgbClr val="000000"/>
                </a:solidFill>
                <a:effectLst/>
                <a:latin typeface="inherit"/>
              </a:rPr>
              <a:t>This professional learning is pitched at an informed level and suitable for anyone working with children and young people in an educational context.</a:t>
            </a:r>
            <a:endParaRPr lang="en-GB" sz="1800" b="0" i="0" dirty="0">
              <a:solidFill>
                <a:srgbClr val="424242"/>
              </a:solidFill>
              <a:effectLst/>
              <a:latin typeface="Calibri" panose="020F0502020204030204" pitchFamily="34" charset="0"/>
            </a:endParaRPr>
          </a:p>
          <a:p>
            <a:endParaRPr lang="en-GB" dirty="0"/>
          </a:p>
          <a:p>
            <a:endParaRPr lang="en-GB" dirty="0"/>
          </a:p>
          <a:p>
            <a:r>
              <a:rPr lang="en-GB" dirty="0"/>
              <a:t>How to use the slides:</a:t>
            </a:r>
            <a:endParaRPr lang="en-US" dirty="0"/>
          </a:p>
          <a:p>
            <a:pPr marL="285750" indent="-285750">
              <a:buFont typeface="Symbol,Sans-Serif"/>
              <a:buChar char="•"/>
            </a:pPr>
            <a:r>
              <a:rPr lang="en-GB" dirty="0"/>
              <a:t>To be used to facilitate professional learning in a group or whole-setting, or as a self-directed learning activity as an individual.</a:t>
            </a:r>
            <a:endParaRPr lang="en-US" dirty="0"/>
          </a:p>
          <a:p>
            <a:endParaRPr lang="en-GB" dirty="0">
              <a:ea typeface="Calibri"/>
              <a:cs typeface="Calibri"/>
            </a:endParaRPr>
          </a:p>
          <a:p>
            <a:r>
              <a:rPr lang="en-GB" b="1" dirty="0"/>
              <a:t>General Guidance</a:t>
            </a:r>
            <a:endParaRPr lang="en-US" dirty="0"/>
          </a:p>
          <a:p>
            <a:pPr marL="285750" indent="-285750">
              <a:buFont typeface="Symbol,Sans-Serif"/>
              <a:buChar char="•"/>
            </a:pPr>
            <a:r>
              <a:rPr lang="en-GB" dirty="0"/>
              <a:t>There is a requirement to cover all the slides.</a:t>
            </a:r>
            <a:endParaRPr lang="en-US" dirty="0"/>
          </a:p>
          <a:p>
            <a:pPr marL="285750" indent="-285750">
              <a:buFont typeface="Symbol,Sans-Serif"/>
              <a:buChar char="•"/>
            </a:pPr>
            <a:r>
              <a:rPr lang="en-GB" dirty="0"/>
              <a:t>Please do not change the provided slides.</a:t>
            </a:r>
            <a:endParaRPr lang="en-US" dirty="0"/>
          </a:p>
          <a:p>
            <a:pPr marL="285750" indent="-285750">
              <a:buFont typeface="Symbol,Sans-Serif"/>
              <a:buChar char="•"/>
            </a:pPr>
            <a:r>
              <a:rPr lang="en-GB" dirty="0"/>
              <a:t>Facilitators are welcome to add slides or activities relevant to your own setting, to support discussion and exploration of the topic. Facilitators will know their participants’ needs best.</a:t>
            </a:r>
            <a:endParaRPr lang="en-US" dirty="0"/>
          </a:p>
          <a:p>
            <a:pPr marL="285750" indent="-285750">
              <a:buFont typeface="Symbol,Sans-Serif"/>
              <a:buChar char="•"/>
            </a:pPr>
            <a:r>
              <a:rPr lang="en-GB" dirty="0"/>
              <a:t>Anyone who works in an educational setting can be a facilitator and use these slides. </a:t>
            </a:r>
            <a:endParaRPr lang="en-US" dirty="0"/>
          </a:p>
          <a:p>
            <a:pPr marL="285750" indent="-285750">
              <a:buFont typeface="Symbol,Sans-Serif"/>
              <a:buChar char="•"/>
            </a:pPr>
            <a:r>
              <a:rPr lang="en-GB" dirty="0"/>
              <a:t>It is important to establish a safe space which encourages respect and honesty to ensure that everyone is able to participate. </a:t>
            </a:r>
            <a:endParaRPr lang="en-US" dirty="0"/>
          </a:p>
          <a:p>
            <a:pPr marL="285750" indent="-285750">
              <a:buFont typeface="Symbol,Sans-Serif"/>
              <a:buChar char="•"/>
            </a:pPr>
            <a:endParaRPr lang="en-GB" dirty="0">
              <a:ea typeface="Calibri"/>
              <a:cs typeface="Calibri"/>
            </a:endParaRPr>
          </a:p>
          <a:p>
            <a:endParaRPr lang="en-US" dirty="0"/>
          </a:p>
          <a:p>
            <a:endParaRPr lang="en-US" dirty="0"/>
          </a:p>
          <a:p>
            <a:endParaRPr lang="en-GB" dirty="0"/>
          </a:p>
          <a:p>
            <a:endParaRPr lang="en-US" dirty="0">
              <a:cs typeface="Calibri"/>
            </a:endParaRPr>
          </a:p>
        </p:txBody>
      </p:sp>
      <p:sp>
        <p:nvSpPr>
          <p:cNvPr id="4" name="Slide Number Placeholder 3"/>
          <p:cNvSpPr>
            <a:spLocks noGrp="1"/>
          </p:cNvSpPr>
          <p:nvPr>
            <p:ph type="sldNum" sz="quarter" idx="10"/>
          </p:nvPr>
        </p:nvSpPr>
        <p:spPr/>
        <p:txBody>
          <a:bodyPr/>
          <a:lstStyle/>
          <a:p>
            <a:fld id="{1238C683-9137-4122-84BD-5AA5692D6AF0}" type="slidenum">
              <a:rPr lang="en-GB" smtClean="0"/>
              <a:t>1</a:t>
            </a:fld>
            <a:endParaRPr lang="en-GB"/>
          </a:p>
        </p:txBody>
      </p:sp>
    </p:spTree>
    <p:extLst>
      <p:ext uri="{BB962C8B-B14F-4D97-AF65-F5344CB8AC3E}">
        <p14:creationId xmlns:p14="http://schemas.microsoft.com/office/powerpoint/2010/main" val="414422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All of the professional learning in the Framework fits into one of these four themes. The four themes are interconnected and interdependent.</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fontAlgn="base">
              <a:buFont typeface="Arial" panose="020B0604020202020204" pitchFamily="34" charset="0"/>
              <a:buChar char="•"/>
            </a:pPr>
            <a:r>
              <a:rPr lang="en-GB" sz="1800" b="0" i="0" u="none" strike="noStrike" dirty="0">
                <a:solidFill>
                  <a:srgbClr val="000000"/>
                </a:solidFill>
                <a:effectLst/>
                <a:latin typeface="Calibri"/>
                <a:ea typeface="Calibri"/>
                <a:cs typeface="Calibri"/>
              </a:rPr>
              <a:t>This activity forms part of the professional learning in the </a:t>
            </a:r>
            <a:r>
              <a:rPr lang="en-GB" sz="1800" dirty="0">
                <a:solidFill>
                  <a:srgbClr val="000000"/>
                </a:solidFill>
                <a:latin typeface="Calibri"/>
                <a:ea typeface="Calibri"/>
                <a:cs typeface="Calibri"/>
              </a:rPr>
              <a:t>Relationship</a:t>
            </a:r>
            <a:r>
              <a:rPr lang="en-GB" sz="1800" b="0" i="0" u="none" strike="noStrike" dirty="0">
                <a:solidFill>
                  <a:srgbClr val="000000"/>
                </a:solidFill>
                <a:effectLst/>
                <a:latin typeface="Calibri"/>
                <a:ea typeface="Calibri"/>
                <a:cs typeface="Calibri"/>
              </a:rPr>
              <a:t> theme.</a:t>
            </a:r>
            <a:endParaRPr lang="en-GB" sz="1800" b="0" i="0" dirty="0">
              <a:solidFill>
                <a:srgbClr val="444444"/>
              </a:solidFill>
              <a:effectLst/>
              <a:latin typeface="Calibri"/>
              <a:ea typeface="Calibri"/>
              <a:cs typeface="Calibri"/>
            </a:endParaRPr>
          </a:p>
        </p:txBody>
      </p:sp>
      <p:sp>
        <p:nvSpPr>
          <p:cNvPr id="4" name="Slide Number Placeholder 3"/>
          <p:cNvSpPr>
            <a:spLocks noGrp="1"/>
          </p:cNvSpPr>
          <p:nvPr>
            <p:ph type="sldNum" sz="quarter" idx="10"/>
          </p:nvPr>
        </p:nvSpPr>
        <p:spPr/>
        <p:txBody>
          <a:bodyPr/>
          <a:lstStyle/>
          <a:p>
            <a:fld id="{1238C683-9137-4122-84BD-5AA5692D6AF0}" type="slidenum">
              <a:rPr lang="en-GB" smtClean="0"/>
              <a:t>2</a:t>
            </a:fld>
            <a:endParaRPr lang="en-GB"/>
          </a:p>
        </p:txBody>
      </p:sp>
    </p:spTree>
    <p:extLst>
      <p:ext uri="{BB962C8B-B14F-4D97-AF65-F5344CB8AC3E}">
        <p14:creationId xmlns:p14="http://schemas.microsoft.com/office/powerpoint/2010/main" val="178303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3</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800" b="0" i="0" u="none" strike="noStrike" dirty="0">
                <a:solidFill>
                  <a:srgbClr val="000000"/>
                </a:solidFill>
                <a:effectLst/>
                <a:latin typeface="Calibri" panose="020F0502020204030204" pitchFamily="34" charset="0"/>
              </a:rPr>
              <a:t>Option to skip slide as these are instructions for facilitators only. No need to read to audience.</a:t>
            </a:r>
            <a:endParaRPr lang="en-US" altLang="en-US" dirty="0">
              <a:latin typeface="Arial" charset="0"/>
              <a:ea typeface="ＭＳ Ｐゴシック" pitchFamily="34" charset="-128"/>
            </a:endParaRPr>
          </a:p>
          <a:p>
            <a:endParaRPr lang="en-US" altLang="en-US" dirty="0">
              <a:latin typeface="Arial" charset="0"/>
              <a:ea typeface="ＭＳ Ｐゴシック" pitchFamily="34" charset="-128"/>
            </a:endParaRPr>
          </a:p>
          <a:p>
            <a:endParaRPr lang="en-US" altLang="en-US" dirty="0">
              <a:latin typeface="Arial" charset="0"/>
              <a:ea typeface="ＭＳ Ｐゴシック" pitchFamily="34" charset="-128"/>
            </a:endParaRPr>
          </a:p>
          <a:p>
            <a:endParaRPr lang="en-US" altLang="en-US" dirty="0">
              <a:latin typeface="Arial" charset="0"/>
              <a:ea typeface="ＭＳ Ｐゴシック" pitchFamily="34" charset="-128"/>
            </a:endParaRPr>
          </a:p>
        </p:txBody>
      </p:sp>
    </p:spTree>
    <p:extLst>
      <p:ext uri="{BB962C8B-B14F-4D97-AF65-F5344CB8AC3E}">
        <p14:creationId xmlns:p14="http://schemas.microsoft.com/office/powerpoint/2010/main" val="2335054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This professional learning forms part of the national model for professional learning and is designed to help you gain more knowledge and have a deeper understanding of inclusion, wellbeing and equalities</a:t>
            </a:r>
            <a:r>
              <a:rPr lang="en-US" sz="1800" b="0" i="0" u="none" strike="noStrike" dirty="0">
                <a:solidFill>
                  <a:srgbClr val="000000"/>
                </a:solidFill>
                <a:effectLst/>
                <a:latin typeface="Calibri" panose="020F0502020204030204" pitchFamily="34" charset="0"/>
              </a:rPr>
              <a:t>​</a:t>
            </a:r>
            <a:r>
              <a:rPr lang="en-US" sz="1800" b="0" i="0" dirty="0">
                <a:solidFill>
                  <a:srgbClr val="000000"/>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On completion of this professional learning, you will be asked to consider what your next steps will be</a:t>
            </a:r>
            <a:r>
              <a:rPr lang="en-US" sz="1800" b="0" i="0" u="none" strike="noStrike" dirty="0">
                <a:solidFill>
                  <a:srgbClr val="000000"/>
                </a:solidFill>
                <a:effectLst/>
                <a:latin typeface="Calibri" panose="020F0502020204030204" pitchFamily="34" charset="0"/>
              </a:rPr>
              <a:t>​</a:t>
            </a:r>
            <a:r>
              <a:rPr lang="en-US" sz="1800" b="0" i="0" dirty="0">
                <a:solidFill>
                  <a:srgbClr val="000000"/>
                </a:solidFill>
                <a:effectLst/>
                <a:latin typeface="Calibri" panose="020F0502020204030204" pitchFamily="34" charset="0"/>
              </a:rPr>
              <a:t>​. </a:t>
            </a:r>
            <a:endParaRPr lang="en-US" sz="1800" b="0" i="0" dirty="0">
              <a:solidFill>
                <a:srgbClr val="444444"/>
              </a:solidFill>
              <a:effectLst/>
              <a:latin typeface="Arial" panose="020B0604020202020204" pitchFamily="34" charset="0"/>
            </a:endParaRPr>
          </a:p>
          <a:p>
            <a:pPr marL="285750" indent="-285750" fontAlgn="base">
              <a:buFont typeface="Arial" panose="020B0604020202020204" pitchFamily="34" charset="0"/>
              <a:buChar char="•"/>
            </a:pPr>
            <a:r>
              <a:rPr lang="en-GB" sz="1800" b="0" i="0" u="none" strike="noStrike" dirty="0">
                <a:solidFill>
                  <a:srgbClr val="000000"/>
                </a:solidFill>
                <a:effectLst/>
                <a:latin typeface="Calibri"/>
                <a:cs typeface="Calibri"/>
              </a:rPr>
              <a:t>Please take some time to consider the reflection questions at the </a:t>
            </a:r>
            <a:r>
              <a:rPr lang="en-GB" sz="1800" dirty="0">
                <a:solidFill>
                  <a:srgbClr val="000000"/>
                </a:solidFill>
                <a:latin typeface="Calibri"/>
                <a:cs typeface="Calibri"/>
              </a:rPr>
              <a:t>end</a:t>
            </a:r>
            <a:endParaRPr lang="en-GB" sz="1800" b="0" i="0" dirty="0">
              <a:solidFill>
                <a:srgbClr val="000000"/>
              </a:solidFill>
              <a:effectLst/>
              <a:latin typeface="Calibri"/>
              <a:cs typeface="Calibri"/>
            </a:endParaRP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1238C683-9137-4122-84BD-5AA5692D6AF0}" type="slidenum">
              <a:rPr lang="en-GB" smtClean="0"/>
              <a:t>4</a:t>
            </a:fld>
            <a:endParaRPr lang="en-GB"/>
          </a:p>
        </p:txBody>
      </p:sp>
    </p:spTree>
    <p:extLst>
      <p:ext uri="{BB962C8B-B14F-4D97-AF65-F5344CB8AC3E}">
        <p14:creationId xmlns:p14="http://schemas.microsoft.com/office/powerpoint/2010/main" val="439743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5</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Link activity to national model </a:t>
            </a:r>
          </a:p>
          <a:p>
            <a:endParaRPr lang="en-US" altLang="en-US" dirty="0">
              <a:latin typeface="Arial" charset="0"/>
              <a:ea typeface="ＭＳ Ｐゴシック" pitchFamily="34" charset="-128"/>
            </a:endParaRPr>
          </a:p>
        </p:txBody>
      </p:sp>
    </p:spTree>
    <p:extLst>
      <p:ext uri="{BB962C8B-B14F-4D97-AF65-F5344CB8AC3E}">
        <p14:creationId xmlns:p14="http://schemas.microsoft.com/office/powerpoint/2010/main" val="2049599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GB" sz="1200" dirty="0">
                <a:effectLst/>
                <a:latin typeface="Segoe UI" panose="020B0502040204020203" pitchFamily="34" charset="0"/>
                <a:ea typeface="Times New Roman" panose="02020603050405020304" pitchFamily="18" charset="0"/>
                <a:cs typeface="Times New Roman" panose="02020603050405020304" pitchFamily="18" charset="0"/>
              </a:rPr>
              <a:t>The Sequence of Engagement is based on Dr Bruce Perry’s </a:t>
            </a:r>
            <a:r>
              <a:rPr lang="en-GB" sz="1200" dirty="0" err="1">
                <a:effectLst/>
                <a:latin typeface="Segoe UI" panose="020B0502040204020203" pitchFamily="34" charset="0"/>
                <a:ea typeface="Times New Roman" panose="02020603050405020304" pitchFamily="18" charset="0"/>
                <a:cs typeface="Times New Roman" panose="02020603050405020304" pitchFamily="18" charset="0"/>
              </a:rPr>
              <a:t>Neurosequential</a:t>
            </a:r>
            <a:r>
              <a:rPr lang="en-GB" sz="1200" dirty="0">
                <a:effectLst/>
                <a:latin typeface="Segoe UI" panose="020B0502040204020203" pitchFamily="34" charset="0"/>
                <a:ea typeface="Times New Roman" panose="02020603050405020304" pitchFamily="18" charset="0"/>
                <a:cs typeface="Times New Roman" panose="02020603050405020304" pitchFamily="18" charset="0"/>
              </a:rPr>
              <a:t> Model in Education. It helps us understand dysregulated behaviour through the lens of ‘brain’ science and gives us a simple but effective approach for working with learners who struggle to regulate their emotions. The model helps us respond in a way that is non-judgemental and relationship based.</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Segoe UI" panose="020B0502040204020203" pitchFamily="34" charset="0"/>
                <a:ea typeface="Times New Roman" panose="02020603050405020304" pitchFamily="18" charset="0"/>
                <a:cs typeface="Times New Roman" panose="02020603050405020304" pitchFamily="18" charset="0"/>
              </a:rPr>
              <a:t>It is based around the 3 R’s: Regulate, Relate and Reason. Due to the way our brains work to get back to a regulated state we need to process through the R’s in this sequence.</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6</a:t>
            </a:fld>
            <a:endParaRPr lang="en-GB"/>
          </a:p>
        </p:txBody>
      </p:sp>
    </p:spTree>
    <p:extLst>
      <p:ext uri="{BB962C8B-B14F-4D97-AF65-F5344CB8AC3E}">
        <p14:creationId xmlns:p14="http://schemas.microsoft.com/office/powerpoint/2010/main" val="344583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GB" sz="1800" dirty="0">
                <a:effectLst/>
                <a:latin typeface="Segoe UI" panose="020B0502040204020203" pitchFamily="34" charset="0"/>
                <a:ea typeface="Times New Roman" panose="02020603050405020304" pitchFamily="18" charset="0"/>
                <a:cs typeface="Times New Roman" panose="02020603050405020304" pitchFamily="18" charset="0"/>
              </a:rPr>
              <a:t>The Sequence of Engagement is based on Dr Bruce Perry’s </a:t>
            </a:r>
            <a:r>
              <a:rPr lang="en-GB" sz="1800" dirty="0" err="1">
                <a:effectLst/>
                <a:latin typeface="Segoe UI" panose="020B0502040204020203" pitchFamily="34" charset="0"/>
                <a:ea typeface="Times New Roman" panose="02020603050405020304" pitchFamily="18" charset="0"/>
                <a:cs typeface="Times New Roman" panose="02020603050405020304" pitchFamily="18" charset="0"/>
              </a:rPr>
              <a:t>Neurosequential</a:t>
            </a:r>
            <a:r>
              <a:rPr lang="en-GB" sz="1800" dirty="0">
                <a:effectLst/>
                <a:latin typeface="Segoe UI" panose="020B0502040204020203" pitchFamily="34" charset="0"/>
                <a:ea typeface="Times New Roman" panose="02020603050405020304" pitchFamily="18" charset="0"/>
                <a:cs typeface="Times New Roman" panose="02020603050405020304" pitchFamily="18" charset="0"/>
              </a:rPr>
              <a:t> Model in Education. It helps us understand dysregulated behaviour through the lens of ‘brain’ science and gives us a simple but effective approach for working with learners who struggle to regulate their emotions. The model helps us respond in a way that is non-judgemental and relationship based.</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Segoe UI" panose="020B0502040204020203" pitchFamily="34" charset="0"/>
                <a:ea typeface="Times New Roman" panose="02020603050405020304" pitchFamily="18" charset="0"/>
                <a:cs typeface="Times New Roman" panose="02020603050405020304" pitchFamily="18" charset="0"/>
              </a:rPr>
              <a:t>It is based around the 3 R’s: Regulate, Relate and Reason. Due to the way our brains work to get back to a regulated state we need to process through the R’s in this sequence.</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Segoe UI" panose="020B0502040204020203" pitchFamily="34" charset="0"/>
                <a:ea typeface="Times New Roman" panose="02020603050405020304" pitchFamily="18" charset="0"/>
                <a:cs typeface="Times New Roman" panose="02020603050405020304" pitchFamily="18" charset="0"/>
              </a:rPr>
              <a:t>In the context of Relational Practice Louise Bomber has added a fourth R: Restore. Why? When we are distressed or dysregulated we can say or do things that cause harm. When this happens it’s necessary to try to repair or restore the situation or relationship in order to return to normality and get on with learning.</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238C683-9137-4122-84BD-5AA5692D6AF0}" type="slidenum">
              <a:rPr lang="en-GB" smtClean="0"/>
              <a:t>7</a:t>
            </a:fld>
            <a:endParaRPr lang="en-GB"/>
          </a:p>
        </p:txBody>
      </p:sp>
    </p:spTree>
    <p:extLst>
      <p:ext uri="{BB962C8B-B14F-4D97-AF65-F5344CB8AC3E}">
        <p14:creationId xmlns:p14="http://schemas.microsoft.com/office/powerpoint/2010/main" val="2417151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28600" algn="l"/>
                <a:tab pos="685800" algn="l"/>
                <a:tab pos="1143000" algn="l"/>
                <a:tab pos="2057400" algn="l"/>
                <a:tab pos="685800" algn="l"/>
                <a:tab pos="1143000" algn="l"/>
                <a:tab pos="205740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Regulate Why?</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Why? They can’t learn or reflect when they are in fight/flight/freeze/fawn mode, so their psychological stress responses need to be calmed FIRST.</a:t>
            </a:r>
          </a:p>
          <a:p>
            <a:pPr marL="342900" lvl="0" indent="-342900">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Stress brings on a pattern of psychological responses: hyper-arousal (jumpy, agitated, explosive) or hypo-arousal (depressed, withdrawn, frozen). See Window of Tolerance Module </a:t>
            </a:r>
          </a:p>
          <a:p>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Regulate How?</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Help them calm their fight/flight/freeze response (see Window of Tolerance Module).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In other words help them gain control over their emotions.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 need to be regulated yourself (be calm, alert, steady, grounded, empathic, mindful).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You become the stress regulator for the child. See </a:t>
            </a:r>
            <a:r>
              <a:rPr lang="en-GB" sz="12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3"/>
              </a:rPr>
              <a:t>Co-regulation</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&amp; </a:t>
            </a:r>
            <a:r>
              <a:rPr lang="en-GB" sz="12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4"/>
              </a:rPr>
              <a:t>Calming Together </a:t>
            </a: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buFont typeface="Courier New" panose="02070309020205020404" pitchFamily="49" charset="0"/>
              <a:buChar char="o"/>
              <a:tabLst>
                <a:tab pos="2286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Offer soothing but limited words to comfort and re-assure</a:t>
            </a:r>
          </a:p>
          <a:p>
            <a:pPr marL="742950" lvl="1" indent="-285750">
              <a:buFont typeface="Courier New" panose="02070309020205020404" pitchFamily="49" charset="0"/>
              <a:buChar char="o"/>
              <a:tabLst>
                <a:tab pos="2286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Provide or create a safe space for them</a:t>
            </a:r>
          </a:p>
          <a:p>
            <a:pPr marL="742950" lvl="1" indent="-285750">
              <a:buFont typeface="Courier New" panose="02070309020205020404" pitchFamily="49" charset="0"/>
              <a:buChar char="o"/>
              <a:tabLst>
                <a:tab pos="2286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Allow them time to process and recover</a:t>
            </a:r>
          </a:p>
          <a:p>
            <a:pPr marL="742950" lvl="1" indent="-285750">
              <a:buFont typeface="Courier New" panose="02070309020205020404" pitchFamily="49" charset="0"/>
              <a:buChar char="o"/>
              <a:tabLst>
                <a:tab pos="2286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Use quiet tones</a:t>
            </a:r>
          </a:p>
          <a:p>
            <a:pPr marL="742950" lvl="1" indent="-285750">
              <a:buFont typeface="Courier New" panose="02070309020205020404" pitchFamily="49" charset="0"/>
              <a:buChar char="o"/>
              <a:tabLst>
                <a:tab pos="2286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Make sure they’re comfortable (think sensory tolerances and physical needs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It may be a time to use playful approaches to bring down emotional temperature.</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Use safety cues and reduce or remove stress triggers, for example, if the child is distressed you could move their work out of their line of sight, stand between them and another child, or try to remove them from any “audience”.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If possible use “Time in” rather than “Time out” to avoid triggering further feelings of rejection. </a:t>
            </a:r>
          </a:p>
        </p:txBody>
      </p:sp>
      <p:sp>
        <p:nvSpPr>
          <p:cNvPr id="4" name="Slide Number Placeholder 3"/>
          <p:cNvSpPr>
            <a:spLocks noGrp="1"/>
          </p:cNvSpPr>
          <p:nvPr>
            <p:ph type="sldNum" sz="quarter" idx="5"/>
          </p:nvPr>
        </p:nvSpPr>
        <p:spPr/>
        <p:txBody>
          <a:bodyPr/>
          <a:lstStyle/>
          <a:p>
            <a:fld id="{1238C683-9137-4122-84BD-5AA5692D6AF0}" type="slidenum">
              <a:rPr lang="en-GB" smtClean="0"/>
              <a:t>8</a:t>
            </a:fld>
            <a:endParaRPr lang="en-GB"/>
          </a:p>
        </p:txBody>
      </p:sp>
    </p:spTree>
    <p:extLst>
      <p:ext uri="{BB962C8B-B14F-4D97-AF65-F5344CB8AC3E}">
        <p14:creationId xmlns:p14="http://schemas.microsoft.com/office/powerpoint/2010/main" val="2568936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28600" algn="l"/>
                <a:tab pos="685800" algn="l"/>
                <a:tab pos="1143000" algn="l"/>
                <a:tab pos="2057400" algn="l"/>
                <a:tab pos="685800" algn="l"/>
                <a:tab pos="1143000" algn="l"/>
                <a:tab pos="2057400" algn="l"/>
              </a:tabLs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Relate Why?</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Connection will help to calm their nervous system.</a:t>
            </a:r>
          </a:p>
          <a:p>
            <a:pPr marL="342900" lvl="0" indent="-342900">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When we are around people we care about &amp; trust, our bodies produce oxytocin, the hormone responsible for calming our nervous system after stress. See </a:t>
            </a:r>
            <a:r>
              <a:rPr lang="en-GB"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3"/>
              </a:rPr>
              <a:t>The 3 Brains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&amp; </a:t>
            </a:r>
            <a:r>
              <a:rPr lang="en-GB"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4"/>
              </a:rPr>
              <a:t>The Cranial Cocktail</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Relate How?</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Use your relationship to help them feel safe and connected - be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attuned</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to them emotionally.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Use the power of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‘noticing’</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dirty="0" err="1">
                <a:effectLst/>
                <a:latin typeface="Arial" panose="020B0604020202020204" pitchFamily="34" charset="0"/>
                <a:ea typeface="Times New Roman" panose="02020603050405020304" pitchFamily="18" charset="0"/>
                <a:cs typeface="Times New Roman" panose="02020603050405020304" pitchFamily="18" charset="0"/>
              </a:rPr>
              <a:t>i.e</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notice and name the emotion, for example, I can see you are frustrated, </a:t>
            </a:r>
            <a:r>
              <a:rPr lang="en-GB" sz="1800" i="1" dirty="0">
                <a:effectLst/>
                <a:latin typeface="Arial" panose="020B0604020202020204" pitchFamily="34" charset="0"/>
                <a:ea typeface="Times New Roman" panose="02020603050405020304" pitchFamily="18" charset="0"/>
                <a:cs typeface="Times New Roman" panose="02020603050405020304" pitchFamily="18" charset="0"/>
              </a:rPr>
              <a:t>upset, angry, worried, sad</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Validate their feelings but not the behaviour. This step in the sequence is supported by building trust with the child during the periods when they are regulated,  creating an ethos which recognises the importance of mistakes for learning, and modelling self-compassion.</a:t>
            </a:r>
          </a:p>
          <a:p>
            <a:pPr marL="342900" lvl="0" indent="-342900">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If it’s safe to do so share some of your experiences of times you have felt that emotion.</a:t>
            </a:r>
          </a:p>
        </p:txBody>
      </p:sp>
      <p:sp>
        <p:nvSpPr>
          <p:cNvPr id="4" name="Slide Number Placeholder 3"/>
          <p:cNvSpPr>
            <a:spLocks noGrp="1"/>
          </p:cNvSpPr>
          <p:nvPr>
            <p:ph type="sldNum" sz="quarter" idx="5"/>
          </p:nvPr>
        </p:nvSpPr>
        <p:spPr/>
        <p:txBody>
          <a:bodyPr/>
          <a:lstStyle/>
          <a:p>
            <a:fld id="{1238C683-9137-4122-84BD-5AA5692D6AF0}" type="slidenum">
              <a:rPr lang="en-GB" smtClean="0"/>
              <a:t>9</a:t>
            </a:fld>
            <a:endParaRPr lang="en-GB"/>
          </a:p>
        </p:txBody>
      </p:sp>
    </p:spTree>
    <p:extLst>
      <p:ext uri="{BB962C8B-B14F-4D97-AF65-F5344CB8AC3E}">
        <p14:creationId xmlns:p14="http://schemas.microsoft.com/office/powerpoint/2010/main" val="2332534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Right now:</a:t>
            </a:r>
          </a:p>
          <a:p>
            <a:pPr marL="285750" indent="-285750">
              <a:buFont typeface="Arial" panose="020B0604020202020204" pitchFamily="34" charset="0"/>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Support the child to remember, reflect, articulate and learn. </a:t>
            </a:r>
          </a:p>
          <a:p>
            <a:pPr marL="285750" indent="-285750">
              <a:buFont typeface="Arial" panose="020B0604020202020204" pitchFamily="34" charset="0"/>
              <a:buChar char="•"/>
              <a:tabLst>
                <a:tab pos="228600" algn="l"/>
                <a:tab pos="685800" algn="l"/>
                <a:tab pos="1143000" algn="l"/>
                <a:tab pos="2057400" algn="l"/>
                <a:tab pos="685800" algn="l"/>
                <a:tab pos="1143000" algn="l"/>
                <a:tab pos="2057400" algn="l"/>
              </a:tabLs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Actively</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(empathically)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listen</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to the young person. </a:t>
            </a:r>
          </a:p>
          <a:p>
            <a:pPr marL="285750" indent="-285750">
              <a:buFont typeface="Arial" panose="020B0604020202020204" pitchFamily="34" charset="0"/>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Help them to understand their feelings and behaviour in a non-judgemental way. </a:t>
            </a:r>
          </a:p>
          <a:p>
            <a:pPr marL="285750" indent="-285750">
              <a:buFont typeface="Arial" panose="020B0604020202020204" pitchFamily="34" charset="0"/>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Help them know that negative emotions are normal and that there are ways of expressing them that don’t harm others or themselves. </a:t>
            </a:r>
          </a:p>
          <a:p>
            <a:pPr marL="285750" indent="-285750">
              <a:buFont typeface="Arial" panose="020B0604020202020204" pitchFamily="34" charset="0"/>
              <a:buChar char="•"/>
              <a:tabLst>
                <a:tab pos="228600" algn="l"/>
                <a:tab pos="685800" algn="l"/>
                <a:tab pos="1143000" algn="l"/>
                <a:tab pos="2057400" algn="l"/>
                <a:tab pos="685800" algn="l"/>
                <a:tab pos="1143000" algn="l"/>
                <a:tab pos="20574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If necessary help them to re-interpret the situation or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reframe</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it.</a:t>
            </a:r>
          </a:p>
          <a:p>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Longer term:</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Teach them the language of emotions  (See </a:t>
            </a:r>
            <a:r>
              <a:rPr lang="en-GB"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3"/>
              </a:rPr>
              <a:t>The Ring of Emotions Framework</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
            </a:r>
          </a:p>
          <a:p>
            <a:pPr marL="342900" lvl="0" indent="-342900">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Talk about regulation techniques (See </a:t>
            </a:r>
            <a:r>
              <a:rPr lang="en-GB"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4"/>
              </a:rPr>
              <a:t>Self-Soothing Techniques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&amp; </a:t>
            </a:r>
            <a:r>
              <a:rPr lang="en-GB"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5"/>
              </a:rPr>
              <a:t>Emotional Regulation Skills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
            </a:r>
          </a:p>
          <a:p>
            <a:pPr marL="342900" lvl="0" indent="-342900">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Remind them about safe places &amp; people (See </a:t>
            </a:r>
            <a:r>
              <a:rPr lang="en-GB"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6"/>
              </a:rPr>
              <a:t>Creating Safe Spaces in Schools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
            </a: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10</a:t>
            </a:fld>
            <a:endParaRPr lang="en-GB"/>
          </a:p>
        </p:txBody>
      </p:sp>
    </p:spTree>
    <p:extLst>
      <p:ext uri="{BB962C8B-B14F-4D97-AF65-F5344CB8AC3E}">
        <p14:creationId xmlns:p14="http://schemas.microsoft.com/office/powerpoint/2010/main" val="4209367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28600" algn="l"/>
                <a:tab pos="685800" algn="l"/>
                <a:tab pos="1143000" algn="l"/>
                <a:tab pos="2057400" algn="l"/>
                <a:tab pos="685800" algn="l"/>
                <a:tab pos="1143000" algn="l"/>
                <a:tab pos="2057400" algn="l"/>
              </a:tabLst>
            </a:pPr>
            <a:r>
              <a:rPr lang="en-GB" sz="18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Repair – Why?</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Lst>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To repair relationships, rebuild trust, and/or open the lines of communication again if they have been damaged</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Lst>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Encourages them to be responsible and take ownership of resolving the situation</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Lst>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Allows them, and others affected, to get back into their routine and to be ready to learn again</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a:tabLst>
                <a:tab pos="228600" algn="l"/>
                <a:tab pos="685800" algn="l"/>
                <a:tab pos="1143000" algn="l"/>
                <a:tab pos="2057400" algn="l"/>
                <a:tab pos="685800" algn="l"/>
                <a:tab pos="1143000" algn="l"/>
                <a:tab pos="2057400" algn="l"/>
              </a:tabLst>
            </a:pPr>
            <a:r>
              <a:rPr lang="en-GB" sz="18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Repair – How?</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‘Think together’ to help the child to find a way to </a:t>
            </a:r>
            <a:r>
              <a:rPr lang="en-GB" sz="18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repair and restore</a:t>
            </a: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the situation and</a:t>
            </a:r>
            <a:r>
              <a:rPr lang="en-GB" sz="1800" b="1"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 </a:t>
            </a: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re-connect with others.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Use restorative language and nurturing approaches.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Use the five questions: What happened (including thoughts and feelings)? How have others been affected? What needs to happen now to fix things? How can we help them repair the situation?</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228600" algn="l"/>
                <a:tab pos="685800" algn="l"/>
                <a:tab pos="1143000" algn="l"/>
                <a:tab pos="2057400" algn="l"/>
                <a:tab pos="685800" algn="l"/>
                <a:tab pos="1143000" algn="l"/>
                <a:tab pos="2057400" algn="l"/>
              </a:tabLst>
            </a:pPr>
            <a:r>
              <a:rPr lang="en-GB" sz="1800" dirty="0">
                <a:solidFill>
                  <a:srgbClr val="000000"/>
                </a:solidFill>
                <a:effectLst/>
                <a:latin typeface="Segoe UI" panose="020B0502040204020203" pitchFamily="34" charset="0"/>
                <a:ea typeface="Times New Roman" panose="02020603050405020304" pitchFamily="18" charset="0"/>
                <a:cs typeface="Times New Roman" panose="02020603050405020304" pitchFamily="18" charset="0"/>
              </a:rPr>
              <a:t>This does not mean being permissive.</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38C683-9137-4122-84BD-5AA5692D6AF0}" type="slidenum">
              <a:rPr lang="en-GB" smtClean="0"/>
              <a:t>11</a:t>
            </a:fld>
            <a:endParaRPr lang="en-GB"/>
          </a:p>
        </p:txBody>
      </p:sp>
    </p:spTree>
    <p:extLst>
      <p:ext uri="{BB962C8B-B14F-4D97-AF65-F5344CB8AC3E}">
        <p14:creationId xmlns:p14="http://schemas.microsoft.com/office/powerpoint/2010/main" val="356860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12</a:t>
            </a:fld>
            <a:endParaRPr lang="en-GB"/>
          </a:p>
        </p:txBody>
      </p:sp>
    </p:spTree>
    <p:extLst>
      <p:ext uri="{BB962C8B-B14F-4D97-AF65-F5344CB8AC3E}">
        <p14:creationId xmlns:p14="http://schemas.microsoft.com/office/powerpoint/2010/main" val="39482858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13</a:t>
            </a:fld>
            <a:endParaRPr lang="en-GB" altLang="en-US"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a:ea typeface="ＭＳ Ｐゴシック"/>
                <a:cs typeface="Arial"/>
              </a:rPr>
              <a:t>Facilitation notes:</a:t>
            </a:r>
          </a:p>
          <a:p>
            <a:r>
              <a:rPr lang="en-US" altLang="en-US" dirty="0">
                <a:latin typeface="Arial"/>
                <a:ea typeface="ＭＳ Ｐゴシック"/>
                <a:cs typeface="Arial"/>
              </a:rPr>
              <a:t>You can do this in groups...</a:t>
            </a:r>
          </a:p>
          <a:p>
            <a:r>
              <a:rPr lang="en-US" altLang="en-US" dirty="0">
                <a:latin typeface="Arial"/>
                <a:ea typeface="ＭＳ Ｐゴシック"/>
                <a:cs typeface="Arial"/>
              </a:rPr>
              <a:t>Encourage educators to take this forward in an enquiry</a:t>
            </a:r>
            <a:endParaRPr lang="en-US" dirty="0"/>
          </a:p>
          <a:p>
            <a:r>
              <a:rPr lang="en-US" altLang="en-US" dirty="0">
                <a:latin typeface="Arial"/>
                <a:ea typeface="ＭＳ Ｐゴシック"/>
                <a:cs typeface="Arial"/>
              </a:rPr>
              <a:t>Consider impact of the actions / learning</a:t>
            </a:r>
            <a:endParaRPr lang="en-US" altLang="en-US" dirty="0">
              <a:latin typeface="Arial" charset="0"/>
              <a:ea typeface="ＭＳ Ｐゴシック" pitchFamily="34" charset="-128"/>
              <a:cs typeface="Arial"/>
            </a:endParaRPr>
          </a:p>
          <a:p>
            <a:endParaRPr lang="en-US" altLang="en-US" dirty="0">
              <a:latin typeface="Arial" charset="0"/>
              <a:ea typeface="ＭＳ Ｐゴシック" pitchFamily="34" charset="-128"/>
              <a:cs typeface="Arial"/>
            </a:endParaRPr>
          </a:p>
        </p:txBody>
      </p:sp>
    </p:spTree>
    <p:extLst>
      <p:ext uri="{BB962C8B-B14F-4D97-AF65-F5344CB8AC3E}">
        <p14:creationId xmlns:p14="http://schemas.microsoft.com/office/powerpoint/2010/main" val="288586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14</a:t>
            </a:fld>
            <a:endParaRPr lang="en-GB"/>
          </a:p>
        </p:txBody>
      </p:sp>
    </p:spTree>
    <p:extLst>
      <p:ext uri="{BB962C8B-B14F-4D97-AF65-F5344CB8AC3E}">
        <p14:creationId xmlns:p14="http://schemas.microsoft.com/office/powerpoint/2010/main" val="2727458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76ED88B-7843-4D9C-A2B3-26FDE060B586}" type="slidenum">
              <a:rPr kumimoji="0" lang="en-GB" altLang="en-US"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altLang="en-US"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charset="0"/>
              <a:ea typeface="ＭＳ Ｐゴシック" pitchFamily="34" charset="-128"/>
              <a:cs typeface="Arial"/>
            </a:endParaRPr>
          </a:p>
        </p:txBody>
      </p:sp>
    </p:spTree>
    <p:extLst>
      <p:ext uri="{BB962C8B-B14F-4D97-AF65-F5344CB8AC3E}">
        <p14:creationId xmlns:p14="http://schemas.microsoft.com/office/powerpoint/2010/main" val="3752980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16</a:t>
            </a:fld>
            <a:endParaRPr lang="en-GB"/>
          </a:p>
        </p:txBody>
      </p:sp>
    </p:spTree>
    <p:extLst>
      <p:ext uri="{BB962C8B-B14F-4D97-AF65-F5344CB8AC3E}">
        <p14:creationId xmlns:p14="http://schemas.microsoft.com/office/powerpoint/2010/main" val="2436637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hasCustomPrompt="1"/>
          </p:nvPr>
        </p:nvSpPr>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a:t>Main body style like this and leading into bullets:</a:t>
            </a:r>
          </a:p>
          <a:p>
            <a:pPr lvl="1"/>
            <a:r>
              <a:rPr lang="en-US"/>
              <a:t>First level bullet</a:t>
            </a:r>
          </a:p>
          <a:p>
            <a:pPr lvl="2"/>
            <a:r>
              <a:rPr lang="en-US"/>
              <a:t>Second level bullet</a:t>
            </a:r>
          </a:p>
          <a:p>
            <a:pPr lvl="3"/>
            <a:r>
              <a:rPr lang="en-US"/>
              <a:t>Third level bullet</a:t>
            </a:r>
          </a:p>
          <a:p>
            <a:pPr lvl="4"/>
            <a:r>
              <a:rPr lang="en-US"/>
              <a:t>Fourth level</a:t>
            </a:r>
          </a:p>
          <a:p>
            <a:pPr lvl="5"/>
            <a:r>
              <a:rPr lang="en-US"/>
              <a:t>Fifth level</a:t>
            </a:r>
            <a:endParaRPr lang="en-GB"/>
          </a:p>
        </p:txBody>
      </p:sp>
      <p:cxnSp>
        <p:nvCxnSpPr>
          <p:cNvPr id="6" name="Straight Connector 5"/>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A84719E-0005-42AA-9183-AB9A51DD443D}"/>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299450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9A0AE5B-24DB-4221-B7E3-6F56A12AF65C}"/>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100837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1992200-7DAF-454E-AD22-2FC9966C6979}"/>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3967654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F6BD383-851E-4493-ADDE-66BD6C5AA393}"/>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2329684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cxnSp>
        <p:nvCxnSpPr>
          <p:cNvPr id="3" name="Straight Connector 2"/>
          <p:cNvCxnSpPr/>
          <p:nvPr userDrawn="1"/>
        </p:nvCxnSpPr>
        <p:spPr>
          <a:xfrm>
            <a:off x="4082811" y="6662947"/>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D596920-ABCB-419E-9538-5C72F21FE925}"/>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1455894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D6A992C-895B-492F-96D1-93F94073ABAD}"/>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3923925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4300B71-84F3-42D4-806F-73C4771FC673}"/>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2668443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5" name="Straight Connector 4"/>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50D8072-0C38-4851-952D-B6894A7E925F}"/>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418806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78EC99F-B8DE-4DEC-9F47-90DBE43E1C9B}"/>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3853926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630345-2D4E-4D56-A052-ABB4EC58AA28}"/>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13446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Main body style like this and leading into bullets:</a:t>
            </a:r>
          </a:p>
          <a:p>
            <a:pPr lvl="1"/>
            <a:r>
              <a:rPr lang="en-US"/>
              <a:t>First level bullet</a:t>
            </a:r>
          </a:p>
          <a:p>
            <a:pPr lvl="2"/>
            <a:r>
              <a:rPr lang="en-US"/>
              <a:t>Second level bullet</a:t>
            </a:r>
          </a:p>
          <a:p>
            <a:pPr lvl="3"/>
            <a:r>
              <a:rPr lang="en-US"/>
              <a:t>Third level bullet</a:t>
            </a:r>
          </a:p>
          <a:p>
            <a:pPr lvl="4"/>
            <a:r>
              <a:rPr lang="en-US"/>
              <a:t>Fourth level</a:t>
            </a:r>
          </a:p>
          <a:p>
            <a:pPr lvl="5"/>
            <a:r>
              <a:rPr lang="en-US"/>
              <a:t>Fifth level</a:t>
            </a:r>
            <a:endParaRPr lang="en-GB"/>
          </a:p>
        </p:txBody>
      </p:sp>
      <p:sp>
        <p:nvSpPr>
          <p:cNvPr id="1030" name="Picture 9" descr="Education Scotland White (higher res)"/>
          <p:cNvSpPr>
            <a:spLocks noChangeAspect="1" noChangeArrowheads="1"/>
          </p:cNvSpPr>
          <p:nvPr/>
        </p:nvSpPr>
        <p:spPr bwMode="auto">
          <a:xfrm>
            <a:off x="9359900" y="5892800"/>
            <a:ext cx="2159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sz="1800"/>
          </a:p>
        </p:txBody>
      </p:sp>
      <p:cxnSp>
        <p:nvCxnSpPr>
          <p:cNvPr id="3" name="Straight Connector 2"/>
          <p:cNvCxnSpPr>
            <a:endCxn id="1030" idx="3"/>
          </p:cNvCxnSpPr>
          <p:nvPr/>
        </p:nvCxnSpPr>
        <p:spPr>
          <a:xfrm flipV="1">
            <a:off x="676690" y="6216650"/>
            <a:ext cx="10842210" cy="41072"/>
          </a:xfrm>
          <a:prstGeom prst="line">
            <a:avLst/>
          </a:prstGeom>
          <a:ln w="12700" cmpd="sng">
            <a:solidFill>
              <a:srgbClr val="B3D236"/>
            </a:solidFil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2560326-3E3C-4D2C-B74E-924490B8EC8F}"/>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51478965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professionallearning.education.gov.scot/explore/the-national-model-of-professional-learni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video" Target="https://www.youtube.com/embed/_3is_3XHKKs?feature=oembed" TargetMode="External"/><Relationship Id="rId6" Type="http://schemas.openxmlformats.org/officeDocument/2006/relationships/hyperlink" Target="https://youtu.be/_3is_3XHKKs" TargetMode="External"/><Relationship Id="rId5" Type="http://schemas.openxmlformats.org/officeDocument/2006/relationships/hyperlink" Target="https://www.neurosequential.com/" TargetMode="Externa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theottoolbox.com/co-regulation/"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hyperlink" Target="https://cyc-net.org/cyc-online/cyconline-mar2010-bath.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cottishconflictresolution.org.uk/brain/threebrain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hyperlink" Target="https://sccr-files.s3.amazonaws.com/sites/5384a71b21ba55270a000002/pages/5bb2348ea4aa83d6cb08dee6/files/Drug_cabinet_poster.pdf?160681941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forms.office.com/e/b5PCpJJJ3P"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80" y="3807940"/>
            <a:ext cx="12209380" cy="3105484"/>
          </a:xfrm>
          <a:prstGeom prst="rect">
            <a:avLst/>
          </a:prstGeom>
        </p:spPr>
      </p:pic>
      <p:sp>
        <p:nvSpPr>
          <p:cNvPr id="7" name="Title 6"/>
          <p:cNvSpPr>
            <a:spLocks noGrp="1"/>
          </p:cNvSpPr>
          <p:nvPr>
            <p:ph type="title" idx="4294967295"/>
          </p:nvPr>
        </p:nvSpPr>
        <p:spPr>
          <a:xfrm>
            <a:off x="901786" y="2252746"/>
            <a:ext cx="10721645" cy="26161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spcAft>
                <a:spcPts val="0"/>
              </a:spcAft>
              <a:defRPr/>
            </a:pPr>
            <a:r>
              <a:rPr lang="en-GB" sz="2400" kern="1200" dirty="0">
                <a:latin typeface="Segoe UI"/>
                <a:ea typeface="+mn-ea"/>
                <a:cs typeface="Segoe UI"/>
              </a:rPr>
              <a:t>Inclusion Wellbeing &amp; Equalities Professional Learning Framework</a:t>
            </a:r>
            <a:br>
              <a:rPr lang="en-GB" sz="2400" kern="1200" dirty="0">
                <a:latin typeface="Segoe UI"/>
                <a:ea typeface="+mn-ea"/>
                <a:cs typeface="Segoe UI"/>
              </a:rPr>
            </a:br>
            <a:br>
              <a:rPr lang="en-GB" sz="2400" kern="1200" dirty="0">
                <a:latin typeface="Segoe UI"/>
                <a:ea typeface="+mn-ea"/>
                <a:cs typeface="Segoe UI"/>
              </a:rPr>
            </a:br>
            <a:r>
              <a:rPr lang="en-GB" sz="3600" kern="1200" dirty="0">
                <a:latin typeface="Arial"/>
                <a:ea typeface="+mn-ea"/>
                <a:cs typeface="Arial"/>
              </a:rPr>
              <a:t>Regulate-Relate-Reason-Restore</a:t>
            </a:r>
            <a:r>
              <a:rPr lang="en-GB" sz="2400" kern="1200" dirty="0">
                <a:latin typeface="Arial"/>
                <a:ea typeface="+mn-ea"/>
                <a:cs typeface="Arial"/>
              </a:rPr>
              <a:t>: </a:t>
            </a:r>
            <a:br>
              <a:rPr lang="en-GB" sz="2400" kern="1200" dirty="0">
                <a:latin typeface="Arial"/>
                <a:ea typeface="+mn-ea"/>
                <a:cs typeface="Arial"/>
              </a:rPr>
            </a:br>
            <a:r>
              <a:rPr lang="en-GB" sz="2400" kern="1200" dirty="0">
                <a:latin typeface="Arial"/>
                <a:ea typeface="+mn-ea"/>
                <a:cs typeface="Arial"/>
              </a:rPr>
              <a:t>The Sequence of Engagement </a:t>
            </a:r>
            <a:br>
              <a:rPr lang="en-GB" sz="2400" kern="1200" dirty="0">
                <a:latin typeface="Arial"/>
                <a:ea typeface="+mn-ea"/>
                <a:cs typeface="Arial"/>
              </a:rPr>
            </a:br>
            <a:br>
              <a:rPr lang="en-GB" sz="2400" kern="1200" dirty="0">
                <a:latin typeface="Arial"/>
                <a:ea typeface="+mn-ea"/>
                <a:cs typeface="Arial"/>
              </a:rPr>
            </a:br>
            <a:r>
              <a:rPr kumimoji="0" lang="en-GB" sz="3200" b="1" i="0" u="none" strike="noStrike" kern="1200" cap="none" spc="0" normalizeH="0" baseline="0" noProof="0" dirty="0">
                <a:ln>
                  <a:noFill/>
                </a:ln>
                <a:solidFill>
                  <a:srgbClr val="D99694"/>
                </a:solidFill>
                <a:effectLst/>
                <a:uLnTx/>
                <a:uFillTx/>
                <a:latin typeface="Segoe UI"/>
                <a:ea typeface="+mn-ea"/>
                <a:cs typeface="Segoe UI"/>
              </a:rPr>
              <a:t>Informed</a:t>
            </a:r>
            <a:r>
              <a:rPr lang="en-GB" sz="3200" kern="1200" dirty="0">
                <a:solidFill>
                  <a:srgbClr val="D99694"/>
                </a:solidFill>
                <a:latin typeface="Segoe UI"/>
                <a:ea typeface="+mn-ea"/>
                <a:cs typeface="Segoe UI"/>
              </a:rPr>
              <a:t> Level</a:t>
            </a:r>
            <a:endParaRPr lang="en-US" dirty="0">
              <a:ea typeface="+mn-ea"/>
              <a:cs typeface="Arial"/>
            </a:endParaRPr>
          </a:p>
        </p:txBody>
      </p:sp>
      <p:pic>
        <p:nvPicPr>
          <p:cNvPr id="5" name="Picture 4" descr="This is the Education Scotland logo. It is blue green and yellow."/>
          <p:cNvPicPr>
            <a:picLocks noChangeAspect="1"/>
          </p:cNvPicPr>
          <p:nvPr/>
        </p:nvPicPr>
        <p:blipFill rotWithShape="1">
          <a:blip r:embed="rId4" cstate="print">
            <a:extLst>
              <a:ext uri="{28A0092B-C50C-407E-A947-70E740481C1C}">
                <a14:useLocalDpi xmlns:a14="http://schemas.microsoft.com/office/drawing/2010/main" val="0"/>
              </a:ext>
            </a:extLst>
          </a:blip>
          <a:srcRect l="10041" t="16807" r="10529" b="28484"/>
          <a:stretch/>
        </p:blipFill>
        <p:spPr>
          <a:xfrm>
            <a:off x="310965" y="487797"/>
            <a:ext cx="2307574" cy="971713"/>
          </a:xfrm>
          <a:prstGeom prst="rect">
            <a:avLst/>
          </a:prstGeom>
        </p:spPr>
      </p:pic>
      <p:pic>
        <p:nvPicPr>
          <p:cNvPr id="10" name="Picture 9" descr="This image represents Rights and Equalities.  Inside a centrally placed heart shape are 3 stylised icon representing gender neutral children and young people. One icon represents wheelchair users. The heart is set within the United Nations Rights of the Child logo. ">
            <a:extLst>
              <a:ext uri="{FF2B5EF4-FFF2-40B4-BE49-F238E27FC236}">
                <a16:creationId xmlns:a16="http://schemas.microsoft.com/office/drawing/2014/main" id="{42104F83-3D07-A90C-7CFC-891746049B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65095" y="493086"/>
            <a:ext cx="1193878" cy="1000613"/>
          </a:xfrm>
          <a:prstGeom prst="rect">
            <a:avLst/>
          </a:prstGeom>
        </p:spPr>
      </p:pic>
      <p:pic>
        <p:nvPicPr>
          <p:cNvPr id="4" name="Picture 3" descr="This image represents Relationships. A central heart is encircled within 4 stylised icons representing gender neutral children, young people and adults.  "/>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7456" y="487797"/>
            <a:ext cx="1207497" cy="1013701"/>
          </a:xfrm>
          <a:prstGeom prst="rect">
            <a:avLst/>
          </a:prstGeom>
        </p:spPr>
      </p:pic>
      <p:pic>
        <p:nvPicPr>
          <p:cNvPr id="11" name="Picture 10" descr="This image represents Wellbeing and Care. Inside a centrally placed heart shape are 3 stylised icons representing gender neutral children and young people.  The supporting the heart are  3 stylised icons representing gender neutral children, young people and adults.  "/>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9033" y="487797"/>
            <a:ext cx="1212416" cy="1013504"/>
          </a:xfrm>
          <a:prstGeom prst="rect">
            <a:avLst/>
          </a:prstGeom>
        </p:spPr>
      </p:pic>
      <p:pic>
        <p:nvPicPr>
          <p:cNvPr id="13" name="Picture 12" descr="This image represents Inclusion. Inside a centrally placed heart shape are 3 stylised icons representing 3 gender neutral children and young people. One icon represents wheelchair users. The heart is set within the United Nations Convention on the Rights of the Child (UNCRC) logo.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11639" y="475679"/>
            <a:ext cx="1225863" cy="1025622"/>
          </a:xfrm>
          <a:prstGeom prst="rect">
            <a:avLst/>
          </a:prstGeom>
        </p:spPr>
      </p:pic>
      <p:pic>
        <p:nvPicPr>
          <p:cNvPr id="14" name="Picture 13" descr="This is the Education Scotland, Inclusion, Wellbeing and Equalities logo. It is  blue green and yellow. ">
            <a:extLst>
              <a:ext uri="{FF2B5EF4-FFF2-40B4-BE49-F238E27FC236}">
                <a16:creationId xmlns:a16="http://schemas.microsoft.com/office/drawing/2014/main" id="{85014043-7488-2EAB-B3D1-267ED42E4B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11184" y="472440"/>
            <a:ext cx="2016064" cy="1014984"/>
          </a:xfrm>
          <a:prstGeom prst="rect">
            <a:avLst/>
          </a:prstGeom>
        </p:spPr>
      </p:pic>
      <p:sp>
        <p:nvSpPr>
          <p:cNvPr id="6" name="Rectangle 5">
            <a:extLst>
              <a:ext uri="{FF2B5EF4-FFF2-40B4-BE49-F238E27FC236}">
                <a16:creationId xmlns:a16="http://schemas.microsoft.com/office/drawing/2014/main" id="{041F11D3-EA81-678A-AABA-40CBB5C81CED}"/>
              </a:ext>
              <a:ext uri="{C183D7F6-B498-43B3-948B-1728B52AA6E4}">
                <adec:decorative xmlns:adec="http://schemas.microsoft.com/office/drawing/2017/decorative" val="1"/>
              </a:ext>
            </a:extLst>
          </p:cNvPr>
          <p:cNvSpPr/>
          <p:nvPr/>
        </p:nvSpPr>
        <p:spPr>
          <a:xfrm>
            <a:off x="3446276" y="1558243"/>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356700F-A37B-49B9-B5E0-88F52D3215A1}"/>
              </a:ext>
            </a:extLst>
          </p:cNvPr>
          <p:cNvSpPr txBox="1"/>
          <p:nvPr/>
        </p:nvSpPr>
        <p:spPr>
          <a:xfrm>
            <a:off x="6611048" y="5972962"/>
            <a:ext cx="5580952" cy="523220"/>
          </a:xfrm>
          <a:prstGeom prst="rect">
            <a:avLst/>
          </a:prstGeom>
          <a:noFill/>
        </p:spPr>
        <p:txBody>
          <a:bodyPr wrap="square" rtlCol="0">
            <a:spAutoFit/>
          </a:bodyPr>
          <a:lstStyle/>
          <a:p>
            <a:pPr algn="r" eaLnBrk="1" hangingPunct="1">
              <a:lnSpc>
                <a:spcPct val="100000"/>
              </a:lnSpc>
              <a:spcBef>
                <a:spcPts val="0"/>
              </a:spcBef>
              <a:spcAft>
                <a:spcPts val="0"/>
              </a:spcAft>
            </a:pPr>
            <a:r>
              <a:rPr lang="en-GB" sz="1400" b="1" dirty="0">
                <a:solidFill>
                  <a:schemeClr val="bg1"/>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rPr>
              <a:t>Do luchd-ionnsachaidh na h-Alba, le luchd-foghlaim Alba </a:t>
            </a:r>
          </a:p>
        </p:txBody>
      </p:sp>
      <p:sp>
        <p:nvSpPr>
          <p:cNvPr id="2" name="Rectangle 1">
            <a:extLst>
              <a:ext uri="{FF2B5EF4-FFF2-40B4-BE49-F238E27FC236}">
                <a16:creationId xmlns:a16="http://schemas.microsoft.com/office/drawing/2014/main" id="{26323079-8E6D-FC00-433B-3056F97A49B8}"/>
              </a:ext>
            </a:extLst>
          </p:cNvPr>
          <p:cNvSpPr/>
          <p:nvPr/>
        </p:nvSpPr>
        <p:spPr>
          <a:xfrm>
            <a:off x="828657" y="4890188"/>
            <a:ext cx="4102765" cy="46166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dirty="0">
                <a:solidFill>
                  <a:srgbClr val="B3D236"/>
                </a:solidFill>
              </a:rPr>
              <a:t>@ESInclusionTeam</a:t>
            </a:r>
            <a:endParaRPr lang="en-US" sz="2400" dirty="0">
              <a:solidFill>
                <a:srgbClr val="B3D236"/>
              </a:solidFill>
            </a:endParaRPr>
          </a:p>
        </p:txBody>
      </p:sp>
    </p:spTree>
    <p:extLst>
      <p:ext uri="{BB962C8B-B14F-4D97-AF65-F5344CB8AC3E}">
        <p14:creationId xmlns:p14="http://schemas.microsoft.com/office/powerpoint/2010/main" val="3345436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28BD4CCD-D582-C51E-EF49-E8AC8D3E4209}"/>
              </a:ext>
            </a:extLst>
          </p:cNvPr>
          <p:cNvSpPr txBox="1">
            <a:spLocks noGrp="1" noChangeArrowheads="1"/>
          </p:cNvSpPr>
          <p:nvPr>
            <p:ph type="title" idx="4294967295"/>
          </p:nvPr>
        </p:nvSpPr>
        <p:spPr bwMode="auto">
          <a:xfrm>
            <a:off x="184404" y="323290"/>
            <a:ext cx="3567685" cy="584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ABB5"/>
                </a:solidFill>
                <a:effectLst/>
                <a:uLnTx/>
                <a:uFillTx/>
                <a:latin typeface="Arial" charset="0"/>
                <a:ea typeface="ＭＳ Ｐゴシック" pitchFamily="34" charset="-128"/>
                <a:cs typeface="+mn-cs"/>
              </a:rPr>
              <a:t>Interconnectivity </a:t>
            </a:r>
            <a:endParaRPr kumimoji="0" lang="en-GB" sz="3200" b="1" i="0" u="none" strike="noStrike" kern="1200" cap="none" spc="0" normalizeH="0" baseline="0" noProof="0" dirty="0">
              <a:ln>
                <a:noFill/>
              </a:ln>
              <a:solidFill>
                <a:schemeClr val="bg1"/>
              </a:solidFill>
              <a:effectLst/>
              <a:uLnTx/>
              <a:uFillTx/>
              <a:latin typeface="Arial" charset="0"/>
              <a:ea typeface="ＭＳ Ｐゴシック" pitchFamily="34" charset="-128"/>
              <a:cs typeface="+mn-cs"/>
            </a:endParaRPr>
          </a:p>
        </p:txBody>
      </p:sp>
      <p:pic>
        <p:nvPicPr>
          <p:cNvPr id="3" name="Picture 2" descr="This image represents the Inclusion, Wellbeing and Equalities Professional Learning Framework set within the national legislative and policy framework. It is a rectangular image split into four sections to represent the professional learning framework themes. These are Rights and Equalities , Relationships, Wellbeing and Care and Inclusion.  There is a central circle with 7 stylised icons representing gender neutral children, young people and adult. One icon represents wheelchair users. Surrounding the four factors are the Wellbeing  Indicators, the Four Capacities and totality of the curriculum to highlight the interconnectivity and interdependence. ">
            <a:extLst>
              <a:ext uri="{FF2B5EF4-FFF2-40B4-BE49-F238E27FC236}">
                <a16:creationId xmlns:a16="http://schemas.microsoft.com/office/drawing/2014/main" id="{FC139E9D-A0EB-175F-86DD-496B90926E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2834" y="1138026"/>
            <a:ext cx="6760624" cy="4070428"/>
          </a:xfrm>
          <a:prstGeom prst="rect">
            <a:avLst/>
          </a:prstGeom>
        </p:spPr>
      </p:pic>
      <p:pic>
        <p:nvPicPr>
          <p:cNvPr id="10" name="Picture 9" descr="This image represents Inclusion. Inside a centrally placed heart shape are 3 stylised icons representing 3 gender neutral children and young people. One icon represents wheelchair users.  generated">
            <a:extLst>
              <a:ext uri="{FF2B5EF4-FFF2-40B4-BE49-F238E27FC236}">
                <a16:creationId xmlns:a16="http://schemas.microsoft.com/office/drawing/2014/main" id="{11BB54A0-A9F0-23EC-3B94-FB930D821E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8006" y="3646051"/>
            <a:ext cx="1349409" cy="1130966"/>
          </a:xfrm>
          <a:prstGeom prst="rect">
            <a:avLst/>
          </a:prstGeom>
          <a:ln>
            <a:noFill/>
          </a:ln>
          <a:effectLst>
            <a:outerShdw blurRad="292100" dist="139700" dir="2700000" algn="tl" rotWithShape="0">
              <a:srgbClr val="333333">
                <a:alpha val="65000"/>
              </a:srgbClr>
            </a:outerShdw>
          </a:effectLst>
        </p:spPr>
      </p:pic>
      <p:pic>
        <p:nvPicPr>
          <p:cNvPr id="2" name="Picture 1" descr="This image represents Rights and Equalities.  Inside a centrally placed heart shape are 3 stylised icon representing gender neutral children and young people. One icon represents wheelchair users. The heart is set within the United Nations Rights of the Child logo.">
            <a:extLst>
              <a:ext uri="{FF2B5EF4-FFF2-40B4-BE49-F238E27FC236}">
                <a16:creationId xmlns:a16="http://schemas.microsoft.com/office/drawing/2014/main" id="{0AF9A1DF-33B0-B81B-A6D7-0F456032E9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9762" y="1323747"/>
            <a:ext cx="1167384" cy="978408"/>
          </a:xfrm>
          <a:prstGeom prst="rect">
            <a:avLst/>
          </a:prstGeom>
          <a:ln>
            <a:noFill/>
          </a:ln>
          <a:effectLst>
            <a:outerShdw blurRad="292100" dist="139700" dir="2700000" algn="tl" rotWithShape="0">
              <a:srgbClr val="333333">
                <a:alpha val="65000"/>
              </a:srgbClr>
            </a:outerShdw>
          </a:effectLst>
        </p:spPr>
      </p:pic>
      <p:pic>
        <p:nvPicPr>
          <p:cNvPr id="12" name="Picture 11" descr="This image represents Relationships. A central heart is encircled within 4 stylised icons representing gender neutral children, young people and adults.  confidence">
            <a:extLst>
              <a:ext uri="{FF2B5EF4-FFF2-40B4-BE49-F238E27FC236}">
                <a16:creationId xmlns:a16="http://schemas.microsoft.com/office/drawing/2014/main" id="{A8261908-E3C9-E387-F520-9170EACFE4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84711" y="1448360"/>
            <a:ext cx="1258397" cy="1054688"/>
          </a:xfrm>
          <a:prstGeom prst="rect">
            <a:avLst/>
          </a:prstGeom>
          <a:ln>
            <a:noFill/>
          </a:ln>
          <a:effectLst>
            <a:outerShdw blurRad="292100" dist="139700" dir="2700000" algn="tl" rotWithShape="0">
              <a:srgbClr val="333333">
                <a:alpha val="65000"/>
              </a:srgbClr>
            </a:outerShdw>
          </a:effectLst>
        </p:spPr>
      </p:pic>
      <p:pic>
        <p:nvPicPr>
          <p:cNvPr id="14" name="Picture 13" descr="This image represents Wellbeing and Care. Inside a centrally placed heart shape are 3 stylised icons representing gender neutral children and young people. The supporting the heart are 3 stylised icons representing gender neutral children, young people and adults.">
            <a:extLst>
              <a:ext uri="{FF2B5EF4-FFF2-40B4-BE49-F238E27FC236}">
                <a16:creationId xmlns:a16="http://schemas.microsoft.com/office/drawing/2014/main" id="{EF86A003-7A79-0CBA-2D10-8E08922ED2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84713" y="3735889"/>
            <a:ext cx="1297566" cy="1084128"/>
          </a:xfrm>
          <a:prstGeom prst="rect">
            <a:avLst/>
          </a:prstGeom>
          <a:ln>
            <a:noFill/>
          </a:ln>
          <a:effectLst>
            <a:outerShdw blurRad="292100" dist="139700" dir="2700000" algn="tl" rotWithShape="0">
              <a:srgbClr val="333333">
                <a:alpha val="65000"/>
              </a:srgbClr>
            </a:outerShdw>
          </a:effectLst>
        </p:spPr>
      </p:pic>
      <p:sp>
        <p:nvSpPr>
          <p:cNvPr id="6" name="Rectangle: Rounded Corners 5" descr="This dark grey rectangle outline highlights the focus are for this presentation. It is Inclusion">
            <a:extLst>
              <a:ext uri="{FF2B5EF4-FFF2-40B4-BE49-F238E27FC236}">
                <a16:creationId xmlns:a16="http://schemas.microsoft.com/office/drawing/2014/main" id="{DBA29CEC-7370-76C6-F7DE-FE599AA24CFA}"/>
              </a:ext>
            </a:extLst>
          </p:cNvPr>
          <p:cNvSpPr/>
          <p:nvPr/>
        </p:nvSpPr>
        <p:spPr>
          <a:xfrm>
            <a:off x="7198622" y="612363"/>
            <a:ext cx="3740727" cy="2257805"/>
          </a:xfrm>
          <a:prstGeom prst="roundRect">
            <a:avLst/>
          </a:prstGeom>
          <a:no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This is the Education Scotland, Inclusion, Wellbeing and Equalities logo. It is  blue green and yellow. ">
            <a:extLst>
              <a:ext uri="{FF2B5EF4-FFF2-40B4-BE49-F238E27FC236}">
                <a16:creationId xmlns:a16="http://schemas.microsoft.com/office/drawing/2014/main" id="{EE0BEA88-FC79-3620-D4B6-2E34ECFEF1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61764" y="3622110"/>
            <a:ext cx="620038" cy="312157"/>
          </a:xfrm>
          <a:prstGeom prst="rect">
            <a:avLst/>
          </a:prstGeom>
        </p:spPr>
      </p:pic>
      <p:pic>
        <p:nvPicPr>
          <p:cNvPr id="8" name="Picture 7" descr="This is the Education Scotland, Inclusion, Wellbeing and Equalities logo. It is  blue green and yellow.">
            <a:extLst>
              <a:ext uri="{FF2B5EF4-FFF2-40B4-BE49-F238E27FC236}">
                <a16:creationId xmlns:a16="http://schemas.microsoft.com/office/drawing/2014/main" id="{17FA3052-582A-B741-98ED-B53A355CB2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159909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42199" y="560472"/>
            <a:ext cx="5531707" cy="646331"/>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C4C4"/>
                </a:solidFill>
                <a:effectLst/>
                <a:uLnTx/>
                <a:uFillTx/>
                <a:latin typeface="Segoe UI"/>
                <a:ea typeface="+mn-ea"/>
                <a:cs typeface="Segoe UI"/>
              </a:rPr>
              <a:t>How to use this resource</a:t>
            </a:r>
            <a:endParaRPr kumimoji="0" lang="en-GB" sz="3600" b="1" i="0" u="none" strike="noStrike" kern="1200" cap="none" spc="0" normalizeH="0" baseline="0" noProof="0" dirty="0">
              <a:ln>
                <a:noFill/>
              </a:ln>
              <a:solidFill>
                <a:srgbClr val="00C4C4"/>
              </a:solidFill>
              <a:effectLst/>
              <a:uLnTx/>
              <a:uFillTx/>
              <a:ea typeface="+mn-ea"/>
            </a:endParaRPr>
          </a:p>
        </p:txBody>
      </p:sp>
      <p:sp>
        <p:nvSpPr>
          <p:cNvPr id="4" name="TextBox 1">
            <a:extLst>
              <a:ext uri="{FF2B5EF4-FFF2-40B4-BE49-F238E27FC236}">
                <a16:creationId xmlns:a16="http://schemas.microsoft.com/office/drawing/2014/main" id="{567FAD77-01BF-D5F8-A6C7-332DC9AF2BBB}"/>
              </a:ext>
            </a:extLst>
          </p:cNvPr>
          <p:cNvSpPr txBox="1"/>
          <p:nvPr/>
        </p:nvSpPr>
        <p:spPr>
          <a:xfrm>
            <a:off x="137297" y="1570495"/>
            <a:ext cx="11925189" cy="430021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85800" indent="-342900">
              <a:lnSpc>
                <a:spcPct val="120000"/>
              </a:lnSpc>
              <a:buFont typeface="Arial"/>
              <a:buChar char="•"/>
            </a:pPr>
            <a:r>
              <a:rPr lang="en-GB" sz="2300" dirty="0">
                <a:solidFill>
                  <a:schemeClr val="tx1">
                    <a:lumMod val="85000"/>
                    <a:lumOff val="15000"/>
                  </a:schemeClr>
                </a:solidFill>
                <a:latin typeface="Segoe UI"/>
                <a:ea typeface="Calibri"/>
                <a:cs typeface="Calibri"/>
              </a:rPr>
              <a:t>These slides can be used to facilitate professional learning in a group or           </a:t>
            </a:r>
          </a:p>
          <a:p>
            <a:pPr marL="342900">
              <a:lnSpc>
                <a:spcPct val="120000"/>
              </a:lnSpc>
            </a:pPr>
            <a:r>
              <a:rPr lang="en-GB" sz="2300" dirty="0">
                <a:solidFill>
                  <a:schemeClr val="tx1">
                    <a:lumMod val="85000"/>
                    <a:lumOff val="15000"/>
                  </a:schemeClr>
                </a:solidFill>
                <a:latin typeface="Segoe UI"/>
                <a:ea typeface="Calibri"/>
                <a:cs typeface="Calibri"/>
              </a:rPr>
              <a:t>     whole-setting, or as a self-directed learning activity as an individual.</a:t>
            </a:r>
            <a:endParaRPr lang="en-GB" sz="2300" dirty="0">
              <a:solidFill>
                <a:schemeClr val="tx1">
                  <a:lumMod val="85000"/>
                  <a:lumOff val="15000"/>
                </a:schemeClr>
              </a:solidFill>
              <a:latin typeface="Segoe UI"/>
              <a:cs typeface="Arial"/>
            </a:endParaRPr>
          </a:p>
          <a:p>
            <a:pPr marL="628650" indent="-342900">
              <a:lnSpc>
                <a:spcPct val="120000"/>
              </a:lnSpc>
              <a:buFont typeface="Arial"/>
              <a:buChar char="•"/>
            </a:pPr>
            <a:r>
              <a:rPr lang="en-GB" sz="2300" dirty="0">
                <a:solidFill>
                  <a:schemeClr val="tx1">
                    <a:lumMod val="85000"/>
                    <a:lumOff val="15000"/>
                  </a:schemeClr>
                </a:solidFill>
                <a:latin typeface="Segoe UI"/>
                <a:ea typeface="Calibri"/>
                <a:cs typeface="Calibri"/>
              </a:rPr>
              <a:t>Facilitation notes are included at the bottom of each slide.</a:t>
            </a:r>
            <a:endParaRPr lang="en-US" sz="2300" dirty="0">
              <a:solidFill>
                <a:schemeClr val="tx1">
                  <a:lumMod val="85000"/>
                  <a:lumOff val="15000"/>
                </a:schemeClr>
              </a:solidFill>
              <a:latin typeface="Segoe UI"/>
              <a:ea typeface="Calibri"/>
              <a:cs typeface="Calibri"/>
            </a:endParaRPr>
          </a:p>
          <a:p>
            <a:pPr marL="628650" indent="-342900">
              <a:lnSpc>
                <a:spcPct val="120000"/>
              </a:lnSpc>
              <a:buFont typeface="Arial"/>
              <a:buChar char="•"/>
            </a:pPr>
            <a:r>
              <a:rPr lang="en-GB" sz="2300" dirty="0">
                <a:solidFill>
                  <a:schemeClr val="tx1">
                    <a:lumMod val="85000"/>
                    <a:lumOff val="15000"/>
                  </a:schemeClr>
                </a:solidFill>
                <a:latin typeface="Segoe UI"/>
                <a:ea typeface="Calibri"/>
                <a:cs typeface="Calibri"/>
              </a:rPr>
              <a:t>Please do not remove or change any of the slides included.</a:t>
            </a:r>
            <a:endParaRPr lang="en-US" sz="2300" dirty="0">
              <a:solidFill>
                <a:schemeClr val="tx1">
                  <a:lumMod val="85000"/>
                  <a:lumOff val="15000"/>
                </a:schemeClr>
              </a:solidFill>
              <a:latin typeface="Segoe UI"/>
              <a:ea typeface="Calibri"/>
              <a:cs typeface="Calibri"/>
            </a:endParaRPr>
          </a:p>
          <a:p>
            <a:pPr marL="628650" indent="-342900">
              <a:lnSpc>
                <a:spcPct val="120000"/>
              </a:lnSpc>
              <a:buFont typeface="Arial"/>
              <a:buChar char="•"/>
            </a:pPr>
            <a:r>
              <a:rPr lang="en-GB" sz="2300" dirty="0">
                <a:solidFill>
                  <a:schemeClr val="tx1">
                    <a:lumMod val="85000"/>
                    <a:lumOff val="15000"/>
                  </a:schemeClr>
                </a:solidFill>
                <a:latin typeface="Segoe UI"/>
                <a:ea typeface="Calibri"/>
                <a:cs typeface="Calibri"/>
              </a:rPr>
              <a:t>Facilitators are welcome to add slides or activities relevant to your own setting, to support discussion and exploration of the topic. Facilitators will know their participants’ needs best.</a:t>
            </a:r>
            <a:endParaRPr lang="en-US" sz="2300" dirty="0">
              <a:solidFill>
                <a:schemeClr val="tx1">
                  <a:lumMod val="85000"/>
                  <a:lumOff val="15000"/>
                </a:schemeClr>
              </a:solidFill>
              <a:latin typeface="Segoe UI"/>
              <a:ea typeface="Calibri"/>
              <a:cs typeface="Calibri"/>
            </a:endParaRPr>
          </a:p>
          <a:p>
            <a:pPr marL="628650" indent="-342900">
              <a:lnSpc>
                <a:spcPct val="120000"/>
              </a:lnSpc>
              <a:buFont typeface="Arial"/>
              <a:buChar char="•"/>
            </a:pPr>
            <a:r>
              <a:rPr lang="en-GB" sz="2300" dirty="0">
                <a:solidFill>
                  <a:schemeClr val="tx1">
                    <a:lumMod val="85000"/>
                    <a:lumOff val="15000"/>
                  </a:schemeClr>
                </a:solidFill>
                <a:latin typeface="Segoe UI"/>
                <a:ea typeface="Calibri"/>
                <a:cs typeface="Calibri"/>
              </a:rPr>
              <a:t>Anyone who works in an educational setting can be a facilitator and use these slides. </a:t>
            </a:r>
            <a:endParaRPr lang="en-US" sz="2300" dirty="0">
              <a:solidFill>
                <a:schemeClr val="tx1">
                  <a:lumMod val="85000"/>
                  <a:lumOff val="15000"/>
                </a:schemeClr>
              </a:solidFill>
              <a:latin typeface="Segoe UI"/>
              <a:ea typeface="Calibri"/>
              <a:cs typeface="Calibri"/>
            </a:endParaRPr>
          </a:p>
          <a:p>
            <a:pPr marL="628650" indent="-342900">
              <a:lnSpc>
                <a:spcPct val="120000"/>
              </a:lnSpc>
              <a:buFont typeface="Arial"/>
              <a:buChar char="•"/>
            </a:pPr>
            <a:r>
              <a:rPr lang="en-GB" sz="2300" dirty="0">
                <a:solidFill>
                  <a:schemeClr val="tx1">
                    <a:lumMod val="85000"/>
                    <a:lumOff val="15000"/>
                  </a:schemeClr>
                </a:solidFill>
                <a:latin typeface="Segoe UI"/>
                <a:ea typeface="Calibri"/>
                <a:cs typeface="Calibri"/>
              </a:rPr>
              <a:t>For reflection or discussion activities, it is important to establish a safe space which encourages respect and honesty to ensure that everyone is able to participate. </a:t>
            </a:r>
            <a:endParaRPr lang="en-GB" sz="2300" dirty="0">
              <a:solidFill>
                <a:schemeClr val="tx1">
                  <a:lumMod val="85000"/>
                  <a:lumOff val="15000"/>
                </a:schemeClr>
              </a:solidFill>
              <a:latin typeface="Segoe UI"/>
              <a:ea typeface="Calibri"/>
              <a:cs typeface="Arial"/>
            </a:endParaRPr>
          </a:p>
        </p:txBody>
      </p:sp>
      <p:pic>
        <p:nvPicPr>
          <p:cNvPr id="2" name="Picture 1" descr="This is image is the National Model for Professional Learning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5293" y="135185"/>
            <a:ext cx="2046706" cy="1978624"/>
          </a:xfrm>
          <a:prstGeom prst="rect">
            <a:avLst/>
          </a:prstGeom>
        </p:spPr>
      </p:pic>
    </p:spTree>
    <p:extLst>
      <p:ext uri="{BB962C8B-B14F-4D97-AF65-F5344CB8AC3E}">
        <p14:creationId xmlns:p14="http://schemas.microsoft.com/office/powerpoint/2010/main" val="493361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649C85-462B-E421-5148-BB33EAE301F0}"/>
              </a:ext>
            </a:extLst>
          </p:cNvPr>
          <p:cNvSpPr txBox="1">
            <a:spLocks noGrp="1"/>
          </p:cNvSpPr>
          <p:nvPr>
            <p:ph type="title" idx="4294967295"/>
          </p:nvPr>
        </p:nvSpPr>
        <p:spPr>
          <a:xfrm>
            <a:off x="3792124" y="517340"/>
            <a:ext cx="8156207"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C4C4"/>
                </a:solidFill>
                <a:effectLst/>
                <a:uLnTx/>
                <a:uFillTx/>
                <a:latin typeface="Segoe UI"/>
                <a:ea typeface="+mn-ea"/>
                <a:cs typeface="Segoe UI"/>
              </a:rPr>
              <a:t>National Model for Professional Learning</a:t>
            </a:r>
            <a:endParaRPr kumimoji="0" lang="en-GB" sz="3200" b="1" i="0" u="none" strike="noStrike" kern="1200" cap="none" spc="0" normalizeH="0" baseline="0" noProof="0" dirty="0">
              <a:ln>
                <a:noFill/>
              </a:ln>
              <a:solidFill>
                <a:srgbClr val="00C4C4"/>
              </a:solidFill>
              <a:effectLst/>
              <a:uLnTx/>
              <a:uFillTx/>
              <a:latin typeface="Segoe UI" panose="020B0502040204020203" pitchFamily="34" charset="0"/>
              <a:ea typeface="+mn-ea"/>
              <a:cs typeface="Segoe UI" panose="020B0502040204020203" pitchFamily="34" charset="0"/>
            </a:endParaRPr>
          </a:p>
        </p:txBody>
      </p:sp>
      <p:sp>
        <p:nvSpPr>
          <p:cNvPr id="6" name="TextBox 5">
            <a:extLst>
              <a:ext uri="{FF2B5EF4-FFF2-40B4-BE49-F238E27FC236}">
                <a16:creationId xmlns:a16="http://schemas.microsoft.com/office/drawing/2014/main" id="{E5999467-0D0A-4BB1-BA7B-94312921821D}"/>
              </a:ext>
            </a:extLst>
          </p:cNvPr>
          <p:cNvSpPr txBox="1"/>
          <p:nvPr/>
        </p:nvSpPr>
        <p:spPr>
          <a:xfrm>
            <a:off x="5802084" y="1839428"/>
            <a:ext cx="5648445" cy="3822585"/>
          </a:xfrm>
          <a:prstGeom prst="rect">
            <a:avLst/>
          </a:prstGeom>
          <a:noFill/>
        </p:spPr>
        <p:txBody>
          <a:bodyPr wrap="square" lIns="91440" tIns="45720" rIns="91440" bIns="45720" rtlCol="0" anchor="t">
            <a:spAutoFit/>
          </a:bodyPr>
          <a:lstStyle/>
          <a:p>
            <a:pPr>
              <a:lnSpc>
                <a:spcPct val="130000"/>
              </a:lnSpc>
            </a:pPr>
            <a:r>
              <a:rPr lang="en-GB" sz="2400" dirty="0">
                <a:solidFill>
                  <a:schemeClr val="tx1">
                    <a:lumMod val="85000"/>
                    <a:lumOff val="15000"/>
                  </a:schemeClr>
                </a:solidFill>
                <a:latin typeface="Segoe UI"/>
                <a:cs typeface="Segoe UI"/>
              </a:rPr>
              <a:t>This professional learning resource will support you to deepen your knowledge and understanding.</a:t>
            </a:r>
            <a:endParaRPr lang="en-GB" sz="2400" b="1" dirty="0">
              <a:solidFill>
                <a:schemeClr val="tx1">
                  <a:lumMod val="85000"/>
                  <a:lumOff val="15000"/>
                </a:schemeClr>
              </a:solidFill>
              <a:latin typeface="Segoe UI" panose="020B0502040204020203" pitchFamily="34" charset="0"/>
              <a:cs typeface="Segoe UI" panose="020B0502040204020203" pitchFamily="34" charset="0"/>
            </a:endParaRPr>
          </a:p>
          <a:p>
            <a:pPr>
              <a:lnSpc>
                <a:spcPct val="130000"/>
              </a:lnSpc>
            </a:pPr>
            <a:endParaRPr lang="en-GB" sz="2400" dirty="0">
              <a:solidFill>
                <a:schemeClr val="tx1">
                  <a:lumMod val="85000"/>
                  <a:lumOff val="15000"/>
                </a:schemeClr>
              </a:solidFill>
              <a:latin typeface="Segoe UI"/>
              <a:cs typeface="Segoe UI"/>
            </a:endParaRPr>
          </a:p>
          <a:p>
            <a:pPr>
              <a:lnSpc>
                <a:spcPct val="130000"/>
              </a:lnSpc>
            </a:pPr>
            <a:r>
              <a:rPr lang="en-GB" sz="2400" dirty="0">
                <a:solidFill>
                  <a:schemeClr val="tx1">
                    <a:lumMod val="85000"/>
                    <a:lumOff val="15000"/>
                  </a:schemeClr>
                </a:solidFill>
                <a:latin typeface="Segoe UI"/>
                <a:cs typeface="Segoe UI"/>
              </a:rPr>
              <a:t>You will have the opportunity to consider how to take this learning forward on your own and with others. </a:t>
            </a:r>
          </a:p>
          <a:p>
            <a:endParaRPr lang="en-GB" sz="2400" dirty="0">
              <a:solidFill>
                <a:srgbClr val="000000"/>
              </a:solidFill>
              <a:latin typeface="Segoe UI"/>
              <a:cs typeface="Segoe UI"/>
            </a:endParaRPr>
          </a:p>
        </p:txBody>
      </p:sp>
      <p:pic>
        <p:nvPicPr>
          <p:cNvPr id="5" name="Picture 4" descr="This is image is the National Model for Professional Learning logo. ">
            <a:extLst>
              <a:ext uri="{FF2B5EF4-FFF2-40B4-BE49-F238E27FC236}">
                <a16:creationId xmlns:a16="http://schemas.microsoft.com/office/drawing/2014/main" id="{4484EC2C-4745-4FCF-8D1D-E9CB34F316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440" y="1000563"/>
            <a:ext cx="4673982" cy="4535885"/>
          </a:xfrm>
          <a:prstGeom prst="rect">
            <a:avLst/>
          </a:prstGeom>
        </p:spPr>
      </p:pic>
      <p:sp>
        <p:nvSpPr>
          <p:cNvPr id="2" name="TextBox 1">
            <a:extLst>
              <a:ext uri="{FF2B5EF4-FFF2-40B4-BE49-F238E27FC236}">
                <a16:creationId xmlns:a16="http://schemas.microsoft.com/office/drawing/2014/main" id="{83341AB8-CC40-4891-8996-CB5891330128}"/>
              </a:ext>
            </a:extLst>
          </p:cNvPr>
          <p:cNvSpPr txBox="1"/>
          <p:nvPr/>
        </p:nvSpPr>
        <p:spPr>
          <a:xfrm>
            <a:off x="613458" y="5613722"/>
            <a:ext cx="6861687" cy="369332"/>
          </a:xfrm>
          <a:prstGeom prst="rect">
            <a:avLst/>
          </a:prstGeom>
          <a:noFill/>
        </p:spPr>
        <p:txBody>
          <a:bodyPr wrap="none" rtlCol="0">
            <a:spAutoFit/>
          </a:bodyPr>
          <a:lstStyle/>
          <a:p>
            <a:r>
              <a:rPr lang="en-GB">
                <a:hlinkClick r:id="rId4"/>
              </a:rPr>
              <a:t>The National Model of Professional Learning (</a:t>
            </a:r>
            <a:r>
              <a:rPr lang="en-GB" err="1">
                <a:hlinkClick r:id="rId4"/>
              </a:rPr>
              <a:t>education.gov.scot</a:t>
            </a:r>
            <a:r>
              <a:rPr lang="en-GB">
                <a:hlinkClick r:id="rId4"/>
              </a:rPr>
              <a:t>)</a:t>
            </a:r>
            <a:endParaRPr lang="en-GB"/>
          </a:p>
        </p:txBody>
      </p:sp>
    </p:spTree>
    <p:extLst>
      <p:ext uri="{BB962C8B-B14F-4D97-AF65-F5344CB8AC3E}">
        <p14:creationId xmlns:p14="http://schemas.microsoft.com/office/powerpoint/2010/main" val="989620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42199" y="560472"/>
            <a:ext cx="3055132"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C4C4"/>
                </a:solidFill>
                <a:effectLst/>
                <a:uLnTx/>
                <a:uFillTx/>
                <a:latin typeface="Segoe UI"/>
                <a:ea typeface="+mn-ea"/>
                <a:cs typeface="Segoe UI"/>
              </a:rPr>
              <a:t>Welcome</a:t>
            </a:r>
            <a:r>
              <a:rPr kumimoji="0" lang="en-GB" sz="5400" b="1" i="0" u="none" strike="noStrike" kern="1200" cap="none" spc="0" normalizeH="0" baseline="0" noProof="0" dirty="0">
                <a:ln>
                  <a:noFill/>
                </a:ln>
                <a:solidFill>
                  <a:srgbClr val="00C4C4"/>
                </a:solidFill>
                <a:effectLst/>
                <a:uLnTx/>
                <a:uFillTx/>
                <a:latin typeface="Segoe UI"/>
                <a:ea typeface="+mn-ea"/>
                <a:cs typeface="Segoe UI"/>
              </a:rPr>
              <a:t> </a:t>
            </a:r>
            <a:endParaRPr kumimoji="0" lang="en-GB" sz="5400" b="1" i="0" u="none" strike="noStrike" kern="1200" cap="none" spc="0" normalizeH="0" baseline="0" noProof="0" dirty="0">
              <a:ln>
                <a:noFill/>
              </a:ln>
              <a:solidFill>
                <a:srgbClr val="00C4C4"/>
              </a:solidFill>
              <a:effectLst/>
              <a:uLnTx/>
              <a:uFillTx/>
              <a:latin typeface="Segoe UI" panose="020B0502040204020203" pitchFamily="34" charset="0"/>
              <a:ea typeface="+mn-ea"/>
              <a:cs typeface="Segoe UI" panose="020B0502040204020203" pitchFamily="34" charset="0"/>
            </a:endParaRPr>
          </a:p>
        </p:txBody>
      </p:sp>
      <p:sp>
        <p:nvSpPr>
          <p:cNvPr id="5" name="TextBox 4"/>
          <p:cNvSpPr txBox="1"/>
          <p:nvPr/>
        </p:nvSpPr>
        <p:spPr>
          <a:xfrm>
            <a:off x="374371" y="1574680"/>
            <a:ext cx="10875366" cy="4778937"/>
          </a:xfrm>
          <a:prstGeom prst="rect">
            <a:avLst/>
          </a:prstGeom>
          <a:noFill/>
        </p:spPr>
        <p:txBody>
          <a:bodyPr wrap="square" lIns="91440" tIns="45720" rIns="91440" bIns="45720" rtlCol="0" anchor="t">
            <a:spAutoFit/>
          </a:bodyPr>
          <a:lstStyle/>
          <a:p>
            <a:pPr>
              <a:lnSpc>
                <a:spcPct val="150000"/>
              </a:lnSpc>
            </a:pPr>
            <a:r>
              <a:rPr lang="en-GB" sz="2400" dirty="0">
                <a:solidFill>
                  <a:srgbClr val="000000"/>
                </a:solidFill>
                <a:latin typeface="Segoe UI"/>
                <a:cs typeface="Segoe UI"/>
              </a:rPr>
              <a:t>This session provides an opportunity to:</a:t>
            </a:r>
            <a:endParaRPr lang="en-US" sz="2400">
              <a:solidFill>
                <a:srgbClr val="000000"/>
              </a:solidFill>
              <a:latin typeface="Segoe UI"/>
              <a:cs typeface="Segoe UI"/>
            </a:endParaRPr>
          </a:p>
          <a:p>
            <a:pPr>
              <a:lnSpc>
                <a:spcPct val="150000"/>
              </a:lnSpc>
            </a:pPr>
            <a:endParaRPr lang="en-GB" sz="2400" dirty="0">
              <a:solidFill>
                <a:srgbClr val="000000"/>
              </a:solidFill>
              <a:latin typeface="Segoe UI"/>
              <a:ea typeface="Times New Roman" panose="02020603050405020304" pitchFamily="18" charset="0"/>
              <a:cs typeface="Segoe UI"/>
            </a:endParaRPr>
          </a:p>
          <a:p>
            <a:pPr marL="342900" indent="-342900">
              <a:lnSpc>
                <a:spcPct val="200000"/>
              </a:lnSpc>
              <a:buFont typeface="Arial,Sans-Serif"/>
              <a:buChar char="•"/>
            </a:pPr>
            <a:r>
              <a:rPr lang="en-GB" sz="2400" dirty="0">
                <a:solidFill>
                  <a:srgbClr val="000000"/>
                </a:solidFill>
                <a:latin typeface="Segoe UI"/>
                <a:ea typeface="Times New Roman" panose="02020603050405020304" pitchFamily="18" charset="0"/>
                <a:cs typeface="Segoe UI"/>
              </a:rPr>
              <a:t>To explore The </a:t>
            </a:r>
            <a:r>
              <a:rPr lang="en-GB" sz="2400" dirty="0" err="1">
                <a:solidFill>
                  <a:srgbClr val="000000"/>
                </a:solidFill>
                <a:latin typeface="Segoe UI"/>
                <a:ea typeface="Times New Roman" panose="02020603050405020304" pitchFamily="18" charset="0"/>
                <a:cs typeface="Segoe UI"/>
              </a:rPr>
              <a:t>Neurosequential</a:t>
            </a:r>
            <a:r>
              <a:rPr lang="en-GB" sz="2400" dirty="0">
                <a:solidFill>
                  <a:srgbClr val="000000"/>
                </a:solidFill>
                <a:latin typeface="Segoe UI"/>
                <a:ea typeface="Times New Roman" panose="02020603050405020304" pitchFamily="18" charset="0"/>
                <a:cs typeface="Segoe UI"/>
              </a:rPr>
              <a:t> Model &amp; The Sequence of Engagement (RRR)</a:t>
            </a:r>
            <a:endParaRPr lang="en-US" sz="2400">
              <a:solidFill>
                <a:srgbClr val="000000"/>
              </a:solidFill>
              <a:latin typeface="Segoe UI" panose="020B0502040204020203" pitchFamily="34" charset="0"/>
              <a:ea typeface="Times New Roman" panose="02020603050405020304" pitchFamily="18" charset="0"/>
              <a:cs typeface="Segoe UI" panose="020B0502040204020203" pitchFamily="34" charset="0"/>
            </a:endParaRPr>
          </a:p>
          <a:p>
            <a:pPr marL="342900" indent="-342900">
              <a:lnSpc>
                <a:spcPct val="200000"/>
              </a:lnSpc>
              <a:buFont typeface="Arial,Sans-Serif"/>
              <a:buChar char="•"/>
            </a:pPr>
            <a:r>
              <a:rPr lang="en-GB" sz="2400" dirty="0">
                <a:solidFill>
                  <a:srgbClr val="000000"/>
                </a:solidFill>
                <a:latin typeface="Segoe UI"/>
                <a:ea typeface="Times New Roman" panose="02020603050405020304" pitchFamily="18" charset="0"/>
                <a:cs typeface="Segoe UI"/>
              </a:rPr>
              <a:t>To consider a 4</a:t>
            </a:r>
            <a:r>
              <a:rPr lang="en-GB" sz="1600" baseline="30000" dirty="0">
                <a:solidFill>
                  <a:srgbClr val="000000"/>
                </a:solidFill>
                <a:latin typeface="Segoe UI"/>
                <a:ea typeface="Times New Roman" panose="02020603050405020304" pitchFamily="18" charset="0"/>
                <a:cs typeface="Segoe UI"/>
              </a:rPr>
              <a:t>th</a:t>
            </a:r>
            <a:r>
              <a:rPr lang="en-GB" sz="2400" dirty="0">
                <a:solidFill>
                  <a:srgbClr val="000000"/>
                </a:solidFill>
                <a:latin typeface="Segoe UI"/>
                <a:ea typeface="Times New Roman" panose="02020603050405020304" pitchFamily="18" charset="0"/>
                <a:cs typeface="Segoe UI"/>
              </a:rPr>
              <a:t> R – Restore</a:t>
            </a:r>
            <a:endParaRPr lang="en-US" sz="2400">
              <a:solidFill>
                <a:srgbClr val="000000"/>
              </a:solidFill>
              <a:effectLst/>
              <a:latin typeface="Segoe UI" panose="020B0502040204020203" pitchFamily="34" charset="0"/>
              <a:ea typeface="Times New Roman" panose="02020603050405020304" pitchFamily="18" charset="0"/>
              <a:cs typeface="Segoe UI" panose="020B0502040204020203" pitchFamily="34" charset="0"/>
            </a:endParaRPr>
          </a:p>
          <a:p>
            <a:pPr marL="342900" indent="-342900">
              <a:lnSpc>
                <a:spcPct val="200000"/>
              </a:lnSpc>
              <a:buFont typeface="Arial,Sans-Serif"/>
              <a:buChar char="•"/>
            </a:pPr>
            <a:r>
              <a:rPr lang="en-GB" sz="2400" dirty="0">
                <a:solidFill>
                  <a:srgbClr val="000000"/>
                </a:solidFill>
                <a:latin typeface="Segoe UI"/>
                <a:ea typeface="Times New Roman" panose="02020603050405020304" pitchFamily="18" charset="0"/>
                <a:cs typeface="Segoe UI"/>
              </a:rPr>
              <a:t>To understand the ‘why’ and the ‘how’ behind Regulate, Relate, Reason and Restore </a:t>
            </a:r>
            <a:endParaRPr lang="en-GB" dirty="0"/>
          </a:p>
        </p:txBody>
      </p:sp>
      <p:pic>
        <p:nvPicPr>
          <p:cNvPr id="2" name="Picture 1" descr="This is image is the National Model for Professional Learning log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5293" y="135185"/>
            <a:ext cx="2046706" cy="1978624"/>
          </a:xfrm>
          <a:prstGeom prst="rect">
            <a:avLst/>
          </a:prstGeom>
        </p:spPr>
      </p:pic>
    </p:spTree>
    <p:extLst>
      <p:ext uri="{BB962C8B-B14F-4D97-AF65-F5344CB8AC3E}">
        <p14:creationId xmlns:p14="http://schemas.microsoft.com/office/powerpoint/2010/main" val="502395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F3C85-8722-9CB1-D5AF-DE565EA191C9}"/>
              </a:ext>
            </a:extLst>
          </p:cNvPr>
          <p:cNvSpPr>
            <a:spLocks noGrp="1"/>
          </p:cNvSpPr>
          <p:nvPr>
            <p:ph type="title"/>
          </p:nvPr>
        </p:nvSpPr>
        <p:spPr>
          <a:xfrm>
            <a:off x="354160" y="0"/>
            <a:ext cx="10836972" cy="711200"/>
          </a:xfrm>
        </p:spPr>
        <p:txBody>
          <a:bodyPr/>
          <a:lstStyle/>
          <a:p>
            <a:r>
              <a:rPr lang="en-GB" sz="2800" dirty="0"/>
              <a:t>The Sequence of Engagement (The </a:t>
            </a:r>
            <a:r>
              <a:rPr lang="en-GB" sz="2800" dirty="0" err="1"/>
              <a:t>Neurosequential</a:t>
            </a:r>
            <a:r>
              <a:rPr lang="en-GB" sz="2800" dirty="0"/>
              <a:t> Model)</a:t>
            </a:r>
          </a:p>
        </p:txBody>
      </p:sp>
      <p:pic>
        <p:nvPicPr>
          <p:cNvPr id="4" name="Online Media 3" title="Stress, Trauma, and the Brain: Insights for Educators--The Neurosequential Model">
            <a:hlinkClick r:id="" action="ppaction://media"/>
            <a:extLst>
              <a:ext uri="{FF2B5EF4-FFF2-40B4-BE49-F238E27FC236}">
                <a16:creationId xmlns:a16="http://schemas.microsoft.com/office/drawing/2014/main" id="{6F66D64A-848E-2A0D-15FF-0A2627C07BDB}"/>
              </a:ext>
            </a:extLst>
          </p:cNvPr>
          <p:cNvPicPr>
            <a:picLocks noRot="1" noChangeAspect="1"/>
          </p:cNvPicPr>
          <p:nvPr>
            <a:videoFile r:link="rId1"/>
          </p:nvPr>
        </p:nvPicPr>
        <p:blipFill>
          <a:blip r:embed="rId4"/>
          <a:stretch>
            <a:fillRect/>
          </a:stretch>
        </p:blipFill>
        <p:spPr>
          <a:xfrm>
            <a:off x="1676961" y="805495"/>
            <a:ext cx="8505372" cy="4922464"/>
          </a:xfrm>
          <a:prstGeom prst="rect">
            <a:avLst/>
          </a:prstGeom>
        </p:spPr>
      </p:pic>
      <p:sp>
        <p:nvSpPr>
          <p:cNvPr id="5" name="TextBox 4">
            <a:extLst>
              <a:ext uri="{FF2B5EF4-FFF2-40B4-BE49-F238E27FC236}">
                <a16:creationId xmlns:a16="http://schemas.microsoft.com/office/drawing/2014/main" id="{6DE1C340-F189-A5FF-EB68-C0E8745275A9}"/>
              </a:ext>
            </a:extLst>
          </p:cNvPr>
          <p:cNvSpPr txBox="1"/>
          <p:nvPr/>
        </p:nvSpPr>
        <p:spPr>
          <a:xfrm>
            <a:off x="10527829" y="2586041"/>
            <a:ext cx="1502436" cy="2037353"/>
          </a:xfrm>
          <a:prstGeom prst="rect">
            <a:avLst/>
          </a:prstGeom>
          <a:noFill/>
        </p:spPr>
        <p:txBody>
          <a:bodyPr wrap="square" lIns="91440" tIns="45720" rIns="91440" bIns="45720" rtlCol="0" anchor="t">
            <a:spAutoFit/>
          </a:bodyPr>
          <a:lstStyle/>
          <a:p>
            <a:r>
              <a:rPr lang="en-GB" sz="2400" dirty="0">
                <a:latin typeface="Segoe UI" panose="020B0502040204020203" pitchFamily="34" charset="0"/>
                <a:cs typeface="Segoe UI" panose="020B0502040204020203" pitchFamily="34" charset="0"/>
              </a:rPr>
              <a:t>6:39 min</a:t>
            </a:r>
          </a:p>
          <a:p>
            <a:pPr>
              <a:lnSpc>
                <a:spcPct val="150000"/>
              </a:lnSpc>
            </a:pPr>
            <a:endParaRPr lang="en-GB" sz="1400" dirty="0">
              <a:solidFill>
                <a:srgbClr val="595959"/>
              </a:solidFill>
              <a:latin typeface="Segoe UI" panose="020B0502040204020203" pitchFamily="34" charset="0"/>
              <a:cs typeface="Segoe UI" panose="020B0502040204020203" pitchFamily="34" charset="0"/>
            </a:endParaRPr>
          </a:p>
          <a:p>
            <a:pPr>
              <a:lnSpc>
                <a:spcPct val="150000"/>
              </a:lnSpc>
            </a:pPr>
            <a:r>
              <a:rPr lang="en-GB" sz="1400" dirty="0">
                <a:solidFill>
                  <a:srgbClr val="595959"/>
                </a:solidFill>
                <a:latin typeface="Segoe UI" panose="020B0502040204020203" pitchFamily="34" charset="0"/>
                <a:cs typeface="Segoe UI" panose="020B0502040204020203" pitchFamily="34" charset="0"/>
              </a:rPr>
              <a:t>From</a:t>
            </a:r>
          </a:p>
          <a:p>
            <a:pPr>
              <a:lnSpc>
                <a:spcPct val="150000"/>
              </a:lnSpc>
            </a:pPr>
            <a:r>
              <a:rPr lang="en-GB" sz="1400" dirty="0">
                <a:effectLst/>
                <a:latin typeface="Segoe UI" panose="020B0502040204020203" pitchFamily="34" charset="0"/>
                <a:ea typeface="Times New Roman" panose="02020603050405020304" pitchFamily="18" charset="0"/>
                <a:cs typeface="Segoe UI" panose="020B0502040204020203" pitchFamily="34" charset="0"/>
                <a:hlinkClick r:id="rId5"/>
              </a:rPr>
              <a:t>The </a:t>
            </a:r>
            <a:r>
              <a:rPr lang="en-GB" sz="1400" dirty="0" err="1">
                <a:effectLst/>
                <a:latin typeface="Segoe UI" panose="020B0502040204020203" pitchFamily="34" charset="0"/>
                <a:ea typeface="Times New Roman" panose="02020603050405020304" pitchFamily="18" charset="0"/>
                <a:cs typeface="Segoe UI" panose="020B0502040204020203" pitchFamily="34" charset="0"/>
                <a:hlinkClick r:id="rId5"/>
              </a:rPr>
              <a:t>Neurosequential</a:t>
            </a:r>
            <a:r>
              <a:rPr lang="en-GB" sz="1400" dirty="0">
                <a:effectLst/>
                <a:latin typeface="Segoe UI" panose="020B0502040204020203" pitchFamily="34" charset="0"/>
                <a:ea typeface="Times New Roman" panose="02020603050405020304" pitchFamily="18" charset="0"/>
                <a:cs typeface="Segoe UI" panose="020B0502040204020203" pitchFamily="34" charset="0"/>
                <a:hlinkClick r:id="rId5"/>
              </a:rPr>
              <a:t> Network</a:t>
            </a:r>
            <a:endParaRPr lang="en-GB" sz="1400" dirty="0">
              <a:solidFill>
                <a:srgbClr val="595959"/>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76285B44-9F26-B835-BB7C-312FBFADF579}"/>
              </a:ext>
            </a:extLst>
          </p:cNvPr>
          <p:cNvSpPr txBox="1"/>
          <p:nvPr/>
        </p:nvSpPr>
        <p:spPr>
          <a:xfrm>
            <a:off x="1674152" y="5813809"/>
            <a:ext cx="9187130" cy="369332"/>
          </a:xfrm>
          <a:prstGeom prst="rect">
            <a:avLst/>
          </a:prstGeom>
          <a:noFill/>
        </p:spPr>
        <p:txBody>
          <a:bodyPr wrap="none" rtlCol="0">
            <a:spAutoFit/>
          </a:bodyPr>
          <a:lstStyle/>
          <a:p>
            <a:r>
              <a:rPr lang="en-GB" dirty="0"/>
              <a:t>If viewing as a PDF please click this link to watch the film </a:t>
            </a:r>
            <a:r>
              <a:rPr lang="en-GB" dirty="0">
                <a:hlinkClick r:id="rId6"/>
              </a:rPr>
              <a:t>https://youtu.be/_3is_3XHKKs</a:t>
            </a:r>
            <a:r>
              <a:rPr lang="en-GB" dirty="0"/>
              <a:t> </a:t>
            </a:r>
          </a:p>
        </p:txBody>
      </p:sp>
      <p:pic>
        <p:nvPicPr>
          <p:cNvPr id="8" name="Picture 7" descr="This is the Education Scotland, Inclusion, Wellbeing and Equalities logo. It is  blue green and yellow.">
            <a:extLst>
              <a:ext uri="{FF2B5EF4-FFF2-40B4-BE49-F238E27FC236}">
                <a16:creationId xmlns:a16="http://schemas.microsoft.com/office/drawing/2014/main" id="{61A0155F-95B8-51D8-1306-E1AC807B7D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281248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1078"/>
            <a:ext cx="10698979" cy="782320"/>
          </a:xfrm>
        </p:spPr>
        <p:txBody>
          <a:bodyPr/>
          <a:lstStyle/>
          <a:p>
            <a:r>
              <a:rPr lang="en-GB" dirty="0"/>
              <a:t>The Sequence of Engagement – The 3 R’s plus 1</a:t>
            </a:r>
            <a:endParaRPr lang="en-GB" dirty="0">
              <a:solidFill>
                <a:srgbClr val="00ABB5"/>
              </a:solidFill>
            </a:endParaRPr>
          </a:p>
        </p:txBody>
      </p:sp>
      <p:sp>
        <p:nvSpPr>
          <p:cNvPr id="5" name="Content Placeholder 4">
            <a:extLst>
              <a:ext uri="{FF2B5EF4-FFF2-40B4-BE49-F238E27FC236}">
                <a16:creationId xmlns:a16="http://schemas.microsoft.com/office/drawing/2014/main" id="{50C6EEBB-8ADA-FC81-7C3C-B524C7E7142B}"/>
              </a:ext>
            </a:extLst>
          </p:cNvPr>
          <p:cNvSpPr>
            <a:spLocks noGrp="1"/>
          </p:cNvSpPr>
          <p:nvPr>
            <p:ph idx="1"/>
          </p:nvPr>
        </p:nvSpPr>
        <p:spPr>
          <a:xfrm>
            <a:off x="400310" y="1200279"/>
            <a:ext cx="10817923" cy="693123"/>
          </a:xfrm>
        </p:spPr>
        <p:txBody>
          <a:bodyPr/>
          <a:lstStyle/>
          <a:p>
            <a:r>
              <a:rPr lang="en-GB" sz="3000" b="1" dirty="0">
                <a:solidFill>
                  <a:srgbClr val="00C4C4"/>
                </a:solidFill>
                <a:latin typeface="Segoe UI" panose="020B0502040204020203" pitchFamily="34" charset="0"/>
                <a:cs typeface="Segoe UI" panose="020B0502040204020203" pitchFamily="34" charset="0"/>
              </a:rPr>
              <a:t>Based on Bruce Perry’s 3 R’s: Reaching the Learning brain</a:t>
            </a:r>
          </a:p>
        </p:txBody>
      </p:sp>
      <p:graphicFrame>
        <p:nvGraphicFramePr>
          <p:cNvPr id="6" name="Content Placeholder 3" descr="Diagram to illustrate Bruce Perry's Sequence of Engagement Regulate, Relate &amp; Reason. Diagram has the addition of a 4th R, Restore, suggested by Louise Bloomer.">
            <a:extLst>
              <a:ext uri="{FF2B5EF4-FFF2-40B4-BE49-F238E27FC236}">
                <a16:creationId xmlns:a16="http://schemas.microsoft.com/office/drawing/2014/main" id="{A9C66D79-EACA-5322-785E-D41A212C4A5A}"/>
              </a:ext>
            </a:extLst>
          </p:cNvPr>
          <p:cNvGraphicFramePr>
            <a:graphicFrameLocks/>
          </p:cNvGraphicFramePr>
          <p:nvPr>
            <p:extLst>
              <p:ext uri="{D42A27DB-BD31-4B8C-83A1-F6EECF244321}">
                <p14:modId xmlns:p14="http://schemas.microsoft.com/office/powerpoint/2010/main" val="3908460043"/>
              </p:ext>
            </p:extLst>
          </p:nvPr>
        </p:nvGraphicFramePr>
        <p:xfrm>
          <a:off x="-727213" y="1099134"/>
          <a:ext cx="11620983" cy="4142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a:extLst>
              <a:ext uri="{FF2B5EF4-FFF2-40B4-BE49-F238E27FC236}">
                <a16:creationId xmlns:a16="http://schemas.microsoft.com/office/drawing/2014/main" id="{79BCCF42-E165-FF25-55F0-E6E8B119868D}"/>
              </a:ext>
            </a:extLst>
          </p:cNvPr>
          <p:cNvSpPr txBox="1">
            <a:spLocks/>
          </p:cNvSpPr>
          <p:nvPr/>
        </p:nvSpPr>
        <p:spPr bwMode="auto">
          <a:xfrm>
            <a:off x="7363074" y="4695986"/>
            <a:ext cx="3530695" cy="144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algn="ctr"/>
            <a:r>
              <a:rPr lang="en-GB" kern="0" dirty="0">
                <a:latin typeface="Segoe UI" panose="020B0502040204020203" pitchFamily="34" charset="0"/>
                <a:cs typeface="Segoe UI" panose="020B0502040204020203" pitchFamily="34" charset="0"/>
              </a:rPr>
              <a:t>and</a:t>
            </a:r>
          </a:p>
          <a:p>
            <a:pPr algn="ctr"/>
            <a:r>
              <a:rPr lang="en-GB" kern="0" dirty="0">
                <a:latin typeface="Segoe UI" panose="020B0502040204020203" pitchFamily="34" charset="0"/>
                <a:cs typeface="Segoe UI" panose="020B0502040204020203" pitchFamily="34" charset="0"/>
              </a:rPr>
              <a:t>Louise Bomber’s</a:t>
            </a:r>
          </a:p>
          <a:p>
            <a:pPr algn="ctr"/>
            <a:r>
              <a:rPr lang="en-GB" kern="0" dirty="0">
                <a:latin typeface="Segoe UI" panose="020B0502040204020203" pitchFamily="34" charset="0"/>
                <a:cs typeface="Segoe UI" panose="020B0502040204020203" pitchFamily="34" charset="0"/>
              </a:rPr>
              <a:t>4</a:t>
            </a:r>
            <a:r>
              <a:rPr lang="en-GB" kern="0" baseline="30000" dirty="0">
                <a:latin typeface="Segoe UI" panose="020B0502040204020203" pitchFamily="34" charset="0"/>
                <a:cs typeface="Segoe UI" panose="020B0502040204020203" pitchFamily="34" charset="0"/>
              </a:rPr>
              <a:t>th</a:t>
            </a:r>
            <a:r>
              <a:rPr lang="en-GB" kern="0" dirty="0">
                <a:latin typeface="Segoe UI" panose="020B0502040204020203" pitchFamily="34" charset="0"/>
                <a:cs typeface="Segoe UI" panose="020B0502040204020203" pitchFamily="34" charset="0"/>
              </a:rPr>
              <a:t> R</a:t>
            </a:r>
          </a:p>
        </p:txBody>
      </p:sp>
      <p:sp>
        <p:nvSpPr>
          <p:cNvPr id="8" name="Left Bracket 7" descr="Blue bracket facing downwards">
            <a:extLst>
              <a:ext uri="{FF2B5EF4-FFF2-40B4-BE49-F238E27FC236}">
                <a16:creationId xmlns:a16="http://schemas.microsoft.com/office/drawing/2014/main" id="{B2717D4B-04B8-38AA-B531-04007729DFCB}"/>
              </a:ext>
            </a:extLst>
          </p:cNvPr>
          <p:cNvSpPr/>
          <p:nvPr/>
        </p:nvSpPr>
        <p:spPr>
          <a:xfrm rot="5400000">
            <a:off x="4004381" y="-1442615"/>
            <a:ext cx="447257" cy="7176055"/>
          </a:xfrm>
          <a:prstGeom prst="leftBracket">
            <a:avLst/>
          </a:prstGeom>
          <a:ln w="76200">
            <a:solidFill>
              <a:srgbClr val="00ABB5"/>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sp>
        <p:nvSpPr>
          <p:cNvPr id="9" name="Left Bracket 8" descr="Blue bracket facing upwards">
            <a:extLst>
              <a:ext uri="{FF2B5EF4-FFF2-40B4-BE49-F238E27FC236}">
                <a16:creationId xmlns:a16="http://schemas.microsoft.com/office/drawing/2014/main" id="{61E2B775-E063-C777-BB62-21EC4FF8F8CF}"/>
              </a:ext>
            </a:extLst>
          </p:cNvPr>
          <p:cNvSpPr/>
          <p:nvPr/>
        </p:nvSpPr>
        <p:spPr>
          <a:xfrm rot="5400000" flipH="1">
            <a:off x="8723569" y="3037656"/>
            <a:ext cx="510693" cy="2325757"/>
          </a:xfrm>
          <a:prstGeom prst="leftBracket">
            <a:avLst/>
          </a:prstGeom>
          <a:ln w="76200">
            <a:solidFill>
              <a:srgbClr val="00ABB5"/>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pic>
        <p:nvPicPr>
          <p:cNvPr id="28" name="Picture 27" descr="This is the Education Scotland, Inclusion, Wellbeing and Equalities logo. It is  blue green and yellow.">
            <a:extLst>
              <a:ext uri="{FF2B5EF4-FFF2-40B4-BE49-F238E27FC236}">
                <a16:creationId xmlns:a16="http://schemas.microsoft.com/office/drawing/2014/main" id="{AF81DE86-276D-2C3E-CE5E-E06276F7B4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900499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054" y="83011"/>
            <a:ext cx="10836972" cy="711200"/>
          </a:xfrm>
        </p:spPr>
        <p:txBody>
          <a:bodyPr/>
          <a:lstStyle/>
          <a:p>
            <a:r>
              <a:rPr lang="en-GB" dirty="0"/>
              <a:t>1. Regulate (sensory brain) - through co-regulation</a:t>
            </a:r>
          </a:p>
        </p:txBody>
      </p:sp>
      <p:sp>
        <p:nvSpPr>
          <p:cNvPr id="5" name="Content Placeholder 6">
            <a:extLst>
              <a:ext uri="{FF2B5EF4-FFF2-40B4-BE49-F238E27FC236}">
                <a16:creationId xmlns:a16="http://schemas.microsoft.com/office/drawing/2014/main" id="{208EB9AD-BE5F-A8A2-A5C3-ADD9AA9B55A1}"/>
              </a:ext>
            </a:extLst>
          </p:cNvPr>
          <p:cNvSpPr txBox="1">
            <a:spLocks/>
          </p:cNvSpPr>
          <p:nvPr/>
        </p:nvSpPr>
        <p:spPr bwMode="auto">
          <a:xfrm>
            <a:off x="688974" y="877222"/>
            <a:ext cx="5647359" cy="5189280"/>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sz="2000" b="1" kern="1200" dirty="0">
                <a:solidFill>
                  <a:schemeClr val="tx1"/>
                </a:solidFill>
                <a:effectLst/>
                <a:latin typeface="Segoe UI" panose="020B0502040204020203" pitchFamily="34" charset="0"/>
                <a:cs typeface="Segoe UI" panose="020B0502040204020203" pitchFamily="34" charset="0"/>
              </a:rPr>
              <a:t>Why do we need to help a learner regulate?</a:t>
            </a:r>
            <a:endParaRPr lang="en-GB" b="1" kern="0" dirty="0">
              <a:solidFill>
                <a:schemeClr val="tx1"/>
              </a:solidFill>
              <a:latin typeface="Segoe UI" panose="020B0502040204020203" pitchFamily="34" charset="0"/>
              <a:ea typeface="+mn-lt"/>
              <a:cs typeface="Segoe UI" panose="020B0502040204020203" pitchFamily="34" charset="0"/>
            </a:endParaRPr>
          </a:p>
          <a:p>
            <a:endParaRPr lang="en-GB" sz="2000" kern="1200" dirty="0">
              <a:solidFill>
                <a:schemeClr val="tx1"/>
              </a:solidFill>
              <a:effectLst/>
              <a:latin typeface="Segoe UI" panose="020B0502040204020203" pitchFamily="34" charset="0"/>
              <a:cs typeface="Segoe UI" panose="020B0502040204020203" pitchFamily="34" charset="0"/>
            </a:endParaRPr>
          </a:p>
          <a:p>
            <a:pPr>
              <a:lnSpc>
                <a:spcPct val="150000"/>
              </a:lnSpc>
            </a:pPr>
            <a:r>
              <a:rPr lang="en-GB" dirty="0">
                <a:solidFill>
                  <a:schemeClr val="tx1"/>
                </a:solidFill>
                <a:latin typeface="Segoe UI" panose="020B0502040204020203" pitchFamily="34" charset="0"/>
                <a:cs typeface="Segoe UI" panose="020B0502040204020203" pitchFamily="34" charset="0"/>
              </a:rPr>
              <a:t>They can’t learn or reflect when they are in fight/flight/freeze/fawn mode, so</a:t>
            </a:r>
            <a:r>
              <a:rPr lang="en-GB" baseline="0" dirty="0">
                <a:solidFill>
                  <a:schemeClr val="tx1"/>
                </a:solidFill>
                <a:latin typeface="Segoe UI" panose="020B0502040204020203" pitchFamily="34" charset="0"/>
                <a:cs typeface="Segoe UI" panose="020B0502040204020203" pitchFamily="34" charset="0"/>
              </a:rPr>
              <a:t> their psychological stress responses need to be calmed FIRST.</a:t>
            </a:r>
          </a:p>
          <a:p>
            <a:pPr>
              <a:lnSpc>
                <a:spcPct val="150000"/>
              </a:lnSpc>
            </a:pPr>
            <a:endParaRPr lang="en-GB" dirty="0">
              <a:solidFill>
                <a:schemeClr val="tx1"/>
              </a:solidFill>
              <a:latin typeface="Segoe UI" panose="020B0502040204020203" pitchFamily="34" charset="0"/>
              <a:cs typeface="Segoe UI" panose="020B0502040204020203" pitchFamily="34" charset="0"/>
            </a:endParaRPr>
          </a:p>
          <a:p>
            <a:pPr>
              <a:lnSpc>
                <a:spcPct val="150000"/>
              </a:lnSpc>
            </a:pPr>
            <a:r>
              <a:rPr lang="en-GB" dirty="0">
                <a:solidFill>
                  <a:schemeClr val="tx1"/>
                </a:solidFill>
                <a:latin typeface="Segoe UI" panose="020B0502040204020203" pitchFamily="34" charset="0"/>
                <a:cs typeface="Segoe UI" panose="020B0502040204020203" pitchFamily="34" charset="0"/>
              </a:rPr>
              <a:t>Stress brings on a pattern of psychological responses:</a:t>
            </a:r>
            <a:r>
              <a:rPr lang="en-GB" baseline="0" dirty="0">
                <a:solidFill>
                  <a:schemeClr val="tx1"/>
                </a:solidFill>
                <a:latin typeface="Segoe UI" panose="020B0502040204020203" pitchFamily="34" charset="0"/>
                <a:cs typeface="Segoe UI" panose="020B0502040204020203" pitchFamily="34" charset="0"/>
              </a:rPr>
              <a:t> hyper-arousal (jumpy, agitated, explosive) or hypo-arousal (depressed, withdrawn, frozen). </a:t>
            </a:r>
            <a:r>
              <a:rPr lang="en-GB" sz="1600" baseline="0" dirty="0">
                <a:solidFill>
                  <a:schemeClr val="tx1"/>
                </a:solidFill>
                <a:latin typeface="Segoe UI" panose="020B0502040204020203" pitchFamily="34" charset="0"/>
                <a:cs typeface="Segoe UI" panose="020B0502040204020203" pitchFamily="34" charset="0"/>
              </a:rPr>
              <a:t>See Window of Tolerance Module </a:t>
            </a:r>
            <a:endParaRPr lang="en-GB" sz="1600" dirty="0">
              <a:solidFill>
                <a:schemeClr val="tx1"/>
              </a:solidFill>
              <a:latin typeface="Segoe UI" panose="020B0502040204020203" pitchFamily="34" charset="0"/>
              <a:cs typeface="Segoe UI" panose="020B0502040204020203" pitchFamily="34" charset="0"/>
            </a:endParaRPr>
          </a:p>
        </p:txBody>
      </p:sp>
      <p:sp>
        <p:nvSpPr>
          <p:cNvPr id="6" name="Content Placeholder 6">
            <a:extLst>
              <a:ext uri="{FF2B5EF4-FFF2-40B4-BE49-F238E27FC236}">
                <a16:creationId xmlns:a16="http://schemas.microsoft.com/office/drawing/2014/main" id="{6439F981-A079-3F97-8D60-8E07B449474F}"/>
              </a:ext>
            </a:extLst>
          </p:cNvPr>
          <p:cNvSpPr txBox="1">
            <a:spLocks/>
          </p:cNvSpPr>
          <p:nvPr/>
        </p:nvSpPr>
        <p:spPr bwMode="auto">
          <a:xfrm>
            <a:off x="6336333" y="877221"/>
            <a:ext cx="5212533" cy="5189281"/>
          </a:xfrm>
          <a:prstGeom prst="rect">
            <a:avLst/>
          </a:pr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solidFill>
                  <a:schemeClr val="tx1"/>
                </a:solidFill>
                <a:latin typeface="Segoe UI" panose="020B0502040204020203" pitchFamily="34" charset="0"/>
                <a:ea typeface="+mn-lt"/>
                <a:cs typeface="Segoe UI" panose="020B0502040204020203" pitchFamily="34" charset="0"/>
              </a:rPr>
              <a:t>How do we help a learner regulate?</a:t>
            </a:r>
          </a:p>
          <a:p>
            <a:endParaRPr lang="en-GB" b="1" kern="0" dirty="0">
              <a:solidFill>
                <a:schemeClr val="tx1"/>
              </a:solidFill>
              <a:latin typeface="Segoe UI" panose="020B0502040204020203" pitchFamily="34" charset="0"/>
              <a:ea typeface="+mn-lt"/>
              <a:cs typeface="Segoe UI" panose="020B0502040204020203" pitchFamily="34" charset="0"/>
            </a:endParaRPr>
          </a:p>
          <a:p>
            <a:pPr marL="342900" indent="-342900">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Offer soothing but limited words to comfort and re-assure</a:t>
            </a:r>
          </a:p>
          <a:p>
            <a:pPr marL="342900" indent="-342900">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Provide</a:t>
            </a:r>
            <a:r>
              <a:rPr lang="en-GB" baseline="0" dirty="0">
                <a:solidFill>
                  <a:schemeClr val="tx1"/>
                </a:solidFill>
                <a:latin typeface="Segoe UI" panose="020B0502040204020203" pitchFamily="34" charset="0"/>
                <a:cs typeface="Segoe UI" panose="020B0502040204020203" pitchFamily="34" charset="0"/>
              </a:rPr>
              <a:t> or create a s</a:t>
            </a:r>
            <a:r>
              <a:rPr lang="en-GB" dirty="0">
                <a:solidFill>
                  <a:schemeClr val="tx1"/>
                </a:solidFill>
                <a:latin typeface="Segoe UI" panose="020B0502040204020203" pitchFamily="34" charset="0"/>
                <a:cs typeface="Segoe UI" panose="020B0502040204020203" pitchFamily="34" charset="0"/>
              </a:rPr>
              <a:t>afe space for them</a:t>
            </a:r>
          </a:p>
          <a:p>
            <a:pPr marL="342900" indent="-342900">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Allow them time to process and recover</a:t>
            </a:r>
          </a:p>
          <a:p>
            <a:pPr marL="342900" indent="-342900">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Use quiet tones</a:t>
            </a:r>
          </a:p>
          <a:p>
            <a:pPr marL="342900" indent="-342900">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Make sure they’re comfortable (think sensory tolerances and physical needs )</a:t>
            </a:r>
          </a:p>
          <a:p>
            <a:pPr marL="342900" indent="-342900">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Ensure they</a:t>
            </a:r>
            <a:r>
              <a:rPr lang="en-GB" baseline="0" dirty="0">
                <a:solidFill>
                  <a:schemeClr val="tx1"/>
                </a:solidFill>
                <a:latin typeface="Segoe UI" panose="020B0502040204020203" pitchFamily="34" charset="0"/>
                <a:cs typeface="Segoe UI" panose="020B0502040204020203" pitchFamily="34" charset="0"/>
              </a:rPr>
              <a:t> are with a trusted regulated adult</a:t>
            </a:r>
            <a:endParaRPr lang="en-GB" dirty="0">
              <a:solidFill>
                <a:schemeClr val="tx1"/>
              </a:solidFill>
              <a:latin typeface="Segoe UI" panose="020B0502040204020203" pitchFamily="34" charset="0"/>
              <a:cs typeface="Segoe UI" panose="020B0502040204020203" pitchFamily="34" charset="0"/>
            </a:endParaRPr>
          </a:p>
          <a:p>
            <a:endParaRPr lang="en-GB" dirty="0">
              <a:solidFill>
                <a:schemeClr val="tx1">
                  <a:lumMod val="65000"/>
                  <a:lumOff val="35000"/>
                </a:schemeClr>
              </a:solidFill>
              <a:latin typeface="Segoe UI" panose="020B0502040204020203" pitchFamily="34" charset="0"/>
              <a:cs typeface="Segoe UI" panose="020B0502040204020203" pitchFamily="34" charset="0"/>
            </a:endParaRPr>
          </a:p>
          <a:p>
            <a:pPr algn="ctr"/>
            <a:r>
              <a:rPr lang="en-GB" sz="1600" dirty="0">
                <a:solidFill>
                  <a:schemeClr val="tx1"/>
                </a:solidFill>
                <a:latin typeface="Segoe UI" panose="020B0502040204020203" pitchFamily="34" charset="0"/>
                <a:cs typeface="Segoe UI" panose="020B0502040204020203" pitchFamily="34" charset="0"/>
              </a:rPr>
              <a:t>See </a:t>
            </a:r>
            <a:r>
              <a:rPr lang="en-GB" sz="1600" dirty="0">
                <a:solidFill>
                  <a:srgbClr val="0000FF"/>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Co-regulation</a:t>
            </a:r>
            <a:r>
              <a:rPr lang="en-GB" sz="1600" dirty="0">
                <a:solidFill>
                  <a:schemeClr val="tx1">
                    <a:lumMod val="65000"/>
                    <a:lumOff val="35000"/>
                  </a:schemeClr>
                </a:solidFill>
                <a:latin typeface="Segoe UI" panose="020B0502040204020203" pitchFamily="34" charset="0"/>
                <a:cs typeface="Segoe UI" panose="020B0502040204020203" pitchFamily="34" charset="0"/>
              </a:rPr>
              <a:t> </a:t>
            </a:r>
            <a:r>
              <a:rPr lang="en-GB" sz="1600" dirty="0">
                <a:solidFill>
                  <a:schemeClr val="tx1"/>
                </a:solidFill>
                <a:latin typeface="Segoe UI" panose="020B0502040204020203" pitchFamily="34" charset="0"/>
                <a:cs typeface="Segoe UI" panose="020B0502040204020203" pitchFamily="34" charset="0"/>
              </a:rPr>
              <a:t>&amp;</a:t>
            </a:r>
            <a:r>
              <a:rPr lang="en-GB" sz="1600" dirty="0">
                <a:solidFill>
                  <a:schemeClr val="tx1">
                    <a:lumMod val="65000"/>
                    <a:lumOff val="35000"/>
                  </a:schemeClr>
                </a:solidFill>
                <a:latin typeface="Segoe UI" panose="020B0502040204020203" pitchFamily="34" charset="0"/>
                <a:cs typeface="Segoe UI" panose="020B0502040204020203" pitchFamily="34" charset="0"/>
              </a:rPr>
              <a:t> </a:t>
            </a:r>
            <a:r>
              <a:rPr lang="en-GB" sz="1600" dirty="0">
                <a:solidFill>
                  <a:srgbClr val="0000FF"/>
                </a:solidFill>
                <a:latin typeface="Segoe UI" panose="020B0502040204020203" pitchFamily="34" charset="0"/>
                <a:cs typeface="Segoe UI" panose="020B0502040204020203" pitchFamily="34" charset="0"/>
                <a:hlinkClick r:id="rId4">
                  <a:extLst>
                    <a:ext uri="{A12FA001-AC4F-418D-AE19-62706E023703}">
                      <ahyp:hlinkClr xmlns:ahyp="http://schemas.microsoft.com/office/drawing/2018/hyperlinkcolor" val="tx"/>
                    </a:ext>
                  </a:extLst>
                </a:hlinkClick>
              </a:rPr>
              <a:t>Calming Together </a:t>
            </a:r>
            <a:endParaRPr lang="en-GB" sz="1600" dirty="0">
              <a:solidFill>
                <a:srgbClr val="0000FF"/>
              </a:solidFill>
              <a:latin typeface="Segoe UI" panose="020B0502040204020203" pitchFamily="34" charset="0"/>
              <a:cs typeface="Segoe UI" panose="020B0502040204020203" pitchFamily="34" charset="0"/>
            </a:endParaRPr>
          </a:p>
          <a:p>
            <a:endParaRPr lang="en-GB" kern="0" dirty="0">
              <a:latin typeface="Segoe UI" panose="020B0502040204020203" pitchFamily="34" charset="0"/>
              <a:cs typeface="Segoe UI" panose="020B0502040204020203" pitchFamily="34" charset="0"/>
            </a:endParaRPr>
          </a:p>
        </p:txBody>
      </p:sp>
      <p:pic>
        <p:nvPicPr>
          <p:cNvPr id="7" name="Picture 6" descr="This is the Education Scotland, Inclusion, Wellbeing and Equalities logo. It is  blue green and yellow.">
            <a:extLst>
              <a:ext uri="{FF2B5EF4-FFF2-40B4-BE49-F238E27FC236}">
                <a16:creationId xmlns:a16="http://schemas.microsoft.com/office/drawing/2014/main" id="{D260A046-D7BF-1D92-EEF8-F2736B254B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4105081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8093E0F-A3B7-1ED3-9FB0-B248DC48E338}"/>
              </a:ext>
            </a:extLst>
          </p:cNvPr>
          <p:cNvSpPr txBox="1">
            <a:spLocks noGrp="1"/>
          </p:cNvSpPr>
          <p:nvPr>
            <p:ph type="title" idx="4294967295"/>
          </p:nvPr>
        </p:nvSpPr>
        <p:spPr bwMode="auto">
          <a:xfrm>
            <a:off x="685800" y="177758"/>
            <a:ext cx="10836972"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a:ln>
                  <a:noFill/>
                </a:ln>
                <a:solidFill>
                  <a:srgbClr val="00ABB5"/>
                </a:solidFill>
                <a:effectLst/>
                <a:uLnTx/>
                <a:uFillTx/>
                <a:latin typeface="+mj-lt"/>
                <a:ea typeface="+mj-ea"/>
                <a:cs typeface="+mj-cs"/>
              </a:rPr>
              <a:t>2. Relate (emotional brain) - through connection</a:t>
            </a:r>
            <a:endParaRPr kumimoji="0" lang="en-GB" sz="3000" b="1" i="0" u="none" strike="noStrike" kern="0" cap="none" spc="0" normalizeH="0" baseline="0" noProof="0" dirty="0">
              <a:ln>
                <a:noFill/>
              </a:ln>
              <a:solidFill>
                <a:srgbClr val="00ABB5"/>
              </a:solidFill>
              <a:effectLst/>
              <a:uLnTx/>
              <a:uFillTx/>
              <a:latin typeface="+mj-lt"/>
              <a:ea typeface="+mj-ea"/>
              <a:cs typeface="+mj-cs"/>
            </a:endParaRPr>
          </a:p>
        </p:txBody>
      </p:sp>
      <p:sp>
        <p:nvSpPr>
          <p:cNvPr id="5" name="Content Placeholder 6">
            <a:extLst>
              <a:ext uri="{FF2B5EF4-FFF2-40B4-BE49-F238E27FC236}">
                <a16:creationId xmlns:a16="http://schemas.microsoft.com/office/drawing/2014/main" id="{208EB9AD-BE5F-A8A2-A5C3-ADD9AA9B55A1}"/>
              </a:ext>
            </a:extLst>
          </p:cNvPr>
          <p:cNvSpPr txBox="1">
            <a:spLocks/>
          </p:cNvSpPr>
          <p:nvPr/>
        </p:nvSpPr>
        <p:spPr bwMode="auto">
          <a:xfrm>
            <a:off x="688974" y="877222"/>
            <a:ext cx="5647359" cy="4166726"/>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sz="2000" b="1" kern="1200" dirty="0">
                <a:solidFill>
                  <a:schemeClr val="tx1"/>
                </a:solidFill>
                <a:effectLst/>
                <a:latin typeface="Segoe UI" panose="020B0502040204020203" pitchFamily="34" charset="0"/>
                <a:cs typeface="Segoe UI" panose="020B0502040204020203" pitchFamily="34" charset="0"/>
              </a:rPr>
              <a:t>Why do we need to relate to a learner?</a:t>
            </a:r>
            <a:endParaRPr lang="en-GB" b="1" kern="0" dirty="0">
              <a:solidFill>
                <a:schemeClr val="tx1"/>
              </a:solidFill>
              <a:latin typeface="Segoe UI" panose="020B0502040204020203" pitchFamily="34" charset="0"/>
              <a:ea typeface="+mn-lt"/>
              <a:cs typeface="Segoe UI" panose="020B0502040204020203" pitchFamily="34" charset="0"/>
            </a:endParaRPr>
          </a:p>
          <a:p>
            <a:endParaRPr lang="en-GB" sz="2000" kern="1200" dirty="0">
              <a:solidFill>
                <a:schemeClr val="tx1"/>
              </a:solidFill>
              <a:effectLst/>
              <a:latin typeface="Segoe UI" panose="020B0502040204020203" pitchFamily="34" charset="0"/>
              <a:cs typeface="Segoe UI" panose="020B0502040204020203" pitchFamily="34" charset="0"/>
            </a:endParaRPr>
          </a:p>
          <a:p>
            <a:pPr>
              <a:lnSpc>
                <a:spcPct val="150000"/>
              </a:lnSpc>
            </a:pPr>
            <a:r>
              <a:rPr lang="en-GB" dirty="0">
                <a:solidFill>
                  <a:schemeClr val="tx1"/>
                </a:solidFill>
              </a:rPr>
              <a:t>This connection will help to </a:t>
            </a:r>
            <a:r>
              <a:rPr lang="en-GB" baseline="0" dirty="0">
                <a:solidFill>
                  <a:schemeClr val="tx1"/>
                </a:solidFill>
              </a:rPr>
              <a:t>calm their nervous system.</a:t>
            </a:r>
          </a:p>
          <a:p>
            <a:pPr indent="-285750">
              <a:lnSpc>
                <a:spcPct val="150000"/>
              </a:lnSpc>
            </a:pPr>
            <a:r>
              <a:rPr lang="en-GB" dirty="0">
                <a:solidFill>
                  <a:schemeClr val="tx1"/>
                </a:solidFill>
              </a:rPr>
              <a:t>When we are around people we care about &amp; trust, our bodies produce oxytocin, the hormone responsible for calming our nervous system after stress. </a:t>
            </a:r>
          </a:p>
          <a:p>
            <a:pPr indent="-285750" algn="ctr">
              <a:lnSpc>
                <a:spcPct val="150000"/>
              </a:lnSpc>
            </a:pPr>
            <a:r>
              <a:rPr lang="en-GB" sz="1600" dirty="0">
                <a:solidFill>
                  <a:schemeClr val="tx1"/>
                </a:solidFill>
              </a:rPr>
              <a:t>See </a:t>
            </a:r>
            <a:r>
              <a:rPr lang="en-GB" sz="1600" dirty="0">
                <a:solidFill>
                  <a:srgbClr val="0000FF"/>
                </a:solidFill>
                <a:hlinkClick r:id="rId3">
                  <a:extLst>
                    <a:ext uri="{A12FA001-AC4F-418D-AE19-62706E023703}">
                      <ahyp:hlinkClr xmlns:ahyp="http://schemas.microsoft.com/office/drawing/2018/hyperlinkcolor" val="tx"/>
                    </a:ext>
                  </a:extLst>
                </a:hlinkClick>
              </a:rPr>
              <a:t>The 3 Brains </a:t>
            </a:r>
            <a:r>
              <a:rPr lang="en-GB" sz="1600" dirty="0">
                <a:solidFill>
                  <a:schemeClr val="tx1"/>
                </a:solidFill>
              </a:rPr>
              <a:t>&amp;</a:t>
            </a:r>
            <a:r>
              <a:rPr lang="en-GB" sz="1600" dirty="0">
                <a:solidFill>
                  <a:srgbClr val="0000FF"/>
                </a:solidFill>
              </a:rPr>
              <a:t> </a:t>
            </a:r>
            <a:r>
              <a:rPr lang="en-GB" sz="1600" dirty="0">
                <a:solidFill>
                  <a:srgbClr val="0000FF"/>
                </a:solidFill>
                <a:hlinkClick r:id="rId4">
                  <a:extLst>
                    <a:ext uri="{A12FA001-AC4F-418D-AE19-62706E023703}">
                      <ahyp:hlinkClr xmlns:ahyp="http://schemas.microsoft.com/office/drawing/2018/hyperlinkcolor" val="tx"/>
                    </a:ext>
                  </a:extLst>
                </a:hlinkClick>
              </a:rPr>
              <a:t>The Cranial Cocktail</a:t>
            </a:r>
            <a:endParaRPr lang="en-GB" sz="1600" dirty="0">
              <a:solidFill>
                <a:srgbClr val="0000FF"/>
              </a:solidFill>
            </a:endParaRPr>
          </a:p>
        </p:txBody>
      </p:sp>
      <p:sp>
        <p:nvSpPr>
          <p:cNvPr id="6" name="Content Placeholder 6">
            <a:extLst>
              <a:ext uri="{FF2B5EF4-FFF2-40B4-BE49-F238E27FC236}">
                <a16:creationId xmlns:a16="http://schemas.microsoft.com/office/drawing/2014/main" id="{6439F981-A079-3F97-8D60-8E07B449474F}"/>
              </a:ext>
            </a:extLst>
          </p:cNvPr>
          <p:cNvSpPr txBox="1">
            <a:spLocks/>
          </p:cNvSpPr>
          <p:nvPr/>
        </p:nvSpPr>
        <p:spPr bwMode="auto">
          <a:xfrm>
            <a:off x="6336333" y="877221"/>
            <a:ext cx="5212533" cy="4166726"/>
          </a:xfrm>
          <a:prstGeom prst="rect">
            <a:avLst/>
          </a:pr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solidFill>
                  <a:schemeClr val="tx1"/>
                </a:solidFill>
                <a:latin typeface="Segoe UI" panose="020B0502040204020203" pitchFamily="34" charset="0"/>
                <a:ea typeface="+mn-lt"/>
                <a:cs typeface="Segoe UI" panose="020B0502040204020203" pitchFamily="34" charset="0"/>
              </a:rPr>
              <a:t>How do we relate to a learner?</a:t>
            </a:r>
          </a:p>
          <a:p>
            <a:endParaRPr lang="en-GB" b="1" kern="0" dirty="0">
              <a:solidFill>
                <a:schemeClr val="tx1"/>
              </a:solidFill>
              <a:latin typeface="Segoe UI" panose="020B0502040204020203" pitchFamily="34" charset="0"/>
              <a:ea typeface="+mn-lt"/>
              <a:cs typeface="Segoe UI" panose="020B0502040204020203" pitchFamily="34" charset="0"/>
            </a:endParaRP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Use calm sensitive dialogue</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Help them name their emotions</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Acknowledge and validate how they feel</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Connect with them - attune and empathise </a:t>
            </a:r>
            <a:r>
              <a:rPr lang="en-GB" sz="1600" dirty="0">
                <a:solidFill>
                  <a:schemeClr val="tx1"/>
                </a:solidFill>
                <a:latin typeface="Segoe UI" panose="020B0502040204020203" pitchFamily="34" charset="0"/>
                <a:cs typeface="Segoe UI" panose="020B0502040204020203" pitchFamily="34" charset="0"/>
              </a:rPr>
              <a:t>(see </a:t>
            </a:r>
            <a:r>
              <a:rPr lang="en-GB" sz="1600" dirty="0" err="1">
                <a:solidFill>
                  <a:schemeClr val="tx1"/>
                </a:solidFill>
                <a:latin typeface="Segoe UI" panose="020B0502040204020203" pitchFamily="34" charset="0"/>
                <a:cs typeface="Segoe UI" panose="020B0502040204020203" pitchFamily="34" charset="0"/>
              </a:rPr>
              <a:t>Attunement</a:t>
            </a:r>
            <a:r>
              <a:rPr lang="en-GB" sz="1600" dirty="0">
                <a:solidFill>
                  <a:schemeClr val="tx1"/>
                </a:solidFill>
                <a:latin typeface="Segoe UI" panose="020B0502040204020203" pitchFamily="34" charset="0"/>
                <a:cs typeface="Segoe UI" panose="020B0502040204020203" pitchFamily="34" charset="0"/>
              </a:rPr>
              <a:t> Module)</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Share your own experiences</a:t>
            </a:r>
            <a:r>
              <a:rPr lang="en-GB" baseline="0" dirty="0">
                <a:solidFill>
                  <a:schemeClr val="tx1"/>
                </a:solidFill>
                <a:latin typeface="Segoe UI" panose="020B0502040204020203" pitchFamily="34" charset="0"/>
                <a:cs typeface="Segoe UI" panose="020B0502040204020203" pitchFamily="34" charset="0"/>
              </a:rPr>
              <a:t> of that emotion (only share what is safe to share)</a:t>
            </a:r>
            <a:endParaRPr lang="en-GB" dirty="0">
              <a:solidFill>
                <a:schemeClr val="tx1"/>
              </a:solidFill>
              <a:latin typeface="Segoe UI" panose="020B0502040204020203" pitchFamily="34" charset="0"/>
              <a:cs typeface="Segoe UI" panose="020B0502040204020203" pitchFamily="34" charset="0"/>
            </a:endParaRPr>
          </a:p>
          <a:p>
            <a:endParaRPr lang="en-GB" dirty="0">
              <a:solidFill>
                <a:schemeClr val="tx1">
                  <a:lumMod val="65000"/>
                  <a:lumOff val="35000"/>
                </a:schemeClr>
              </a:solidFill>
            </a:endParaRPr>
          </a:p>
          <a:p>
            <a:endParaRPr lang="en-GB" dirty="0">
              <a:solidFill>
                <a:schemeClr val="tx1">
                  <a:lumMod val="65000"/>
                  <a:lumOff val="35000"/>
                </a:schemeClr>
              </a:solidFill>
            </a:endParaRPr>
          </a:p>
          <a:p>
            <a:endParaRPr lang="en-GB" kern="0" dirty="0">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F11A5A3F-B5E9-577C-A2E7-C0BA2D3D9A99}"/>
              </a:ext>
            </a:extLst>
          </p:cNvPr>
          <p:cNvSpPr txBox="1"/>
          <p:nvPr/>
        </p:nvSpPr>
        <p:spPr>
          <a:xfrm>
            <a:off x="685800" y="5206198"/>
            <a:ext cx="10935929" cy="923330"/>
          </a:xfrm>
          <a:prstGeom prst="rect">
            <a:avLst/>
          </a:prstGeom>
          <a:solidFill>
            <a:schemeClr val="accent3">
              <a:lumMod val="20000"/>
              <a:lumOff val="80000"/>
            </a:schemeClr>
          </a:solidFill>
          <a:ln>
            <a:solidFill>
              <a:schemeClr val="accent3">
                <a:lumMod val="75000"/>
              </a:schemeClr>
            </a:solidFill>
          </a:ln>
        </p:spPr>
        <p:txBody>
          <a:bodyPr wrap="square" rtlCol="0">
            <a:spAutoFit/>
          </a:bodyPr>
          <a:lstStyle/>
          <a:p>
            <a:r>
              <a:rPr lang="en-GB" dirty="0">
                <a:solidFill>
                  <a:schemeClr val="tx1">
                    <a:lumMod val="65000"/>
                    <a:lumOff val="35000"/>
                  </a:schemeClr>
                </a:solidFill>
                <a:latin typeface="Segoe UI" panose="020B0502040204020203" pitchFamily="34" charset="0"/>
                <a:cs typeface="Segoe UI" panose="020B0502040204020203" pitchFamily="34" charset="0"/>
              </a:rPr>
              <a:t>‘Empathy is a quality in which one person understands the perspective of another, accepts this perspective as belonging to the other person and conveys this understanding and acceptance back to the person …. Sometimes empathic communication can pave the way for some joint problem solving.’ Golding 2006: 102</a:t>
            </a:r>
          </a:p>
        </p:txBody>
      </p:sp>
      <p:pic>
        <p:nvPicPr>
          <p:cNvPr id="7" name="Picture 6" descr="This is the Education Scotland, Inclusion, Wellbeing and Equalities logo. It is  blue green and yellow.">
            <a:extLst>
              <a:ext uri="{FF2B5EF4-FFF2-40B4-BE49-F238E27FC236}">
                <a16:creationId xmlns:a16="http://schemas.microsoft.com/office/drawing/2014/main" id="{E6B1FCFB-E5F3-4D77-1FD3-334ADE1ACF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2715787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a:extLst>
              <a:ext uri="{FF2B5EF4-FFF2-40B4-BE49-F238E27FC236}">
                <a16:creationId xmlns:a16="http://schemas.microsoft.com/office/drawing/2014/main" id="{208EB9AD-BE5F-A8A2-A5C3-ADD9AA9B55A1}"/>
              </a:ext>
            </a:extLst>
          </p:cNvPr>
          <p:cNvSpPr txBox="1">
            <a:spLocks/>
          </p:cNvSpPr>
          <p:nvPr/>
        </p:nvSpPr>
        <p:spPr bwMode="auto">
          <a:xfrm>
            <a:off x="688974" y="681877"/>
            <a:ext cx="5647359" cy="5502613"/>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sz="2000" b="1" kern="1200" dirty="0">
                <a:solidFill>
                  <a:schemeClr val="tx1"/>
                </a:solidFill>
                <a:effectLst/>
                <a:latin typeface="Segoe UI" panose="020B0502040204020203" pitchFamily="34" charset="0"/>
                <a:cs typeface="Segoe UI" panose="020B0502040204020203" pitchFamily="34" charset="0"/>
              </a:rPr>
              <a:t>Why do we need to help a learner reason?</a:t>
            </a:r>
            <a:endParaRPr lang="en-GB" b="1" kern="0" dirty="0">
              <a:solidFill>
                <a:schemeClr val="tx1"/>
              </a:solidFill>
              <a:latin typeface="Segoe UI" panose="020B0502040204020203" pitchFamily="34" charset="0"/>
              <a:ea typeface="+mn-lt"/>
              <a:cs typeface="Segoe UI" panose="020B0502040204020203" pitchFamily="34" charset="0"/>
            </a:endParaRPr>
          </a:p>
          <a:p>
            <a:endParaRPr lang="en-GB" sz="2000" kern="1200" dirty="0">
              <a:solidFill>
                <a:schemeClr val="tx1"/>
              </a:solidFill>
              <a:effectLst/>
              <a:latin typeface="Segoe UI" panose="020B0502040204020203" pitchFamily="34" charset="0"/>
              <a:cs typeface="Segoe UI" panose="020B0502040204020203" pitchFamily="34" charset="0"/>
            </a:endParaRPr>
          </a:p>
          <a:p>
            <a:pPr>
              <a:lnSpc>
                <a:spcPct val="150000"/>
              </a:lnSpc>
            </a:pPr>
            <a:r>
              <a:rPr lang="en-GB" dirty="0">
                <a:solidFill>
                  <a:schemeClr val="tx1"/>
                </a:solidFill>
                <a:latin typeface="Segoe UI" panose="020B0502040204020203" pitchFamily="34" charset="0"/>
                <a:cs typeface="Segoe UI" panose="020B0502040204020203" pitchFamily="34" charset="0"/>
              </a:rPr>
              <a:t>Now they are calm, they are in a mindset to learn </a:t>
            </a:r>
          </a:p>
          <a:p>
            <a:pPr>
              <a:lnSpc>
                <a:spcPct val="150000"/>
              </a:lnSpc>
            </a:pPr>
            <a:endParaRPr lang="en-GB" dirty="0">
              <a:solidFill>
                <a:schemeClr val="tx1"/>
              </a:solidFill>
              <a:latin typeface="Segoe UI" panose="020B0502040204020203" pitchFamily="34" charset="0"/>
              <a:cs typeface="Segoe UI" panose="020B0502040204020203" pitchFamily="34" charset="0"/>
            </a:endParaRPr>
          </a:p>
          <a:p>
            <a:pPr indent="-285750">
              <a:lnSpc>
                <a:spcPct val="150000"/>
              </a:lnSpc>
            </a:pPr>
            <a:r>
              <a:rPr lang="en-GB" baseline="0" dirty="0">
                <a:solidFill>
                  <a:schemeClr val="tx1"/>
                </a:solidFill>
                <a:latin typeface="Segoe UI" panose="020B0502040204020203" pitchFamily="34" charset="0"/>
                <a:cs typeface="Segoe UI" panose="020B0502040204020203" pitchFamily="34" charset="0"/>
              </a:rPr>
              <a:t>Support them to explore strategies that help them to find calm (even practice some of the strategies)</a:t>
            </a:r>
          </a:p>
          <a:p>
            <a:pPr indent="-285750">
              <a:lnSpc>
                <a:spcPct val="150000"/>
              </a:lnSpc>
            </a:pPr>
            <a:endParaRPr lang="en-GB" baseline="0" dirty="0">
              <a:solidFill>
                <a:schemeClr val="tx1"/>
              </a:solidFill>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dirty="0">
                <a:solidFill>
                  <a:schemeClr val="tx1"/>
                </a:solidFill>
                <a:latin typeface="Segoe UI" panose="020B0502040204020203" pitchFamily="34" charset="0"/>
                <a:cs typeface="Segoe UI" panose="020B0502040204020203" pitchFamily="34" charset="0"/>
              </a:rPr>
              <a:t>Hopefully next time they feel this emotion they will have helpful strategies to rely on.</a:t>
            </a:r>
          </a:p>
        </p:txBody>
      </p:sp>
      <p:sp>
        <p:nvSpPr>
          <p:cNvPr id="6" name="Content Placeholder 6">
            <a:extLst>
              <a:ext uri="{FF2B5EF4-FFF2-40B4-BE49-F238E27FC236}">
                <a16:creationId xmlns:a16="http://schemas.microsoft.com/office/drawing/2014/main" id="{6439F981-A079-3F97-8D60-8E07B449474F}"/>
              </a:ext>
            </a:extLst>
          </p:cNvPr>
          <p:cNvSpPr txBox="1">
            <a:spLocks/>
          </p:cNvSpPr>
          <p:nvPr/>
        </p:nvSpPr>
        <p:spPr bwMode="auto">
          <a:xfrm>
            <a:off x="6336333" y="681877"/>
            <a:ext cx="5166693" cy="5502612"/>
          </a:xfrm>
          <a:prstGeom prst="rect">
            <a:avLst/>
          </a:pr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solidFill>
                  <a:schemeClr val="tx1"/>
                </a:solidFill>
                <a:latin typeface="Segoe UI" panose="020B0502040204020203" pitchFamily="34" charset="0"/>
                <a:ea typeface="+mn-lt"/>
                <a:cs typeface="Segoe UI" panose="020B0502040204020203" pitchFamily="34" charset="0"/>
              </a:rPr>
              <a:t>How do we help a learner reason?</a:t>
            </a:r>
          </a:p>
          <a:p>
            <a:endParaRPr lang="en-GB" b="1" kern="0" dirty="0">
              <a:solidFill>
                <a:schemeClr val="tx1"/>
              </a:solidFill>
              <a:latin typeface="Segoe UI" panose="020B0502040204020203" pitchFamily="34" charset="0"/>
              <a:ea typeface="+mn-lt"/>
              <a:cs typeface="Segoe UI" panose="020B0502040204020203" pitchFamily="34" charset="0"/>
            </a:endParaRPr>
          </a:p>
          <a:p>
            <a:r>
              <a:rPr lang="en-GB" b="1" kern="0" dirty="0">
                <a:solidFill>
                  <a:schemeClr val="tx1"/>
                </a:solidFill>
                <a:latin typeface="Segoe UI" panose="020B0502040204020203" pitchFamily="34" charset="0"/>
                <a:ea typeface="+mn-lt"/>
                <a:cs typeface="Segoe UI" panose="020B0502040204020203" pitchFamily="34" charset="0"/>
              </a:rPr>
              <a:t>Now:</a:t>
            </a:r>
          </a:p>
          <a:p>
            <a:pPr marL="342900" indent="-342900">
              <a:buFont typeface="Arial" panose="020B0604020202020204" pitchFamily="34" charset="0"/>
              <a:buChar char="•"/>
              <a:tabLst>
                <a:tab pos="228600" algn="l"/>
                <a:tab pos="685800" algn="l"/>
                <a:tab pos="1143000" algn="l"/>
                <a:tab pos="2057400" algn="l"/>
                <a:tab pos="685800" algn="l"/>
                <a:tab pos="1143000" algn="l"/>
                <a:tab pos="2057400" algn="l"/>
              </a:tabLst>
            </a:pPr>
            <a:r>
              <a:rPr lang="en-GB" sz="2000" dirty="0">
                <a:solidFill>
                  <a:schemeClr val="tx1"/>
                </a:solidFill>
                <a:effectLst/>
                <a:latin typeface="Segoe UI" panose="020B0502040204020203" pitchFamily="34" charset="0"/>
                <a:ea typeface="Times New Roman" panose="02020603050405020304" pitchFamily="18" charset="0"/>
                <a:cs typeface="Segoe UI" panose="020B0502040204020203" pitchFamily="34" charset="0"/>
              </a:rPr>
              <a:t>Support them to remember and reflect</a:t>
            </a:r>
          </a:p>
          <a:p>
            <a:pPr marL="342900" indent="-342900">
              <a:buFont typeface="Arial" panose="020B0604020202020204" pitchFamily="34" charset="0"/>
              <a:buChar char="•"/>
              <a:tabLst>
                <a:tab pos="228600" algn="l"/>
                <a:tab pos="685800" algn="l"/>
                <a:tab pos="1143000" algn="l"/>
                <a:tab pos="2057400" algn="l"/>
                <a:tab pos="685800" algn="l"/>
                <a:tab pos="1143000" algn="l"/>
                <a:tab pos="2057400" algn="l"/>
              </a:tabLst>
            </a:pPr>
            <a:r>
              <a:rPr lang="en-GB" sz="2000" dirty="0">
                <a:solidFill>
                  <a:schemeClr val="tx1"/>
                </a:solidFill>
                <a:effectLst/>
                <a:latin typeface="Segoe UI" panose="020B0502040204020203" pitchFamily="34" charset="0"/>
                <a:ea typeface="Times New Roman" panose="02020603050405020304" pitchFamily="18" charset="0"/>
                <a:cs typeface="Segoe UI" panose="020B0502040204020203" pitchFamily="34" charset="0"/>
              </a:rPr>
              <a:t>Actively listen</a:t>
            </a:r>
          </a:p>
          <a:p>
            <a:pPr marL="342900" indent="-342900">
              <a:buFont typeface="Arial" panose="020B0604020202020204" pitchFamily="34" charset="0"/>
              <a:buChar char="•"/>
              <a:tabLst>
                <a:tab pos="228600" algn="l"/>
                <a:tab pos="685800" algn="l"/>
                <a:tab pos="1143000" algn="l"/>
                <a:tab pos="2057400" algn="l"/>
                <a:tab pos="685800" algn="l"/>
                <a:tab pos="1143000" algn="l"/>
                <a:tab pos="2057400" algn="l"/>
              </a:tabLst>
            </a:pPr>
            <a:r>
              <a:rPr lang="en-GB" sz="2000" dirty="0">
                <a:solidFill>
                  <a:schemeClr val="tx1"/>
                </a:solidFill>
                <a:effectLst/>
                <a:latin typeface="Segoe UI" panose="020B0502040204020203" pitchFamily="34" charset="0"/>
                <a:ea typeface="Times New Roman" panose="02020603050405020304" pitchFamily="18" charset="0"/>
                <a:cs typeface="Segoe UI" panose="020B0502040204020203" pitchFamily="34" charset="0"/>
              </a:rPr>
              <a:t>Help them to understand their feelings and that they are normal</a:t>
            </a:r>
          </a:p>
          <a:p>
            <a:pPr marL="342900" indent="-342900">
              <a:buFont typeface="Arial" panose="020B0604020202020204" pitchFamily="34" charset="0"/>
              <a:buChar char="•"/>
              <a:tabLst>
                <a:tab pos="228600" algn="l"/>
                <a:tab pos="685800" algn="l"/>
                <a:tab pos="1143000" algn="l"/>
                <a:tab pos="2057400" algn="l"/>
                <a:tab pos="685800" algn="l"/>
                <a:tab pos="1143000" algn="l"/>
                <a:tab pos="2057400" algn="l"/>
              </a:tabLst>
            </a:pPr>
            <a:r>
              <a:rPr lang="en-GB" dirty="0">
                <a:solidFill>
                  <a:schemeClr val="tx1"/>
                </a:solidFill>
                <a:latin typeface="Segoe UI" panose="020B0502040204020203" pitchFamily="34" charset="0"/>
                <a:ea typeface="Times New Roman" panose="02020603050405020304" pitchFamily="18" charset="0"/>
                <a:cs typeface="Segoe UI" panose="020B0502040204020203" pitchFamily="34" charset="0"/>
              </a:rPr>
              <a:t>Help them reframe the situation if necessary</a:t>
            </a:r>
            <a:endParaRPr lang="en-GB" sz="2000" dirty="0">
              <a:solidFill>
                <a:schemeClr val="tx1"/>
              </a:solidFill>
              <a:effectLst/>
              <a:latin typeface="Segoe UI" panose="020B0502040204020203" pitchFamily="34" charset="0"/>
              <a:ea typeface="Times New Roman" panose="02020603050405020304" pitchFamily="18" charset="0"/>
              <a:cs typeface="Segoe UI" panose="020B0502040204020203" pitchFamily="34" charset="0"/>
            </a:endParaRPr>
          </a:p>
          <a:p>
            <a:pPr>
              <a:tabLst>
                <a:tab pos="228600" algn="l"/>
                <a:tab pos="685800" algn="l"/>
                <a:tab pos="1143000" algn="l"/>
                <a:tab pos="2057400" algn="l"/>
                <a:tab pos="685800" algn="l"/>
                <a:tab pos="1143000" algn="l"/>
                <a:tab pos="2057400" algn="l"/>
              </a:tabLst>
            </a:pPr>
            <a:endParaRPr lang="en-GB" sz="2000" dirty="0">
              <a:solidFill>
                <a:schemeClr val="tx1"/>
              </a:solidFill>
              <a:effectLst/>
              <a:latin typeface="Segoe UI" panose="020B0502040204020203" pitchFamily="34" charset="0"/>
              <a:ea typeface="Times New Roman" panose="02020603050405020304" pitchFamily="18" charset="0"/>
              <a:cs typeface="Segoe UI" panose="020B0502040204020203" pitchFamily="34" charset="0"/>
            </a:endParaRPr>
          </a:p>
          <a:p>
            <a:pPr>
              <a:tabLst>
                <a:tab pos="228600" algn="l"/>
                <a:tab pos="685800" algn="l"/>
                <a:tab pos="1143000" algn="l"/>
                <a:tab pos="2057400" algn="l"/>
                <a:tab pos="685800" algn="l"/>
                <a:tab pos="1143000" algn="l"/>
                <a:tab pos="2057400" algn="l"/>
              </a:tabLst>
            </a:pPr>
            <a:r>
              <a:rPr lang="en-GB" b="1" kern="0" dirty="0">
                <a:solidFill>
                  <a:schemeClr val="tx1"/>
                </a:solidFill>
                <a:latin typeface="Segoe UI" panose="020B0502040204020203" pitchFamily="34" charset="0"/>
                <a:ea typeface="+mn-lt"/>
                <a:cs typeface="Segoe UI" panose="020B0502040204020203" pitchFamily="34" charset="0"/>
              </a:rPr>
              <a:t>Long-term:</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Teach them the language of emotions </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Talk about regulation techniques</a:t>
            </a:r>
          </a:p>
          <a:p>
            <a:pPr marL="342900" indent="-342900">
              <a:lnSpc>
                <a:spcPct val="150000"/>
              </a:lnSpc>
              <a:buFont typeface="Arial" panose="020B0604020202020204" pitchFamily="34" charset="0"/>
              <a:buChar char="•"/>
            </a:pPr>
            <a:r>
              <a:rPr lang="en-GB" dirty="0">
                <a:solidFill>
                  <a:schemeClr val="tx1"/>
                </a:solidFill>
                <a:latin typeface="Segoe UI" panose="020B0502040204020203" pitchFamily="34" charset="0"/>
                <a:cs typeface="Segoe UI" panose="020B0502040204020203" pitchFamily="34" charset="0"/>
              </a:rPr>
              <a:t>Remind them about safe places &amp; people</a:t>
            </a:r>
          </a:p>
        </p:txBody>
      </p:sp>
      <p:sp>
        <p:nvSpPr>
          <p:cNvPr id="4" name="Title 1">
            <a:extLst>
              <a:ext uri="{FF2B5EF4-FFF2-40B4-BE49-F238E27FC236}">
                <a16:creationId xmlns:a16="http://schemas.microsoft.com/office/drawing/2014/main" id="{C457BE3B-2A44-88C6-353E-93237DC5C0AC}"/>
              </a:ext>
            </a:extLst>
          </p:cNvPr>
          <p:cNvSpPr txBox="1">
            <a:spLocks noGrp="1"/>
          </p:cNvSpPr>
          <p:nvPr>
            <p:ph type="title" idx="4294967295"/>
          </p:nvPr>
        </p:nvSpPr>
        <p:spPr bwMode="auto">
          <a:xfrm>
            <a:off x="688974" y="80298"/>
            <a:ext cx="11111119" cy="711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3000" b="1" i="0" u="none" strike="noStrike" kern="0" cap="none" spc="0" normalizeH="0" baseline="0" noProof="0" dirty="0">
                <a:ln>
                  <a:noFill/>
                </a:ln>
                <a:solidFill>
                  <a:srgbClr val="00ABB5"/>
                </a:solidFill>
                <a:effectLst/>
                <a:uLnTx/>
                <a:uFillTx/>
                <a:latin typeface="+mj-lt"/>
                <a:ea typeface="+mj-ea"/>
                <a:cs typeface="+mj-cs"/>
              </a:rPr>
              <a:t>3. Reason (thinking brain) - through learning</a:t>
            </a:r>
          </a:p>
        </p:txBody>
      </p:sp>
      <p:pic>
        <p:nvPicPr>
          <p:cNvPr id="7" name="Picture 6" descr="This is the Education Scotland, Inclusion, Wellbeing and Equalities logo. It is  blue green and yellow.">
            <a:extLst>
              <a:ext uri="{FF2B5EF4-FFF2-40B4-BE49-F238E27FC236}">
                <a16:creationId xmlns:a16="http://schemas.microsoft.com/office/drawing/2014/main" id="{180ED2B6-A737-1CD4-8278-2A063C02F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3440896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B5D97-C535-2A18-0867-3ECACA0921B1}"/>
              </a:ext>
            </a:extLst>
          </p:cNvPr>
          <p:cNvSpPr>
            <a:spLocks noGrp="1"/>
          </p:cNvSpPr>
          <p:nvPr>
            <p:ph type="title"/>
          </p:nvPr>
        </p:nvSpPr>
        <p:spPr>
          <a:xfrm>
            <a:off x="450988" y="166021"/>
            <a:ext cx="11290023" cy="711200"/>
          </a:xfrm>
        </p:spPr>
        <p:txBody>
          <a:bodyPr/>
          <a:lstStyle/>
          <a:p>
            <a:r>
              <a:rPr lang="en-GB" dirty="0"/>
              <a:t>4. Repair and Restore – through relationships &amp; reflection</a:t>
            </a:r>
          </a:p>
        </p:txBody>
      </p:sp>
      <p:sp>
        <p:nvSpPr>
          <p:cNvPr id="5" name="Content Placeholder 6">
            <a:extLst>
              <a:ext uri="{FF2B5EF4-FFF2-40B4-BE49-F238E27FC236}">
                <a16:creationId xmlns:a16="http://schemas.microsoft.com/office/drawing/2014/main" id="{208EB9AD-BE5F-A8A2-A5C3-ADD9AA9B55A1}"/>
              </a:ext>
            </a:extLst>
          </p:cNvPr>
          <p:cNvSpPr txBox="1">
            <a:spLocks/>
          </p:cNvSpPr>
          <p:nvPr/>
        </p:nvSpPr>
        <p:spPr bwMode="auto">
          <a:xfrm>
            <a:off x="696795" y="889204"/>
            <a:ext cx="5647359" cy="5307268"/>
          </a:xfrm>
          <a:prstGeom prst="rect">
            <a:avLst/>
          </a:pr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sz="2000" b="1" kern="1200" dirty="0">
                <a:solidFill>
                  <a:schemeClr val="tx1"/>
                </a:solidFill>
                <a:effectLst/>
                <a:latin typeface="Segoe UI" panose="020B0502040204020203" pitchFamily="34" charset="0"/>
                <a:cs typeface="Segoe UI" panose="020B0502040204020203" pitchFamily="34" charset="0"/>
              </a:rPr>
              <a:t>Why bother?</a:t>
            </a:r>
            <a:endParaRPr lang="en-GB" b="1" kern="0" dirty="0">
              <a:solidFill>
                <a:schemeClr val="tx1"/>
              </a:solidFill>
              <a:latin typeface="Segoe UI" panose="020B0502040204020203" pitchFamily="34" charset="0"/>
              <a:ea typeface="+mn-lt"/>
              <a:cs typeface="Segoe UI" panose="020B0502040204020203" pitchFamily="34" charset="0"/>
            </a:endParaRPr>
          </a:p>
          <a:p>
            <a:endParaRPr lang="en-GB" sz="2000" kern="1200" dirty="0">
              <a:solidFill>
                <a:schemeClr val="tx1"/>
              </a:solidFill>
              <a:effectLst/>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baseline="0" dirty="0">
                <a:solidFill>
                  <a:schemeClr val="tx1"/>
                </a:solidFill>
                <a:latin typeface="Segoe UI" panose="020B0502040204020203" pitchFamily="34" charset="0"/>
                <a:cs typeface="Segoe UI" panose="020B0502040204020203" pitchFamily="34" charset="0"/>
              </a:rPr>
              <a:t>To repair relationships, rebuild trust, and/or open the lines of communication again if they have been damaged</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GB" baseline="0" dirty="0">
              <a:solidFill>
                <a:schemeClr val="tx1"/>
              </a:solidFill>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dirty="0">
                <a:solidFill>
                  <a:schemeClr val="tx1"/>
                </a:solidFill>
                <a:latin typeface="Segoe UI" panose="020B0502040204020203" pitchFamily="34" charset="0"/>
                <a:cs typeface="Segoe UI" panose="020B0502040204020203" pitchFamily="34" charset="0"/>
              </a:rPr>
              <a:t>Allows them to tell their story, feel heard, and encourages them</a:t>
            </a:r>
            <a:r>
              <a:rPr lang="en-GB" baseline="0" dirty="0">
                <a:solidFill>
                  <a:schemeClr val="tx1"/>
                </a:solidFill>
                <a:latin typeface="Segoe UI" panose="020B0502040204020203" pitchFamily="34" charset="0"/>
                <a:cs typeface="Segoe UI" panose="020B0502040204020203" pitchFamily="34" charset="0"/>
              </a:rPr>
              <a:t> to be responsible and take ownership of resolving the situation</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GB" baseline="0" dirty="0">
              <a:solidFill>
                <a:schemeClr val="tx1"/>
              </a:solidFill>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GB" baseline="0" dirty="0">
                <a:solidFill>
                  <a:schemeClr val="tx1"/>
                </a:solidFill>
                <a:latin typeface="Segoe UI" panose="020B0502040204020203" pitchFamily="34" charset="0"/>
                <a:cs typeface="Segoe UI" panose="020B0502040204020203" pitchFamily="34" charset="0"/>
              </a:rPr>
              <a:t>Allows them, and others affected, to get back into their routine and to be ready to learn again</a:t>
            </a:r>
          </a:p>
        </p:txBody>
      </p:sp>
      <p:sp>
        <p:nvSpPr>
          <p:cNvPr id="6" name="Content Placeholder 6">
            <a:extLst>
              <a:ext uri="{FF2B5EF4-FFF2-40B4-BE49-F238E27FC236}">
                <a16:creationId xmlns:a16="http://schemas.microsoft.com/office/drawing/2014/main" id="{6439F981-A079-3F97-8D60-8E07B449474F}"/>
              </a:ext>
            </a:extLst>
          </p:cNvPr>
          <p:cNvSpPr txBox="1">
            <a:spLocks/>
          </p:cNvSpPr>
          <p:nvPr/>
        </p:nvSpPr>
        <p:spPr bwMode="auto">
          <a:xfrm>
            <a:off x="6344154" y="889203"/>
            <a:ext cx="5212533" cy="5307268"/>
          </a:xfrm>
          <a:prstGeom prst="rect">
            <a:avLst/>
          </a:pr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GB" b="1" kern="0" dirty="0">
                <a:solidFill>
                  <a:schemeClr val="tx1"/>
                </a:solidFill>
                <a:latin typeface="Segoe UI" panose="020B0502040204020203" pitchFamily="34" charset="0"/>
                <a:ea typeface="+mn-lt"/>
                <a:cs typeface="Segoe UI" panose="020B0502040204020203" pitchFamily="34" charset="0"/>
              </a:rPr>
              <a:t>How do we help a learner go about this?</a:t>
            </a:r>
          </a:p>
          <a:p>
            <a:endParaRPr lang="en-GB" b="1" kern="0" dirty="0">
              <a:solidFill>
                <a:schemeClr val="tx1"/>
              </a:solidFill>
              <a:latin typeface="Segoe UI" panose="020B0502040204020203" pitchFamily="34" charset="0"/>
              <a:ea typeface="+mn-lt"/>
              <a:cs typeface="Segoe UI" panose="020B0502040204020203" pitchFamily="34" charset="0"/>
            </a:endParaRPr>
          </a:p>
          <a:p>
            <a:pPr>
              <a:lnSpc>
                <a:spcPct val="150000"/>
              </a:lnSpc>
            </a:pPr>
            <a:r>
              <a:rPr lang="en-GB" dirty="0">
                <a:solidFill>
                  <a:schemeClr val="tx1"/>
                </a:solidFill>
              </a:rPr>
              <a:t>‘Think</a:t>
            </a:r>
            <a:r>
              <a:rPr lang="en-GB" baseline="0" dirty="0">
                <a:solidFill>
                  <a:schemeClr val="tx1"/>
                </a:solidFill>
              </a:rPr>
              <a:t> together’ to explore:</a:t>
            </a:r>
          </a:p>
          <a:p>
            <a:pPr>
              <a:lnSpc>
                <a:spcPct val="150000"/>
              </a:lnSpc>
            </a:pPr>
            <a:endParaRPr lang="en-GB" baseline="0" dirty="0">
              <a:solidFill>
                <a:schemeClr val="tx1"/>
              </a:solidFill>
            </a:endParaRPr>
          </a:p>
          <a:p>
            <a:pPr marL="285750" indent="-285750">
              <a:lnSpc>
                <a:spcPct val="150000"/>
              </a:lnSpc>
              <a:buFont typeface="Arial" panose="020B0604020202020204" pitchFamily="34" charset="0"/>
              <a:buChar char="•"/>
            </a:pPr>
            <a:r>
              <a:rPr lang="en-GB" baseline="0" dirty="0">
                <a:solidFill>
                  <a:schemeClr val="tx1"/>
                </a:solidFill>
              </a:rPr>
              <a:t>What happened (including thoughts and feelings)?</a:t>
            </a:r>
          </a:p>
          <a:p>
            <a:pPr marL="285750" indent="-285750">
              <a:lnSpc>
                <a:spcPct val="150000"/>
              </a:lnSpc>
              <a:buFont typeface="Arial" panose="020B0604020202020204" pitchFamily="34" charset="0"/>
              <a:buChar char="•"/>
            </a:pPr>
            <a:r>
              <a:rPr lang="en-GB" baseline="0" dirty="0">
                <a:solidFill>
                  <a:schemeClr val="tx1"/>
                </a:solidFill>
              </a:rPr>
              <a:t>How have others been affected?</a:t>
            </a:r>
          </a:p>
          <a:p>
            <a:pPr marL="285750" indent="-285750">
              <a:lnSpc>
                <a:spcPct val="150000"/>
              </a:lnSpc>
              <a:buFont typeface="Arial" panose="020B0604020202020204" pitchFamily="34" charset="0"/>
              <a:buChar char="•"/>
            </a:pPr>
            <a:r>
              <a:rPr lang="en-GB" baseline="0" dirty="0">
                <a:solidFill>
                  <a:schemeClr val="tx1"/>
                </a:solidFill>
              </a:rPr>
              <a:t>What needs to happen now to fix things?</a:t>
            </a:r>
          </a:p>
          <a:p>
            <a:pPr marL="285750" indent="-285750">
              <a:lnSpc>
                <a:spcPct val="150000"/>
              </a:lnSpc>
              <a:buFont typeface="Arial" panose="020B0604020202020204" pitchFamily="34" charset="0"/>
              <a:buChar char="•"/>
            </a:pPr>
            <a:r>
              <a:rPr lang="en-GB" baseline="0" dirty="0">
                <a:solidFill>
                  <a:schemeClr val="tx1"/>
                </a:solidFill>
              </a:rPr>
              <a:t>How can we help them repair the situation?</a:t>
            </a:r>
            <a:endParaRPr lang="en-GB" dirty="0">
              <a:solidFill>
                <a:schemeClr val="tx1"/>
              </a:solidFill>
            </a:endParaRPr>
          </a:p>
          <a:p>
            <a:pPr algn="ctr"/>
            <a:r>
              <a:rPr lang="en-GB" sz="1600" kern="0" dirty="0">
                <a:solidFill>
                  <a:schemeClr val="tx1"/>
                </a:solidFill>
                <a:latin typeface="Segoe UI" panose="020B0502040204020203" pitchFamily="34" charset="0"/>
                <a:cs typeface="Segoe UI" panose="020B0502040204020203" pitchFamily="34" charset="0"/>
              </a:rPr>
              <a:t>See Relational Approaches Module</a:t>
            </a:r>
          </a:p>
        </p:txBody>
      </p:sp>
      <p:pic>
        <p:nvPicPr>
          <p:cNvPr id="7" name="Picture 6" descr="This is the Education Scotland, Inclusion, Wellbeing and Equalities logo. It is  blue green and yellow.">
            <a:extLst>
              <a:ext uri="{FF2B5EF4-FFF2-40B4-BE49-F238E27FC236}">
                <a16:creationId xmlns:a16="http://schemas.microsoft.com/office/drawing/2014/main" id="{43202B10-3FE2-0AB5-0D2A-4DB03DA56B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3419780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609" y="154554"/>
            <a:ext cx="10903226" cy="711200"/>
          </a:xfrm>
        </p:spPr>
        <p:txBody>
          <a:bodyPr/>
          <a:lstStyle/>
          <a:p>
            <a:r>
              <a:rPr lang="en-GB" b="1" dirty="0">
                <a:solidFill>
                  <a:srgbClr val="00ABB5"/>
                </a:solidFill>
              </a:rPr>
              <a:t>How do we help someone </a:t>
            </a:r>
            <a:r>
              <a:rPr lang="en-GB" dirty="0"/>
              <a:t>who is dysregulated</a:t>
            </a:r>
            <a:r>
              <a:rPr lang="en-GB" b="1" dirty="0">
                <a:solidFill>
                  <a:srgbClr val="00ABB5"/>
                </a:solidFill>
              </a:rPr>
              <a:t>?</a:t>
            </a:r>
          </a:p>
        </p:txBody>
      </p:sp>
      <p:sp>
        <p:nvSpPr>
          <p:cNvPr id="4" name="Rectangle 3"/>
          <p:cNvSpPr/>
          <p:nvPr/>
        </p:nvSpPr>
        <p:spPr>
          <a:xfrm>
            <a:off x="640609" y="756133"/>
            <a:ext cx="11097008" cy="4778680"/>
          </a:xfrm>
          <a:prstGeom prst="rect">
            <a:avLst/>
          </a:prstGeom>
        </p:spPr>
        <p:txBody>
          <a:bodyPr wrap="square">
            <a:spAutoFit/>
          </a:bodyPr>
          <a:lstStyle/>
          <a:p>
            <a:pPr>
              <a:lnSpc>
                <a:spcPct val="150000"/>
              </a:lnSpc>
            </a:pPr>
            <a:r>
              <a:rPr lang="en-GB" sz="2400" b="1" dirty="0">
                <a:latin typeface="Segoe UI" panose="020B0502040204020203" pitchFamily="34" charset="0"/>
                <a:cs typeface="Segoe UI" panose="020B0502040204020203" pitchFamily="34" charset="0"/>
              </a:rPr>
              <a:t>Reflection</a:t>
            </a:r>
            <a:r>
              <a:rPr lang="en-GB" sz="2400" dirty="0">
                <a:latin typeface="Segoe UI" panose="020B0502040204020203" pitchFamily="34" charset="0"/>
                <a:cs typeface="Segoe UI" panose="020B0502040204020203" pitchFamily="34" charset="0"/>
              </a:rPr>
              <a:t> </a:t>
            </a:r>
            <a:r>
              <a:rPr lang="en-GB" sz="2400" b="1" dirty="0">
                <a:latin typeface="Segoe UI" panose="020B0502040204020203" pitchFamily="34" charset="0"/>
                <a:cs typeface="Segoe UI" panose="020B0502040204020203" pitchFamily="34" charset="0"/>
              </a:rPr>
              <a:t>Activity</a:t>
            </a:r>
            <a:r>
              <a:rPr lang="en-GB" sz="2400" dirty="0">
                <a:latin typeface="Segoe UI" panose="020B0502040204020203" pitchFamily="34" charset="0"/>
                <a:cs typeface="Segoe UI" panose="020B0502040204020203" pitchFamily="34" charset="0"/>
              </a:rPr>
              <a:t> (individually or as a group):</a:t>
            </a:r>
          </a:p>
          <a:p>
            <a:pPr>
              <a:lnSpc>
                <a:spcPct val="150000"/>
              </a:lnSpc>
            </a:pPr>
            <a:endParaRPr lang="en-GB" sz="2400" dirty="0">
              <a:latin typeface="Segoe UI" panose="020B0502040204020203" pitchFamily="34" charset="0"/>
              <a:cs typeface="Segoe UI" panose="020B0502040204020203" pitchFamily="34" charset="0"/>
            </a:endParaRPr>
          </a:p>
          <a:p>
            <a:pPr>
              <a:lnSpc>
                <a:spcPct val="200000"/>
              </a:lnSpc>
            </a:pPr>
            <a:r>
              <a:rPr lang="en-GB" sz="2400" dirty="0">
                <a:latin typeface="Segoe UI" panose="020B0502040204020203" pitchFamily="34" charset="0"/>
                <a:cs typeface="Segoe UI" panose="020B0502040204020203" pitchFamily="34" charset="0"/>
              </a:rPr>
              <a:t>What can we do help someone to </a:t>
            </a:r>
            <a:r>
              <a:rPr lang="en-GB" sz="2400" b="1" dirty="0">
                <a:latin typeface="Segoe UI" panose="020B0502040204020203" pitchFamily="34" charset="0"/>
                <a:cs typeface="Segoe UI" panose="020B0502040204020203" pitchFamily="34" charset="0"/>
              </a:rPr>
              <a:t>regulate</a:t>
            </a:r>
            <a:r>
              <a:rPr lang="en-GB" sz="2400" dirty="0">
                <a:latin typeface="Segoe UI" panose="020B0502040204020203" pitchFamily="34" charset="0"/>
                <a:cs typeface="Segoe UI" panose="020B0502040204020203" pitchFamily="34" charset="0"/>
              </a:rPr>
              <a:t>?</a:t>
            </a:r>
          </a:p>
          <a:p>
            <a:pPr>
              <a:lnSpc>
                <a:spcPct val="200000"/>
              </a:lnSpc>
            </a:pPr>
            <a:r>
              <a:rPr lang="en-GB" sz="2400" dirty="0">
                <a:latin typeface="Segoe UI" panose="020B0502040204020203" pitchFamily="34" charset="0"/>
                <a:cs typeface="Segoe UI" panose="020B0502040204020203" pitchFamily="34" charset="0"/>
              </a:rPr>
              <a:t>What can we</a:t>
            </a:r>
            <a:r>
              <a:rPr lang="en-GB" sz="2400" b="1" dirty="0">
                <a:latin typeface="Segoe UI" panose="020B0502040204020203" pitchFamily="34" charset="0"/>
                <a:cs typeface="Segoe UI" panose="020B0502040204020203" pitchFamily="34" charset="0"/>
              </a:rPr>
              <a:t> relate </a:t>
            </a:r>
            <a:r>
              <a:rPr lang="en-GB" sz="2400" dirty="0">
                <a:latin typeface="Segoe UI" panose="020B0502040204020203" pitchFamily="34" charset="0"/>
                <a:cs typeface="Segoe UI" panose="020B0502040204020203" pitchFamily="34" charset="0"/>
              </a:rPr>
              <a:t>to someone?</a:t>
            </a:r>
          </a:p>
          <a:p>
            <a:pPr lvl="0">
              <a:lnSpc>
                <a:spcPct val="200000"/>
              </a:lnSpc>
            </a:pPr>
            <a:r>
              <a:rPr lang="en-GB" sz="2400" dirty="0">
                <a:latin typeface="Segoe UI" panose="020B0502040204020203" pitchFamily="34" charset="0"/>
                <a:cs typeface="Segoe UI" panose="020B0502040204020203" pitchFamily="34" charset="0"/>
              </a:rPr>
              <a:t>What do we need to consider when </a:t>
            </a:r>
            <a:r>
              <a:rPr lang="en-GB" sz="2400" b="1" dirty="0">
                <a:latin typeface="Segoe UI" panose="020B0502040204020203" pitchFamily="34" charset="0"/>
                <a:cs typeface="Segoe UI" panose="020B0502040204020203" pitchFamily="34" charset="0"/>
              </a:rPr>
              <a:t>reason</a:t>
            </a:r>
            <a:r>
              <a:rPr lang="en-GB" sz="2400" dirty="0">
                <a:latin typeface="Segoe UI" panose="020B0502040204020203" pitchFamily="34" charset="0"/>
                <a:cs typeface="Segoe UI" panose="020B0502040204020203" pitchFamily="34" charset="0"/>
              </a:rPr>
              <a:t>ing with someone who has been dysregulated?</a:t>
            </a:r>
          </a:p>
          <a:p>
            <a:pPr lvl="0">
              <a:lnSpc>
                <a:spcPct val="200000"/>
              </a:lnSpc>
            </a:pPr>
            <a:r>
              <a:rPr lang="en-GB" sz="2400" dirty="0">
                <a:latin typeface="Segoe UI" panose="020B0502040204020203" pitchFamily="34" charset="0"/>
                <a:cs typeface="Segoe UI" panose="020B0502040204020203" pitchFamily="34" charset="0"/>
              </a:rPr>
              <a:t>What do we need to do next?</a:t>
            </a:r>
          </a:p>
        </p:txBody>
      </p:sp>
      <p:pic>
        <p:nvPicPr>
          <p:cNvPr id="6" name="Picture 5" descr="This is the Education Scotland, Inclusion, Wellbeing and Equalities logo. It is  blue green and yellow.">
            <a:extLst>
              <a:ext uri="{FF2B5EF4-FFF2-40B4-BE49-F238E27FC236}">
                <a16:creationId xmlns:a16="http://schemas.microsoft.com/office/drawing/2014/main" id="{11C6D3E6-39D0-B750-DABD-14454A6FF5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3258931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Grp="1" noChangeArrowheads="1"/>
          </p:cNvSpPr>
          <p:nvPr>
            <p:ph type="title" idx="4294967295"/>
          </p:nvPr>
        </p:nvSpPr>
        <p:spPr bwMode="auto">
          <a:xfrm>
            <a:off x="486957" y="479219"/>
            <a:ext cx="10991849" cy="5842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00ABB5"/>
                </a:solidFill>
                <a:effectLst/>
                <a:uLnTx/>
                <a:uFillTx/>
                <a:latin typeface="Arial"/>
                <a:ea typeface="ＭＳ Ｐゴシック"/>
                <a:cs typeface="Arial"/>
              </a:rPr>
              <a:t>Reflection</a:t>
            </a:r>
            <a:endParaRPr kumimoji="0" lang="en-GB" sz="3200" b="1" i="0" u="none" strike="noStrike" kern="1200" cap="none" spc="0" normalizeH="0" baseline="0" noProof="0">
              <a:ln>
                <a:noFill/>
              </a:ln>
              <a:solidFill>
                <a:schemeClr val="bg1"/>
              </a:solidFill>
              <a:effectLst/>
              <a:uLnTx/>
              <a:uFillTx/>
              <a:latin typeface="Arial" charset="0"/>
              <a:ea typeface="ＭＳ Ｐゴシック" pitchFamily="34" charset="-128"/>
              <a:cs typeface="+mn-cs"/>
            </a:endParaRPr>
          </a:p>
        </p:txBody>
      </p:sp>
      <p:pic>
        <p:nvPicPr>
          <p:cNvPr id="3" name="Picture 2" descr="This image represents a reflective activity. It is of 2 icons representing people next to a large question mark.   ">
            <a:extLst>
              <a:ext uri="{FF2B5EF4-FFF2-40B4-BE49-F238E27FC236}">
                <a16:creationId xmlns:a16="http://schemas.microsoft.com/office/drawing/2014/main" id="{CEE256A8-AE22-4329-B67D-6B875915442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084" y="1464679"/>
            <a:ext cx="1001214" cy="994682"/>
          </a:xfrm>
          <a:prstGeom prst="rect">
            <a:avLst/>
          </a:prstGeom>
          <a:noFill/>
          <a:ln>
            <a:noFill/>
          </a:ln>
        </p:spPr>
      </p:pic>
      <p:sp>
        <p:nvSpPr>
          <p:cNvPr id="2" name="TextBox 1">
            <a:extLst>
              <a:ext uri="{FF2B5EF4-FFF2-40B4-BE49-F238E27FC236}">
                <a16:creationId xmlns:a16="http://schemas.microsoft.com/office/drawing/2014/main" id="{20B3CDD1-A1DE-D766-9D97-76F31AC9D1D4}"/>
              </a:ext>
            </a:extLst>
          </p:cNvPr>
          <p:cNvSpPr txBox="1"/>
          <p:nvPr/>
        </p:nvSpPr>
        <p:spPr>
          <a:xfrm>
            <a:off x="1734948" y="1466486"/>
            <a:ext cx="10294640" cy="3181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latin typeface="Segoe UI"/>
                <a:cs typeface="Arial"/>
              </a:rPr>
              <a:t>From what you have learned so far, think about:</a:t>
            </a:r>
            <a:endParaRPr lang="en-US" sz="2400">
              <a:latin typeface="Segoe UI"/>
              <a:cs typeface="Segoe UI"/>
            </a:endParaRPr>
          </a:p>
          <a:p>
            <a:endParaRPr lang="en-GB" sz="2400" b="1">
              <a:latin typeface="Segoe UI"/>
              <a:cs typeface="Arial"/>
            </a:endParaRPr>
          </a:p>
          <a:p>
            <a:pPr marL="457200" indent="-457200">
              <a:lnSpc>
                <a:spcPct val="130000"/>
              </a:lnSpc>
              <a:buFont typeface="Arial"/>
              <a:buChar char="•"/>
            </a:pPr>
            <a:r>
              <a:rPr lang="en-GB" sz="2400">
                <a:latin typeface="Segoe UI"/>
                <a:cs typeface="Arial"/>
              </a:rPr>
              <a:t>How has this made you feel?</a:t>
            </a:r>
          </a:p>
          <a:p>
            <a:pPr marL="457200" indent="-457200">
              <a:lnSpc>
                <a:spcPct val="130000"/>
              </a:lnSpc>
              <a:buFont typeface="Arial"/>
              <a:buChar char="•"/>
            </a:pPr>
            <a:r>
              <a:rPr lang="en-GB" sz="2400">
                <a:latin typeface="Segoe UI"/>
                <a:cs typeface="Arial"/>
              </a:rPr>
              <a:t>What has this made you think about?</a:t>
            </a:r>
          </a:p>
          <a:p>
            <a:pPr marL="457200" indent="-457200">
              <a:lnSpc>
                <a:spcPct val="130000"/>
              </a:lnSpc>
              <a:buFont typeface="Arial"/>
              <a:buChar char="•"/>
            </a:pPr>
            <a:r>
              <a:rPr lang="en-GB" sz="2400">
                <a:latin typeface="Segoe UI"/>
                <a:cs typeface="Arial"/>
              </a:rPr>
              <a:t>What one action would you like to take forward?</a:t>
            </a:r>
          </a:p>
          <a:p>
            <a:pPr marL="457200" indent="-457200">
              <a:lnSpc>
                <a:spcPct val="130000"/>
              </a:lnSpc>
              <a:buFont typeface="Arial"/>
              <a:buChar char="•"/>
            </a:pPr>
            <a:r>
              <a:rPr lang="en-GB" sz="2400">
                <a:latin typeface="Segoe UI"/>
                <a:cs typeface="Arial"/>
              </a:rPr>
              <a:t>How can you link what you plan to do with others in your setting?</a:t>
            </a:r>
          </a:p>
          <a:p>
            <a:pPr marL="457200" indent="-457200">
              <a:lnSpc>
                <a:spcPct val="130000"/>
              </a:lnSpc>
              <a:buFont typeface="Arial"/>
              <a:buChar char="•"/>
            </a:pPr>
            <a:r>
              <a:rPr lang="en-GB" sz="2400">
                <a:latin typeface="Segoe UI"/>
                <a:cs typeface="Arial"/>
              </a:rPr>
              <a:t>How you will know that this learning has made a difference?</a:t>
            </a:r>
          </a:p>
        </p:txBody>
      </p:sp>
      <p:pic>
        <p:nvPicPr>
          <p:cNvPr id="6" name="Picture 5" descr="This is the Education Scotland, Inclusion, Wellbeing and Equalities logo. It is  blue green and yellow.">
            <a:extLst>
              <a:ext uri="{FF2B5EF4-FFF2-40B4-BE49-F238E27FC236}">
                <a16:creationId xmlns:a16="http://schemas.microsoft.com/office/drawing/2014/main" id="{19C5A82A-CB90-F843-6920-21C4AAAC23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4161061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AB54-902D-4F68-8CD3-5CF32D882D4C}"/>
              </a:ext>
            </a:extLst>
          </p:cNvPr>
          <p:cNvSpPr>
            <a:spLocks noGrp="1"/>
          </p:cNvSpPr>
          <p:nvPr>
            <p:ph type="title"/>
          </p:nvPr>
        </p:nvSpPr>
        <p:spPr>
          <a:xfrm>
            <a:off x="383607" y="73750"/>
            <a:ext cx="8340615" cy="711200"/>
          </a:xfrm>
        </p:spPr>
        <p:txBody>
          <a:bodyPr/>
          <a:lstStyle/>
          <a:p>
            <a:r>
              <a:rPr lang="en-GB" i="0" dirty="0">
                <a:effectLst/>
                <a:latin typeface="+mn-lt"/>
              </a:rPr>
              <a:t>Resources and Information to help</a:t>
            </a:r>
            <a:endParaRPr lang="en-GB" dirty="0">
              <a:latin typeface="+mn-lt"/>
            </a:endParaRPr>
          </a:p>
        </p:txBody>
      </p:sp>
      <p:pic>
        <p:nvPicPr>
          <p:cNvPr id="5" name="Picture 4" descr="This is a screen shot of the Education Scotland Information Note - Regulate , Relate, Reason and Restore.">
            <a:extLst>
              <a:ext uri="{FF2B5EF4-FFF2-40B4-BE49-F238E27FC236}">
                <a16:creationId xmlns:a16="http://schemas.microsoft.com/office/drawing/2014/main" id="{8F1598B4-F30A-FCF8-D4FA-56B241E56126}"/>
              </a:ext>
            </a:extLst>
          </p:cNvPr>
          <p:cNvPicPr>
            <a:picLocks noChangeAspect="1"/>
          </p:cNvPicPr>
          <p:nvPr/>
        </p:nvPicPr>
        <p:blipFill>
          <a:blip r:embed="rId3"/>
          <a:stretch>
            <a:fillRect/>
          </a:stretch>
        </p:blipFill>
        <p:spPr>
          <a:xfrm>
            <a:off x="2012666" y="677520"/>
            <a:ext cx="8166669" cy="5481233"/>
          </a:xfrm>
          <a:prstGeom prst="rect">
            <a:avLst/>
          </a:prstGeom>
          <a:ln>
            <a:solidFill>
              <a:schemeClr val="tx1"/>
            </a:solidFill>
          </a:ln>
        </p:spPr>
      </p:pic>
      <p:pic>
        <p:nvPicPr>
          <p:cNvPr id="6" name="Picture 5" descr="This is the Education Scotland, Inclusion, Wellbeing and Equalities logo. It is  blue green and yellow.">
            <a:extLst>
              <a:ext uri="{FF2B5EF4-FFF2-40B4-BE49-F238E27FC236}">
                <a16:creationId xmlns:a16="http://schemas.microsoft.com/office/drawing/2014/main" id="{D19C1E1F-D32D-1782-777F-01358F4F7D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1568" y="0"/>
            <a:ext cx="1170432" cy="589252"/>
          </a:xfrm>
          <a:prstGeom prst="rect">
            <a:avLst/>
          </a:prstGeom>
        </p:spPr>
      </p:pic>
    </p:spTree>
    <p:extLst>
      <p:ext uri="{BB962C8B-B14F-4D97-AF65-F5344CB8AC3E}">
        <p14:creationId xmlns:p14="http://schemas.microsoft.com/office/powerpoint/2010/main" val="3120566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67C57E-D395-3B2B-7565-705BC2E28806}"/>
              </a:ext>
            </a:extLst>
          </p:cNvPr>
          <p:cNvSpPr>
            <a:spLocks noGrp="1"/>
          </p:cNvSpPr>
          <p:nvPr>
            <p:ph type="title"/>
          </p:nvPr>
        </p:nvSpPr>
        <p:spPr>
          <a:xfrm>
            <a:off x="641699" y="291644"/>
            <a:ext cx="10836972" cy="711200"/>
          </a:xfrm>
        </p:spPr>
        <p:txBody>
          <a:bodyPr/>
          <a:lstStyle/>
          <a:p>
            <a:r>
              <a:rPr lang="en-GB" dirty="0"/>
              <a:t>We value your feedback </a:t>
            </a:r>
          </a:p>
        </p:txBody>
      </p:sp>
      <p:sp>
        <p:nvSpPr>
          <p:cNvPr id="2" name="TextBox 1">
            <a:extLst>
              <a:ext uri="{FF2B5EF4-FFF2-40B4-BE49-F238E27FC236}">
                <a16:creationId xmlns:a16="http://schemas.microsoft.com/office/drawing/2014/main" id="{20B3CDD1-A1DE-D766-9D97-76F31AC9D1D4}"/>
              </a:ext>
            </a:extLst>
          </p:cNvPr>
          <p:cNvSpPr txBox="1"/>
          <p:nvPr/>
        </p:nvSpPr>
        <p:spPr>
          <a:xfrm>
            <a:off x="1778258" y="1029972"/>
            <a:ext cx="6695182"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Segoe UI"/>
                <a:ea typeface="+mn-ea"/>
                <a:cs typeface="Arial"/>
              </a:rPr>
              <a:t>From now until March 2024 we will be taking feedback on these resources so that we can make changes in advance of a formal launch of the Professional Learning Framework in June 2024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Segoe UI"/>
              <a:ea typeface="+mn-ea"/>
              <a:cs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prstClr val="black"/>
                </a:solidFill>
                <a:effectLst/>
                <a:uLnTx/>
                <a:uFillTx/>
                <a:latin typeface="Segoe UI"/>
                <a:ea typeface="+mn-ea"/>
                <a:cs typeface="Arial"/>
              </a:rPr>
              <a:t>Your feedback could help us improve this resource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Segoe UI"/>
              <a:ea typeface="+mn-ea"/>
              <a:cs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Segoe UI"/>
                <a:ea typeface="+mn-ea"/>
                <a:cs typeface="Arial"/>
              </a:rPr>
              <a:t>Please complete this short form, using the link or QR code, to let us know what you thought of it and any suggestions you have on how it could be improved </a:t>
            </a:r>
            <a:endParaRPr kumimoji="0" lang="en-US" sz="2200" b="0" i="0" u="none" strike="noStrike" kern="1200" cap="none" spc="0" normalizeH="0" baseline="0" noProof="0" dirty="0">
              <a:ln>
                <a:noFill/>
              </a:ln>
              <a:solidFill>
                <a:prstClr val="black"/>
              </a:solidFill>
              <a:effectLst/>
              <a:uLnTx/>
              <a:uFillTx/>
              <a:latin typeface="Segoe UI"/>
              <a:ea typeface="+mn-ea"/>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prstClr val="black"/>
              </a:solidFill>
              <a:effectLst/>
              <a:uLnTx/>
              <a:uFillTx/>
              <a:latin typeface="Segoe UI"/>
              <a:ea typeface="+mn-ea"/>
              <a:cs typeface="Arial"/>
            </a:endParaRPr>
          </a:p>
        </p:txBody>
      </p:sp>
      <p:sp>
        <p:nvSpPr>
          <p:cNvPr id="7" name="TextBox 6">
            <a:extLst>
              <a:ext uri="{FF2B5EF4-FFF2-40B4-BE49-F238E27FC236}">
                <a16:creationId xmlns:a16="http://schemas.microsoft.com/office/drawing/2014/main" id="{689B5DA9-7EB1-6512-7768-8CC6D2B5FF9E}"/>
              </a:ext>
            </a:extLst>
          </p:cNvPr>
          <p:cNvSpPr txBox="1"/>
          <p:nvPr/>
        </p:nvSpPr>
        <p:spPr>
          <a:xfrm>
            <a:off x="2097024" y="5567045"/>
            <a:ext cx="624230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strike="noStrike" kern="1200" cap="none" spc="0" normalizeH="0" noProof="0" dirty="0">
                <a:ln>
                  <a:noFill/>
                </a:ln>
                <a:effectLst/>
                <a:uLnTx/>
                <a:uFillTx/>
                <a:latin typeface="Segoe UI" panose="020B0502040204020203" pitchFamily="34" charset="0"/>
                <a:ea typeface="Calibri" panose="020F0502020204030204" pitchFamily="34" charset="0"/>
                <a:cs typeface="Segoe UI" panose="020B0502040204020203" pitchFamily="34" charset="0"/>
              </a:rPr>
              <a:t>LINK</a:t>
            </a:r>
            <a:r>
              <a:rPr kumimoji="0" lang="en-GB" sz="2400" b="0" i="0" strike="noStrike" kern="1200" cap="none" spc="0" normalizeH="0" noProof="0" dirty="0">
                <a:ln>
                  <a:noFill/>
                </a:ln>
                <a:effectLst/>
                <a:uLnTx/>
                <a:uFillTx/>
                <a:latin typeface="Segoe UI" panose="020B0502040204020203" pitchFamily="34" charset="0"/>
                <a:ea typeface="Calibri" panose="020F0502020204030204" pitchFamily="34" charset="0"/>
                <a:cs typeface="Segoe UI" panose="020B0502040204020203" pitchFamily="34" charset="0"/>
              </a:rPr>
              <a:t>: </a:t>
            </a:r>
            <a:r>
              <a:rPr kumimoji="0" lang="en-GB" sz="2400" b="0" i="0" u="sng" strike="noStrike" kern="1200" cap="none" spc="0" normalizeH="0" baseline="0" noProof="0" dirty="0">
                <a:ln>
                  <a:noFill/>
                </a:ln>
                <a:solidFill>
                  <a:srgbClr val="00C8A5"/>
                </a:solidFill>
                <a:effectLst/>
                <a:uLnTx/>
                <a:uFillTx/>
                <a:latin typeface="Segoe UI" panose="020B0502040204020203" pitchFamily="34" charset="0"/>
                <a:ea typeface="Calibri" panose="020F050202020403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https://forms.office.com/e/b5PCpJJJ3P</a:t>
            </a:r>
            <a:endParaRPr kumimoji="0" lang="en-GB" sz="1800" b="0" i="0" u="none" strike="noStrike" kern="1200" cap="none" spc="0" normalizeH="0" baseline="0" noProof="0" dirty="0">
              <a:ln>
                <a:noFill/>
              </a:ln>
              <a:solidFill>
                <a:prstClr val="black"/>
              </a:solidFill>
              <a:effectLst/>
              <a:uLnTx/>
              <a:uFillTx/>
              <a:latin typeface="Segoe UI" panose="020B0502040204020203" pitchFamily="34" charset="0"/>
              <a:ea typeface="Calibri" panose="020F0502020204030204" pitchFamily="34" charset="0"/>
              <a:cs typeface="Segoe UI" panose="020B0502040204020203" pitchFamily="34" charset="0"/>
            </a:endParaRPr>
          </a:p>
        </p:txBody>
      </p:sp>
      <p:pic>
        <p:nvPicPr>
          <p:cNvPr id="12" name="Picture 11" descr="This is an image of a pencil and forms with the text Feedback Form at the bottom. ">
            <a:extLst>
              <a:ext uri="{FF2B5EF4-FFF2-40B4-BE49-F238E27FC236}">
                <a16:creationId xmlns:a16="http://schemas.microsoft.com/office/drawing/2014/main" id="{0EA6FC52-B4E5-86A6-CB22-60CCD004DB9E}"/>
              </a:ext>
            </a:extLst>
          </p:cNvPr>
          <p:cNvPicPr>
            <a:picLocks noChangeAspect="1"/>
          </p:cNvPicPr>
          <p:nvPr/>
        </p:nvPicPr>
        <p:blipFill rotWithShape="1">
          <a:blip r:embed="rId4"/>
          <a:srcRect l="13089" t="9679" r="13264" b="13586"/>
          <a:stretch/>
        </p:blipFill>
        <p:spPr>
          <a:xfrm>
            <a:off x="486956" y="1122116"/>
            <a:ext cx="1052755" cy="1182506"/>
          </a:xfrm>
          <a:prstGeom prst="rect">
            <a:avLst/>
          </a:prstGeom>
          <a:ln w="50800">
            <a:noFill/>
          </a:ln>
        </p:spPr>
      </p:pic>
      <p:pic>
        <p:nvPicPr>
          <p:cNvPr id="5" name="Picture 4" descr="This image is a QR code to access an evaluation form">
            <a:extLst>
              <a:ext uri="{FF2B5EF4-FFF2-40B4-BE49-F238E27FC236}">
                <a16:creationId xmlns:a16="http://schemas.microsoft.com/office/drawing/2014/main" id="{BC7184C6-B54B-A525-1269-627480308240}"/>
              </a:ext>
            </a:extLst>
          </p:cNvPr>
          <p:cNvPicPr>
            <a:picLocks noChangeAspect="1"/>
          </p:cNvPicPr>
          <p:nvPr/>
        </p:nvPicPr>
        <p:blipFill>
          <a:blip r:embed="rId5"/>
          <a:stretch>
            <a:fillRect/>
          </a:stretch>
        </p:blipFill>
        <p:spPr>
          <a:xfrm>
            <a:off x="8558693" y="1558835"/>
            <a:ext cx="3146351" cy="3167051"/>
          </a:xfrm>
          <a:prstGeom prst="rect">
            <a:avLst/>
          </a:prstGeom>
        </p:spPr>
      </p:pic>
      <p:pic>
        <p:nvPicPr>
          <p:cNvPr id="8" name="Picture 7" descr="This is the Education Scotland, Inclusion, Wellbeing and Equalities logo. It is  blue green and yellow.">
            <a:extLst>
              <a:ext uri="{FF2B5EF4-FFF2-40B4-BE49-F238E27FC236}">
                <a16:creationId xmlns:a16="http://schemas.microsoft.com/office/drawing/2014/main" id="{7A959185-B376-7768-75EC-14CB8E79FC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42741" y="91965"/>
            <a:ext cx="1170432" cy="589252"/>
          </a:xfrm>
          <a:prstGeom prst="rect">
            <a:avLst/>
          </a:prstGeom>
        </p:spPr>
      </p:pic>
    </p:spTree>
    <p:extLst>
      <p:ext uri="{BB962C8B-B14F-4D97-AF65-F5344CB8AC3E}">
        <p14:creationId xmlns:p14="http://schemas.microsoft.com/office/powerpoint/2010/main" val="2584168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3768" y="1916499"/>
            <a:ext cx="10827033" cy="3039180"/>
          </a:xfrm>
        </p:spPr>
        <p:txBody>
          <a:bodyPr/>
          <a:lstStyle/>
          <a:p>
            <a:r>
              <a:rPr lang="en-US" sz="1400" b="1" dirty="0"/>
              <a:t>Education Scotland</a:t>
            </a:r>
          </a:p>
          <a:p>
            <a:r>
              <a:rPr lang="en-US" sz="1400" dirty="0" err="1"/>
              <a:t>Denholm</a:t>
            </a:r>
            <a:r>
              <a:rPr lang="en-US" sz="1400" dirty="0"/>
              <a:t> House</a:t>
            </a:r>
            <a:endParaRPr lang="en-GB" sz="1400" dirty="0"/>
          </a:p>
          <a:p>
            <a:r>
              <a:rPr lang="en-US" sz="1400" dirty="0" err="1"/>
              <a:t>Almondvale</a:t>
            </a:r>
            <a:r>
              <a:rPr lang="en-US" sz="1400" dirty="0"/>
              <a:t> Business Park</a:t>
            </a:r>
            <a:endParaRPr lang="en-GB" sz="1400" dirty="0"/>
          </a:p>
          <a:p>
            <a:r>
              <a:rPr lang="en-US" sz="1400" dirty="0" err="1"/>
              <a:t>Almondvale</a:t>
            </a:r>
            <a:r>
              <a:rPr lang="en-US" sz="1400" dirty="0"/>
              <a:t> Way</a:t>
            </a:r>
            <a:endParaRPr lang="en-GB" sz="1400" dirty="0"/>
          </a:p>
          <a:p>
            <a:r>
              <a:rPr lang="en-US" sz="1400" dirty="0"/>
              <a:t>Livingston EH54 6GA</a:t>
            </a:r>
            <a:endParaRPr lang="en-GB" sz="1400" dirty="0"/>
          </a:p>
          <a:p>
            <a:endParaRPr lang="en-GB" sz="1400" dirty="0"/>
          </a:p>
          <a:p>
            <a:r>
              <a:rPr lang="en-US" sz="1400" b="1" dirty="0"/>
              <a:t>T   </a:t>
            </a:r>
            <a:r>
              <a:rPr lang="en-US" sz="1400" dirty="0"/>
              <a:t>+44 (0)131 244 5000</a:t>
            </a:r>
            <a:endParaRPr lang="en-GB" sz="1400" dirty="0"/>
          </a:p>
          <a:p>
            <a:r>
              <a:rPr lang="en-US" sz="1400" b="1" dirty="0"/>
              <a:t>E   </a:t>
            </a:r>
            <a:r>
              <a:rPr lang="en-US" sz="1400" dirty="0"/>
              <a:t>enquiries@educationscotland.gsi.gov.uk</a:t>
            </a:r>
            <a:endParaRPr lang="en-GB" sz="1400" dirty="0"/>
          </a:p>
          <a:p>
            <a:r>
              <a:rPr lang="en-US" sz="1400" dirty="0"/>
              <a:t> </a:t>
            </a:r>
            <a:endParaRPr lang="en-GB" sz="1400" dirty="0"/>
          </a:p>
        </p:txBody>
      </p:sp>
      <p:pic>
        <p:nvPicPr>
          <p:cNvPr id="4" name="Picture 3" descr="This is the Education Scotland logo. It is blue green and yellow."/>
          <p:cNvPicPr>
            <a:picLocks noChangeAspect="1"/>
          </p:cNvPicPr>
          <p:nvPr/>
        </p:nvPicPr>
        <p:blipFill rotWithShape="1">
          <a:blip r:embed="rId3" cstate="print">
            <a:extLst>
              <a:ext uri="{28A0092B-C50C-407E-A947-70E740481C1C}">
                <a14:useLocalDpi xmlns:a14="http://schemas.microsoft.com/office/drawing/2010/main" val="0"/>
              </a:ext>
            </a:extLst>
          </a:blip>
          <a:srcRect l="9653" t="15093" r="10209" b="27991"/>
          <a:stretch/>
        </p:blipFill>
        <p:spPr>
          <a:xfrm>
            <a:off x="546913" y="398639"/>
            <a:ext cx="2604792" cy="113102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752516"/>
            <a:ext cx="12209380" cy="3105484"/>
          </a:xfrm>
          <a:prstGeom prst="rect">
            <a:avLst/>
          </a:prstGeom>
        </p:spPr>
      </p:pic>
      <p:sp>
        <p:nvSpPr>
          <p:cNvPr id="2" name="Title 1">
            <a:extLst>
              <a:ext uri="{FF2B5EF4-FFF2-40B4-BE49-F238E27FC236}">
                <a16:creationId xmlns:a16="http://schemas.microsoft.com/office/drawing/2014/main" id="{F85E4C37-5DB2-CDCE-E7F6-4240E149CE9D}"/>
              </a:ext>
              <a:ext uri="{C183D7F6-B498-43B3-948B-1728B52AA6E4}">
                <adec:decorative xmlns:adec="http://schemas.microsoft.com/office/drawing/2017/decorative" val="1"/>
              </a:ext>
            </a:extLst>
          </p:cNvPr>
          <p:cNvSpPr txBox="1">
            <a:spLocks noGrp="1"/>
          </p:cNvSpPr>
          <p:nvPr>
            <p:ph type="title" idx="4294967295"/>
          </p:nvPr>
        </p:nvSpPr>
        <p:spPr>
          <a:xfrm>
            <a:off x="6611048" y="5972962"/>
            <a:ext cx="5580952"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bg1"/>
                </a:solidFill>
                <a:effectLst/>
                <a:uLnTx/>
                <a:uFillTx/>
                <a:latin typeface="+mn-lt"/>
                <a:ea typeface="+mn-ea"/>
                <a:cs typeface="+mn-cs"/>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bg1"/>
                </a:solidFill>
                <a:effectLst/>
                <a:uLnTx/>
                <a:uFillTx/>
                <a:latin typeface="+mn-lt"/>
                <a:ea typeface="+mn-ea"/>
                <a:cs typeface="+mn-cs"/>
              </a:rPr>
              <a:t>Do luchd-ionnsachaidh na h-Alba, le luchd-foghlaim Alba </a:t>
            </a:r>
          </a:p>
        </p:txBody>
      </p:sp>
    </p:spTree>
    <p:extLst>
      <p:ext uri="{BB962C8B-B14F-4D97-AF65-F5344CB8AC3E}">
        <p14:creationId xmlns:p14="http://schemas.microsoft.com/office/powerpoint/2010/main" val="411108439"/>
      </p:ext>
    </p:extLst>
  </p:cSld>
  <p:clrMapOvr>
    <a:masterClrMapping/>
  </p:clrMapOvr>
</p:sld>
</file>

<file path=ppt/theme/theme1.xml><?xml version="1.0" encoding="utf-8"?>
<a:theme xmlns:a="http://schemas.openxmlformats.org/drawingml/2006/main" name="Powerpoint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etadata xmlns="http://www.objective.com/ecm/document/metadata/53D26341A57B383EE0540010E0463CCA" version="1.0.0">
  <systemFields>
    <field name="Objective-Id">
      <value order="0">A21498026</value>
    </field>
    <field name="Objective-Title">
      <value order="0">ES PP Template</value>
    </field>
    <field name="Objective-Description">
      <value order="0"/>
    </field>
    <field name="Objective-CreationStamp">
      <value order="0">2018-07-03T15:47:18Z</value>
    </field>
    <field name="Objective-IsApproved">
      <value order="0">false</value>
    </field>
    <field name="Objective-IsPublished">
      <value order="0">false</value>
    </field>
    <field name="Objective-DatePublished">
      <value order="0"/>
    </field>
    <field name="Objective-ModificationStamp">
      <value order="0">2018-07-03T15:47:33Z</value>
    </field>
    <field name="Objective-Owner">
      <value order="0">Gore, Hazel H (Z612349)</value>
    </field>
    <field name="Objective-Path">
      <value order="0">Objective Global Folder:SG File Plan:Administration:Corporate strategy:Communications:General: Communications:Education Scotland: Communications: Branding and Templates: 2016-2021</value>
    </field>
    <field name="Objective-Parent">
      <value order="0">Education Scotland: Communications: Branding and Templates: 2016-2021</value>
    </field>
    <field name="Objective-State">
      <value order="0">Being Drafted</value>
    </field>
    <field name="Objective-VersionId">
      <value order="0">vA30249846</value>
    </field>
    <field name="Objective-Version">
      <value order="0">0.2</value>
    </field>
    <field name="Objective-VersionNumber">
      <value order="0">2</value>
    </field>
    <field name="Objective-VersionComment">
      <value order="0"/>
    </field>
    <field name="Objective-FileNumber">
      <value order="0">qA635530</value>
    </field>
    <field name="Objective-Classification">
      <value order="0">OFFICIAL</value>
    </field>
    <field name="Objective-Caveats">
      <value order="0">Caveat for access to SG Fileplan</value>
    </field>
  </systemFields>
  <catalogues>
    <catalogue name="Document Type Catalogue" type="type" ori="id:cA35">
      <field name="Objective-Connect Creator">
        <value order="0"/>
      </field>
      <field name="Objective-Date Received">
        <value order="0"/>
      </field>
      <field name="Objective-Date of Original">
        <value order="0"/>
      </field>
      <field name="Objective-SG Web Publication - Category">
        <value order="0"/>
      </field>
      <field name="Objective-SG Web Publication - Category 2 Classification">
        <value order="0"/>
      </field>
    </catalogue>
  </catalogues>
</metadata>
</file>

<file path=customXml/item3.xml><?xml version="1.0" encoding="utf-8"?>
<ct:contentTypeSchema xmlns:ct="http://schemas.microsoft.com/office/2006/metadata/contentType" xmlns:ma="http://schemas.microsoft.com/office/2006/metadata/properties/metaAttributes" ct:_="" ma:_="" ma:contentTypeName="Document" ma:contentTypeID="0x0101004E607A103A348F4B8DE30DB8BCF09D6B" ma:contentTypeVersion="16" ma:contentTypeDescription="Create a new document." ma:contentTypeScope="" ma:versionID="ae985a474ed3b4de5b0a751b2e7f27c2">
  <xsd:schema xmlns:xsd="http://www.w3.org/2001/XMLSchema" xmlns:xs="http://www.w3.org/2001/XMLSchema" xmlns:p="http://schemas.microsoft.com/office/2006/metadata/properties" xmlns:ns2="a051077f-6078-4466-a38f-b6d930d916b1" xmlns:ns3="07478566-c77e-4a5d-9cf3-8b922a5f4212" targetNamespace="http://schemas.microsoft.com/office/2006/metadata/properties" ma:root="true" ma:fieldsID="85b99e936812d3722e761a48bd7b51bc" ns2:_="" ns3:_="">
    <xsd:import namespace="a051077f-6078-4466-a38f-b6d930d916b1"/>
    <xsd:import namespace="07478566-c77e-4a5d-9cf3-8b922a5f421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1077f-6078-4466-a38f-b6d930d916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478566-c77e-4a5d-9cf3-8b922a5f421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344a44f-f91e-4cc6-a2d5-5690c0471061}" ma:internalName="TaxCatchAll" ma:showField="CatchAllData" ma:web="07478566-c77e-4a5d-9cf3-8b922a5f42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a051077f-6078-4466-a38f-b6d930d916b1">
      <Terms xmlns="http://schemas.microsoft.com/office/infopath/2007/PartnerControls"/>
    </lcf76f155ced4ddcb4097134ff3c332f>
    <TaxCatchAll xmlns="07478566-c77e-4a5d-9cf3-8b922a5f4212" xsi:nil="true"/>
  </documentManagement>
</p:properties>
</file>

<file path=customXml/itemProps1.xml><?xml version="1.0" encoding="utf-8"?>
<ds:datastoreItem xmlns:ds="http://schemas.openxmlformats.org/officeDocument/2006/customXml" ds:itemID="{FE75B553-2AE0-4B0C-913C-4B15DEBD22D7}">
  <ds:schemaRefs>
    <ds:schemaRef ds:uri="http://schemas.microsoft.com/sharepoint/v3/contenttype/forms"/>
  </ds:schemaRefs>
</ds:datastoreItem>
</file>

<file path=customXml/itemProps2.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3.xml><?xml version="1.0" encoding="utf-8"?>
<ds:datastoreItem xmlns:ds="http://schemas.openxmlformats.org/officeDocument/2006/customXml" ds:itemID="{7C5CA4A2-C6BC-484E-9B80-641394084FB9}">
  <ds:schemaRefs>
    <ds:schemaRef ds:uri="07478566-c77e-4a5d-9cf3-8b922a5f4212"/>
    <ds:schemaRef ds:uri="a051077f-6078-4466-a38f-b6d930d916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D7967039-C71A-4B84-9858-0728C216CC08}">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a051077f-6078-4466-a38f-b6d930d916b1"/>
    <ds:schemaRef ds:uri="http://www.w3.org/XML/1998/namespace"/>
    <ds:schemaRef ds:uri="http://purl.org/dc/dcmitype/"/>
    <ds:schemaRef ds:uri="http://purl.org/dc/terms/"/>
    <ds:schemaRef ds:uri="http://schemas.microsoft.com/office/infopath/2007/PartnerControls"/>
    <ds:schemaRef ds:uri="07478566-c77e-4a5d-9cf3-8b922a5f4212"/>
  </ds:schemaRefs>
</ds:datastoreItem>
</file>

<file path=docProps/app.xml><?xml version="1.0" encoding="utf-8"?>
<Properties xmlns="http://schemas.openxmlformats.org/officeDocument/2006/extended-properties" xmlns:vt="http://schemas.openxmlformats.org/officeDocument/2006/docPropsVTypes">
  <Template>ES PP Template</Template>
  <TotalTime>725</TotalTime>
  <Words>2411</Words>
  <Application>Microsoft Office PowerPoint</Application>
  <PresentationFormat>Widescreen</PresentationFormat>
  <Paragraphs>235</Paragraphs>
  <Slides>16</Slides>
  <Notes>16</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Arial</vt:lpstr>
      <vt:lpstr>Arial,Sans-Serif</vt:lpstr>
      <vt:lpstr>Calibri</vt:lpstr>
      <vt:lpstr>Courier New</vt:lpstr>
      <vt:lpstr>inherit</vt:lpstr>
      <vt:lpstr>Lucida Grande</vt:lpstr>
      <vt:lpstr>Segoe UI</vt:lpstr>
      <vt:lpstr>Symbol</vt:lpstr>
      <vt:lpstr>Symbol,Sans-Serif</vt:lpstr>
      <vt:lpstr>Wingdings</vt:lpstr>
      <vt:lpstr>Powerpoint_template</vt:lpstr>
      <vt:lpstr>Inclusion Wellbeing &amp; Equalities Professional Learning Framework  Regulate-Relate-Reason-Restore:  The Sequence of Engagement   Informed Level</vt:lpstr>
      <vt:lpstr>Interconnectivity </vt:lpstr>
      <vt:lpstr>How to use this resource</vt:lpstr>
      <vt:lpstr>National Model for Professional Learning</vt:lpstr>
      <vt:lpstr>Welcome </vt:lpstr>
      <vt:lpstr>The Sequence of Engagement (The Neurosequential Model)</vt:lpstr>
      <vt:lpstr>The Sequence of Engagement – The 3 R’s plus 1</vt:lpstr>
      <vt:lpstr>1. Regulate (sensory brain) - through co-regulation</vt:lpstr>
      <vt:lpstr>2. Relate (emotional brain) - through connection</vt:lpstr>
      <vt:lpstr>3. Reason (thinking brain) - through learning</vt:lpstr>
      <vt:lpstr>4. Repair and Restore – through relationships &amp; reflection</vt:lpstr>
      <vt:lpstr>How do we help someone who is dysregulated?</vt:lpstr>
      <vt:lpstr>Reflection</vt:lpstr>
      <vt:lpstr>Resources and Information to help</vt:lpstr>
      <vt:lpstr>We value your feedback </vt:lpstr>
      <vt:lpstr>For Scotland's learners, with Scotland's educators Do luchd-ionnsachaidh na h-Alba, le luchd-foghlaim Alba </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Gore H (Hazel)</dc:creator>
  <cp:lastModifiedBy>Jeremy Stevenson</cp:lastModifiedBy>
  <cp:revision>54</cp:revision>
  <cp:lastPrinted>2014-02-19T15:05:01Z</cp:lastPrinted>
  <dcterms:created xsi:type="dcterms:W3CDTF">2019-01-11T13:27:44Z</dcterms:created>
  <dcterms:modified xsi:type="dcterms:W3CDTF">2025-12-01T14:21:10Z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0x0101004E607A103A348F4B8DE30DB8BCF09D6B</vt:lpwstr>
  </property>
  <property fmtid="{D5CDD505-2E9C-101B-9397-08002B2CF9AE}" pid="3" name="_dlc_DocIdItemGuid">
    <vt:lpwstr>c74d0d01-22fa-4460-a599-e806a271597e</vt:lpwstr>
  </property>
  <property fmtid="{D5CDD505-2E9C-101B-9397-08002B2CF9AE}" pid="4" name="Objective-Id">
    <vt:lpwstr>A21498026</vt:lpwstr>
  </property>
  <property fmtid="{D5CDD505-2E9C-101B-9397-08002B2CF9AE}" pid="5" name="Objective-Title">
    <vt:lpwstr>ES PP Template</vt:lpwstr>
  </property>
  <property fmtid="{D5CDD505-2E9C-101B-9397-08002B2CF9AE}" pid="6" name="Objective-Description">
    <vt:lpwstr/>
  </property>
  <property fmtid="{D5CDD505-2E9C-101B-9397-08002B2CF9AE}" pid="7" name="Objective-CreationStamp">
    <vt:filetime>2018-07-03T15:47:23Z</vt:filetime>
  </property>
  <property fmtid="{D5CDD505-2E9C-101B-9397-08002B2CF9AE}" pid="8" name="Objective-IsApproved">
    <vt:bool>false</vt:bool>
  </property>
  <property fmtid="{D5CDD505-2E9C-101B-9397-08002B2CF9AE}" pid="9" name="Objective-IsPublished">
    <vt:bool>false</vt:bool>
  </property>
  <property fmtid="{D5CDD505-2E9C-101B-9397-08002B2CF9AE}" pid="10" name="Objective-DatePublished">
    <vt:lpwstr/>
  </property>
  <property fmtid="{D5CDD505-2E9C-101B-9397-08002B2CF9AE}" pid="11" name="Objective-ModificationStamp">
    <vt:filetime>2018-07-18T13:20:05Z</vt:filetime>
  </property>
  <property fmtid="{D5CDD505-2E9C-101B-9397-08002B2CF9AE}" pid="12" name="Objective-Owner">
    <vt:lpwstr>Gore, Hazel H (Z612349)</vt:lpwstr>
  </property>
  <property fmtid="{D5CDD505-2E9C-101B-9397-08002B2CF9AE}" pid="13" name="Objective-Path">
    <vt:lpwstr>Objective Global Folder:SG File Plan:Administration:Corporate strategy:Communications:General: Communications:Education Scotland: Communications: Branding and Templates: 2016-2021:</vt:lpwstr>
  </property>
  <property fmtid="{D5CDD505-2E9C-101B-9397-08002B2CF9AE}" pid="14" name="Objective-Parent">
    <vt:lpwstr>Education Scotland: Communications: Branding and Templates: 2016-2021</vt:lpwstr>
  </property>
  <property fmtid="{D5CDD505-2E9C-101B-9397-08002B2CF9AE}" pid="15" name="Objective-State">
    <vt:lpwstr>Being Drafted</vt:lpwstr>
  </property>
  <property fmtid="{D5CDD505-2E9C-101B-9397-08002B2CF9AE}" pid="16" name="Objective-VersionId">
    <vt:lpwstr>vA30249846</vt:lpwstr>
  </property>
  <property fmtid="{D5CDD505-2E9C-101B-9397-08002B2CF9AE}" pid="17" name="Objective-Version">
    <vt:lpwstr>0.2</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Connect Creator">
    <vt:lpwstr/>
  </property>
  <property fmtid="{D5CDD505-2E9C-101B-9397-08002B2CF9AE}" pid="24" name="Objective-Date Received">
    <vt:lpwstr/>
  </property>
  <property fmtid="{D5CDD505-2E9C-101B-9397-08002B2CF9AE}" pid="25" name="Objective-Date of Original">
    <vt:lpwstr/>
  </property>
  <property fmtid="{D5CDD505-2E9C-101B-9397-08002B2CF9AE}" pid="26" name="Objective-SG Web Publication - Category">
    <vt:lpwstr/>
  </property>
  <property fmtid="{D5CDD505-2E9C-101B-9397-08002B2CF9AE}" pid="27" name="Objective-SG Web Publication - Category 2 Classification">
    <vt:lpwstr/>
  </property>
  <property fmtid="{D5CDD505-2E9C-101B-9397-08002B2CF9AE}" pid="28" name="Objective-Comment">
    <vt:lpwstr/>
  </property>
  <property fmtid="{D5CDD505-2E9C-101B-9397-08002B2CF9AE}" pid="29" name="Objective-Date of Original [system]">
    <vt:lpwstr/>
  </property>
  <property fmtid="{D5CDD505-2E9C-101B-9397-08002B2CF9AE}" pid="30" name="Objective-Date Received [system]">
    <vt:lpwstr/>
  </property>
  <property fmtid="{D5CDD505-2E9C-101B-9397-08002B2CF9AE}" pid="31" name="Objective-SG Web Publication - Category [system]">
    <vt:lpwstr/>
  </property>
  <property fmtid="{D5CDD505-2E9C-101B-9397-08002B2CF9AE}" pid="32" name="Objective-SG Web Publication - Category 2 Classification [system]">
    <vt:lpwstr/>
  </property>
  <property fmtid="{D5CDD505-2E9C-101B-9397-08002B2CF9AE}" pid="33" name="Objective-Connect Creator [system]">
    <vt:lpwstr/>
  </property>
  <property fmtid="{D5CDD505-2E9C-101B-9397-08002B2CF9AE}" pid="34" name="MediaServiceImageTags">
    <vt:lpwstr/>
  </property>
</Properties>
</file>