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2" r:id="rId2"/>
    <p:sldId id="320" r:id="rId3"/>
    <p:sldId id="301" r:id="rId4"/>
    <p:sldId id="302" r:id="rId5"/>
    <p:sldId id="303" r:id="rId6"/>
    <p:sldId id="304" r:id="rId7"/>
    <p:sldId id="293" r:id="rId8"/>
    <p:sldId id="305" r:id="rId9"/>
    <p:sldId id="317" r:id="rId10"/>
    <p:sldId id="279" r:id="rId11"/>
    <p:sldId id="321" r:id="rId12"/>
    <p:sldId id="278" r:id="rId13"/>
    <p:sldId id="322" r:id="rId14"/>
    <p:sldId id="310" r:id="rId15"/>
    <p:sldId id="297" r:id="rId16"/>
    <p:sldId id="309" r:id="rId17"/>
    <p:sldId id="308" r:id="rId18"/>
    <p:sldId id="311" r:id="rId19"/>
    <p:sldId id="31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A4A88A-8D21-828D-7EBF-B077F7A76DB0}" v="2" dt="2026-04-01T17:31:37.3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9" autoAdjust="0"/>
    <p:restoredTop sz="86375" autoAdjust="0"/>
  </p:normalViewPr>
  <p:slideViewPr>
    <p:cSldViewPr snapToGrid="0">
      <p:cViewPr varScale="1">
        <p:scale>
          <a:sx n="61" d="100"/>
          <a:sy n="61" d="100"/>
        </p:scale>
        <p:origin x="52" y="116"/>
      </p:cViewPr>
      <p:guideLst/>
    </p:cSldViewPr>
  </p:slideViewPr>
  <p:outlineViewPr>
    <p:cViewPr>
      <p:scale>
        <a:sx n="33" d="100"/>
        <a:sy n="33" d="100"/>
      </p:scale>
      <p:origin x="0" y="-238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kah Constable" userId="S::rebekah.constable@educationscotland.gov.scot::5f7a9f1f-0186-4a3c-9756-665bc5fb5a9c" providerId="AD" clId="Web-{24A4A88A-8D21-828D-7EBF-B077F7A76DB0}"/>
    <pc:docChg chg="modSld">
      <pc:chgData name="Rebekah Constable" userId="S::rebekah.constable@educationscotland.gov.scot::5f7a9f1f-0186-4a3c-9756-665bc5fb5a9c" providerId="AD" clId="Web-{24A4A88A-8D21-828D-7EBF-B077F7A76DB0}" dt="2026-04-01T17:31:37.304" v="1" actId="1076"/>
      <pc:docMkLst>
        <pc:docMk/>
      </pc:docMkLst>
      <pc:sldChg chg="modSp">
        <pc:chgData name="Rebekah Constable" userId="S::rebekah.constable@educationscotland.gov.scot::5f7a9f1f-0186-4a3c-9756-665bc5fb5a9c" providerId="AD" clId="Web-{24A4A88A-8D21-828D-7EBF-B077F7A76DB0}" dt="2026-04-01T17:31:37.304" v="1" actId="1076"/>
        <pc:sldMkLst>
          <pc:docMk/>
          <pc:sldMk cId="3455261296" sldId="301"/>
        </pc:sldMkLst>
        <pc:picChg chg="mod">
          <ac:chgData name="Rebekah Constable" userId="S::rebekah.constable@educationscotland.gov.scot::5f7a9f1f-0186-4a3c-9756-665bc5fb5a9c" providerId="AD" clId="Web-{24A4A88A-8D21-828D-7EBF-B077F7A76DB0}" dt="2026-04-01T17:31:37.304" v="1" actId="1076"/>
          <ac:picMkLst>
            <pc:docMk/>
            <pc:sldMk cId="3455261296" sldId="301"/>
            <ac:picMk id="5" creationId="{9749D566-6B1F-AD89-4A10-0DC356F6CD40}"/>
          </ac:picMkLst>
        </pc:picChg>
      </pc:sldChg>
    </pc:docChg>
  </pc:docChgLst>
  <pc:docChgLst>
    <pc:chgData name="Fran Foreman" userId="1cfa5fa4-6413-4bfc-881f-e54539b751bb" providerId="ADAL" clId="{FE919546-E30A-46A8-9483-F7DBC83CD46C}"/>
    <pc:docChg chg="undo custSel addSld delSld modSld">
      <pc:chgData name="Fran Foreman" userId="1cfa5fa4-6413-4bfc-881f-e54539b751bb" providerId="ADAL" clId="{FE919546-E30A-46A8-9483-F7DBC83CD46C}" dt="2026-03-26T20:33:46.153" v="222"/>
      <pc:docMkLst>
        <pc:docMk/>
      </pc:docMkLst>
      <pc:sldChg chg="modSp mod">
        <pc:chgData name="Fran Foreman" userId="1cfa5fa4-6413-4bfc-881f-e54539b751bb" providerId="ADAL" clId="{FE919546-E30A-46A8-9483-F7DBC83CD46C}" dt="2026-03-23T17:25:35.902" v="104" actId="207"/>
        <pc:sldMkLst>
          <pc:docMk/>
          <pc:sldMk cId="2637808359" sldId="278"/>
        </pc:sldMkLst>
        <pc:spChg chg="mod">
          <ac:chgData name="Fran Foreman" userId="1cfa5fa4-6413-4bfc-881f-e54539b751bb" providerId="ADAL" clId="{FE919546-E30A-46A8-9483-F7DBC83CD46C}" dt="2026-03-23T17:25:35.902" v="104" actId="207"/>
          <ac:spMkLst>
            <pc:docMk/>
            <pc:sldMk cId="2637808359" sldId="278"/>
            <ac:spMk id="2" creationId="{07BC6A7D-DF0E-9896-0B5A-0AB416A24940}"/>
          </ac:spMkLst>
        </pc:spChg>
        <pc:spChg chg="mod">
          <ac:chgData name="Fran Foreman" userId="1cfa5fa4-6413-4bfc-881f-e54539b751bb" providerId="ADAL" clId="{FE919546-E30A-46A8-9483-F7DBC83CD46C}" dt="2026-03-23T17:25:32.757" v="103" actId="1076"/>
          <ac:spMkLst>
            <pc:docMk/>
            <pc:sldMk cId="2637808359" sldId="278"/>
            <ac:spMk id="3" creationId="{E22FB50C-D7E0-AB46-0EFB-64ADBD5A5C26}"/>
          </ac:spMkLst>
        </pc:spChg>
      </pc:sldChg>
      <pc:sldChg chg="modSp mod">
        <pc:chgData name="Fran Foreman" userId="1cfa5fa4-6413-4bfc-881f-e54539b751bb" providerId="ADAL" clId="{FE919546-E30A-46A8-9483-F7DBC83CD46C}" dt="2026-03-23T17:22:57.526" v="77" actId="962"/>
        <pc:sldMkLst>
          <pc:docMk/>
          <pc:sldMk cId="2220271096" sldId="279"/>
        </pc:sldMkLst>
        <pc:picChg chg="mod">
          <ac:chgData name="Fran Foreman" userId="1cfa5fa4-6413-4bfc-881f-e54539b751bb" providerId="ADAL" clId="{FE919546-E30A-46A8-9483-F7DBC83CD46C}" dt="2026-03-23T17:22:57.526" v="77" actId="962"/>
          <ac:picMkLst>
            <pc:docMk/>
            <pc:sldMk cId="2220271096" sldId="279"/>
            <ac:picMk id="4" creationId="{52E63158-2088-13AF-BC64-19249A3FEF5E}"/>
          </ac:picMkLst>
        </pc:picChg>
      </pc:sldChg>
      <pc:sldChg chg="modSp mod">
        <pc:chgData name="Fran Foreman" userId="1cfa5fa4-6413-4bfc-881f-e54539b751bb" providerId="ADAL" clId="{FE919546-E30A-46A8-9483-F7DBC83CD46C}" dt="2026-03-26T20:33:46.153" v="222"/>
        <pc:sldMkLst>
          <pc:docMk/>
          <pc:sldMk cId="1329812166" sldId="293"/>
        </pc:sldMkLst>
        <pc:spChg chg="mod ord">
          <ac:chgData name="Fran Foreman" userId="1cfa5fa4-6413-4bfc-881f-e54539b751bb" providerId="ADAL" clId="{FE919546-E30A-46A8-9483-F7DBC83CD46C}" dt="2026-03-26T20:33:46.153" v="222"/>
          <ac:spMkLst>
            <pc:docMk/>
            <pc:sldMk cId="1329812166" sldId="293"/>
            <ac:spMk id="2" creationId="{6B8C9228-8564-81ED-9252-8ADED161A416}"/>
          </ac:spMkLst>
        </pc:spChg>
        <pc:spChg chg="mod ord">
          <ac:chgData name="Fran Foreman" userId="1cfa5fa4-6413-4bfc-881f-e54539b751bb" providerId="ADAL" clId="{FE919546-E30A-46A8-9483-F7DBC83CD46C}" dt="2026-03-26T20:33:46.153" v="222"/>
          <ac:spMkLst>
            <pc:docMk/>
            <pc:sldMk cId="1329812166" sldId="293"/>
            <ac:spMk id="12" creationId="{F9582378-5278-5CCC-A7C8-FC983FA413F2}"/>
          </ac:spMkLst>
        </pc:spChg>
        <pc:picChg chg="mod ord">
          <ac:chgData name="Fran Foreman" userId="1cfa5fa4-6413-4bfc-881f-e54539b751bb" providerId="ADAL" clId="{FE919546-E30A-46A8-9483-F7DBC83CD46C}" dt="2026-03-26T20:33:46.153" v="222"/>
          <ac:picMkLst>
            <pc:docMk/>
            <pc:sldMk cId="1329812166" sldId="293"/>
            <ac:picMk id="4" creationId="{EC4A0F97-3540-A790-FD55-B8FB3A2634BE}"/>
          </ac:picMkLst>
        </pc:picChg>
        <pc:picChg chg="mod ord">
          <ac:chgData name="Fran Foreman" userId="1cfa5fa4-6413-4bfc-881f-e54539b751bb" providerId="ADAL" clId="{FE919546-E30A-46A8-9483-F7DBC83CD46C}" dt="2026-03-26T20:33:46.153" v="222"/>
          <ac:picMkLst>
            <pc:docMk/>
            <pc:sldMk cId="1329812166" sldId="293"/>
            <ac:picMk id="7" creationId="{CFCD7C33-EECA-C52B-9C4D-17DD659F5532}"/>
          </ac:picMkLst>
        </pc:picChg>
      </pc:sldChg>
      <pc:sldChg chg="modSp mod">
        <pc:chgData name="Fran Foreman" userId="1cfa5fa4-6413-4bfc-881f-e54539b751bb" providerId="ADAL" clId="{FE919546-E30A-46A8-9483-F7DBC83CD46C}" dt="2026-03-26T20:33:10.324" v="217" actId="20577"/>
        <pc:sldMkLst>
          <pc:docMk/>
          <pc:sldMk cId="3528374162" sldId="297"/>
        </pc:sldMkLst>
        <pc:spChg chg="mod ord">
          <ac:chgData name="Fran Foreman" userId="1cfa5fa4-6413-4bfc-881f-e54539b751bb" providerId="ADAL" clId="{FE919546-E30A-46A8-9483-F7DBC83CD46C}" dt="2026-03-26T20:33:10.324" v="217" actId="20577"/>
          <ac:spMkLst>
            <pc:docMk/>
            <pc:sldMk cId="3528374162" sldId="297"/>
            <ac:spMk id="2" creationId="{3D2E8ABC-C5CE-F219-C79F-5F19839D7AB7}"/>
          </ac:spMkLst>
        </pc:spChg>
        <pc:spChg chg="mod ord">
          <ac:chgData name="Fran Foreman" userId="1cfa5fa4-6413-4bfc-881f-e54539b751bb" providerId="ADAL" clId="{FE919546-E30A-46A8-9483-F7DBC83CD46C}" dt="2026-03-23T17:28:46.446" v="136" actId="13244"/>
          <ac:spMkLst>
            <pc:docMk/>
            <pc:sldMk cId="3528374162" sldId="297"/>
            <ac:spMk id="3" creationId="{0E2882F5-3D5B-E35C-9E5F-8FD140BCE8A3}"/>
          </ac:spMkLst>
        </pc:spChg>
        <pc:picChg chg="mod">
          <ac:chgData name="Fran Foreman" userId="1cfa5fa4-6413-4bfc-881f-e54539b751bb" providerId="ADAL" clId="{FE919546-E30A-46A8-9483-F7DBC83CD46C}" dt="2026-03-23T17:28:54.793" v="138" actId="962"/>
          <ac:picMkLst>
            <pc:docMk/>
            <pc:sldMk cId="3528374162" sldId="297"/>
            <ac:picMk id="4" creationId="{7BF42598-D856-0B31-84DE-B8D01232F5AD}"/>
          </ac:picMkLst>
        </pc:picChg>
        <pc:picChg chg="ord">
          <ac:chgData name="Fran Foreman" userId="1cfa5fa4-6413-4bfc-881f-e54539b751bb" providerId="ADAL" clId="{FE919546-E30A-46A8-9483-F7DBC83CD46C}" dt="2026-03-23T17:28:51.804" v="137" actId="13244"/>
          <ac:picMkLst>
            <pc:docMk/>
            <pc:sldMk cId="3528374162" sldId="297"/>
            <ac:picMk id="10" creationId="{BFA4689D-E1D0-CB83-694E-72500423EE91}"/>
          </ac:picMkLst>
        </pc:picChg>
      </pc:sldChg>
      <pc:sldChg chg="addSp delSp modSp mod">
        <pc:chgData name="Fran Foreman" userId="1cfa5fa4-6413-4bfc-881f-e54539b751bb" providerId="ADAL" clId="{FE919546-E30A-46A8-9483-F7DBC83CD46C}" dt="2026-03-23T17:33:15.259" v="194" actId="27636"/>
        <pc:sldMkLst>
          <pc:docMk/>
          <pc:sldMk cId="3455261296" sldId="301"/>
        </pc:sldMkLst>
        <pc:spChg chg="mod">
          <ac:chgData name="Fran Foreman" userId="1cfa5fa4-6413-4bfc-881f-e54539b751bb" providerId="ADAL" clId="{FE919546-E30A-46A8-9483-F7DBC83CD46C}" dt="2026-03-23T17:33:15.259" v="194" actId="27636"/>
          <ac:spMkLst>
            <pc:docMk/>
            <pc:sldMk cId="3455261296" sldId="301"/>
            <ac:spMk id="3" creationId="{3B6D89B7-7E15-BFC2-45AD-9D7BB4848737}"/>
          </ac:spMkLst>
        </pc:spChg>
      </pc:sldChg>
      <pc:sldChg chg="delSp modSp mod">
        <pc:chgData name="Fran Foreman" userId="1cfa5fa4-6413-4bfc-881f-e54539b751bb" providerId="ADAL" clId="{FE919546-E30A-46A8-9483-F7DBC83CD46C}" dt="2026-03-25T16:13:01.505" v="206" actId="478"/>
        <pc:sldMkLst>
          <pc:docMk/>
          <pc:sldMk cId="2473608492" sldId="302"/>
        </pc:sldMkLst>
        <pc:spChg chg="mod ord">
          <ac:chgData name="Fran Foreman" userId="1cfa5fa4-6413-4bfc-881f-e54539b751bb" providerId="ADAL" clId="{FE919546-E30A-46A8-9483-F7DBC83CD46C}" dt="2026-03-23T17:32:49.356" v="188" actId="113"/>
          <ac:spMkLst>
            <pc:docMk/>
            <pc:sldMk cId="2473608492" sldId="302"/>
            <ac:spMk id="2" creationId="{D6AED233-1ED2-58BD-ED78-45032B73D3A6}"/>
          </ac:spMkLst>
        </pc:spChg>
        <pc:picChg chg="mod">
          <ac:chgData name="Fran Foreman" userId="1cfa5fa4-6413-4bfc-881f-e54539b751bb" providerId="ADAL" clId="{FE919546-E30A-46A8-9483-F7DBC83CD46C}" dt="2026-03-25T16:12:46.848" v="203" actId="962"/>
          <ac:picMkLst>
            <pc:docMk/>
            <pc:sldMk cId="2473608492" sldId="302"/>
            <ac:picMk id="4" creationId="{12DC7DEE-525E-04A1-96AF-98C8CD09F8BD}"/>
          </ac:picMkLst>
        </pc:picChg>
      </pc:sldChg>
      <pc:sldChg chg="addSp delSp modSp mod">
        <pc:chgData name="Fran Foreman" userId="1cfa5fa4-6413-4bfc-881f-e54539b751bb" providerId="ADAL" clId="{FE919546-E30A-46A8-9483-F7DBC83CD46C}" dt="2026-03-23T17:32:38.712" v="186" actId="1076"/>
        <pc:sldMkLst>
          <pc:docMk/>
          <pc:sldMk cId="1710296050" sldId="303"/>
        </pc:sldMkLst>
        <pc:spChg chg="add mod ord">
          <ac:chgData name="Fran Foreman" userId="1cfa5fa4-6413-4bfc-881f-e54539b751bb" providerId="ADAL" clId="{FE919546-E30A-46A8-9483-F7DBC83CD46C}" dt="2026-03-23T17:32:38.712" v="186" actId="1076"/>
          <ac:spMkLst>
            <pc:docMk/>
            <pc:sldMk cId="1710296050" sldId="303"/>
            <ac:spMk id="5" creationId="{D50C1268-770E-E37F-5A28-974C44595157}"/>
          </ac:spMkLst>
        </pc:spChg>
        <pc:spChg chg="mod ord">
          <ac:chgData name="Fran Foreman" userId="1cfa5fa4-6413-4bfc-881f-e54539b751bb" providerId="ADAL" clId="{FE919546-E30A-46A8-9483-F7DBC83CD46C}" dt="2026-03-23T17:32:35.784" v="185" actId="1076"/>
          <ac:spMkLst>
            <pc:docMk/>
            <pc:sldMk cId="1710296050" sldId="303"/>
            <ac:spMk id="7" creationId="{3BF14E1A-E554-10A9-6E85-3F04A7EE0C55}"/>
          </ac:spMkLst>
        </pc:spChg>
        <pc:picChg chg="mod">
          <ac:chgData name="Fran Foreman" userId="1cfa5fa4-6413-4bfc-881f-e54539b751bb" providerId="ADAL" clId="{FE919546-E30A-46A8-9483-F7DBC83CD46C}" dt="2026-03-23T17:20:21.953" v="48" actId="962"/>
          <ac:picMkLst>
            <pc:docMk/>
            <pc:sldMk cId="1710296050" sldId="303"/>
            <ac:picMk id="3" creationId="{1BE42997-F49C-5C14-BF7C-42F41F95D81F}"/>
          </ac:picMkLst>
        </pc:picChg>
        <pc:picChg chg="mod">
          <ac:chgData name="Fran Foreman" userId="1cfa5fa4-6413-4bfc-881f-e54539b751bb" providerId="ADAL" clId="{FE919546-E30A-46A8-9483-F7DBC83CD46C}" dt="2026-03-23T17:20:26.483" v="49" actId="962"/>
          <ac:picMkLst>
            <pc:docMk/>
            <pc:sldMk cId="1710296050" sldId="303"/>
            <ac:picMk id="4" creationId="{8DDDEBD8-A158-7E79-7992-1CE10F6B3AE4}"/>
          </ac:picMkLst>
        </pc:picChg>
      </pc:sldChg>
      <pc:sldChg chg="modSp mod">
        <pc:chgData name="Fran Foreman" userId="1cfa5fa4-6413-4bfc-881f-e54539b751bb" providerId="ADAL" clId="{FE919546-E30A-46A8-9483-F7DBC83CD46C}" dt="2026-03-25T16:13:16.404" v="208" actId="167"/>
        <pc:sldMkLst>
          <pc:docMk/>
          <pc:sldMk cId="2281115440" sldId="304"/>
        </pc:sldMkLst>
        <pc:spChg chg="mod">
          <ac:chgData name="Fran Foreman" userId="1cfa5fa4-6413-4bfc-881f-e54539b751bb" providerId="ADAL" clId="{FE919546-E30A-46A8-9483-F7DBC83CD46C}" dt="2026-03-23T17:32:20.418" v="184" actId="255"/>
          <ac:spMkLst>
            <pc:docMk/>
            <pc:sldMk cId="2281115440" sldId="304"/>
            <ac:spMk id="2" creationId="{799F8535-4484-7105-64AA-D39B61961C27}"/>
          </ac:spMkLst>
        </pc:spChg>
        <pc:spChg chg="mod">
          <ac:chgData name="Fran Foreman" userId="1cfa5fa4-6413-4bfc-881f-e54539b751bb" providerId="ADAL" clId="{FE919546-E30A-46A8-9483-F7DBC83CD46C}" dt="2026-03-23T17:21:17.060" v="62" actId="255"/>
          <ac:spMkLst>
            <pc:docMk/>
            <pc:sldMk cId="2281115440" sldId="304"/>
            <ac:spMk id="3" creationId="{A227858C-FDE5-C4CE-33A8-1F6AB703C0B6}"/>
          </ac:spMkLst>
        </pc:spChg>
        <pc:picChg chg="mod ord">
          <ac:chgData name="Fran Foreman" userId="1cfa5fa4-6413-4bfc-881f-e54539b751bb" providerId="ADAL" clId="{FE919546-E30A-46A8-9483-F7DBC83CD46C}" dt="2026-03-25T16:13:11.469" v="207" actId="13244"/>
          <ac:picMkLst>
            <pc:docMk/>
            <pc:sldMk cId="2281115440" sldId="304"/>
            <ac:picMk id="4" creationId="{CE031035-4A0A-0BE8-7A64-EB060AC80EE1}"/>
          </ac:picMkLst>
        </pc:picChg>
        <pc:picChg chg="mod ord">
          <ac:chgData name="Fran Foreman" userId="1cfa5fa4-6413-4bfc-881f-e54539b751bb" providerId="ADAL" clId="{FE919546-E30A-46A8-9483-F7DBC83CD46C}" dt="2026-03-25T16:13:16.404" v="208" actId="167"/>
          <ac:picMkLst>
            <pc:docMk/>
            <pc:sldMk cId="2281115440" sldId="304"/>
            <ac:picMk id="5" creationId="{9CE48AFC-FB98-3267-45FC-A93D5BDF952D}"/>
          </ac:picMkLst>
        </pc:picChg>
      </pc:sldChg>
      <pc:sldChg chg="modSp mod">
        <pc:chgData name="Fran Foreman" userId="1cfa5fa4-6413-4bfc-881f-e54539b751bb" providerId="ADAL" clId="{FE919546-E30A-46A8-9483-F7DBC83CD46C}" dt="2026-03-23T17:31:15.962" v="170" actId="255"/>
        <pc:sldMkLst>
          <pc:docMk/>
          <pc:sldMk cId="190193779" sldId="305"/>
        </pc:sldMkLst>
        <pc:spChg chg="mod">
          <ac:chgData name="Fran Foreman" userId="1cfa5fa4-6413-4bfc-881f-e54539b751bb" providerId="ADAL" clId="{FE919546-E30A-46A8-9483-F7DBC83CD46C}" dt="2026-03-23T17:31:15.962" v="170" actId="255"/>
          <ac:spMkLst>
            <pc:docMk/>
            <pc:sldMk cId="190193779" sldId="305"/>
            <ac:spMk id="2" creationId="{B3A77C1D-6CC7-3BF7-EA36-39D08BEBDE35}"/>
          </ac:spMkLst>
        </pc:spChg>
        <pc:spChg chg="mod">
          <ac:chgData name="Fran Foreman" userId="1cfa5fa4-6413-4bfc-881f-e54539b751bb" providerId="ADAL" clId="{FE919546-E30A-46A8-9483-F7DBC83CD46C}" dt="2026-03-23T17:30:56.683" v="168" actId="27636"/>
          <ac:spMkLst>
            <pc:docMk/>
            <pc:sldMk cId="190193779" sldId="305"/>
            <ac:spMk id="3" creationId="{7A7E66EA-6B81-693B-A1CB-D14F6BC4F61F}"/>
          </ac:spMkLst>
        </pc:spChg>
        <pc:picChg chg="mod">
          <ac:chgData name="Fran Foreman" userId="1cfa5fa4-6413-4bfc-881f-e54539b751bb" providerId="ADAL" clId="{FE919546-E30A-46A8-9483-F7DBC83CD46C}" dt="2026-03-23T17:22:14.794" v="75" actId="962"/>
          <ac:picMkLst>
            <pc:docMk/>
            <pc:sldMk cId="190193779" sldId="305"/>
            <ac:picMk id="5" creationId="{311764FA-2733-2A29-8708-7BEC2533AC6A}"/>
          </ac:picMkLst>
        </pc:picChg>
      </pc:sldChg>
      <pc:sldChg chg="modSp mod">
        <pc:chgData name="Fran Foreman" userId="1cfa5fa4-6413-4bfc-881f-e54539b751bb" providerId="ADAL" clId="{FE919546-E30A-46A8-9483-F7DBC83CD46C}" dt="2026-03-26T20:33:26.588" v="221" actId="20577"/>
        <pc:sldMkLst>
          <pc:docMk/>
          <pc:sldMk cId="350270758" sldId="308"/>
        </pc:sldMkLst>
        <pc:spChg chg="mod">
          <ac:chgData name="Fran Foreman" userId="1cfa5fa4-6413-4bfc-881f-e54539b751bb" providerId="ADAL" clId="{FE919546-E30A-46A8-9483-F7DBC83CD46C}" dt="2026-03-26T20:33:26.588" v="221" actId="20577"/>
          <ac:spMkLst>
            <pc:docMk/>
            <pc:sldMk cId="350270758" sldId="308"/>
            <ac:spMk id="2" creationId="{00280152-D37A-0375-833D-3B635CFCEE1F}"/>
          </ac:spMkLst>
        </pc:spChg>
        <pc:spChg chg="mod">
          <ac:chgData name="Fran Foreman" userId="1cfa5fa4-6413-4bfc-881f-e54539b751bb" providerId="ADAL" clId="{FE919546-E30A-46A8-9483-F7DBC83CD46C}" dt="2026-03-23T17:29:36.505" v="152" actId="5793"/>
          <ac:spMkLst>
            <pc:docMk/>
            <pc:sldMk cId="350270758" sldId="308"/>
            <ac:spMk id="3" creationId="{794F2B90-4C79-01A4-DBD9-0F1BA1462B9B}"/>
          </ac:spMkLst>
        </pc:spChg>
      </pc:sldChg>
      <pc:sldChg chg="modSp mod">
        <pc:chgData name="Fran Foreman" userId="1cfa5fa4-6413-4bfc-881f-e54539b751bb" providerId="ADAL" clId="{FE919546-E30A-46A8-9483-F7DBC83CD46C}" dt="2026-03-26T20:33:19.412" v="220" actId="20577"/>
        <pc:sldMkLst>
          <pc:docMk/>
          <pc:sldMk cId="2899755444" sldId="309"/>
        </pc:sldMkLst>
        <pc:spChg chg="mod">
          <ac:chgData name="Fran Foreman" userId="1cfa5fa4-6413-4bfc-881f-e54539b751bb" providerId="ADAL" clId="{FE919546-E30A-46A8-9483-F7DBC83CD46C}" dt="2026-03-26T20:33:19.412" v="220" actId="20577"/>
          <ac:spMkLst>
            <pc:docMk/>
            <pc:sldMk cId="2899755444" sldId="309"/>
            <ac:spMk id="2" creationId="{2D0D0D83-8074-BABC-A2DA-3A99AB674D9D}"/>
          </ac:spMkLst>
        </pc:spChg>
        <pc:spChg chg="mod">
          <ac:chgData name="Fran Foreman" userId="1cfa5fa4-6413-4bfc-881f-e54539b751bb" providerId="ADAL" clId="{FE919546-E30A-46A8-9483-F7DBC83CD46C}" dt="2026-03-23T17:29:56.083" v="154" actId="5793"/>
          <ac:spMkLst>
            <pc:docMk/>
            <pc:sldMk cId="2899755444" sldId="309"/>
            <ac:spMk id="3" creationId="{F69BE061-41E8-6912-F42C-8E375B92EC71}"/>
          </ac:spMkLst>
        </pc:spChg>
      </pc:sldChg>
      <pc:sldChg chg="modSp mod">
        <pc:chgData name="Fran Foreman" userId="1cfa5fa4-6413-4bfc-881f-e54539b751bb" providerId="ADAL" clId="{FE919546-E30A-46A8-9483-F7DBC83CD46C}" dt="2026-03-23T17:30:09.886" v="163" actId="27636"/>
        <pc:sldMkLst>
          <pc:docMk/>
          <pc:sldMk cId="1737866283" sldId="310"/>
        </pc:sldMkLst>
        <pc:spChg chg="ord">
          <ac:chgData name="Fran Foreman" userId="1cfa5fa4-6413-4bfc-881f-e54539b751bb" providerId="ADAL" clId="{FE919546-E30A-46A8-9483-F7DBC83CD46C}" dt="2026-03-23T17:27:25.774" v="123" actId="13244"/>
          <ac:spMkLst>
            <pc:docMk/>
            <pc:sldMk cId="1737866283" sldId="310"/>
            <ac:spMk id="2" creationId="{C8D16255-FB74-D2B9-7CD2-186EC4F587F2}"/>
          </ac:spMkLst>
        </pc:spChg>
        <pc:spChg chg="mod ord">
          <ac:chgData name="Fran Foreman" userId="1cfa5fa4-6413-4bfc-881f-e54539b751bb" providerId="ADAL" clId="{FE919546-E30A-46A8-9483-F7DBC83CD46C}" dt="2026-03-23T17:30:09.886" v="163" actId="27636"/>
          <ac:spMkLst>
            <pc:docMk/>
            <pc:sldMk cId="1737866283" sldId="310"/>
            <ac:spMk id="3" creationId="{CA3427AC-7CD4-429B-95C6-A12CB5E6B487}"/>
          </ac:spMkLst>
        </pc:spChg>
        <pc:picChg chg="mod">
          <ac:chgData name="Fran Foreman" userId="1cfa5fa4-6413-4bfc-881f-e54539b751bb" providerId="ADAL" clId="{FE919546-E30A-46A8-9483-F7DBC83CD46C}" dt="2026-03-23T17:27:37.047" v="125" actId="962"/>
          <ac:picMkLst>
            <pc:docMk/>
            <pc:sldMk cId="1737866283" sldId="310"/>
            <ac:picMk id="7" creationId="{A1810729-1F33-AC72-776A-9DD968DB0191}"/>
          </ac:picMkLst>
        </pc:picChg>
      </pc:sldChg>
      <pc:sldChg chg="add">
        <pc:chgData name="Fran Foreman" userId="1cfa5fa4-6413-4bfc-881f-e54539b751bb" providerId="ADAL" clId="{FE919546-E30A-46A8-9483-F7DBC83CD46C}" dt="2026-03-23T16:11:00.588" v="0"/>
        <pc:sldMkLst>
          <pc:docMk/>
          <pc:sldMk cId="4050705231" sldId="316"/>
        </pc:sldMkLst>
      </pc:sldChg>
      <pc:sldChg chg="modSp mod">
        <pc:chgData name="Fran Foreman" userId="1cfa5fa4-6413-4bfc-881f-e54539b751bb" providerId="ADAL" clId="{FE919546-E30A-46A8-9483-F7DBC83CD46C}" dt="2026-03-23T17:22:28.569" v="76" actId="13244"/>
        <pc:sldMkLst>
          <pc:docMk/>
          <pc:sldMk cId="415192610" sldId="317"/>
        </pc:sldMkLst>
        <pc:spChg chg="ord">
          <ac:chgData name="Fran Foreman" userId="1cfa5fa4-6413-4bfc-881f-e54539b751bb" providerId="ADAL" clId="{FE919546-E30A-46A8-9483-F7DBC83CD46C}" dt="2026-03-23T17:22:28.569" v="76" actId="13244"/>
          <ac:spMkLst>
            <pc:docMk/>
            <pc:sldMk cId="415192610" sldId="317"/>
            <ac:spMk id="21" creationId="{B296F429-22F7-83E1-FF1E-FAD0FE2C67BC}"/>
          </ac:spMkLst>
        </pc:spChg>
      </pc:sldChg>
      <pc:sldChg chg="addSp delSp modSp mod modNotesTx">
        <pc:chgData name="Fran Foreman" userId="1cfa5fa4-6413-4bfc-881f-e54539b751bb" providerId="ADAL" clId="{FE919546-E30A-46A8-9483-F7DBC83CD46C}" dt="2026-03-26T20:32:38.262" v="212" actId="33553"/>
        <pc:sldMkLst>
          <pc:docMk/>
          <pc:sldMk cId="2345288421" sldId="320"/>
        </pc:sldMkLst>
        <pc:spChg chg="add mod ord">
          <ac:chgData name="Fran Foreman" userId="1cfa5fa4-6413-4bfc-881f-e54539b751bb" providerId="ADAL" clId="{FE919546-E30A-46A8-9483-F7DBC83CD46C}" dt="2026-03-26T20:32:38.262" v="212" actId="33553"/>
          <ac:spMkLst>
            <pc:docMk/>
            <pc:sldMk cId="2345288421" sldId="320"/>
            <ac:spMk id="8" creationId="{1CA9E145-C921-607E-BCE8-E3AC673D02E4}"/>
          </ac:spMkLst>
        </pc:spChg>
        <pc:picChg chg="ord">
          <ac:chgData name="Fran Foreman" userId="1cfa5fa4-6413-4bfc-881f-e54539b751bb" providerId="ADAL" clId="{FE919546-E30A-46A8-9483-F7DBC83CD46C}" dt="2026-03-23T17:17:05.068" v="14" actId="13244"/>
          <ac:picMkLst>
            <pc:docMk/>
            <pc:sldMk cId="2345288421" sldId="320"/>
            <ac:picMk id="4" creationId="{42EC6028-E38A-FAA7-E55E-237A8F1C7208}"/>
          </ac:picMkLst>
        </pc:picChg>
        <pc:picChg chg="ord">
          <ac:chgData name="Fran Foreman" userId="1cfa5fa4-6413-4bfc-881f-e54539b751bb" providerId="ADAL" clId="{FE919546-E30A-46A8-9483-F7DBC83CD46C}" dt="2026-03-23T17:17:06.766" v="15" actId="13244"/>
          <ac:picMkLst>
            <pc:docMk/>
            <pc:sldMk cId="2345288421" sldId="320"/>
            <ac:picMk id="9" creationId="{129106D1-D9F5-CCA2-984B-6108362F8839}"/>
          </ac:picMkLst>
        </pc:picChg>
      </pc:sldChg>
      <pc:sldChg chg="addSp delSp modSp add mod">
        <pc:chgData name="Fran Foreman" userId="1cfa5fa4-6413-4bfc-881f-e54539b751bb" providerId="ADAL" clId="{FE919546-E30A-46A8-9483-F7DBC83CD46C}" dt="2026-03-23T17:30:35.222" v="165" actId="113"/>
        <pc:sldMkLst>
          <pc:docMk/>
          <pc:sldMk cId="2424754710" sldId="321"/>
        </pc:sldMkLst>
        <pc:spChg chg="add mod">
          <ac:chgData name="Fran Foreman" userId="1cfa5fa4-6413-4bfc-881f-e54539b751bb" providerId="ADAL" clId="{FE919546-E30A-46A8-9483-F7DBC83CD46C}" dt="2026-03-23T17:30:35.222" v="165" actId="113"/>
          <ac:spMkLst>
            <pc:docMk/>
            <pc:sldMk cId="2424754710" sldId="321"/>
            <ac:spMk id="9" creationId="{594798E7-1393-9F03-A1D5-B5FD81B61D4B}"/>
          </ac:spMkLst>
        </pc:spChg>
        <pc:spChg chg="add mod">
          <ac:chgData name="Fran Foreman" userId="1cfa5fa4-6413-4bfc-881f-e54539b751bb" providerId="ADAL" clId="{FE919546-E30A-46A8-9483-F7DBC83CD46C}" dt="2026-03-23T17:24:28.598" v="95"/>
          <ac:spMkLst>
            <pc:docMk/>
            <pc:sldMk cId="2424754710" sldId="321"/>
            <ac:spMk id="10" creationId="{0A3F4F6F-3ED6-178B-5FDA-D00EBC2B63FA}"/>
          </ac:spMkLst>
        </pc:spChg>
        <pc:spChg chg="add mod">
          <ac:chgData name="Fran Foreman" userId="1cfa5fa4-6413-4bfc-881f-e54539b751bb" providerId="ADAL" clId="{FE919546-E30A-46A8-9483-F7DBC83CD46C}" dt="2026-03-23T17:24:28.598" v="95"/>
          <ac:spMkLst>
            <pc:docMk/>
            <pc:sldMk cId="2424754710" sldId="321"/>
            <ac:spMk id="11" creationId="{8D016747-1A35-AB64-D75F-25AEAEBD40AE}"/>
          </ac:spMkLst>
        </pc:spChg>
        <pc:picChg chg="add mod ord">
          <ac:chgData name="Fran Foreman" userId="1cfa5fa4-6413-4bfc-881f-e54539b751bb" providerId="ADAL" clId="{FE919546-E30A-46A8-9483-F7DBC83CD46C}" dt="2026-03-23T17:24:44.058" v="97" actId="13244"/>
          <ac:picMkLst>
            <pc:docMk/>
            <pc:sldMk cId="2424754710" sldId="321"/>
            <ac:picMk id="12" creationId="{8D7439EF-75E6-BFFE-3C4D-4A64899C77C8}"/>
          </ac:picMkLst>
        </pc:picChg>
        <pc:picChg chg="add mod ord">
          <ac:chgData name="Fran Foreman" userId="1cfa5fa4-6413-4bfc-881f-e54539b751bb" providerId="ADAL" clId="{FE919546-E30A-46A8-9483-F7DBC83CD46C}" dt="2026-03-23T17:24:39.283" v="96" actId="13244"/>
          <ac:picMkLst>
            <pc:docMk/>
            <pc:sldMk cId="2424754710" sldId="321"/>
            <ac:picMk id="13" creationId="{5B0BD06C-D423-A6A1-7D4A-E964053D13FD}"/>
          </ac:picMkLst>
        </pc:picChg>
      </pc:sldChg>
      <pc:sldChg chg="addSp delSp modSp add mod modAnim">
        <pc:chgData name="Fran Foreman" userId="1cfa5fa4-6413-4bfc-881f-e54539b751bb" providerId="ADAL" clId="{FE919546-E30A-46A8-9483-F7DBC83CD46C}" dt="2026-03-23T17:30:19.311" v="164" actId="113"/>
        <pc:sldMkLst>
          <pc:docMk/>
          <pc:sldMk cId="1659685422" sldId="322"/>
        </pc:sldMkLst>
        <pc:spChg chg="add mod">
          <ac:chgData name="Fran Foreman" userId="1cfa5fa4-6413-4bfc-881f-e54539b751bb" providerId="ADAL" clId="{FE919546-E30A-46A8-9483-F7DBC83CD46C}" dt="2026-03-23T17:30:19.311" v="164" actId="113"/>
          <ac:spMkLst>
            <pc:docMk/>
            <pc:sldMk cId="1659685422" sldId="322"/>
            <ac:spMk id="7" creationId="{CFE3D29A-A12F-1A56-9C92-C89389E3376F}"/>
          </ac:spMkLst>
        </pc:spChg>
        <pc:picChg chg="add mod">
          <ac:chgData name="Fran Foreman" userId="1cfa5fa4-6413-4bfc-881f-e54539b751bb" providerId="ADAL" clId="{FE919546-E30A-46A8-9483-F7DBC83CD46C}" dt="2026-03-23T17:26:46.864" v="117"/>
          <ac:picMkLst>
            <pc:docMk/>
            <pc:sldMk cId="1659685422" sldId="322"/>
            <ac:picMk id="8" creationId="{78CF41FF-EAC1-A1FC-3447-706E5EF14D1C}"/>
          </ac:picMkLst>
        </pc:picChg>
      </pc:sldChg>
      <pc:sldMasterChg chg="delSldLayout">
        <pc:chgData name="Fran Foreman" userId="1cfa5fa4-6413-4bfc-881f-e54539b751bb" providerId="ADAL" clId="{FE919546-E30A-46A8-9483-F7DBC83CD46C}" dt="2026-03-23T17:26:51.797" v="118" actId="47"/>
        <pc:sldMasterMkLst>
          <pc:docMk/>
          <pc:sldMasterMk cId="2103550593" sldId="214748364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E2BD0-06B3-4695-A13B-2DFA0544FC72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612B85-A8E8-4B75-A66E-88B4633A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122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A77C1-D86C-6ABC-EA2E-84C12E214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D404A7-778D-6646-B042-D98273539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88780C-8BE0-9A96-0A44-4E16ECEB32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BE1D79-2008-1DEF-A0D9-4C5F6E06D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5681A-6C9B-44AB-8D69-E5FD41F7E01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805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12B85-A8E8-4B75-A66E-88B4633A5C0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238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5681A-6C9B-44AB-8D69-E5FD41F7E01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62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12B85-A8E8-4B75-A66E-88B4633A5C0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785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35452-3E2E-25B4-AB2B-D65D11E3F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8AA030-D1A0-6DB2-B20F-A96780A22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B6C19-ECF7-83EE-7334-48F2DDA63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8189C-E412-B68A-88BA-842D22DCD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64504-349D-D19F-A595-B234FDA7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887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649F9-09C3-B12B-CE93-F95E4A3B1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64BC9-FF7E-FFE8-C7A6-E02C284AF3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793B5-B880-8B2F-7F1C-EBCF064C1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80253-5383-B7F4-E6A9-DAF42CE74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78D37-EB8E-6634-8039-FE409E965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037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CA6B08-EA98-D77E-2C80-E33360E0EF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1C9BF2-FB97-E5C9-FD41-298563702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B74BF-2E2B-A5E6-5BCD-14FA28F98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48127-7234-1CF4-AF49-A95C2E5D2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E8AD7-F1DA-98D3-394E-D8CB9E9BF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613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bg>
      <p:bgPr>
        <a:solidFill>
          <a:srgbClr val="1179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ducation Scotland logo">
            <a:extLst>
              <a:ext uri="{FF2B5EF4-FFF2-40B4-BE49-F238E27FC236}">
                <a16:creationId xmlns:a16="http://schemas.microsoft.com/office/drawing/2014/main" id="{BE69DBDB-C089-F2E6-D218-3A920D27CC1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2619375"/>
            <a:ext cx="40481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10D8A01-D75E-FE28-B859-9C3954D89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-556255"/>
            <a:ext cx="12191999" cy="542295"/>
          </a:xfrm>
        </p:spPr>
        <p:txBody>
          <a:bodyPr/>
          <a:lstStyle>
            <a:lvl1pPr>
              <a:defRPr sz="4000">
                <a:solidFill>
                  <a:srgbClr val="117980"/>
                </a:solidFill>
              </a:defRPr>
            </a:lvl1pPr>
          </a:lstStyle>
          <a:p>
            <a:r>
              <a:rPr lang="en-GB"/>
              <a:t>Education Scotland logo white on teal background</a:t>
            </a:r>
          </a:p>
        </p:txBody>
      </p:sp>
    </p:spTree>
    <p:extLst>
      <p:ext uri="{BB962C8B-B14F-4D97-AF65-F5344CB8AC3E}">
        <p14:creationId xmlns:p14="http://schemas.microsoft.com/office/powerpoint/2010/main" val="1263093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A0510-1EEB-C215-D20B-846B7AAB1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A74C6-2FE7-AA2B-105C-C3604B94E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46B94-EABA-4663-89B9-6C1E53E36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1DDD7-88F7-A039-5042-EC5086D10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8B688-D4F2-E83B-736D-679F22AE0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73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D41E1-A6C5-E47E-777F-5F6D8C12D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AD51B-5022-DC05-00CE-79F8BE5CD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481A2-A020-741A-4C60-F0108463E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98B53-D206-DB19-9A39-3B16A44E6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643795-8C8E-037B-78C9-A323781C5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520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0D7AB-41B5-43A6-B950-0B38922A2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1A103-4D85-D335-7FFC-8E01564F2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9B2CCC-C411-2C75-0397-1C856406C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DA663-9DC5-46CB-0E2C-4CE3CD68E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7CB0A8-320F-D795-103D-3445C89BB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CE7D35-58F6-D5E8-3E20-D51FC8CB5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5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336EF-6B04-3525-956A-8872B1DC4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7303D-6232-2C69-534A-13361D0B4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432142-1A61-A3A5-B536-D4E16BC43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BBD85E-6B57-9282-6583-74316EC1B0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201840-048F-437E-6AC7-53467875BE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93D36-952B-8E51-C0A9-48CF780BE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08FE6F-CFEA-38AA-5096-32EB55337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0486B3-BB4C-471B-59B3-C0017056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58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9877C-D602-5659-CF65-82207CDE5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74191C-CDD7-DEBE-F26F-87B15EAC9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598FBD-E4B6-A7E7-EF52-F53145029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3C833-B526-E321-48F0-96A66A01B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17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D0503F-E3B6-4208-0FA5-BBF9C05F2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73EA0F-6CBC-E635-6FB0-4ECB8EB56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03B16-B605-49FE-7193-6815E2EAB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649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04BE2-E08F-9F0F-9F4D-34D04ED31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709D8-3CB4-9FC5-052F-5203CB489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59DF9B-6DA8-CDCF-0CBB-CBDED316C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F1C122-98C8-713B-9FB3-09C38C104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BCF416-86C3-CEE8-F1DC-761A17F4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633E4C-BF64-E527-7283-F9C3F697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09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5D41-D7FC-C986-9707-87910F72A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CA4A61-7F58-BC2C-FF16-3919B3A809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7797DD-6AA9-1975-351E-789607C8C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88378C-C128-2BDF-64B4-798F8488C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167A7-44DD-F8A8-DE89-236EEA3C9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6FDF76-D985-6A02-6821-30E9F06F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18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BDDCCB-2F8B-FF9B-D0BA-A8EDAB65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E697E9-7A8D-97F3-F83B-070E45F92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55881-BB6F-9E36-4835-A71D87178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C041DE-CBD4-4DC6-A348-D7136E6453E8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812FE-B18A-2F89-2400-A89F508132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EF35E-A2A7-DFE4-FBAC-DEAC06D88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25B4CC-F15A-489A-95C0-6F56B923B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55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8Zygvkbh3A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1F47BC25-8D6D-C3F4-2BDD-5CFF0497D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62428" y="1135127"/>
            <a:ext cx="6475413" cy="408111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36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Segoe UI"/>
                <a:cs typeface="Segoe UI"/>
              </a:rPr>
              <a:t>The Additional Support for Learning Engagement Event 2026 </a:t>
            </a:r>
            <a:br>
              <a:rPr lang="en-GB" sz="3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en-GB" sz="3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36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Segoe UI"/>
                <a:cs typeface="Segoe UI"/>
              </a:rPr>
              <a:t>Sharing What Works: Improving ASN Together</a:t>
            </a:r>
            <a:b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3200" dirty="0">
                <a:solidFill>
                  <a:srgbClr val="1A919E"/>
                </a:solidFill>
                <a:latin typeface="Segoe UI"/>
                <a:cs typeface="Segoe UI"/>
              </a:rPr>
              <a:t>12 March 2026 </a:t>
            </a:r>
            <a:endParaRPr kumimoji="0" lang="en-GB" altLang="en-US" sz="3200" b="0" i="0" u="none" strike="noStrike" kern="1200" cap="none" spc="0" normalizeH="0" noProof="0" dirty="0">
              <a:ln>
                <a:noFill/>
              </a:ln>
              <a:solidFill>
                <a:srgbClr val="1A919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pic>
        <p:nvPicPr>
          <p:cNvPr id="5" name="Picture 4" descr="Education Scotland logo&#10;">
            <a:extLst>
              <a:ext uri="{FF2B5EF4-FFF2-40B4-BE49-F238E27FC236}">
                <a16:creationId xmlns:a16="http://schemas.microsoft.com/office/drawing/2014/main" id="{68AB1E18-8B1F-AC78-CF05-A0696BD64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 t="16808" r="10529" b="28484"/>
          <a:stretch>
            <a:fillRect/>
          </a:stretch>
        </p:blipFill>
        <p:spPr bwMode="auto">
          <a:xfrm>
            <a:off x="7342453" y="1304740"/>
            <a:ext cx="2890757" cy="121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This is the Scottish Government Logo. It has a Scottish flag on the right side. ">
            <a:extLst>
              <a:ext uri="{FF2B5EF4-FFF2-40B4-BE49-F238E27FC236}">
                <a16:creationId xmlns:a16="http://schemas.microsoft.com/office/drawing/2014/main" id="{ADDB06CD-DCA3-CFBC-E559-8F5E4C0C43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723" y="3293892"/>
            <a:ext cx="4402018" cy="8073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02D9BE5-2FAF-AFDB-75D8-4CC434A05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7476"/>
            <a:ext cx="12192000" cy="78129"/>
          </a:xfrm>
          <a:prstGeom prst="rect">
            <a:avLst/>
          </a:prstGeom>
          <a:solidFill>
            <a:srgbClr val="00AAB5"/>
          </a:solidFill>
          <a:ln>
            <a:solidFill>
              <a:srgbClr val="00A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4D2154-7287-84FC-A517-3A20DCA58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0" y="1"/>
            <a:ext cx="12192000" cy="83282"/>
          </a:xfrm>
          <a:prstGeom prst="rect">
            <a:avLst/>
          </a:prstGeom>
          <a:solidFill>
            <a:srgbClr val="0173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5286A8D9-4F66-EEF7-A47F-C4A5EBEAA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18732" y="5204691"/>
            <a:ext cx="7273268" cy="1653309"/>
          </a:xfrm>
          <a:prstGeom prst="triangle">
            <a:avLst>
              <a:gd name="adj" fmla="val 99907"/>
            </a:avLst>
          </a:prstGeom>
          <a:solidFill>
            <a:srgbClr val="0173B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9922DDC3-F5D0-936F-10CA-3ABFEC696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5479468"/>
            <a:ext cx="8395855" cy="1378532"/>
          </a:xfrm>
          <a:prstGeom prst="triangle">
            <a:avLst>
              <a:gd name="adj" fmla="val 99907"/>
            </a:avLst>
          </a:prstGeom>
          <a:solidFill>
            <a:srgbClr val="00AA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115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88AF5-A6EB-A7D5-984D-7777BD78E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10845"/>
            <a:ext cx="10515600" cy="750443"/>
          </a:xfrm>
        </p:spPr>
        <p:txBody>
          <a:bodyPr anchor="t">
            <a:normAutofit/>
          </a:bodyPr>
          <a:lstStyle/>
          <a:p>
            <a:r>
              <a:rPr lang="en-GB" sz="3200" b="1"/>
              <a:t>Inclusion in </a:t>
            </a:r>
            <a:r>
              <a:rPr lang="en-GB" sz="3200" b="1" err="1"/>
              <a:t>Glencoats</a:t>
            </a:r>
            <a:r>
              <a:rPr lang="en-GB" sz="3200" b="1"/>
              <a:t> – Universal approaches</a:t>
            </a:r>
            <a:endParaRPr lang="en-GB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D0A9D-980E-9E26-1E11-45B33F6AC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1819730"/>
            <a:ext cx="10515600" cy="4336767"/>
          </a:xfrm>
        </p:spPr>
        <p:txBody>
          <a:bodyPr>
            <a:normAutofit fontScale="92500"/>
          </a:bodyPr>
          <a:lstStyle/>
          <a:p>
            <a:pPr marL="342900" indent="-342900">
              <a:lnSpc>
                <a:spcPct val="130000"/>
              </a:lnSpc>
              <a:spcBef>
                <a:spcPts val="70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GB"/>
              <a:t>Whole School progressive ‘Super Skills’ programme with focus on wider achievement and skills development for all children</a:t>
            </a:r>
          </a:p>
          <a:p>
            <a:pPr marL="342900" indent="-342900">
              <a:lnSpc>
                <a:spcPct val="130000"/>
              </a:lnSpc>
              <a:spcBef>
                <a:spcPts val="70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GB"/>
              <a:t>Key Worker – universal programme ‘Swim to Success’ for all P7 pupils</a:t>
            </a:r>
          </a:p>
          <a:p>
            <a:pPr marL="342900" indent="-342900">
              <a:lnSpc>
                <a:spcPct val="130000"/>
              </a:lnSpc>
              <a:spcBef>
                <a:spcPts val="70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GB"/>
              <a:t>Whole School ‘Turbo Topics’ – relevant and progressive IDL experiences </a:t>
            </a:r>
          </a:p>
          <a:p>
            <a:pPr marL="342900" indent="-342900">
              <a:lnSpc>
                <a:spcPct val="130000"/>
              </a:lnSpc>
              <a:spcBef>
                <a:spcPts val="700"/>
              </a:spcBef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GB"/>
              <a:t>Pupil Led Learning approaches across all stages with visible and meaningful connections to skills for learning, life and work.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E63158-2088-13AF-BC64-19249A3FE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312" y="1161288"/>
            <a:ext cx="9220200" cy="22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7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E4181-02E9-49A5-B44A-02FCB6B0E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94798E7-1393-9F03-A1D5-B5FD81B61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452" y="227296"/>
            <a:ext cx="4129459" cy="542295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Pupil led learning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3F4F6F-3ED6-178B-5FDA-D00EBC2B63FA}"/>
              </a:ext>
            </a:extLst>
          </p:cNvPr>
          <p:cNvSpPr txBox="1"/>
          <p:nvPr/>
        </p:nvSpPr>
        <p:spPr>
          <a:xfrm>
            <a:off x="1129227" y="973923"/>
            <a:ext cx="3712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Learning Boards</a:t>
            </a:r>
          </a:p>
        </p:txBody>
      </p:sp>
      <p:pic>
        <p:nvPicPr>
          <p:cNvPr id="12" name="Picture 11" descr="A white board with writing on it&#10;for Learning target and success criteria">
            <a:extLst>
              <a:ext uri="{FF2B5EF4-FFF2-40B4-BE49-F238E27FC236}">
                <a16:creationId xmlns:a16="http://schemas.microsoft.com/office/drawing/2014/main" id="{8D7439EF-75E6-BFFE-3C4D-4A64899C7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4370" y="1656022"/>
            <a:ext cx="5102397" cy="4770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D016747-1A35-AB64-D75F-25AEAEBD40AE}"/>
              </a:ext>
            </a:extLst>
          </p:cNvPr>
          <p:cNvSpPr txBox="1"/>
          <p:nvPr/>
        </p:nvSpPr>
        <p:spPr>
          <a:xfrm>
            <a:off x="7700792" y="1018514"/>
            <a:ext cx="2974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Choice Challenge</a:t>
            </a:r>
          </a:p>
        </p:txBody>
      </p:sp>
      <p:pic>
        <p:nvPicPr>
          <p:cNvPr id="13" name="Picture 12" descr="A white board with colourful notes on it to show choice challenges.">
            <a:extLst>
              <a:ext uri="{FF2B5EF4-FFF2-40B4-BE49-F238E27FC236}">
                <a16:creationId xmlns:a16="http://schemas.microsoft.com/office/drawing/2014/main" id="{5B0BD06C-D423-A6A1-7D4A-E964053D1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27552" y="1810870"/>
            <a:ext cx="5092602" cy="4450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4754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C6A7D-DF0E-9896-0B5A-0AB416A24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5165"/>
            <a:ext cx="10515600" cy="604139"/>
          </a:xfrm>
        </p:spPr>
        <p:txBody>
          <a:bodyPr anchor="t">
            <a:normAutofit/>
          </a:bodyPr>
          <a:lstStyle/>
          <a:p>
            <a:r>
              <a:rPr lang="en-GB" sz="3200" b="1" dirty="0">
                <a:solidFill>
                  <a:schemeClr val="accent1"/>
                </a:solidFill>
              </a:rPr>
              <a:t>Inclusion in </a:t>
            </a:r>
            <a:r>
              <a:rPr lang="en-GB" sz="3200" b="1" dirty="0" err="1">
                <a:solidFill>
                  <a:schemeClr val="accent1"/>
                </a:solidFill>
              </a:rPr>
              <a:t>Glencoats</a:t>
            </a:r>
            <a:r>
              <a:rPr lang="en-GB" sz="3200" b="1" dirty="0">
                <a:solidFill>
                  <a:schemeClr val="accent1"/>
                </a:solidFill>
              </a:rPr>
              <a:t> – Targeted Interventions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FB50C-D7E0-AB46-0EFB-64ADBD5A5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0924"/>
            <a:ext cx="10354056" cy="4834128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dirty="0"/>
              <a:t>Flexi Skills groups – targeted sessions for </a:t>
            </a:r>
            <a:r>
              <a:rPr lang="en-GB" dirty="0" err="1"/>
              <a:t>P1</a:t>
            </a:r>
            <a:r>
              <a:rPr lang="en-GB" dirty="0"/>
              <a:t> &amp; 2 focusing on life and social skills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dirty="0"/>
              <a:t>Skills Academy – targeted sessions for first level and second level groups focusing on attainment, achievement and self-esteem 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dirty="0"/>
              <a:t>Key Worker – targeted sessions to develop social skills and support emotional and mental wellbeing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dirty="0"/>
              <a:t>Targeted attainment interventions based on robust data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637808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D5A51-940B-B35B-1396-54F13AD19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FE3D29A-A12F-1A56-9C92-C89389E33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093" y="381331"/>
            <a:ext cx="10515600" cy="761148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Key worker support Pupil Voice</a:t>
            </a:r>
            <a:endParaRPr lang="en-GB" sz="3600" b="1" dirty="0"/>
          </a:p>
        </p:txBody>
      </p:sp>
      <p:pic>
        <p:nvPicPr>
          <p:cNvPr id="8" name="Online Media 2" descr="Two boys being interviewed about their key worker support.&#10;&#10;https://www.youtube.com/shorts/M8Zygvkbh3A&#10;">
            <a:hlinkClick r:id="" action="ppaction://media"/>
            <a:extLst>
              <a:ext uri="{FF2B5EF4-FFF2-40B4-BE49-F238E27FC236}">
                <a16:creationId xmlns:a16="http://schemas.microsoft.com/office/drawing/2014/main" id="{78CF41FF-EAC1-A1FC-3447-706E5EF14D1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6169" y="1604102"/>
            <a:ext cx="2845539" cy="487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68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C0BCB-1E2B-F349-0C4D-889635FEE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16255-FB74-D2B9-7CD2-186EC4F58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495" y="125696"/>
            <a:ext cx="7598873" cy="772141"/>
          </a:xfrm>
        </p:spPr>
        <p:txBody>
          <a:bodyPr anchor="b">
            <a:normAutofit/>
          </a:bodyPr>
          <a:lstStyle/>
          <a:p>
            <a:r>
              <a:rPr lang="en-GB" sz="3600" b="1">
                <a:solidFill>
                  <a:schemeClr val="tx2">
                    <a:lumMod val="75000"/>
                    <a:lumOff val="25000"/>
                  </a:schemeClr>
                </a:solidFill>
              </a:rPr>
              <a:t>Impact of our inclusive practice…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427AC-7CD4-429B-95C6-A12CB5E6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77" y="1599408"/>
            <a:ext cx="6168741" cy="4979811"/>
          </a:xfrm>
        </p:spPr>
        <p:txBody>
          <a:bodyPr anchor="ctr">
            <a:normAutofit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GB" sz="2600" dirty="0"/>
              <a:t>In the school and Flexible Learning Resource, children are very </a:t>
            </a:r>
            <a:r>
              <a:rPr lang="en-GB" sz="2600" b="1" dirty="0"/>
              <a:t>happy, motivated and well-behaved</a:t>
            </a:r>
            <a:r>
              <a:rPr lang="en-GB" sz="2600" dirty="0"/>
              <a:t> across the day. They are thriving as a result of highly positive relationships with staff and outstanding nurturing personalised support. All children feel valued, included and ready to learn each day. </a:t>
            </a:r>
          </a:p>
        </p:txBody>
      </p:sp>
      <p:pic>
        <p:nvPicPr>
          <p:cNvPr id="5" name="Picture 4" descr="A boy in a red shirt cooking a pancake">
            <a:extLst>
              <a:ext uri="{FF2B5EF4-FFF2-40B4-BE49-F238E27FC236}">
                <a16:creationId xmlns:a16="http://schemas.microsoft.com/office/drawing/2014/main" id="{4F4E11EB-A0E9-EDCA-04FC-FE7ADE128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960" y="1171085"/>
            <a:ext cx="4447863" cy="4515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810729-1F33-AC72-776A-9DD968DB0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2" y="0"/>
            <a:ext cx="2254366" cy="156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66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19C20-14CD-D93A-BD7C-8A07BD775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E8ABC-C5CE-F219-C79F-5F19839D7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1749" y="612534"/>
            <a:ext cx="7936845" cy="664324"/>
          </a:xfrm>
        </p:spPr>
        <p:txBody>
          <a:bodyPr anchor="t">
            <a:normAutofit/>
          </a:bodyPr>
          <a:lstStyle/>
          <a:p>
            <a:r>
              <a:rPr lang="en-GB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Impact of our inclusive practice.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882F5-3D5B-E35C-9E5F-8FD140BCE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655859"/>
            <a:ext cx="6172200" cy="4324317"/>
          </a:xfrm>
        </p:spPr>
        <p:txBody>
          <a:bodyPr anchor="t">
            <a:normAutofit fontScale="925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dirty="0">
                <a:solidFill>
                  <a:schemeClr val="tx2"/>
                </a:solidFill>
              </a:rPr>
              <a:t>In the school, teaching and support staff deliver </a:t>
            </a:r>
            <a:r>
              <a:rPr lang="en-GB" b="1" dirty="0">
                <a:solidFill>
                  <a:schemeClr val="tx2"/>
                </a:solidFill>
              </a:rPr>
              <a:t>very high-quality focused and targeted work in literacy, numeracy and health and wellbeing</a:t>
            </a:r>
            <a:r>
              <a:rPr lang="en-GB" dirty="0">
                <a:solidFill>
                  <a:schemeClr val="tx2"/>
                </a:solidFill>
              </a:rPr>
              <a:t>. </a:t>
            </a:r>
          </a:p>
          <a:p>
            <a:pPr marL="0" indent="0">
              <a:buNone/>
            </a:pPr>
            <a:endParaRPr lang="en-GB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dirty="0">
                <a:solidFill>
                  <a:schemeClr val="tx2"/>
                </a:solidFill>
              </a:rPr>
              <a:t>This is raising attainment and accelerating progress in learning significantly for all children across the curriculum.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0" name="Picture 9" descr="Two girls  sitting at a classroom table with concrete maths supports">
            <a:extLst>
              <a:ext uri="{FF2B5EF4-FFF2-40B4-BE49-F238E27FC236}">
                <a16:creationId xmlns:a16="http://schemas.microsoft.com/office/drawing/2014/main" id="{BFA4689D-E1D0-CB83-694E-72500423EE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3" t="8962" r="5643"/>
          <a:stretch>
            <a:fillRect/>
          </a:stretch>
        </p:blipFill>
        <p:spPr bwMode="auto">
          <a:xfrm>
            <a:off x="6963303" y="2012475"/>
            <a:ext cx="4841391" cy="34830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F42598-D856-0B31-84DE-B8D01232F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2" y="0"/>
            <a:ext cx="2254366" cy="156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74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FAA7F-C6BD-E7CC-A8CC-49FE74A79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D0D83-8074-BABC-A2DA-3A99AB674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30" y="307017"/>
            <a:ext cx="7622570" cy="739484"/>
          </a:xfrm>
        </p:spPr>
        <p:txBody>
          <a:bodyPr anchor="b">
            <a:normAutofit/>
          </a:bodyPr>
          <a:lstStyle/>
          <a:p>
            <a:r>
              <a:rPr lang="en-GB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Impact of our inclusive practice..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BE061-41E8-6912-F42C-8E375B92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054" y="1326085"/>
            <a:ext cx="6108058" cy="5386949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b="1" dirty="0"/>
              <a:t>Highly inclusive approaches to learning and teaching are an outstanding strength of the school</a:t>
            </a:r>
            <a:r>
              <a:rPr lang="en-US" dirty="0"/>
              <a:t>. </a:t>
            </a:r>
          </a:p>
          <a:p>
            <a:pPr marL="0" indent="0">
              <a:lnSpc>
                <a:spcPct val="130000"/>
              </a:lnSpc>
              <a:buNone/>
            </a:pPr>
            <a:endParaRPr lang="en-US" dirty="0"/>
          </a:p>
          <a:p>
            <a:pPr marL="0" indent="0">
              <a:lnSpc>
                <a:spcPct val="130000"/>
              </a:lnSpc>
              <a:buNone/>
            </a:pPr>
            <a:r>
              <a:rPr lang="en-US" dirty="0"/>
              <a:t>All staff have </a:t>
            </a:r>
            <a:r>
              <a:rPr lang="en-US" b="1" dirty="0"/>
              <a:t>high aspirations and expectations </a:t>
            </a:r>
            <a:r>
              <a:rPr lang="en-US" dirty="0"/>
              <a:t>for every child’s progress and attainment. They ensure that any barriers to learning are minimised. </a:t>
            </a:r>
          </a:p>
          <a:p>
            <a:pPr marL="0" indent="0">
              <a:lnSpc>
                <a:spcPct val="130000"/>
              </a:lnSpc>
            </a:pPr>
            <a:r>
              <a:rPr lang="en-US" dirty="0"/>
              <a:t>Staff know and respond very well to the individual needs of children. </a:t>
            </a:r>
          </a:p>
          <a:p>
            <a:endParaRPr lang="en-GB" sz="1800" dirty="0">
              <a:solidFill>
                <a:schemeClr val="tx2"/>
              </a:solidFill>
            </a:endParaRPr>
          </a:p>
        </p:txBody>
      </p:sp>
      <p:pic>
        <p:nvPicPr>
          <p:cNvPr id="4" name="Picture 3" descr="Three children sitting with an adult smiling">
            <a:extLst>
              <a:ext uri="{FF2B5EF4-FFF2-40B4-BE49-F238E27FC236}">
                <a16:creationId xmlns:a16="http://schemas.microsoft.com/office/drawing/2014/main" id="{316023F3-28C2-31D9-5945-D1B8845B81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98" r="24803" b="2"/>
          <a:stretch>
            <a:fillRect/>
          </a:stretch>
        </p:blipFill>
        <p:spPr>
          <a:xfrm>
            <a:off x="7154354" y="1326085"/>
            <a:ext cx="4450814" cy="4335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9755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CB153-39C5-9922-BC30-7949DF70B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0152-D37A-0375-833D-3B635CFCE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64" y="243947"/>
            <a:ext cx="9829800" cy="750370"/>
          </a:xfrm>
        </p:spPr>
        <p:txBody>
          <a:bodyPr anchor="b">
            <a:normAutofit/>
          </a:bodyPr>
          <a:lstStyle/>
          <a:p>
            <a:r>
              <a:rPr lang="en-GB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Impact of our inclusive practice….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F2B90-4C79-01A4-DBD9-0F1BA1462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964" y="1261422"/>
            <a:ext cx="6338020" cy="5161679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b="1" dirty="0"/>
              <a:t>Attainment has improved consistently over recent years</a:t>
            </a:r>
            <a:r>
              <a:rPr lang="en-US" dirty="0"/>
              <a:t>. </a:t>
            </a:r>
          </a:p>
          <a:p>
            <a:pPr marL="0" indent="0">
              <a:lnSpc>
                <a:spcPct val="130000"/>
              </a:lnSpc>
              <a:buNone/>
            </a:pPr>
            <a:endParaRPr lang="en-US" dirty="0"/>
          </a:p>
          <a:p>
            <a:pPr marL="0" indent="0">
              <a:lnSpc>
                <a:spcPct val="140000"/>
              </a:lnSpc>
              <a:buNone/>
            </a:pPr>
            <a:r>
              <a:rPr lang="en-US" dirty="0"/>
              <a:t>Senior leaders, teaching and support staff skillfully to plan and deliver highly effective, well-planned universal and targeted interventions.  As a result, there has been a significant increase in the number of children achieving nationally expected </a:t>
            </a:r>
            <a:r>
              <a:rPr lang="en-US" dirty="0" err="1"/>
              <a:t>CfE</a:t>
            </a:r>
            <a:r>
              <a:rPr lang="en-US" dirty="0"/>
              <a:t> levels. </a:t>
            </a:r>
          </a:p>
          <a:p>
            <a:pPr marL="0" indent="0">
              <a:lnSpc>
                <a:spcPct val="130000"/>
              </a:lnSpc>
            </a:pPr>
            <a:endParaRPr lang="en-GB" sz="1800" dirty="0">
              <a:solidFill>
                <a:schemeClr val="tx2"/>
              </a:solidFill>
            </a:endParaRPr>
          </a:p>
        </p:txBody>
      </p:sp>
      <p:pic>
        <p:nvPicPr>
          <p:cNvPr id="4" name="Picture 3" descr="Agirl smiling holding her jotter to show her work">
            <a:extLst>
              <a:ext uri="{FF2B5EF4-FFF2-40B4-BE49-F238E27FC236}">
                <a16:creationId xmlns:a16="http://schemas.microsoft.com/office/drawing/2014/main" id="{A46E49FA-627D-7132-FBFC-DBA1F59E58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3" r="22576"/>
          <a:stretch>
            <a:fillRect/>
          </a:stretch>
        </p:blipFill>
        <p:spPr bwMode="auto">
          <a:xfrm>
            <a:off x="7507016" y="1261423"/>
            <a:ext cx="3877055" cy="43221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270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01302-273A-1B67-D695-6C1AEAC95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E6531-19F2-8B89-978F-EE04FE5BB6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7373" y="771398"/>
            <a:ext cx="5303075" cy="32062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When everyone is included, everyone wins.</a:t>
            </a:r>
            <a:b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Jesse Jackson</a:t>
            </a:r>
          </a:p>
        </p:txBody>
      </p:sp>
      <p:pic>
        <p:nvPicPr>
          <p:cNvPr id="4" name="Picture 3" descr="Two boys standing on a swing set in school uniform">
            <a:extLst>
              <a:ext uri="{FF2B5EF4-FFF2-40B4-BE49-F238E27FC236}">
                <a16:creationId xmlns:a16="http://schemas.microsoft.com/office/drawing/2014/main" id="{99FF7CA8-4F11-FDFD-5CAB-9D95BA286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60618" y="998651"/>
            <a:ext cx="5157057" cy="4549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4908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81B835-B509-E8CF-4AC4-013CC3C30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49154"/>
            <a:ext cx="12192000" cy="6491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4000"/>
              <a:t>Education Scotland logo: white on teal background</a:t>
            </a:r>
          </a:p>
        </p:txBody>
      </p:sp>
      <p:pic>
        <p:nvPicPr>
          <p:cNvPr id="2" name="Picture 1" descr="This is the Scottish Government Logo. It has a Scottish flag on the right side. ">
            <a:extLst>
              <a:ext uri="{FF2B5EF4-FFF2-40B4-BE49-F238E27FC236}">
                <a16:creationId xmlns:a16="http://schemas.microsoft.com/office/drawing/2014/main" id="{99391BCC-9296-B1AC-54BF-5C52C1E22B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730" y="4832276"/>
            <a:ext cx="5974255" cy="109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05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62383-5D60-F76A-DC52-A0595E108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CA9E145-C921-607E-BCE8-E3AC673D02E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1378" y="681284"/>
            <a:ext cx="6842062" cy="43682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1798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Session 2: 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GB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17980"/>
                </a:solidFill>
                <a:effectLst/>
                <a:uLnTx/>
                <a:uFillTx/>
                <a:latin typeface="+mj-lt"/>
                <a:ea typeface="+mj-ea"/>
                <a:cs typeface="Arial"/>
              </a:rPr>
              <a:t>Achieving Excellence in Learning and Teaching Through Effective Inclusion at  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17980"/>
                </a:solidFill>
                <a:effectLst/>
                <a:uLnTx/>
                <a:uFillTx/>
                <a:latin typeface="+mj-lt"/>
                <a:ea typeface="+mj-ea"/>
                <a:cs typeface="Arial"/>
              </a:rPr>
              <a:t>Glencoats</a:t>
            </a:r>
            <a:r>
              <a:rPr kumimoji="0" lang="en-GB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17980"/>
                </a:solidFill>
                <a:effectLst/>
                <a:uLnTx/>
                <a:uFillTx/>
                <a:latin typeface="+mj-lt"/>
                <a:ea typeface="+mj-ea"/>
                <a:cs typeface="Arial"/>
              </a:rPr>
              <a:t> Primary School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Glencoats Primary School logo. Happy and ready to learn.">
            <a:extLst>
              <a:ext uri="{FF2B5EF4-FFF2-40B4-BE49-F238E27FC236}">
                <a16:creationId xmlns:a16="http://schemas.microsoft.com/office/drawing/2014/main" id="{42EC6028-E38A-FAA7-E55E-237A8F1C7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087" y="2066158"/>
            <a:ext cx="1621536" cy="1834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Renfrewshire council logo ">
            <a:extLst>
              <a:ext uri="{FF2B5EF4-FFF2-40B4-BE49-F238E27FC236}">
                <a16:creationId xmlns:a16="http://schemas.microsoft.com/office/drawing/2014/main" id="{129106D1-D9F5-CCA2-984B-6108362F88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60" y="1943030"/>
            <a:ext cx="2276856" cy="16043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1BDC1-6F00-F009-94F8-822068637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7476"/>
            <a:ext cx="12192000" cy="78129"/>
          </a:xfrm>
          <a:prstGeom prst="rect">
            <a:avLst/>
          </a:prstGeom>
          <a:solidFill>
            <a:srgbClr val="00AAB5"/>
          </a:solidFill>
          <a:ln>
            <a:solidFill>
              <a:srgbClr val="00A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072DD9-4D60-D022-DEF1-6849220B0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0" y="1"/>
            <a:ext cx="12192000" cy="83282"/>
          </a:xfrm>
          <a:prstGeom prst="rect">
            <a:avLst/>
          </a:prstGeom>
          <a:solidFill>
            <a:srgbClr val="0173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CA1A57E2-21AF-877B-73C3-E79115B26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18732" y="5204691"/>
            <a:ext cx="7273268" cy="1653309"/>
          </a:xfrm>
          <a:prstGeom prst="triangle">
            <a:avLst>
              <a:gd name="adj" fmla="val 99907"/>
            </a:avLst>
          </a:prstGeom>
          <a:solidFill>
            <a:srgbClr val="0173B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B75F2F7B-4D2D-C82B-069F-A5545E82C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5479467"/>
            <a:ext cx="8395855" cy="1378532"/>
          </a:xfrm>
          <a:prstGeom prst="triangle">
            <a:avLst>
              <a:gd name="adj" fmla="val 99907"/>
            </a:avLst>
          </a:prstGeom>
          <a:solidFill>
            <a:srgbClr val="00AA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28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8034F-E9E7-8271-263E-50AFE4CDF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D89B7-7E15-BFC2-45AD-9D7BB48487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5463" y="571499"/>
            <a:ext cx="4767262" cy="53832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  <a:t>Our School Context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Arial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173 children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Ferguslie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Park area of Paisley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87% children in SIMD 1 &amp; 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47% children with recorded ASN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High level of ‘hidden’ ASN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A boy in a classroom smiling at camera">
            <a:extLst>
              <a:ext uri="{FF2B5EF4-FFF2-40B4-BE49-F238E27FC236}">
                <a16:creationId xmlns:a16="http://schemas.microsoft.com/office/drawing/2014/main" id="{9749D566-6B1F-AD89-4A10-0DC356F6CD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57"/>
          <a:stretch>
            <a:fillRect/>
          </a:stretch>
        </p:blipFill>
        <p:spPr>
          <a:xfrm>
            <a:off x="6336793" y="1176370"/>
            <a:ext cx="5763768" cy="568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61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ED233-1ED2-58BD-ED78-45032B73D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828" y="436650"/>
            <a:ext cx="6294836" cy="699328"/>
          </a:xfrm>
        </p:spPr>
        <p:txBody>
          <a:bodyPr anchor="t"/>
          <a:lstStyle/>
          <a:p>
            <a:r>
              <a:rPr lang="en-GB" b="1" dirty="0" err="1">
                <a:solidFill>
                  <a:schemeClr val="accent1"/>
                </a:solidFill>
              </a:rPr>
              <a:t>Glencoats</a:t>
            </a:r>
            <a:r>
              <a:rPr lang="en-GB" b="1" dirty="0">
                <a:solidFill>
                  <a:schemeClr val="accent1"/>
                </a:solidFill>
              </a:rPr>
              <a:t> Primary 2020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67FE8133-0F09-0A6E-2A53-D5339B94632B}"/>
              </a:ext>
            </a:extLst>
          </p:cNvPr>
          <p:cNvSpPr txBox="1"/>
          <p:nvPr/>
        </p:nvSpPr>
        <p:spPr>
          <a:xfrm>
            <a:off x="1977227" y="1083386"/>
            <a:ext cx="8965474" cy="493776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High level of dysregulated </a:t>
            </a:r>
            <a:r>
              <a:rPr lang="en-US" sz="2400" dirty="0" err="1">
                <a:solidFill>
                  <a:schemeClr val="tx2"/>
                </a:solidFill>
              </a:rPr>
              <a:t>behaviour</a:t>
            </a:r>
            <a:r>
              <a:rPr lang="en-US" sz="2400" dirty="0">
                <a:solidFill>
                  <a:schemeClr val="tx2"/>
                </a:solidFill>
              </a:rPr>
              <a:t> across the school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A focus on ‘</a:t>
            </a:r>
            <a:r>
              <a:rPr lang="en-US" sz="2400" dirty="0" err="1">
                <a:solidFill>
                  <a:schemeClr val="tx2"/>
                </a:solidFill>
              </a:rPr>
              <a:t>behaviour</a:t>
            </a:r>
            <a:r>
              <a:rPr lang="en-US" sz="2400" dirty="0">
                <a:solidFill>
                  <a:schemeClr val="tx2"/>
                </a:solidFill>
              </a:rPr>
              <a:t> challenges’ rather than ‘wellbeing’ – negative school reputation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Low staff morale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Low expectations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Unmet needs – children &amp; staff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Pedagogy development at a stand still</a:t>
            </a:r>
          </a:p>
          <a:p>
            <a:pPr marL="742950"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Low levels of attainment and achievement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DC7DEE-525E-04A1-96AF-98C8CD09F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2319" y="2976184"/>
            <a:ext cx="2320764" cy="388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60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B4EAF-866D-F0A2-72F6-268B9D1D2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BF14E1A-E554-10A9-6E85-3F04A7EE0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379" y="537648"/>
            <a:ext cx="8795657" cy="699328"/>
          </a:xfrm>
        </p:spPr>
        <p:txBody>
          <a:bodyPr anchor="t">
            <a:normAutofit fontScale="90000"/>
          </a:bodyPr>
          <a:lstStyle/>
          <a:p>
            <a:r>
              <a:rPr lang="en-GB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Key priorities for school improvement</a:t>
            </a:r>
            <a:br>
              <a:rPr lang="en-GB" dirty="0"/>
            </a:b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0C1268-770E-E37F-5A28-974C44595157}"/>
              </a:ext>
            </a:extLst>
          </p:cNvPr>
          <p:cNvSpPr txBox="1"/>
          <p:nvPr/>
        </p:nvSpPr>
        <p:spPr>
          <a:xfrm>
            <a:off x="1178379" y="1382592"/>
            <a:ext cx="8965474" cy="493776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To understand our school context and the needs of our children and families to inform effective personalised support</a:t>
            </a:r>
            <a:endParaRPr lang="en-US" sz="2400" dirty="0"/>
          </a:p>
          <a:p>
            <a:pPr marL="342900" lvl="0" indent="-342900"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To recognise that supporting wellbeing, equality and inclusion was fundamental to raising attainment and achievement</a:t>
            </a:r>
            <a:endParaRPr lang="en-US" sz="2400" dirty="0"/>
          </a:p>
          <a:p>
            <a:pPr marL="342900" lvl="0" indent="-342900"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To develop a </a:t>
            </a:r>
            <a:r>
              <a:rPr lang="en-US" sz="2400" b="1" dirty="0"/>
              <a:t>relevant curriculum </a:t>
            </a:r>
            <a:r>
              <a:rPr lang="en-US" sz="2400" dirty="0"/>
              <a:t>that provided high quality, progressive experiences to develop skills for </a:t>
            </a:r>
            <a:r>
              <a:rPr lang="en-US" sz="2400" dirty="0" err="1"/>
              <a:t>LLW</a:t>
            </a:r>
            <a:endParaRPr lang="en-US" sz="2400" dirty="0"/>
          </a:p>
          <a:p>
            <a:pPr marL="342900" lvl="0" indent="-342900">
              <a:lnSpc>
                <a:spcPct val="13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To develop </a:t>
            </a:r>
            <a:r>
              <a:rPr lang="en-US" sz="2400" b="1" dirty="0"/>
              <a:t>consistent</a:t>
            </a:r>
            <a:r>
              <a:rPr lang="en-US" sz="2400" dirty="0"/>
              <a:t> approaches to high quality learning and teaching that supported pupil engagement and inclusion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E42997-F49C-5C14-BF7C-42F41F95D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6511" y="3986784"/>
            <a:ext cx="1716572" cy="28712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DDEBD8-A158-7E79-7992-1CE10F6B3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279047">
            <a:off x="92081" y="50742"/>
            <a:ext cx="827196" cy="138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96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E48AFC-FB98-3267-45FC-A93D5BDF9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</a:blip>
          <a:srcRect l="2301" t="333"/>
          <a:stretch>
            <a:fillRect/>
          </a:stretch>
        </p:blipFill>
        <p:spPr bwMode="auto">
          <a:xfrm rot="10800000">
            <a:off x="6954674" y="140317"/>
            <a:ext cx="5237326" cy="67176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9F8535-4484-7105-64AA-D39B61961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" y="365603"/>
            <a:ext cx="5443728" cy="782477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Putting priorities into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7858C-FDE5-C4CE-33A8-1F6AB703C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24" y="1366251"/>
            <a:ext cx="6130896" cy="473700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40000"/>
              </a:lnSpc>
            </a:pPr>
            <a:r>
              <a:rPr lang="en-GB" dirty="0">
                <a:solidFill>
                  <a:schemeClr val="tx2"/>
                </a:solidFill>
              </a:rPr>
              <a:t>  Challenge our own mindsets</a:t>
            </a:r>
            <a:endParaRPr lang="en-GB" dirty="0">
              <a:solidFill>
                <a:schemeClr val="tx2"/>
              </a:solidFill>
              <a:cs typeface="Arial"/>
            </a:endParaRPr>
          </a:p>
          <a:p>
            <a:pPr>
              <a:lnSpc>
                <a:spcPct val="140000"/>
              </a:lnSpc>
            </a:pPr>
            <a:r>
              <a:rPr lang="en-GB" dirty="0">
                <a:solidFill>
                  <a:schemeClr val="tx2"/>
                </a:solidFill>
              </a:rPr>
              <a:t>  Pace of change</a:t>
            </a:r>
            <a:endParaRPr lang="en-GB" dirty="0">
              <a:solidFill>
                <a:schemeClr val="tx2"/>
              </a:solidFill>
              <a:cs typeface="Arial"/>
            </a:endParaRPr>
          </a:p>
          <a:p>
            <a:pPr>
              <a:lnSpc>
                <a:spcPct val="140000"/>
              </a:lnSpc>
            </a:pPr>
            <a:r>
              <a:rPr lang="en-GB" dirty="0">
                <a:solidFill>
                  <a:schemeClr val="tx2"/>
                </a:solidFill>
              </a:rPr>
              <a:t>  Time to talk, reflect, plan next steps</a:t>
            </a:r>
            <a:endParaRPr lang="en-GB" dirty="0">
              <a:solidFill>
                <a:schemeClr val="tx2"/>
              </a:solidFill>
              <a:cs typeface="Arial"/>
            </a:endParaRPr>
          </a:p>
          <a:p>
            <a:pPr>
              <a:lnSpc>
                <a:spcPct val="140000"/>
              </a:lnSpc>
            </a:pPr>
            <a:r>
              <a:rPr lang="en-GB" dirty="0">
                <a:solidFill>
                  <a:schemeClr val="tx2"/>
                </a:solidFill>
              </a:rPr>
              <a:t>  Looking after ourselves and each other – staff wellbeing</a:t>
            </a:r>
            <a:endParaRPr lang="en-GB" dirty="0">
              <a:solidFill>
                <a:schemeClr val="tx2"/>
              </a:solidFill>
              <a:cs typeface="Arial"/>
            </a:endParaRPr>
          </a:p>
          <a:p>
            <a:pPr>
              <a:lnSpc>
                <a:spcPct val="140000"/>
              </a:lnSpc>
            </a:pPr>
            <a:r>
              <a:rPr lang="en-GB" dirty="0">
                <a:solidFill>
                  <a:schemeClr val="tx2"/>
                </a:solidFill>
              </a:rPr>
              <a:t>  Visible leadership</a:t>
            </a:r>
            <a:endParaRPr lang="en-GB" dirty="0">
              <a:solidFill>
                <a:schemeClr val="tx2"/>
              </a:solidFill>
              <a:cs typeface="Arial"/>
            </a:endParaRPr>
          </a:p>
          <a:p>
            <a:pPr marL="0" indent="0">
              <a:lnSpc>
                <a:spcPct val="140000"/>
              </a:lnSpc>
              <a:buNone/>
            </a:pPr>
            <a:endParaRPr lang="en-GB" b="1" dirty="0">
              <a:solidFill>
                <a:schemeClr val="tx2"/>
              </a:solidFill>
              <a:cs typeface="Arial"/>
            </a:endParaRPr>
          </a:p>
        </p:txBody>
      </p:sp>
      <p:pic>
        <p:nvPicPr>
          <p:cNvPr id="4" name="Picture 3" descr="A group of children in a classroom playing on the floor with boxes.&#10;&#10;">
            <a:extLst>
              <a:ext uri="{FF2B5EF4-FFF2-40B4-BE49-F238E27FC236}">
                <a16:creationId xmlns:a16="http://schemas.microsoft.com/office/drawing/2014/main" id="{CE031035-4A0A-0BE8-7A64-EB060AC80E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7" r="15577"/>
          <a:stretch>
            <a:fillRect/>
          </a:stretch>
        </p:blipFill>
        <p:spPr bwMode="auto">
          <a:xfrm>
            <a:off x="8549094" y="1638635"/>
            <a:ext cx="3251082" cy="3204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81115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B3B1C-A1F2-3F4F-099E-5104092ED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C9228-8564-81ED-9252-8ADED161A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0" y="379279"/>
            <a:ext cx="5430520" cy="640715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Inclusion</a:t>
            </a:r>
          </a:p>
        </p:txBody>
      </p:sp>
      <p:pic>
        <p:nvPicPr>
          <p:cNvPr id="7" name="Picture 6" descr="A group of 4 children in school uniform with their arms around each other  standing on grass">
            <a:extLst>
              <a:ext uri="{FF2B5EF4-FFF2-40B4-BE49-F238E27FC236}">
                <a16:creationId xmlns:a16="http://schemas.microsoft.com/office/drawing/2014/main" id="{CFCD7C33-EECA-C52B-9C4D-17DD659F5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6" r="13485" b="2"/>
          <a:stretch>
            <a:fillRect/>
          </a:stretch>
        </p:blipFill>
        <p:spPr>
          <a:xfrm rot="10800000">
            <a:off x="242701" y="1370197"/>
            <a:ext cx="3408983" cy="3494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An adult and a child playing chess in school">
            <a:extLst>
              <a:ext uri="{FF2B5EF4-FFF2-40B4-BE49-F238E27FC236}">
                <a16:creationId xmlns:a16="http://schemas.microsoft.com/office/drawing/2014/main" id="{EC4A0F97-3540-A790-FD55-B8FB3A2634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4" r="38389" b="2"/>
          <a:stretch>
            <a:fillRect/>
          </a:stretch>
        </p:blipFill>
        <p:spPr>
          <a:xfrm rot="5400000">
            <a:off x="3777576" y="2243110"/>
            <a:ext cx="3585950" cy="3653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9582378-5278-5CCC-A7C8-FC983FA413F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489418" y="699637"/>
            <a:ext cx="4459881" cy="526868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Inclusion is not simply about physical proximity.</a:t>
            </a:r>
          </a:p>
          <a:p>
            <a:endParaRPr lang="en-GB" b="1" dirty="0"/>
          </a:p>
          <a:p>
            <a:pPr marL="0" indent="0">
              <a:lnSpc>
                <a:spcPct val="140000"/>
              </a:lnSpc>
              <a:buNone/>
            </a:pPr>
            <a:r>
              <a:rPr lang="en-GB" b="1" dirty="0"/>
              <a:t>It is about intentionally planning for the success of all pupils.</a:t>
            </a:r>
          </a:p>
          <a:p>
            <a:endParaRPr lang="en-GB" b="1" dirty="0"/>
          </a:p>
          <a:p>
            <a:pPr marL="0" indent="0">
              <a:buNone/>
            </a:pPr>
            <a:r>
              <a:rPr lang="en-GB" b="1" dirty="0"/>
              <a:t>Thinkinclusive.us</a:t>
            </a:r>
            <a:endParaRPr lang="en-GB" sz="1900" dirty="0"/>
          </a:p>
          <a:p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1329812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77C1D-6CC7-3BF7-EA36-39D08BEBD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312" y="365125"/>
            <a:ext cx="10515600" cy="659003"/>
          </a:xfrm>
        </p:spPr>
        <p:txBody>
          <a:bodyPr anchor="t">
            <a:normAutofit/>
          </a:bodyPr>
          <a:lstStyle/>
          <a:p>
            <a:r>
              <a:rPr lang="en-GB" sz="3400" b="1" dirty="0">
                <a:solidFill>
                  <a:schemeClr val="accent1"/>
                </a:solidFill>
              </a:rPr>
              <a:t>Inclusion in </a:t>
            </a:r>
            <a:r>
              <a:rPr lang="en-GB" sz="3400" b="1" dirty="0" err="1">
                <a:solidFill>
                  <a:schemeClr val="accent1"/>
                </a:solidFill>
              </a:rPr>
              <a:t>Glencoats</a:t>
            </a:r>
            <a:r>
              <a:rPr lang="en-GB" sz="3400" b="1" dirty="0">
                <a:solidFill>
                  <a:schemeClr val="accent1"/>
                </a:solidFill>
              </a:rPr>
              <a:t> – Our  School Ethos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66EA-6B81-693B-A1CB-D14F6BC4F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253" y="1874742"/>
            <a:ext cx="10515600" cy="4178809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ALL staff have a role to play in supporting our children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High expectations of and high aspirations for all children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Consistent approaches to wellbeing across all classes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Transition support and planned alternatives to the playground supported by leadership team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/>
              <a:t>Development of spaces across school to support wellbeing &amp; learning</a:t>
            </a:r>
            <a:endParaRPr lang="en-GB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1764FA-2733-2A29-8708-7BEC2533A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312" y="1161288"/>
            <a:ext cx="9220200" cy="22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3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9E426-C16E-3771-4F02-AF0C02A90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B296F429-22F7-83E1-FF1E-FAD0FE2C6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181" y="-542295"/>
            <a:ext cx="11733636" cy="542295"/>
          </a:xfrm>
        </p:spPr>
        <p:txBody>
          <a:bodyPr>
            <a:noAutofit/>
          </a:bodyPr>
          <a:lstStyle/>
          <a:p>
            <a:r>
              <a:rPr lang="en-GB">
                <a:solidFill>
                  <a:schemeClr val="tx1"/>
                </a:solidFill>
              </a:rPr>
              <a:t>Types of rooms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D23256-3038-F3DB-D0FB-7C03B00D3B5C}"/>
              </a:ext>
            </a:extLst>
          </p:cNvPr>
          <p:cNvSpPr txBox="1"/>
          <p:nvPr/>
        </p:nvSpPr>
        <p:spPr>
          <a:xfrm>
            <a:off x="555463" y="372893"/>
            <a:ext cx="332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Oscar’s Den</a:t>
            </a:r>
          </a:p>
        </p:txBody>
      </p:sp>
      <p:pic>
        <p:nvPicPr>
          <p:cNvPr id="10" name="Picture 9" descr="A room called Oscar's Den with a white board and a couch">
            <a:extLst>
              <a:ext uri="{FF2B5EF4-FFF2-40B4-BE49-F238E27FC236}">
                <a16:creationId xmlns:a16="http://schemas.microsoft.com/office/drawing/2014/main" id="{EF5675F3-CC09-A02B-3858-ADDF28EFE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16206" y="871338"/>
            <a:ext cx="3396342" cy="2293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4E000E-240E-E370-3D1A-31666FC5377D}"/>
              </a:ext>
            </a:extLst>
          </p:cNvPr>
          <p:cNvSpPr txBox="1"/>
          <p:nvPr/>
        </p:nvSpPr>
        <p:spPr>
          <a:xfrm>
            <a:off x="4353849" y="371192"/>
            <a:ext cx="332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The Cloud</a:t>
            </a:r>
          </a:p>
        </p:txBody>
      </p:sp>
      <p:pic>
        <p:nvPicPr>
          <p:cNvPr id="12" name="Picture 11" descr="A child receiving 1 to 1 support sitting in a classroom called The Cloud">
            <a:extLst>
              <a:ext uri="{FF2B5EF4-FFF2-40B4-BE49-F238E27FC236}">
                <a16:creationId xmlns:a16="http://schemas.microsoft.com/office/drawing/2014/main" id="{5D693A73-CA11-B5A1-D167-DA2B344A3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90521" y="898705"/>
            <a:ext cx="3410956" cy="2293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876D41A-1D0B-963C-2B5A-022F97215D0E}"/>
              </a:ext>
            </a:extLst>
          </p:cNvPr>
          <p:cNvSpPr txBox="1"/>
          <p:nvPr/>
        </p:nvSpPr>
        <p:spPr>
          <a:xfrm>
            <a:off x="8179450" y="370505"/>
            <a:ext cx="3255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The Sunshine Room</a:t>
            </a:r>
          </a:p>
        </p:txBody>
      </p:sp>
      <p:pic>
        <p:nvPicPr>
          <p:cNvPr id="14" name="Picture 13" descr="A room called The Sunshine Room with a table and chairs">
            <a:extLst>
              <a:ext uri="{FF2B5EF4-FFF2-40B4-BE49-F238E27FC236}">
                <a16:creationId xmlns:a16="http://schemas.microsoft.com/office/drawing/2014/main" id="{EC378F42-F7AB-E931-790E-0B287B1457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9450" y="905769"/>
            <a:ext cx="3310424" cy="22935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4F52A3F-548D-F2D7-A40A-D6C1FB425BC4}"/>
              </a:ext>
            </a:extLst>
          </p:cNvPr>
          <p:cNvSpPr txBox="1"/>
          <p:nvPr/>
        </p:nvSpPr>
        <p:spPr>
          <a:xfrm>
            <a:off x="870851" y="3471660"/>
            <a:ext cx="3069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Key Worker Room</a:t>
            </a:r>
          </a:p>
        </p:txBody>
      </p:sp>
      <p:pic>
        <p:nvPicPr>
          <p:cNvPr id="16" name="Picture 15" descr="The Key worker room with a pool table and a couch and soft seats.">
            <a:extLst>
              <a:ext uri="{FF2B5EF4-FFF2-40B4-BE49-F238E27FC236}">
                <a16:creationId xmlns:a16="http://schemas.microsoft.com/office/drawing/2014/main" id="{CF3A8449-EA9F-61ED-03BF-02354AAE93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7566" y="4053012"/>
            <a:ext cx="3396342" cy="23820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16F7BF4-C9DC-C484-16F9-6B7A4D97D1E6}"/>
              </a:ext>
            </a:extLst>
          </p:cNvPr>
          <p:cNvSpPr txBox="1"/>
          <p:nvPr/>
        </p:nvSpPr>
        <p:spPr>
          <a:xfrm>
            <a:off x="4201691" y="3471660"/>
            <a:ext cx="3788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Flexible Learning Space</a:t>
            </a:r>
          </a:p>
        </p:txBody>
      </p:sp>
      <p:pic>
        <p:nvPicPr>
          <p:cNvPr id="18" name="Picture 17" descr="A room called the Flexible Learning Space with a green board, a chair and a rocking board.">
            <a:extLst>
              <a:ext uri="{FF2B5EF4-FFF2-40B4-BE49-F238E27FC236}">
                <a16:creationId xmlns:a16="http://schemas.microsoft.com/office/drawing/2014/main" id="{F8FE895B-61BD-B50D-073E-166326A666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034" y="4048960"/>
            <a:ext cx="3396343" cy="2386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E9883B2-562B-748D-269A-1E2C033D7ABF}"/>
              </a:ext>
            </a:extLst>
          </p:cNvPr>
          <p:cNvSpPr txBox="1"/>
          <p:nvPr/>
        </p:nvSpPr>
        <p:spPr>
          <a:xfrm>
            <a:off x="8152235" y="3497796"/>
            <a:ext cx="3310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/>
              <a:t>The Rainbow Room</a:t>
            </a:r>
          </a:p>
        </p:txBody>
      </p:sp>
      <p:pic>
        <p:nvPicPr>
          <p:cNvPr id="20" name="Picture 19" descr="A small room called the Rainbow Room with a couch and patterned carpet&#10;&#10;">
            <a:extLst>
              <a:ext uri="{FF2B5EF4-FFF2-40B4-BE49-F238E27FC236}">
                <a16:creationId xmlns:a16="http://schemas.microsoft.com/office/drawing/2014/main" id="{515A5801-DAC4-0250-F379-EB4399500E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52235" y="4022747"/>
            <a:ext cx="3345927" cy="2438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192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ef77447-1083-4dec-b89f-27c765076840}" enabled="0" method="" siteId="{0ef77447-1083-4dec-b89f-27c76507684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717</Words>
  <Application>Microsoft Office PowerPoint</Application>
  <PresentationFormat>Widescreen</PresentationFormat>
  <Paragraphs>84</Paragraphs>
  <Slides>19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The Additional Support for Learning Engagement Event 2026   Sharing What Works: Improving ASN Together  12 March 2026 </vt:lpstr>
      <vt:lpstr>Session 2:   Achieving Excellence in Learning and Teaching Through Effective Inclusion at   Glencoats Primary School</vt:lpstr>
      <vt:lpstr>Our School Context  173 children Ferguslie Park area of Paisley 87% children in SIMD 1 &amp; 2 47% children with recorded ASN High level of ‘hidden’ ASN </vt:lpstr>
      <vt:lpstr>Glencoats Primary 2020</vt:lpstr>
      <vt:lpstr>Key priorities for school improvement </vt:lpstr>
      <vt:lpstr>Putting priorities into action</vt:lpstr>
      <vt:lpstr>Inclusion</vt:lpstr>
      <vt:lpstr>Inclusion in Glencoats – Our  School Ethos</vt:lpstr>
      <vt:lpstr>Types of rooms</vt:lpstr>
      <vt:lpstr>Inclusion in Glencoats – Universal approaches</vt:lpstr>
      <vt:lpstr>Pupil led learning</vt:lpstr>
      <vt:lpstr>Inclusion in Glencoats – Targeted Interventions</vt:lpstr>
      <vt:lpstr>Key worker support Pupil Voice</vt:lpstr>
      <vt:lpstr>Impact of our inclusive practice…</vt:lpstr>
      <vt:lpstr>Impact of our inclusive practice.</vt:lpstr>
      <vt:lpstr>Impact of our inclusive practice..</vt:lpstr>
      <vt:lpstr>Impact of our inclusive practice….</vt:lpstr>
      <vt:lpstr>When everyone is included, everyone wins.  Jesse Jackson</vt:lpstr>
      <vt:lpstr>Education Scotland logo: white on teal background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 Foreman</dc:creator>
  <cp:lastModifiedBy>Fran Foreman</cp:lastModifiedBy>
  <cp:revision>5</cp:revision>
  <dcterms:created xsi:type="dcterms:W3CDTF">2026-03-23T15:57:11Z</dcterms:created>
  <dcterms:modified xsi:type="dcterms:W3CDTF">2026-04-01T17:36:37Z</dcterms:modified>
</cp:coreProperties>
</file>