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Layouts/slideLayout21.xml" ContentType="application/vnd.openxmlformats-officedocument.presentationml.slideLayout+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tags/tag1.xml" ContentType="application/vnd.openxmlformats-officedocument.presentationml.tag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84" r:id="rId4"/>
    <p:sldMasterId id="2147483696" r:id="rId5"/>
    <p:sldMasterId id="2147483708" r:id="rId6"/>
  </p:sldMasterIdLst>
  <p:notesMasterIdLst>
    <p:notesMasterId r:id="rId38"/>
  </p:notesMasterIdLst>
  <p:sldIdLst>
    <p:sldId id="295" r:id="rId7"/>
    <p:sldId id="294" r:id="rId8"/>
    <p:sldId id="293" r:id="rId9"/>
    <p:sldId id="306" r:id="rId10"/>
    <p:sldId id="305" r:id="rId11"/>
    <p:sldId id="261" r:id="rId12"/>
    <p:sldId id="264" r:id="rId13"/>
    <p:sldId id="302" r:id="rId14"/>
    <p:sldId id="268" r:id="rId15"/>
    <p:sldId id="269" r:id="rId16"/>
    <p:sldId id="265" r:id="rId17"/>
    <p:sldId id="266" r:id="rId18"/>
    <p:sldId id="267" r:id="rId19"/>
    <p:sldId id="270" r:id="rId20"/>
    <p:sldId id="271" r:id="rId21"/>
    <p:sldId id="272" r:id="rId22"/>
    <p:sldId id="273" r:id="rId23"/>
    <p:sldId id="274" r:id="rId24"/>
    <p:sldId id="275" r:id="rId25"/>
    <p:sldId id="304" r:id="rId26"/>
    <p:sldId id="298" r:id="rId27"/>
    <p:sldId id="301" r:id="rId28"/>
    <p:sldId id="276" r:id="rId29"/>
    <p:sldId id="287" r:id="rId30"/>
    <p:sldId id="313" r:id="rId31"/>
    <p:sldId id="314" r:id="rId32"/>
    <p:sldId id="311" r:id="rId33"/>
    <p:sldId id="312" r:id="rId34"/>
    <p:sldId id="307" r:id="rId35"/>
    <p:sldId id="308" r:id="rId36"/>
    <p:sldId id="31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66" autoAdjust="0"/>
  </p:normalViewPr>
  <p:slideViewPr>
    <p:cSldViewPr>
      <p:cViewPr varScale="1">
        <p:scale>
          <a:sx n="69" d="100"/>
          <a:sy n="69" d="100"/>
        </p:scale>
        <p:origin x="936" y="60"/>
      </p:cViewPr>
      <p:guideLst>
        <p:guide orient="horz" pos="2160"/>
        <p:guide pos="2880"/>
      </p:guideLst>
    </p:cSldViewPr>
  </p:slideViewPr>
  <p:notesTextViewPr>
    <p:cViewPr>
      <p:scale>
        <a:sx n="1" d="1"/>
        <a:sy n="1" d="1"/>
      </p:scale>
      <p:origin x="0" y="0"/>
    </p:cViewPr>
  </p:notesTextViewPr>
  <p:sorterViewPr>
    <p:cViewPr>
      <p:scale>
        <a:sx n="100" d="100"/>
        <a:sy n="100" d="100"/>
      </p:scale>
      <p:origin x="0" y="3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45" Type="http://schemas.openxmlformats.org/officeDocument/2006/relationships/customXml" Target="../customXml/item4.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746BD-5680-4DD3-B9AB-9F7F233D797F}" type="datetimeFigureOut">
              <a:rPr lang="en-GB" smtClean="0"/>
              <a:t>05/03/2018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6C065-9A82-4B01-92B3-4E56B73DE023}" type="slidenum">
              <a:rPr lang="en-GB" smtClean="0"/>
              <a:t>‹#›</a:t>
            </a:fld>
            <a:endParaRPr lang="en-GB"/>
          </a:p>
        </p:txBody>
      </p:sp>
    </p:spTree>
    <p:extLst>
      <p:ext uri="{BB962C8B-B14F-4D97-AF65-F5344CB8AC3E}">
        <p14:creationId xmlns:p14="http://schemas.microsoft.com/office/powerpoint/2010/main" val="309015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gap grows wider at every following stage of education: it more than doubles to 9.5 months by the end of primary school, and then more than doubles again, to 19.3 months, by the end of secondary school. This shows the importance of intervening early and then of continuing to attend to the needs of disadvantaged pupils</a:t>
            </a:r>
          </a:p>
          <a:p>
            <a:r>
              <a:rPr lang="en-GB" sz="1200" dirty="0" smtClean="0"/>
              <a:t>Even small improvements in young people’s GCSE qualifications yield significant increases in their lifetime productivity returns and in national wealth – highlighting the importance of continuing to focus on improving results for currently low-attaining pupils.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Some whole-class and whole-school interventions have shown promise but may take </a:t>
            </a:r>
            <a:r>
              <a:rPr lang="en-US" sz="1200" b="1" dirty="0" smtClean="0"/>
              <a:t>longer to show results.</a:t>
            </a:r>
            <a:endParaRPr lang="en-GB" sz="1200" b="1" dirty="0" smtClean="0"/>
          </a:p>
          <a:p>
            <a:r>
              <a:rPr lang="en-US" sz="1200" dirty="0" smtClean="0"/>
              <a:t>Robust and independent evaluation of high potential </a:t>
            </a:r>
            <a:r>
              <a:rPr lang="en-US" sz="1200" dirty="0" err="1" smtClean="0"/>
              <a:t>programmes</a:t>
            </a:r>
            <a:r>
              <a:rPr lang="en-US" sz="1200" dirty="0" smtClean="0"/>
              <a:t> is not only possible, but essential. </a:t>
            </a:r>
            <a:endParaRPr lang="en-GB" dirty="0"/>
          </a:p>
        </p:txBody>
      </p:sp>
      <p:sp>
        <p:nvSpPr>
          <p:cNvPr id="4" name="Slide Number Placeholder 3"/>
          <p:cNvSpPr>
            <a:spLocks noGrp="1"/>
          </p:cNvSpPr>
          <p:nvPr>
            <p:ph type="sldNum" sz="quarter" idx="10"/>
          </p:nvPr>
        </p:nvSpPr>
        <p:spPr/>
        <p:txBody>
          <a:bodyPr/>
          <a:lstStyle/>
          <a:p>
            <a:fld id="{3046C065-9A82-4B01-92B3-4E56B73DE023}" type="slidenum">
              <a:rPr lang="en-GB" smtClean="0"/>
              <a:t>4</a:t>
            </a:fld>
            <a:endParaRPr lang="en-GB"/>
          </a:p>
        </p:txBody>
      </p:sp>
    </p:spTree>
    <p:extLst>
      <p:ext uri="{BB962C8B-B14F-4D97-AF65-F5344CB8AC3E}">
        <p14:creationId xmlns:p14="http://schemas.microsoft.com/office/powerpoint/2010/main" val="43184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EEAFD3-D656-4C08-9840-DF44F9D61E8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22886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Questioning felt knowledge, being curious about what’s actually going on for the </a:t>
            </a:r>
            <a:r>
              <a:rPr lang="en-GB" dirty="0" err="1" smtClean="0"/>
              <a:t>CtG</a:t>
            </a:r>
            <a:r>
              <a:rPr lang="en-GB" dirty="0" smtClean="0"/>
              <a:t> group in your context, moving towards a redefined problem, real knowledge about what actually going on, therefore leading to interventions that might have more chance </a:t>
            </a:r>
            <a:r>
              <a:rPr lang="en-GB" smtClean="0"/>
              <a:t>of success</a:t>
            </a:r>
            <a:endParaRPr lang="en-GB"/>
          </a:p>
        </p:txBody>
      </p:sp>
      <p:sp>
        <p:nvSpPr>
          <p:cNvPr id="4" name="Slide Number Placeholder 3"/>
          <p:cNvSpPr>
            <a:spLocks noGrp="1"/>
          </p:cNvSpPr>
          <p:nvPr>
            <p:ph type="sldNum" sz="quarter" idx="10"/>
          </p:nvPr>
        </p:nvSpPr>
        <p:spPr/>
        <p:txBody>
          <a:bodyPr/>
          <a:lstStyle/>
          <a:p>
            <a:fld id="{9D2E7110-6BD2-49F5-81C6-8451F97F996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98826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OR </a:t>
            </a:r>
            <a:r>
              <a:rPr lang="en-GB" dirty="0" err="1" smtClean="0"/>
              <a:t>OR</a:t>
            </a:r>
            <a:r>
              <a:rPr lang="en-GB" dirty="0" smtClean="0"/>
              <a:t> </a:t>
            </a:r>
            <a:r>
              <a:rPr lang="en-GB" dirty="0" err="1" smtClean="0"/>
              <a:t>OR</a:t>
            </a:r>
            <a:r>
              <a:rPr lang="en-GB" dirty="0" smtClean="0"/>
              <a:t> but AND </a:t>
            </a:r>
            <a:r>
              <a:rPr lang="en-GB" dirty="0" err="1" smtClean="0"/>
              <a:t>AND</a:t>
            </a:r>
            <a:r>
              <a:rPr lang="en-GB" dirty="0" smtClean="0"/>
              <a:t> </a:t>
            </a:r>
            <a:r>
              <a:rPr lang="en-GB" dirty="0" err="1" smtClean="0"/>
              <a:t>AND</a:t>
            </a:r>
            <a:endParaRPr lang="en-GB" dirty="0"/>
          </a:p>
        </p:txBody>
      </p:sp>
      <p:sp>
        <p:nvSpPr>
          <p:cNvPr id="4" name="Slide Number Placeholder 3"/>
          <p:cNvSpPr>
            <a:spLocks noGrp="1"/>
          </p:cNvSpPr>
          <p:nvPr>
            <p:ph type="sldNum" sz="quarter" idx="10"/>
          </p:nvPr>
        </p:nvSpPr>
        <p:spPr/>
        <p:txBody>
          <a:bodyPr/>
          <a:lstStyle/>
          <a:p>
            <a:fld id="{9D2E7110-6BD2-49F5-81C6-8451F97F996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7847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JM</a:t>
            </a:r>
            <a:endParaRPr lang="en-GB" dirty="0"/>
          </a:p>
        </p:txBody>
      </p:sp>
      <p:sp>
        <p:nvSpPr>
          <p:cNvPr id="4" name="Slide Number Placeholder 3"/>
          <p:cNvSpPr>
            <a:spLocks noGrp="1"/>
          </p:cNvSpPr>
          <p:nvPr>
            <p:ph type="sldNum" sz="quarter" idx="10"/>
          </p:nvPr>
        </p:nvSpPr>
        <p:spPr/>
        <p:txBody>
          <a:bodyPr/>
          <a:lstStyle/>
          <a:p>
            <a:fld id="{662938CE-D8D7-4B64-A3CF-B0D9E92DB88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35140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PEF action research process to be offered March-June 2018</a:t>
            </a:r>
          </a:p>
          <a:p>
            <a:r>
              <a:rPr lang="en-GB" dirty="0" smtClean="0"/>
              <a:t>To incorporate training in using Model for Improvement once intervention(s) identified</a:t>
            </a:r>
          </a:p>
          <a:p>
            <a:r>
              <a:rPr lang="en-GB" dirty="0" smtClean="0"/>
              <a:t>Continued coaching support for schools already using action research</a:t>
            </a:r>
          </a:p>
          <a:p>
            <a:r>
              <a:rPr lang="en-GB" dirty="0" smtClean="0"/>
              <a:t>Increased rigour by schools in reporting the impact of their interventions</a:t>
            </a:r>
          </a:p>
          <a:p>
            <a:endParaRPr lang="en-GB" dirty="0"/>
          </a:p>
        </p:txBody>
      </p:sp>
      <p:sp>
        <p:nvSpPr>
          <p:cNvPr id="4" name="Slide Number Placeholder 3"/>
          <p:cNvSpPr>
            <a:spLocks noGrp="1"/>
          </p:cNvSpPr>
          <p:nvPr>
            <p:ph type="sldNum" sz="quarter" idx="10"/>
          </p:nvPr>
        </p:nvSpPr>
        <p:spPr/>
        <p:txBody>
          <a:bodyPr/>
          <a:lstStyle/>
          <a:p>
            <a:fld id="{3046C065-9A82-4B01-92B3-4E56B73DE023}" type="slidenum">
              <a:rPr lang="en-GB" smtClean="0"/>
              <a:t>31</a:t>
            </a:fld>
            <a:endParaRPr lang="en-GB"/>
          </a:p>
        </p:txBody>
      </p:sp>
    </p:spTree>
    <p:extLst>
      <p:ext uri="{BB962C8B-B14F-4D97-AF65-F5344CB8AC3E}">
        <p14:creationId xmlns:p14="http://schemas.microsoft.com/office/powerpoint/2010/main" val="274535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To support sustainable, positive outcomes for children who have started school with a disadvantage compared to peers, we need to think about applying the principle of co-construction to be most effective. </a:t>
            </a:r>
          </a:p>
          <a:p>
            <a:endParaRPr lang="en-GB" baseline="0" dirty="0" smtClean="0"/>
          </a:p>
          <a:p>
            <a:r>
              <a:rPr lang="en-GB" dirty="0" smtClean="0"/>
              <a:t>Having an evidence based intervention or knowledge about ‘what works’ is only part of the picture and as a result, Implementation Science has emerged.</a:t>
            </a:r>
          </a:p>
          <a:p>
            <a:r>
              <a:rPr lang="en-GB" baseline="0" dirty="0" smtClean="0"/>
              <a:t>That is, </a:t>
            </a:r>
            <a:r>
              <a:rPr lang="en-GB" dirty="0" smtClean="0"/>
              <a:t>the study of effective implementation.</a:t>
            </a:r>
          </a:p>
          <a:p>
            <a:r>
              <a:rPr lang="en-GB" dirty="0" smtClean="0"/>
              <a:t>They have taken a scientific approach to understand what it is that consistently</a:t>
            </a:r>
            <a:r>
              <a:rPr lang="en-GB" baseline="0" dirty="0" smtClean="0"/>
              <a:t> </a:t>
            </a:r>
            <a:r>
              <a:rPr lang="en-GB" dirty="0" smtClean="0"/>
              <a:t>needs to be in place in order to support effective interventions/changes to actually make the differences that they</a:t>
            </a:r>
            <a:r>
              <a:rPr lang="en-GB" baseline="0" dirty="0" smtClean="0"/>
              <a:t> were designed to make.</a:t>
            </a:r>
          </a:p>
          <a:p>
            <a:endParaRPr lang="en-GB" baseline="0" dirty="0" smtClean="0"/>
          </a:p>
          <a:p>
            <a:r>
              <a:rPr lang="en-GB" baseline="0" dirty="0" smtClean="0"/>
              <a:t>Sharing info re ‘what works’ elsewhere and marrying that with what you know, or what you will find out, about your own context to get to the most effective outcomes.</a:t>
            </a:r>
          </a:p>
          <a:p>
            <a:r>
              <a:rPr lang="en-GB" baseline="0" dirty="0" smtClean="0"/>
              <a:t>So in a way, decisions made about the which innovation or change you decide to take on are co-constructed between what research tells us and what you know about your school context. </a:t>
            </a:r>
          </a:p>
          <a:p>
            <a:endParaRPr lang="en-GB" baseline="0" dirty="0" smtClean="0"/>
          </a:p>
        </p:txBody>
      </p:sp>
      <p:sp>
        <p:nvSpPr>
          <p:cNvPr id="4" name="Slide Number Placeholder 3"/>
          <p:cNvSpPr>
            <a:spLocks noGrp="1"/>
          </p:cNvSpPr>
          <p:nvPr>
            <p:ph type="sldNum" sz="quarter" idx="10"/>
          </p:nvPr>
        </p:nvSpPr>
        <p:spPr/>
        <p:txBody>
          <a:bodyPr/>
          <a:lstStyle/>
          <a:p>
            <a:fld id="{3F985A3A-B6AF-4EDA-951E-32DDB956F66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21489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order to get clearer about the need and how best to address it – these sessions will be following this sort of process.</a:t>
            </a:r>
          </a:p>
        </p:txBody>
      </p:sp>
      <p:sp>
        <p:nvSpPr>
          <p:cNvPr id="4" name="Slide Number Placeholder 3"/>
          <p:cNvSpPr>
            <a:spLocks noGrp="1"/>
          </p:cNvSpPr>
          <p:nvPr>
            <p:ph type="sldNum" sz="quarter" idx="10"/>
          </p:nvPr>
        </p:nvSpPr>
        <p:spPr/>
        <p:txBody>
          <a:bodyPr/>
          <a:lstStyle/>
          <a:p>
            <a:fld id="{3F985A3A-B6AF-4EDA-951E-32DDB956F66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2721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EAFD3-D656-4C08-9840-DF44F9D61E8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9731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QIOs</a:t>
            </a:r>
          </a:p>
          <a:p>
            <a:r>
              <a:rPr lang="en-GB" dirty="0" smtClean="0"/>
              <a:t>Attainment Advisor</a:t>
            </a:r>
          </a:p>
          <a:p>
            <a:r>
              <a:rPr lang="en-GB" dirty="0" smtClean="0"/>
              <a:t>Research and Performance team</a:t>
            </a:r>
          </a:p>
          <a:p>
            <a:r>
              <a:rPr lang="en-GB" dirty="0" smtClean="0"/>
              <a:t>Speech and Language Therapy</a:t>
            </a:r>
          </a:p>
          <a:p>
            <a:endParaRPr lang="en-GB" dirty="0" smtClean="0"/>
          </a:p>
          <a:p>
            <a:r>
              <a:rPr lang="en-GB" dirty="0" smtClean="0"/>
              <a:t>This is where we are today.</a:t>
            </a:r>
          </a:p>
          <a:p>
            <a:endParaRPr lang="en-GB" dirty="0" smtClean="0"/>
          </a:p>
          <a:p>
            <a:r>
              <a:rPr lang="en-GB" dirty="0" smtClean="0"/>
              <a:t>Last time – provided an overview of the kind of interventions that have been shown to help close the attainment gap in Scotland – mainly</a:t>
            </a:r>
            <a:r>
              <a:rPr lang="en-GB" baseline="0" dirty="0" smtClean="0"/>
              <a:t> through JRF paper. Very helpful summary and good place to start.</a:t>
            </a:r>
          </a:p>
          <a:p>
            <a:endParaRPr lang="en-GB" baseline="0" dirty="0" smtClean="0"/>
          </a:p>
          <a:p>
            <a:r>
              <a:rPr lang="en-GB" baseline="0" dirty="0" smtClean="0"/>
              <a:t>BUT recognise that different schools could pick same intervention and have very different results depending on variety of factors – largely including whether or not that is what THAT school needed at THAT time.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17FF8A6-CE24-4A68-8529-7BDB7ABE130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7688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GH</a:t>
            </a:r>
            <a:endParaRPr lang="en-GB" dirty="0"/>
          </a:p>
        </p:txBody>
      </p:sp>
      <p:sp>
        <p:nvSpPr>
          <p:cNvPr id="4" name="Slide Number Placeholder 3"/>
          <p:cNvSpPr>
            <a:spLocks noGrp="1"/>
          </p:cNvSpPr>
          <p:nvPr>
            <p:ph type="sldNum" sz="quarter" idx="10"/>
          </p:nvPr>
        </p:nvSpPr>
        <p:spPr/>
        <p:txBody>
          <a:bodyPr/>
          <a:lstStyle/>
          <a:p>
            <a:fld id="{CA651F1F-A244-4275-8D77-21AACF63245C}"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72191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OECD challenges us to do this, important</a:t>
            </a:r>
            <a:r>
              <a:rPr lang="en-GB" baseline="0" dirty="0" smtClean="0"/>
              <a:t> to remember. Not enough to do one and think in so doing that you’re doing the other, may actually be perpetuating the issue</a:t>
            </a:r>
            <a:endParaRPr lang="en-GB" dirty="0"/>
          </a:p>
        </p:txBody>
      </p:sp>
      <p:sp>
        <p:nvSpPr>
          <p:cNvPr id="4" name="Slide Number Placeholder 3"/>
          <p:cNvSpPr>
            <a:spLocks noGrp="1"/>
          </p:cNvSpPr>
          <p:nvPr>
            <p:ph type="sldNum" sz="quarter" idx="10"/>
          </p:nvPr>
        </p:nvSpPr>
        <p:spPr/>
        <p:txBody>
          <a:bodyPr/>
          <a:lstStyle/>
          <a:p>
            <a:fld id="{9D2E7110-6BD2-49F5-81C6-8451F97F996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44459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 Covey</a:t>
            </a:r>
          </a:p>
          <a:p>
            <a:r>
              <a:rPr lang="en-GB" dirty="0" smtClean="0"/>
              <a:t>Where</a:t>
            </a:r>
            <a:r>
              <a:rPr lang="en-GB" baseline="0" dirty="0" smtClean="0"/>
              <a:t> do we focus our time, effort and energy?</a:t>
            </a:r>
          </a:p>
          <a:p>
            <a:r>
              <a:rPr lang="en-GB" baseline="0" dirty="0" smtClean="0"/>
              <a:t>The whole circle , including both blue and white areas, is our circle of concern- issues, people, problems, which we’d like to be different, where the world, our country  our town, neighbourhood,  family life or our workplace isn’t as it as good as it could be- some people’s circles of concern are larger than others- but they will include all the areas or issues in which we have a mental or emotional involvement.</a:t>
            </a:r>
          </a:p>
          <a:p>
            <a:endParaRPr lang="en-GB" baseline="0" dirty="0" smtClean="0"/>
          </a:p>
          <a:p>
            <a:r>
              <a:rPr lang="en-GB" baseline="0" dirty="0" smtClean="0"/>
              <a:t>The inner circle is our circle of influence- this circle includes the things over which we can have some control, or can do something about. Proactive people focus their efforts in the inner circle of influence, whereas reactive people focus their energy on the outer circle- the weakness of other people, intractable problems in their context and circumstances over which they haven't any real control- this causes their circle of influence to shrink</a:t>
            </a:r>
          </a:p>
          <a:p>
            <a:r>
              <a:rPr lang="en-GB" baseline="0" dirty="0" smtClean="0"/>
              <a:t>Our control within the circle of influence isn’t always direct- often it involves influencing other people in positive ways-</a:t>
            </a:r>
          </a:p>
          <a:p>
            <a:r>
              <a:rPr lang="en-GB" baseline="0" dirty="0" smtClean="0"/>
              <a:t>For the purposes of this project  we can benefit from a great deal of knowledge that has been gained worldwide about where schools can most effectively focus their efforts to create change- we’ll come back to this in future meetings</a:t>
            </a:r>
          </a:p>
          <a:p>
            <a:r>
              <a:rPr lang="en-GB" baseline="0" dirty="0" smtClean="0"/>
              <a:t>Keep the circles in mind in your planning over the course of this project</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3F985A3A-B6AF-4EDA-951E-32DDB956F668}"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42192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a:p>
            <a:r>
              <a:rPr lang="en-GB" dirty="0" smtClean="0"/>
              <a:t>Interview, questionnaire, focus group, observation, formal testing</a:t>
            </a:r>
          </a:p>
          <a:p>
            <a:r>
              <a:rPr lang="en-GB" dirty="0" smtClean="0"/>
              <a:t>Sampling</a:t>
            </a:r>
            <a:r>
              <a:rPr lang="en-GB" baseline="0" dirty="0" smtClean="0"/>
              <a:t> – everyone? Subgroup? Representative? randomised vs volunteers?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Qualitative</a:t>
            </a:r>
            <a:r>
              <a:rPr lang="en-GB" baseline="0" dirty="0" smtClean="0"/>
              <a:t> vs quantitative</a:t>
            </a:r>
            <a:endParaRPr lang="en-GB" dirty="0" smtClean="0"/>
          </a:p>
          <a:p>
            <a:r>
              <a:rPr lang="en-GB" baseline="0" dirty="0" smtClean="0"/>
              <a:t>Capacity for analysis</a:t>
            </a:r>
          </a:p>
          <a:p>
            <a:endParaRPr lang="en-GB" baseline="0" dirty="0" smtClean="0"/>
          </a:p>
          <a:p>
            <a:r>
              <a:rPr lang="en-GB" baseline="0" dirty="0" smtClean="0"/>
              <a:t>Throwing net wide - funnel</a:t>
            </a:r>
            <a:endParaRPr lang="en-GB" dirty="0"/>
          </a:p>
        </p:txBody>
      </p:sp>
      <p:sp>
        <p:nvSpPr>
          <p:cNvPr id="4" name="Slide Number Placeholder 3"/>
          <p:cNvSpPr>
            <a:spLocks noGrp="1"/>
          </p:cNvSpPr>
          <p:nvPr>
            <p:ph type="sldNum" sz="quarter" idx="10"/>
          </p:nvPr>
        </p:nvSpPr>
        <p:spPr/>
        <p:txBody>
          <a:bodyPr/>
          <a:lstStyle/>
          <a:p>
            <a:fld id="{819F8B36-E3C0-4246-9C3B-79C2FFB53B4B}"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69526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907474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2592809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198438"/>
            <a:ext cx="1827212" cy="6259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8438"/>
            <a:ext cx="5329238" cy="6259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348256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08413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17736188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417437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7425"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673482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5193759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1373418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010158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681343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768359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3394003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1053819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198438"/>
            <a:ext cx="1827212" cy="6259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8438"/>
            <a:ext cx="5329238" cy="6259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6084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859306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45268669"/>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2070160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7425"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639063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5048810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624910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194925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266858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46558227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1714763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1177879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198438"/>
            <a:ext cx="1827212" cy="6259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8438"/>
            <a:ext cx="5329238" cy="6259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601710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2213483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597540811"/>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72842575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7425"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850556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715341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551188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7425"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45943381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160118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4932190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1929116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9400990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198438"/>
            <a:ext cx="1827212" cy="6259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8438"/>
            <a:ext cx="5329238" cy="6259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96673F0-3C4C-46BB-A308-EBE71B60DEC8}"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fld id="{109F9B68-9470-435E-B6EF-FA448EB6E28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37743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2742044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610593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3545111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7425" y="1600200"/>
            <a:ext cx="33496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6750699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8"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415958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8"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96308086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4"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565030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3"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4881677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9776460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7020419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6483409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198438"/>
            <a:ext cx="1827212" cy="6259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8438"/>
            <a:ext cx="5329238" cy="6259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520443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4"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443850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3"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52349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623567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336241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98438"/>
            <a:ext cx="7308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1295400" y="1600200"/>
            <a:ext cx="68516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988" name="Rectangle 4"/>
          <p:cNvSpPr>
            <a:spLocks noGrp="1" noChangeArrowheads="1"/>
          </p:cNvSpPr>
          <p:nvPr>
            <p:ph type="dt" sz="half" idx="2"/>
          </p:nvPr>
        </p:nvSpPr>
        <p:spPr bwMode="auto">
          <a:xfrm>
            <a:off x="1763713" y="6381750"/>
            <a:ext cx="2160587"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ea typeface="ＭＳ Ｐゴシック" pitchFamily="-108" charset="-128"/>
              </a:defRPr>
            </a:lvl1pPr>
          </a:lstStyle>
          <a:p>
            <a:fld id="{7734C101-FD40-4895-9F58-47F6583AFB6D}" type="datetimeFigureOut">
              <a:rPr lang="en-GB" smtClean="0">
                <a:solidFill>
                  <a:srgbClr val="FFFFFF"/>
                </a:solidFill>
              </a:rPr>
              <a:pPr/>
              <a:t>05/03/2018</a:t>
            </a:fld>
            <a:endParaRPr lang="en-GB">
              <a:solidFill>
                <a:srgbClr val="FFFFFF"/>
              </a:solidFill>
            </a:endParaRPr>
          </a:p>
        </p:txBody>
      </p:sp>
      <p:sp>
        <p:nvSpPr>
          <p:cNvPr id="41989" name="Rectangle 5"/>
          <p:cNvSpPr>
            <a:spLocks noGrp="1" noChangeArrowheads="1"/>
          </p:cNvSpPr>
          <p:nvPr>
            <p:ph type="sldNum" sz="quarter" idx="4"/>
          </p:nvPr>
        </p:nvSpPr>
        <p:spPr bwMode="auto">
          <a:xfrm>
            <a:off x="8027988" y="6021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108" charset="-128"/>
              </a:defRPr>
            </a:lvl1pPr>
          </a:lstStyle>
          <a:p>
            <a:fld id="{55FDA791-A05F-46C2-9373-5D64A0465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88720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latin typeface="+mj-lt"/>
          <a:ea typeface="ＭＳ Ｐゴシック" pitchFamily="-111" charset="-128"/>
          <a:cs typeface="ＭＳ Ｐゴシック" pitchFamily="-111" charset="-128"/>
        </a:defRPr>
      </a:lvl1pPr>
      <a:lvl2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2pPr>
      <a:lvl3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3pPr>
      <a:lvl4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4pPr>
      <a:lvl5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3600" b="1">
          <a:solidFill>
            <a:schemeClr val="bg1"/>
          </a:solidFill>
          <a:latin typeface="Arial" pitchFamily="-111" charset="0"/>
        </a:defRPr>
      </a:lvl6pPr>
      <a:lvl7pPr marL="914400" algn="l" rtl="0" eaLnBrk="1" fontAlgn="base" hangingPunct="1">
        <a:spcBef>
          <a:spcPct val="0"/>
        </a:spcBef>
        <a:spcAft>
          <a:spcPct val="0"/>
        </a:spcAft>
        <a:defRPr sz="3600" b="1">
          <a:solidFill>
            <a:schemeClr val="bg1"/>
          </a:solidFill>
          <a:latin typeface="Arial" pitchFamily="-111" charset="0"/>
        </a:defRPr>
      </a:lvl7pPr>
      <a:lvl8pPr marL="1371600" algn="l" rtl="0" eaLnBrk="1" fontAlgn="base" hangingPunct="1">
        <a:spcBef>
          <a:spcPct val="0"/>
        </a:spcBef>
        <a:spcAft>
          <a:spcPct val="0"/>
        </a:spcAft>
        <a:defRPr sz="3600" b="1">
          <a:solidFill>
            <a:schemeClr val="bg1"/>
          </a:solidFill>
          <a:latin typeface="Arial" pitchFamily="-111" charset="0"/>
        </a:defRPr>
      </a:lvl8pPr>
      <a:lvl9pPr marL="1828800" algn="l" rtl="0" eaLnBrk="1" fontAlgn="base" hangingPunct="1">
        <a:spcBef>
          <a:spcPct val="0"/>
        </a:spcBef>
        <a:spcAft>
          <a:spcPct val="0"/>
        </a:spcAft>
        <a:defRPr sz="3600" b="1">
          <a:solidFill>
            <a:schemeClr val="bg1"/>
          </a:solidFill>
          <a:latin typeface="Arial" pitchFamily="-111"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rgbClr val="0033CC"/>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FFFF00"/>
        </a:buClr>
        <a:buFont typeface="Wingdings" pitchFamily="2" charset="2"/>
        <a:buChar char="§"/>
        <a:defRPr sz="2000" i="1">
          <a:solidFill>
            <a:srgbClr val="0033CC"/>
          </a:solidFill>
          <a:latin typeface="+mn-lt"/>
          <a:ea typeface="ＭＳ Ｐゴシック" pitchFamily="-111" charset="-128"/>
        </a:defRPr>
      </a:lvl2pPr>
      <a:lvl3pPr marL="1143000" indent="-228600" algn="l" rtl="0" eaLnBrk="1" fontAlgn="base" hangingPunct="1">
        <a:spcBef>
          <a:spcPct val="20000"/>
        </a:spcBef>
        <a:spcAft>
          <a:spcPct val="0"/>
        </a:spcAft>
        <a:buClr>
          <a:srgbClr val="9933FF"/>
        </a:buClr>
        <a:buFont typeface="Wingdings" pitchFamily="2" charset="2"/>
        <a:buChar char="§"/>
        <a:defRPr sz="2000" i="1">
          <a:solidFill>
            <a:srgbClr val="0033CC"/>
          </a:solidFill>
          <a:latin typeface="+mn-lt"/>
          <a:ea typeface="ＭＳ Ｐゴシック" pitchFamily="-111" charset="-128"/>
        </a:defRPr>
      </a:lvl3pPr>
      <a:lvl4pPr marL="1600200" indent="-228600" algn="l" rtl="0" eaLnBrk="1" fontAlgn="base" hangingPunct="1">
        <a:spcBef>
          <a:spcPct val="20000"/>
        </a:spcBef>
        <a:spcAft>
          <a:spcPct val="0"/>
        </a:spcAft>
        <a:buClr>
          <a:schemeClr val="hlink"/>
        </a:buClr>
        <a:buFont typeface="Wingdings" pitchFamily="2" charset="2"/>
        <a:buChar char="§"/>
        <a:defRPr sz="2000" i="1">
          <a:solidFill>
            <a:srgbClr val="0033CC"/>
          </a:solidFill>
          <a:latin typeface="+mn-lt"/>
          <a:ea typeface="ＭＳ Ｐゴシック" pitchFamily="-111" charset="-128"/>
        </a:defRPr>
      </a:lvl4pPr>
      <a:lvl5pPr marL="2057400" indent="-228600" algn="l" rtl="0" eaLnBrk="1" fontAlgn="base" hangingPunct="1">
        <a:spcBef>
          <a:spcPct val="20000"/>
        </a:spcBef>
        <a:spcAft>
          <a:spcPct val="0"/>
        </a:spcAft>
        <a:buClr>
          <a:srgbClr val="FF6600"/>
        </a:buClr>
        <a:buFont typeface="Wingdings" pitchFamily="2" charset="2"/>
        <a:buChar char="§"/>
        <a:defRPr sz="2000" i="1">
          <a:solidFill>
            <a:srgbClr val="0033CC"/>
          </a:solidFill>
          <a:latin typeface="+mn-lt"/>
          <a:ea typeface="ＭＳ Ｐゴシック" pitchFamily="-111" charset="-128"/>
        </a:defRPr>
      </a:lvl5pPr>
      <a:lvl6pPr marL="25146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6pPr>
      <a:lvl7pPr marL="29718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7pPr>
      <a:lvl8pPr marL="34290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8pPr>
      <a:lvl9pPr marL="38862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98438"/>
            <a:ext cx="7308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1295400" y="1600200"/>
            <a:ext cx="68516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988" name="Rectangle 4"/>
          <p:cNvSpPr>
            <a:spLocks noGrp="1" noChangeArrowheads="1"/>
          </p:cNvSpPr>
          <p:nvPr>
            <p:ph type="dt" sz="half" idx="2"/>
          </p:nvPr>
        </p:nvSpPr>
        <p:spPr bwMode="auto">
          <a:xfrm>
            <a:off x="1763713" y="6381750"/>
            <a:ext cx="2160587"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defRPr>
            </a:lvl1pPr>
          </a:lstStyle>
          <a:p>
            <a:fld id="{CC9F19BC-E8CD-46F6-B1C0-43EA59E0008D}" type="datetimeFigureOut">
              <a:rPr lang="en-GB">
                <a:solidFill>
                  <a:srgbClr val="FFFFFF"/>
                </a:solidFill>
              </a:rPr>
              <a:pPr/>
              <a:t>05/03/2018</a:t>
            </a:fld>
            <a:endParaRPr lang="en-GB">
              <a:solidFill>
                <a:srgbClr val="FFFFFF"/>
              </a:solidFill>
            </a:endParaRPr>
          </a:p>
        </p:txBody>
      </p:sp>
      <p:sp>
        <p:nvSpPr>
          <p:cNvPr id="41989" name="Rectangle 5"/>
          <p:cNvSpPr>
            <a:spLocks noGrp="1" noChangeArrowheads="1"/>
          </p:cNvSpPr>
          <p:nvPr>
            <p:ph type="sldNum" sz="quarter" idx="4"/>
          </p:nvPr>
        </p:nvSpPr>
        <p:spPr bwMode="auto">
          <a:xfrm>
            <a:off x="8027988" y="6021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fld id="{88A58912-CD41-4BB9-8CA8-07C623EB1C4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342498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600" b="1">
          <a:solidFill>
            <a:schemeClr val="bg1"/>
          </a:solidFill>
          <a:latin typeface="Arial" pitchFamily="4" charset="0"/>
        </a:defRPr>
      </a:lvl6pPr>
      <a:lvl7pPr marL="914400" algn="l" rtl="0" eaLnBrk="1" fontAlgn="base" hangingPunct="1">
        <a:spcBef>
          <a:spcPct val="0"/>
        </a:spcBef>
        <a:spcAft>
          <a:spcPct val="0"/>
        </a:spcAft>
        <a:defRPr sz="3600" b="1">
          <a:solidFill>
            <a:schemeClr val="bg1"/>
          </a:solidFill>
          <a:latin typeface="Arial" pitchFamily="4" charset="0"/>
        </a:defRPr>
      </a:lvl7pPr>
      <a:lvl8pPr marL="1371600" algn="l" rtl="0" eaLnBrk="1" fontAlgn="base" hangingPunct="1">
        <a:spcBef>
          <a:spcPct val="0"/>
        </a:spcBef>
        <a:spcAft>
          <a:spcPct val="0"/>
        </a:spcAft>
        <a:defRPr sz="3600" b="1">
          <a:solidFill>
            <a:schemeClr val="bg1"/>
          </a:solidFill>
          <a:latin typeface="Arial" pitchFamily="4" charset="0"/>
        </a:defRPr>
      </a:lvl8pPr>
      <a:lvl9pPr marL="1828800" algn="l" rtl="0" eaLnBrk="1" fontAlgn="base" hangingPunct="1">
        <a:spcBef>
          <a:spcPct val="0"/>
        </a:spcBef>
        <a:spcAft>
          <a:spcPct val="0"/>
        </a:spcAft>
        <a:defRPr sz="3600" b="1">
          <a:solidFill>
            <a:schemeClr val="bg1"/>
          </a:solidFill>
          <a:latin typeface="Arial" pitchFamily="4" charset="0"/>
        </a:defRPr>
      </a:lvl9pPr>
    </p:titleStyle>
    <p:bodyStyle>
      <a:lvl1pPr marL="342900" indent="-342900" algn="l" rtl="0" eaLnBrk="1" fontAlgn="base" hangingPunct="1">
        <a:spcBef>
          <a:spcPct val="20000"/>
        </a:spcBef>
        <a:spcAft>
          <a:spcPct val="0"/>
        </a:spcAft>
        <a:buFont typeface="Wingdings" pitchFamily="-101" charset="2"/>
        <a:buChar char="§"/>
        <a:defRPr sz="2000">
          <a:solidFill>
            <a:srgbClr val="0033CC"/>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lr>
          <a:srgbClr val="FFFF00"/>
        </a:buClr>
        <a:buFont typeface="Wingdings" pitchFamily="-101" charset="2"/>
        <a:buChar char="§"/>
        <a:defRPr sz="2000" i="1">
          <a:solidFill>
            <a:srgbClr val="0033CC"/>
          </a:solidFill>
          <a:latin typeface="+mn-lt"/>
          <a:ea typeface="ＭＳ Ｐゴシック" pitchFamily="4" charset="-128"/>
        </a:defRPr>
      </a:lvl2pPr>
      <a:lvl3pPr marL="1143000" indent="-228600" algn="l" rtl="0" eaLnBrk="1" fontAlgn="base" hangingPunct="1">
        <a:spcBef>
          <a:spcPct val="20000"/>
        </a:spcBef>
        <a:spcAft>
          <a:spcPct val="0"/>
        </a:spcAft>
        <a:buClr>
          <a:srgbClr val="9933FF"/>
        </a:buClr>
        <a:buFont typeface="Wingdings" pitchFamily="-101" charset="2"/>
        <a:buChar char="§"/>
        <a:defRPr sz="2000" i="1">
          <a:solidFill>
            <a:srgbClr val="0033CC"/>
          </a:solidFill>
          <a:latin typeface="+mn-lt"/>
          <a:ea typeface="ＭＳ Ｐゴシック" pitchFamily="4" charset="-128"/>
        </a:defRPr>
      </a:lvl3pPr>
      <a:lvl4pPr marL="1600200" indent="-228600" algn="l" rtl="0" eaLnBrk="1" fontAlgn="base" hangingPunct="1">
        <a:spcBef>
          <a:spcPct val="20000"/>
        </a:spcBef>
        <a:spcAft>
          <a:spcPct val="0"/>
        </a:spcAft>
        <a:buClr>
          <a:schemeClr val="hlink"/>
        </a:buClr>
        <a:buFont typeface="Wingdings" pitchFamily="-101" charset="2"/>
        <a:buChar char="§"/>
        <a:defRPr sz="2000" i="1">
          <a:solidFill>
            <a:srgbClr val="0033CC"/>
          </a:solidFill>
          <a:latin typeface="+mn-lt"/>
          <a:ea typeface="ＭＳ Ｐゴシック" pitchFamily="4" charset="-128"/>
        </a:defRPr>
      </a:lvl4pPr>
      <a:lvl5pPr marL="2057400" indent="-228600" algn="l" rtl="0" eaLnBrk="1" fontAlgn="base" hangingPunct="1">
        <a:spcBef>
          <a:spcPct val="20000"/>
        </a:spcBef>
        <a:spcAft>
          <a:spcPct val="0"/>
        </a:spcAft>
        <a:buClr>
          <a:srgbClr val="FF6600"/>
        </a:buClr>
        <a:buFont typeface="Wingdings" pitchFamily="-101" charset="2"/>
        <a:buChar char="§"/>
        <a:defRPr sz="2000" i="1">
          <a:solidFill>
            <a:srgbClr val="0033CC"/>
          </a:solidFill>
          <a:latin typeface="+mn-lt"/>
          <a:ea typeface="ＭＳ Ｐゴシック" pitchFamily="4" charset="-128"/>
        </a:defRPr>
      </a:lvl5pPr>
      <a:lvl6pPr marL="25146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6pPr>
      <a:lvl7pPr marL="29718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7pPr>
      <a:lvl8pPr marL="34290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8pPr>
      <a:lvl9pPr marL="38862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98438"/>
            <a:ext cx="7308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1295400" y="1600200"/>
            <a:ext cx="68516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988" name="Rectangle 4"/>
          <p:cNvSpPr>
            <a:spLocks noGrp="1" noChangeArrowheads="1"/>
          </p:cNvSpPr>
          <p:nvPr>
            <p:ph type="dt" sz="half" idx="2"/>
          </p:nvPr>
        </p:nvSpPr>
        <p:spPr bwMode="auto">
          <a:xfrm>
            <a:off x="1763713" y="6381750"/>
            <a:ext cx="2160587"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defRPr>
            </a:lvl1pPr>
          </a:lstStyle>
          <a:p>
            <a:fld id="{CC9F19BC-E8CD-46F6-B1C0-43EA59E0008D}" type="datetimeFigureOut">
              <a:rPr lang="en-GB">
                <a:solidFill>
                  <a:srgbClr val="FFFFFF"/>
                </a:solidFill>
              </a:rPr>
              <a:pPr/>
              <a:t>05/03/2018</a:t>
            </a:fld>
            <a:endParaRPr lang="en-GB">
              <a:solidFill>
                <a:srgbClr val="FFFFFF"/>
              </a:solidFill>
            </a:endParaRPr>
          </a:p>
        </p:txBody>
      </p:sp>
      <p:sp>
        <p:nvSpPr>
          <p:cNvPr id="41989" name="Rectangle 5"/>
          <p:cNvSpPr>
            <a:spLocks noGrp="1" noChangeArrowheads="1"/>
          </p:cNvSpPr>
          <p:nvPr>
            <p:ph type="sldNum" sz="quarter" idx="4"/>
          </p:nvPr>
        </p:nvSpPr>
        <p:spPr bwMode="auto">
          <a:xfrm>
            <a:off x="8027988" y="6021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fld id="{88A58912-CD41-4BB9-8CA8-07C623EB1C4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29701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600" b="1">
          <a:solidFill>
            <a:schemeClr val="bg1"/>
          </a:solidFill>
          <a:latin typeface="Arial" pitchFamily="4" charset="0"/>
        </a:defRPr>
      </a:lvl6pPr>
      <a:lvl7pPr marL="914400" algn="l" rtl="0" eaLnBrk="1" fontAlgn="base" hangingPunct="1">
        <a:spcBef>
          <a:spcPct val="0"/>
        </a:spcBef>
        <a:spcAft>
          <a:spcPct val="0"/>
        </a:spcAft>
        <a:defRPr sz="3600" b="1">
          <a:solidFill>
            <a:schemeClr val="bg1"/>
          </a:solidFill>
          <a:latin typeface="Arial" pitchFamily="4" charset="0"/>
        </a:defRPr>
      </a:lvl7pPr>
      <a:lvl8pPr marL="1371600" algn="l" rtl="0" eaLnBrk="1" fontAlgn="base" hangingPunct="1">
        <a:spcBef>
          <a:spcPct val="0"/>
        </a:spcBef>
        <a:spcAft>
          <a:spcPct val="0"/>
        </a:spcAft>
        <a:defRPr sz="3600" b="1">
          <a:solidFill>
            <a:schemeClr val="bg1"/>
          </a:solidFill>
          <a:latin typeface="Arial" pitchFamily="4" charset="0"/>
        </a:defRPr>
      </a:lvl8pPr>
      <a:lvl9pPr marL="1828800" algn="l" rtl="0" eaLnBrk="1" fontAlgn="base" hangingPunct="1">
        <a:spcBef>
          <a:spcPct val="0"/>
        </a:spcBef>
        <a:spcAft>
          <a:spcPct val="0"/>
        </a:spcAft>
        <a:defRPr sz="3600" b="1">
          <a:solidFill>
            <a:schemeClr val="bg1"/>
          </a:solidFill>
          <a:latin typeface="Arial" pitchFamily="4" charset="0"/>
        </a:defRPr>
      </a:lvl9pPr>
    </p:titleStyle>
    <p:bodyStyle>
      <a:lvl1pPr marL="342900" indent="-342900" algn="l" rtl="0" eaLnBrk="1" fontAlgn="base" hangingPunct="1">
        <a:spcBef>
          <a:spcPct val="20000"/>
        </a:spcBef>
        <a:spcAft>
          <a:spcPct val="0"/>
        </a:spcAft>
        <a:buFont typeface="Wingdings" pitchFamily="-101" charset="2"/>
        <a:buChar char="§"/>
        <a:defRPr sz="2000">
          <a:solidFill>
            <a:srgbClr val="0033CC"/>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lr>
          <a:srgbClr val="FFFF00"/>
        </a:buClr>
        <a:buFont typeface="Wingdings" pitchFamily="-101" charset="2"/>
        <a:buChar char="§"/>
        <a:defRPr sz="2000" i="1">
          <a:solidFill>
            <a:srgbClr val="0033CC"/>
          </a:solidFill>
          <a:latin typeface="+mn-lt"/>
          <a:ea typeface="ＭＳ Ｐゴシック" pitchFamily="4" charset="-128"/>
        </a:defRPr>
      </a:lvl2pPr>
      <a:lvl3pPr marL="1143000" indent="-228600" algn="l" rtl="0" eaLnBrk="1" fontAlgn="base" hangingPunct="1">
        <a:spcBef>
          <a:spcPct val="20000"/>
        </a:spcBef>
        <a:spcAft>
          <a:spcPct val="0"/>
        </a:spcAft>
        <a:buClr>
          <a:srgbClr val="9933FF"/>
        </a:buClr>
        <a:buFont typeface="Wingdings" pitchFamily="-101" charset="2"/>
        <a:buChar char="§"/>
        <a:defRPr sz="2000" i="1">
          <a:solidFill>
            <a:srgbClr val="0033CC"/>
          </a:solidFill>
          <a:latin typeface="+mn-lt"/>
          <a:ea typeface="ＭＳ Ｐゴシック" pitchFamily="4" charset="-128"/>
        </a:defRPr>
      </a:lvl3pPr>
      <a:lvl4pPr marL="1600200" indent="-228600" algn="l" rtl="0" eaLnBrk="1" fontAlgn="base" hangingPunct="1">
        <a:spcBef>
          <a:spcPct val="20000"/>
        </a:spcBef>
        <a:spcAft>
          <a:spcPct val="0"/>
        </a:spcAft>
        <a:buClr>
          <a:schemeClr val="hlink"/>
        </a:buClr>
        <a:buFont typeface="Wingdings" pitchFamily="-101" charset="2"/>
        <a:buChar char="§"/>
        <a:defRPr sz="2000" i="1">
          <a:solidFill>
            <a:srgbClr val="0033CC"/>
          </a:solidFill>
          <a:latin typeface="+mn-lt"/>
          <a:ea typeface="ＭＳ Ｐゴシック" pitchFamily="4" charset="-128"/>
        </a:defRPr>
      </a:lvl4pPr>
      <a:lvl5pPr marL="2057400" indent="-228600" algn="l" rtl="0" eaLnBrk="1" fontAlgn="base" hangingPunct="1">
        <a:spcBef>
          <a:spcPct val="20000"/>
        </a:spcBef>
        <a:spcAft>
          <a:spcPct val="0"/>
        </a:spcAft>
        <a:buClr>
          <a:srgbClr val="FF6600"/>
        </a:buClr>
        <a:buFont typeface="Wingdings" pitchFamily="-101" charset="2"/>
        <a:buChar char="§"/>
        <a:defRPr sz="2000" i="1">
          <a:solidFill>
            <a:srgbClr val="0033CC"/>
          </a:solidFill>
          <a:latin typeface="+mn-lt"/>
          <a:ea typeface="ＭＳ Ｐゴシック" pitchFamily="4" charset="-128"/>
        </a:defRPr>
      </a:lvl5pPr>
      <a:lvl6pPr marL="25146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6pPr>
      <a:lvl7pPr marL="29718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7pPr>
      <a:lvl8pPr marL="34290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8pPr>
      <a:lvl9pPr marL="38862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98438"/>
            <a:ext cx="7308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1295400" y="1600200"/>
            <a:ext cx="68516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988" name="Rectangle 4"/>
          <p:cNvSpPr>
            <a:spLocks noGrp="1" noChangeArrowheads="1"/>
          </p:cNvSpPr>
          <p:nvPr>
            <p:ph type="dt" sz="half" idx="2"/>
          </p:nvPr>
        </p:nvSpPr>
        <p:spPr bwMode="auto">
          <a:xfrm>
            <a:off x="1763713" y="6381750"/>
            <a:ext cx="2160587"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defRPr>
            </a:lvl1pPr>
          </a:lstStyle>
          <a:p>
            <a:fld id="{CC9F19BC-E8CD-46F6-B1C0-43EA59E0008D}" type="datetimeFigureOut">
              <a:rPr lang="en-GB">
                <a:solidFill>
                  <a:srgbClr val="FFFFFF"/>
                </a:solidFill>
              </a:rPr>
              <a:pPr/>
              <a:t>05/03/2018</a:t>
            </a:fld>
            <a:endParaRPr lang="en-GB">
              <a:solidFill>
                <a:srgbClr val="FFFFFF"/>
              </a:solidFill>
            </a:endParaRPr>
          </a:p>
        </p:txBody>
      </p:sp>
      <p:sp>
        <p:nvSpPr>
          <p:cNvPr id="41989" name="Rectangle 5"/>
          <p:cNvSpPr>
            <a:spLocks noGrp="1" noChangeArrowheads="1"/>
          </p:cNvSpPr>
          <p:nvPr>
            <p:ph type="sldNum" sz="quarter" idx="4"/>
          </p:nvPr>
        </p:nvSpPr>
        <p:spPr bwMode="auto">
          <a:xfrm>
            <a:off x="8027988" y="6021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fld id="{88A58912-CD41-4BB9-8CA8-07C623EB1C4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754647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3600" b="1">
          <a:solidFill>
            <a:schemeClr val="bg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600" b="1">
          <a:solidFill>
            <a:schemeClr val="bg1"/>
          </a:solidFill>
          <a:latin typeface="Arial" pitchFamily="4" charset="0"/>
        </a:defRPr>
      </a:lvl6pPr>
      <a:lvl7pPr marL="914400" algn="l" rtl="0" eaLnBrk="1" fontAlgn="base" hangingPunct="1">
        <a:spcBef>
          <a:spcPct val="0"/>
        </a:spcBef>
        <a:spcAft>
          <a:spcPct val="0"/>
        </a:spcAft>
        <a:defRPr sz="3600" b="1">
          <a:solidFill>
            <a:schemeClr val="bg1"/>
          </a:solidFill>
          <a:latin typeface="Arial" pitchFamily="4" charset="0"/>
        </a:defRPr>
      </a:lvl7pPr>
      <a:lvl8pPr marL="1371600" algn="l" rtl="0" eaLnBrk="1" fontAlgn="base" hangingPunct="1">
        <a:spcBef>
          <a:spcPct val="0"/>
        </a:spcBef>
        <a:spcAft>
          <a:spcPct val="0"/>
        </a:spcAft>
        <a:defRPr sz="3600" b="1">
          <a:solidFill>
            <a:schemeClr val="bg1"/>
          </a:solidFill>
          <a:latin typeface="Arial" pitchFamily="4" charset="0"/>
        </a:defRPr>
      </a:lvl8pPr>
      <a:lvl9pPr marL="1828800" algn="l" rtl="0" eaLnBrk="1" fontAlgn="base" hangingPunct="1">
        <a:spcBef>
          <a:spcPct val="0"/>
        </a:spcBef>
        <a:spcAft>
          <a:spcPct val="0"/>
        </a:spcAft>
        <a:defRPr sz="3600" b="1">
          <a:solidFill>
            <a:schemeClr val="bg1"/>
          </a:solidFill>
          <a:latin typeface="Arial" pitchFamily="4" charset="0"/>
        </a:defRPr>
      </a:lvl9pPr>
    </p:titleStyle>
    <p:bodyStyle>
      <a:lvl1pPr marL="342900" indent="-342900" algn="l" rtl="0" eaLnBrk="1" fontAlgn="base" hangingPunct="1">
        <a:spcBef>
          <a:spcPct val="20000"/>
        </a:spcBef>
        <a:spcAft>
          <a:spcPct val="0"/>
        </a:spcAft>
        <a:buFont typeface="Wingdings" pitchFamily="-101" charset="2"/>
        <a:buChar char="§"/>
        <a:defRPr sz="2000">
          <a:solidFill>
            <a:srgbClr val="0033CC"/>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lr>
          <a:srgbClr val="FFFF00"/>
        </a:buClr>
        <a:buFont typeface="Wingdings" pitchFamily="-101" charset="2"/>
        <a:buChar char="§"/>
        <a:defRPr sz="2000" i="1">
          <a:solidFill>
            <a:srgbClr val="0033CC"/>
          </a:solidFill>
          <a:latin typeface="+mn-lt"/>
          <a:ea typeface="ＭＳ Ｐゴシック" pitchFamily="4" charset="-128"/>
        </a:defRPr>
      </a:lvl2pPr>
      <a:lvl3pPr marL="1143000" indent="-228600" algn="l" rtl="0" eaLnBrk="1" fontAlgn="base" hangingPunct="1">
        <a:spcBef>
          <a:spcPct val="20000"/>
        </a:spcBef>
        <a:spcAft>
          <a:spcPct val="0"/>
        </a:spcAft>
        <a:buClr>
          <a:srgbClr val="9933FF"/>
        </a:buClr>
        <a:buFont typeface="Wingdings" pitchFamily="-101" charset="2"/>
        <a:buChar char="§"/>
        <a:defRPr sz="2000" i="1">
          <a:solidFill>
            <a:srgbClr val="0033CC"/>
          </a:solidFill>
          <a:latin typeface="+mn-lt"/>
          <a:ea typeface="ＭＳ Ｐゴシック" pitchFamily="4" charset="-128"/>
        </a:defRPr>
      </a:lvl3pPr>
      <a:lvl4pPr marL="1600200" indent="-228600" algn="l" rtl="0" eaLnBrk="1" fontAlgn="base" hangingPunct="1">
        <a:spcBef>
          <a:spcPct val="20000"/>
        </a:spcBef>
        <a:spcAft>
          <a:spcPct val="0"/>
        </a:spcAft>
        <a:buClr>
          <a:schemeClr val="hlink"/>
        </a:buClr>
        <a:buFont typeface="Wingdings" pitchFamily="-101" charset="2"/>
        <a:buChar char="§"/>
        <a:defRPr sz="2000" i="1">
          <a:solidFill>
            <a:srgbClr val="0033CC"/>
          </a:solidFill>
          <a:latin typeface="+mn-lt"/>
          <a:ea typeface="ＭＳ Ｐゴシック" pitchFamily="4" charset="-128"/>
        </a:defRPr>
      </a:lvl4pPr>
      <a:lvl5pPr marL="2057400" indent="-228600" algn="l" rtl="0" eaLnBrk="1" fontAlgn="base" hangingPunct="1">
        <a:spcBef>
          <a:spcPct val="20000"/>
        </a:spcBef>
        <a:spcAft>
          <a:spcPct val="0"/>
        </a:spcAft>
        <a:buClr>
          <a:srgbClr val="FF6600"/>
        </a:buClr>
        <a:buFont typeface="Wingdings" pitchFamily="-101" charset="2"/>
        <a:buChar char="§"/>
        <a:defRPr sz="2000" i="1">
          <a:solidFill>
            <a:srgbClr val="0033CC"/>
          </a:solidFill>
          <a:latin typeface="+mn-lt"/>
          <a:ea typeface="ＭＳ Ｐゴシック" pitchFamily="4" charset="-128"/>
        </a:defRPr>
      </a:lvl5pPr>
      <a:lvl6pPr marL="25146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6pPr>
      <a:lvl7pPr marL="29718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7pPr>
      <a:lvl8pPr marL="34290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8pPr>
      <a:lvl9pPr marL="3886200" indent="-228600" algn="l" rtl="0" eaLnBrk="1" fontAlgn="base" hangingPunct="1">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98438"/>
            <a:ext cx="7308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1295400" y="1600200"/>
            <a:ext cx="68516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988" name="Rectangle 4"/>
          <p:cNvSpPr>
            <a:spLocks noGrp="1" noChangeArrowheads="1"/>
          </p:cNvSpPr>
          <p:nvPr>
            <p:ph type="dt" sz="half" idx="2"/>
          </p:nvPr>
        </p:nvSpPr>
        <p:spPr bwMode="auto">
          <a:xfrm>
            <a:off x="1763713" y="6381750"/>
            <a:ext cx="2160587"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ea typeface="ＭＳ Ｐゴシック" pitchFamily="-108" charset="-128"/>
              </a:defRPr>
            </a:lvl1pPr>
          </a:lstStyle>
          <a:p>
            <a:fld id="{D3452CDD-895C-4E91-B523-1D09B40429CB}" type="datetimeFigureOut">
              <a:rPr lang="en-GB" smtClean="0">
                <a:solidFill>
                  <a:srgbClr val="FFFFFF"/>
                </a:solidFill>
              </a:rPr>
              <a:pPr/>
              <a:t>05/03/2018</a:t>
            </a:fld>
            <a:endParaRPr lang="en-GB">
              <a:solidFill>
                <a:srgbClr val="FFFFFF"/>
              </a:solidFill>
            </a:endParaRPr>
          </a:p>
        </p:txBody>
      </p:sp>
      <p:sp>
        <p:nvSpPr>
          <p:cNvPr id="41989" name="Rectangle 5"/>
          <p:cNvSpPr>
            <a:spLocks noGrp="1" noChangeArrowheads="1"/>
          </p:cNvSpPr>
          <p:nvPr>
            <p:ph type="sldNum" sz="quarter" idx="4"/>
          </p:nvPr>
        </p:nvSpPr>
        <p:spPr bwMode="auto">
          <a:xfrm>
            <a:off x="8027988" y="6021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108" charset="-128"/>
              </a:defRPr>
            </a:lvl1pPr>
          </a:lstStyle>
          <a:p>
            <a:fld id="{26C7A5E4-AC60-477B-A3B4-C465880279CE}"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532489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latin typeface="+mj-lt"/>
          <a:ea typeface="ＭＳ Ｐゴシック" pitchFamily="-111" charset="-128"/>
          <a:cs typeface="ＭＳ Ｐゴシック" pitchFamily="-111" charset="-128"/>
        </a:defRPr>
      </a:lvl1pPr>
      <a:lvl2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2pPr>
      <a:lvl3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3pPr>
      <a:lvl4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4pPr>
      <a:lvl5pPr algn="l" rtl="0" eaLnBrk="1" fontAlgn="base" hangingPunct="1">
        <a:spcBef>
          <a:spcPct val="0"/>
        </a:spcBef>
        <a:spcAft>
          <a:spcPct val="0"/>
        </a:spcAft>
        <a:defRPr sz="3600" b="1">
          <a:solidFill>
            <a:schemeClr val="bg1"/>
          </a:solidFill>
          <a:latin typeface="Arial"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3600" b="1">
          <a:solidFill>
            <a:schemeClr val="bg1"/>
          </a:solidFill>
          <a:latin typeface="Arial" pitchFamily="-111" charset="0"/>
        </a:defRPr>
      </a:lvl6pPr>
      <a:lvl7pPr marL="914400" algn="l" rtl="0" eaLnBrk="1" fontAlgn="base" hangingPunct="1">
        <a:spcBef>
          <a:spcPct val="0"/>
        </a:spcBef>
        <a:spcAft>
          <a:spcPct val="0"/>
        </a:spcAft>
        <a:defRPr sz="3600" b="1">
          <a:solidFill>
            <a:schemeClr val="bg1"/>
          </a:solidFill>
          <a:latin typeface="Arial" pitchFamily="-111" charset="0"/>
        </a:defRPr>
      </a:lvl7pPr>
      <a:lvl8pPr marL="1371600" algn="l" rtl="0" eaLnBrk="1" fontAlgn="base" hangingPunct="1">
        <a:spcBef>
          <a:spcPct val="0"/>
        </a:spcBef>
        <a:spcAft>
          <a:spcPct val="0"/>
        </a:spcAft>
        <a:defRPr sz="3600" b="1">
          <a:solidFill>
            <a:schemeClr val="bg1"/>
          </a:solidFill>
          <a:latin typeface="Arial" pitchFamily="-111" charset="0"/>
        </a:defRPr>
      </a:lvl8pPr>
      <a:lvl9pPr marL="1828800" algn="l" rtl="0" eaLnBrk="1" fontAlgn="base" hangingPunct="1">
        <a:spcBef>
          <a:spcPct val="0"/>
        </a:spcBef>
        <a:spcAft>
          <a:spcPct val="0"/>
        </a:spcAft>
        <a:defRPr sz="3600" b="1">
          <a:solidFill>
            <a:schemeClr val="bg1"/>
          </a:solidFill>
          <a:latin typeface="Arial" pitchFamily="-111"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rgbClr val="0033CC"/>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FFFF00"/>
        </a:buClr>
        <a:buFont typeface="Wingdings" pitchFamily="2" charset="2"/>
        <a:buChar char="§"/>
        <a:defRPr sz="2000" i="1">
          <a:solidFill>
            <a:srgbClr val="0033CC"/>
          </a:solidFill>
          <a:latin typeface="+mn-lt"/>
          <a:ea typeface="ＭＳ Ｐゴシック" pitchFamily="-111" charset="-128"/>
        </a:defRPr>
      </a:lvl2pPr>
      <a:lvl3pPr marL="1143000" indent="-228600" algn="l" rtl="0" eaLnBrk="1" fontAlgn="base" hangingPunct="1">
        <a:spcBef>
          <a:spcPct val="20000"/>
        </a:spcBef>
        <a:spcAft>
          <a:spcPct val="0"/>
        </a:spcAft>
        <a:buClr>
          <a:srgbClr val="9933FF"/>
        </a:buClr>
        <a:buFont typeface="Wingdings" pitchFamily="2" charset="2"/>
        <a:buChar char="§"/>
        <a:defRPr sz="2000" i="1">
          <a:solidFill>
            <a:srgbClr val="0033CC"/>
          </a:solidFill>
          <a:latin typeface="+mn-lt"/>
          <a:ea typeface="ＭＳ Ｐゴシック" pitchFamily="-111" charset="-128"/>
        </a:defRPr>
      </a:lvl3pPr>
      <a:lvl4pPr marL="1600200" indent="-228600" algn="l" rtl="0" eaLnBrk="1" fontAlgn="base" hangingPunct="1">
        <a:spcBef>
          <a:spcPct val="20000"/>
        </a:spcBef>
        <a:spcAft>
          <a:spcPct val="0"/>
        </a:spcAft>
        <a:buClr>
          <a:schemeClr val="hlink"/>
        </a:buClr>
        <a:buFont typeface="Wingdings" pitchFamily="2" charset="2"/>
        <a:buChar char="§"/>
        <a:defRPr sz="2000" i="1">
          <a:solidFill>
            <a:srgbClr val="0033CC"/>
          </a:solidFill>
          <a:latin typeface="+mn-lt"/>
          <a:ea typeface="ＭＳ Ｐゴシック" pitchFamily="-111" charset="-128"/>
        </a:defRPr>
      </a:lvl4pPr>
      <a:lvl5pPr marL="2057400" indent="-228600" algn="l" rtl="0" eaLnBrk="1" fontAlgn="base" hangingPunct="1">
        <a:spcBef>
          <a:spcPct val="20000"/>
        </a:spcBef>
        <a:spcAft>
          <a:spcPct val="0"/>
        </a:spcAft>
        <a:buClr>
          <a:srgbClr val="FF6600"/>
        </a:buClr>
        <a:buFont typeface="Wingdings" pitchFamily="2" charset="2"/>
        <a:buChar char="§"/>
        <a:defRPr sz="2000" i="1">
          <a:solidFill>
            <a:srgbClr val="0033CC"/>
          </a:solidFill>
          <a:latin typeface="+mn-lt"/>
          <a:ea typeface="ＭＳ Ｐゴシック" pitchFamily="-111" charset="-128"/>
        </a:defRPr>
      </a:lvl5pPr>
      <a:lvl6pPr marL="25146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6pPr>
      <a:lvl7pPr marL="29718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7pPr>
      <a:lvl8pPr marL="34290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8pPr>
      <a:lvl9pPr marL="3886200" indent="-228600" algn="l" rtl="0" eaLnBrk="1" fontAlgn="base" hangingPunct="1">
        <a:spcBef>
          <a:spcPct val="20000"/>
        </a:spcBef>
        <a:spcAft>
          <a:spcPct val="0"/>
        </a:spcAft>
        <a:buClr>
          <a:srgbClr val="FF6600"/>
        </a:buClr>
        <a:buFont typeface="Wingdings" pitchFamily="-111" charset="2"/>
        <a:buChar char="§"/>
        <a:defRPr sz="2000" i="1">
          <a:solidFill>
            <a:srgbClr val="0033CC"/>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130425"/>
            <a:ext cx="7054552" cy="1470025"/>
          </a:xfrm>
        </p:spPr>
        <p:txBody>
          <a:bodyPr/>
          <a:lstStyle/>
          <a:p>
            <a:pPr algn="ctr"/>
            <a:r>
              <a:rPr lang="en-GB" dirty="0" smtClean="0">
                <a:solidFill>
                  <a:srgbClr val="0070C0"/>
                </a:solidFill>
              </a:rPr>
              <a:t>Closing the Gap in Perth and Kinross Through Action Research</a:t>
            </a:r>
            <a:endParaRPr lang="en-GB" dirty="0">
              <a:solidFill>
                <a:srgbClr val="0070C0"/>
              </a:solidFill>
            </a:endParaRPr>
          </a:p>
        </p:txBody>
      </p:sp>
      <p:sp>
        <p:nvSpPr>
          <p:cNvPr id="3" name="Subtitle 2"/>
          <p:cNvSpPr>
            <a:spLocks noGrp="1"/>
          </p:cNvSpPr>
          <p:nvPr>
            <p:ph type="subTitle" idx="1"/>
          </p:nvPr>
        </p:nvSpPr>
        <p:spPr>
          <a:xfrm>
            <a:off x="1763688" y="4149080"/>
            <a:ext cx="6400800" cy="1752600"/>
          </a:xfrm>
        </p:spPr>
        <p:txBody>
          <a:bodyPr/>
          <a:lstStyle/>
          <a:p>
            <a:r>
              <a:rPr lang="en-GB" dirty="0" smtClean="0"/>
              <a:t>Julie Martin, Depute Principal Educational Psychologist</a:t>
            </a:r>
            <a:endParaRPr lang="en-GB" dirty="0"/>
          </a:p>
        </p:txBody>
      </p:sp>
    </p:spTree>
    <p:extLst>
      <p:ext uri="{BB962C8B-B14F-4D97-AF65-F5344CB8AC3E}">
        <p14:creationId xmlns:p14="http://schemas.microsoft.com/office/powerpoint/2010/main" val="23540992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Expectations</a:t>
            </a:r>
            <a:endParaRPr lang="en-GB" dirty="0"/>
          </a:p>
        </p:txBody>
      </p:sp>
      <p:sp>
        <p:nvSpPr>
          <p:cNvPr id="3" name="Content Placeholder 2"/>
          <p:cNvSpPr>
            <a:spLocks noGrp="1"/>
          </p:cNvSpPr>
          <p:nvPr>
            <p:ph idx="1"/>
          </p:nvPr>
        </p:nvSpPr>
        <p:spPr>
          <a:xfrm>
            <a:off x="1259632" y="1340768"/>
            <a:ext cx="7344816" cy="5145782"/>
          </a:xfrm>
        </p:spPr>
        <p:txBody>
          <a:bodyPr/>
          <a:lstStyle/>
          <a:p>
            <a:pPr marL="0" indent="0">
              <a:buNone/>
            </a:pPr>
            <a:r>
              <a:rPr lang="en-GB" b="1" dirty="0" smtClean="0"/>
              <a:t>End of Phase 1:</a:t>
            </a:r>
          </a:p>
          <a:p>
            <a:pPr marL="0" indent="0">
              <a:buNone/>
            </a:pPr>
            <a:r>
              <a:rPr lang="en-GB" sz="1600" dirty="0">
                <a:solidFill>
                  <a:srgbClr val="00B050"/>
                </a:solidFill>
              </a:rPr>
              <a:t>You will have undertaken a needs analysis process and have context information (data) to inform a decision about </a:t>
            </a:r>
            <a:r>
              <a:rPr lang="en-GB" sz="1600" dirty="0" smtClean="0">
                <a:solidFill>
                  <a:srgbClr val="00B050"/>
                </a:solidFill>
              </a:rPr>
              <a:t>your priority area for intervention </a:t>
            </a:r>
            <a:r>
              <a:rPr lang="en-GB" sz="1600" dirty="0">
                <a:solidFill>
                  <a:srgbClr val="00B050"/>
                </a:solidFill>
              </a:rPr>
              <a:t>or change you want to implement in phase 3.</a:t>
            </a:r>
          </a:p>
          <a:p>
            <a:pPr marL="0" indent="0">
              <a:buNone/>
            </a:pPr>
            <a:endParaRPr lang="en-GB" b="1" dirty="0" smtClean="0"/>
          </a:p>
          <a:p>
            <a:pPr marL="0" indent="0">
              <a:buNone/>
            </a:pPr>
            <a:r>
              <a:rPr lang="en-GB" b="1" dirty="0" smtClean="0"/>
              <a:t>End of Phase 2</a:t>
            </a:r>
            <a:r>
              <a:rPr lang="en-GB" dirty="0" smtClean="0"/>
              <a:t>:</a:t>
            </a:r>
          </a:p>
          <a:p>
            <a:pPr marL="0" indent="0">
              <a:buNone/>
            </a:pPr>
            <a:r>
              <a:rPr lang="en-GB" sz="1600" dirty="0" smtClean="0">
                <a:solidFill>
                  <a:srgbClr val="00B050"/>
                </a:solidFill>
              </a:rPr>
              <a:t>Based on your context knowledge, you will have selected and planned an intervention or change to Close the Attainment Gap in your setting.</a:t>
            </a:r>
          </a:p>
          <a:p>
            <a:pPr marL="0" indent="0">
              <a:buNone/>
            </a:pPr>
            <a:endParaRPr lang="en-GB" sz="1600" dirty="0">
              <a:solidFill>
                <a:srgbClr val="FF6600"/>
              </a:solidFill>
            </a:endParaRPr>
          </a:p>
          <a:p>
            <a:pPr marL="0" indent="0">
              <a:buNone/>
            </a:pPr>
            <a:r>
              <a:rPr lang="en-GB" b="1" dirty="0" smtClean="0"/>
              <a:t>End of Phase 3</a:t>
            </a:r>
            <a:r>
              <a:rPr lang="en-GB" dirty="0" smtClean="0"/>
              <a:t>:</a:t>
            </a:r>
          </a:p>
          <a:p>
            <a:pPr marL="0" indent="0">
              <a:buNone/>
            </a:pPr>
            <a:r>
              <a:rPr lang="en-GB" sz="1600" dirty="0" smtClean="0">
                <a:solidFill>
                  <a:srgbClr val="00B050"/>
                </a:solidFill>
              </a:rPr>
              <a:t>You will have implemented a change or intervention (or be in the process of implementation)  </a:t>
            </a:r>
          </a:p>
          <a:p>
            <a:pPr marL="0" indent="0">
              <a:buNone/>
            </a:pPr>
            <a:endParaRPr lang="en-GB" sz="1600" dirty="0" smtClean="0"/>
          </a:p>
          <a:p>
            <a:pPr marL="0" indent="0">
              <a:buNone/>
            </a:pPr>
            <a:r>
              <a:rPr lang="en-GB" b="1" dirty="0" smtClean="0"/>
              <a:t>End of Phase 4:</a:t>
            </a:r>
          </a:p>
          <a:p>
            <a:pPr marL="0" indent="0">
              <a:buNone/>
            </a:pPr>
            <a:r>
              <a:rPr lang="en-GB" sz="1600" dirty="0" smtClean="0">
                <a:solidFill>
                  <a:srgbClr val="00B050"/>
                </a:solidFill>
              </a:rPr>
              <a:t>You will have </a:t>
            </a:r>
            <a:r>
              <a:rPr lang="en-GB" sz="1600" dirty="0">
                <a:solidFill>
                  <a:srgbClr val="00B050"/>
                </a:solidFill>
              </a:rPr>
              <a:t>some evaluative data to comment on how successful or otherwise </a:t>
            </a:r>
            <a:r>
              <a:rPr lang="en-GB" sz="1600" dirty="0" smtClean="0">
                <a:solidFill>
                  <a:srgbClr val="00B050"/>
                </a:solidFill>
              </a:rPr>
              <a:t>the intervention has </a:t>
            </a:r>
            <a:r>
              <a:rPr lang="en-GB" sz="1600" dirty="0">
                <a:solidFill>
                  <a:srgbClr val="00B050"/>
                </a:solidFill>
              </a:rPr>
              <a:t>been in </a:t>
            </a:r>
            <a:r>
              <a:rPr lang="en-GB" sz="1600" dirty="0" smtClean="0">
                <a:solidFill>
                  <a:srgbClr val="00B050"/>
                </a:solidFill>
              </a:rPr>
              <a:t>Closing the Attainment Gap in your school, for the children targeted. </a:t>
            </a:r>
            <a:endParaRPr lang="en-GB" sz="1600" dirty="0">
              <a:solidFill>
                <a:srgbClr val="00B050"/>
              </a:solidFill>
            </a:endParaRPr>
          </a:p>
          <a:p>
            <a:pPr marL="0" indent="0">
              <a:buNone/>
            </a:pPr>
            <a:endParaRPr lang="en-GB" sz="1600" dirty="0"/>
          </a:p>
        </p:txBody>
      </p:sp>
    </p:spTree>
    <p:extLst>
      <p:ext uri="{BB962C8B-B14F-4D97-AF65-F5344CB8AC3E}">
        <p14:creationId xmlns:p14="http://schemas.microsoft.com/office/powerpoint/2010/main" val="28025032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2800" b="1" i="1" dirty="0" smtClean="0">
                <a:solidFill>
                  <a:srgbClr val="7030A0"/>
                </a:solidFill>
              </a:rPr>
              <a:t>“Be </a:t>
            </a:r>
            <a:r>
              <a:rPr lang="en-GB" sz="2800" b="1" i="1" dirty="0">
                <a:solidFill>
                  <a:srgbClr val="7030A0"/>
                </a:solidFill>
              </a:rPr>
              <a:t>rigorous about the gaps to be closed and relentlessly </a:t>
            </a:r>
            <a:r>
              <a:rPr lang="en-GB" sz="2800" b="1" i="1">
                <a:solidFill>
                  <a:srgbClr val="7030A0"/>
                </a:solidFill>
              </a:rPr>
              <a:t>pursue </a:t>
            </a:r>
            <a:r>
              <a:rPr lang="en-GB" sz="2800" b="1" i="1" smtClean="0">
                <a:solidFill>
                  <a:srgbClr val="7030A0"/>
                </a:solidFill>
              </a:rPr>
              <a:t>‘closing </a:t>
            </a:r>
            <a:r>
              <a:rPr lang="en-GB" sz="2800" b="1" i="1">
                <a:solidFill>
                  <a:srgbClr val="7030A0"/>
                </a:solidFill>
              </a:rPr>
              <a:t>the </a:t>
            </a:r>
            <a:r>
              <a:rPr lang="en-GB" sz="2800" b="1" i="1" smtClean="0">
                <a:solidFill>
                  <a:srgbClr val="7030A0"/>
                </a:solidFill>
              </a:rPr>
              <a:t>gap’ and ‘raising </a:t>
            </a:r>
            <a:r>
              <a:rPr lang="en-GB" sz="2800" b="1" i="1">
                <a:solidFill>
                  <a:srgbClr val="7030A0"/>
                </a:solidFill>
              </a:rPr>
              <a:t>the </a:t>
            </a:r>
            <a:r>
              <a:rPr lang="en-GB" sz="2800" b="1" i="1" smtClean="0">
                <a:solidFill>
                  <a:srgbClr val="7030A0"/>
                </a:solidFill>
              </a:rPr>
              <a:t>bar’ </a:t>
            </a:r>
            <a:r>
              <a:rPr lang="en-GB" sz="2800" b="1" i="1" dirty="0" smtClean="0">
                <a:solidFill>
                  <a:srgbClr val="7030A0"/>
                </a:solidFill>
              </a:rPr>
              <a:t>simultaneously”</a:t>
            </a:r>
            <a:endParaRPr lang="en-GB" sz="2800" b="1" i="1" dirty="0">
              <a:solidFill>
                <a:srgbClr val="7030A0"/>
              </a:solidFill>
            </a:endParaRPr>
          </a:p>
          <a:p>
            <a:pPr marL="0" indent="0">
              <a:buNone/>
            </a:pPr>
            <a:endParaRPr lang="en-GB" dirty="0" smtClean="0"/>
          </a:p>
          <a:p>
            <a:pPr marL="0" indent="0" algn="ctr">
              <a:buNone/>
            </a:pPr>
            <a:r>
              <a:rPr lang="en-GB" dirty="0" smtClean="0"/>
              <a:t>“one critical challenge </a:t>
            </a:r>
            <a:r>
              <a:rPr lang="en-GB" dirty="0"/>
              <a:t>for policy in doing so is that gaps do not actually become exacerbated </a:t>
            </a:r>
            <a:r>
              <a:rPr lang="en-GB" dirty="0" smtClean="0"/>
              <a:t>as standards </a:t>
            </a:r>
            <a:r>
              <a:rPr lang="en-GB" dirty="0"/>
              <a:t>and expectations for all get raised</a:t>
            </a:r>
            <a:r>
              <a:rPr lang="en-GB" dirty="0" smtClean="0"/>
              <a:t>.”</a:t>
            </a:r>
          </a:p>
          <a:p>
            <a:pPr marL="0" indent="0" algn="ctr">
              <a:buNone/>
            </a:pPr>
            <a:endParaRPr lang="en-GB" dirty="0"/>
          </a:p>
          <a:p>
            <a:pPr marL="0" indent="0">
              <a:buNone/>
            </a:pPr>
            <a:r>
              <a:rPr lang="en-GB" sz="1400" dirty="0" smtClean="0"/>
              <a:t>(OECD Improving Schools in Scotland)</a:t>
            </a:r>
            <a:endParaRPr lang="en-GB" sz="1400" dirty="0"/>
          </a:p>
        </p:txBody>
      </p:sp>
    </p:spTree>
    <p:extLst>
      <p:ext uri="{BB962C8B-B14F-4D97-AF65-F5344CB8AC3E}">
        <p14:creationId xmlns:p14="http://schemas.microsoft.com/office/powerpoint/2010/main" val="24315937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r>
            <a:br>
              <a:rPr lang="en-GB" dirty="0" smtClean="0"/>
            </a:br>
            <a:r>
              <a:rPr lang="en-GB" dirty="0" smtClean="0"/>
              <a:t/>
            </a:r>
            <a:br>
              <a:rPr lang="en-GB" dirty="0" smtClean="0"/>
            </a:b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1340768"/>
            <a:ext cx="4741487"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0840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295400" y="1196752"/>
            <a:ext cx="6851650" cy="5261198"/>
          </a:xfrm>
        </p:spPr>
        <p:txBody>
          <a:bodyPr/>
          <a:lstStyle/>
          <a:p>
            <a:pPr marL="0" indent="0">
              <a:buNone/>
            </a:pPr>
            <a:r>
              <a:rPr lang="en-GB" sz="2200" b="1" dirty="0" smtClean="0">
                <a:solidFill>
                  <a:srgbClr val="7030A0"/>
                </a:solidFill>
              </a:rPr>
              <a:t>CHALLENGE</a:t>
            </a:r>
          </a:p>
          <a:p>
            <a:r>
              <a:rPr lang="en-GB" sz="2200" dirty="0" smtClean="0">
                <a:solidFill>
                  <a:srgbClr val="0070C0"/>
                </a:solidFill>
              </a:rPr>
              <a:t>Use </a:t>
            </a:r>
            <a:r>
              <a:rPr lang="en-GB" sz="2200" dirty="0">
                <a:solidFill>
                  <a:srgbClr val="0070C0"/>
                </a:solidFill>
              </a:rPr>
              <a:t>basic research methods to find out more about our area of concern and </a:t>
            </a:r>
            <a:r>
              <a:rPr lang="en-GB" sz="2200" dirty="0">
                <a:solidFill>
                  <a:srgbClr val="00B050"/>
                </a:solidFill>
              </a:rPr>
              <a:t>circle of </a:t>
            </a:r>
            <a:r>
              <a:rPr lang="en-GB" sz="2200" dirty="0" smtClean="0">
                <a:solidFill>
                  <a:srgbClr val="00B050"/>
                </a:solidFill>
              </a:rPr>
              <a:t>influence </a:t>
            </a:r>
            <a:r>
              <a:rPr lang="en-GB" sz="2200" dirty="0" smtClean="0">
                <a:solidFill>
                  <a:srgbClr val="0070C0"/>
                </a:solidFill>
              </a:rPr>
              <a:t>to help select intervention that will</a:t>
            </a:r>
            <a:r>
              <a:rPr lang="en-GB" sz="2200" dirty="0" smtClean="0"/>
              <a:t> </a:t>
            </a:r>
            <a:r>
              <a:rPr lang="en-GB" sz="2200" dirty="0" smtClean="0">
                <a:solidFill>
                  <a:srgbClr val="00B050"/>
                </a:solidFill>
              </a:rPr>
              <a:t>make the most difference </a:t>
            </a:r>
            <a:r>
              <a:rPr lang="en-GB" sz="2200" dirty="0" smtClean="0">
                <a:solidFill>
                  <a:srgbClr val="0070C0"/>
                </a:solidFill>
              </a:rPr>
              <a:t>for the </a:t>
            </a:r>
            <a:r>
              <a:rPr lang="en-GB" sz="2200" dirty="0" smtClean="0">
                <a:solidFill>
                  <a:srgbClr val="00B050"/>
                </a:solidFill>
              </a:rPr>
              <a:t>target group</a:t>
            </a:r>
          </a:p>
          <a:p>
            <a:pPr marL="0" indent="0">
              <a:buNone/>
            </a:pPr>
            <a:r>
              <a:rPr lang="en-GB" sz="2200" b="1" dirty="0" smtClean="0">
                <a:solidFill>
                  <a:srgbClr val="7030A0"/>
                </a:solidFill>
              </a:rPr>
              <a:t>QUESTIONS</a:t>
            </a:r>
            <a:endParaRPr lang="en-GB" sz="2200" b="1" dirty="0">
              <a:solidFill>
                <a:srgbClr val="7030A0"/>
              </a:solidFill>
            </a:endParaRPr>
          </a:p>
          <a:p>
            <a:r>
              <a:rPr lang="en-GB" sz="2200" dirty="0" smtClean="0">
                <a:solidFill>
                  <a:srgbClr val="0070C0"/>
                </a:solidFill>
              </a:rPr>
              <a:t>What data do you have already relating to the area of enquiry? </a:t>
            </a:r>
          </a:p>
          <a:p>
            <a:r>
              <a:rPr lang="en-GB" sz="2200" dirty="0" smtClean="0">
                <a:solidFill>
                  <a:srgbClr val="0070C0"/>
                </a:solidFill>
              </a:rPr>
              <a:t>Where are the gaps in the data? What do we not know about?</a:t>
            </a:r>
          </a:p>
          <a:p>
            <a:r>
              <a:rPr lang="en-GB" sz="2200" dirty="0" smtClean="0">
                <a:solidFill>
                  <a:srgbClr val="0070C0"/>
                </a:solidFill>
              </a:rPr>
              <a:t>How do we fill these gaps in knowledge? How do we choose what method to use? What kind of data do we want? How do we ensure data is representative?</a:t>
            </a:r>
          </a:p>
          <a:p>
            <a:endParaRPr lang="en-GB" dirty="0"/>
          </a:p>
        </p:txBody>
      </p:sp>
    </p:spTree>
    <p:extLst>
      <p:ext uri="{BB962C8B-B14F-4D97-AF65-F5344CB8AC3E}">
        <p14:creationId xmlns:p14="http://schemas.microsoft.com/office/powerpoint/2010/main" val="15375081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08850" cy="792162"/>
          </a:xfrm>
        </p:spPr>
        <p:txBody>
          <a:bodyPr/>
          <a:lstStyle/>
          <a:p>
            <a:pPr algn="ctr"/>
            <a:r>
              <a:rPr lang="en-GB" sz="3200" dirty="0" smtClean="0"/>
              <a:t>Needs Analysis: from “felt” to </a:t>
            </a:r>
            <a:br>
              <a:rPr lang="en-GB" sz="3200" dirty="0" smtClean="0"/>
            </a:br>
            <a:r>
              <a:rPr lang="en-GB" sz="3200" dirty="0" smtClean="0"/>
              <a:t>“real” knowledge</a:t>
            </a:r>
            <a:endParaRPr lang="en-GB" sz="3200" dirty="0"/>
          </a:p>
        </p:txBody>
      </p:sp>
      <p:sp>
        <p:nvSpPr>
          <p:cNvPr id="3" name="Content Placeholder 2"/>
          <p:cNvSpPr>
            <a:spLocks noGrp="1"/>
          </p:cNvSpPr>
          <p:nvPr>
            <p:ph idx="1"/>
          </p:nvPr>
        </p:nvSpPr>
        <p:spPr>
          <a:xfrm>
            <a:off x="1295400" y="1124744"/>
            <a:ext cx="6851650" cy="5333206"/>
          </a:xfrm>
        </p:spPr>
        <p:txBody>
          <a:bodyPr/>
          <a:lstStyle/>
          <a:p>
            <a:r>
              <a:rPr lang="en-GB" dirty="0" smtClean="0"/>
              <a:t>Real life problem </a:t>
            </a:r>
          </a:p>
          <a:p>
            <a:pPr lvl="1"/>
            <a:r>
              <a:rPr lang="en-GB" dirty="0" smtClean="0">
                <a:solidFill>
                  <a:srgbClr val="00B050"/>
                </a:solidFill>
              </a:rPr>
              <a:t>Attendance is not as good as it could be in our school. </a:t>
            </a:r>
          </a:p>
          <a:p>
            <a:r>
              <a:rPr lang="en-GB" dirty="0" smtClean="0"/>
              <a:t>“Felt Knowledge”</a:t>
            </a:r>
            <a:endParaRPr lang="en-GB" dirty="0"/>
          </a:p>
          <a:p>
            <a:pPr lvl="1"/>
            <a:r>
              <a:rPr lang="en-GB" dirty="0" smtClean="0">
                <a:solidFill>
                  <a:srgbClr val="00B050"/>
                </a:solidFill>
              </a:rPr>
              <a:t>There are groups of young people who skip school with their friends and get away with it. We need to take a firmer approach.</a:t>
            </a:r>
          </a:p>
          <a:p>
            <a:pPr lvl="1"/>
            <a:r>
              <a:rPr lang="en-GB" b="1" dirty="0" smtClean="0">
                <a:solidFill>
                  <a:srgbClr val="7030A0"/>
                </a:solidFill>
              </a:rPr>
              <a:t>This was not the real issue in this context</a:t>
            </a:r>
          </a:p>
          <a:p>
            <a:r>
              <a:rPr lang="en-GB" dirty="0" smtClean="0"/>
              <a:t>Action</a:t>
            </a:r>
          </a:p>
          <a:p>
            <a:pPr lvl="1"/>
            <a:r>
              <a:rPr lang="en-GB" dirty="0" smtClean="0">
                <a:solidFill>
                  <a:srgbClr val="00B050"/>
                </a:solidFill>
              </a:rPr>
              <a:t>New attendance policy, series of consequences for non-attendance</a:t>
            </a:r>
          </a:p>
          <a:p>
            <a:r>
              <a:rPr lang="en-GB" dirty="0" smtClean="0"/>
              <a:t>Outcome</a:t>
            </a:r>
          </a:p>
          <a:p>
            <a:pPr lvl="1"/>
            <a:r>
              <a:rPr lang="en-GB" dirty="0" smtClean="0">
                <a:solidFill>
                  <a:srgbClr val="00B050"/>
                </a:solidFill>
              </a:rPr>
              <a:t>Young people become increasingly disaffected with school. For some, attendance drops even further, others skip classes rather than full days at school</a:t>
            </a:r>
          </a:p>
          <a:p>
            <a:pPr marL="457200" lvl="1" indent="0">
              <a:buNone/>
            </a:pPr>
            <a:endParaRPr lang="en-GB" dirty="0" smtClean="0"/>
          </a:p>
        </p:txBody>
      </p:sp>
    </p:spTree>
    <p:extLst>
      <p:ext uri="{BB962C8B-B14F-4D97-AF65-F5344CB8AC3E}">
        <p14:creationId xmlns:p14="http://schemas.microsoft.com/office/powerpoint/2010/main" val="160342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2000"/>
                                        <p:tgtEl>
                                          <p:spTgt spid="3">
                                            <p:txEl>
                                              <p:pRg st="4" end="4"/>
                                            </p:txEl>
                                          </p:spTgt>
                                        </p:tgtEl>
                                      </p:cBhvr>
                                    </p:animEffect>
                                    <p:anim calcmode="lin" valueType="num">
                                      <p:cBhvr>
                                        <p:cTn id="4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295400" y="1268760"/>
            <a:ext cx="6851650" cy="5189190"/>
          </a:xfrm>
        </p:spPr>
        <p:txBody>
          <a:bodyPr/>
          <a:lstStyle/>
          <a:p>
            <a:r>
              <a:rPr lang="en-GB" dirty="0"/>
              <a:t>Real life problem </a:t>
            </a:r>
          </a:p>
          <a:p>
            <a:pPr lvl="1"/>
            <a:r>
              <a:rPr lang="en-GB" dirty="0">
                <a:solidFill>
                  <a:srgbClr val="00B050"/>
                </a:solidFill>
              </a:rPr>
              <a:t>Attendance is not as good as it could be in our school. </a:t>
            </a:r>
          </a:p>
          <a:p>
            <a:r>
              <a:rPr lang="en-GB" dirty="0" smtClean="0"/>
              <a:t>Gathering </a:t>
            </a:r>
            <a:r>
              <a:rPr lang="en-GB" dirty="0"/>
              <a:t>context knowledge</a:t>
            </a:r>
          </a:p>
          <a:p>
            <a:pPr lvl="1"/>
            <a:r>
              <a:rPr lang="en-GB" dirty="0">
                <a:solidFill>
                  <a:srgbClr val="00B050"/>
                </a:solidFill>
              </a:rPr>
              <a:t>Focus group with young people who are at risk of poor attendance</a:t>
            </a:r>
          </a:p>
          <a:p>
            <a:pPr lvl="1"/>
            <a:r>
              <a:rPr lang="en-GB" dirty="0">
                <a:solidFill>
                  <a:srgbClr val="00B050"/>
                </a:solidFill>
              </a:rPr>
              <a:t>Questionnaire to young people </a:t>
            </a:r>
            <a:r>
              <a:rPr lang="en-GB" dirty="0" smtClean="0">
                <a:solidFill>
                  <a:srgbClr val="00B050"/>
                </a:solidFill>
              </a:rPr>
              <a:t>below </a:t>
            </a:r>
            <a:r>
              <a:rPr lang="en-GB" dirty="0">
                <a:solidFill>
                  <a:srgbClr val="00B050"/>
                </a:solidFill>
              </a:rPr>
              <a:t>a certain % attendance</a:t>
            </a:r>
          </a:p>
          <a:p>
            <a:pPr lvl="1"/>
            <a:r>
              <a:rPr lang="en-GB" dirty="0">
                <a:solidFill>
                  <a:srgbClr val="00B050"/>
                </a:solidFill>
              </a:rPr>
              <a:t>Questionnaire to parents of above </a:t>
            </a:r>
            <a:r>
              <a:rPr lang="en-GB" dirty="0" err="1">
                <a:solidFill>
                  <a:srgbClr val="00B050"/>
                </a:solidFill>
              </a:rPr>
              <a:t>yp</a:t>
            </a:r>
            <a:endParaRPr lang="en-GB" dirty="0">
              <a:solidFill>
                <a:srgbClr val="00B050"/>
              </a:solidFill>
            </a:endParaRPr>
          </a:p>
          <a:p>
            <a:r>
              <a:rPr lang="en-GB" dirty="0"/>
              <a:t>Refined problem – “real knowledge”</a:t>
            </a:r>
          </a:p>
          <a:p>
            <a:pPr lvl="1"/>
            <a:r>
              <a:rPr lang="en-GB" dirty="0">
                <a:solidFill>
                  <a:srgbClr val="00B050"/>
                </a:solidFill>
              </a:rPr>
              <a:t>A minority of young people have a low sense of belonging to the school community.</a:t>
            </a:r>
          </a:p>
          <a:p>
            <a:r>
              <a:rPr lang="en-GB" dirty="0" smtClean="0"/>
              <a:t>Outcome</a:t>
            </a:r>
            <a:endParaRPr lang="en-GB" dirty="0"/>
          </a:p>
          <a:p>
            <a:pPr lvl="1"/>
            <a:r>
              <a:rPr lang="en-GB" dirty="0" smtClean="0">
                <a:solidFill>
                  <a:srgbClr val="00B050"/>
                </a:solidFill>
              </a:rPr>
              <a:t>Improved attendance over time, following efforts to increase pupil connectedness</a:t>
            </a:r>
            <a:endParaRPr lang="en-GB" dirty="0">
              <a:solidFill>
                <a:srgbClr val="00B050"/>
              </a:solidFill>
            </a:endParaRPr>
          </a:p>
        </p:txBody>
      </p:sp>
    </p:spTree>
    <p:extLst>
      <p:ext uri="{BB962C8B-B14F-4D97-AF65-F5344CB8AC3E}">
        <p14:creationId xmlns:p14="http://schemas.microsoft.com/office/powerpoint/2010/main" val="3026789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lstStyle/>
          <a:p>
            <a:pPr algn="ctr"/>
            <a:r>
              <a:rPr lang="en-GB" dirty="0" smtClean="0"/>
              <a:t>Problem Redefinition</a:t>
            </a:r>
            <a:endParaRPr lang="en-GB" dirty="0"/>
          </a:p>
        </p:txBody>
      </p:sp>
      <p:sp>
        <p:nvSpPr>
          <p:cNvPr id="3" name="Text Placeholder 2"/>
          <p:cNvSpPr>
            <a:spLocks noGrp="1"/>
          </p:cNvSpPr>
          <p:nvPr>
            <p:ph type="body" idx="1"/>
          </p:nvPr>
        </p:nvSpPr>
        <p:spPr>
          <a:xfrm>
            <a:off x="1187624" y="1535113"/>
            <a:ext cx="3309764" cy="639762"/>
          </a:xfrm>
        </p:spPr>
        <p:txBody>
          <a:bodyPr/>
          <a:lstStyle/>
          <a:p>
            <a:r>
              <a:rPr lang="en-GB" sz="2000" dirty="0" smtClean="0">
                <a:solidFill>
                  <a:srgbClr val="FF0000"/>
                </a:solidFill>
              </a:rPr>
              <a:t>Initial identified problem “felt knowledge</a:t>
            </a:r>
            <a:r>
              <a:rPr lang="en-GB" dirty="0" smtClean="0">
                <a:solidFill>
                  <a:srgbClr val="FF0000"/>
                </a:solidFill>
              </a:rPr>
              <a:t>”</a:t>
            </a:r>
            <a:endParaRPr lang="en-GB" dirty="0">
              <a:solidFill>
                <a:srgbClr val="FF0000"/>
              </a:solidFill>
            </a:endParaRPr>
          </a:p>
        </p:txBody>
      </p:sp>
      <p:sp>
        <p:nvSpPr>
          <p:cNvPr id="4" name="Content Placeholder 3"/>
          <p:cNvSpPr>
            <a:spLocks noGrp="1"/>
          </p:cNvSpPr>
          <p:nvPr>
            <p:ph sz="half" idx="2"/>
          </p:nvPr>
        </p:nvSpPr>
        <p:spPr>
          <a:xfrm>
            <a:off x="1187624" y="2174875"/>
            <a:ext cx="3309764" cy="3951288"/>
          </a:xfrm>
        </p:spPr>
        <p:txBody>
          <a:bodyPr/>
          <a:lstStyle/>
          <a:p>
            <a:pPr>
              <a:buBlip>
                <a:blip r:embed="rId3"/>
              </a:buBlip>
            </a:pPr>
            <a:r>
              <a:rPr lang="en-GB" sz="2000" dirty="0" smtClean="0"/>
              <a:t>Reading scheme not relevant</a:t>
            </a:r>
          </a:p>
          <a:p>
            <a:pPr>
              <a:buBlip>
                <a:blip r:embed="rId3"/>
              </a:buBlip>
            </a:pPr>
            <a:endParaRPr lang="en-GB" dirty="0"/>
          </a:p>
          <a:p>
            <a:pPr>
              <a:buBlip>
                <a:blip r:embed="rId3"/>
              </a:buBlip>
            </a:pPr>
            <a:endParaRPr lang="en-GB" dirty="0" smtClean="0"/>
          </a:p>
          <a:p>
            <a:pPr>
              <a:buBlip>
                <a:blip r:embed="rId3"/>
              </a:buBlip>
            </a:pPr>
            <a:endParaRPr lang="en-GB" dirty="0" smtClean="0"/>
          </a:p>
          <a:p>
            <a:pPr>
              <a:buBlip>
                <a:blip r:embed="rId3"/>
              </a:buBlip>
            </a:pPr>
            <a:endParaRPr lang="en-GB" dirty="0"/>
          </a:p>
          <a:p>
            <a:pPr>
              <a:buBlip>
                <a:blip r:embed="rId3"/>
              </a:buBlip>
            </a:pPr>
            <a:r>
              <a:rPr lang="en-GB" sz="2000" dirty="0" smtClean="0"/>
              <a:t>Parents not interested in engaging with school and supporting learning</a:t>
            </a:r>
            <a:endParaRPr lang="en-GB" sz="2000" dirty="0"/>
          </a:p>
        </p:txBody>
      </p:sp>
      <p:sp>
        <p:nvSpPr>
          <p:cNvPr id="5" name="Text Placeholder 4"/>
          <p:cNvSpPr>
            <a:spLocks noGrp="1"/>
          </p:cNvSpPr>
          <p:nvPr>
            <p:ph type="body" sz="quarter" idx="3"/>
          </p:nvPr>
        </p:nvSpPr>
        <p:spPr>
          <a:xfrm>
            <a:off x="5148064" y="1535113"/>
            <a:ext cx="3538736" cy="639762"/>
          </a:xfrm>
        </p:spPr>
        <p:txBody>
          <a:bodyPr/>
          <a:lstStyle/>
          <a:p>
            <a:r>
              <a:rPr lang="en-GB" sz="2000" dirty="0" smtClean="0">
                <a:solidFill>
                  <a:srgbClr val="00B050"/>
                </a:solidFill>
              </a:rPr>
              <a:t>Redefined problem – “real knowledge”</a:t>
            </a:r>
            <a:endParaRPr lang="en-GB" sz="2000" dirty="0">
              <a:solidFill>
                <a:srgbClr val="00B050"/>
              </a:solidFill>
            </a:endParaRPr>
          </a:p>
        </p:txBody>
      </p:sp>
      <p:sp>
        <p:nvSpPr>
          <p:cNvPr id="6" name="Content Placeholder 5"/>
          <p:cNvSpPr>
            <a:spLocks noGrp="1"/>
          </p:cNvSpPr>
          <p:nvPr>
            <p:ph sz="quarter" idx="4"/>
          </p:nvPr>
        </p:nvSpPr>
        <p:spPr>
          <a:xfrm>
            <a:off x="5292080" y="2174875"/>
            <a:ext cx="3394720" cy="3951288"/>
          </a:xfrm>
        </p:spPr>
        <p:txBody>
          <a:bodyPr/>
          <a:lstStyle/>
          <a:p>
            <a:pPr>
              <a:buBlip>
                <a:blip r:embed="rId4"/>
              </a:buBlip>
            </a:pPr>
            <a:r>
              <a:rPr lang="en-GB" sz="1800" dirty="0" smtClean="0"/>
              <a:t>Poor perception of selves as readers</a:t>
            </a:r>
          </a:p>
          <a:p>
            <a:pPr>
              <a:buBlip>
                <a:blip r:embed="rId4"/>
              </a:buBlip>
            </a:pPr>
            <a:r>
              <a:rPr lang="en-GB" sz="1800" dirty="0" smtClean="0"/>
              <a:t>Children in the CTG group have a smaller lexicon</a:t>
            </a:r>
          </a:p>
          <a:p>
            <a:pPr>
              <a:buBlip>
                <a:blip r:embed="rId4"/>
              </a:buBlip>
            </a:pPr>
            <a:r>
              <a:rPr lang="en-GB" sz="1800" dirty="0" smtClean="0"/>
              <a:t>Reading scheme not motivating </a:t>
            </a:r>
          </a:p>
          <a:p>
            <a:pPr marL="0" indent="0">
              <a:buNone/>
            </a:pPr>
            <a:endParaRPr lang="en-GB" sz="1800" dirty="0" smtClean="0"/>
          </a:p>
          <a:p>
            <a:pPr>
              <a:buBlip>
                <a:blip r:embed="rId4"/>
              </a:buBlip>
            </a:pPr>
            <a:r>
              <a:rPr lang="en-GB" sz="1800" dirty="0" smtClean="0"/>
              <a:t>Parents unsure how to support learning effectively</a:t>
            </a:r>
          </a:p>
          <a:p>
            <a:pPr>
              <a:buBlip>
                <a:blip r:embed="rId4"/>
              </a:buBlip>
            </a:pPr>
            <a:r>
              <a:rPr lang="en-GB" sz="1800" dirty="0" smtClean="0"/>
              <a:t>Children not motivated by their homework therefore unwilling to do at home</a:t>
            </a:r>
            <a:endParaRPr lang="en-GB" sz="1800" dirty="0"/>
          </a:p>
        </p:txBody>
      </p:sp>
    </p:spTree>
    <p:extLst>
      <p:ext uri="{BB962C8B-B14F-4D97-AF65-F5344CB8AC3E}">
        <p14:creationId xmlns:p14="http://schemas.microsoft.com/office/powerpoint/2010/main" val="29372669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98438"/>
            <a:ext cx="7488634" cy="792162"/>
          </a:xfrm>
        </p:spPr>
        <p:txBody>
          <a:bodyPr/>
          <a:lstStyle/>
          <a:p>
            <a:r>
              <a:rPr lang="en-GB" sz="3200" dirty="0" smtClean="0"/>
              <a:t>Have you peeled back all the layers?</a:t>
            </a:r>
            <a:endParaRPr lang="en-GB" sz="3200" dirty="0"/>
          </a:p>
        </p:txBody>
      </p:sp>
      <p:sp>
        <p:nvSpPr>
          <p:cNvPr id="3" name="Content Placeholder 2"/>
          <p:cNvSpPr>
            <a:spLocks noGrp="1"/>
          </p:cNvSpPr>
          <p:nvPr>
            <p:ph idx="1"/>
          </p:nvPr>
        </p:nvSpPr>
        <p:spPr/>
        <p:txBody>
          <a:bodyPr/>
          <a:lstStyle/>
          <a:p>
            <a:r>
              <a:rPr lang="en-GB" dirty="0" smtClean="0"/>
              <a:t>And why is that?</a:t>
            </a:r>
          </a:p>
          <a:p>
            <a:pPr lvl="1"/>
            <a:r>
              <a:rPr lang="en-GB" dirty="0" smtClean="0"/>
              <a:t>And why is that?</a:t>
            </a:r>
          </a:p>
          <a:p>
            <a:pPr lvl="2"/>
            <a:r>
              <a:rPr lang="en-GB" dirty="0" smtClean="0"/>
              <a:t>And why is that?</a:t>
            </a:r>
          </a:p>
          <a:p>
            <a:pPr lvl="3"/>
            <a:r>
              <a:rPr lang="en-GB" dirty="0" smtClean="0"/>
              <a:t>And why is that?</a:t>
            </a:r>
          </a:p>
          <a:p>
            <a:pPr lvl="4"/>
            <a:r>
              <a:rPr lang="en-GB" dirty="0" smtClean="0"/>
              <a:t>……</a:t>
            </a:r>
          </a:p>
          <a:p>
            <a:endParaRPr lang="en-GB" dirty="0" smtClean="0"/>
          </a:p>
          <a:p>
            <a:r>
              <a:rPr lang="en-GB" dirty="0" smtClean="0"/>
              <a:t>And what else?</a:t>
            </a:r>
          </a:p>
          <a:p>
            <a:pPr lvl="1"/>
            <a:r>
              <a:rPr lang="en-GB" dirty="0" smtClean="0"/>
              <a:t>And what else?</a:t>
            </a:r>
          </a:p>
          <a:p>
            <a:pPr lvl="2"/>
            <a:r>
              <a:rPr lang="en-GB" dirty="0" smtClean="0"/>
              <a:t>And what else?</a:t>
            </a:r>
          </a:p>
          <a:p>
            <a:pPr lvl="3"/>
            <a:r>
              <a:rPr lang="en-GB" dirty="0" smtClean="0"/>
              <a:t>And what else?</a:t>
            </a:r>
          </a:p>
          <a:p>
            <a:pPr lvl="4"/>
            <a:r>
              <a:rPr lang="en-GB" dirty="0" smtClean="0"/>
              <a:t>…..</a:t>
            </a:r>
          </a:p>
          <a:p>
            <a:pPr lvl="3"/>
            <a:endParaRPr lang="en-GB" dirty="0"/>
          </a:p>
        </p:txBody>
      </p:sp>
    </p:spTree>
    <p:extLst>
      <p:ext uri="{BB962C8B-B14F-4D97-AF65-F5344CB8AC3E}">
        <p14:creationId xmlns:p14="http://schemas.microsoft.com/office/powerpoint/2010/main" val="2530420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wipe(down)">
                                      <p:cBhvr>
                                        <p:cTn id="61" dur="580">
                                          <p:stCondLst>
                                            <p:cond delay="0"/>
                                          </p:stCondLst>
                                        </p:cTn>
                                        <p:tgtEl>
                                          <p:spTgt spid="3">
                                            <p:txEl>
                                              <p:pRg st="8" end="8"/>
                                            </p:txEl>
                                          </p:spTgt>
                                        </p:tgtEl>
                                      </p:cBhvr>
                                    </p:animEffect>
                                    <p:anim calcmode="lin" valueType="num">
                                      <p:cBhvr>
                                        <p:cTn id="6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8" end="8"/>
                                            </p:txEl>
                                          </p:spTgt>
                                        </p:tgtEl>
                                      </p:cBhvr>
                                      <p:to x="100000" y="60000"/>
                                    </p:animScale>
                                    <p:animScale>
                                      <p:cBhvr>
                                        <p:cTn id="68" dur="166" decel="50000">
                                          <p:stCondLst>
                                            <p:cond delay="676"/>
                                          </p:stCondLst>
                                        </p:cTn>
                                        <p:tgtEl>
                                          <p:spTgt spid="3">
                                            <p:txEl>
                                              <p:pRg st="8" end="8"/>
                                            </p:txEl>
                                          </p:spTgt>
                                        </p:tgtEl>
                                      </p:cBhvr>
                                      <p:to x="100000" y="100000"/>
                                    </p:animScale>
                                    <p:animScale>
                                      <p:cBhvr>
                                        <p:cTn id="69" dur="26">
                                          <p:stCondLst>
                                            <p:cond delay="1312"/>
                                          </p:stCondLst>
                                        </p:cTn>
                                        <p:tgtEl>
                                          <p:spTgt spid="3">
                                            <p:txEl>
                                              <p:pRg st="8" end="8"/>
                                            </p:txEl>
                                          </p:spTgt>
                                        </p:tgtEl>
                                      </p:cBhvr>
                                      <p:to x="100000" y="80000"/>
                                    </p:animScale>
                                    <p:animScale>
                                      <p:cBhvr>
                                        <p:cTn id="70" dur="166" decel="50000">
                                          <p:stCondLst>
                                            <p:cond delay="1338"/>
                                          </p:stCondLst>
                                        </p:cTn>
                                        <p:tgtEl>
                                          <p:spTgt spid="3">
                                            <p:txEl>
                                              <p:pRg st="8" end="8"/>
                                            </p:txEl>
                                          </p:spTgt>
                                        </p:tgtEl>
                                      </p:cBhvr>
                                      <p:to x="100000" y="100000"/>
                                    </p:animScale>
                                    <p:animScale>
                                      <p:cBhvr>
                                        <p:cTn id="71" dur="26">
                                          <p:stCondLst>
                                            <p:cond delay="1642"/>
                                          </p:stCondLst>
                                        </p:cTn>
                                        <p:tgtEl>
                                          <p:spTgt spid="3">
                                            <p:txEl>
                                              <p:pRg st="8" end="8"/>
                                            </p:txEl>
                                          </p:spTgt>
                                        </p:tgtEl>
                                      </p:cBhvr>
                                      <p:to x="100000" y="90000"/>
                                    </p:animScale>
                                    <p:animScale>
                                      <p:cBhvr>
                                        <p:cTn id="72" dur="166" decel="50000">
                                          <p:stCondLst>
                                            <p:cond delay="1668"/>
                                          </p:stCondLst>
                                        </p:cTn>
                                        <p:tgtEl>
                                          <p:spTgt spid="3">
                                            <p:txEl>
                                              <p:pRg st="8" end="8"/>
                                            </p:txEl>
                                          </p:spTgt>
                                        </p:tgtEl>
                                      </p:cBhvr>
                                      <p:to x="100000" y="100000"/>
                                    </p:animScale>
                                    <p:animScale>
                                      <p:cBhvr>
                                        <p:cTn id="73" dur="26">
                                          <p:stCondLst>
                                            <p:cond delay="1808"/>
                                          </p:stCondLst>
                                        </p:cTn>
                                        <p:tgtEl>
                                          <p:spTgt spid="3">
                                            <p:txEl>
                                              <p:pRg st="8" end="8"/>
                                            </p:txEl>
                                          </p:spTgt>
                                        </p:tgtEl>
                                      </p:cBhvr>
                                      <p:to x="100000" y="95000"/>
                                    </p:animScale>
                                    <p:animScale>
                                      <p:cBhvr>
                                        <p:cTn id="74" dur="166" decel="50000">
                                          <p:stCondLst>
                                            <p:cond delay="1834"/>
                                          </p:stCondLst>
                                        </p:cTn>
                                        <p:tgtEl>
                                          <p:spTgt spid="3">
                                            <p:txEl>
                                              <p:pRg st="8" end="8"/>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wipe(down)">
                                      <p:cBhvr>
                                        <p:cTn id="79" dur="580">
                                          <p:stCondLst>
                                            <p:cond delay="0"/>
                                          </p:stCondLst>
                                        </p:cTn>
                                        <p:tgtEl>
                                          <p:spTgt spid="3">
                                            <p:txEl>
                                              <p:pRg st="9" end="9"/>
                                            </p:txEl>
                                          </p:spTgt>
                                        </p:tgtEl>
                                      </p:cBhvr>
                                    </p:animEffect>
                                    <p:anim calcmode="lin" valueType="num">
                                      <p:cBhvr>
                                        <p:cTn id="8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9" end="9"/>
                                            </p:txEl>
                                          </p:spTgt>
                                        </p:tgtEl>
                                      </p:cBhvr>
                                      <p:to x="100000" y="60000"/>
                                    </p:animScale>
                                    <p:animScale>
                                      <p:cBhvr>
                                        <p:cTn id="86" dur="166" decel="50000">
                                          <p:stCondLst>
                                            <p:cond delay="676"/>
                                          </p:stCondLst>
                                        </p:cTn>
                                        <p:tgtEl>
                                          <p:spTgt spid="3">
                                            <p:txEl>
                                              <p:pRg st="9" end="9"/>
                                            </p:txEl>
                                          </p:spTgt>
                                        </p:tgtEl>
                                      </p:cBhvr>
                                      <p:to x="100000" y="100000"/>
                                    </p:animScale>
                                    <p:animScale>
                                      <p:cBhvr>
                                        <p:cTn id="87" dur="26">
                                          <p:stCondLst>
                                            <p:cond delay="1312"/>
                                          </p:stCondLst>
                                        </p:cTn>
                                        <p:tgtEl>
                                          <p:spTgt spid="3">
                                            <p:txEl>
                                              <p:pRg st="9" end="9"/>
                                            </p:txEl>
                                          </p:spTgt>
                                        </p:tgtEl>
                                      </p:cBhvr>
                                      <p:to x="100000" y="80000"/>
                                    </p:animScale>
                                    <p:animScale>
                                      <p:cBhvr>
                                        <p:cTn id="88" dur="166" decel="50000">
                                          <p:stCondLst>
                                            <p:cond delay="1338"/>
                                          </p:stCondLst>
                                        </p:cTn>
                                        <p:tgtEl>
                                          <p:spTgt spid="3">
                                            <p:txEl>
                                              <p:pRg st="9" end="9"/>
                                            </p:txEl>
                                          </p:spTgt>
                                        </p:tgtEl>
                                      </p:cBhvr>
                                      <p:to x="100000" y="100000"/>
                                    </p:animScale>
                                    <p:animScale>
                                      <p:cBhvr>
                                        <p:cTn id="89" dur="26">
                                          <p:stCondLst>
                                            <p:cond delay="1642"/>
                                          </p:stCondLst>
                                        </p:cTn>
                                        <p:tgtEl>
                                          <p:spTgt spid="3">
                                            <p:txEl>
                                              <p:pRg st="9" end="9"/>
                                            </p:txEl>
                                          </p:spTgt>
                                        </p:tgtEl>
                                      </p:cBhvr>
                                      <p:to x="100000" y="90000"/>
                                    </p:animScale>
                                    <p:animScale>
                                      <p:cBhvr>
                                        <p:cTn id="90" dur="166" decel="50000">
                                          <p:stCondLst>
                                            <p:cond delay="1668"/>
                                          </p:stCondLst>
                                        </p:cTn>
                                        <p:tgtEl>
                                          <p:spTgt spid="3">
                                            <p:txEl>
                                              <p:pRg st="9" end="9"/>
                                            </p:txEl>
                                          </p:spTgt>
                                        </p:tgtEl>
                                      </p:cBhvr>
                                      <p:to x="100000" y="100000"/>
                                    </p:animScale>
                                    <p:animScale>
                                      <p:cBhvr>
                                        <p:cTn id="91" dur="26">
                                          <p:stCondLst>
                                            <p:cond delay="1808"/>
                                          </p:stCondLst>
                                        </p:cTn>
                                        <p:tgtEl>
                                          <p:spTgt spid="3">
                                            <p:txEl>
                                              <p:pRg st="9" end="9"/>
                                            </p:txEl>
                                          </p:spTgt>
                                        </p:tgtEl>
                                      </p:cBhvr>
                                      <p:to x="100000" y="95000"/>
                                    </p:animScale>
                                    <p:animScale>
                                      <p:cBhvr>
                                        <p:cTn id="92" dur="166" decel="50000">
                                          <p:stCondLst>
                                            <p:cond delay="1834"/>
                                          </p:stCondLst>
                                        </p:cTn>
                                        <p:tgtEl>
                                          <p:spTgt spid="3">
                                            <p:txEl>
                                              <p:pRg st="9" end="9"/>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wipe(down)">
                                      <p:cBhvr>
                                        <p:cTn id="97" dur="580">
                                          <p:stCondLst>
                                            <p:cond delay="0"/>
                                          </p:stCondLst>
                                        </p:cTn>
                                        <p:tgtEl>
                                          <p:spTgt spid="3">
                                            <p:txEl>
                                              <p:pRg st="10" end="10"/>
                                            </p:txEl>
                                          </p:spTgt>
                                        </p:tgtEl>
                                      </p:cBhvr>
                                    </p:animEffect>
                                    <p:anim calcmode="lin" valueType="num">
                                      <p:cBhvr>
                                        <p:cTn id="9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10" end="10"/>
                                            </p:txEl>
                                          </p:spTgt>
                                        </p:tgtEl>
                                      </p:cBhvr>
                                      <p:to x="100000" y="60000"/>
                                    </p:animScale>
                                    <p:animScale>
                                      <p:cBhvr>
                                        <p:cTn id="104" dur="166" decel="50000">
                                          <p:stCondLst>
                                            <p:cond delay="676"/>
                                          </p:stCondLst>
                                        </p:cTn>
                                        <p:tgtEl>
                                          <p:spTgt spid="3">
                                            <p:txEl>
                                              <p:pRg st="10" end="10"/>
                                            </p:txEl>
                                          </p:spTgt>
                                        </p:tgtEl>
                                      </p:cBhvr>
                                      <p:to x="100000" y="100000"/>
                                    </p:animScale>
                                    <p:animScale>
                                      <p:cBhvr>
                                        <p:cTn id="105" dur="26">
                                          <p:stCondLst>
                                            <p:cond delay="1312"/>
                                          </p:stCondLst>
                                        </p:cTn>
                                        <p:tgtEl>
                                          <p:spTgt spid="3">
                                            <p:txEl>
                                              <p:pRg st="10" end="10"/>
                                            </p:txEl>
                                          </p:spTgt>
                                        </p:tgtEl>
                                      </p:cBhvr>
                                      <p:to x="100000" y="80000"/>
                                    </p:animScale>
                                    <p:animScale>
                                      <p:cBhvr>
                                        <p:cTn id="106" dur="166" decel="50000">
                                          <p:stCondLst>
                                            <p:cond delay="1338"/>
                                          </p:stCondLst>
                                        </p:cTn>
                                        <p:tgtEl>
                                          <p:spTgt spid="3">
                                            <p:txEl>
                                              <p:pRg st="10" end="10"/>
                                            </p:txEl>
                                          </p:spTgt>
                                        </p:tgtEl>
                                      </p:cBhvr>
                                      <p:to x="100000" y="100000"/>
                                    </p:animScale>
                                    <p:animScale>
                                      <p:cBhvr>
                                        <p:cTn id="107" dur="26">
                                          <p:stCondLst>
                                            <p:cond delay="1642"/>
                                          </p:stCondLst>
                                        </p:cTn>
                                        <p:tgtEl>
                                          <p:spTgt spid="3">
                                            <p:txEl>
                                              <p:pRg st="10" end="10"/>
                                            </p:txEl>
                                          </p:spTgt>
                                        </p:tgtEl>
                                      </p:cBhvr>
                                      <p:to x="100000" y="90000"/>
                                    </p:animScale>
                                    <p:animScale>
                                      <p:cBhvr>
                                        <p:cTn id="108" dur="166" decel="50000">
                                          <p:stCondLst>
                                            <p:cond delay="1668"/>
                                          </p:stCondLst>
                                        </p:cTn>
                                        <p:tgtEl>
                                          <p:spTgt spid="3">
                                            <p:txEl>
                                              <p:pRg st="10" end="10"/>
                                            </p:txEl>
                                          </p:spTgt>
                                        </p:tgtEl>
                                      </p:cBhvr>
                                      <p:to x="100000" y="100000"/>
                                    </p:animScale>
                                    <p:animScale>
                                      <p:cBhvr>
                                        <p:cTn id="109" dur="26">
                                          <p:stCondLst>
                                            <p:cond delay="1808"/>
                                          </p:stCondLst>
                                        </p:cTn>
                                        <p:tgtEl>
                                          <p:spTgt spid="3">
                                            <p:txEl>
                                              <p:pRg st="10" end="10"/>
                                            </p:txEl>
                                          </p:spTgt>
                                        </p:tgtEl>
                                      </p:cBhvr>
                                      <p:to x="100000" y="95000"/>
                                    </p:animScale>
                                    <p:animScale>
                                      <p:cBhvr>
                                        <p:cTn id="11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Facets of the problem</a:t>
            </a:r>
            <a:endParaRPr lang="en-GB" dirty="0"/>
          </a:p>
        </p:txBody>
      </p:sp>
      <p:sp>
        <p:nvSpPr>
          <p:cNvPr id="3" name="Content Placeholder 2"/>
          <p:cNvSpPr>
            <a:spLocks noGrp="1"/>
          </p:cNvSpPr>
          <p:nvPr>
            <p:ph idx="1"/>
          </p:nvPr>
        </p:nvSpPr>
        <p:spPr>
          <a:xfrm>
            <a:off x="1295400" y="1268760"/>
            <a:ext cx="6851650" cy="5189190"/>
          </a:xfrm>
        </p:spPr>
        <p:txBody>
          <a:bodyPr/>
          <a:lstStyle/>
          <a:p>
            <a:r>
              <a:rPr lang="en-GB" sz="1800" dirty="0" smtClean="0"/>
              <a:t>Children in the CTG group falling behind in reading</a:t>
            </a:r>
          </a:p>
          <a:p>
            <a:pPr lvl="1"/>
            <a:r>
              <a:rPr lang="en-GB" sz="1800" dirty="0" smtClean="0"/>
              <a:t>And why is that?</a:t>
            </a:r>
          </a:p>
          <a:p>
            <a:pPr lvl="2"/>
            <a:r>
              <a:rPr lang="en-GB" sz="1800" dirty="0" smtClean="0"/>
              <a:t>Poor perception of selves as readers</a:t>
            </a:r>
          </a:p>
          <a:p>
            <a:pPr lvl="3"/>
            <a:r>
              <a:rPr lang="en-GB" sz="1800" dirty="0" smtClean="0"/>
              <a:t>And why is that?</a:t>
            </a:r>
          </a:p>
          <a:p>
            <a:pPr lvl="4"/>
            <a:r>
              <a:rPr lang="en-GB" sz="1800" dirty="0" smtClean="0"/>
              <a:t>Fixed </a:t>
            </a:r>
            <a:r>
              <a:rPr lang="en-GB" sz="1800" dirty="0" err="1" smtClean="0"/>
              <a:t>mindset</a:t>
            </a:r>
            <a:r>
              <a:rPr lang="en-GB" sz="1800" dirty="0" smtClean="0"/>
              <a:t> in relation to reading</a:t>
            </a:r>
          </a:p>
          <a:p>
            <a:pPr lvl="1"/>
            <a:r>
              <a:rPr lang="en-GB" sz="1800" dirty="0" smtClean="0"/>
              <a:t>And what else?</a:t>
            </a:r>
          </a:p>
          <a:p>
            <a:pPr lvl="2"/>
            <a:r>
              <a:rPr lang="en-GB" sz="1800" dirty="0" smtClean="0"/>
              <a:t>Poor self regulation skills affecting ability to persevere with learning tasks</a:t>
            </a:r>
          </a:p>
          <a:p>
            <a:pPr lvl="1"/>
            <a:r>
              <a:rPr lang="en-GB" sz="1800" dirty="0" smtClean="0"/>
              <a:t>And what else?</a:t>
            </a:r>
          </a:p>
          <a:p>
            <a:pPr lvl="2"/>
            <a:r>
              <a:rPr lang="en-GB" sz="1800" dirty="0" smtClean="0"/>
              <a:t>Reading scheme not motivating</a:t>
            </a:r>
          </a:p>
          <a:p>
            <a:pPr lvl="1"/>
            <a:r>
              <a:rPr lang="en-GB" sz="1800" dirty="0" smtClean="0"/>
              <a:t>And what else?</a:t>
            </a:r>
          </a:p>
          <a:p>
            <a:pPr lvl="2"/>
            <a:r>
              <a:rPr lang="en-GB" sz="1800" dirty="0" smtClean="0"/>
              <a:t>Parents don’t feel confident about effective ways to support literacy</a:t>
            </a:r>
          </a:p>
          <a:p>
            <a:endParaRPr lang="en-GB" dirty="0"/>
          </a:p>
        </p:txBody>
      </p:sp>
    </p:spTree>
    <p:extLst>
      <p:ext uri="{BB962C8B-B14F-4D97-AF65-F5344CB8AC3E}">
        <p14:creationId xmlns:p14="http://schemas.microsoft.com/office/powerpoint/2010/main" val="3718238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Intervening at multiple levels</a:t>
            </a:r>
            <a:endParaRPr lang="en-GB" sz="2800" dirty="0"/>
          </a:p>
        </p:txBody>
      </p:sp>
      <p:sp>
        <p:nvSpPr>
          <p:cNvPr id="3" name="Content Placeholder 2"/>
          <p:cNvSpPr>
            <a:spLocks noGrp="1"/>
          </p:cNvSpPr>
          <p:nvPr>
            <p:ph idx="1"/>
          </p:nvPr>
        </p:nvSpPr>
        <p:spPr>
          <a:xfrm>
            <a:off x="1295400" y="1340768"/>
            <a:ext cx="6851650" cy="5117182"/>
          </a:xfrm>
        </p:spPr>
        <p:txBody>
          <a:bodyPr/>
          <a:lstStyle/>
          <a:p>
            <a:r>
              <a:rPr lang="en-GB" sz="1800" dirty="0"/>
              <a:t>So what does this mean in terms of intervention</a:t>
            </a:r>
            <a:r>
              <a:rPr lang="en-GB" sz="1800" dirty="0" smtClean="0"/>
              <a:t>?</a:t>
            </a:r>
          </a:p>
          <a:p>
            <a:pPr marL="0" indent="0">
              <a:buNone/>
            </a:pPr>
            <a:endParaRPr lang="en-GB" sz="1800" dirty="0"/>
          </a:p>
          <a:p>
            <a:pPr lvl="1"/>
            <a:r>
              <a:rPr lang="en-GB" sz="1600" dirty="0"/>
              <a:t>At </a:t>
            </a:r>
            <a:r>
              <a:rPr lang="en-GB" sz="1600" dirty="0">
                <a:solidFill>
                  <a:srgbClr val="FF0000"/>
                </a:solidFill>
              </a:rPr>
              <a:t>school level </a:t>
            </a:r>
            <a:r>
              <a:rPr lang="en-GB" sz="1600" dirty="0"/>
              <a:t>– change the reading scheme</a:t>
            </a:r>
          </a:p>
          <a:p>
            <a:pPr marL="457200" lvl="1" indent="0" algn="ctr">
              <a:buNone/>
            </a:pPr>
            <a:r>
              <a:rPr lang="en-GB" sz="1600" b="1" dirty="0" smtClean="0">
                <a:solidFill>
                  <a:srgbClr val="00B050"/>
                </a:solidFill>
              </a:rPr>
              <a:t>AND?</a:t>
            </a:r>
          </a:p>
          <a:p>
            <a:pPr lvl="1"/>
            <a:r>
              <a:rPr lang="en-GB" sz="1600" dirty="0" smtClean="0"/>
              <a:t>At </a:t>
            </a:r>
            <a:r>
              <a:rPr lang="en-GB" sz="1600" dirty="0">
                <a:solidFill>
                  <a:srgbClr val="FF0000"/>
                </a:solidFill>
              </a:rPr>
              <a:t>teacher level </a:t>
            </a:r>
            <a:r>
              <a:rPr lang="en-GB" sz="1600" dirty="0"/>
              <a:t>– support to consider engaging reading </a:t>
            </a:r>
            <a:endParaRPr lang="en-GB" sz="1600" dirty="0" smtClean="0"/>
          </a:p>
          <a:p>
            <a:pPr marL="457200" lvl="1" indent="0">
              <a:buNone/>
            </a:pPr>
            <a:r>
              <a:rPr lang="en-GB" sz="1600" dirty="0"/>
              <a:t>	</a:t>
            </a:r>
            <a:r>
              <a:rPr lang="en-GB" sz="1600" dirty="0" smtClean="0"/>
              <a:t>strategies</a:t>
            </a:r>
            <a:endParaRPr lang="en-GB" sz="1600" dirty="0"/>
          </a:p>
          <a:p>
            <a:pPr marL="457200" lvl="1" indent="0" algn="ctr">
              <a:buNone/>
            </a:pPr>
            <a:r>
              <a:rPr lang="en-GB" sz="1600" b="1" dirty="0" smtClean="0">
                <a:solidFill>
                  <a:srgbClr val="00B050"/>
                </a:solidFill>
              </a:rPr>
              <a:t>AND?</a:t>
            </a:r>
          </a:p>
          <a:p>
            <a:pPr lvl="1"/>
            <a:r>
              <a:rPr lang="en-GB" sz="1600" dirty="0" smtClean="0">
                <a:solidFill>
                  <a:srgbClr val="0070C0"/>
                </a:solidFill>
              </a:rPr>
              <a:t>At</a:t>
            </a:r>
            <a:r>
              <a:rPr lang="en-GB" sz="1600" dirty="0" smtClean="0">
                <a:solidFill>
                  <a:srgbClr val="00B050"/>
                </a:solidFill>
              </a:rPr>
              <a:t> </a:t>
            </a:r>
            <a:r>
              <a:rPr lang="en-GB" sz="1600" dirty="0" smtClean="0">
                <a:solidFill>
                  <a:srgbClr val="FF0000"/>
                </a:solidFill>
              </a:rPr>
              <a:t>class level </a:t>
            </a:r>
            <a:r>
              <a:rPr lang="en-GB" sz="1600" dirty="0" smtClean="0">
                <a:solidFill>
                  <a:srgbClr val="0070C0"/>
                </a:solidFill>
              </a:rPr>
              <a:t>–</a:t>
            </a:r>
            <a:r>
              <a:rPr lang="en-GB" sz="1600" dirty="0" smtClean="0">
                <a:solidFill>
                  <a:srgbClr val="00B050"/>
                </a:solidFill>
              </a:rPr>
              <a:t> </a:t>
            </a:r>
            <a:r>
              <a:rPr lang="en-GB" sz="1600" dirty="0" smtClean="0">
                <a:solidFill>
                  <a:srgbClr val="0070C0"/>
                </a:solidFill>
              </a:rPr>
              <a:t>work on self regulation</a:t>
            </a:r>
          </a:p>
          <a:p>
            <a:pPr marL="457200" lvl="1" indent="0" algn="ctr">
              <a:buNone/>
            </a:pPr>
            <a:r>
              <a:rPr lang="en-GB" sz="1600" b="1" dirty="0" smtClean="0">
                <a:solidFill>
                  <a:srgbClr val="00B050"/>
                </a:solidFill>
              </a:rPr>
              <a:t>AND?</a:t>
            </a:r>
          </a:p>
          <a:p>
            <a:pPr lvl="1"/>
            <a:r>
              <a:rPr lang="en-GB" sz="1600" dirty="0" smtClean="0"/>
              <a:t>At </a:t>
            </a:r>
            <a:r>
              <a:rPr lang="en-GB" sz="1600" dirty="0">
                <a:solidFill>
                  <a:srgbClr val="FF0000"/>
                </a:solidFill>
              </a:rPr>
              <a:t>child level </a:t>
            </a:r>
            <a:r>
              <a:rPr lang="en-GB" sz="1600" dirty="0"/>
              <a:t>– work on growth </a:t>
            </a:r>
            <a:r>
              <a:rPr lang="en-GB" sz="1600" dirty="0" err="1"/>
              <a:t>mindset</a:t>
            </a:r>
            <a:r>
              <a:rPr lang="en-GB" sz="1600" dirty="0"/>
              <a:t> in relation to reading</a:t>
            </a:r>
          </a:p>
          <a:p>
            <a:pPr marL="457200" lvl="1" indent="0" algn="ctr">
              <a:buNone/>
            </a:pPr>
            <a:r>
              <a:rPr lang="en-GB" sz="1600" b="1" dirty="0" smtClean="0">
                <a:solidFill>
                  <a:srgbClr val="00B050"/>
                </a:solidFill>
              </a:rPr>
              <a:t>AND?</a:t>
            </a:r>
            <a:endParaRPr lang="en-GB" sz="1600" b="1" dirty="0">
              <a:solidFill>
                <a:srgbClr val="00B050"/>
              </a:solidFill>
            </a:endParaRPr>
          </a:p>
          <a:p>
            <a:pPr lvl="1"/>
            <a:r>
              <a:rPr lang="en-GB" sz="1600" dirty="0"/>
              <a:t>At </a:t>
            </a:r>
            <a:r>
              <a:rPr lang="en-GB" sz="1600" dirty="0">
                <a:solidFill>
                  <a:srgbClr val="FF0000"/>
                </a:solidFill>
              </a:rPr>
              <a:t>parent level </a:t>
            </a:r>
            <a:r>
              <a:rPr lang="en-GB" sz="1600" dirty="0"/>
              <a:t>– engaging parents to explore effective ways of supporting reading at </a:t>
            </a:r>
            <a:r>
              <a:rPr lang="en-GB" sz="1600" dirty="0" smtClean="0"/>
              <a:t>home</a:t>
            </a:r>
          </a:p>
          <a:p>
            <a:pPr marL="457200" lvl="1" indent="0">
              <a:buNone/>
            </a:pPr>
            <a:endParaRPr lang="en-GB" sz="1600" dirty="0" smtClean="0"/>
          </a:p>
          <a:p>
            <a:pPr marL="457200" lvl="1" indent="0">
              <a:buNone/>
            </a:pPr>
            <a:r>
              <a:rPr lang="en-GB" sz="1600" dirty="0" smtClean="0"/>
              <a:t>Which will have the most impact? Which aspects are crucial?</a:t>
            </a:r>
            <a:endParaRPr lang="en-GB" sz="1600" dirty="0"/>
          </a:p>
          <a:p>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4985676"/>
            <a:ext cx="1101521" cy="11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7197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835695" y="2906713"/>
            <a:ext cx="6659017" cy="1500187"/>
          </a:xfrm>
        </p:spPr>
        <p:txBody>
          <a:bodyPr>
            <a:normAutofit/>
          </a:bodyPr>
          <a:lstStyle/>
          <a:p>
            <a:r>
              <a:rPr lang="en-GB" sz="4400" dirty="0" smtClean="0"/>
              <a:t>Why Action Research?</a:t>
            </a:r>
            <a:endParaRPr lang="en-GB" sz="4400" dirty="0"/>
          </a:p>
        </p:txBody>
      </p:sp>
    </p:spTree>
    <p:extLst>
      <p:ext uri="{BB962C8B-B14F-4D97-AF65-F5344CB8AC3E}">
        <p14:creationId xmlns:p14="http://schemas.microsoft.com/office/powerpoint/2010/main" val="9588083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Implementation Science</a:t>
            </a:r>
            <a:endParaRPr lang="en-GB" dirty="0"/>
          </a:p>
        </p:txBody>
      </p:sp>
      <p:sp>
        <p:nvSpPr>
          <p:cNvPr id="4" name="Rounded Rectangle 3"/>
          <p:cNvSpPr/>
          <p:nvPr/>
        </p:nvSpPr>
        <p:spPr>
          <a:xfrm>
            <a:off x="1979712" y="1988840"/>
            <a:ext cx="2520280" cy="18722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5" name="Content Placeholder 4"/>
          <p:cNvSpPr>
            <a:spLocks noGrp="1"/>
          </p:cNvSpPr>
          <p:nvPr>
            <p:ph idx="1"/>
          </p:nvPr>
        </p:nvSpPr>
        <p:spPr>
          <a:xfrm>
            <a:off x="5292080" y="1988840"/>
            <a:ext cx="2592288" cy="18722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GB" b="1" dirty="0" smtClean="0">
                <a:solidFill>
                  <a:srgbClr val="002060"/>
                </a:solidFill>
              </a:rPr>
              <a:t>Effective implementation</a:t>
            </a:r>
            <a:endParaRPr lang="en-GB" b="1" dirty="0">
              <a:solidFill>
                <a:srgbClr val="002060"/>
              </a:solidFill>
            </a:endParaRPr>
          </a:p>
        </p:txBody>
      </p:sp>
      <p:sp>
        <p:nvSpPr>
          <p:cNvPr id="6" name="TextBox 5"/>
          <p:cNvSpPr txBox="1"/>
          <p:nvPr/>
        </p:nvSpPr>
        <p:spPr>
          <a:xfrm>
            <a:off x="2267744" y="2348880"/>
            <a:ext cx="1944216" cy="1200329"/>
          </a:xfrm>
          <a:prstGeom prst="rect">
            <a:avLst/>
          </a:prstGeom>
          <a:noFill/>
        </p:spPr>
        <p:txBody>
          <a:bodyPr wrap="square" rtlCol="0">
            <a:spAutoFit/>
          </a:bodyPr>
          <a:lstStyle/>
          <a:p>
            <a:pPr algn="ctr"/>
            <a:r>
              <a:rPr lang="en-GB" b="1" dirty="0" smtClean="0">
                <a:solidFill>
                  <a:srgbClr val="002060"/>
                </a:solidFill>
              </a:rPr>
              <a:t>Evidence based / informed intervention or change</a:t>
            </a:r>
            <a:endParaRPr lang="en-GB" b="1" dirty="0">
              <a:solidFill>
                <a:srgbClr val="002060"/>
              </a:solidFill>
            </a:endParaRPr>
          </a:p>
        </p:txBody>
      </p:sp>
      <p:cxnSp>
        <p:nvCxnSpPr>
          <p:cNvPr id="8" name="Elbow Connector 7"/>
          <p:cNvCxnSpPr/>
          <p:nvPr/>
        </p:nvCxnSpPr>
        <p:spPr>
          <a:xfrm rot="16200000" flipH="1">
            <a:off x="3221850" y="4095074"/>
            <a:ext cx="792088" cy="75608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rot="5400000">
            <a:off x="5688124" y="4113076"/>
            <a:ext cx="792088" cy="72008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92058" y="5085183"/>
            <a:ext cx="2736304" cy="584775"/>
          </a:xfrm>
          <a:prstGeom prst="rect">
            <a:avLst/>
          </a:prstGeom>
          <a:noFill/>
        </p:spPr>
        <p:txBody>
          <a:bodyPr wrap="square" rtlCol="0">
            <a:spAutoFit/>
          </a:bodyPr>
          <a:lstStyle/>
          <a:p>
            <a:pPr algn="ctr"/>
            <a:r>
              <a:rPr lang="en-GB" sz="3200" b="1" dirty="0" smtClean="0">
                <a:solidFill>
                  <a:srgbClr val="FF0000"/>
                </a:solidFill>
              </a:rPr>
              <a:t>IMPACT!</a:t>
            </a:r>
            <a:endParaRPr lang="en-GB" sz="3200" b="1" dirty="0">
              <a:solidFill>
                <a:srgbClr val="FF0000"/>
              </a:solidFill>
            </a:endParaRPr>
          </a:p>
        </p:txBody>
      </p:sp>
    </p:spTree>
    <p:extLst>
      <p:ext uri="{BB962C8B-B14F-4D97-AF65-F5344CB8AC3E}">
        <p14:creationId xmlns:p14="http://schemas.microsoft.com/office/powerpoint/2010/main" val="41983101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8438"/>
            <a:ext cx="7560642" cy="792162"/>
          </a:xfrm>
        </p:spPr>
        <p:txBody>
          <a:bodyPr/>
          <a:lstStyle/>
          <a:p>
            <a:r>
              <a:rPr lang="en-GB" dirty="0"/>
              <a:t>Intervention planning principles</a:t>
            </a:r>
          </a:p>
        </p:txBody>
      </p:sp>
      <p:sp>
        <p:nvSpPr>
          <p:cNvPr id="3" name="Content Placeholder 2"/>
          <p:cNvSpPr>
            <a:spLocks noGrp="1"/>
          </p:cNvSpPr>
          <p:nvPr>
            <p:ph idx="1"/>
          </p:nvPr>
        </p:nvSpPr>
        <p:spPr>
          <a:xfrm>
            <a:off x="1295400" y="1340768"/>
            <a:ext cx="6851650" cy="5117182"/>
          </a:xfrm>
        </p:spPr>
        <p:txBody>
          <a:bodyPr/>
          <a:lstStyle/>
          <a:p>
            <a:r>
              <a:rPr lang="en-GB" dirty="0">
                <a:solidFill>
                  <a:srgbClr val="0070C0"/>
                </a:solidFill>
              </a:rPr>
              <a:t>Start with complete understanding of the problem – root causes, what needs to change, what can be influenced</a:t>
            </a:r>
          </a:p>
          <a:p>
            <a:r>
              <a:rPr lang="en-GB" dirty="0">
                <a:solidFill>
                  <a:srgbClr val="0070C0"/>
                </a:solidFill>
              </a:rPr>
              <a:t>Re-defined problem – clear, concise, based on data gathering</a:t>
            </a:r>
          </a:p>
          <a:p>
            <a:r>
              <a:rPr lang="en-GB" dirty="0">
                <a:solidFill>
                  <a:srgbClr val="0070C0"/>
                </a:solidFill>
              </a:rPr>
              <a:t>Think </a:t>
            </a:r>
            <a:r>
              <a:rPr lang="en-GB" b="1" dirty="0">
                <a:solidFill>
                  <a:srgbClr val="0070C0"/>
                </a:solidFill>
              </a:rPr>
              <a:t>creatively</a:t>
            </a:r>
            <a:r>
              <a:rPr lang="en-GB" dirty="0">
                <a:solidFill>
                  <a:srgbClr val="0070C0"/>
                </a:solidFill>
              </a:rPr>
              <a:t> – start wide but be robust in terms of the </a:t>
            </a:r>
            <a:r>
              <a:rPr lang="en-GB" b="1" dirty="0">
                <a:solidFill>
                  <a:srgbClr val="0070C0"/>
                </a:solidFill>
              </a:rPr>
              <a:t>evidence</a:t>
            </a:r>
            <a:r>
              <a:rPr lang="en-GB" dirty="0">
                <a:solidFill>
                  <a:srgbClr val="0070C0"/>
                </a:solidFill>
              </a:rPr>
              <a:t> base</a:t>
            </a:r>
          </a:p>
          <a:p>
            <a:r>
              <a:rPr lang="en-GB" dirty="0">
                <a:solidFill>
                  <a:srgbClr val="0070C0"/>
                </a:solidFill>
              </a:rPr>
              <a:t>Start with end in mind – be </a:t>
            </a:r>
            <a:r>
              <a:rPr lang="en-GB" b="1" dirty="0">
                <a:solidFill>
                  <a:srgbClr val="0070C0"/>
                </a:solidFill>
              </a:rPr>
              <a:t>precise</a:t>
            </a:r>
            <a:r>
              <a:rPr lang="en-GB" dirty="0">
                <a:solidFill>
                  <a:srgbClr val="0070C0"/>
                </a:solidFill>
              </a:rPr>
              <a:t> about ultimate aims</a:t>
            </a:r>
          </a:p>
          <a:p>
            <a:r>
              <a:rPr lang="en-GB" dirty="0" smtClean="0">
                <a:solidFill>
                  <a:srgbClr val="0070C0"/>
                </a:solidFill>
              </a:rPr>
              <a:t>Short, medium and long term planning in terms of interventions</a:t>
            </a:r>
          </a:p>
          <a:p>
            <a:r>
              <a:rPr lang="en-GB" dirty="0" smtClean="0">
                <a:solidFill>
                  <a:srgbClr val="0070C0"/>
                </a:solidFill>
              </a:rPr>
              <a:t>Think </a:t>
            </a:r>
            <a:r>
              <a:rPr lang="en-GB" b="1" dirty="0">
                <a:solidFill>
                  <a:srgbClr val="0070C0"/>
                </a:solidFill>
              </a:rPr>
              <a:t>sustainability</a:t>
            </a:r>
            <a:r>
              <a:rPr lang="en-GB" dirty="0">
                <a:solidFill>
                  <a:srgbClr val="0070C0"/>
                </a:solidFill>
              </a:rPr>
              <a:t> from the start – different levels, at different times – keep manageable but keep a momentum</a:t>
            </a:r>
          </a:p>
          <a:p>
            <a:r>
              <a:rPr lang="en-GB" dirty="0">
                <a:solidFill>
                  <a:srgbClr val="0070C0"/>
                </a:solidFill>
              </a:rPr>
              <a:t>Think ‘</a:t>
            </a:r>
            <a:r>
              <a:rPr lang="en-GB" b="1" dirty="0">
                <a:solidFill>
                  <a:srgbClr val="0070C0"/>
                </a:solidFill>
              </a:rPr>
              <a:t>engagement</a:t>
            </a:r>
            <a:r>
              <a:rPr lang="en-GB" dirty="0">
                <a:solidFill>
                  <a:srgbClr val="0070C0"/>
                </a:solidFill>
              </a:rPr>
              <a:t>’ – your communication strategies</a:t>
            </a:r>
          </a:p>
          <a:p>
            <a:r>
              <a:rPr lang="en-GB" dirty="0" smtClean="0">
                <a:solidFill>
                  <a:srgbClr val="0070C0"/>
                </a:solidFill>
              </a:rPr>
              <a:t>Think– </a:t>
            </a:r>
            <a:r>
              <a:rPr lang="en-GB" dirty="0">
                <a:solidFill>
                  <a:srgbClr val="0070C0"/>
                </a:solidFill>
              </a:rPr>
              <a:t>what data do you need to </a:t>
            </a:r>
            <a:r>
              <a:rPr lang="en-GB" b="1" dirty="0">
                <a:solidFill>
                  <a:srgbClr val="0070C0"/>
                </a:solidFill>
              </a:rPr>
              <a:t>measure</a:t>
            </a:r>
            <a:r>
              <a:rPr lang="en-GB" dirty="0">
                <a:solidFill>
                  <a:srgbClr val="0070C0"/>
                </a:solidFill>
              </a:rPr>
              <a:t> impact and give enough feedback for next steps?</a:t>
            </a:r>
          </a:p>
          <a:p>
            <a:endParaRPr lang="en-GB" dirty="0"/>
          </a:p>
        </p:txBody>
      </p:sp>
    </p:spTree>
    <p:extLst>
      <p:ext uri="{BB962C8B-B14F-4D97-AF65-F5344CB8AC3E}">
        <p14:creationId xmlns:p14="http://schemas.microsoft.com/office/powerpoint/2010/main" val="2214981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Fidelity</a:t>
            </a:r>
            <a:endParaRPr lang="en-GB" dirty="0"/>
          </a:p>
        </p:txBody>
      </p:sp>
      <p:sp>
        <p:nvSpPr>
          <p:cNvPr id="3" name="Content Placeholder 2"/>
          <p:cNvSpPr>
            <a:spLocks noGrp="1"/>
          </p:cNvSpPr>
          <p:nvPr>
            <p:ph idx="1"/>
          </p:nvPr>
        </p:nvSpPr>
        <p:spPr>
          <a:xfrm>
            <a:off x="1295400" y="1556792"/>
            <a:ext cx="6851650" cy="5112568"/>
          </a:xfrm>
        </p:spPr>
        <p:txBody>
          <a:bodyPr>
            <a:normAutofit/>
          </a:bodyPr>
          <a:lstStyle/>
          <a:p>
            <a:r>
              <a:rPr lang="en-GB" dirty="0" smtClean="0"/>
              <a:t>To produce good outcomes, need to deliver intervention with </a:t>
            </a:r>
            <a:r>
              <a:rPr lang="en-GB" b="1" dirty="0" smtClean="0">
                <a:solidFill>
                  <a:srgbClr val="00B050"/>
                </a:solidFill>
              </a:rPr>
              <a:t>fidelity</a:t>
            </a:r>
          </a:p>
          <a:p>
            <a:pPr lvl="1"/>
            <a:r>
              <a:rPr lang="en-GB" b="1" dirty="0" smtClean="0">
                <a:solidFill>
                  <a:srgbClr val="00B050"/>
                </a:solidFill>
              </a:rPr>
              <a:t>Extent to which intervention delivered in accordance with intentions, or as designed</a:t>
            </a:r>
          </a:p>
          <a:p>
            <a:r>
              <a:rPr lang="en-GB" dirty="0" smtClean="0">
                <a:solidFill>
                  <a:schemeClr val="accent2"/>
                </a:solidFill>
              </a:rPr>
              <a:t>Low fidelity delivery may lead to no positive outcome</a:t>
            </a:r>
          </a:p>
          <a:p>
            <a:r>
              <a:rPr lang="en-GB" i="0" dirty="0" smtClean="0">
                <a:solidFill>
                  <a:schemeClr val="accent2"/>
                </a:solidFill>
              </a:rPr>
              <a:t>4 elements </a:t>
            </a:r>
            <a:r>
              <a:rPr lang="en-GB" sz="1600" i="0" dirty="0" smtClean="0">
                <a:solidFill>
                  <a:schemeClr val="accent2"/>
                </a:solidFill>
              </a:rPr>
              <a:t>(Dane and Schneider, 1998)</a:t>
            </a:r>
          </a:p>
          <a:p>
            <a:pPr lvl="1"/>
            <a:r>
              <a:rPr lang="en-GB" i="0" dirty="0" smtClean="0">
                <a:solidFill>
                  <a:schemeClr val="accent2"/>
                </a:solidFill>
              </a:rPr>
              <a:t>Adherence</a:t>
            </a:r>
          </a:p>
          <a:p>
            <a:pPr lvl="1"/>
            <a:r>
              <a:rPr lang="en-GB" i="0" dirty="0" smtClean="0">
                <a:solidFill>
                  <a:schemeClr val="accent2"/>
                </a:solidFill>
              </a:rPr>
              <a:t>Quality</a:t>
            </a:r>
          </a:p>
          <a:p>
            <a:pPr lvl="1"/>
            <a:r>
              <a:rPr lang="en-GB" i="0" dirty="0" smtClean="0">
                <a:solidFill>
                  <a:schemeClr val="accent2"/>
                </a:solidFill>
              </a:rPr>
              <a:t>Dose</a:t>
            </a:r>
          </a:p>
          <a:p>
            <a:pPr lvl="1"/>
            <a:r>
              <a:rPr lang="en-GB" i="0" dirty="0" smtClean="0">
                <a:solidFill>
                  <a:schemeClr val="accent2"/>
                </a:solidFill>
              </a:rPr>
              <a:t>Engagement</a:t>
            </a:r>
          </a:p>
          <a:p>
            <a:r>
              <a:rPr lang="en-GB" dirty="0" smtClean="0">
                <a:solidFill>
                  <a:schemeClr val="accent2"/>
                </a:solidFill>
              </a:rPr>
              <a:t>To adapt to local needs, need to identify what can be adjusted and what can’t</a:t>
            </a:r>
          </a:p>
        </p:txBody>
      </p:sp>
    </p:spTree>
    <p:extLst>
      <p:ext uri="{BB962C8B-B14F-4D97-AF65-F5344CB8AC3E}">
        <p14:creationId xmlns:p14="http://schemas.microsoft.com/office/powerpoint/2010/main" val="67892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132856"/>
            <a:ext cx="7304856" cy="1470025"/>
          </a:xfrm>
        </p:spPr>
        <p:txBody>
          <a:bodyPr/>
          <a:lstStyle/>
          <a:p>
            <a:pPr algn="ctr"/>
            <a:r>
              <a:rPr lang="en-GB" dirty="0" smtClean="0">
                <a:solidFill>
                  <a:srgbClr val="0070C0"/>
                </a:solidFill>
              </a:rPr>
              <a:t>Using Action Research to Close the Gap</a:t>
            </a:r>
            <a:endParaRPr lang="en-GB" dirty="0">
              <a:solidFill>
                <a:srgbClr val="0070C0"/>
              </a:solidFill>
            </a:endParaRPr>
          </a:p>
        </p:txBody>
      </p:sp>
      <p:sp>
        <p:nvSpPr>
          <p:cNvPr id="5" name="Subtitle 4"/>
          <p:cNvSpPr>
            <a:spLocks noGrp="1"/>
          </p:cNvSpPr>
          <p:nvPr>
            <p:ph type="subTitle" idx="1"/>
          </p:nvPr>
        </p:nvSpPr>
        <p:spPr>
          <a:xfrm>
            <a:off x="1187624" y="3886200"/>
            <a:ext cx="6584776" cy="1752600"/>
          </a:xfrm>
        </p:spPr>
        <p:txBody>
          <a:bodyPr/>
          <a:lstStyle/>
          <a:p>
            <a:r>
              <a:rPr lang="en-GB" sz="2800" dirty="0" smtClean="0"/>
              <a:t>            Real Life Examples</a:t>
            </a:r>
            <a:endParaRPr lang="en-GB" sz="2800" dirty="0"/>
          </a:p>
        </p:txBody>
      </p:sp>
    </p:spTree>
    <p:extLst>
      <p:ext uri="{BB962C8B-B14F-4D97-AF65-F5344CB8AC3E}">
        <p14:creationId xmlns:p14="http://schemas.microsoft.com/office/powerpoint/2010/main" val="9730862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Case Study</a:t>
            </a:r>
            <a:endParaRPr lang="en-GB" dirty="0"/>
          </a:p>
        </p:txBody>
      </p:sp>
      <p:sp>
        <p:nvSpPr>
          <p:cNvPr id="3" name="Content Placeholder 2"/>
          <p:cNvSpPr>
            <a:spLocks noGrp="1"/>
          </p:cNvSpPr>
          <p:nvPr>
            <p:ph idx="1"/>
          </p:nvPr>
        </p:nvSpPr>
        <p:spPr>
          <a:xfrm>
            <a:off x="1295400" y="1196752"/>
            <a:ext cx="7525072" cy="5261198"/>
          </a:xfrm>
        </p:spPr>
        <p:txBody>
          <a:bodyPr/>
          <a:lstStyle/>
          <a:p>
            <a:r>
              <a:rPr lang="en-GB" sz="1800" dirty="0" smtClean="0">
                <a:solidFill>
                  <a:srgbClr val="7030A0"/>
                </a:solidFill>
              </a:rPr>
              <a:t>Real knowledge</a:t>
            </a:r>
          </a:p>
          <a:p>
            <a:pPr lvl="1"/>
            <a:r>
              <a:rPr lang="en-GB" sz="1800" dirty="0"/>
              <a:t>Used the Renfrew Vocabulary assessment which substantiated that this was an area </a:t>
            </a:r>
            <a:r>
              <a:rPr lang="en-GB" sz="1800" dirty="0" smtClean="0"/>
              <a:t>where there was a “gap” on school entry</a:t>
            </a:r>
            <a:r>
              <a:rPr lang="en-GB" sz="1800" dirty="0"/>
              <a:t>. Children were entering nursery and P1 with significant differences in their expressive vocabulary</a:t>
            </a:r>
            <a:r>
              <a:rPr lang="en-GB" sz="1800" dirty="0" smtClean="0"/>
              <a:t>.</a:t>
            </a:r>
          </a:p>
          <a:p>
            <a:pPr marL="457200" lvl="1" indent="0">
              <a:buNone/>
            </a:pPr>
            <a:endParaRPr lang="en-GB" sz="1800" dirty="0" smtClean="0"/>
          </a:p>
          <a:p>
            <a:pPr marL="457200" lvl="1" indent="0">
              <a:buNone/>
            </a:pPr>
            <a:endParaRPr lang="en-GB" sz="1800" dirty="0"/>
          </a:p>
          <a:p>
            <a:r>
              <a:rPr lang="en-GB" sz="1800" dirty="0" smtClean="0">
                <a:solidFill>
                  <a:srgbClr val="7030A0"/>
                </a:solidFill>
              </a:rPr>
              <a:t>Evidence based interventions</a:t>
            </a:r>
          </a:p>
          <a:p>
            <a:pPr lvl="1"/>
            <a:r>
              <a:rPr lang="en-GB" sz="1800" dirty="0"/>
              <a:t>In collaboration with Speech &amp; Language colleagues, </a:t>
            </a:r>
            <a:r>
              <a:rPr lang="en-GB" sz="1800" dirty="0" smtClean="0"/>
              <a:t>‘[commercial </a:t>
            </a:r>
            <a:r>
              <a:rPr lang="en-GB" sz="1800" smtClean="0"/>
              <a:t>literacy resource]’ </a:t>
            </a:r>
            <a:r>
              <a:rPr lang="en-GB" sz="1800" dirty="0"/>
              <a:t>resource </a:t>
            </a:r>
            <a:r>
              <a:rPr lang="en-GB" sz="1800" dirty="0" smtClean="0"/>
              <a:t>used within </a:t>
            </a:r>
            <a:r>
              <a:rPr lang="en-GB" sz="1800" dirty="0"/>
              <a:t>P1 &amp; P2 classes as a universal </a:t>
            </a:r>
            <a:r>
              <a:rPr lang="en-GB" sz="1800" dirty="0" smtClean="0"/>
              <a:t>approach to </a:t>
            </a:r>
            <a:r>
              <a:rPr lang="en-GB" sz="1800" dirty="0"/>
              <a:t>teach vocabulary. </a:t>
            </a:r>
            <a:endParaRPr lang="en-GB" sz="1800" dirty="0" smtClean="0"/>
          </a:p>
          <a:p>
            <a:pPr lvl="1"/>
            <a:r>
              <a:rPr lang="en-GB" sz="1800" dirty="0" smtClean="0"/>
              <a:t>Targeted </a:t>
            </a:r>
            <a:r>
              <a:rPr lang="en-GB" sz="1800" dirty="0"/>
              <a:t>vocabulary groups for our SIMD 1 &amp; 2 pupils who scored below their age</a:t>
            </a:r>
            <a:r>
              <a:rPr lang="en-GB" sz="1800" dirty="0" smtClean="0"/>
              <a:t>.</a:t>
            </a:r>
          </a:p>
          <a:p>
            <a:pPr marL="457200" lvl="1" indent="0">
              <a:buNone/>
            </a:pPr>
            <a:r>
              <a:rPr lang="en-GB" sz="1800" dirty="0" smtClean="0"/>
              <a:t> </a:t>
            </a:r>
          </a:p>
        </p:txBody>
      </p:sp>
    </p:spTree>
    <p:extLst>
      <p:ext uri="{BB962C8B-B14F-4D97-AF65-F5344CB8AC3E}">
        <p14:creationId xmlns:p14="http://schemas.microsoft.com/office/powerpoint/2010/main" val="21973814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Case Study</a:t>
            </a:r>
            <a:endParaRPr lang="en-GB" dirty="0"/>
          </a:p>
        </p:txBody>
      </p:sp>
      <p:sp>
        <p:nvSpPr>
          <p:cNvPr id="3" name="Content Placeholder 2"/>
          <p:cNvSpPr>
            <a:spLocks noGrp="1"/>
          </p:cNvSpPr>
          <p:nvPr>
            <p:ph idx="1"/>
          </p:nvPr>
        </p:nvSpPr>
        <p:spPr>
          <a:xfrm>
            <a:off x="1295400" y="1196752"/>
            <a:ext cx="7597080" cy="5261198"/>
          </a:xfrm>
        </p:spPr>
        <p:txBody>
          <a:bodyPr/>
          <a:lstStyle/>
          <a:p>
            <a:r>
              <a:rPr lang="en-GB" dirty="0" smtClean="0">
                <a:solidFill>
                  <a:srgbClr val="7030A0"/>
                </a:solidFill>
              </a:rPr>
              <a:t>Real knowledge</a:t>
            </a:r>
          </a:p>
          <a:p>
            <a:pPr lvl="1"/>
            <a:r>
              <a:rPr lang="en-GB" dirty="0" smtClean="0">
                <a:solidFill>
                  <a:srgbClr val="0070C0"/>
                </a:solidFill>
              </a:rPr>
              <a:t>There is a gap in early vocabulary acquisition, word finding skills and expressive skills</a:t>
            </a:r>
          </a:p>
          <a:p>
            <a:pPr lvl="1"/>
            <a:r>
              <a:rPr lang="en-GB" dirty="0"/>
              <a:t>W</a:t>
            </a:r>
            <a:r>
              <a:rPr lang="en-GB" dirty="0" smtClean="0"/>
              <a:t>e </a:t>
            </a:r>
            <a:r>
              <a:rPr lang="en-GB" dirty="0"/>
              <a:t>are lacking a progressive literacy programme in school that links in to writing and gives teachers confidence that they are covering all the key </a:t>
            </a:r>
            <a:r>
              <a:rPr lang="en-GB" dirty="0" smtClean="0"/>
              <a:t>learning</a:t>
            </a:r>
          </a:p>
          <a:p>
            <a:pPr lvl="1"/>
            <a:r>
              <a:rPr lang="en-GB" dirty="0" smtClean="0"/>
              <a:t>P5 children in Acorn 5 are not on track with literacy </a:t>
            </a:r>
          </a:p>
          <a:p>
            <a:pPr marL="457200" lvl="1" indent="0">
              <a:buNone/>
            </a:pPr>
            <a:endParaRPr lang="en-GB" dirty="0" smtClean="0"/>
          </a:p>
          <a:p>
            <a:pPr marL="457200" lvl="1" indent="0">
              <a:buNone/>
            </a:pPr>
            <a:endParaRPr lang="en-GB" dirty="0" smtClean="0"/>
          </a:p>
          <a:p>
            <a:r>
              <a:rPr lang="en-GB" dirty="0" smtClean="0">
                <a:solidFill>
                  <a:srgbClr val="7030A0"/>
                </a:solidFill>
              </a:rPr>
              <a:t>Evidence-based interventions</a:t>
            </a:r>
          </a:p>
          <a:p>
            <a:pPr lvl="1"/>
            <a:r>
              <a:rPr lang="en-GB" dirty="0" smtClean="0">
                <a:solidFill>
                  <a:srgbClr val="0070C0"/>
                </a:solidFill>
              </a:rPr>
              <a:t>Active literacy; Word Aware; Pause, Prompt, Praise; Hi 5</a:t>
            </a:r>
          </a:p>
          <a:p>
            <a:pPr marL="457200" lvl="1" indent="0">
              <a:buNone/>
            </a:pPr>
            <a:endParaRPr lang="en-GB" dirty="0" smtClean="0">
              <a:solidFill>
                <a:srgbClr val="0070C0"/>
              </a:solidFill>
            </a:endParaRPr>
          </a:p>
          <a:p>
            <a:pPr marL="457200" lvl="1" indent="0">
              <a:buNone/>
            </a:pPr>
            <a:endParaRPr lang="en-GB" dirty="0" smtClean="0">
              <a:solidFill>
                <a:srgbClr val="7030A0"/>
              </a:solidFill>
            </a:endParaRPr>
          </a:p>
          <a:p>
            <a:pPr lvl="1"/>
            <a:endParaRPr lang="en-GB" dirty="0">
              <a:solidFill>
                <a:srgbClr val="0070C0"/>
              </a:solidFill>
            </a:endParaRPr>
          </a:p>
        </p:txBody>
      </p:sp>
    </p:spTree>
    <p:extLst>
      <p:ext uri="{BB962C8B-B14F-4D97-AF65-F5344CB8AC3E}">
        <p14:creationId xmlns:p14="http://schemas.microsoft.com/office/powerpoint/2010/main" val="10438551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Case Study</a:t>
            </a:r>
            <a:endParaRPr lang="en-GB" dirty="0"/>
          </a:p>
        </p:txBody>
      </p:sp>
      <p:sp>
        <p:nvSpPr>
          <p:cNvPr id="3" name="Content Placeholder 2"/>
          <p:cNvSpPr>
            <a:spLocks noGrp="1"/>
          </p:cNvSpPr>
          <p:nvPr>
            <p:ph idx="1"/>
          </p:nvPr>
        </p:nvSpPr>
        <p:spPr>
          <a:xfrm>
            <a:off x="1295400" y="1268760"/>
            <a:ext cx="6851650" cy="5189190"/>
          </a:xfrm>
        </p:spPr>
        <p:txBody>
          <a:bodyPr/>
          <a:lstStyle/>
          <a:p>
            <a:r>
              <a:rPr lang="en-GB" dirty="0" smtClean="0">
                <a:solidFill>
                  <a:srgbClr val="7030A0"/>
                </a:solidFill>
              </a:rPr>
              <a:t>Real knowledge</a:t>
            </a:r>
          </a:p>
          <a:p>
            <a:pPr lvl="1"/>
            <a:r>
              <a:rPr lang="en-GB" dirty="0" smtClean="0"/>
              <a:t>We need to focus on the skills children need to effectively engage in improving their core skills in literacy</a:t>
            </a:r>
          </a:p>
          <a:p>
            <a:pPr lvl="2"/>
            <a:r>
              <a:rPr lang="en-GB" dirty="0" smtClean="0"/>
              <a:t>Strengthening of oral language skills nursery/P1 in order to impact on literacy attainment</a:t>
            </a:r>
          </a:p>
          <a:p>
            <a:pPr lvl="2"/>
            <a:r>
              <a:rPr lang="en-GB" dirty="0" smtClean="0"/>
              <a:t>Building self regulation skills in P5 and P6 which impact on children’s ability to persevere in concentration and stay on task</a:t>
            </a:r>
          </a:p>
          <a:p>
            <a:pPr marL="914400" lvl="2" indent="0">
              <a:buNone/>
            </a:pPr>
            <a:endParaRPr lang="en-GB" dirty="0" smtClean="0"/>
          </a:p>
          <a:p>
            <a:pPr marL="914400" lvl="2" indent="0">
              <a:buNone/>
            </a:pPr>
            <a:endParaRPr lang="en-GB" dirty="0" smtClean="0"/>
          </a:p>
          <a:p>
            <a:r>
              <a:rPr lang="en-GB" dirty="0" smtClean="0">
                <a:solidFill>
                  <a:srgbClr val="7030A0"/>
                </a:solidFill>
              </a:rPr>
              <a:t>Evidence based interventions</a:t>
            </a:r>
          </a:p>
          <a:p>
            <a:pPr lvl="1"/>
            <a:r>
              <a:rPr lang="en-GB" dirty="0" smtClean="0"/>
              <a:t>Self regulation, Word Aware</a:t>
            </a:r>
          </a:p>
          <a:p>
            <a:pPr marL="457200" lvl="1" indent="0">
              <a:buNone/>
            </a:pPr>
            <a:endParaRPr lang="en-GB" dirty="0" smtClean="0"/>
          </a:p>
          <a:p>
            <a:pPr lvl="1"/>
            <a:endParaRPr lang="en-GB" dirty="0"/>
          </a:p>
        </p:txBody>
      </p:sp>
    </p:spTree>
    <p:extLst>
      <p:ext uri="{BB962C8B-B14F-4D97-AF65-F5344CB8AC3E}">
        <p14:creationId xmlns:p14="http://schemas.microsoft.com/office/powerpoint/2010/main" val="16860305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Feedback from PKC action researchers</a:t>
            </a:r>
            <a:endParaRPr lang="en-GB" dirty="0"/>
          </a:p>
        </p:txBody>
      </p:sp>
      <p:sp>
        <p:nvSpPr>
          <p:cNvPr id="3" name="Content Placeholder 2"/>
          <p:cNvSpPr>
            <a:spLocks noGrp="1"/>
          </p:cNvSpPr>
          <p:nvPr>
            <p:ph idx="1"/>
          </p:nvPr>
        </p:nvSpPr>
        <p:spPr>
          <a:xfrm>
            <a:off x="1295400" y="1268760"/>
            <a:ext cx="7597080" cy="5189190"/>
          </a:xfrm>
        </p:spPr>
        <p:txBody>
          <a:bodyPr/>
          <a:lstStyle/>
          <a:p>
            <a:pPr lvl="0"/>
            <a:r>
              <a:rPr lang="en-GB" dirty="0"/>
              <a:t>Usefully </a:t>
            </a:r>
            <a:r>
              <a:rPr lang="en-GB" dirty="0">
                <a:solidFill>
                  <a:srgbClr val="00B050"/>
                </a:solidFill>
              </a:rPr>
              <a:t>challenging</a:t>
            </a:r>
          </a:p>
          <a:p>
            <a:pPr lvl="0"/>
            <a:r>
              <a:rPr lang="en-GB" dirty="0"/>
              <a:t>Went with an idea, pulled back layers of the onion, realised didn’t have the answer. Stopped me doing lots of things, </a:t>
            </a:r>
            <a:r>
              <a:rPr lang="en-GB" dirty="0">
                <a:solidFill>
                  <a:srgbClr val="00B050"/>
                </a:solidFill>
              </a:rPr>
              <a:t>made me focus</a:t>
            </a:r>
            <a:r>
              <a:rPr lang="en-GB" dirty="0"/>
              <a:t> on one</a:t>
            </a:r>
          </a:p>
          <a:p>
            <a:pPr lvl="0"/>
            <a:r>
              <a:rPr lang="en-GB" dirty="0"/>
              <a:t>Protected </a:t>
            </a:r>
            <a:r>
              <a:rPr lang="en-GB" dirty="0">
                <a:solidFill>
                  <a:srgbClr val="00B050"/>
                </a:solidFill>
              </a:rPr>
              <a:t>time to think </a:t>
            </a:r>
            <a:r>
              <a:rPr lang="en-GB" dirty="0"/>
              <a:t>about this through organised sessions important</a:t>
            </a:r>
          </a:p>
          <a:p>
            <a:pPr lvl="0"/>
            <a:r>
              <a:rPr lang="en-GB" dirty="0"/>
              <a:t>Gave </a:t>
            </a:r>
            <a:r>
              <a:rPr lang="en-GB" dirty="0">
                <a:solidFill>
                  <a:srgbClr val="00B050"/>
                </a:solidFill>
              </a:rPr>
              <a:t>clarity</a:t>
            </a:r>
            <a:r>
              <a:rPr lang="en-GB" dirty="0"/>
              <a:t> to the school about what to do</a:t>
            </a:r>
          </a:p>
          <a:p>
            <a:pPr lvl="0"/>
            <a:r>
              <a:rPr lang="en-GB" dirty="0"/>
              <a:t>Process is informing improvement planning in an ongoing way</a:t>
            </a:r>
          </a:p>
          <a:p>
            <a:pPr lvl="0"/>
            <a:r>
              <a:rPr lang="en-GB" dirty="0"/>
              <a:t>Knowledge about what the data told us was strengthened through the AR process, helped us to </a:t>
            </a:r>
            <a:r>
              <a:rPr lang="en-GB" dirty="0">
                <a:solidFill>
                  <a:srgbClr val="00B050"/>
                </a:solidFill>
              </a:rPr>
              <a:t>explain to staff </a:t>
            </a:r>
            <a:r>
              <a:rPr lang="en-GB" i="1" dirty="0">
                <a:solidFill>
                  <a:srgbClr val="00B050"/>
                </a:solidFill>
              </a:rPr>
              <a:t>why </a:t>
            </a:r>
            <a:r>
              <a:rPr lang="en-GB" dirty="0"/>
              <a:t>we are intervening in this way</a:t>
            </a:r>
          </a:p>
          <a:p>
            <a:pPr lvl="0"/>
            <a:r>
              <a:rPr lang="en-GB" dirty="0"/>
              <a:t>Difficulty getting focused at the start, process helped to funnel, and to </a:t>
            </a:r>
            <a:r>
              <a:rPr lang="en-GB" dirty="0">
                <a:solidFill>
                  <a:srgbClr val="00B050"/>
                </a:solidFill>
              </a:rPr>
              <a:t>focus on one particular intervention </a:t>
            </a:r>
            <a:r>
              <a:rPr lang="en-GB" dirty="0"/>
              <a:t>and to gather data on that</a:t>
            </a:r>
          </a:p>
          <a:p>
            <a:endParaRPr lang="en-GB" dirty="0"/>
          </a:p>
        </p:txBody>
      </p:sp>
    </p:spTree>
    <p:extLst>
      <p:ext uri="{BB962C8B-B14F-4D97-AF65-F5344CB8AC3E}">
        <p14:creationId xmlns:p14="http://schemas.microsoft.com/office/powerpoint/2010/main" val="1784033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EPS Role within PEF</a:t>
            </a:r>
            <a:endParaRPr lang="en-GB" dirty="0"/>
          </a:p>
        </p:txBody>
      </p:sp>
      <p:sp>
        <p:nvSpPr>
          <p:cNvPr id="3" name="Content Placeholder 2"/>
          <p:cNvSpPr>
            <a:spLocks noGrp="1"/>
          </p:cNvSpPr>
          <p:nvPr>
            <p:ph idx="1"/>
          </p:nvPr>
        </p:nvSpPr>
        <p:spPr>
          <a:xfrm>
            <a:off x="1295400" y="1600200"/>
            <a:ext cx="7453064" cy="4857750"/>
          </a:xfrm>
        </p:spPr>
        <p:txBody>
          <a:bodyPr/>
          <a:lstStyle/>
          <a:p>
            <a:r>
              <a:rPr lang="en-GB" sz="2800" dirty="0" smtClean="0"/>
              <a:t>Academic input and coaching at AR sessions</a:t>
            </a:r>
          </a:p>
          <a:p>
            <a:r>
              <a:rPr lang="en-GB" sz="2800" dirty="0" smtClean="0"/>
              <a:t>Training and support for evidence based interventions</a:t>
            </a:r>
          </a:p>
          <a:p>
            <a:r>
              <a:rPr lang="en-GB" sz="2800" dirty="0" smtClean="0"/>
              <a:t>Support to consider evaluation strategies</a:t>
            </a:r>
          </a:p>
          <a:p>
            <a:r>
              <a:rPr lang="en-GB" sz="2800" dirty="0" smtClean="0"/>
              <a:t>Collation of central evaluation data for key interventions</a:t>
            </a:r>
          </a:p>
          <a:p>
            <a:endParaRPr lang="en-GB" sz="2800" dirty="0" smtClean="0"/>
          </a:p>
          <a:p>
            <a:endParaRPr lang="en-GB" dirty="0"/>
          </a:p>
        </p:txBody>
      </p:sp>
    </p:spTree>
    <p:extLst>
      <p:ext uri="{BB962C8B-B14F-4D97-AF65-F5344CB8AC3E}">
        <p14:creationId xmlns:p14="http://schemas.microsoft.com/office/powerpoint/2010/main" val="2310961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Impact so far…literacy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4531286"/>
              </p:ext>
            </p:extLst>
          </p:nvPr>
        </p:nvGraphicFramePr>
        <p:xfrm>
          <a:off x="2051720" y="1340768"/>
          <a:ext cx="5370253" cy="4909759"/>
        </p:xfrm>
        <a:graphic>
          <a:graphicData uri="http://schemas.openxmlformats.org/drawingml/2006/table">
            <a:tbl>
              <a:tblPr firstRow="1" firstCol="1" bandRow="1">
                <a:tableStyleId>{5C22544A-7EE6-4342-B048-85BDC9FD1C3A}</a:tableStyleId>
              </a:tblPr>
              <a:tblGrid>
                <a:gridCol w="1789697">
                  <a:extLst>
                    <a:ext uri="{9D8B030D-6E8A-4147-A177-3AD203B41FA5}">
                      <a16:colId xmlns:a16="http://schemas.microsoft.com/office/drawing/2014/main" val="20000"/>
                    </a:ext>
                  </a:extLst>
                </a:gridCol>
                <a:gridCol w="826863">
                  <a:extLst>
                    <a:ext uri="{9D8B030D-6E8A-4147-A177-3AD203B41FA5}">
                      <a16:colId xmlns:a16="http://schemas.microsoft.com/office/drawing/2014/main" val="20001"/>
                    </a:ext>
                  </a:extLst>
                </a:gridCol>
                <a:gridCol w="2753693">
                  <a:extLst>
                    <a:ext uri="{9D8B030D-6E8A-4147-A177-3AD203B41FA5}">
                      <a16:colId xmlns:a16="http://schemas.microsoft.com/office/drawing/2014/main" val="20002"/>
                    </a:ext>
                  </a:extLst>
                </a:gridCol>
              </a:tblGrid>
              <a:tr h="520639">
                <a:tc>
                  <a:txBody>
                    <a:bodyPr/>
                    <a:lstStyle/>
                    <a:p>
                      <a:pPr>
                        <a:lnSpc>
                          <a:spcPct val="115000"/>
                        </a:lnSpc>
                        <a:spcAft>
                          <a:spcPts val="600"/>
                        </a:spcAft>
                      </a:pPr>
                      <a:r>
                        <a:rPr lang="en-GB" sz="1100">
                          <a:effectLst/>
                        </a:rPr>
                        <a:t>Intervention</a:t>
                      </a:r>
                      <a:endParaRPr lang="en-GB" sz="1000">
                        <a:effectLst/>
                        <a:latin typeface="Calibri"/>
                        <a:ea typeface="Calibri"/>
                        <a:cs typeface="Times New Roman"/>
                      </a:endParaRPr>
                    </a:p>
                  </a:txBody>
                  <a:tcPr marL="62756" marR="62756" marT="0" marB="0"/>
                </a:tc>
                <a:tc>
                  <a:txBody>
                    <a:bodyPr/>
                    <a:lstStyle/>
                    <a:p>
                      <a:pPr>
                        <a:lnSpc>
                          <a:spcPct val="115000"/>
                        </a:lnSpc>
                        <a:spcAft>
                          <a:spcPts val="600"/>
                        </a:spcAft>
                      </a:pPr>
                      <a:r>
                        <a:rPr lang="en-GB" sz="1100">
                          <a:effectLst/>
                        </a:rPr>
                        <a:t>Target Group</a:t>
                      </a:r>
                      <a:endParaRPr lang="en-GB" sz="1000">
                        <a:effectLst/>
                        <a:latin typeface="Calibri"/>
                        <a:ea typeface="Calibri"/>
                        <a:cs typeface="Times New Roman"/>
                      </a:endParaRPr>
                    </a:p>
                  </a:txBody>
                  <a:tcPr marL="62756" marR="62756" marT="0" marB="0"/>
                </a:tc>
                <a:tc>
                  <a:txBody>
                    <a:bodyPr/>
                    <a:lstStyle/>
                    <a:p>
                      <a:pPr>
                        <a:lnSpc>
                          <a:spcPct val="115000"/>
                        </a:lnSpc>
                        <a:spcAft>
                          <a:spcPts val="600"/>
                        </a:spcAft>
                      </a:pPr>
                      <a:r>
                        <a:rPr lang="en-GB" sz="1100">
                          <a:effectLst/>
                        </a:rPr>
                        <a:t>Impact</a:t>
                      </a:r>
                      <a:endParaRPr lang="en-GB" sz="1000">
                        <a:effectLst/>
                        <a:latin typeface="Calibri"/>
                        <a:ea typeface="Calibri"/>
                        <a:cs typeface="Times New Roman"/>
                      </a:endParaRPr>
                    </a:p>
                  </a:txBody>
                  <a:tcPr marL="62756" marR="62756" marT="0" marB="0"/>
                </a:tc>
                <a:extLst>
                  <a:ext uri="{0D108BD9-81ED-4DB2-BD59-A6C34878D82A}">
                    <a16:rowId xmlns:a16="http://schemas.microsoft.com/office/drawing/2014/main" val="10000"/>
                  </a:ext>
                </a:extLst>
              </a:tr>
              <a:tr h="909259">
                <a:tc>
                  <a:txBody>
                    <a:bodyPr/>
                    <a:lstStyle/>
                    <a:p>
                      <a:pPr>
                        <a:lnSpc>
                          <a:spcPct val="115000"/>
                        </a:lnSpc>
                        <a:spcAft>
                          <a:spcPts val="600"/>
                        </a:spcAft>
                      </a:pPr>
                      <a:r>
                        <a:rPr lang="en-GB" sz="1100">
                          <a:effectLst/>
                        </a:rPr>
                        <a:t>Wave 3</a:t>
                      </a:r>
                      <a:endParaRPr lang="en-GB" sz="1000">
                        <a:effectLst/>
                        <a:latin typeface="Calibri"/>
                        <a:ea typeface="Calibri"/>
                        <a:cs typeface="Times New Roman"/>
                      </a:endParaRPr>
                    </a:p>
                  </a:txBody>
                  <a:tcPr marL="62756" marR="62756" marT="0" marB="0"/>
                </a:tc>
                <a:tc>
                  <a:txBody>
                    <a:bodyPr/>
                    <a:lstStyle/>
                    <a:p>
                      <a:pPr>
                        <a:lnSpc>
                          <a:spcPct val="115000"/>
                        </a:lnSpc>
                        <a:spcAft>
                          <a:spcPts val="600"/>
                        </a:spcAft>
                      </a:pPr>
                      <a:r>
                        <a:rPr lang="en-GB" sz="1100">
                          <a:effectLst/>
                        </a:rPr>
                        <a:t>P3</a:t>
                      </a:r>
                      <a:endParaRPr lang="en-GB" sz="1000">
                        <a:effectLst/>
                        <a:latin typeface="Calibri"/>
                        <a:ea typeface="Calibri"/>
                        <a:cs typeface="Times New Roman"/>
                      </a:endParaRPr>
                    </a:p>
                  </a:txBody>
                  <a:tcPr marL="62756" marR="62756" marT="0" marB="0"/>
                </a:tc>
                <a:tc>
                  <a:txBody>
                    <a:bodyPr/>
                    <a:lstStyle/>
                    <a:p>
                      <a:pPr marL="342900" lvl="0" indent="-342900">
                        <a:lnSpc>
                          <a:spcPct val="115000"/>
                        </a:lnSpc>
                        <a:spcAft>
                          <a:spcPts val="600"/>
                        </a:spcAft>
                        <a:buFont typeface="Symbol"/>
                        <a:buChar char=""/>
                      </a:pPr>
                      <a:r>
                        <a:rPr lang="en-GB" sz="1100">
                          <a:effectLst/>
                        </a:rPr>
                        <a:t>increased recognition of high frequency words</a:t>
                      </a:r>
                      <a:endParaRPr lang="en-GB" sz="1000">
                        <a:effectLst/>
                      </a:endParaRPr>
                    </a:p>
                    <a:p>
                      <a:pPr marL="342900" lvl="0" indent="-342900">
                        <a:lnSpc>
                          <a:spcPct val="115000"/>
                        </a:lnSpc>
                        <a:spcAft>
                          <a:spcPts val="600"/>
                        </a:spcAft>
                        <a:buFont typeface="Symbol"/>
                        <a:buChar char=""/>
                      </a:pPr>
                      <a:r>
                        <a:rPr lang="en-GB" sz="1100">
                          <a:effectLst/>
                        </a:rPr>
                        <a:t>improved spelling scores</a:t>
                      </a:r>
                      <a:endParaRPr lang="en-GB" sz="1000">
                        <a:effectLst/>
                      </a:endParaRPr>
                    </a:p>
                    <a:p>
                      <a:pPr marL="342900" lvl="0" indent="-342900">
                        <a:lnSpc>
                          <a:spcPct val="115000"/>
                        </a:lnSpc>
                        <a:spcAft>
                          <a:spcPts val="600"/>
                        </a:spcAft>
                        <a:buFont typeface="Symbol"/>
                        <a:buChar char=""/>
                      </a:pPr>
                      <a:r>
                        <a:rPr lang="en-GB" sz="1100">
                          <a:effectLst/>
                        </a:rPr>
                        <a:t>greater reading accuracy </a:t>
                      </a:r>
                      <a:endParaRPr lang="en-GB" sz="1000">
                        <a:effectLst/>
                        <a:latin typeface="Calibri"/>
                        <a:ea typeface="Calibri"/>
                        <a:cs typeface="Times New Roman"/>
                      </a:endParaRPr>
                    </a:p>
                  </a:txBody>
                  <a:tcPr marL="62756" marR="62756" marT="0" marB="0"/>
                </a:tc>
                <a:extLst>
                  <a:ext uri="{0D108BD9-81ED-4DB2-BD59-A6C34878D82A}">
                    <a16:rowId xmlns:a16="http://schemas.microsoft.com/office/drawing/2014/main" val="10001"/>
                  </a:ext>
                </a:extLst>
              </a:tr>
              <a:tr h="1748790">
                <a:tc>
                  <a:txBody>
                    <a:bodyPr/>
                    <a:lstStyle/>
                    <a:p>
                      <a:pPr>
                        <a:lnSpc>
                          <a:spcPct val="115000"/>
                        </a:lnSpc>
                        <a:spcAft>
                          <a:spcPts val="600"/>
                        </a:spcAft>
                      </a:pPr>
                      <a:r>
                        <a:rPr lang="en-GB" sz="1100">
                          <a:effectLst/>
                        </a:rPr>
                        <a:t>Hi 5</a:t>
                      </a:r>
                      <a:endParaRPr lang="en-GB" sz="1000">
                        <a:effectLst/>
                        <a:latin typeface="Calibri"/>
                        <a:ea typeface="Calibri"/>
                        <a:cs typeface="Times New Roman"/>
                      </a:endParaRPr>
                    </a:p>
                  </a:txBody>
                  <a:tcPr marL="62756" marR="62756" marT="0" marB="0"/>
                </a:tc>
                <a:tc>
                  <a:txBody>
                    <a:bodyPr/>
                    <a:lstStyle/>
                    <a:p>
                      <a:pPr>
                        <a:lnSpc>
                          <a:spcPct val="115000"/>
                        </a:lnSpc>
                        <a:spcAft>
                          <a:spcPts val="600"/>
                        </a:spcAft>
                      </a:pPr>
                      <a:r>
                        <a:rPr lang="en-GB" sz="1100">
                          <a:effectLst/>
                        </a:rPr>
                        <a:t>P5/6</a:t>
                      </a:r>
                      <a:endParaRPr lang="en-GB" sz="1000">
                        <a:effectLst/>
                        <a:latin typeface="Calibri"/>
                        <a:ea typeface="Calibri"/>
                        <a:cs typeface="Times New Roman"/>
                      </a:endParaRPr>
                    </a:p>
                  </a:txBody>
                  <a:tcPr marL="62756" marR="62756" marT="0" marB="0"/>
                </a:tc>
                <a:tc>
                  <a:txBody>
                    <a:bodyPr/>
                    <a:lstStyle/>
                    <a:p>
                      <a:pPr marL="342900" lvl="0" indent="-342900">
                        <a:lnSpc>
                          <a:spcPct val="115000"/>
                        </a:lnSpc>
                        <a:spcAft>
                          <a:spcPts val="600"/>
                        </a:spcAft>
                        <a:buFont typeface="Symbol"/>
                        <a:buChar char=""/>
                      </a:pPr>
                      <a:r>
                        <a:rPr lang="en-GB" sz="1100">
                          <a:effectLst/>
                        </a:rPr>
                        <a:t>gains greater than 6 months in reading accuracy as a result of a 6 month intervention </a:t>
                      </a:r>
                      <a:endParaRPr lang="en-GB" sz="1000">
                        <a:effectLst/>
                      </a:endParaRPr>
                    </a:p>
                    <a:p>
                      <a:pPr marL="342900" lvl="0" indent="-342900">
                        <a:lnSpc>
                          <a:spcPct val="115000"/>
                        </a:lnSpc>
                        <a:spcAft>
                          <a:spcPts val="600"/>
                        </a:spcAft>
                        <a:buFont typeface="Symbol"/>
                        <a:buChar char=""/>
                      </a:pPr>
                      <a:r>
                        <a:rPr lang="en-GB" sz="1100">
                          <a:effectLst/>
                        </a:rPr>
                        <a:t>average gain 1 year 5 months</a:t>
                      </a:r>
                      <a:endParaRPr lang="en-GB" sz="1000">
                        <a:effectLst/>
                      </a:endParaRPr>
                    </a:p>
                    <a:p>
                      <a:pPr marL="342900" lvl="0" indent="-342900">
                        <a:lnSpc>
                          <a:spcPct val="115000"/>
                        </a:lnSpc>
                        <a:spcAft>
                          <a:spcPts val="600"/>
                        </a:spcAft>
                        <a:buFont typeface="Symbol"/>
                        <a:buChar char=""/>
                      </a:pPr>
                      <a:r>
                        <a:rPr lang="en-GB" sz="1100">
                          <a:effectLst/>
                        </a:rPr>
                        <a:t>most children showed gains greater than 6 months in reading comprehension</a:t>
                      </a:r>
                      <a:endParaRPr lang="en-GB" sz="1000">
                        <a:effectLst/>
                      </a:endParaRPr>
                    </a:p>
                    <a:p>
                      <a:pPr marL="342900" lvl="0" indent="-342900">
                        <a:lnSpc>
                          <a:spcPct val="115000"/>
                        </a:lnSpc>
                        <a:spcAft>
                          <a:spcPts val="600"/>
                        </a:spcAft>
                        <a:buFont typeface="Symbol"/>
                        <a:buChar char=""/>
                      </a:pPr>
                      <a:r>
                        <a:rPr lang="en-GB" sz="1100">
                          <a:effectLst/>
                        </a:rPr>
                        <a:t>average gain 5 years, 2 months</a:t>
                      </a:r>
                      <a:endParaRPr lang="en-GB" sz="1000">
                        <a:effectLst/>
                        <a:latin typeface="Calibri"/>
                        <a:ea typeface="Calibri"/>
                        <a:cs typeface="Times New Roman"/>
                      </a:endParaRPr>
                    </a:p>
                  </a:txBody>
                  <a:tcPr marL="62756" marR="62756" marT="0" marB="0"/>
                </a:tc>
                <a:extLst>
                  <a:ext uri="{0D108BD9-81ED-4DB2-BD59-A6C34878D82A}">
                    <a16:rowId xmlns:a16="http://schemas.microsoft.com/office/drawing/2014/main" val="10002"/>
                  </a:ext>
                </a:extLst>
              </a:tr>
              <a:tr h="839531">
                <a:tc>
                  <a:txBody>
                    <a:bodyPr/>
                    <a:lstStyle/>
                    <a:p>
                      <a:pPr>
                        <a:lnSpc>
                          <a:spcPct val="115000"/>
                        </a:lnSpc>
                        <a:spcAft>
                          <a:spcPts val="600"/>
                        </a:spcAft>
                      </a:pPr>
                      <a:r>
                        <a:rPr lang="en-GB" sz="1100">
                          <a:effectLst/>
                        </a:rPr>
                        <a:t> </a:t>
                      </a:r>
                      <a:endParaRPr lang="en-GB" sz="1000">
                        <a:effectLst/>
                        <a:latin typeface="Calibri"/>
                        <a:ea typeface="Calibri"/>
                        <a:cs typeface="Times New Roman"/>
                      </a:endParaRPr>
                    </a:p>
                  </a:txBody>
                  <a:tcPr marL="62756" marR="62756" marT="0" marB="0"/>
                </a:tc>
                <a:tc>
                  <a:txBody>
                    <a:bodyPr/>
                    <a:lstStyle/>
                    <a:p>
                      <a:pPr>
                        <a:lnSpc>
                          <a:spcPct val="115000"/>
                        </a:lnSpc>
                        <a:spcAft>
                          <a:spcPts val="600"/>
                        </a:spcAft>
                      </a:pPr>
                      <a:r>
                        <a:rPr lang="en-GB" sz="1100">
                          <a:effectLst/>
                        </a:rPr>
                        <a:t>P4/5</a:t>
                      </a:r>
                      <a:endParaRPr lang="en-GB" sz="1000">
                        <a:effectLst/>
                        <a:latin typeface="Calibri"/>
                        <a:ea typeface="Calibri"/>
                        <a:cs typeface="Times New Roman"/>
                      </a:endParaRPr>
                    </a:p>
                  </a:txBody>
                  <a:tcPr marL="62756" marR="62756" marT="0" marB="0"/>
                </a:tc>
                <a:tc>
                  <a:txBody>
                    <a:bodyPr/>
                    <a:lstStyle/>
                    <a:p>
                      <a:pPr marL="342900" lvl="0" indent="-342900">
                        <a:lnSpc>
                          <a:spcPct val="115000"/>
                        </a:lnSpc>
                        <a:spcAft>
                          <a:spcPts val="600"/>
                        </a:spcAft>
                        <a:buFont typeface="Symbol"/>
                        <a:buChar char=""/>
                      </a:pPr>
                      <a:r>
                        <a:rPr lang="en-GB" sz="1100">
                          <a:effectLst/>
                        </a:rPr>
                        <a:t>gains in reading accuracy, average gain 6.5 months </a:t>
                      </a:r>
                      <a:endParaRPr lang="en-GB" sz="1000">
                        <a:effectLst/>
                      </a:endParaRPr>
                    </a:p>
                    <a:p>
                      <a:pPr marL="342900" lvl="0" indent="-342900">
                        <a:lnSpc>
                          <a:spcPct val="115000"/>
                        </a:lnSpc>
                        <a:spcAft>
                          <a:spcPts val="600"/>
                        </a:spcAft>
                        <a:buFont typeface="Symbol"/>
                        <a:buChar char=""/>
                      </a:pPr>
                      <a:r>
                        <a:rPr lang="en-GB" sz="1100">
                          <a:effectLst/>
                        </a:rPr>
                        <a:t>gains in reading comprehension, average gain 1 year 9 months</a:t>
                      </a:r>
                      <a:endParaRPr lang="en-GB" sz="1000">
                        <a:effectLst/>
                        <a:latin typeface="Calibri"/>
                        <a:ea typeface="Calibri"/>
                        <a:cs typeface="Times New Roman"/>
                      </a:endParaRPr>
                    </a:p>
                  </a:txBody>
                  <a:tcPr marL="62756" marR="62756" marT="0" marB="0"/>
                </a:tc>
                <a:extLst>
                  <a:ext uri="{0D108BD9-81ED-4DB2-BD59-A6C34878D82A}">
                    <a16:rowId xmlns:a16="http://schemas.microsoft.com/office/drawing/2014/main" val="10003"/>
                  </a:ext>
                </a:extLst>
              </a:tr>
              <a:tr h="839531">
                <a:tc>
                  <a:txBody>
                    <a:bodyPr/>
                    <a:lstStyle/>
                    <a:p>
                      <a:pPr>
                        <a:lnSpc>
                          <a:spcPct val="115000"/>
                        </a:lnSpc>
                        <a:spcAft>
                          <a:spcPts val="600"/>
                        </a:spcAft>
                      </a:pPr>
                      <a:r>
                        <a:rPr lang="en-GB" sz="1100">
                          <a:effectLst/>
                        </a:rPr>
                        <a:t>Pause Prompt Praise</a:t>
                      </a:r>
                      <a:endParaRPr lang="en-GB" sz="1000">
                        <a:effectLst/>
                        <a:latin typeface="Calibri"/>
                        <a:ea typeface="Calibri"/>
                        <a:cs typeface="Times New Roman"/>
                      </a:endParaRPr>
                    </a:p>
                  </a:txBody>
                  <a:tcPr marL="62756" marR="62756" marT="0" marB="0"/>
                </a:tc>
                <a:tc>
                  <a:txBody>
                    <a:bodyPr/>
                    <a:lstStyle/>
                    <a:p>
                      <a:pPr>
                        <a:lnSpc>
                          <a:spcPct val="115000"/>
                        </a:lnSpc>
                        <a:spcAft>
                          <a:spcPts val="600"/>
                        </a:spcAft>
                      </a:pPr>
                      <a:r>
                        <a:rPr lang="en-GB" sz="1100">
                          <a:effectLst/>
                        </a:rPr>
                        <a:t>Parents </a:t>
                      </a:r>
                      <a:endParaRPr lang="en-GB" sz="1000">
                        <a:effectLst/>
                        <a:latin typeface="Calibri"/>
                        <a:ea typeface="Calibri"/>
                        <a:cs typeface="Times New Roman"/>
                      </a:endParaRPr>
                    </a:p>
                  </a:txBody>
                  <a:tcPr marL="62756" marR="62756" marT="0" marB="0"/>
                </a:tc>
                <a:tc>
                  <a:txBody>
                    <a:bodyPr/>
                    <a:lstStyle/>
                    <a:p>
                      <a:pPr marL="342900" lvl="0" indent="-342900">
                        <a:lnSpc>
                          <a:spcPct val="115000"/>
                        </a:lnSpc>
                        <a:spcAft>
                          <a:spcPts val="600"/>
                        </a:spcAft>
                        <a:buFont typeface="Symbol"/>
                        <a:buChar char=""/>
                      </a:pPr>
                      <a:r>
                        <a:rPr lang="en-GB" sz="1100" dirty="0">
                          <a:effectLst/>
                        </a:rPr>
                        <a:t>enhanced parental approach to reading with their child</a:t>
                      </a:r>
                      <a:endParaRPr lang="en-GB" sz="1000" dirty="0">
                        <a:effectLst/>
                      </a:endParaRPr>
                    </a:p>
                    <a:p>
                      <a:pPr marL="342900" lvl="0" indent="-342900">
                        <a:lnSpc>
                          <a:spcPct val="115000"/>
                        </a:lnSpc>
                        <a:spcAft>
                          <a:spcPts val="600"/>
                        </a:spcAft>
                        <a:buFont typeface="Symbol"/>
                        <a:buChar char=""/>
                      </a:pPr>
                      <a:r>
                        <a:rPr lang="en-GB" sz="1100" dirty="0">
                          <a:effectLst/>
                        </a:rPr>
                        <a:t>observed improvement in child’s reading at home</a:t>
                      </a:r>
                      <a:endParaRPr lang="en-GB" sz="1000" dirty="0">
                        <a:effectLst/>
                        <a:latin typeface="Calibri"/>
                        <a:ea typeface="Calibri"/>
                        <a:cs typeface="Times New Roman"/>
                      </a:endParaRPr>
                    </a:p>
                  </a:txBody>
                  <a:tcPr marL="62756" marR="62756"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27823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8438"/>
            <a:ext cx="7308850" cy="1214338"/>
          </a:xfrm>
        </p:spPr>
        <p:txBody>
          <a:bodyPr>
            <a:normAutofit fontScale="90000"/>
          </a:bodyPr>
          <a:lstStyle/>
          <a:p>
            <a:pPr algn="ctr"/>
            <a:r>
              <a:rPr lang="en-GB" dirty="0"/>
              <a:t>Action </a:t>
            </a:r>
            <a:r>
              <a:rPr lang="en-GB" dirty="0" smtClean="0"/>
              <a:t>Research </a:t>
            </a:r>
            <a:r>
              <a:rPr lang="en-GB" dirty="0"/>
              <a:t>in </a:t>
            </a:r>
            <a:r>
              <a:rPr lang="en-GB" dirty="0" smtClean="0"/>
              <a:t/>
            </a:r>
            <a:br>
              <a:rPr lang="en-GB" dirty="0" smtClean="0"/>
            </a:br>
            <a:r>
              <a:rPr lang="en-GB" dirty="0" smtClean="0"/>
              <a:t>Perth &amp; Kinross</a:t>
            </a:r>
            <a:r>
              <a:rPr lang="en-GB" dirty="0"/>
              <a:t/>
            </a:r>
            <a:br>
              <a:rPr lang="en-GB" dirty="0"/>
            </a:br>
            <a:endParaRPr lang="en-GB" dirty="0"/>
          </a:p>
        </p:txBody>
      </p:sp>
      <p:sp>
        <p:nvSpPr>
          <p:cNvPr id="3" name="Content Placeholder 2"/>
          <p:cNvSpPr>
            <a:spLocks noGrp="1"/>
          </p:cNvSpPr>
          <p:nvPr>
            <p:ph idx="1"/>
          </p:nvPr>
        </p:nvSpPr>
        <p:spPr>
          <a:xfrm>
            <a:off x="1331640" y="1628800"/>
            <a:ext cx="7365504" cy="4752528"/>
          </a:xfrm>
        </p:spPr>
        <p:txBody>
          <a:bodyPr/>
          <a:lstStyle/>
          <a:p>
            <a:pPr lvl="1"/>
            <a:r>
              <a:rPr lang="en-GB" sz="2800" dirty="0" smtClean="0"/>
              <a:t>School Engagement Action Research </a:t>
            </a:r>
          </a:p>
          <a:p>
            <a:pPr lvl="1"/>
            <a:endParaRPr lang="en-GB" sz="2800" dirty="0"/>
          </a:p>
          <a:p>
            <a:pPr lvl="1"/>
            <a:r>
              <a:rPr lang="en-GB" sz="2800" dirty="0" smtClean="0"/>
              <a:t>Self Regulation</a:t>
            </a:r>
          </a:p>
          <a:p>
            <a:pPr marL="457200" lvl="1" indent="0">
              <a:buNone/>
            </a:pPr>
            <a:endParaRPr lang="en-GB" sz="2800" dirty="0" smtClean="0"/>
          </a:p>
          <a:p>
            <a:pPr lvl="1"/>
            <a:r>
              <a:rPr lang="en-GB" sz="2800" dirty="0" smtClean="0"/>
              <a:t>Closing the Gap</a:t>
            </a:r>
          </a:p>
          <a:p>
            <a:pPr marL="457200" lvl="1" indent="0">
              <a:buNone/>
            </a:pPr>
            <a:endParaRPr lang="en-GB" sz="2800" dirty="0" smtClean="0"/>
          </a:p>
          <a:p>
            <a:pPr lvl="1"/>
            <a:r>
              <a:rPr lang="en-GB" sz="2800" dirty="0" smtClean="0"/>
              <a:t>Pupil Equity Funding</a:t>
            </a:r>
            <a:endParaRPr lang="en-GB" sz="2800" dirty="0"/>
          </a:p>
        </p:txBody>
      </p:sp>
      <p:sp>
        <p:nvSpPr>
          <p:cNvPr id="4" name="Rounded Rectangular Callout 3"/>
          <p:cNvSpPr/>
          <p:nvPr/>
        </p:nvSpPr>
        <p:spPr>
          <a:xfrm>
            <a:off x="5724128" y="2924944"/>
            <a:ext cx="2736304" cy="2232248"/>
          </a:xfrm>
          <a:prstGeom prst="wedgeRoundRectCallou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925407" y="2924944"/>
            <a:ext cx="2160240" cy="2246769"/>
          </a:xfrm>
          <a:prstGeom prst="rect">
            <a:avLst/>
          </a:prstGeom>
          <a:noFill/>
        </p:spPr>
        <p:txBody>
          <a:bodyPr wrap="square" rtlCol="0">
            <a:spAutoFit/>
          </a:bodyPr>
          <a:lstStyle/>
          <a:p>
            <a:r>
              <a:rPr lang="en-GB" sz="1400" dirty="0">
                <a:solidFill>
                  <a:srgbClr val="002060"/>
                </a:solidFill>
              </a:rPr>
              <a:t>Our approach to research will... include working with all 32 local authorities to develop local action research based projects on closing the gap led by educational psychologists from </a:t>
            </a:r>
            <a:r>
              <a:rPr lang="en-GB" sz="1400" dirty="0" smtClean="0">
                <a:solidFill>
                  <a:srgbClr val="002060"/>
                </a:solidFill>
              </a:rPr>
              <a:t>A</a:t>
            </a:r>
            <a:r>
              <a:rPr lang="en-GB" sz="1400" b="1" dirty="0" smtClean="0">
                <a:solidFill>
                  <a:srgbClr val="002060"/>
                </a:solidFill>
              </a:rPr>
              <a:t>ugust </a:t>
            </a:r>
            <a:r>
              <a:rPr lang="en-GB" sz="1400" b="1" dirty="0">
                <a:solidFill>
                  <a:srgbClr val="002060"/>
                </a:solidFill>
              </a:rPr>
              <a:t>2016</a:t>
            </a:r>
            <a:endParaRPr lang="en-GB" sz="1400" dirty="0"/>
          </a:p>
        </p:txBody>
      </p:sp>
      <p:sp>
        <p:nvSpPr>
          <p:cNvPr id="6" name="TextBox 5"/>
          <p:cNvSpPr txBox="1"/>
          <p:nvPr/>
        </p:nvSpPr>
        <p:spPr>
          <a:xfrm>
            <a:off x="5925406" y="5626114"/>
            <a:ext cx="2463017" cy="646331"/>
          </a:xfrm>
          <a:prstGeom prst="rect">
            <a:avLst/>
          </a:prstGeom>
          <a:noFill/>
        </p:spPr>
        <p:txBody>
          <a:bodyPr wrap="square" rtlCol="0">
            <a:spAutoFit/>
          </a:bodyPr>
          <a:lstStyle/>
          <a:p>
            <a:r>
              <a:rPr lang="en-GB" sz="1200" b="1" dirty="0"/>
              <a:t>Delivering Excellence and Equity in Scottish Education: A Delivery Plan for Scotland</a:t>
            </a:r>
          </a:p>
        </p:txBody>
      </p:sp>
    </p:spTree>
    <p:extLst>
      <p:ext uri="{BB962C8B-B14F-4D97-AF65-F5344CB8AC3E}">
        <p14:creationId xmlns:p14="http://schemas.microsoft.com/office/powerpoint/2010/main" val="1468950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so far…self regulation</a:t>
            </a:r>
            <a:endParaRPr lang="en-GB" dirty="0"/>
          </a:p>
        </p:txBody>
      </p:sp>
      <p:sp>
        <p:nvSpPr>
          <p:cNvPr id="3" name="Content Placeholder 2"/>
          <p:cNvSpPr>
            <a:spLocks noGrp="1"/>
          </p:cNvSpPr>
          <p:nvPr>
            <p:ph idx="1"/>
          </p:nvPr>
        </p:nvSpPr>
        <p:spPr>
          <a:xfrm>
            <a:off x="1295400" y="1124744"/>
            <a:ext cx="6851650" cy="5333206"/>
          </a:xfrm>
        </p:spPr>
        <p:txBody>
          <a:bodyPr/>
          <a:lstStyle/>
          <a:p>
            <a:r>
              <a:rPr lang="en-GB" dirty="0" smtClean="0"/>
              <a:t>Behaviour Rating Inventory of Executive Function </a:t>
            </a:r>
            <a:r>
              <a:rPr lang="en-GB" dirty="0"/>
              <a:t>data </a:t>
            </a:r>
            <a:endParaRPr lang="en-GB" dirty="0" smtClean="0"/>
          </a:p>
          <a:p>
            <a:pPr lvl="1"/>
            <a:r>
              <a:rPr lang="en-GB" dirty="0" smtClean="0"/>
              <a:t>two </a:t>
            </a:r>
            <a:r>
              <a:rPr lang="en-GB" dirty="0"/>
              <a:t>time </a:t>
            </a:r>
            <a:r>
              <a:rPr lang="en-GB" dirty="0" smtClean="0"/>
              <a:t>points</a:t>
            </a:r>
          </a:p>
          <a:p>
            <a:pPr lvl="1"/>
            <a:r>
              <a:rPr lang="en-GB" dirty="0" smtClean="0"/>
              <a:t>sample </a:t>
            </a:r>
            <a:r>
              <a:rPr lang="en-GB" dirty="0"/>
              <a:t>of </a:t>
            </a:r>
            <a:r>
              <a:rPr lang="en-GB" dirty="0" err="1" smtClean="0"/>
              <a:t>approx</a:t>
            </a:r>
            <a:r>
              <a:rPr lang="en-GB" dirty="0" smtClean="0"/>
              <a:t> 40 </a:t>
            </a:r>
            <a:r>
              <a:rPr lang="en-GB" dirty="0"/>
              <a:t>primary pupils </a:t>
            </a:r>
            <a:endParaRPr lang="en-GB" dirty="0" smtClean="0"/>
          </a:p>
          <a:p>
            <a:pPr lvl="1"/>
            <a:r>
              <a:rPr lang="en-GB" dirty="0" smtClean="0"/>
              <a:t>for </a:t>
            </a:r>
            <a:r>
              <a:rPr lang="en-GB" dirty="0"/>
              <a:t>all pupils, overall levels of Executive Function improved significantly </a:t>
            </a:r>
            <a:endParaRPr lang="en-GB" dirty="0" smtClean="0"/>
          </a:p>
          <a:p>
            <a:pPr lvl="1"/>
            <a:r>
              <a:rPr lang="en-GB" dirty="0" smtClean="0"/>
              <a:t>pupils </a:t>
            </a:r>
            <a:r>
              <a:rPr lang="en-GB" dirty="0"/>
              <a:t>from higher levels of deprivation benefitted most from the intervention in that only the Emotional Regulation of this cohort improved </a:t>
            </a:r>
            <a:r>
              <a:rPr lang="en-GB" dirty="0" smtClean="0"/>
              <a:t>significantly</a:t>
            </a:r>
          </a:p>
          <a:p>
            <a:pPr lvl="1"/>
            <a:r>
              <a:rPr lang="en-GB" dirty="0" smtClean="0"/>
              <a:t>large </a:t>
            </a:r>
            <a:r>
              <a:rPr lang="en-GB" dirty="0"/>
              <a:t>overall improvements in executive functions  were reported for these pupils compared to medium overall effect sizes for those from lower levels of deprivation. </a:t>
            </a:r>
            <a:endParaRPr lang="en-GB" dirty="0" smtClean="0"/>
          </a:p>
          <a:p>
            <a:pPr lvl="1"/>
            <a:r>
              <a:rPr lang="en-GB" dirty="0" smtClean="0"/>
              <a:t>Given </a:t>
            </a:r>
            <a:r>
              <a:rPr lang="en-GB" dirty="0"/>
              <a:t>the impact of executive functions on learning, the hypothesis would be that over time an impact will be seen on these children’s’ attainment, thus contributing to closing the attainment gap.</a:t>
            </a:r>
          </a:p>
          <a:p>
            <a:endParaRPr lang="en-GB" dirty="0"/>
          </a:p>
        </p:txBody>
      </p:sp>
    </p:spTree>
    <p:extLst>
      <p:ext uri="{BB962C8B-B14F-4D97-AF65-F5344CB8AC3E}">
        <p14:creationId xmlns:p14="http://schemas.microsoft.com/office/powerpoint/2010/main" val="399581373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308850" cy="792162"/>
          </a:xfrm>
        </p:spPr>
        <p:txBody>
          <a:bodyPr>
            <a:normAutofit fontScale="90000"/>
          </a:bodyPr>
          <a:lstStyle/>
          <a:p>
            <a:pPr algn="ctr"/>
            <a:r>
              <a:rPr lang="en-GB" dirty="0" smtClean="0"/>
              <a:t>Moving Forward – </a:t>
            </a:r>
            <a:br>
              <a:rPr lang="en-GB" dirty="0" smtClean="0"/>
            </a:br>
            <a:r>
              <a:rPr lang="en-GB" dirty="0" smtClean="0"/>
              <a:t>PKC Improvement Model</a:t>
            </a:r>
            <a:endParaRPr lang="en-GB" dirty="0"/>
          </a:p>
        </p:txBody>
      </p:sp>
      <p:sp>
        <p:nvSpPr>
          <p:cNvPr id="3" name="Content Placeholder 2"/>
          <p:cNvSpPr>
            <a:spLocks noGrp="1"/>
          </p:cNvSpPr>
          <p:nvPr>
            <p:ph idx="1"/>
          </p:nvPr>
        </p:nvSpPr>
        <p:spPr>
          <a:xfrm>
            <a:off x="1295400" y="1340768"/>
            <a:ext cx="6851650" cy="5117182"/>
          </a:xfrm>
        </p:spPr>
        <p:txBody>
          <a:bodyPr/>
          <a:lstStyle/>
          <a:p>
            <a:r>
              <a:rPr lang="en-GB" b="1" dirty="0" smtClean="0">
                <a:solidFill>
                  <a:srgbClr val="00B050"/>
                </a:solidFill>
              </a:rPr>
              <a:t>First</a:t>
            </a:r>
            <a:r>
              <a:rPr lang="en-GB" dirty="0" smtClean="0"/>
              <a:t> – action research at whole school level</a:t>
            </a:r>
          </a:p>
          <a:p>
            <a:pPr lvl="1"/>
            <a:r>
              <a:rPr lang="en-GB" dirty="0" smtClean="0"/>
              <a:t>to </a:t>
            </a:r>
            <a:r>
              <a:rPr lang="en-GB" dirty="0"/>
              <a:t>support school managers to conduct a thorough needs analysis </a:t>
            </a:r>
            <a:endParaRPr lang="en-GB" dirty="0" smtClean="0"/>
          </a:p>
          <a:p>
            <a:pPr lvl="1"/>
            <a:r>
              <a:rPr lang="en-GB" dirty="0" smtClean="0"/>
              <a:t>to </a:t>
            </a:r>
            <a:r>
              <a:rPr lang="en-GB" dirty="0"/>
              <a:t>prioritise </a:t>
            </a:r>
            <a:r>
              <a:rPr lang="en-GB" i="1" dirty="0"/>
              <a:t>strategic</a:t>
            </a:r>
            <a:r>
              <a:rPr lang="en-GB" dirty="0"/>
              <a:t> actions and interventions in a thorough and evidenced based way, ensuring effective and sustainable use of time and resources. </a:t>
            </a:r>
            <a:endParaRPr lang="en-GB" dirty="0" smtClean="0"/>
          </a:p>
          <a:p>
            <a:pPr marL="457200" lvl="1" indent="0">
              <a:buNone/>
            </a:pPr>
            <a:endParaRPr lang="en-GB" dirty="0" smtClean="0"/>
          </a:p>
          <a:p>
            <a:r>
              <a:rPr lang="en-GB" b="1" dirty="0" smtClean="0">
                <a:solidFill>
                  <a:srgbClr val="00B050"/>
                </a:solidFill>
              </a:rPr>
              <a:t>Then</a:t>
            </a:r>
            <a:r>
              <a:rPr lang="en-GB" dirty="0" smtClean="0"/>
              <a:t> – Model for Improvement</a:t>
            </a:r>
          </a:p>
          <a:p>
            <a:pPr lvl="1"/>
            <a:r>
              <a:rPr lang="en-GB" dirty="0"/>
              <a:t>as a support for individuals/groups of practitioners involved in the implementation of an intervention, to ensure the collection of good quality data and </a:t>
            </a:r>
            <a:r>
              <a:rPr lang="en-GB" dirty="0" smtClean="0"/>
              <a:t>information about related </a:t>
            </a:r>
            <a:r>
              <a:rPr lang="en-GB" dirty="0"/>
              <a:t>adaptations of the intervention</a:t>
            </a:r>
            <a:r>
              <a:rPr lang="en-GB" dirty="0" smtClean="0"/>
              <a:t>.</a:t>
            </a:r>
          </a:p>
          <a:p>
            <a:pPr marL="457200" lvl="1" indent="0">
              <a:buNone/>
            </a:pPr>
            <a:endParaRPr lang="en-GB" dirty="0"/>
          </a:p>
          <a:p>
            <a:r>
              <a:rPr lang="en-GB" b="1" dirty="0" smtClean="0">
                <a:solidFill>
                  <a:srgbClr val="00B050"/>
                </a:solidFill>
              </a:rPr>
              <a:t>Then</a:t>
            </a:r>
            <a:r>
              <a:rPr lang="en-GB" dirty="0" smtClean="0"/>
              <a:t> – data feeds back into the action research cycle</a:t>
            </a:r>
            <a:endParaRPr lang="en-GB" dirty="0"/>
          </a:p>
        </p:txBody>
      </p:sp>
    </p:spTree>
    <p:extLst>
      <p:ext uri="{BB962C8B-B14F-4D97-AF65-F5344CB8AC3E}">
        <p14:creationId xmlns:p14="http://schemas.microsoft.com/office/powerpoint/2010/main" val="17977104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EEF: Closing the Gap (2017)</a:t>
            </a:r>
            <a:endParaRPr lang="en-GB" dirty="0"/>
          </a:p>
        </p:txBody>
      </p:sp>
      <p:sp>
        <p:nvSpPr>
          <p:cNvPr id="3" name="Content Placeholder 2"/>
          <p:cNvSpPr>
            <a:spLocks noGrp="1"/>
          </p:cNvSpPr>
          <p:nvPr>
            <p:ph idx="1"/>
          </p:nvPr>
        </p:nvSpPr>
        <p:spPr>
          <a:xfrm>
            <a:off x="1187624" y="1340768"/>
            <a:ext cx="7632848" cy="4973166"/>
          </a:xfrm>
        </p:spPr>
        <p:txBody>
          <a:bodyPr/>
          <a:lstStyle/>
          <a:p>
            <a:r>
              <a:rPr lang="en-GB" sz="1800" dirty="0" smtClean="0"/>
              <a:t>There </a:t>
            </a:r>
            <a:r>
              <a:rPr lang="en-GB" sz="1800" dirty="0"/>
              <a:t>does not appear to be a direct relationship between increased school funding and increased pupil attainment – </a:t>
            </a:r>
            <a:r>
              <a:rPr lang="en-GB" sz="1800" b="1" dirty="0"/>
              <a:t>what matters most is how schools can effectively and efficiently use the resources </a:t>
            </a:r>
            <a:r>
              <a:rPr lang="en-GB" sz="1800" dirty="0"/>
              <a:t>they have (both financial and human) for maximum </a:t>
            </a:r>
            <a:r>
              <a:rPr lang="en-GB" sz="1800" dirty="0" smtClean="0"/>
              <a:t>impact.</a:t>
            </a:r>
          </a:p>
          <a:p>
            <a:pPr marL="0" indent="0">
              <a:buNone/>
            </a:pPr>
            <a:endParaRPr lang="en-GB" sz="1800" dirty="0"/>
          </a:p>
          <a:p>
            <a:r>
              <a:rPr lang="en-GB" sz="1800" dirty="0"/>
              <a:t>There is huge variability in outcomes </a:t>
            </a:r>
            <a:r>
              <a:rPr lang="en-GB" sz="1800" dirty="0" smtClean="0"/>
              <a:t>for disadvantaged </a:t>
            </a:r>
            <a:r>
              <a:rPr lang="en-GB" sz="1800" dirty="0"/>
              <a:t>pupils between schools </a:t>
            </a:r>
            <a:r>
              <a:rPr lang="en-GB" sz="1800" dirty="0" smtClean="0"/>
              <a:t>with similar </a:t>
            </a:r>
            <a:r>
              <a:rPr lang="en-GB" sz="1800" dirty="0"/>
              <a:t>levels of disadvantage</a:t>
            </a:r>
            <a:r>
              <a:rPr lang="en-GB" sz="1800" dirty="0" smtClean="0"/>
              <a:t>.</a:t>
            </a:r>
          </a:p>
          <a:p>
            <a:pPr marL="0" indent="0">
              <a:buNone/>
            </a:pPr>
            <a:endParaRPr lang="en-GB" sz="1800" dirty="0"/>
          </a:p>
          <a:p>
            <a:r>
              <a:rPr lang="en-US" sz="1800" dirty="0" smtClean="0"/>
              <a:t>Targeted </a:t>
            </a:r>
            <a:r>
              <a:rPr lang="en-US" sz="1800" dirty="0"/>
              <a:t>small group and </a:t>
            </a:r>
            <a:r>
              <a:rPr lang="en-US" sz="1800" dirty="0" smtClean="0"/>
              <a:t>one-to-one interventions </a:t>
            </a:r>
            <a:r>
              <a:rPr lang="en-US" sz="1800" dirty="0"/>
              <a:t>have the potential for the </a:t>
            </a:r>
            <a:r>
              <a:rPr lang="en-US" sz="1800" dirty="0" smtClean="0"/>
              <a:t>largest </a:t>
            </a:r>
            <a:r>
              <a:rPr lang="en-US" sz="1800" b="1" dirty="0" smtClean="0"/>
              <a:t>immediate </a:t>
            </a:r>
            <a:r>
              <a:rPr lang="en-US" sz="1800" b="1" dirty="0"/>
              <a:t>impact </a:t>
            </a:r>
            <a:r>
              <a:rPr lang="en-US" sz="1800" dirty="0"/>
              <a:t>on attainment. </a:t>
            </a:r>
            <a:endParaRPr lang="en-US" sz="1800" dirty="0" smtClean="0"/>
          </a:p>
          <a:p>
            <a:endParaRPr lang="en-US" sz="1800" dirty="0"/>
          </a:p>
          <a:p>
            <a:r>
              <a:rPr lang="en-US" sz="1800" b="1" dirty="0" smtClean="0"/>
              <a:t>Evidence </a:t>
            </a:r>
            <a:r>
              <a:rPr lang="en-US" sz="1800" b="1" dirty="0"/>
              <a:t>is a crucial tool </a:t>
            </a:r>
            <a:r>
              <a:rPr lang="en-US" sz="1800" dirty="0"/>
              <a:t>to inform </a:t>
            </a:r>
            <a:r>
              <a:rPr lang="en-US" sz="1800" dirty="0" smtClean="0"/>
              <a:t>senior leaders</a:t>
            </a:r>
            <a:r>
              <a:rPr lang="en-US" sz="1800" dirty="0"/>
              <a:t>’ decision-making and help them identify ‘</a:t>
            </a:r>
            <a:r>
              <a:rPr lang="en-US" sz="1800" dirty="0" smtClean="0"/>
              <a:t>best bets</a:t>
            </a:r>
            <a:r>
              <a:rPr lang="en-US" sz="1800" dirty="0"/>
              <a:t>’ for spending. Time and money is too </a:t>
            </a:r>
            <a:r>
              <a:rPr lang="en-US" sz="1800" dirty="0" smtClean="0"/>
              <a:t>scarce to </a:t>
            </a:r>
            <a:r>
              <a:rPr lang="en-US" sz="1800" dirty="0"/>
              <a:t>stick with approaches and </a:t>
            </a:r>
            <a:r>
              <a:rPr lang="en-US" sz="1800" dirty="0" err="1"/>
              <a:t>programmes</a:t>
            </a:r>
            <a:r>
              <a:rPr lang="en-US" sz="1800" dirty="0"/>
              <a:t> </a:t>
            </a:r>
            <a:r>
              <a:rPr lang="en-US" sz="1800" dirty="0" smtClean="0"/>
              <a:t>which do </a:t>
            </a:r>
            <a:r>
              <a:rPr lang="en-US" sz="1800" dirty="0"/>
              <a:t>not make a real difference. The effective use </a:t>
            </a:r>
            <a:r>
              <a:rPr lang="en-US" sz="1800" dirty="0" smtClean="0"/>
              <a:t>of evidence </a:t>
            </a:r>
            <a:r>
              <a:rPr lang="en-US" sz="1800" dirty="0"/>
              <a:t>means strategically abandoning </a:t>
            </a:r>
            <a:r>
              <a:rPr lang="en-US" sz="1800" dirty="0" smtClean="0"/>
              <a:t>ineffective approaches</a:t>
            </a:r>
            <a:r>
              <a:rPr lang="en-US" sz="1800" dirty="0"/>
              <a:t>, as well as implementing new ones </a:t>
            </a:r>
            <a:r>
              <a:rPr lang="en-US" sz="1800" dirty="0" smtClean="0"/>
              <a:t>with positive </a:t>
            </a:r>
            <a:r>
              <a:rPr lang="en-US" sz="1800" dirty="0"/>
              <a:t>evidence behind them.</a:t>
            </a:r>
            <a:endParaRPr lang="en-GB" sz="1800" dirty="0"/>
          </a:p>
          <a:p>
            <a:pPr marL="0" indent="0">
              <a:buNone/>
            </a:pPr>
            <a:endParaRPr lang="en-GB" sz="1800" dirty="0"/>
          </a:p>
        </p:txBody>
      </p:sp>
    </p:spTree>
    <p:extLst>
      <p:ext uri="{BB962C8B-B14F-4D97-AF65-F5344CB8AC3E}">
        <p14:creationId xmlns:p14="http://schemas.microsoft.com/office/powerpoint/2010/main" val="39296157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EEF: A School’s Guide to </a:t>
            </a:r>
            <a:br>
              <a:rPr lang="en-GB" sz="2800" dirty="0" smtClean="0"/>
            </a:br>
            <a:r>
              <a:rPr lang="en-GB" sz="2800" dirty="0" smtClean="0"/>
              <a:t>Implementation (2018)</a:t>
            </a:r>
            <a:endParaRPr lang="en-GB" sz="2800" dirty="0"/>
          </a:p>
        </p:txBody>
      </p:sp>
      <p:sp>
        <p:nvSpPr>
          <p:cNvPr id="3" name="Content Placeholder 2"/>
          <p:cNvSpPr>
            <a:spLocks noGrp="1"/>
          </p:cNvSpPr>
          <p:nvPr>
            <p:ph idx="1"/>
          </p:nvPr>
        </p:nvSpPr>
        <p:spPr>
          <a:xfrm>
            <a:off x="1043608" y="1196752"/>
            <a:ext cx="7103442" cy="5261198"/>
          </a:xfrm>
        </p:spPr>
        <p:txBody>
          <a:bodyPr/>
          <a:lstStyle/>
          <a:p>
            <a:r>
              <a:rPr lang="en-GB" b="1" dirty="0">
                <a:solidFill>
                  <a:srgbClr val="7030A0"/>
                </a:solidFill>
              </a:rPr>
              <a:t>Recommendation </a:t>
            </a:r>
            <a:r>
              <a:rPr lang="en-GB" b="1" dirty="0" smtClean="0">
                <a:solidFill>
                  <a:srgbClr val="7030A0"/>
                </a:solidFill>
              </a:rPr>
              <a:t>1:</a:t>
            </a:r>
            <a:r>
              <a:rPr lang="en-GB" dirty="0" smtClean="0"/>
              <a:t> </a:t>
            </a:r>
            <a:r>
              <a:rPr lang="en-GB" dirty="0"/>
              <a:t>Treat implementation as a process, not an </a:t>
            </a:r>
            <a:r>
              <a:rPr lang="en-GB" dirty="0" smtClean="0"/>
              <a:t>event; plan </a:t>
            </a:r>
            <a:r>
              <a:rPr lang="en-GB" dirty="0"/>
              <a:t>and execute it in stages.</a:t>
            </a:r>
          </a:p>
          <a:p>
            <a:r>
              <a:rPr lang="en-GB" b="1" dirty="0">
                <a:solidFill>
                  <a:srgbClr val="7030A0"/>
                </a:solidFill>
              </a:rPr>
              <a:t>Recommendation </a:t>
            </a:r>
            <a:r>
              <a:rPr lang="en-GB" b="1" dirty="0" smtClean="0">
                <a:solidFill>
                  <a:srgbClr val="7030A0"/>
                </a:solidFill>
              </a:rPr>
              <a:t>2:</a:t>
            </a:r>
            <a:r>
              <a:rPr lang="en-GB" dirty="0" smtClean="0"/>
              <a:t> </a:t>
            </a:r>
            <a:r>
              <a:rPr lang="en-GB" dirty="0"/>
              <a:t>Create a leadership environment and school </a:t>
            </a:r>
            <a:r>
              <a:rPr lang="en-GB" dirty="0" smtClean="0"/>
              <a:t>climate that </a:t>
            </a:r>
            <a:r>
              <a:rPr lang="en-GB" dirty="0"/>
              <a:t>is conducive to good implementation.</a:t>
            </a:r>
          </a:p>
          <a:p>
            <a:r>
              <a:rPr lang="en-GB" b="1" dirty="0">
                <a:solidFill>
                  <a:srgbClr val="7030A0"/>
                </a:solidFill>
              </a:rPr>
              <a:t>Recommendation </a:t>
            </a:r>
            <a:r>
              <a:rPr lang="en-GB" b="1" dirty="0" smtClean="0">
                <a:solidFill>
                  <a:srgbClr val="7030A0"/>
                </a:solidFill>
              </a:rPr>
              <a:t>3: </a:t>
            </a:r>
            <a:r>
              <a:rPr lang="en-GB" dirty="0"/>
              <a:t>Define the problem you want to </a:t>
            </a:r>
            <a:r>
              <a:rPr lang="en-GB" dirty="0" smtClean="0"/>
              <a:t>solve and </a:t>
            </a:r>
            <a:r>
              <a:rPr lang="en-GB" dirty="0"/>
              <a:t>identify appropriate programmes or practices to implement.</a:t>
            </a:r>
          </a:p>
          <a:p>
            <a:r>
              <a:rPr lang="en-GB" b="1" dirty="0">
                <a:solidFill>
                  <a:srgbClr val="7030A0"/>
                </a:solidFill>
              </a:rPr>
              <a:t>Recommendation </a:t>
            </a:r>
            <a:r>
              <a:rPr lang="en-GB" b="1" dirty="0" smtClean="0">
                <a:solidFill>
                  <a:srgbClr val="7030A0"/>
                </a:solidFill>
              </a:rPr>
              <a:t>4:</a:t>
            </a:r>
            <a:r>
              <a:rPr lang="en-GB" dirty="0" smtClean="0"/>
              <a:t> </a:t>
            </a:r>
            <a:r>
              <a:rPr lang="en-GB" dirty="0"/>
              <a:t>Create a clear implementation plan, judge the readiness of </a:t>
            </a:r>
            <a:r>
              <a:rPr lang="en-GB" dirty="0" smtClean="0"/>
              <a:t>the school </a:t>
            </a:r>
            <a:r>
              <a:rPr lang="en-GB" dirty="0"/>
              <a:t>to deliver that plan, then prepare staff and resources.</a:t>
            </a:r>
          </a:p>
          <a:p>
            <a:r>
              <a:rPr lang="en-GB" b="1" dirty="0">
                <a:solidFill>
                  <a:srgbClr val="7030A0"/>
                </a:solidFill>
              </a:rPr>
              <a:t>Recommendation </a:t>
            </a:r>
            <a:r>
              <a:rPr lang="en-GB" b="1" dirty="0" smtClean="0">
                <a:solidFill>
                  <a:srgbClr val="7030A0"/>
                </a:solidFill>
              </a:rPr>
              <a:t>5: </a:t>
            </a:r>
            <a:r>
              <a:rPr lang="en-GB" dirty="0"/>
              <a:t>Support staff, monitor progress, solve </a:t>
            </a:r>
            <a:r>
              <a:rPr lang="en-GB" dirty="0" smtClean="0"/>
              <a:t>problems, and </a:t>
            </a:r>
            <a:r>
              <a:rPr lang="en-GB" dirty="0"/>
              <a:t>adapt strategies as the approach is used for the first time.</a:t>
            </a:r>
          </a:p>
          <a:p>
            <a:r>
              <a:rPr lang="en-GB" b="1" dirty="0">
                <a:solidFill>
                  <a:srgbClr val="7030A0"/>
                </a:solidFill>
              </a:rPr>
              <a:t>Recommendation </a:t>
            </a:r>
            <a:r>
              <a:rPr lang="en-GB" b="1" dirty="0" smtClean="0">
                <a:solidFill>
                  <a:srgbClr val="7030A0"/>
                </a:solidFill>
              </a:rPr>
              <a:t>6:</a:t>
            </a:r>
            <a:r>
              <a:rPr lang="en-GB" dirty="0" smtClean="0"/>
              <a:t> </a:t>
            </a:r>
            <a:r>
              <a:rPr lang="en-GB" dirty="0"/>
              <a:t>Plan for sustaining and scaling an intervention from the </a:t>
            </a:r>
            <a:r>
              <a:rPr lang="en-GB" dirty="0" smtClean="0"/>
              <a:t>outset and </a:t>
            </a:r>
            <a:r>
              <a:rPr lang="en-GB" dirty="0"/>
              <a:t>continuously acknowledge and nurture its use.</a:t>
            </a:r>
          </a:p>
        </p:txBody>
      </p:sp>
    </p:spTree>
    <p:extLst>
      <p:ext uri="{BB962C8B-B14F-4D97-AF65-F5344CB8AC3E}">
        <p14:creationId xmlns:p14="http://schemas.microsoft.com/office/powerpoint/2010/main" val="23598300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188640"/>
            <a:ext cx="6768753" cy="792088"/>
          </a:xfrm>
        </p:spPr>
        <p:txBody>
          <a:bodyPr>
            <a:noAutofit/>
          </a:bodyPr>
          <a:lstStyle/>
          <a:p>
            <a:pPr algn="ctr"/>
            <a:r>
              <a:rPr lang="en-GB" sz="2800" dirty="0" smtClean="0"/>
              <a:t>How can we support effective intervention to close the gap?</a:t>
            </a:r>
            <a:endParaRPr lang="en-GB" sz="2800" dirty="0"/>
          </a:p>
        </p:txBody>
      </p:sp>
      <p:sp>
        <p:nvSpPr>
          <p:cNvPr id="19" name="Text Placeholder 18"/>
          <p:cNvSpPr>
            <a:spLocks noGrp="1"/>
          </p:cNvSpPr>
          <p:nvPr>
            <p:ph type="body" idx="1"/>
          </p:nvPr>
        </p:nvSpPr>
        <p:spPr>
          <a:xfrm>
            <a:off x="1224930" y="1412776"/>
            <a:ext cx="3237756" cy="423738"/>
          </a:xfrm>
        </p:spPr>
        <p:txBody>
          <a:bodyPr/>
          <a:lstStyle/>
          <a:p>
            <a:r>
              <a:rPr lang="en-GB" sz="2000" dirty="0" smtClean="0">
                <a:solidFill>
                  <a:srgbClr val="7030A0"/>
                </a:solidFill>
              </a:rPr>
              <a:t>What works elsewhere?</a:t>
            </a:r>
            <a:endParaRPr lang="en-GB" sz="2000" dirty="0">
              <a:solidFill>
                <a:srgbClr val="7030A0"/>
              </a:solidFill>
            </a:endParaRPr>
          </a:p>
        </p:txBody>
      </p:sp>
      <p:sp>
        <p:nvSpPr>
          <p:cNvPr id="20" name="Content Placeholder 19"/>
          <p:cNvSpPr>
            <a:spLocks noGrp="1"/>
          </p:cNvSpPr>
          <p:nvPr>
            <p:ph sz="half" idx="2"/>
          </p:nvPr>
        </p:nvSpPr>
        <p:spPr>
          <a:xfrm>
            <a:off x="1284877" y="1916832"/>
            <a:ext cx="3237756" cy="3951288"/>
          </a:xfrm>
        </p:spPr>
        <p:txBody>
          <a:bodyPr/>
          <a:lstStyle/>
          <a:p>
            <a:pPr marL="0" indent="0">
              <a:buNone/>
            </a:pPr>
            <a:r>
              <a:rPr lang="en-GB" sz="1600" dirty="0" smtClean="0">
                <a:solidFill>
                  <a:srgbClr val="7030A0"/>
                </a:solidFill>
              </a:rPr>
              <a:t>e.g. </a:t>
            </a:r>
          </a:p>
          <a:p>
            <a:pPr marL="0" indent="0">
              <a:buNone/>
            </a:pPr>
            <a:r>
              <a:rPr lang="en-GB" sz="1600" dirty="0" smtClean="0">
                <a:solidFill>
                  <a:srgbClr val="7030A0"/>
                </a:solidFill>
              </a:rPr>
              <a:t>Feedback, Self Regulation, Peer Tutoring, specific literacy supports.</a:t>
            </a:r>
            <a:endParaRPr lang="en-GB" sz="1600" dirty="0">
              <a:solidFill>
                <a:srgbClr val="7030A0"/>
              </a:solidFill>
            </a:endParaRPr>
          </a:p>
        </p:txBody>
      </p:sp>
      <p:sp>
        <p:nvSpPr>
          <p:cNvPr id="21" name="Text Placeholder 20"/>
          <p:cNvSpPr>
            <a:spLocks noGrp="1"/>
          </p:cNvSpPr>
          <p:nvPr>
            <p:ph type="body" sz="quarter" idx="3"/>
          </p:nvPr>
        </p:nvSpPr>
        <p:spPr>
          <a:xfrm>
            <a:off x="4911567" y="1484784"/>
            <a:ext cx="4041775" cy="351730"/>
          </a:xfrm>
        </p:spPr>
        <p:txBody>
          <a:bodyPr/>
          <a:lstStyle/>
          <a:p>
            <a:r>
              <a:rPr lang="en-GB" sz="2000" dirty="0" smtClean="0"/>
              <a:t>What to implement and how?</a:t>
            </a:r>
            <a:endParaRPr lang="en-GB" sz="2000" dirty="0"/>
          </a:p>
        </p:txBody>
      </p:sp>
      <p:sp>
        <p:nvSpPr>
          <p:cNvPr id="22" name="Content Placeholder 21"/>
          <p:cNvSpPr>
            <a:spLocks noGrp="1"/>
          </p:cNvSpPr>
          <p:nvPr>
            <p:ph sz="quarter" idx="4"/>
          </p:nvPr>
        </p:nvSpPr>
        <p:spPr>
          <a:xfrm>
            <a:off x="4876666" y="1916832"/>
            <a:ext cx="4041775" cy="2197664"/>
          </a:xfrm>
        </p:spPr>
        <p:txBody>
          <a:bodyPr/>
          <a:lstStyle/>
          <a:p>
            <a:pPr marL="0" indent="0">
              <a:buNone/>
              <a:tabLst>
                <a:tab pos="371475" algn="l"/>
              </a:tabLst>
            </a:pPr>
            <a:r>
              <a:rPr lang="en-GB" sz="1600" dirty="0" smtClean="0"/>
              <a:t>e.g.</a:t>
            </a:r>
          </a:p>
          <a:p>
            <a:pPr marL="0" indent="0">
              <a:buNone/>
              <a:tabLst>
                <a:tab pos="371475" algn="l"/>
              </a:tabLst>
            </a:pPr>
            <a:r>
              <a:rPr lang="en-GB" sz="1600" dirty="0" smtClean="0"/>
              <a:t>What </a:t>
            </a:r>
            <a:r>
              <a:rPr lang="en-GB" sz="1600" dirty="0"/>
              <a:t>are the specific </a:t>
            </a:r>
            <a:r>
              <a:rPr lang="en-GB" sz="1600" dirty="0" smtClean="0"/>
              <a:t>needs </a:t>
            </a:r>
            <a:r>
              <a:rPr lang="en-GB" sz="1600" dirty="0"/>
              <a:t>of </a:t>
            </a:r>
            <a:r>
              <a:rPr lang="en-GB" sz="1600" dirty="0" smtClean="0"/>
              <a:t>your school</a:t>
            </a:r>
            <a:r>
              <a:rPr lang="en-GB" sz="1600" dirty="0"/>
              <a:t>?</a:t>
            </a:r>
          </a:p>
          <a:p>
            <a:pPr marL="0" indent="0">
              <a:buNone/>
              <a:tabLst>
                <a:tab pos="371475" algn="l"/>
              </a:tabLst>
            </a:pPr>
            <a:r>
              <a:rPr lang="en-GB" sz="1600" dirty="0"/>
              <a:t>W</a:t>
            </a:r>
            <a:r>
              <a:rPr lang="en-GB" sz="1600" dirty="0" smtClean="0"/>
              <a:t>hat </a:t>
            </a:r>
            <a:r>
              <a:rPr lang="en-GB" sz="1600" dirty="0"/>
              <a:t>is most likely </a:t>
            </a:r>
            <a:r>
              <a:rPr lang="en-GB" sz="1600" dirty="0" smtClean="0"/>
              <a:t>to work </a:t>
            </a:r>
            <a:r>
              <a:rPr lang="en-GB" sz="1600" dirty="0"/>
              <a:t>given </a:t>
            </a:r>
            <a:r>
              <a:rPr lang="en-GB" sz="1600" dirty="0" smtClean="0"/>
              <a:t>your context</a:t>
            </a:r>
            <a:r>
              <a:rPr lang="en-GB" sz="1600" dirty="0"/>
              <a:t>? </a:t>
            </a:r>
          </a:p>
          <a:p>
            <a:pPr marL="0" indent="0">
              <a:buNone/>
              <a:tabLst>
                <a:tab pos="371475" algn="l"/>
              </a:tabLst>
            </a:pPr>
            <a:r>
              <a:rPr lang="en-GB" sz="1600" dirty="0" smtClean="0"/>
              <a:t>How  can we best set that up in school and manage the intervention process</a:t>
            </a:r>
            <a:r>
              <a:rPr lang="en-GB" sz="1800" dirty="0"/>
              <a:t>?</a:t>
            </a:r>
          </a:p>
          <a:p>
            <a:endParaRPr lang="en-GB" dirty="0"/>
          </a:p>
        </p:txBody>
      </p:sp>
      <p:sp>
        <p:nvSpPr>
          <p:cNvPr id="23" name="Down Arrow 22"/>
          <p:cNvSpPr/>
          <p:nvPr/>
        </p:nvSpPr>
        <p:spPr>
          <a:xfrm>
            <a:off x="2555776" y="3140968"/>
            <a:ext cx="481415" cy="720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4" name="TextBox 23"/>
          <p:cNvSpPr txBox="1"/>
          <p:nvPr/>
        </p:nvSpPr>
        <p:spPr>
          <a:xfrm>
            <a:off x="1187624" y="4077072"/>
            <a:ext cx="3880812" cy="400110"/>
          </a:xfrm>
          <a:prstGeom prst="rect">
            <a:avLst/>
          </a:prstGeom>
          <a:noFill/>
        </p:spPr>
        <p:txBody>
          <a:bodyPr wrap="square" rtlCol="0">
            <a:spAutoFit/>
          </a:bodyPr>
          <a:lstStyle/>
          <a:p>
            <a:r>
              <a:rPr lang="en-GB" sz="2000" b="1" dirty="0">
                <a:solidFill>
                  <a:srgbClr val="0066FF"/>
                </a:solidFill>
              </a:rPr>
              <a:t>Most effective outcomes</a:t>
            </a:r>
          </a:p>
        </p:txBody>
      </p:sp>
    </p:spTree>
    <p:custDataLst>
      <p:tags r:id="rId1"/>
    </p:custDataLst>
    <p:extLst>
      <p:ext uri="{BB962C8B-B14F-4D97-AF65-F5344CB8AC3E}">
        <p14:creationId xmlns:p14="http://schemas.microsoft.com/office/powerpoint/2010/main" val="2018162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uiExpand="1" build="p"/>
      <p:bldP spid="21" grpId="0" uiExpand="1" build="p"/>
      <p:bldP spid="2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Closing the Gap Using </a:t>
            </a:r>
            <a:br>
              <a:rPr lang="en-GB" dirty="0" smtClean="0"/>
            </a:br>
            <a:r>
              <a:rPr lang="en-GB" dirty="0" smtClean="0"/>
              <a:t>Action Research</a:t>
            </a:r>
            <a:endParaRPr lang="en-GB" dirty="0"/>
          </a:p>
        </p:txBody>
      </p:sp>
      <p:sp>
        <p:nvSpPr>
          <p:cNvPr id="4" name="TextBox 3"/>
          <p:cNvSpPr txBox="1"/>
          <p:nvPr/>
        </p:nvSpPr>
        <p:spPr>
          <a:xfrm>
            <a:off x="3491880" y="2780928"/>
            <a:ext cx="2808312" cy="1138773"/>
          </a:xfrm>
          <a:prstGeom prst="rect">
            <a:avLst/>
          </a:prstGeom>
          <a:noFill/>
        </p:spPr>
        <p:txBody>
          <a:bodyPr wrap="square" rtlCol="0">
            <a:spAutoFit/>
          </a:bodyPr>
          <a:lstStyle/>
          <a:p>
            <a:r>
              <a:rPr lang="en-GB" b="1" dirty="0" smtClean="0"/>
              <a:t>“Effective action  research is a process of clarification” </a:t>
            </a:r>
          </a:p>
          <a:p>
            <a:r>
              <a:rPr lang="en-GB" sz="1400" dirty="0" smtClean="0"/>
              <a:t>(</a:t>
            </a:r>
            <a:r>
              <a:rPr lang="en-GB" sz="1400" dirty="0" err="1" smtClean="0"/>
              <a:t>Fullan</a:t>
            </a:r>
            <a:r>
              <a:rPr lang="en-GB" sz="1400" dirty="0" smtClean="0"/>
              <a:t>, 2007)</a:t>
            </a:r>
            <a:endParaRPr lang="en-GB" sz="1400" dirty="0"/>
          </a:p>
        </p:txBody>
      </p:sp>
    </p:spTree>
    <p:extLst>
      <p:ext uri="{BB962C8B-B14F-4D97-AF65-F5344CB8AC3E}">
        <p14:creationId xmlns:p14="http://schemas.microsoft.com/office/powerpoint/2010/main" val="21400354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Needs analysis and implementation</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1483304"/>
            <a:ext cx="5590517" cy="462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3654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Framework</a:t>
            </a:r>
            <a:endParaRPr lang="en-GB" dirty="0"/>
          </a:p>
        </p:txBody>
      </p:sp>
      <p:sp>
        <p:nvSpPr>
          <p:cNvPr id="3" name="Content Placeholder 2"/>
          <p:cNvSpPr>
            <a:spLocks noGrp="1"/>
          </p:cNvSpPr>
          <p:nvPr>
            <p:ph idx="1"/>
          </p:nvPr>
        </p:nvSpPr>
        <p:spPr>
          <a:xfrm>
            <a:off x="1259632" y="1268760"/>
            <a:ext cx="7344816" cy="5256584"/>
          </a:xfrm>
        </p:spPr>
        <p:txBody>
          <a:bodyPr/>
          <a:lstStyle/>
          <a:p>
            <a:pPr marL="0" indent="0">
              <a:buNone/>
            </a:pPr>
            <a:r>
              <a:rPr lang="en-GB" b="1" dirty="0" smtClean="0">
                <a:solidFill>
                  <a:srgbClr val="00B050"/>
                </a:solidFill>
              </a:rPr>
              <a:t>Phase 1: Needs Analysis, </a:t>
            </a:r>
            <a:r>
              <a:rPr lang="en-GB" b="1" dirty="0">
                <a:solidFill>
                  <a:srgbClr val="00B050"/>
                </a:solidFill>
              </a:rPr>
              <a:t>J</a:t>
            </a:r>
            <a:r>
              <a:rPr lang="en-GB" b="1" dirty="0" smtClean="0">
                <a:solidFill>
                  <a:srgbClr val="00B050"/>
                </a:solidFill>
              </a:rPr>
              <a:t>an to March</a:t>
            </a:r>
          </a:p>
          <a:p>
            <a:pPr marL="0" indent="0">
              <a:buNone/>
            </a:pPr>
            <a:r>
              <a:rPr lang="en-GB" dirty="0" smtClean="0">
                <a:solidFill>
                  <a:srgbClr val="0070C0"/>
                </a:solidFill>
              </a:rPr>
              <a:t>6</a:t>
            </a:r>
            <a:r>
              <a:rPr lang="en-GB" baseline="30000" dirty="0" smtClean="0">
                <a:solidFill>
                  <a:srgbClr val="0070C0"/>
                </a:solidFill>
              </a:rPr>
              <a:t>th</a:t>
            </a:r>
            <a:r>
              <a:rPr lang="en-GB" dirty="0" smtClean="0">
                <a:solidFill>
                  <a:srgbClr val="0070C0"/>
                </a:solidFill>
              </a:rPr>
              <a:t> Jan – introduction</a:t>
            </a:r>
          </a:p>
          <a:p>
            <a:pPr marL="0" indent="0">
              <a:buNone/>
            </a:pPr>
            <a:r>
              <a:rPr lang="en-GB" dirty="0" smtClean="0">
                <a:solidFill>
                  <a:srgbClr val="0070C0"/>
                </a:solidFill>
              </a:rPr>
              <a:t>30</a:t>
            </a:r>
            <a:r>
              <a:rPr lang="en-GB" baseline="30000" dirty="0" smtClean="0">
                <a:solidFill>
                  <a:srgbClr val="0070C0"/>
                </a:solidFill>
              </a:rPr>
              <a:t>th</a:t>
            </a:r>
            <a:r>
              <a:rPr lang="en-GB" dirty="0" smtClean="0">
                <a:solidFill>
                  <a:srgbClr val="0070C0"/>
                </a:solidFill>
              </a:rPr>
              <a:t> Mar – action research session 1</a:t>
            </a:r>
          </a:p>
          <a:p>
            <a:pPr marL="0" indent="0">
              <a:buNone/>
            </a:pPr>
            <a:endParaRPr lang="en-GB" dirty="0"/>
          </a:p>
          <a:p>
            <a:pPr marL="0" indent="0">
              <a:buNone/>
            </a:pPr>
            <a:r>
              <a:rPr lang="en-GB" b="1" dirty="0" smtClean="0">
                <a:solidFill>
                  <a:srgbClr val="00B050"/>
                </a:solidFill>
              </a:rPr>
              <a:t>Phase 2: Needs Analysis and Planning, April to June</a:t>
            </a:r>
          </a:p>
          <a:p>
            <a:pPr marL="0" indent="0">
              <a:buNone/>
            </a:pPr>
            <a:r>
              <a:rPr lang="en-GB" dirty="0" smtClean="0">
                <a:solidFill>
                  <a:srgbClr val="0070C0"/>
                </a:solidFill>
              </a:rPr>
              <a:t>19</a:t>
            </a:r>
            <a:r>
              <a:rPr lang="en-GB" baseline="30000" dirty="0" smtClean="0">
                <a:solidFill>
                  <a:srgbClr val="0070C0"/>
                </a:solidFill>
              </a:rPr>
              <a:t>th</a:t>
            </a:r>
            <a:r>
              <a:rPr lang="en-GB" dirty="0" smtClean="0">
                <a:solidFill>
                  <a:srgbClr val="0070C0"/>
                </a:solidFill>
              </a:rPr>
              <a:t> May – </a:t>
            </a:r>
            <a:r>
              <a:rPr lang="en-GB" dirty="0">
                <a:solidFill>
                  <a:srgbClr val="0070C0"/>
                </a:solidFill>
              </a:rPr>
              <a:t>action research session 2</a:t>
            </a:r>
          </a:p>
          <a:p>
            <a:pPr marL="0" indent="0">
              <a:buNone/>
            </a:pPr>
            <a:r>
              <a:rPr lang="en-GB" dirty="0" smtClean="0">
                <a:solidFill>
                  <a:srgbClr val="0070C0"/>
                </a:solidFill>
              </a:rPr>
              <a:t>May/June – twilight inputs on potential interventions</a:t>
            </a:r>
          </a:p>
          <a:p>
            <a:pPr marL="0" indent="0">
              <a:buNone/>
            </a:pPr>
            <a:r>
              <a:rPr lang="en-GB" dirty="0" smtClean="0">
                <a:solidFill>
                  <a:srgbClr val="0070C0"/>
                </a:solidFill>
              </a:rPr>
              <a:t>14</a:t>
            </a:r>
            <a:r>
              <a:rPr lang="en-GB" baseline="30000" dirty="0" smtClean="0">
                <a:solidFill>
                  <a:srgbClr val="0070C0"/>
                </a:solidFill>
              </a:rPr>
              <a:t>th</a:t>
            </a:r>
            <a:r>
              <a:rPr lang="en-GB" dirty="0" smtClean="0">
                <a:solidFill>
                  <a:srgbClr val="0070C0"/>
                </a:solidFill>
              </a:rPr>
              <a:t> June  - action research session 3 – action planning </a:t>
            </a:r>
          </a:p>
          <a:p>
            <a:pPr marL="0" indent="0">
              <a:buNone/>
            </a:pPr>
            <a:endParaRPr lang="en-GB" dirty="0" smtClean="0"/>
          </a:p>
          <a:p>
            <a:pPr marL="0" indent="0">
              <a:buNone/>
            </a:pPr>
            <a:r>
              <a:rPr lang="en-GB" b="1" dirty="0" smtClean="0">
                <a:solidFill>
                  <a:srgbClr val="00B050"/>
                </a:solidFill>
              </a:rPr>
              <a:t>Phase 3: Implementation, Aug to Dec</a:t>
            </a:r>
          </a:p>
          <a:p>
            <a:pPr marL="0" indent="0">
              <a:buNone/>
            </a:pPr>
            <a:r>
              <a:rPr lang="en-GB" dirty="0" smtClean="0">
                <a:solidFill>
                  <a:srgbClr val="0070C0"/>
                </a:solidFill>
              </a:rPr>
              <a:t>Implementation – with support</a:t>
            </a:r>
          </a:p>
          <a:p>
            <a:pPr marL="0" indent="0">
              <a:buNone/>
            </a:pPr>
            <a:endParaRPr lang="en-GB" dirty="0"/>
          </a:p>
          <a:p>
            <a:pPr marL="0" indent="0">
              <a:buNone/>
            </a:pPr>
            <a:r>
              <a:rPr lang="en-GB" b="1" dirty="0" smtClean="0">
                <a:solidFill>
                  <a:srgbClr val="00B050"/>
                </a:solidFill>
              </a:rPr>
              <a:t>Phase 4: Evaluation and Planning, </a:t>
            </a:r>
            <a:r>
              <a:rPr lang="en-GB" b="1" dirty="0">
                <a:solidFill>
                  <a:srgbClr val="00B050"/>
                </a:solidFill>
              </a:rPr>
              <a:t>J</a:t>
            </a:r>
            <a:r>
              <a:rPr lang="en-GB" b="1" dirty="0" smtClean="0">
                <a:solidFill>
                  <a:srgbClr val="00B050"/>
                </a:solidFill>
              </a:rPr>
              <a:t>an 17 to Mar 17</a:t>
            </a:r>
          </a:p>
          <a:p>
            <a:pPr marL="0" indent="0">
              <a:buNone/>
            </a:pPr>
            <a:r>
              <a:rPr lang="en-GB" dirty="0" smtClean="0">
                <a:solidFill>
                  <a:srgbClr val="0070C0"/>
                </a:solidFill>
              </a:rPr>
              <a:t>Further action research – evaluation and sustainability</a:t>
            </a:r>
            <a:endParaRPr lang="en-GB" dirty="0">
              <a:solidFill>
                <a:srgbClr val="0070C0"/>
              </a:solidFill>
            </a:endParaRPr>
          </a:p>
        </p:txBody>
      </p:sp>
    </p:spTree>
    <p:extLst>
      <p:ext uri="{BB962C8B-B14F-4D97-AF65-F5344CB8AC3E}">
        <p14:creationId xmlns:p14="http://schemas.microsoft.com/office/powerpoint/2010/main" val="206140513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4_Theme1">
  <a:themeElements>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 Pres2015">
  <a:themeElements>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rp Pres2015">
  <a:themeElements>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rp Pres2015">
  <a:themeElements>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1">
  <a:themeElements>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66FF"/>
        </a:dk1>
        <a:lt1>
          <a:srgbClr val="FFFFFF"/>
        </a:lt1>
        <a:dk2>
          <a:srgbClr val="FFFFFF"/>
        </a:dk2>
        <a:lt2>
          <a:srgbClr val="808080"/>
        </a:lt2>
        <a:accent1>
          <a:srgbClr val="B1CFED"/>
        </a:accent1>
        <a:accent2>
          <a:srgbClr val="333399"/>
        </a:accent2>
        <a:accent3>
          <a:srgbClr val="FFFFFF"/>
        </a:accent3>
        <a:accent4>
          <a:srgbClr val="0056DA"/>
        </a:accent4>
        <a:accent5>
          <a:srgbClr val="D5E4F4"/>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A20317817</value>
    </field>
    <field name="Objective-Title">
      <value order="0">Tayside PEF Event Presentation Ed Psych Action Research FINAL FOR PUBLICATION 02-03-18</value>
    </field>
    <field name="Objective-Description">
      <value order="0"/>
    </field>
    <field name="Objective-CreationStamp">
      <value order="0">2018-03-02T10:26:03Z</value>
    </field>
    <field name="Objective-IsApproved">
      <value order="0">false</value>
    </field>
    <field name="Objective-IsPublished">
      <value order="0">false</value>
    </field>
    <field name="Objective-DatePublished">
      <value order="0"/>
    </field>
    <field name="Objective-ModificationStamp">
      <value order="0">2018-03-02T10:28:57Z</value>
    </field>
    <field name="Objective-Owner">
      <value order="0">Walker, Joe J (U417636)</value>
    </field>
    <field name="Objective-Path">
      <value order="0">Objective Global Folder:SG File Plan:Education, careers and employment:Education and skills:Schools - Governance, management and finance:Advice and policy: Schools - governance, management and finance:Scottish Attainment Challenge: Pupil Equity Funding: Events: 2016-2021</value>
    </field>
    <field name="Objective-Parent">
      <value order="0">Scottish Attainment Challenge: Pupil Equity Funding: Events: 2016-2021</value>
    </field>
    <field name="Objective-State">
      <value order="0">Being Drafted</value>
    </field>
    <field name="Objective-VersionId">
      <value order="0">vA28449188</value>
    </field>
    <field name="Objective-Version">
      <value order="0">0.1</value>
    </field>
    <field name="Objective-VersionNumber">
      <value order="0">1</value>
    </field>
    <field name="Objective-VersionComment">
      <value order="0"/>
    </field>
    <field name="Objective-FileNumber">
      <value order="0">qA627808</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file>

<file path=customXml/itemProps2.xml><?xml version="1.0" encoding="utf-8"?>
<ds:datastoreItem xmlns:ds="http://schemas.openxmlformats.org/officeDocument/2006/customXml" ds:itemID="{1EA5B76D-4FE2-4976-BCFE-64B9E50D23A2}"/>
</file>

<file path=customXml/itemProps3.xml><?xml version="1.0" encoding="utf-8"?>
<ds:datastoreItem xmlns:ds="http://schemas.openxmlformats.org/officeDocument/2006/customXml" ds:itemID="{A0C3066C-40E7-4148-9067-B65227CF5D80}"/>
</file>

<file path=customXml/itemProps4.xml><?xml version="1.0" encoding="utf-8"?>
<ds:datastoreItem xmlns:ds="http://schemas.openxmlformats.org/officeDocument/2006/customXml" ds:itemID="{6227B6EA-8B38-404B-8D2F-AED3001A61EB}"/>
</file>

<file path=docProps/app.xml><?xml version="1.0" encoding="utf-8"?>
<Properties xmlns="http://schemas.openxmlformats.org/officeDocument/2006/extended-properties" xmlns:vt="http://schemas.openxmlformats.org/officeDocument/2006/docPropsVTypes">
  <TotalTime>432</TotalTime>
  <Words>2959</Words>
  <Application>Microsoft Office PowerPoint</Application>
  <PresentationFormat>On-screen Show (4:3)</PresentationFormat>
  <Paragraphs>326</Paragraphs>
  <Slides>31</Slides>
  <Notes>14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ＭＳ Ｐゴシック</vt:lpstr>
      <vt:lpstr>Arial</vt:lpstr>
      <vt:lpstr>Calibri</vt:lpstr>
      <vt:lpstr>Symbol</vt:lpstr>
      <vt:lpstr>Times New Roman</vt:lpstr>
      <vt:lpstr>Wingdings</vt:lpstr>
      <vt:lpstr>4_Theme1</vt:lpstr>
      <vt:lpstr>Corp Pres2015</vt:lpstr>
      <vt:lpstr>1_Corp Pres2015</vt:lpstr>
      <vt:lpstr>2_Corp Pres2015</vt:lpstr>
      <vt:lpstr>Theme1</vt:lpstr>
      <vt:lpstr>Closing the Gap in Perth and Kinross Through Action Research</vt:lpstr>
      <vt:lpstr>PowerPoint Presentation</vt:lpstr>
      <vt:lpstr>Action Research in  Perth &amp; Kinross </vt:lpstr>
      <vt:lpstr>EEF: Closing the Gap (2017)</vt:lpstr>
      <vt:lpstr>EEF: A School’s Guide to  Implementation (2018)</vt:lpstr>
      <vt:lpstr>How can we support effective intervention to close the gap?</vt:lpstr>
      <vt:lpstr>Closing the Gap Using  Action Research</vt:lpstr>
      <vt:lpstr>Needs analysis and implementation</vt:lpstr>
      <vt:lpstr>  Framework</vt:lpstr>
      <vt:lpstr>Expectations</vt:lpstr>
      <vt:lpstr>PowerPoint Presentation</vt:lpstr>
      <vt:lpstr>  </vt:lpstr>
      <vt:lpstr>PowerPoint Presentation</vt:lpstr>
      <vt:lpstr>Needs Analysis: from “felt” to  “real” knowledge</vt:lpstr>
      <vt:lpstr>PowerPoint Presentation</vt:lpstr>
      <vt:lpstr>Problem Redefinition</vt:lpstr>
      <vt:lpstr>Have you peeled back all the layers?</vt:lpstr>
      <vt:lpstr>Facets of the problem</vt:lpstr>
      <vt:lpstr>Intervening at multiple levels</vt:lpstr>
      <vt:lpstr>Implementation Science</vt:lpstr>
      <vt:lpstr>Intervention planning principles</vt:lpstr>
      <vt:lpstr>Fidelity</vt:lpstr>
      <vt:lpstr>Using Action Research to Close the Gap</vt:lpstr>
      <vt:lpstr>Case Study</vt:lpstr>
      <vt:lpstr>Case Study</vt:lpstr>
      <vt:lpstr>Case Study</vt:lpstr>
      <vt:lpstr>Feedback from PKC action researchers</vt:lpstr>
      <vt:lpstr>EPS Role within PEF</vt:lpstr>
      <vt:lpstr>Impact so far…literacy</vt:lpstr>
      <vt:lpstr>Impact so far…self regulation</vt:lpstr>
      <vt:lpstr>Moving Forward –  PKC Improvement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Closing the Gap in Perth and Kinross Through Action Research</dc:title>
  <dc:creator>DLECJGEdS@gov.scot</dc:creator>
  <cp:lastModifiedBy>Stevenson J (Jeremy)</cp:lastModifiedBy>
  <cp:revision>38</cp:revision>
  <dcterms:created xsi:type="dcterms:W3CDTF">2018-02-05T12:12:34Z</dcterms:created>
  <dcterms:modified xsi:type="dcterms:W3CDTF">2018-03-05T10:00:16Z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A20317817</vt:lpwstr>
  </property>
  <property fmtid="{D5CDD505-2E9C-101B-9397-08002B2CF9AE}" pid="4" name="Objective-Title">
    <vt:lpwstr>Tayside PEF Event Presentation Ed Psych Action Research FINAL FOR PUBLICATION 02-03-18</vt:lpwstr>
  </property>
  <property fmtid="{D5CDD505-2E9C-101B-9397-08002B2CF9AE}" pid="5" name="Objective-Description">
    <vt:lpwstr/>
  </property>
  <property fmtid="{D5CDD505-2E9C-101B-9397-08002B2CF9AE}" pid="6" name="Objective-CreationStamp">
    <vt:filetime>2018-03-02T10:28:55Z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2018-03-02T10:28:58Z</vt:filetime>
  </property>
  <property fmtid="{D5CDD505-2E9C-101B-9397-08002B2CF9AE}" pid="11" name="Objective-Owner">
    <vt:lpwstr>Walker, Joe J (U417636)</vt:lpwstr>
  </property>
  <property fmtid="{D5CDD505-2E9C-101B-9397-08002B2CF9AE}" pid="12" name="Objective-Path">
    <vt:lpwstr>Objective Global Folder:SG File Plan:Education, careers and employment:Education and skills:Schools - Governance, management and finance:Advice and policy: Schools - governance, management and finance:Scottish Attainment Challenge: Pupil Equity Funding: E</vt:lpwstr>
  </property>
  <property fmtid="{D5CDD505-2E9C-101B-9397-08002B2CF9AE}" pid="13" name="Objective-Parent">
    <vt:lpwstr>Scottish Attainment Challenge: Pupil Equity Funding: Events: 2016-2021</vt:lpwstr>
  </property>
  <property fmtid="{D5CDD505-2E9C-101B-9397-08002B2CF9AE}" pid="14" name="Objective-State">
    <vt:lpwstr>Being Drafted</vt:lpwstr>
  </property>
  <property fmtid="{D5CDD505-2E9C-101B-9397-08002B2CF9AE}" pid="15" name="Objective-VersionId">
    <vt:lpwstr>vA28449188</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0x010100403EDB45499E3C4A9CABBFB5D3A49FC1</vt:lpwstr>
  </property>
</Properties>
</file>