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20"/>
  </p:notesMasterIdLst>
  <p:sldIdLst>
    <p:sldId id="412" r:id="rId2"/>
    <p:sldId id="413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90" autoAdjust="0"/>
    <p:restoredTop sz="94580"/>
  </p:normalViewPr>
  <p:slideViewPr>
    <p:cSldViewPr snapToGrid="0" snapToObjects="1">
      <p:cViewPr>
        <p:scale>
          <a:sx n="76" d="100"/>
          <a:sy n="76" d="100"/>
        </p:scale>
        <p:origin x="-90" y="-10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224F-C8B0-2346-86BA-F764ED1989FA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57B14-6D57-954D-8E29-087FBBFA7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1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8900" y="742950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Set up watch – 15mins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Good morning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At Craigroyston we are a Scottish Attainment Challenge school – I am able to share with you some of the approaches we have taken with that ‘ring-fenced’ resource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This should help with your planning for the effective use of the PUPIL EQUITY FUNDING resource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BE994F-7EC7-4018-BBF3-463DB1A8ED4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77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Every week or so myself and senior team gather round the plan and discuss updates and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This approach is straightforward and works – prevents slippage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95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As part of improvement planning, consider how you will be able to evidence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All of these are good measures that we have used in Craigroyston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I’ll share some key figures with you: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92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Improvements clearly linked to our 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These figures are positive and the whole school is very proud of them – quite rightly (as it takes a lot of work)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But – I prefer the stories: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The young people who did our pre-apprenticeship programme and are now in full time employment on a MA earning 16 grand – </a:t>
            </a:r>
            <a:r>
              <a:rPr lang="en-GB" sz="1800" b="1" dirty="0" smtClean="0"/>
              <a:t>and the first in their family to work</a:t>
            </a:r>
            <a:r>
              <a:rPr lang="en-GB" sz="18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The kids we got off to Uni – again the first in their family to do that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Could share literacy and numeracy interventions but I’ll share with you a few different approaches from our Attainment Challenge work…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70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After care… We work so hard to get pupils to University – only to hear that many of them drop out in the first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We believe this is due to a lack of resilience, support, funding and the fact that it is so different for them (almost all are the first in their family to go)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Our additional DHT now keeps in touch with former pupils – the students know how and when to seek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To date all are still attending uni – and all have used the support offered in a variety of 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 believe this approach will be mainstreamed as we work towards the SG aspirational target of 20% of uni students coming from areas of poverty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attainment champions initiative is our take on mentoring + coaching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I’ve stolen 3 quick slides from a colleague's presentation that will give you the gist of it…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11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We support our top end and bottom end very well – this is a direct target on the middle 60%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When the pupils were told about this it was quite clear that many of them were well chuffed to be recognised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39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Don’t speak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91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Don’t speak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37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This is just a quick update on progress to give you a feel for something that has been ‘live’ for around 6 weeks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I’ll now finish with a few pointers for you to consider…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46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Be aware of the issue of workload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Pupil Equity Fund is additional resource – use it in that manner – for example, using our Attainment Challenge funding we employed an additional Depute to take the operational lead on the challenge – rather than me asking more of my 2 existing DHTs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Attainment Champions are teachers who meet with their 5 pupils in their own time every week – and are paid £1000 for that additional workload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This approach gives time, space and strategic thought to allow real interventions to happen – rather than adding to an already full remit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Don’t factor in a maths teacher in your plan – if you know there are no maths teachers out there!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Read the last 2 bullet points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0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8900" y="742950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Craigroyston Community High School is a school in the NW of Edinburgh serving the areas of Muirhouse and Pilton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In case you don’t know the area, Muirhouse is where Irvine Welsh grew up…setting some of grittier scenes from Trainspotting  there…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I’ll set out the context of our school with some facts: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BE994F-7EC7-4018-BBF3-463DB1A8ED40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30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Give a bit of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So – a high level of need, but also a fantastic opportunity for education to have a real positive impact…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62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These are the approaches we have used since 2014 to ensure all young people can flourish in our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Give some time to let audience read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hese are a response to the school context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3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In our school it is absolutely essential that you think positively and have high expectations for every child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Not interested in the line of thinking that ‘their home life is so bad – as long as they get in through the door’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Often it’s not just the effects of poverty we need to tackle… it’s the ‘POVERTY OF ASPIRATION’ that we need to challenge and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Here’s the vision for our school:</a:t>
            </a:r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80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Give time for audience to read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First bit – most schools would aspire to this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Bit in bold -  this is a direct response to the context of our community – we are focusing on the outcome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That is my fundamental belief – to combat poverty you must provide the young person with the means to be employed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6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The curriculum can be the key driver of equity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As S4 is no longer an exit point we have courses that appeal to all young people – not just those interested in Highers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Parity of esteem: Pupils following 2 Nat5s, a city and guilds and a pre- apprenticeship are as valued as those doing 5Hs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Employability skills are embedded throughout the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 smtClean="0"/>
              <a:t>So – the scene is set – we now have our additional PUPIL EQUITY funding – what’s next?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 algn="ctr">
                <a:defRPr/>
              </a:pPr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57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As a Scottish Attainment Challenge school we have a plan that is linked to that resource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However – we have only ONE whole school improvement plan for this session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The whole school plan </a:t>
            </a:r>
            <a:r>
              <a:rPr lang="en-GB" sz="2400" i="1" dirty="0" smtClean="0"/>
              <a:t>incorporates</a:t>
            </a:r>
            <a:r>
              <a:rPr lang="en-GB" sz="2400" dirty="0" smtClean="0"/>
              <a:t> the attainment challenge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My advice?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Keep your plan simple, concise and outcome based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8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This is our whole school plan – and…I see, my kettle!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dirty="0" smtClean="0"/>
              <a:t>Keep your IP current and live by having it up in a place you can regularly update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CB1A-6D37-4459-8782-47E3F1CA52C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1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9CA0-F9CA-4F7D-972B-ECEE0F57FE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D1E1-0548-4228-AD79-06136BB46334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6765" y="6165304"/>
            <a:ext cx="2490569" cy="6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9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F19B-2FEE-4B33-B62F-D7712310E4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467B1-7B60-4A9B-8971-8719ACE299B9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1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C2D5-0EE7-4617-8A39-041150E946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FBFB-E2DD-43A5-87D2-68857598C110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1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24ECE-81A9-4BA3-9159-21D5067076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4033-CD09-4B95-B433-C1E430DE7FFA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86C0-383F-4A06-8765-1F70181763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F675-A46B-49D3-B214-B5924266D3A0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17AF6-99BC-42D3-ABC3-6974FE7CCC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67AC-D5AF-42A9-9CC7-AABE343037E0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7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9CB89-CA1C-496C-BD46-2837102EE0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2744E-D6FA-47F9-935A-45B48CB95793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E02BC-FEA3-440A-B8A6-AF8ABF77A4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7E67-41DD-46F8-9A5E-350F40D5C69B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F438-DE79-42FE-822B-4E043F1820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A736-2183-45CC-8693-6B73AD7BF409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2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9D35-A5C3-4249-9C16-912DE4852C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0FBB-FF0B-43D7-A495-F1109741A42B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9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0CEC4-93F1-4BD4-B01A-3CDCE191D3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0EEC1-A6C0-42DE-A21E-03BA38B4E64D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6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383B79-A1FC-4C5C-AA42-D2C0CDB858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srgbClr val="D2D2D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B710AF-2168-487C-8DA7-FC9CE629C16F}" type="datetimeFigureOut">
              <a:rPr lang="en-GB">
                <a:solidFill>
                  <a:srgbClr val="D2D2D2"/>
                </a:solidFill>
              </a:rPr>
              <a:pPr>
                <a:defRPr/>
              </a:pPr>
              <a:t>20/06/2017</a:t>
            </a:fld>
            <a:endParaRPr lang="en-GB" dirty="0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005BD3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260648"/>
            <a:ext cx="7415014" cy="130785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Scottish Attainment Challenge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Pupil Equity Funding: Head Teacher Event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February 2017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419022" y="1758984"/>
            <a:ext cx="6461125" cy="3528392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/>
                </a:solidFill>
              </a:rPr>
              <a:t>Reflections of a HT</a:t>
            </a:r>
          </a:p>
          <a:p>
            <a:endParaRPr lang="en-GB" sz="3200" b="1" dirty="0">
              <a:solidFill>
                <a:schemeClr val="tx1"/>
              </a:solidFill>
            </a:endParaRPr>
          </a:p>
          <a:p>
            <a:r>
              <a:rPr lang="en-GB" sz="3200" b="1" dirty="0">
                <a:solidFill>
                  <a:schemeClr val="tx1"/>
                </a:solidFill>
              </a:rPr>
              <a:t>Tackling the Poverty Related Attainment Gap</a:t>
            </a:r>
            <a:endParaRPr lang="en-GB" sz="3200" dirty="0">
              <a:solidFill>
                <a:schemeClr val="tx1"/>
              </a:solidFill>
            </a:endParaRPr>
          </a:p>
          <a:p>
            <a:pPr eaLnBrk="1" hangingPunct="1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 Ross</a:t>
            </a:r>
          </a:p>
          <a:p>
            <a:pPr eaLnBrk="1" hangingPunct="1"/>
            <a:r>
              <a:rPr lang="en-GB" sz="24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Headteacher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Craigroyston Community High School Edinburgh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0256" y="5589240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9576" y="332656"/>
            <a:ext cx="76328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Advice on Improvement Planning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581616"/>
            <a:ext cx="3161890" cy="1055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7892" y="1072790"/>
            <a:ext cx="651621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3768" y="1844824"/>
            <a:ext cx="7556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Hard </a:t>
            </a:r>
            <a:r>
              <a:rPr lang="en-GB" sz="2400" dirty="0" smtClean="0">
                <a:solidFill>
                  <a:prstClr val="black"/>
                </a:solidFill>
                <a:cs typeface="Arial" charset="0"/>
              </a:rPr>
              <a:t>and </a:t>
            </a:r>
            <a:r>
              <a:rPr lang="en-GB" sz="2400" dirty="0">
                <a:solidFill>
                  <a:prstClr val="black"/>
                </a:solidFill>
                <a:cs typeface="Arial" charset="0"/>
              </a:rPr>
              <a:t>soft data (quantitative &amp; qualitative)</a:t>
            </a: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HARD: positive destination figures, attendance figures, key attainment measures (literacy/numeracy/5@s)</a:t>
            </a: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SOFT: pupil voice, parent/carer views, ethos and culture in school</a:t>
            </a: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Individual case studies where success can be tracked to planned interventions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5544" y="473426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How do we know we are making a difference?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280" y="5607579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3768" y="2204864"/>
            <a:ext cx="7556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					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  <a:cs typeface="Arial" panose="020B0604020202020204" pitchFamily="34" charset="0"/>
              </a:rPr>
              <a:t>					2013</a:t>
            </a: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r>
              <a:rPr lang="en-GB" sz="2400" b="1" dirty="0">
                <a:solidFill>
                  <a:prstClr val="black"/>
                </a:solidFill>
                <a:cs typeface="Arial" panose="020B0604020202020204" pitchFamily="34" charset="0"/>
              </a:rPr>
              <a:t>2016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Staying on rate S4 to S5		54%		94%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Positive destinations			74%		93%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5@level 5				23%		35%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3@ level 6				7%		21%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Number of exclusions		47		3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5544" y="385743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How do we know we are making a difference?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Some hard data: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280" y="5661248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3768" y="220486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  <a:cs typeface="Arial" panose="020B0604020202020204" pitchFamily="34" charset="0"/>
              </a:rPr>
              <a:t>After Care for former pupils now at university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  <a:cs typeface="Arial" charset="0"/>
              </a:rPr>
              <a:t>Attainment Champions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3768" y="591303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2 examples from our Scottish Attainment Challenge: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272" y="5589240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0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Who are these pupils?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</a:rPr>
              <a:t>Pupils allocated an Attainment Champion are: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the middle 60%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pupils who are at risk of underachieving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our ‘invisible’ pupils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pupils who may need extra support to reach their full potential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2504" y="5772819"/>
            <a:ext cx="965366" cy="8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3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7" y="764704"/>
            <a:ext cx="7438571" cy="990600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What do these pupils need?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2" y="1998722"/>
            <a:ext cx="6447501" cy="3436969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Motivation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Support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Challenge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Nurturing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Coaching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Mentoring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Direction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Improved self-esteem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A friendly face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528" y="5805264"/>
            <a:ext cx="965366" cy="8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8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What do these pupils </a:t>
            </a:r>
            <a:r>
              <a:rPr lang="en-GB" b="1" u="sng" dirty="0" smtClean="0">
                <a:latin typeface="+mn-lt"/>
              </a:rPr>
              <a:t>not</a:t>
            </a:r>
            <a:r>
              <a:rPr lang="en-GB" b="1" dirty="0" smtClean="0">
                <a:latin typeface="+mn-lt"/>
              </a:rPr>
              <a:t> need?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A counselling session – this is really important!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Inspirational speeches about yourself – it needs to be about them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Sessions where the real issues aren’t tackled or are avoided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Inconsistency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8488" y="5764823"/>
            <a:ext cx="965366" cy="8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6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37892"/>
            <a:ext cx="7620000" cy="490066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Attainment Champion Intervention - Progress to date: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620000" cy="4800600"/>
          </a:xfrm>
        </p:spPr>
        <p:txBody>
          <a:bodyPr/>
          <a:lstStyle/>
          <a:p>
            <a:pPr marL="114300" indent="0">
              <a:buClrTx/>
              <a:buNone/>
            </a:pPr>
            <a:endParaRPr lang="en-GB" sz="2400" dirty="0"/>
          </a:p>
          <a:p>
            <a:pPr>
              <a:buClrTx/>
            </a:pPr>
            <a:r>
              <a:rPr lang="en-GB" sz="2400" dirty="0"/>
              <a:t>Significant number of the 76 pupils have increased their attendance since being allocated an Attainment Champion </a:t>
            </a:r>
          </a:p>
          <a:p>
            <a:pPr>
              <a:buClrTx/>
            </a:pPr>
            <a:endParaRPr lang="en-GB" sz="2400" dirty="0"/>
          </a:p>
          <a:p>
            <a:pPr>
              <a:buClrTx/>
            </a:pPr>
            <a:r>
              <a:rPr lang="en-GB" sz="2400" dirty="0"/>
              <a:t>Pupils state they feel more supported and aware of their levels and targets</a:t>
            </a:r>
          </a:p>
          <a:p>
            <a:pPr>
              <a:buClrTx/>
            </a:pPr>
            <a:endParaRPr lang="en-GB" sz="2400" dirty="0"/>
          </a:p>
          <a:p>
            <a:pPr>
              <a:buClrTx/>
            </a:pPr>
            <a:r>
              <a:rPr lang="en-GB" sz="2400" dirty="0"/>
              <a:t>We await SQA results in August with cautious optimism…</a:t>
            </a:r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280" y="5613498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5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9772" y="1369661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Don’t expect staff (who are probably already at capacity) to do more – this is </a:t>
            </a:r>
            <a:r>
              <a:rPr lang="en-GB" sz="2400" i="1" dirty="0">
                <a:solidFill>
                  <a:prstClr val="black"/>
                </a:solidFill>
                <a:cs typeface="Arial" charset="0"/>
              </a:rPr>
              <a:t>additional</a:t>
            </a:r>
            <a:r>
              <a:rPr lang="en-GB" sz="2400" dirty="0">
                <a:solidFill>
                  <a:prstClr val="black"/>
                </a:solidFill>
                <a:cs typeface="Arial" charset="0"/>
              </a:rPr>
              <a:t> funding</a:t>
            </a: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Think of outcomes and be solution focussed – plan for what will actually work</a:t>
            </a: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Positively discriminate for those young people who are most in need</a:t>
            </a: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4572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What is the true context of your community – </a:t>
            </a:r>
            <a:r>
              <a:rPr lang="en-GB" sz="2400" i="1" dirty="0">
                <a:solidFill>
                  <a:prstClr val="black"/>
                </a:solidFill>
                <a:cs typeface="Arial" charset="0"/>
              </a:rPr>
              <a:t>looking through the lens</a:t>
            </a:r>
            <a:r>
              <a:rPr lang="en-GB" sz="2400" dirty="0">
                <a:solidFill>
                  <a:prstClr val="black"/>
                </a:solidFill>
                <a:cs typeface="Arial" charset="0"/>
              </a:rPr>
              <a:t> of those young people living in poverty?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3768" y="67898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Advice on how to use Pupil Equity Fund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625545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6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0661" y="42693"/>
            <a:ext cx="7415014" cy="1235844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Craigroyston Community High School</a:t>
            </a:r>
            <a:b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Edinburgh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1624" y="1475482"/>
            <a:ext cx="6173093" cy="4112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0256" y="5620937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0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20000" cy="490066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620000" cy="4800600"/>
          </a:xfrm>
        </p:spPr>
        <p:txBody>
          <a:bodyPr/>
          <a:lstStyle/>
          <a:p>
            <a:pPr>
              <a:buClrTx/>
            </a:pPr>
            <a:r>
              <a:rPr lang="en-GB" sz="2400" dirty="0"/>
              <a:t>Catchment within a designated area of high deprivation</a:t>
            </a:r>
          </a:p>
          <a:p>
            <a:pPr>
              <a:buClrTx/>
            </a:pPr>
            <a:r>
              <a:rPr lang="en-GB" sz="2400" dirty="0"/>
              <a:t>40% FME</a:t>
            </a:r>
          </a:p>
          <a:p>
            <a:pPr>
              <a:buClrTx/>
            </a:pPr>
            <a:r>
              <a:rPr lang="en-GB" sz="2400" dirty="0"/>
              <a:t>50% of pupils in SIMD 1</a:t>
            </a:r>
          </a:p>
          <a:p>
            <a:pPr>
              <a:buClrTx/>
            </a:pPr>
            <a:r>
              <a:rPr lang="en-GB" sz="2400" dirty="0"/>
              <a:t>75% of pupils in SIMD 1 +2</a:t>
            </a:r>
          </a:p>
          <a:p>
            <a:pPr>
              <a:buClrTx/>
            </a:pPr>
            <a:r>
              <a:rPr lang="en-GB" sz="2400" dirty="0"/>
              <a:t>1 in 4 pupils has recognised additional support need</a:t>
            </a:r>
          </a:p>
          <a:p>
            <a:pPr>
              <a:buClrTx/>
            </a:pPr>
            <a:r>
              <a:rPr lang="en-GB" sz="2400" dirty="0"/>
              <a:t>10% of roll are LAC/LAAC</a:t>
            </a:r>
          </a:p>
          <a:p>
            <a:pPr>
              <a:buClrTx/>
            </a:pPr>
            <a:r>
              <a:rPr lang="en-GB" sz="2400" dirty="0"/>
              <a:t>S4 into S5 staying on rate </a:t>
            </a:r>
            <a:r>
              <a:rPr lang="en-GB" sz="2400" b="1" dirty="0"/>
              <a:t>August 2013 </a:t>
            </a:r>
            <a:r>
              <a:rPr lang="en-GB" sz="2400" dirty="0"/>
              <a:t>– 54%</a:t>
            </a:r>
          </a:p>
          <a:p>
            <a:pPr>
              <a:buClrTx/>
            </a:pPr>
            <a:r>
              <a:rPr lang="en-GB" sz="2400" dirty="0"/>
              <a:t>Unemployment high and generational in community</a:t>
            </a:r>
          </a:p>
          <a:p>
            <a:pPr>
              <a:buClrTx/>
            </a:pPr>
            <a:r>
              <a:rPr lang="en-GB" sz="2400" dirty="0"/>
              <a:t>Small, but influential, minority of young people drifting into crime</a:t>
            </a:r>
          </a:p>
          <a:p>
            <a:pPr>
              <a:buClrTx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613498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3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20000" cy="490066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Nurturing and Inclusive school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7620000" cy="4800600"/>
          </a:xfrm>
        </p:spPr>
        <p:txBody>
          <a:bodyPr/>
          <a:lstStyle/>
          <a:p>
            <a:pPr>
              <a:buClrTx/>
            </a:pPr>
            <a:r>
              <a:rPr lang="en-GB" sz="2400" dirty="0">
                <a:cs typeface="Arial" panose="020B0604020202020204" pitchFamily="34" charset="0"/>
              </a:rPr>
              <a:t>All young people strongly encouraged to stay on until the end of S6</a:t>
            </a:r>
          </a:p>
          <a:p>
            <a:pPr>
              <a:buClrTx/>
            </a:pPr>
            <a:r>
              <a:rPr lang="en-GB" sz="2400" dirty="0">
                <a:cs typeface="Arial" panose="020B0604020202020204" pitchFamily="34" charset="0"/>
              </a:rPr>
              <a:t>Exclusion rarely used </a:t>
            </a:r>
          </a:p>
          <a:p>
            <a:pPr>
              <a:buClrTx/>
            </a:pPr>
            <a:endParaRPr lang="en-GB" sz="2400" dirty="0">
              <a:cs typeface="Arial" panose="020B0604020202020204" pitchFamily="34" charset="0"/>
            </a:endParaRPr>
          </a:p>
          <a:p>
            <a:pPr>
              <a:buClrTx/>
            </a:pPr>
            <a:r>
              <a:rPr lang="en-GB" sz="2400" dirty="0">
                <a:cs typeface="Arial" panose="020B0604020202020204" pitchFamily="34" charset="0"/>
              </a:rPr>
              <a:t>Curriculum designed to meet the needs of all</a:t>
            </a:r>
          </a:p>
          <a:p>
            <a:pPr>
              <a:buClrTx/>
            </a:pPr>
            <a:endParaRPr lang="en-GB" sz="2400" dirty="0">
              <a:cs typeface="Arial" panose="020B0604020202020204" pitchFamily="34" charset="0"/>
            </a:endParaRPr>
          </a:p>
          <a:p>
            <a:pPr>
              <a:buClrTx/>
            </a:pPr>
            <a:r>
              <a:rPr lang="en-GB" sz="2400" dirty="0">
                <a:cs typeface="Arial" panose="020B0604020202020204" pitchFamily="34" charset="0"/>
              </a:rPr>
              <a:t>Flexible approaches that treat pupils as individuals</a:t>
            </a:r>
          </a:p>
          <a:p>
            <a:pPr>
              <a:buClrTx/>
            </a:pPr>
            <a:endParaRPr lang="en-GB" sz="2400" dirty="0">
              <a:cs typeface="Arial" panose="020B0604020202020204" pitchFamily="34" charset="0"/>
            </a:endParaRPr>
          </a:p>
          <a:p>
            <a:pPr>
              <a:buClrTx/>
            </a:pPr>
            <a:r>
              <a:rPr lang="en-GB" sz="2400" dirty="0">
                <a:cs typeface="Arial" panose="020B0604020202020204" pitchFamily="34" charset="0"/>
              </a:rPr>
              <a:t>Employment an overarching theme of curriculum</a:t>
            </a:r>
            <a:endParaRPr lang="en-GB" dirty="0">
              <a:cs typeface="Arial" panose="020B0604020202020204" pitchFamily="34" charset="0"/>
            </a:endParaRPr>
          </a:p>
          <a:p>
            <a:endParaRPr lang="en-GB" dirty="0" smtClean="0"/>
          </a:p>
          <a:p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280" y="5613498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37476"/>
            <a:ext cx="7620000" cy="490066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of high aspirations and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667710"/>
            <a:ext cx="8360041" cy="4800600"/>
          </a:xfrm>
        </p:spPr>
        <p:txBody>
          <a:bodyPr/>
          <a:lstStyle/>
          <a:p>
            <a:pPr>
              <a:buClrTx/>
            </a:pPr>
            <a:endParaRPr lang="en-GB" b="1" dirty="0" smtClean="0"/>
          </a:p>
          <a:p>
            <a:pPr>
              <a:lnSpc>
                <a:spcPct val="150000"/>
              </a:lnSpc>
              <a:buClrTx/>
            </a:pPr>
            <a:r>
              <a:rPr lang="en-GB" dirty="0" smtClean="0"/>
              <a:t>All staff see themselves as responsible for every young person’s welfare</a:t>
            </a:r>
          </a:p>
          <a:p>
            <a:pPr>
              <a:lnSpc>
                <a:spcPct val="150000"/>
              </a:lnSpc>
              <a:buClrTx/>
            </a:pPr>
            <a:r>
              <a:rPr lang="en-GB" dirty="0" smtClean="0"/>
              <a:t>Communications </a:t>
            </a:r>
            <a:r>
              <a:rPr lang="en-GB" dirty="0" smtClean="0"/>
              <a:t> go </a:t>
            </a:r>
            <a:r>
              <a:rPr lang="en-GB" dirty="0" smtClean="0"/>
              <a:t>beyond what’s just necessary or ‘professional’ </a:t>
            </a:r>
          </a:p>
          <a:p>
            <a:pPr>
              <a:lnSpc>
                <a:spcPct val="150000"/>
              </a:lnSpc>
              <a:buClrTx/>
            </a:pPr>
            <a:r>
              <a:rPr lang="en-GB" dirty="0" smtClean="0"/>
              <a:t>Young people often live in a chaotic home environment but school is seen as a consistent positive in their life</a:t>
            </a:r>
          </a:p>
          <a:p>
            <a:pPr>
              <a:lnSpc>
                <a:spcPct val="150000"/>
              </a:lnSpc>
              <a:buClrTx/>
            </a:pPr>
            <a:r>
              <a:rPr lang="en-GB" dirty="0" smtClean="0"/>
              <a:t>Constantly challenge the stereotype that they are ‘not good enough’ or ‘I can’t do that’</a:t>
            </a:r>
          </a:p>
          <a:p>
            <a:pPr>
              <a:lnSpc>
                <a:spcPct val="150000"/>
              </a:lnSpc>
              <a:buClrTx/>
            </a:pPr>
            <a:r>
              <a:rPr lang="en-GB" dirty="0" smtClean="0"/>
              <a:t>Recruitment of staff that share this ethos is essential</a:t>
            </a:r>
          </a:p>
          <a:p>
            <a:pPr>
              <a:buClrTx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0296" y="5589240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7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9576" y="457916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Our School Vision: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Every young person, without exception, receives excellent quality learning and teaching in a safe, welcoming, nurturing, happy and inclusive environment – so they are able and encouraged to achieve their potential.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  <a:cs typeface="Arial" charset="0"/>
              </a:rPr>
              <a:t>The school will ensure every young person leaves Craigroyston at the end of S6 with a portfolio of qualifications, skills, experiences and a knowledge of the job market so that they can enter a sustained, positive destination of further/higher education, apprenticeship or employment.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589240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9328" y="764705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Innovative, aspirational Senior Phase curriculum offering exciting vocational courses as well as traditional subject provision: </a:t>
            </a:r>
            <a:r>
              <a:rPr lang="en-GB" sz="2400" b="1" i="1" dirty="0">
                <a:solidFill>
                  <a:prstClr val="black"/>
                </a:solidFill>
                <a:cs typeface="Arial" charset="0"/>
              </a:rPr>
              <a:t>parity of esteem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S4/5/6 is treated as a 3 year path to employment with S4 not being an exit point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High attaining pupils supported and challenged to prepare for University 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S2/3 employment electives </a:t>
            </a: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cs typeface="Arial" charset="0"/>
            </a:endParaRPr>
          </a:p>
          <a:p>
            <a:pPr marL="5715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cs typeface="Arial" charset="0"/>
              </a:rPr>
              <a:t>S1 STEM – 1 period per week</a:t>
            </a:r>
          </a:p>
          <a:p>
            <a:pPr marL="11430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3768" y="4284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A curriculum designed for all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0296" y="5644369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2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9576" y="620688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Advice on Improvement Planning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prstClr val="black"/>
                </a:solidFill>
                <a:cs typeface="Arial" charset="0"/>
              </a:rPr>
              <a:t>Keep it simple: </a:t>
            </a:r>
            <a:r>
              <a:rPr lang="en-GB" sz="2800" b="1" dirty="0">
                <a:solidFill>
                  <a:prstClr val="black"/>
                </a:solidFill>
                <a:cs typeface="Arial" charset="0"/>
              </a:rPr>
              <a:t>one plan is enough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280" y="5517232"/>
            <a:ext cx="3161890" cy="10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4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9576" y="332656"/>
            <a:ext cx="76328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Advice on Improvement Planning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263" y="5653611"/>
            <a:ext cx="3161890" cy="10557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36" y="1196752"/>
            <a:ext cx="655272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898B3F-9D23-43D2-AE39-7C68EC9079EC}"/>
</file>

<file path=customXml/itemProps2.xml><?xml version="1.0" encoding="utf-8"?>
<ds:datastoreItem xmlns:ds="http://schemas.openxmlformats.org/officeDocument/2006/customXml" ds:itemID="{5372BC76-823C-4D3A-8FC5-75E18F516896}"/>
</file>

<file path=customXml/itemProps3.xml><?xml version="1.0" encoding="utf-8"?>
<ds:datastoreItem xmlns:ds="http://schemas.openxmlformats.org/officeDocument/2006/customXml" ds:itemID="{F4BAA34D-3D57-4E09-8A04-747F94C856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1716</Words>
  <Application>Microsoft Office PowerPoint</Application>
  <PresentationFormat>Custom</PresentationFormat>
  <Paragraphs>239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Scottish Attainment Challenge Pupil Equity Funding: Head Teacher Event  February 2017</vt:lpstr>
      <vt:lpstr>Craigroyston Community High School Edinburgh </vt:lpstr>
      <vt:lpstr>School Context</vt:lpstr>
      <vt:lpstr>Nurturing and Inclusive school approaches</vt:lpstr>
      <vt:lpstr>Culture of high aspirations and 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are these pupils?</vt:lpstr>
      <vt:lpstr>What do these pupils need? </vt:lpstr>
      <vt:lpstr>What do these pupils not need?</vt:lpstr>
      <vt:lpstr>Attainment Champion Intervention - Progress to date: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presentation: Steve Ross - Reflections of a Headteacher</dc:title>
  <dc:creator>Colette Black</dc:creator>
  <cp:lastModifiedBy>U416357</cp:lastModifiedBy>
  <cp:revision>28</cp:revision>
  <dcterms:created xsi:type="dcterms:W3CDTF">2017-01-31T20:38:57Z</dcterms:created>
  <dcterms:modified xsi:type="dcterms:W3CDTF">2017-06-20T14:11:56Z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