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Agrandir Medium" panose="020B0604020202020204" charset="0"/>
      <p:regular r:id="rId31"/>
    </p:embeddedFont>
    <p:embeddedFont>
      <p:font typeface="Open Sans Extra Bold" panose="020B0604020202020204" charset="0"/>
      <p:regular r:id="rId32"/>
    </p:embeddedFont>
    <p:embeddedFont>
      <p:font typeface="Public Sans" panose="020B0604020202020204" charset="0"/>
      <p:regular r:id="rId33"/>
    </p:embeddedFont>
    <p:embeddedFont>
      <p:font typeface="Public Sans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76316-DF7A-C98C-3E72-3010B366C038}" name="Janey Irving" initials="JI" userId="S::janey.irving@educationscotland.gov.scot::effdd303-f77f-4b0e-aead-a47de4d2173f" providerId="AD"/>
  <p188:author id="{FFC6AAB1-47A4-0B3E-73BA-1B98ADE23059}" name="Mandy Toogood" initials="MT" userId="S::mandy.toogood@educationscotland.gov.scot::406bc159-efe1-4be9-95ee-4140020a12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6E7C0-E972-F6EA-F3D9-8C2232706785}" v="29" dt="2024-06-21T10:58:41.237"/>
    <p1510:client id="{2F41B2B6-C1CC-B4E9-C2D0-38025FC07341}" v="1" dt="2024-06-21T14:32:00.761"/>
    <p1510:client id="{5AE4EFC6-2B6C-3D4C-6F9D-CEED890F35A5}" v="28" dt="2024-06-21T14:23:03.415"/>
    <p1510:client id="{5DCE9161-7344-8B43-F919-311C445E3DA7}" v="5" dt="2024-06-20T13:09:10.094"/>
    <p1510:client id="{C47DC5A9-7EC7-3395-BB7E-5F5B8794A77C}" v="20" dt="2024-06-20T12:58:34.476"/>
    <p1510:client id="{C4B4BF5D-8327-DC4E-704F-61660A663511}" v="17" dt="2024-06-21T13:19:17.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6385" autoAdjust="0"/>
  </p:normalViewPr>
  <p:slideViewPr>
    <p:cSldViewPr snapToGrid="0">
      <p:cViewPr varScale="1">
        <p:scale>
          <a:sx n="65" d="100"/>
          <a:sy n="65" d="100"/>
        </p:scale>
        <p:origin x="8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88" y="-193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microsoft.com/office/2016/11/relationships/changesInfo" Target="changesInfos/changesInfo1.xml" Id="rId39" /><Relationship Type="http://schemas.openxmlformats.org/officeDocument/2006/relationships/slide" Target="slides/slide16.xml" Id="rId21" /><Relationship Type="http://schemas.openxmlformats.org/officeDocument/2006/relationships/font" Target="fonts/font4.fntdata" Id="rId34" /><Relationship Type="http://schemas.openxmlformats.org/officeDocument/2006/relationships/slide" Target="slides/slide2.xml" Id="rId7"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microsoft.com/office/2018/10/relationships/authors" Target="authors.xml" Id="rId41"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font" Target="fonts/font2.fntdata" Id="rId32" /><Relationship Type="http://schemas.openxmlformats.org/officeDocument/2006/relationships/theme" Target="theme/theme1.xml" Id="rId37" /><Relationship Type="http://schemas.microsoft.com/office/2015/10/relationships/revisionInfo" Target="revisionInfo.xml" Id="rId40"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viewProps" Target="viewProp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font" Target="fonts/font1.fntdata" Id="rId31"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notesMaster" Target="notesMasters/notesMaster1.xml" Id="rId30" /><Relationship Type="http://schemas.openxmlformats.org/officeDocument/2006/relationships/presProps" Target="presProps.xml" Id="rId35" /><Relationship Type="http://schemas.openxmlformats.org/officeDocument/2006/relationships/slide" Target="slides/slide3.xml" Id="rId8" /><Relationship Type="http://schemas.openxmlformats.org/officeDocument/2006/relationships/customXml" Target="../customXml/item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font" Target="fonts/font3.fntdata" Id="rId33" /><Relationship Type="http://schemas.openxmlformats.org/officeDocument/2006/relationships/tableStyles" Target="tableStyles.xml" Id="rId38" /><Relationship Type="http://schemas.openxmlformats.org/officeDocument/2006/relationships/customXml" Target="/customXML/item5.xml" Id="R9fa4b1084bcb44f3"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urgess" userId="S::david.burgess@educationscotland.gov.scot::b3b412b7-6fdb-402b-bd24-2a872e9b68c1" providerId="AD" clId="Web-{2A56E7C0-E972-F6EA-F3D9-8C2232706785}"/>
    <pc:docChg chg="modSld">
      <pc:chgData name="David Burgess" userId="S::david.burgess@educationscotland.gov.scot::b3b412b7-6fdb-402b-bd24-2a872e9b68c1" providerId="AD" clId="Web-{2A56E7C0-E972-F6EA-F3D9-8C2232706785}" dt="2024-06-21T10:58:41.237" v="23" actId="14100"/>
      <pc:docMkLst>
        <pc:docMk/>
      </pc:docMkLst>
      <pc:sldChg chg="modSp">
        <pc:chgData name="David Burgess" userId="S::david.burgess@educationscotland.gov.scot::b3b412b7-6fdb-402b-bd24-2a872e9b68c1" providerId="AD" clId="Web-{2A56E7C0-E972-F6EA-F3D9-8C2232706785}" dt="2024-06-21T10:47:15.266" v="3" actId="20577"/>
        <pc:sldMkLst>
          <pc:docMk/>
          <pc:sldMk cId="0" sldId="259"/>
        </pc:sldMkLst>
        <pc:spChg chg="mod">
          <ac:chgData name="David Burgess" userId="S::david.burgess@educationscotland.gov.scot::b3b412b7-6fdb-402b-bd24-2a872e9b68c1" providerId="AD" clId="Web-{2A56E7C0-E972-F6EA-F3D9-8C2232706785}" dt="2024-06-21T10:47:15.266" v="3" actId="20577"/>
          <ac:spMkLst>
            <pc:docMk/>
            <pc:sldMk cId="0" sldId="259"/>
            <ac:spMk id="2" creationId="{00000000-0000-0000-0000-000000000000}"/>
          </ac:spMkLst>
        </pc:spChg>
      </pc:sldChg>
      <pc:sldChg chg="modSp">
        <pc:chgData name="David Burgess" userId="S::david.burgess@educationscotland.gov.scot::b3b412b7-6fdb-402b-bd24-2a872e9b68c1" providerId="AD" clId="Web-{2A56E7C0-E972-F6EA-F3D9-8C2232706785}" dt="2024-06-21T10:56:00.905" v="9" actId="14100"/>
        <pc:sldMkLst>
          <pc:docMk/>
          <pc:sldMk cId="0" sldId="270"/>
        </pc:sldMkLst>
        <pc:spChg chg="mod">
          <ac:chgData name="David Burgess" userId="S::david.burgess@educationscotland.gov.scot::b3b412b7-6fdb-402b-bd24-2a872e9b68c1" providerId="AD" clId="Web-{2A56E7C0-E972-F6EA-F3D9-8C2232706785}" dt="2024-06-21T10:55:48.952" v="5" actId="14100"/>
          <ac:spMkLst>
            <pc:docMk/>
            <pc:sldMk cId="0" sldId="270"/>
            <ac:spMk id="21" creationId="{00000000-0000-0000-0000-000000000000}"/>
          </ac:spMkLst>
        </pc:spChg>
        <pc:spChg chg="mod">
          <ac:chgData name="David Burgess" userId="S::david.burgess@educationscotland.gov.scot::b3b412b7-6fdb-402b-bd24-2a872e9b68c1" providerId="AD" clId="Web-{2A56E7C0-E972-F6EA-F3D9-8C2232706785}" dt="2024-06-21T10:55:58.624" v="8" actId="1076"/>
          <ac:spMkLst>
            <pc:docMk/>
            <pc:sldMk cId="0" sldId="270"/>
            <ac:spMk id="23" creationId="{00000000-0000-0000-0000-000000000000}"/>
          </ac:spMkLst>
        </pc:spChg>
        <pc:spChg chg="mod">
          <ac:chgData name="David Burgess" userId="S::david.burgess@educationscotland.gov.scot::b3b412b7-6fdb-402b-bd24-2a872e9b68c1" providerId="AD" clId="Web-{2A56E7C0-E972-F6EA-F3D9-8C2232706785}" dt="2024-06-21T10:56:00.905" v="9" actId="14100"/>
          <ac:spMkLst>
            <pc:docMk/>
            <pc:sldMk cId="0" sldId="270"/>
            <ac:spMk id="24" creationId="{00000000-0000-0000-0000-000000000000}"/>
          </ac:spMkLst>
        </pc:spChg>
      </pc:sldChg>
      <pc:sldChg chg="modSp">
        <pc:chgData name="David Burgess" userId="S::david.burgess@educationscotland.gov.scot::b3b412b7-6fdb-402b-bd24-2a872e9b68c1" providerId="AD" clId="Web-{2A56E7C0-E972-F6EA-F3D9-8C2232706785}" dt="2024-06-21T10:57:49.236" v="16" actId="14100"/>
        <pc:sldMkLst>
          <pc:docMk/>
          <pc:sldMk cId="0" sldId="273"/>
        </pc:sldMkLst>
        <pc:spChg chg="mod">
          <ac:chgData name="David Burgess" userId="S::david.burgess@educationscotland.gov.scot::b3b412b7-6fdb-402b-bd24-2a872e9b68c1" providerId="AD" clId="Web-{2A56E7C0-E972-F6EA-F3D9-8C2232706785}" dt="2024-06-21T10:57:39.501" v="15" actId="14100"/>
          <ac:spMkLst>
            <pc:docMk/>
            <pc:sldMk cId="0" sldId="273"/>
            <ac:spMk id="24" creationId="{00000000-0000-0000-0000-000000000000}"/>
          </ac:spMkLst>
        </pc:spChg>
        <pc:spChg chg="mod">
          <ac:chgData name="David Burgess" userId="S::david.burgess@educationscotland.gov.scot::b3b412b7-6fdb-402b-bd24-2a872e9b68c1" providerId="AD" clId="Web-{2A56E7C0-E972-F6EA-F3D9-8C2232706785}" dt="2024-06-21T10:57:34.017" v="13" actId="14100"/>
          <ac:spMkLst>
            <pc:docMk/>
            <pc:sldMk cId="0" sldId="273"/>
            <ac:spMk id="25" creationId="{00000000-0000-0000-0000-000000000000}"/>
          </ac:spMkLst>
        </pc:spChg>
        <pc:spChg chg="mod">
          <ac:chgData name="David Burgess" userId="S::david.burgess@educationscotland.gov.scot::b3b412b7-6fdb-402b-bd24-2a872e9b68c1" providerId="AD" clId="Web-{2A56E7C0-E972-F6EA-F3D9-8C2232706785}" dt="2024-06-21T10:57:29.251" v="11" actId="14100"/>
          <ac:spMkLst>
            <pc:docMk/>
            <pc:sldMk cId="0" sldId="273"/>
            <ac:spMk id="27" creationId="{00000000-0000-0000-0000-000000000000}"/>
          </ac:spMkLst>
        </pc:spChg>
        <pc:spChg chg="mod">
          <ac:chgData name="David Burgess" userId="S::david.burgess@educationscotland.gov.scot::b3b412b7-6fdb-402b-bd24-2a872e9b68c1" providerId="AD" clId="Web-{2A56E7C0-E972-F6EA-F3D9-8C2232706785}" dt="2024-06-21T10:57:49.236" v="16" actId="14100"/>
          <ac:spMkLst>
            <pc:docMk/>
            <pc:sldMk cId="0" sldId="273"/>
            <ac:spMk id="28" creationId="{00000000-0000-0000-0000-000000000000}"/>
          </ac:spMkLst>
        </pc:spChg>
      </pc:sldChg>
      <pc:sldChg chg="modSp">
        <pc:chgData name="David Burgess" userId="S::david.burgess@educationscotland.gov.scot::b3b412b7-6fdb-402b-bd24-2a872e9b68c1" providerId="AD" clId="Web-{2A56E7C0-E972-F6EA-F3D9-8C2232706785}" dt="2024-06-21T10:58:41.237" v="23" actId="14100"/>
        <pc:sldMkLst>
          <pc:docMk/>
          <pc:sldMk cId="0" sldId="276"/>
        </pc:sldMkLst>
        <pc:spChg chg="mod">
          <ac:chgData name="David Burgess" userId="S::david.burgess@educationscotland.gov.scot::b3b412b7-6fdb-402b-bd24-2a872e9b68c1" providerId="AD" clId="Web-{2A56E7C0-E972-F6EA-F3D9-8C2232706785}" dt="2024-06-21T10:58:33.472" v="19" actId="14100"/>
          <ac:spMkLst>
            <pc:docMk/>
            <pc:sldMk cId="0" sldId="276"/>
            <ac:spMk id="22" creationId="{00000000-0000-0000-0000-000000000000}"/>
          </ac:spMkLst>
        </pc:spChg>
        <pc:spChg chg="mod">
          <ac:chgData name="David Burgess" userId="S::david.burgess@educationscotland.gov.scot::b3b412b7-6fdb-402b-bd24-2a872e9b68c1" providerId="AD" clId="Web-{2A56E7C0-E972-F6EA-F3D9-8C2232706785}" dt="2024-06-21T10:58:39.222" v="21" actId="14100"/>
          <ac:spMkLst>
            <pc:docMk/>
            <pc:sldMk cId="0" sldId="276"/>
            <ac:spMk id="24" creationId="{00000000-0000-0000-0000-000000000000}"/>
          </ac:spMkLst>
        </pc:spChg>
        <pc:spChg chg="mod">
          <ac:chgData name="David Burgess" userId="S::david.burgess@educationscotland.gov.scot::b3b412b7-6fdb-402b-bd24-2a872e9b68c1" providerId="AD" clId="Web-{2A56E7C0-E972-F6EA-F3D9-8C2232706785}" dt="2024-06-21T10:58:41.237" v="23" actId="14100"/>
          <ac:spMkLst>
            <pc:docMk/>
            <pc:sldMk cId="0" sldId="276"/>
            <ac:spMk id="25" creationId="{00000000-0000-0000-0000-000000000000}"/>
          </ac:spMkLst>
        </pc:spChg>
        <pc:grpChg chg="mod">
          <ac:chgData name="David Burgess" userId="S::david.burgess@educationscotland.gov.scot::b3b412b7-6fdb-402b-bd24-2a872e9b68c1" providerId="AD" clId="Web-{2A56E7C0-E972-F6EA-F3D9-8C2232706785}" dt="2024-06-21T10:58:29.315" v="18" actId="1076"/>
          <ac:grpSpMkLst>
            <pc:docMk/>
            <pc:sldMk cId="0" sldId="276"/>
            <ac:grpSpMk id="6" creationId="{00000000-0000-0000-0000-000000000000}"/>
          </ac:grpSpMkLst>
        </pc:grpChg>
      </pc:sldChg>
    </pc:docChg>
  </pc:docChgLst>
  <pc:docChgLst>
    <pc:chgData name="Janey Irving" userId="S::janey.irving@educationscotland.gov.scot::effdd303-f77f-4b0e-aead-a47de4d2173f" providerId="AD" clId="Web-{C722EC21-3BF1-4D6C-BAA4-C2A66A3013B9}"/>
    <pc:docChg chg="modSld">
      <pc:chgData name="Janey Irving" userId="S::janey.irving@educationscotland.gov.scot::effdd303-f77f-4b0e-aead-a47de4d2173f" providerId="AD" clId="Web-{C722EC21-3BF1-4D6C-BAA4-C2A66A3013B9}" dt="2024-06-20T11:34:35.033" v="74"/>
      <pc:docMkLst>
        <pc:docMk/>
      </pc:docMkLst>
      <pc:sldChg chg="modNotes">
        <pc:chgData name="Janey Irving" userId="S::janey.irving@educationscotland.gov.scot::effdd303-f77f-4b0e-aead-a47de4d2173f" providerId="AD" clId="Web-{C722EC21-3BF1-4D6C-BAA4-C2A66A3013B9}" dt="2024-06-20T11:34:35.033" v="74"/>
        <pc:sldMkLst>
          <pc:docMk/>
          <pc:sldMk cId="0" sldId="279"/>
        </pc:sldMkLst>
      </pc:sldChg>
    </pc:docChg>
  </pc:docChgLst>
  <pc:docChgLst>
    <pc:chgData name="Janey Irving" userId="S::janey.irving@educationscotland.gov.scot::effdd303-f77f-4b0e-aead-a47de4d2173f" providerId="AD" clId="Web-{C4B4BF5D-8327-DC4E-704F-61660A663511}"/>
    <pc:docChg chg="modSld">
      <pc:chgData name="Janey Irving" userId="S::janey.irving@educationscotland.gov.scot::effdd303-f77f-4b0e-aead-a47de4d2173f" providerId="AD" clId="Web-{C4B4BF5D-8327-DC4E-704F-61660A663511}" dt="2024-06-21T13:19:17.327" v="13" actId="1076"/>
      <pc:docMkLst>
        <pc:docMk/>
      </pc:docMkLst>
      <pc:sldChg chg="addSp delSp modSp">
        <pc:chgData name="Janey Irving" userId="S::janey.irving@educationscotland.gov.scot::effdd303-f77f-4b0e-aead-a47de4d2173f" providerId="AD" clId="Web-{C4B4BF5D-8327-DC4E-704F-61660A663511}" dt="2024-06-21T13:19:17.327" v="13" actId="1076"/>
        <pc:sldMkLst>
          <pc:docMk/>
          <pc:sldMk cId="0" sldId="257"/>
        </pc:sldMkLst>
        <pc:spChg chg="del">
          <ac:chgData name="Janey Irving" userId="S::janey.irving@educationscotland.gov.scot::effdd303-f77f-4b0e-aead-a47de4d2173f" providerId="AD" clId="Web-{C4B4BF5D-8327-DC4E-704F-61660A663511}" dt="2024-06-21T13:19:11.311" v="11"/>
          <ac:spMkLst>
            <pc:docMk/>
            <pc:sldMk cId="0" sldId="257"/>
            <ac:spMk id="2" creationId="{00000000-0000-0000-0000-000000000000}"/>
          </ac:spMkLst>
        </pc:spChg>
        <pc:picChg chg="add mod">
          <ac:chgData name="Janey Irving" userId="S::janey.irving@educationscotland.gov.scot::effdd303-f77f-4b0e-aead-a47de4d2173f" providerId="AD" clId="Web-{C4B4BF5D-8327-DC4E-704F-61660A663511}" dt="2024-06-21T13:19:17.327" v="13" actId="1076"/>
          <ac:picMkLst>
            <pc:docMk/>
            <pc:sldMk cId="0" sldId="257"/>
            <ac:picMk id="4" creationId="{D1D81CD5-8B52-C103-EA1F-63AF454AF911}"/>
          </ac:picMkLst>
        </pc:picChg>
      </pc:sldChg>
      <pc:sldChg chg="addSp delSp modSp">
        <pc:chgData name="Janey Irving" userId="S::janey.irving@educationscotland.gov.scot::effdd303-f77f-4b0e-aead-a47de4d2173f" providerId="AD" clId="Web-{C4B4BF5D-8327-DC4E-704F-61660A663511}" dt="2024-06-21T13:18:19.559" v="10" actId="1076"/>
        <pc:sldMkLst>
          <pc:docMk/>
          <pc:sldMk cId="0" sldId="258"/>
        </pc:sldMkLst>
        <pc:spChg chg="del">
          <ac:chgData name="Janey Irving" userId="S::janey.irving@educationscotland.gov.scot::effdd303-f77f-4b0e-aead-a47de4d2173f" providerId="AD" clId="Web-{C4B4BF5D-8327-DC4E-704F-61660A663511}" dt="2024-06-21T13:15:16.051" v="3"/>
          <ac:spMkLst>
            <pc:docMk/>
            <pc:sldMk cId="0" sldId="258"/>
            <ac:spMk id="3" creationId="{00000000-0000-0000-0000-000000000000}"/>
          </ac:spMkLst>
        </pc:spChg>
        <pc:picChg chg="add del mod">
          <ac:chgData name="Janey Irving" userId="S::janey.irving@educationscotland.gov.scot::effdd303-f77f-4b0e-aead-a47de4d2173f" providerId="AD" clId="Web-{C4B4BF5D-8327-DC4E-704F-61660A663511}" dt="2024-06-21T13:15:26.411" v="4"/>
          <ac:picMkLst>
            <pc:docMk/>
            <pc:sldMk cId="0" sldId="258"/>
            <ac:picMk id="6" creationId="{ADA9A6D4-C7B5-60EF-D556-A058DCA8522E}"/>
          </ac:picMkLst>
        </pc:picChg>
        <pc:picChg chg="add mod">
          <ac:chgData name="Janey Irving" userId="S::janey.irving@educationscotland.gov.scot::effdd303-f77f-4b0e-aead-a47de4d2173f" providerId="AD" clId="Web-{C4B4BF5D-8327-DC4E-704F-61660A663511}" dt="2024-06-21T13:18:19.559" v="10" actId="1076"/>
          <ac:picMkLst>
            <pc:docMk/>
            <pc:sldMk cId="0" sldId="258"/>
            <ac:picMk id="7" creationId="{27A531FA-B35C-3A56-B6DF-2CBCDD93329A}"/>
          </ac:picMkLst>
        </pc:picChg>
      </pc:sldChg>
    </pc:docChg>
  </pc:docChgLst>
  <pc:docChgLst>
    <pc:chgData name="Janey Irving" userId="S::janey.irving@educationscotland.gov.scot::effdd303-f77f-4b0e-aead-a47de4d2173f" providerId="AD" clId="Web-{5DCE9161-7344-8B43-F919-311C445E3DA7}"/>
    <pc:docChg chg="mod modSld">
      <pc:chgData name="Janey Irving" userId="S::janey.irving@educationscotland.gov.scot::effdd303-f77f-4b0e-aead-a47de4d2173f" providerId="AD" clId="Web-{5DCE9161-7344-8B43-F919-311C445E3DA7}" dt="2024-06-20T13:09:10.094" v="31"/>
      <pc:docMkLst>
        <pc:docMk/>
      </pc:docMkLst>
      <pc:sldChg chg="delCm modCm modNotes">
        <pc:chgData name="Janey Irving" userId="S::janey.irving@educationscotland.gov.scot::effdd303-f77f-4b0e-aead-a47de4d2173f" providerId="AD" clId="Web-{5DCE9161-7344-8B43-F919-311C445E3DA7}" dt="2024-06-20T13:09:10.094" v="31"/>
        <pc:sldMkLst>
          <pc:docMk/>
          <pc:sldMk cId="0" sldId="257"/>
        </pc:sldMkLst>
        <pc:extLst>
          <p:ext xmlns:p="http://schemas.openxmlformats.org/presentationml/2006/main" uri="{D6D511B9-2390-475A-947B-AFAB55BFBCF1}">
            <pc226:cmChg xmlns:pc226="http://schemas.microsoft.com/office/powerpoint/2022/06/main/command" chg="del mod">
              <pc226:chgData name="Janey Irving" userId="S::janey.irving@educationscotland.gov.scot::effdd303-f77f-4b0e-aead-a47de4d2173f" providerId="AD" clId="Web-{5DCE9161-7344-8B43-F919-311C445E3DA7}" dt="2024-06-20T13:09:10.094" v="31"/>
              <pc2:cmMkLst xmlns:pc2="http://schemas.microsoft.com/office/powerpoint/2019/9/main/command">
                <pc:docMk/>
                <pc:sldMk cId="0" sldId="257"/>
                <pc2:cmMk id="{7E61197B-0204-4094-8069-2B221BBF4DFF}"/>
              </pc2:cmMkLst>
              <pc226:cmRplyChg chg="add">
                <pc226:chgData name="Janey Irving" userId="S::janey.irving@educationscotland.gov.scot::effdd303-f77f-4b0e-aead-a47de4d2173f" providerId="AD" clId="Web-{5DCE9161-7344-8B43-F919-311C445E3DA7}" dt="2024-06-20T13:09:01.641" v="29"/>
                <pc2:cmRplyMkLst xmlns:pc2="http://schemas.microsoft.com/office/powerpoint/2019/9/main/command">
                  <pc:docMk/>
                  <pc:sldMk cId="0" sldId="257"/>
                  <pc2:cmMk id="{7E61197B-0204-4094-8069-2B221BBF4DFF}"/>
                  <pc2:cmRplyMk id="{A9CF5445-1B1C-4909-AB3A-C786DD228A92}"/>
                </pc2:cmRplyMkLst>
              </pc226:cmRplyChg>
            </pc226:cmChg>
          </p:ext>
        </pc:extLst>
      </pc:sldChg>
    </pc:docChg>
  </pc:docChgLst>
  <pc:docChgLst>
    <pc:chgData name="Mandy Toogood" userId="S::mandy.toogood@educationscotland.gov.scot::406bc159-efe1-4be9-95ee-4140020a12ad" providerId="AD" clId="Web-{C47DC5A9-7EC7-3395-BB7E-5F5B8794A77C}"/>
    <pc:docChg chg="mod modSld">
      <pc:chgData name="Mandy Toogood" userId="S::mandy.toogood@educationscotland.gov.scot::406bc159-efe1-4be9-95ee-4140020a12ad" providerId="AD" clId="Web-{C47DC5A9-7EC7-3395-BB7E-5F5B8794A77C}" dt="2024-06-20T13:12:39.705" v="158"/>
      <pc:docMkLst>
        <pc:docMk/>
      </pc:docMkLst>
      <pc:sldChg chg="modNotes">
        <pc:chgData name="Mandy Toogood" userId="S::mandy.toogood@educationscotland.gov.scot::406bc159-efe1-4be9-95ee-4140020a12ad" providerId="AD" clId="Web-{C47DC5A9-7EC7-3395-BB7E-5F5B8794A77C}" dt="2024-06-20T12:40:15.005" v="12"/>
        <pc:sldMkLst>
          <pc:docMk/>
          <pc:sldMk cId="0" sldId="256"/>
        </pc:sldMkLst>
      </pc:sldChg>
      <pc:sldChg chg="addCm modNotes">
        <pc:chgData name="Mandy Toogood" userId="S::mandy.toogood@educationscotland.gov.scot::406bc159-efe1-4be9-95ee-4140020a12ad" providerId="AD" clId="Web-{C47DC5A9-7EC7-3395-BB7E-5F5B8794A77C}" dt="2024-06-20T12:42:19.400" v="16"/>
        <pc:sldMkLst>
          <pc:docMk/>
          <pc:sldMk cId="0" sldId="257"/>
        </pc:sldMkLst>
        <pc:extLst>
          <p:ext xmlns:p="http://schemas.openxmlformats.org/presentationml/2006/main" uri="{D6D511B9-2390-475A-947B-AFAB55BFBCF1}">
            <pc226:cmChg xmlns:pc226="http://schemas.microsoft.com/office/powerpoint/2022/06/main/command" chg="add">
              <pc226:chgData name="Mandy Toogood" userId="S::mandy.toogood@educationscotland.gov.scot::406bc159-efe1-4be9-95ee-4140020a12ad" providerId="AD" clId="Web-{C47DC5A9-7EC7-3395-BB7E-5F5B8794A77C}" dt="2024-06-20T12:42:19.400" v="16"/>
              <pc2:cmMkLst xmlns:pc2="http://schemas.microsoft.com/office/powerpoint/2019/9/main/command">
                <pc:docMk/>
                <pc:sldMk cId="0" sldId="257"/>
                <pc2:cmMk id="{7E61197B-0204-4094-8069-2B221BBF4DFF}"/>
              </pc2:cmMkLst>
            </pc226:cmChg>
          </p:ext>
        </pc:extLst>
      </pc:sldChg>
      <pc:sldChg chg="modSp">
        <pc:chgData name="Mandy Toogood" userId="S::mandy.toogood@educationscotland.gov.scot::406bc159-efe1-4be9-95ee-4140020a12ad" providerId="AD" clId="Web-{C47DC5A9-7EC7-3395-BB7E-5F5B8794A77C}" dt="2024-06-20T12:46:01.266" v="24" actId="1076"/>
        <pc:sldMkLst>
          <pc:docMk/>
          <pc:sldMk cId="0" sldId="262"/>
        </pc:sldMkLst>
        <pc:spChg chg="mod">
          <ac:chgData name="Mandy Toogood" userId="S::mandy.toogood@educationscotland.gov.scot::406bc159-efe1-4be9-95ee-4140020a12ad" providerId="AD" clId="Web-{C47DC5A9-7EC7-3395-BB7E-5F5B8794A77C}" dt="2024-06-20T12:46:01.266" v="24" actId="1076"/>
          <ac:spMkLst>
            <pc:docMk/>
            <pc:sldMk cId="0" sldId="262"/>
            <ac:spMk id="4" creationId="{00000000-0000-0000-0000-000000000000}"/>
          </ac:spMkLst>
        </pc:spChg>
      </pc:sldChg>
      <pc:sldChg chg="modNotes">
        <pc:chgData name="Mandy Toogood" userId="S::mandy.toogood@educationscotland.gov.scot::406bc159-efe1-4be9-95ee-4140020a12ad" providerId="AD" clId="Web-{C47DC5A9-7EC7-3395-BB7E-5F5B8794A77C}" dt="2024-06-20T12:52:31.215" v="118"/>
        <pc:sldMkLst>
          <pc:docMk/>
          <pc:sldMk cId="0" sldId="266"/>
        </pc:sldMkLst>
      </pc:sldChg>
      <pc:sldChg chg="modNotes">
        <pc:chgData name="Mandy Toogood" userId="S::mandy.toogood@educationscotland.gov.scot::406bc159-efe1-4be9-95ee-4140020a12ad" providerId="AD" clId="Web-{C47DC5A9-7EC7-3395-BB7E-5F5B8794A77C}" dt="2024-06-20T12:54:31.828" v="122"/>
        <pc:sldMkLst>
          <pc:docMk/>
          <pc:sldMk cId="0" sldId="268"/>
        </pc:sldMkLst>
      </pc:sldChg>
      <pc:sldChg chg="modSp modNotes">
        <pc:chgData name="Mandy Toogood" userId="S::mandy.toogood@educationscotland.gov.scot::406bc159-efe1-4be9-95ee-4140020a12ad" providerId="AD" clId="Web-{C47DC5A9-7EC7-3395-BB7E-5F5B8794A77C}" dt="2024-06-20T13:12:39.705" v="158"/>
        <pc:sldMkLst>
          <pc:docMk/>
          <pc:sldMk cId="0" sldId="269"/>
        </pc:sldMkLst>
        <pc:spChg chg="mod">
          <ac:chgData name="Mandy Toogood" userId="S::mandy.toogood@educationscotland.gov.scot::406bc159-efe1-4be9-95ee-4140020a12ad" providerId="AD" clId="Web-{C47DC5A9-7EC7-3395-BB7E-5F5B8794A77C}" dt="2024-06-20T12:58:00.038" v="146" actId="14100"/>
          <ac:spMkLst>
            <pc:docMk/>
            <pc:sldMk cId="0" sldId="269"/>
            <ac:spMk id="4" creationId="{00000000-0000-0000-0000-000000000000}"/>
          </ac:spMkLst>
        </pc:spChg>
        <pc:spChg chg="mod">
          <ac:chgData name="Mandy Toogood" userId="S::mandy.toogood@educationscotland.gov.scot::406bc159-efe1-4be9-95ee-4140020a12ad" providerId="AD" clId="Web-{C47DC5A9-7EC7-3395-BB7E-5F5B8794A77C}" dt="2024-06-20T12:58:34.476" v="148" actId="1076"/>
          <ac:spMkLst>
            <pc:docMk/>
            <pc:sldMk cId="0" sldId="269"/>
            <ac:spMk id="5" creationId="{00000000-0000-0000-0000-000000000000}"/>
          </ac:spMkLst>
        </pc:spChg>
      </pc:sldChg>
    </pc:docChg>
  </pc:docChgLst>
  <pc:docChgLst>
    <pc:chgData name="Janey Irving" userId="S::janey.irving@educationscotland.gov.scot::effdd303-f77f-4b0e-aead-a47de4d2173f" providerId="AD" clId="Web-{2F41B2B6-C1CC-B4E9-C2D0-38025FC07341}"/>
    <pc:docChg chg="modSld">
      <pc:chgData name="Janey Irving" userId="S::janey.irving@educationscotland.gov.scot::effdd303-f77f-4b0e-aead-a47de4d2173f" providerId="AD" clId="Web-{2F41B2B6-C1CC-B4E9-C2D0-38025FC07341}" dt="2024-06-21T14:32:00.761" v="0" actId="1076"/>
      <pc:docMkLst>
        <pc:docMk/>
      </pc:docMkLst>
      <pc:sldChg chg="modSp">
        <pc:chgData name="Janey Irving" userId="S::janey.irving@educationscotland.gov.scot::effdd303-f77f-4b0e-aead-a47de4d2173f" providerId="AD" clId="Web-{2F41B2B6-C1CC-B4E9-C2D0-38025FC07341}" dt="2024-06-21T14:32:00.761" v="0" actId="1076"/>
        <pc:sldMkLst>
          <pc:docMk/>
          <pc:sldMk cId="0" sldId="256"/>
        </pc:sldMkLst>
        <pc:spChg chg="mod">
          <ac:chgData name="Janey Irving" userId="S::janey.irving@educationscotland.gov.scot::effdd303-f77f-4b0e-aead-a47de4d2173f" providerId="AD" clId="Web-{2F41B2B6-C1CC-B4E9-C2D0-38025FC07341}" dt="2024-06-21T14:32:00.761" v="0" actId="1076"/>
          <ac:spMkLst>
            <pc:docMk/>
            <pc:sldMk cId="0" sldId="256"/>
            <ac:spMk id="7" creationId="{00000000-0000-0000-0000-000000000000}"/>
          </ac:spMkLst>
        </pc:spChg>
      </pc:sldChg>
    </pc:docChg>
  </pc:docChgLst>
  <pc:docChgLst>
    <pc:chgData name="Mandy Toogood" userId="S::mandy.toogood@educationscotland.gov.scot::406bc159-efe1-4be9-95ee-4140020a12ad" providerId="AD" clId="Web-{5AE4EFC6-2B6C-3D4C-6F9D-CEED890F35A5}"/>
    <pc:docChg chg="modSld">
      <pc:chgData name="Mandy Toogood" userId="S::mandy.toogood@educationscotland.gov.scot::406bc159-efe1-4be9-95ee-4140020a12ad" providerId="AD" clId="Web-{5AE4EFC6-2B6C-3D4C-6F9D-CEED890F35A5}" dt="2024-06-21T14:23:01.774" v="13" actId="20577"/>
      <pc:docMkLst>
        <pc:docMk/>
      </pc:docMkLst>
      <pc:sldChg chg="modSp">
        <pc:chgData name="Mandy Toogood" userId="S::mandy.toogood@educationscotland.gov.scot::406bc159-efe1-4be9-95ee-4140020a12ad" providerId="AD" clId="Web-{5AE4EFC6-2B6C-3D4C-6F9D-CEED890F35A5}" dt="2024-06-21T14:23:01.774" v="13" actId="20577"/>
        <pc:sldMkLst>
          <pc:docMk/>
          <pc:sldMk cId="0" sldId="256"/>
        </pc:sldMkLst>
        <pc:spChg chg="mod">
          <ac:chgData name="Mandy Toogood" userId="S::mandy.toogood@educationscotland.gov.scot::406bc159-efe1-4be9-95ee-4140020a12ad" providerId="AD" clId="Web-{5AE4EFC6-2B6C-3D4C-6F9D-CEED890F35A5}" dt="2024-06-21T14:23:01.774" v="13" actId="20577"/>
          <ac:spMkLst>
            <pc:docMk/>
            <pc:sldMk cId="0" sldId="256"/>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31911" cy="342900"/>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5180013" y="1"/>
            <a:ext cx="1677987"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04.04.2025</a:t>
            </a:fld>
            <a:endParaRPr lang="cs-CZ"/>
          </a:p>
        </p:txBody>
      </p:sp>
      <p:sp>
        <p:nvSpPr>
          <p:cNvPr id="4" name="Slide Image Placeholder 3"/>
          <p:cNvSpPr>
            <a:spLocks noGrp="1" noRot="1" noChangeAspect="1"/>
          </p:cNvSpPr>
          <p:nvPr>
            <p:ph type="sldImg" idx="2"/>
          </p:nvPr>
        </p:nvSpPr>
        <p:spPr>
          <a:xfrm>
            <a:off x="326497" y="445030"/>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112889" y="3183467"/>
            <a:ext cx="5452533" cy="30813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1"/>
            <a:ext cx="2889956"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3870502" y="6479823"/>
            <a:ext cx="2987498"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professional-learning/self-directed-professional-learning/coaching-in-educ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orms.office.com/e/peiYJF1jF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58850" y="5810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04178" cy="3081339"/>
          </a:xfrm>
          <a:prstGeom prst="rect">
            <a:avLst/>
          </a:prstGeom>
        </p:spPr>
        <p:txBody>
          <a:bodyPr vert="horz" lIns="91440" tIns="45720" rIns="91440" bIns="45720" rtlCol="0"/>
          <a:lstStyle/>
          <a:p>
            <a:pPr marL="0" marR="0" algn="l"/>
            <a:r>
              <a:rPr lang="en-US" dirty="0">
                <a:solidFill>
                  <a:srgbClr val="000000"/>
                </a:solidFill>
                <a:effectLst/>
                <a:latin typeface="Calibri" panose="020F0502020204030204" pitchFamily="34" charset="0"/>
              </a:rPr>
              <a:t>Slide 1.</a:t>
            </a:r>
          </a:p>
          <a:p>
            <a:pPr marL="0" marR="0" algn="l"/>
            <a:r>
              <a:rPr lang="en-US" dirty="0">
                <a:solidFill>
                  <a:srgbClr val="000000"/>
                </a:solidFill>
                <a:effectLst/>
                <a:latin typeface="Calibri" panose="020F0502020204030204" pitchFamily="34" charset="0"/>
              </a:rPr>
              <a:t>Time Allocation: 5 minutes</a:t>
            </a:r>
          </a:p>
          <a:p>
            <a:pPr marL="0" marR="0" algn="l"/>
            <a:r>
              <a:rPr lang="en-US" dirty="0">
                <a:solidFill>
                  <a:srgbClr val="000000"/>
                </a:solidFill>
                <a:effectLst/>
                <a:latin typeface="Calibri" panose="020F0502020204030204" pitchFamily="34" charset="0"/>
              </a:rPr>
              <a:t>Facilitator Notes:</a:t>
            </a:r>
          </a:p>
          <a:p>
            <a:pPr marL="0" marR="0" algn="l"/>
            <a:r>
              <a:rPr lang="en-US" dirty="0">
                <a:solidFill>
                  <a:srgbClr val="000000"/>
                </a:solidFill>
                <a:effectLst/>
                <a:latin typeface="Calibri" panose="020F0502020204030204" pitchFamily="34" charset="0"/>
              </a:rPr>
              <a:t>Coaching can be a powerful tool to support your own growth and the development of your colleagues and learners.   </a:t>
            </a:r>
          </a:p>
          <a:p>
            <a:pPr marL="0" marR="0" algn="l"/>
            <a:r>
              <a:rPr lang="en-US" dirty="0">
                <a:solidFill>
                  <a:srgbClr val="000000"/>
                </a:solidFill>
                <a:effectLst/>
                <a:latin typeface="Calibri" panose="020F0502020204030204" pitchFamily="34" charset="0"/>
              </a:rPr>
              <a:t>This resource will introduce you to the practice of coaching in education and will support you to reflect on how coaching can have the potential to impact on your role.   </a:t>
            </a:r>
          </a:p>
          <a:p>
            <a:pPr marL="0" marR="0" algn="l"/>
            <a:r>
              <a:rPr lang="en-US" dirty="0">
                <a:solidFill>
                  <a:srgbClr val="000000"/>
                </a:solidFill>
                <a:effectLst/>
                <a:latin typeface="Calibri" panose="020F0502020204030204" pitchFamily="34" charset="0"/>
              </a:rPr>
              <a:t>This workshop serves as a springboard for educators to explore the concept of coaching in the educational setting.  It provides an overview of what coaching is, its benefits for educators and learners, and some key elements of effective coaching conversations.</a:t>
            </a:r>
          </a:p>
          <a:p>
            <a:pPr marL="0" marR="0" algn="l"/>
            <a:r>
              <a:rPr lang="en-US" dirty="0">
                <a:solidFill>
                  <a:srgbClr val="000000"/>
                </a:solidFill>
                <a:effectLst/>
                <a:latin typeface="Calibri" panose="020F0502020204030204" pitchFamily="34" charset="0"/>
              </a:rPr>
              <a:t>Workshop Content:</a:t>
            </a:r>
          </a:p>
          <a:p>
            <a:pPr marL="0" marR="0" algn="l"/>
            <a:r>
              <a:rPr lang="en-US" dirty="0">
                <a:solidFill>
                  <a:srgbClr val="000000"/>
                </a:solidFill>
                <a:effectLst/>
                <a:latin typeface="Calibri" panose="020F0502020204030204" pitchFamily="34" charset="0"/>
              </a:rPr>
              <a:t>There are 3 sections.</a:t>
            </a:r>
          </a:p>
          <a:p>
            <a:pPr marL="0" marR="0" algn="l"/>
            <a:r>
              <a:rPr lang="en-US" dirty="0">
                <a:solidFill>
                  <a:srgbClr val="000000"/>
                </a:solidFill>
                <a:effectLst/>
                <a:latin typeface="Calibri" panose="020F0502020204030204" pitchFamily="34" charset="0"/>
              </a:rPr>
              <a:t>Part 1.  What is coaching? (45- </a:t>
            </a:r>
            <a:r>
              <a:rPr lang="en-US" dirty="0" err="1">
                <a:solidFill>
                  <a:srgbClr val="000000"/>
                </a:solidFill>
                <a:effectLst/>
                <a:latin typeface="Calibri" panose="020F0502020204030204" pitchFamily="34" charset="0"/>
              </a:rPr>
              <a:t>60mins</a:t>
            </a:r>
            <a:r>
              <a:rPr lang="en-US" dirty="0">
                <a:solidFill>
                  <a:srgbClr val="000000"/>
                </a:solidFill>
                <a:effectLst/>
                <a:latin typeface="Calibri" panose="020F0502020204030204" pitchFamily="34" charset="0"/>
              </a:rPr>
              <a:t>)</a:t>
            </a:r>
          </a:p>
          <a:p>
            <a:pPr marL="0" marR="0" algn="l"/>
            <a:r>
              <a:rPr lang="en-US" dirty="0">
                <a:solidFill>
                  <a:srgbClr val="000000"/>
                </a:solidFill>
                <a:effectLst/>
                <a:latin typeface="Calibri" panose="020F0502020204030204" pitchFamily="34" charset="0"/>
              </a:rPr>
              <a:t>Part 2.  Why learn about coaching? (45-</a:t>
            </a:r>
            <a:r>
              <a:rPr lang="en-US" dirty="0" err="1">
                <a:solidFill>
                  <a:srgbClr val="000000"/>
                </a:solidFill>
                <a:effectLst/>
                <a:latin typeface="Calibri" panose="020F0502020204030204" pitchFamily="34" charset="0"/>
              </a:rPr>
              <a:t>60mins</a:t>
            </a:r>
            <a:r>
              <a:rPr lang="en-US" dirty="0">
                <a:solidFill>
                  <a:srgbClr val="000000"/>
                </a:solidFill>
                <a:effectLst/>
                <a:latin typeface="Calibri" panose="020F0502020204030204" pitchFamily="34" charset="0"/>
              </a:rPr>
              <a:t>)</a:t>
            </a:r>
          </a:p>
          <a:p>
            <a:pPr marL="0" marR="0" algn="l"/>
            <a:r>
              <a:rPr lang="en-US" dirty="0">
                <a:solidFill>
                  <a:srgbClr val="000000"/>
                </a:solidFill>
                <a:effectLst/>
                <a:latin typeface="Calibri" panose="020F0502020204030204" pitchFamily="34" charset="0"/>
              </a:rPr>
              <a:t>Part 3.  Next Steps (30 - 45 mins)</a:t>
            </a:r>
          </a:p>
          <a:p>
            <a:pPr marL="0" marR="0" algn="l"/>
            <a:r>
              <a:rPr lang="en-US" dirty="0">
                <a:solidFill>
                  <a:srgbClr val="000000"/>
                </a:solidFill>
                <a:effectLst/>
                <a:latin typeface="Calibri" panose="020F0502020204030204" pitchFamily="34" charset="0"/>
              </a:rPr>
              <a:t>Target Audience: </a:t>
            </a:r>
          </a:p>
          <a:p>
            <a:pPr marL="0" marR="0" algn="l"/>
            <a:r>
              <a:rPr lang="en-US" dirty="0">
                <a:solidFill>
                  <a:srgbClr val="000000"/>
                </a:solidFill>
                <a:effectLst/>
                <a:latin typeface="Calibri" panose="020F0502020204030204" pitchFamily="34" charset="0"/>
              </a:rPr>
              <a:t>This presentation is designed for educators interested in learning about the concept of coaching and its potential benefits in an educational setting.  This could include teachers, school leaders, curriculum specialists, and anyone involved in supporting professional learning.</a:t>
            </a:r>
          </a:p>
          <a:p>
            <a:pPr marL="0" marR="0" algn="l"/>
            <a:r>
              <a:rPr lang="en-US" dirty="0">
                <a:solidFill>
                  <a:srgbClr val="000000"/>
                </a:solidFill>
                <a:effectLst/>
                <a:latin typeface="Calibri" panose="020F0502020204030204" pitchFamily="34" charset="0"/>
              </a:rPr>
              <a:t>Adapting the presentation:</a:t>
            </a:r>
          </a:p>
          <a:p>
            <a:pPr marL="0" marR="0" algn="l"/>
            <a:r>
              <a:rPr lang="en-US" dirty="0">
                <a:solidFill>
                  <a:srgbClr val="000000"/>
                </a:solidFill>
                <a:effectLst/>
                <a:latin typeface="Calibri" panose="020F0502020204030204" pitchFamily="34" charset="0"/>
              </a:rPr>
              <a:t>Facilitators can adapt this presentation. We encourage </a:t>
            </a:r>
            <a:r>
              <a:rPr lang="en-US" dirty="0" err="1">
                <a:solidFill>
                  <a:srgbClr val="000000"/>
                </a:solidFill>
                <a:effectLst/>
                <a:latin typeface="Calibri" panose="020F0502020204030204" pitchFamily="34" charset="0"/>
              </a:rPr>
              <a:t>customisation</a:t>
            </a:r>
            <a:r>
              <a:rPr lang="en-US" dirty="0">
                <a:solidFill>
                  <a:srgbClr val="000000"/>
                </a:solidFill>
                <a:effectLst/>
                <a:latin typeface="Calibri" panose="020F0502020204030204" pitchFamily="34" charset="0"/>
              </a:rPr>
              <a:t> to suit the specific needs and context of your setting.</a:t>
            </a:r>
          </a:p>
          <a:p>
            <a:pPr marL="0" marR="0" algn="l"/>
            <a:r>
              <a:rPr lang="en-US" dirty="0">
                <a:solidFill>
                  <a:srgbClr val="000000"/>
                </a:solidFill>
                <a:effectLst/>
                <a:latin typeface="Calibri" panose="020F0502020204030204" pitchFamily="34" charset="0"/>
              </a:rPr>
              <a:t>Consider adding local examples or case studies of coaching within your setting.</a:t>
            </a:r>
          </a:p>
          <a:p>
            <a:pPr marL="0" marR="0" algn="l"/>
            <a:r>
              <a:rPr lang="en-US" dirty="0">
                <a:solidFill>
                  <a:srgbClr val="000000"/>
                </a:solidFill>
                <a:effectLst/>
                <a:latin typeface="Calibri" panose="020F0502020204030204" pitchFamily="34" charset="0"/>
              </a:rPr>
              <a:t>Tailor the activities or discussion prompts to address specific challenges or areas of focus for your educators.</a:t>
            </a:r>
          </a:p>
          <a:p>
            <a:pPr marL="0" marR="0" algn="l"/>
            <a:r>
              <a:rPr lang="en-US" dirty="0">
                <a:solidFill>
                  <a:srgbClr val="000000"/>
                </a:solidFill>
                <a:effectLst/>
                <a:latin typeface="Calibri" panose="020F0502020204030204" pitchFamily="34" charset="0"/>
              </a:rPr>
              <a:t>Duration:</a:t>
            </a:r>
          </a:p>
          <a:p>
            <a:pPr marL="0" marR="0" algn="l"/>
            <a:r>
              <a:rPr lang="en-US" dirty="0">
                <a:solidFill>
                  <a:srgbClr val="000000"/>
                </a:solidFill>
                <a:effectLst/>
                <a:latin typeface="Calibri" panose="020F0502020204030204" pitchFamily="34" charset="0"/>
              </a:rPr>
              <a:t>The presentation can be delivered in 60 - 75 minutes. However, the total PLR (Professional Learning Resource) experience can be extended depending on the chosen activities and level of discussion.</a:t>
            </a:r>
          </a:p>
          <a:p>
            <a:pPr marL="0" marR="0" algn="l"/>
            <a:r>
              <a:rPr lang="en-US" dirty="0">
                <a:solidFill>
                  <a:srgbClr val="000000"/>
                </a:solidFill>
                <a:effectLst/>
                <a:latin typeface="Calibri" panose="020F0502020204030204" pitchFamily="34" charset="0"/>
              </a:rPr>
              <a:t>This PLR can be broken down into multiple shorter sessions. If opting for multiple sessions, consider incorporating activities or discussions from the presentation into follow-up sessions to deepen learning and explore coaching implementation strategies.</a:t>
            </a:r>
          </a:p>
          <a:p>
            <a:pPr marL="0" marR="0" algn="l"/>
            <a:r>
              <a:rPr lang="en-US" dirty="0">
                <a:solidFill>
                  <a:srgbClr val="000000"/>
                </a:solidFill>
                <a:effectLst/>
                <a:latin typeface="Calibri" panose="020F0502020204030204" pitchFamily="34" charset="0"/>
              </a:rPr>
              <a:t>Groupings:</a:t>
            </a:r>
          </a:p>
          <a:p>
            <a:pPr marL="0" marR="0" algn="l"/>
            <a:r>
              <a:rPr lang="en-US" dirty="0">
                <a:solidFill>
                  <a:srgbClr val="000000"/>
                </a:solidFill>
                <a:effectLst/>
                <a:latin typeface="Calibri" panose="020F0502020204030204" pitchFamily="34" charset="0"/>
              </a:rPr>
              <a:t>Group work is encouraged throughout the presentation to foster collaboration and shared learning. Activities can be designed for small groups of 2-4 participants or larger groups depending on the activity and the number of educators involved.</a:t>
            </a:r>
          </a:p>
          <a:p>
            <a:pPr marL="0" marR="0" algn="l"/>
            <a:r>
              <a:rPr lang="en-US" dirty="0">
                <a:solidFill>
                  <a:srgbClr val="000000"/>
                </a:solidFill>
                <a:effectLst/>
                <a:latin typeface="Calibri" panose="020F0502020204030204" pitchFamily="34" charset="0"/>
              </a:rPr>
              <a:t>Pre-reading:</a:t>
            </a:r>
          </a:p>
          <a:p>
            <a:pPr marL="0" marR="0" algn="l"/>
            <a:r>
              <a:rPr lang="en-US" dirty="0">
                <a:solidFill>
                  <a:srgbClr val="000000"/>
                </a:solidFill>
                <a:effectLst/>
                <a:latin typeface="Calibri" panose="020F0502020204030204" pitchFamily="34" charset="0"/>
              </a:rPr>
              <a:t>There are no mandatory pre-reading requirements for either the facilitator or participants.</a:t>
            </a:r>
          </a:p>
          <a:p>
            <a:pPr marL="0" marR="0" algn="l"/>
            <a:r>
              <a:rPr lang="en-US" dirty="0">
                <a:solidFill>
                  <a:srgbClr val="000000"/>
                </a:solidFill>
                <a:effectLst/>
                <a:latin typeface="Calibri" panose="020F0502020204030204" pitchFamily="34" charset="0"/>
              </a:rPr>
              <a:t>However, to enhance the learning experience, facilitators may consider reviewing resources on coaching in education (websites, articles) </a:t>
            </a:r>
            <a:r>
              <a:rPr lang="en-US" dirty="0">
                <a:effectLst/>
                <a:latin typeface="Calibri" panose="020F0502020204030204" pitchFamily="34" charset="0"/>
                <a:hlinkClick r:id="rId3"/>
              </a:rPr>
              <a:t>Coaching in Education | Self-directed professional learning | Professional Learning | Education Scotland</a:t>
            </a:r>
            <a:r>
              <a:rPr lang="en-US" dirty="0">
                <a:solidFill>
                  <a:srgbClr val="000000"/>
                </a:solidFill>
                <a:effectLst/>
                <a:latin typeface="Calibri" panose="020F0502020204030204" pitchFamily="34" charset="0"/>
              </a:rPr>
              <a:t>  to gain a deeper understanding of the topic.</a:t>
            </a:r>
            <a:endParaRPr lang="en-US" dirty="0">
              <a:effectLst/>
              <a:latin typeface="Calibri" panose="020F0502020204030204" pitchFamily="34" charset="0"/>
            </a:endParaRPr>
          </a:p>
          <a:p>
            <a:pPr marL="0" marR="0" algn="l"/>
            <a:r>
              <a:rPr lang="en-US" dirty="0">
                <a:solidFill>
                  <a:srgbClr val="000000"/>
                </a:solidFill>
                <a:effectLst/>
                <a:latin typeface="Calibri" panose="020F0502020204030204" pitchFamily="34" charset="0"/>
              </a:rPr>
              <a:t>Optionally, facilitators can share relevant resources with participants beforehand to spark their initial interest in coaching.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43025" y="4905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955822" cy="3081339"/>
          </a:xfrm>
          <a:prstGeom prst="rect">
            <a:avLst/>
          </a:prstGeom>
        </p:spPr>
        <p:txBody>
          <a:bodyPr vert="horz" lIns="91440" tIns="45720" rIns="91440" bIns="45720" rtlCol="0"/>
          <a:lstStyle/>
          <a:p>
            <a:r>
              <a:rPr lang="en-US" dirty="0"/>
              <a:t>Slide 10.</a:t>
            </a:r>
          </a:p>
          <a:p>
            <a:endParaRPr lang="en-US" dirty="0"/>
          </a:p>
          <a:p>
            <a:r>
              <a:rPr lang="en-US" dirty="0"/>
              <a:t>Key Messages:</a:t>
            </a:r>
          </a:p>
          <a:p>
            <a:endParaRPr lang="en-US" dirty="0"/>
          </a:p>
          <a:p>
            <a:r>
              <a:rPr lang="en-US" dirty="0"/>
              <a:t>Definitions of coaching are wide ranging. The term coaching describes a continuous two-way process through which individuals are supported to solve problems, address issues or do tasks to a higher standard than would otherwise be the case, through professional dialogue with a coach or mentor.</a:t>
            </a:r>
          </a:p>
          <a:p>
            <a:endParaRPr lang="en-US" dirty="0"/>
          </a:p>
          <a:p>
            <a:r>
              <a:rPr lang="en-US" dirty="0"/>
              <a:t>The definition of coaching promoted by Growth Coaching International describes coaching as: (Read or allow participants to read quote on slide)</a:t>
            </a:r>
          </a:p>
          <a:p>
            <a:endParaRPr lang="en-US" dirty="0"/>
          </a:p>
          <a:p>
            <a:r>
              <a:rPr lang="en-US" dirty="0"/>
              <a:t>Prompt Question to group:  Does this definition resonate with our own thoughts from the previous activity?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39825" y="4445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786489" cy="3081339"/>
          </a:xfrm>
          <a:prstGeom prst="rect">
            <a:avLst/>
          </a:prstGeom>
        </p:spPr>
        <p:txBody>
          <a:bodyPr vert="horz" lIns="91440" tIns="45720" rIns="91440" bIns="45720" rtlCol="0"/>
          <a:lstStyle/>
          <a:p>
            <a:r>
              <a:rPr lang="en-US" dirty="0"/>
              <a:t>Slide 11.</a:t>
            </a:r>
          </a:p>
          <a:p>
            <a:endParaRPr lang="en-US" dirty="0"/>
          </a:p>
          <a:p>
            <a:r>
              <a:rPr lang="en-US" dirty="0"/>
              <a:t>Key Messages:</a:t>
            </a:r>
            <a:endParaRPr lang="en-US" dirty="0">
              <a:ea typeface="Calibri"/>
              <a:cs typeface="Calibri"/>
            </a:endParaRPr>
          </a:p>
          <a:p>
            <a:r>
              <a:rPr lang="en-US" dirty="0"/>
              <a:t>Reinforce the definitions of Coaching from Institute of Coaching.</a:t>
            </a:r>
            <a:endParaRPr lang="en-US" dirty="0">
              <a:ea typeface="Calibri"/>
              <a:cs typeface="Calibri"/>
            </a:endParaRPr>
          </a:p>
          <a:p>
            <a:endParaRPr lang="en-US" dirty="0"/>
          </a:p>
          <a:p>
            <a:r>
              <a:rPr lang="en-US" dirty="0"/>
              <a:t>Prompt Question to group:  How does this definition resonate with our own thoughts from the previous activity? </a:t>
            </a:r>
            <a:endParaRPr lang="en-US" dirty="0">
              <a:ea typeface="Calibri"/>
              <a:cs typeface="Calibri"/>
            </a:endParaRPr>
          </a:p>
          <a:p>
            <a:r>
              <a:rPr lang="en-US" dirty="0">
                <a:ea typeface="Calibri"/>
                <a:cs typeface="Calibri"/>
              </a:rPr>
              <a:t>What are you thinking now about coaching?</a:t>
            </a:r>
          </a:p>
          <a:p>
            <a:r>
              <a:rPr lang="en-US" dirty="0">
                <a:ea typeface="Calibri"/>
                <a:cs typeface="Calibri"/>
              </a:rPr>
              <a:t>What questions do you have now about coaching?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41425"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83200" cy="3081339"/>
          </a:xfrm>
          <a:prstGeom prst="rect">
            <a:avLst/>
          </a:prstGeom>
        </p:spPr>
        <p:txBody>
          <a:bodyPr vert="horz" lIns="91440" tIns="45720" rIns="91440" bIns="45720" rtlCol="0"/>
          <a:lstStyle/>
          <a:p>
            <a:r>
              <a:rPr lang="en-US" dirty="0"/>
              <a:t>Slide 12.</a:t>
            </a:r>
          </a:p>
          <a:p>
            <a:endParaRPr lang="en-US" dirty="0"/>
          </a:p>
          <a:p>
            <a:r>
              <a:rPr lang="en-US" dirty="0"/>
              <a:t>Time Allocation: 3 minutes reading (this may be expanded if teachers log into My </a:t>
            </a:r>
            <a:r>
              <a:rPr lang="en-US" dirty="0" err="1"/>
              <a:t>GTCS</a:t>
            </a:r>
            <a:r>
              <a:rPr lang="en-US" dirty="0"/>
              <a:t> and access EBSCO reading) followed by 5 - 10 minutes discussion time depending on size of the group.</a:t>
            </a:r>
          </a:p>
          <a:p>
            <a:endParaRPr lang="en-US" dirty="0"/>
          </a:p>
          <a:p>
            <a:r>
              <a:rPr lang="en-US" dirty="0"/>
              <a:t>Key Messages:</a:t>
            </a:r>
          </a:p>
          <a:p>
            <a:r>
              <a:rPr lang="en-US" dirty="0"/>
              <a:t>Acknowledge the vast definitions of coaching, but </a:t>
            </a:r>
            <a:r>
              <a:rPr lang="en-US" dirty="0" err="1"/>
              <a:t>emphasise</a:t>
            </a:r>
            <a:r>
              <a:rPr lang="en-US" dirty="0"/>
              <a:t> the core concept: a structured dialogue that supports problem-solving, growth, and professional development.</a:t>
            </a:r>
          </a:p>
          <a:p>
            <a:endParaRPr lang="en-US" dirty="0"/>
          </a:p>
          <a:p>
            <a:r>
              <a:rPr lang="en-US" dirty="0"/>
              <a:t>Materials: Website link - https://education.gov.scot/professional-learning/self-directed-professional-learning/coaching-in-education/what-is-coaching/</a:t>
            </a:r>
          </a:p>
          <a:p>
            <a:endParaRPr lang="en-US" dirty="0"/>
          </a:p>
          <a:p>
            <a:r>
              <a:rPr lang="en-US" dirty="0"/>
              <a:t>Instructions:</a:t>
            </a:r>
          </a:p>
          <a:p>
            <a:r>
              <a:rPr lang="en-US" dirty="0"/>
              <a:t>1. Targeted Reading: To delve deeper into the concept of coaching, ask the participants to focus on reading for the next 3 minutes. </a:t>
            </a:r>
          </a:p>
          <a:p>
            <a:r>
              <a:rPr lang="en-US" dirty="0"/>
              <a:t>2. Open the website on personal devices, or read from the main projection screen.</a:t>
            </a:r>
          </a:p>
          <a:p>
            <a:r>
              <a:rPr lang="en-US" dirty="0" err="1"/>
              <a:t>3.Ask</a:t>
            </a:r>
            <a:r>
              <a:rPr lang="en-US" dirty="0"/>
              <a:t> participants to keep in mind the following questions while they are reading: </a:t>
            </a:r>
          </a:p>
          <a:p>
            <a:r>
              <a:rPr lang="en-US" dirty="0"/>
              <a:t>- What are the key characteristics of coaching? - What are some potential benefits of coaching for educators? </a:t>
            </a:r>
          </a:p>
          <a:p>
            <a:r>
              <a:rPr lang="en-US" dirty="0"/>
              <a:t>4. When finished ask participants to share reflections on the questions above in group.  </a:t>
            </a:r>
          </a:p>
          <a:p>
            <a:endParaRPr lang="en-US" dirty="0"/>
          </a:p>
          <a:p>
            <a:r>
              <a:rPr lang="en-US" dirty="0"/>
              <a:t>Note: If </a:t>
            </a:r>
            <a:r>
              <a:rPr lang="en-US" dirty="0" err="1"/>
              <a:t>GTCS</a:t>
            </a:r>
            <a:r>
              <a:rPr lang="en-US" dirty="0"/>
              <a:t> registered teachers are involved in this activity you may want to provide more time to allow them to access the materials on EBSCO via My </a:t>
            </a:r>
            <a:r>
              <a:rPr lang="en-US" dirty="0" err="1"/>
              <a:t>GTCS</a:t>
            </a:r>
            <a:r>
              <a:rPr lang="en-US" dirty="0"/>
              <a:t> account.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0450" y="4794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28356" cy="3081339"/>
          </a:xfrm>
          <a:prstGeom prst="rect">
            <a:avLst/>
          </a:prstGeom>
        </p:spPr>
        <p:txBody>
          <a:bodyPr vert="horz" lIns="91440" tIns="45720" rIns="91440" bIns="45720" rtlCol="0"/>
          <a:lstStyle/>
          <a:p>
            <a:r>
              <a:rPr lang="en-US" dirty="0"/>
              <a:t>Slide 13</a:t>
            </a:r>
          </a:p>
          <a:p>
            <a:endParaRPr lang="en-US" dirty="0"/>
          </a:p>
          <a:p>
            <a:r>
              <a:rPr lang="en-US" dirty="0"/>
              <a:t>Time Allocation: Slide 5 - 10 minutes depending on level of discussion sparked from table.</a:t>
            </a:r>
            <a:endParaRPr lang="en-US" dirty="0">
              <a:ea typeface="Calibri"/>
              <a:cs typeface="Calibri"/>
            </a:endParaRPr>
          </a:p>
          <a:p>
            <a:endParaRPr lang="en-US" dirty="0"/>
          </a:p>
          <a:p>
            <a:r>
              <a:rPr lang="en-US" dirty="0"/>
              <a:t>Key Messages:</a:t>
            </a:r>
            <a:endParaRPr lang="en-US" dirty="0">
              <a:ea typeface="Calibri"/>
              <a:cs typeface="Calibri"/>
            </a:endParaRPr>
          </a:p>
          <a:p>
            <a:r>
              <a:rPr lang="en-US" dirty="0"/>
              <a:t>This table comes from the Coaching in Education Strategy for Scotland.</a:t>
            </a:r>
            <a:endParaRPr lang="en-US" dirty="0">
              <a:ea typeface="Calibri"/>
              <a:cs typeface="Calibri"/>
            </a:endParaRPr>
          </a:p>
          <a:p>
            <a:endParaRPr lang="en-US" dirty="0"/>
          </a:p>
          <a:p>
            <a:pPr algn="just"/>
            <a:r>
              <a:rPr lang="en-GB" dirty="0"/>
              <a:t>Most definitions focus on a one to one coaching relationship, however, using a coaching approach which is a less formal relationship and can be applied to groups or teams, can also be applied. </a:t>
            </a:r>
            <a:endParaRPr lang="en-US" dirty="0"/>
          </a:p>
          <a:p>
            <a:pPr algn="just"/>
            <a:endParaRPr lang="en-US" dirty="0"/>
          </a:p>
          <a:p>
            <a:r>
              <a:rPr lang="en-US" b="1" dirty="0"/>
              <a:t>One to One coaching partnership:</a:t>
            </a:r>
            <a:r>
              <a:rPr lang="en-US" dirty="0"/>
              <a:t> This involves a structured partnership with someone who has had some professional learning and experience of coaching. You'll establish goals, explore strategies, and reflect on progress over a set period or an agreed number of sessions. </a:t>
            </a:r>
          </a:p>
          <a:p>
            <a:r>
              <a:rPr lang="en-US" b="1" dirty="0"/>
              <a:t>Using a coaching approach.</a:t>
            </a:r>
            <a:r>
              <a:rPr lang="en-US" dirty="0"/>
              <a:t> This is about applying coaching principles and techniques in everyday interactions. Imagine using powerful questions to spark reflection in a colleague during a planning session, or offering focused feedback. This gives the potential  to integrate coaching skills into your daily routine, fostering growth "in the moment."</a:t>
            </a:r>
            <a:r>
              <a:rPr lang="en-GB" dirty="0"/>
              <a:t> </a:t>
            </a:r>
            <a:endParaRPr lang="en-US" dirty="0"/>
          </a:p>
          <a:p>
            <a:endParaRPr lang="en-US" dirty="0">
              <a:ea typeface="Calibri"/>
              <a:cs typeface="Calibri"/>
            </a:endParaRPr>
          </a:p>
          <a:p>
            <a:r>
              <a:rPr lang="en-US" dirty="0"/>
              <a:t>This table highlights how coaching can be applied in many different contexts.</a:t>
            </a:r>
            <a:endParaRPr lang="en-US" dirty="0">
              <a:ea typeface="Calibri"/>
              <a:cs typeface="Calibri"/>
            </a:endParaRPr>
          </a:p>
          <a:p>
            <a:endParaRPr lang="en-US" dirty="0"/>
          </a:p>
          <a:p>
            <a:r>
              <a:rPr lang="en-US" dirty="0"/>
              <a:t>Spend 5 minutes allowing the group to read through this table and take any questions that may arise.</a:t>
            </a:r>
            <a:endParaRPr lang="en-US" dirty="0">
              <a:ea typeface="Calibri"/>
              <a:cs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54138" y="5016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50933" cy="3081339"/>
          </a:xfrm>
          <a:prstGeom prst="rect">
            <a:avLst/>
          </a:prstGeom>
        </p:spPr>
        <p:txBody>
          <a:bodyPr vert="horz" lIns="91440" tIns="45720" rIns="91440" bIns="45720" rtlCol="0"/>
          <a:lstStyle/>
          <a:p>
            <a:r>
              <a:rPr lang="en-US" dirty="0"/>
              <a:t>Slide 14</a:t>
            </a:r>
          </a:p>
          <a:p>
            <a:endParaRPr lang="en-US" dirty="0"/>
          </a:p>
          <a:p>
            <a:r>
              <a:rPr lang="en-US" dirty="0"/>
              <a:t>Time Allocation: Slide 5 minutes</a:t>
            </a:r>
            <a:endParaRPr lang="en-US" dirty="0">
              <a:ea typeface="Calibri"/>
              <a:cs typeface="Calibri"/>
            </a:endParaRPr>
          </a:p>
          <a:p>
            <a:endParaRPr lang="en-US" dirty="0"/>
          </a:p>
          <a:p>
            <a:r>
              <a:rPr lang="en-US" dirty="0"/>
              <a:t>Key Messages: </a:t>
            </a:r>
          </a:p>
          <a:p>
            <a:endParaRPr lang="en-US" dirty="0">
              <a:ea typeface="Calibri"/>
              <a:cs typeface="Calibri"/>
            </a:endParaRPr>
          </a:p>
          <a:p>
            <a:r>
              <a:rPr lang="en-GB" u="sng" dirty="0"/>
              <a:t>Coaching V Mentoring – understanding the similarities and differences</a:t>
            </a:r>
            <a:endParaRPr lang="en-US" dirty="0"/>
          </a:p>
          <a:p>
            <a:endParaRPr lang="en-US" dirty="0"/>
          </a:p>
          <a:p>
            <a:r>
              <a:rPr lang="en-GB" dirty="0"/>
              <a:t>There are many similarities between coaching and mentoring. The terms coaching and mentoring describe a continuous two-way process through which the person in the role of coach or mentor, uses questions, discussion and guided activity to help the person being coached, or mentored, to solve problems, address issues, or focus on new areas for development. Both coaching and mentoring support professional learning and development.  </a:t>
            </a:r>
            <a:endParaRPr lang="en-US" dirty="0"/>
          </a:p>
          <a:p>
            <a:endParaRPr lang="en-US" dirty="0">
              <a:ea typeface="Calibri"/>
              <a:cs typeface="Calibri"/>
            </a:endParaRPr>
          </a:p>
          <a:p>
            <a:endParaRPr lang="en-US" dirty="0"/>
          </a:p>
          <a:p>
            <a:r>
              <a:rPr lang="en-US" dirty="0"/>
              <a:t>Key differences between coaching and  mentoring: ​</a:t>
            </a:r>
            <a:endParaRPr lang="en-US" dirty="0">
              <a:ea typeface="Calibri"/>
              <a:cs typeface="Calibri"/>
            </a:endParaRPr>
          </a:p>
          <a:p>
            <a:endParaRPr lang="en-US" dirty="0"/>
          </a:p>
          <a:p>
            <a:r>
              <a:rPr lang="en-US" dirty="0"/>
              <a:t>While both offer support, coaching is more focused on present needs and support to develop future goals, with the coachee taking ownership of their development. Mentoring often involves a more experienced person guiding a less experienced one through career transitions.  ​</a:t>
            </a:r>
            <a:endParaRPr lang="en-US" dirty="0">
              <a:ea typeface="Calibri"/>
              <a:cs typeface="Calibri"/>
            </a:endParaRPr>
          </a:p>
          <a:p>
            <a:r>
              <a:rPr lang="en-US" dirty="0"/>
              <a:t>​</a:t>
            </a:r>
            <a:endParaRPr lang="en-US" dirty="0">
              <a:ea typeface="Calibri"/>
              <a:cs typeface="Calibri"/>
            </a:endParaRPr>
          </a:p>
          <a:p>
            <a:r>
              <a:rPr lang="en-US" dirty="0"/>
              <a:t>Overall, coaching in education is a powerful tool for fostering a culture of continuous learning and improvement. It empowers educators and learners to reach their full potential, ultimately leading to a more successful and enriching learning environment.  ​</a:t>
            </a:r>
            <a:endParaRPr lang="en-US" dirty="0">
              <a:ea typeface="Calibri"/>
              <a:cs typeface="Calibri"/>
            </a:endParaRPr>
          </a:p>
          <a:p>
            <a:endParaRPr lang="en-US" dirty="0"/>
          </a:p>
          <a:p>
            <a:r>
              <a:rPr lang="en-US" dirty="0"/>
              <a:t>Coaching V Mentoring: The key skills required for coaching and mentoring are fundamentally the same, but the purpose of the relationship differs: ​</a:t>
            </a:r>
            <a:endParaRPr lang="en-US" dirty="0">
              <a:ea typeface="Calibri"/>
              <a:cs typeface="Calibri"/>
            </a:endParaRPr>
          </a:p>
          <a:p>
            <a:endParaRPr lang="en-US" dirty="0"/>
          </a:p>
          <a:p>
            <a:r>
              <a:rPr lang="en-US" dirty="0"/>
              <a:t>Coaching is: ​</a:t>
            </a:r>
            <a:endParaRPr lang="en-US" dirty="0">
              <a:ea typeface="Calibri"/>
              <a:cs typeface="Calibri"/>
            </a:endParaRPr>
          </a:p>
          <a:p>
            <a:endParaRPr lang="en-US" dirty="0"/>
          </a:p>
          <a:p>
            <a:r>
              <a:rPr lang="en-US" dirty="0"/>
              <a:t>Awareness based ​</a:t>
            </a:r>
            <a:endParaRPr lang="en-US" dirty="0">
              <a:ea typeface="Calibri"/>
              <a:cs typeface="Calibri"/>
            </a:endParaRPr>
          </a:p>
          <a:p>
            <a:endParaRPr lang="en-US" dirty="0"/>
          </a:p>
          <a:p>
            <a:r>
              <a:rPr lang="en-US" dirty="0" err="1"/>
              <a:t>Focussed</a:t>
            </a:r>
            <a:r>
              <a:rPr lang="en-US" dirty="0"/>
              <a:t> on task, performance and development ​</a:t>
            </a:r>
            <a:endParaRPr lang="en-US" dirty="0">
              <a:ea typeface="Calibri"/>
              <a:cs typeface="Calibri"/>
            </a:endParaRPr>
          </a:p>
          <a:p>
            <a:endParaRPr lang="en-US" dirty="0"/>
          </a:p>
          <a:p>
            <a:r>
              <a:rPr lang="en-US" dirty="0"/>
              <a:t>Non directive ​</a:t>
            </a:r>
            <a:endParaRPr lang="en-US" dirty="0">
              <a:ea typeface="Calibri"/>
              <a:cs typeface="Calibri"/>
            </a:endParaRPr>
          </a:p>
          <a:p>
            <a:endParaRPr lang="en-US" dirty="0"/>
          </a:p>
          <a:p>
            <a:r>
              <a:rPr lang="en-US" dirty="0"/>
              <a:t>Structured. ​</a:t>
            </a:r>
            <a:endParaRPr lang="en-US" dirty="0">
              <a:ea typeface="Calibri"/>
              <a:cs typeface="Calibri"/>
            </a:endParaRPr>
          </a:p>
          <a:p>
            <a:endParaRPr lang="en-US" dirty="0"/>
          </a:p>
          <a:p>
            <a:r>
              <a:rPr lang="en-US" dirty="0"/>
              <a:t>Solution and action </a:t>
            </a:r>
            <a:r>
              <a:rPr lang="en-US" dirty="0" err="1"/>
              <a:t>focussed</a:t>
            </a:r>
            <a:r>
              <a:rPr lang="en-US" dirty="0"/>
              <a:t> ​</a:t>
            </a:r>
            <a:endParaRPr lang="en-US" dirty="0">
              <a:ea typeface="Calibri"/>
              <a:cs typeface="Calibri"/>
            </a:endParaRPr>
          </a:p>
          <a:p>
            <a:endParaRPr lang="en-US" dirty="0"/>
          </a:p>
          <a:p>
            <a:r>
              <a:rPr lang="en-US" dirty="0"/>
              <a:t>Mentoring is: ​</a:t>
            </a:r>
            <a:endParaRPr lang="en-US" dirty="0">
              <a:ea typeface="Calibri"/>
              <a:cs typeface="Calibri"/>
            </a:endParaRPr>
          </a:p>
          <a:p>
            <a:endParaRPr lang="en-US" dirty="0"/>
          </a:p>
          <a:p>
            <a:r>
              <a:rPr lang="en-US" dirty="0"/>
              <a:t>Delivered by someone with experience ​</a:t>
            </a:r>
            <a:endParaRPr lang="en-US" dirty="0">
              <a:ea typeface="Calibri"/>
              <a:cs typeface="Calibri"/>
            </a:endParaRPr>
          </a:p>
          <a:p>
            <a:endParaRPr lang="en-US" dirty="0"/>
          </a:p>
          <a:p>
            <a:r>
              <a:rPr lang="en-US" dirty="0"/>
              <a:t>Permission to give advice. ​</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3778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75733" y="3228622"/>
            <a:ext cx="5362222" cy="3081339"/>
          </a:xfrm>
          <a:prstGeom prst="rect">
            <a:avLst/>
          </a:prstGeom>
        </p:spPr>
        <p:txBody>
          <a:bodyPr vert="horz" lIns="91440" tIns="45720" rIns="91440" bIns="45720" rtlCol="0"/>
          <a:lstStyle/>
          <a:p>
            <a:r>
              <a:rPr lang="en-US" dirty="0"/>
              <a:t>Slide 15</a:t>
            </a:r>
          </a:p>
          <a:p>
            <a:endParaRPr lang="en-US" dirty="0"/>
          </a:p>
          <a:p>
            <a:r>
              <a:rPr lang="en-US" dirty="0"/>
              <a:t>Time Allocation:  15 - 20 minutes (depending on group size)</a:t>
            </a:r>
          </a:p>
          <a:p>
            <a:endParaRPr lang="en-US" dirty="0"/>
          </a:p>
          <a:p>
            <a:r>
              <a:rPr lang="en-US" dirty="0"/>
              <a:t>Materials:</a:t>
            </a:r>
          </a:p>
          <a:p>
            <a:r>
              <a:rPr lang="en-US" dirty="0"/>
              <a:t>Paper</a:t>
            </a:r>
          </a:p>
          <a:p>
            <a:r>
              <a:rPr lang="en-US" dirty="0"/>
              <a:t>Pens</a:t>
            </a:r>
          </a:p>
          <a:p>
            <a:endParaRPr lang="en-US" dirty="0"/>
          </a:p>
          <a:p>
            <a:r>
              <a:rPr lang="en-US" dirty="0"/>
              <a:t>Instructions:</a:t>
            </a:r>
          </a:p>
          <a:p>
            <a:r>
              <a:rPr lang="en-US" dirty="0"/>
              <a:t>1. Introduce Venn Diagram Concept: Briefly explain the concept of a Venn diagram as a tool to </a:t>
            </a:r>
            <a:r>
              <a:rPr lang="en-US" dirty="0" err="1"/>
              <a:t>visualise</a:t>
            </a:r>
            <a:r>
              <a:rPr lang="en-US" dirty="0"/>
              <a:t> similarities and differences.  </a:t>
            </a:r>
          </a:p>
          <a:p>
            <a:endParaRPr lang="en-US" dirty="0"/>
          </a:p>
          <a:p>
            <a:r>
              <a:rPr lang="en-US" dirty="0"/>
              <a:t>2.  Divide educators into small groups of 3-4 participants.</a:t>
            </a:r>
          </a:p>
          <a:p>
            <a:endParaRPr lang="en-US" dirty="0"/>
          </a:p>
          <a:p>
            <a:r>
              <a:rPr lang="en-US" dirty="0"/>
              <a:t>3. Explain that each group will use a Venn diagram to explore the similarities and differences between coaching and mentoring. (The Venn Diagram could be drawn on paper, flipchart or on the computer depending on preference of group).</a:t>
            </a:r>
          </a:p>
          <a:p>
            <a:r>
              <a:rPr lang="en-US" dirty="0"/>
              <a:t>- Left Circle: List characteristics of coaching (e.g., goal-oriented, solution-focused, non-directive).</a:t>
            </a:r>
          </a:p>
          <a:p>
            <a:r>
              <a:rPr lang="en-US" dirty="0"/>
              <a:t>- Right Circle: List characteristics of mentoring (e.g., knowledge sharing, experience-based guidance, supportive relationship).</a:t>
            </a:r>
          </a:p>
          <a:p>
            <a:r>
              <a:rPr lang="en-US" dirty="0"/>
              <a:t>- Centre Overlap: Identify any characteristics that might be common to both coaching and mentoring (e.g., trust, positive communication, building capacity).</a:t>
            </a:r>
          </a:p>
          <a:p>
            <a:r>
              <a:rPr lang="en-US" dirty="0"/>
              <a:t>4. Share each groups Venn Diagrams</a:t>
            </a:r>
          </a:p>
          <a:p>
            <a:r>
              <a:rPr lang="en-US" dirty="0"/>
              <a:t>5. Consider specific scenarios where coaching and mentoring could be beneficial in their environment/setting.  Are there also any challenges with this?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6988" y="4111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15467" cy="3081339"/>
          </a:xfrm>
          <a:prstGeom prst="rect">
            <a:avLst/>
          </a:prstGeom>
        </p:spPr>
        <p:txBody>
          <a:bodyPr vert="horz" lIns="91440" tIns="45720" rIns="91440" bIns="45720" rtlCol="0"/>
          <a:lstStyle/>
          <a:p>
            <a:r>
              <a:rPr lang="en-US" dirty="0"/>
              <a:t>Slide 16</a:t>
            </a:r>
          </a:p>
          <a:p>
            <a:endParaRPr lang="en-US" dirty="0"/>
          </a:p>
          <a:p>
            <a:r>
              <a:rPr lang="en-US" dirty="0"/>
              <a:t>Time Allocation: 2 minutes</a:t>
            </a:r>
          </a:p>
          <a:p>
            <a:endParaRPr lang="en-US" dirty="0"/>
          </a:p>
          <a:p>
            <a:r>
              <a:rPr lang="en-US" dirty="0"/>
              <a:t>Key Messages:</a:t>
            </a:r>
          </a:p>
          <a:p>
            <a:r>
              <a:rPr lang="en-US" dirty="0"/>
              <a:t>We're going to explore the question ‘Why learn about coaching in education?’  This gives you the opportunity to begin to explore coaching and how it can be supportive within your education context. ​</a:t>
            </a:r>
          </a:p>
          <a:p>
            <a:endParaRPr lang="en-US" dirty="0"/>
          </a:p>
          <a:p>
            <a:r>
              <a:rPr lang="en-US" dirty="0"/>
              <a:t>This section of the workshop introduces the concept of coaching in educational settings. We will delve into the benefits of coaching for educators, learners, and the community as a whole. By exploring the "Why" of coaching, we'll pave the way for understanding its practical application and potential to enhance professional learning and learner success.</a:t>
            </a:r>
          </a:p>
          <a:p>
            <a:endParaRPr lang="en-US" dirty="0"/>
          </a:p>
          <a:p>
            <a:r>
              <a:rPr lang="en-US"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43025" y="4683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15467" cy="3081339"/>
          </a:xfrm>
          <a:prstGeom prst="rect">
            <a:avLst/>
          </a:prstGeom>
        </p:spPr>
        <p:txBody>
          <a:bodyPr vert="horz" lIns="91440" tIns="45720" rIns="91440" bIns="45720" rtlCol="0"/>
          <a:lstStyle/>
          <a:p>
            <a:r>
              <a:rPr lang="en-US" dirty="0"/>
              <a:t>Slide 17.</a:t>
            </a:r>
          </a:p>
          <a:p>
            <a:endParaRPr lang="en-US" dirty="0"/>
          </a:p>
          <a:p>
            <a:r>
              <a:rPr lang="en-US" dirty="0"/>
              <a:t>Time Allocation: 5 minutes</a:t>
            </a:r>
          </a:p>
          <a:p>
            <a:endParaRPr lang="en-US" dirty="0"/>
          </a:p>
          <a:p>
            <a:r>
              <a:rPr lang="en-US" dirty="0"/>
              <a:t>Key Messages:</a:t>
            </a:r>
          </a:p>
          <a:p>
            <a:r>
              <a:rPr lang="en-US" dirty="0"/>
              <a:t>Think about some of the challenges you face as educators. </a:t>
            </a:r>
          </a:p>
          <a:p>
            <a:r>
              <a:rPr lang="en-US" dirty="0"/>
              <a:t>Coaching can be a powerful tool to address those challenges and elevate your practice. </a:t>
            </a:r>
          </a:p>
          <a:p>
            <a:endParaRPr lang="en-US" dirty="0"/>
          </a:p>
          <a:p>
            <a:r>
              <a:rPr lang="en-US" dirty="0"/>
              <a:t>By participating in Coaching conversations, you can develop your skills, collaborate with colleagues, gain self-awareness, and ultimately, become a more confident and effective educator. </a:t>
            </a:r>
          </a:p>
          <a:p>
            <a:endParaRPr lang="en-US" dirty="0"/>
          </a:p>
          <a:p>
            <a:r>
              <a:rPr lang="en-US" dirty="0"/>
              <a:t>Coaching fosters a supportive learning environment where educators can share best practices and learn from each other. </a:t>
            </a:r>
          </a:p>
          <a:p>
            <a:r>
              <a:rPr lang="en-US" dirty="0"/>
              <a:t>This sense of community can be incredibly valuable to us all!</a:t>
            </a:r>
          </a:p>
          <a:p>
            <a:endParaRPr lang="en-US" dirty="0"/>
          </a:p>
          <a:p>
            <a:r>
              <a:rPr lang="en-US" dirty="0"/>
              <a:t>Coaching can support Staff Development and our Health and Wellbeing in the following ways:</a:t>
            </a:r>
          </a:p>
          <a:p>
            <a:endParaRPr lang="en-US" dirty="0"/>
          </a:p>
          <a:p>
            <a:r>
              <a:rPr lang="en-US" dirty="0"/>
              <a:t>Staff Development:</a:t>
            </a:r>
          </a:p>
          <a:p>
            <a:endParaRPr lang="en-US" dirty="0"/>
          </a:p>
          <a:p>
            <a:r>
              <a:rPr lang="en-US" dirty="0"/>
              <a:t>Goal Setting and Achievement: Coaching helps staff identify their professional goals and create a roadmap for achieving them. The coach acts as a sounding board and accountability partner, keeping the staff member motivated and on track.</a:t>
            </a:r>
          </a:p>
          <a:p>
            <a:endParaRPr lang="en-US" dirty="0"/>
          </a:p>
          <a:p>
            <a:r>
              <a:rPr lang="en-US" dirty="0"/>
              <a:t>Skill Development:  Through coaching conversations and exercises, staff can hone specific skills they want to improve, like communication, time management, or leadership.</a:t>
            </a:r>
          </a:p>
          <a:p>
            <a:endParaRPr lang="en-US" dirty="0"/>
          </a:p>
          <a:p>
            <a:r>
              <a:rPr lang="en-US" dirty="0"/>
              <a:t>Problem-Solving: A coach can guide staff through challenging situations by helping them </a:t>
            </a:r>
            <a:r>
              <a:rPr lang="en-US" dirty="0" err="1"/>
              <a:t>analyse</a:t>
            </a:r>
            <a:r>
              <a:rPr lang="en-US" dirty="0"/>
              <a:t> problems, develop solutions, and make informed decisions.</a:t>
            </a:r>
          </a:p>
          <a:p>
            <a:endParaRPr lang="en-US" dirty="0"/>
          </a:p>
          <a:p>
            <a:r>
              <a:rPr lang="en-US" dirty="0"/>
              <a:t>Increased Confidence:  Coaching fosters self-reflection and helps staff identify their strengths and weaknesses. This builds confidence and empowers them to take on new challenges.</a:t>
            </a:r>
          </a:p>
          <a:p>
            <a:endParaRPr lang="en-US" dirty="0"/>
          </a:p>
          <a:p>
            <a:r>
              <a:rPr lang="en-US" dirty="0"/>
              <a:t>Health and Wellbeing:</a:t>
            </a:r>
          </a:p>
          <a:p>
            <a:endParaRPr lang="en-US" dirty="0"/>
          </a:p>
          <a:p>
            <a:r>
              <a:rPr lang="en-US" dirty="0"/>
              <a:t>Stress Management: Coaching equips staff with tools to manage stress effectively. This could involve techniques like time management, relaxation exercises, or setting boundaries.</a:t>
            </a:r>
          </a:p>
          <a:p>
            <a:endParaRPr lang="en-US" dirty="0"/>
          </a:p>
          <a:p>
            <a:r>
              <a:rPr lang="en-US" dirty="0"/>
              <a:t>Work-Life Balance:  Coaching can help staff achieve a healthy work-life balance by identifying priorities and strategies for managing personal and professional commitments.</a:t>
            </a:r>
          </a:p>
          <a:p>
            <a:endParaRPr lang="en-US" dirty="0"/>
          </a:p>
          <a:p>
            <a:r>
              <a:rPr lang="en-US" dirty="0"/>
              <a:t>Improved Communication:  By enhancing communication skills, coaching can foster a more positive and supportive work environment, reducing anxiety and promoting well-being.</a:t>
            </a:r>
          </a:p>
          <a:p>
            <a:endParaRPr lang="en-US" dirty="0"/>
          </a:p>
          <a:p>
            <a:r>
              <a:rPr lang="en-US" dirty="0"/>
              <a:t>Increased Self-Awareness: Coaching can help staff become more aware of their emotional triggers and develop better coping mechanisms, leading to improved overall mental health.</a:t>
            </a:r>
          </a:p>
          <a:p>
            <a:endParaRPr lang="en-US" dirty="0"/>
          </a:p>
          <a:p>
            <a:r>
              <a:rPr lang="en-US" dirty="0"/>
              <a:t>Allow time to participants to read over the statements in the slide for the next activity.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6988" y="5699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31556" cy="3081339"/>
          </a:xfrm>
          <a:prstGeom prst="rect">
            <a:avLst/>
          </a:prstGeom>
        </p:spPr>
        <p:txBody>
          <a:bodyPr vert="horz" lIns="91440" tIns="45720" rIns="91440" bIns="45720" rtlCol="0"/>
          <a:lstStyle/>
          <a:p>
            <a:r>
              <a:rPr lang="en-US" dirty="0"/>
              <a:t>Slide 18</a:t>
            </a:r>
          </a:p>
          <a:p>
            <a:endParaRPr lang="en-US" dirty="0"/>
          </a:p>
          <a:p>
            <a:r>
              <a:rPr lang="en-US" dirty="0"/>
              <a:t>Time Allocation:  15 minutes depending on size of group and discussions sparked from activity</a:t>
            </a:r>
          </a:p>
          <a:p>
            <a:endParaRPr lang="en-US" dirty="0"/>
          </a:p>
          <a:p>
            <a:r>
              <a:rPr lang="en-US" dirty="0"/>
              <a:t>Key Messages:</a:t>
            </a:r>
          </a:p>
          <a:p>
            <a:r>
              <a:rPr lang="en-US" dirty="0"/>
              <a:t>Using the statements from the previous slide engage in the following activity.</a:t>
            </a:r>
          </a:p>
          <a:p>
            <a:endParaRPr lang="en-US" dirty="0"/>
          </a:p>
          <a:p>
            <a:r>
              <a:rPr lang="en-US" dirty="0"/>
              <a:t>Activity Instructions: </a:t>
            </a:r>
          </a:p>
          <a:p>
            <a:r>
              <a:rPr lang="en-US" dirty="0"/>
              <a:t>Think - Pair -  Share</a:t>
            </a:r>
          </a:p>
          <a:p>
            <a:r>
              <a:rPr lang="en-US" dirty="0"/>
              <a:t>1. Looking at some of these benefit of Coaching, on the previous slide, think individually about examples of how Coaching can achieve this for you in your setting.</a:t>
            </a:r>
          </a:p>
          <a:p>
            <a:r>
              <a:rPr lang="en-US" dirty="0"/>
              <a:t>2. Pair up with a colleague to share ideas.</a:t>
            </a:r>
          </a:p>
          <a:p>
            <a:r>
              <a:rPr lang="en-US" dirty="0"/>
              <a:t>3. Finally, share key takeaways with the whole group.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4683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159022" cy="3081339"/>
          </a:xfrm>
          <a:prstGeom prst="rect">
            <a:avLst/>
          </a:prstGeom>
        </p:spPr>
        <p:txBody>
          <a:bodyPr vert="horz" lIns="91440" tIns="45720" rIns="91440" bIns="45720" rtlCol="0"/>
          <a:lstStyle/>
          <a:p>
            <a:r>
              <a:rPr lang="en-US" dirty="0"/>
              <a:t>Slide 19</a:t>
            </a:r>
          </a:p>
          <a:p>
            <a:endParaRPr lang="en-US" dirty="0"/>
          </a:p>
          <a:p>
            <a:r>
              <a:rPr lang="en-US" dirty="0"/>
              <a:t>Time Allocation: 2 minutes</a:t>
            </a:r>
          </a:p>
          <a:p>
            <a:endParaRPr lang="en-US" dirty="0"/>
          </a:p>
          <a:p>
            <a:r>
              <a:rPr lang="en-US" dirty="0"/>
              <a:t>Part 3 builds on your foundational knowledge of coaching. We'll briefly explore the Vision of the National Coaching Strategy in Education. You'll consider clear, actionable steps to promote a vibrant coaching culture within your own setting.  This might involve sparking a conversation with a colleague, exploring available resources, or even proposing a school-wide coaching initiative. Let's unlock the power of coaching together!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a:t>Slide 2. </a:t>
            </a:r>
          </a:p>
          <a:p>
            <a:endParaRPr lang="en-US"/>
          </a:p>
          <a:p>
            <a:r>
              <a:rPr lang="en-US"/>
              <a:t>Facilitator Notes:</a:t>
            </a:r>
          </a:p>
          <a:p>
            <a:r>
              <a:rPr lang="en-US"/>
              <a:t>There are 3 self-led professional learning activities to support the development of coaching</a:t>
            </a:r>
            <a:endParaRPr lang="en-US">
              <a:ea typeface="Calibri"/>
              <a:cs typeface="Calibri"/>
            </a:endParaRPr>
          </a:p>
          <a:p>
            <a:endParaRPr lang="en-US"/>
          </a:p>
          <a:p>
            <a:r>
              <a:rPr lang="en-US"/>
              <a:t>1. Introduction to Coaching </a:t>
            </a:r>
          </a:p>
          <a:p>
            <a:r>
              <a:rPr lang="en-US"/>
              <a:t>2. Coaching Skills </a:t>
            </a:r>
          </a:p>
          <a:p>
            <a:r>
              <a:rPr lang="en-US"/>
              <a:t>3. Coaching Models and Tools </a:t>
            </a:r>
          </a:p>
          <a:p>
            <a:endParaRPr lang="en-US"/>
          </a:p>
          <a:p>
            <a:r>
              <a:rPr lang="en-US"/>
              <a:t>Each of these self-directed learning activities also has a corresponding workshop or professional learning resource.</a:t>
            </a:r>
            <a:endParaRPr lang="en-US">
              <a:ea typeface="Calibri"/>
              <a:cs typeface="Calibri"/>
            </a:endParaRPr>
          </a:p>
          <a:p>
            <a:endParaRPr lang="en-US"/>
          </a:p>
          <a:p>
            <a:r>
              <a:rPr lang="en-US"/>
              <a:t>This workshop is 1. Introduction to Coaching Skills and links with the self-directed Professional Learning Resource (PLA) Introduction to Coaching.</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54138" y="4556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28356" cy="3081339"/>
          </a:xfrm>
          <a:prstGeom prst="rect">
            <a:avLst/>
          </a:prstGeom>
        </p:spPr>
        <p:txBody>
          <a:bodyPr vert="horz" lIns="91440" tIns="45720" rIns="91440" bIns="45720" rtlCol="0"/>
          <a:lstStyle/>
          <a:p>
            <a:r>
              <a:rPr lang="en-US" dirty="0"/>
              <a:t>Slide 20</a:t>
            </a:r>
          </a:p>
          <a:p>
            <a:endParaRPr lang="en-US" dirty="0"/>
          </a:p>
          <a:p>
            <a:r>
              <a:rPr lang="en-US" dirty="0"/>
              <a:t>Time Allocation: 2 minutes</a:t>
            </a:r>
          </a:p>
          <a:p>
            <a:endParaRPr lang="en-US" dirty="0"/>
          </a:p>
          <a:p>
            <a:r>
              <a:rPr lang="en-US" dirty="0"/>
              <a:t>Key Messages:</a:t>
            </a:r>
          </a:p>
          <a:p>
            <a:r>
              <a:rPr lang="en-US" dirty="0"/>
              <a:t>Scotland’s national coaching strategy for education sets out a clear vision that places coaching at the </a:t>
            </a:r>
            <a:r>
              <a:rPr lang="en-US" dirty="0" err="1"/>
              <a:t>centre</a:t>
            </a:r>
            <a:r>
              <a:rPr lang="en-US" dirty="0"/>
              <a:t> of how we learn and develop in Scottish Education.</a:t>
            </a:r>
          </a:p>
          <a:p>
            <a:endParaRPr lang="en-US" dirty="0"/>
          </a:p>
          <a:p>
            <a:r>
              <a:rPr lang="en-US" dirty="0"/>
              <a:t>Read the statements from the strategy or allow the participants to read them.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6363" y="4111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88000" cy="3081339"/>
          </a:xfrm>
          <a:prstGeom prst="rect">
            <a:avLst/>
          </a:prstGeom>
        </p:spPr>
        <p:txBody>
          <a:bodyPr vert="horz" lIns="91440" tIns="45720" rIns="91440" bIns="45720" rtlCol="0"/>
          <a:lstStyle/>
          <a:p>
            <a:r>
              <a:rPr lang="en-US" dirty="0"/>
              <a:t>Slide 21</a:t>
            </a:r>
          </a:p>
          <a:p>
            <a:endParaRPr lang="en-US" dirty="0"/>
          </a:p>
          <a:p>
            <a:r>
              <a:rPr lang="en-US" dirty="0"/>
              <a:t>Time Allocation: 20 - 30 minutes, depending on group size and discussion sparked from the conversation.</a:t>
            </a:r>
          </a:p>
          <a:p>
            <a:endParaRPr lang="en-US" dirty="0"/>
          </a:p>
          <a:p>
            <a:r>
              <a:rPr lang="en-US" dirty="0"/>
              <a:t>Key Messages:</a:t>
            </a:r>
          </a:p>
          <a:p>
            <a:r>
              <a:rPr lang="en-US" dirty="0"/>
              <a:t>Using the Vision Statements on the previous slide from the National Coaching in Education Strategy, engage in the following activity.</a:t>
            </a:r>
          </a:p>
          <a:p>
            <a:endParaRPr lang="en-US" dirty="0"/>
          </a:p>
          <a:p>
            <a:r>
              <a:rPr lang="en-US" dirty="0"/>
              <a:t>Materials: </a:t>
            </a:r>
          </a:p>
          <a:p>
            <a:r>
              <a:rPr lang="en-US" dirty="0"/>
              <a:t>Paper</a:t>
            </a:r>
          </a:p>
          <a:p>
            <a:r>
              <a:rPr lang="en-US" dirty="0"/>
              <a:t>Pens</a:t>
            </a:r>
          </a:p>
          <a:p>
            <a:endParaRPr lang="en-US" dirty="0"/>
          </a:p>
          <a:p>
            <a:r>
              <a:rPr lang="en-US" dirty="0"/>
              <a:t>Activity Instructions:</a:t>
            </a:r>
          </a:p>
          <a:p>
            <a:r>
              <a:rPr lang="en-US" dirty="0" err="1"/>
              <a:t>1.Allow</a:t>
            </a:r>
            <a:r>
              <a:rPr lang="en-US" dirty="0"/>
              <a:t> participants time to reflect on steps 1 - 3 for 5 minutes.  </a:t>
            </a:r>
          </a:p>
          <a:p>
            <a:r>
              <a:rPr lang="en-US" dirty="0"/>
              <a:t>2. Participants could write down their thoughts in a journal or onto post it notes, to be shared at the end of the activity.</a:t>
            </a:r>
          </a:p>
          <a:p>
            <a:r>
              <a:rPr lang="en-US" dirty="0"/>
              <a:t>3. Step 4 - Encourage participants to consider:</a:t>
            </a:r>
          </a:p>
          <a:p>
            <a:r>
              <a:rPr lang="en-US" dirty="0"/>
              <a:t>* Existing coaching practices in their setting.</a:t>
            </a:r>
          </a:p>
          <a:p>
            <a:r>
              <a:rPr lang="en-US" dirty="0"/>
              <a:t>* Opportunities for increased access to coaching.</a:t>
            </a:r>
          </a:p>
          <a:p>
            <a:r>
              <a:rPr lang="en-US" dirty="0"/>
              <a:t>* Potential benefits for educators, learners, and the community.</a:t>
            </a:r>
          </a:p>
          <a:p>
            <a:r>
              <a:rPr lang="en-US" dirty="0"/>
              <a:t>4. Finish the discussion by asking the participants to identify one action step they can take to promote a coaching culture in their setting. This could be initiating a conversation with a colleague about coaching, exploring available resources, or suggesting a school-wide initiative.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7475" y="4794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a:t>Slide 22</a:t>
            </a:r>
          </a:p>
          <a:p>
            <a:r>
              <a:rPr lang="en-US"/>
              <a:t>Closing Slides</a:t>
            </a:r>
          </a:p>
          <a:p>
            <a:endParaRPr lang="en-US"/>
          </a:p>
          <a:p>
            <a:r>
              <a:rPr lang="en-US"/>
              <a:t>Time Allocation: 2 minutes</a:t>
            </a:r>
          </a:p>
          <a:p>
            <a:endParaRPr lang="en-US"/>
          </a:p>
          <a:p>
            <a:r>
              <a:rPr lang="en-US"/>
              <a:t>Review Aims</a:t>
            </a:r>
          </a:p>
          <a:p>
            <a:endParaRPr lang="en-US"/>
          </a:p>
          <a:p>
            <a:r>
              <a:rPr lang="en-US"/>
              <a:t>Key Messages:</a:t>
            </a:r>
          </a:p>
          <a:p>
            <a:r>
              <a:rPr lang="en-US"/>
              <a:t>Refer to the session aims. Have these been met?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66850" y="4556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046133" cy="3081339"/>
          </a:xfrm>
          <a:prstGeom prst="rect">
            <a:avLst/>
          </a:prstGeom>
        </p:spPr>
        <p:txBody>
          <a:bodyPr vert="horz" lIns="91440" tIns="45720" rIns="91440" bIns="45720" rtlCol="0"/>
          <a:lstStyle/>
          <a:p>
            <a:r>
              <a:rPr lang="en-US" dirty="0"/>
              <a:t>Slide 23</a:t>
            </a:r>
          </a:p>
          <a:p>
            <a:endParaRPr lang="en-US" dirty="0"/>
          </a:p>
          <a:p>
            <a:r>
              <a:rPr lang="en-US" dirty="0"/>
              <a:t>Closing Slides</a:t>
            </a:r>
          </a:p>
          <a:p>
            <a:endParaRPr lang="en-US" dirty="0"/>
          </a:p>
          <a:p>
            <a:r>
              <a:rPr lang="en-US" dirty="0"/>
              <a:t>Time Allocation: 5 - 10 minutes depending on level of discussion.</a:t>
            </a:r>
          </a:p>
          <a:p>
            <a:endParaRPr lang="en-US" dirty="0"/>
          </a:p>
          <a:p>
            <a:r>
              <a:rPr lang="en-US" dirty="0"/>
              <a:t>Key Messages:</a:t>
            </a:r>
          </a:p>
          <a:p>
            <a:endParaRPr lang="en-US" dirty="0"/>
          </a:p>
          <a:p>
            <a:r>
              <a:rPr lang="en-US" dirty="0"/>
              <a:t>This is a reflection activity. Participants can be encouraged to reflect on learning, future actions and next steps in their school or setting. </a:t>
            </a:r>
          </a:p>
          <a:p>
            <a:endParaRPr lang="en-US" dirty="0"/>
          </a:p>
          <a:p>
            <a:r>
              <a:rPr lang="en-US" dirty="0"/>
              <a:t>Professional Learning Activity (PLA)  - This links to the Introduction to Coaching self-directed learning PLA</a:t>
            </a:r>
          </a:p>
          <a:p>
            <a:endParaRPr lang="en-US" dirty="0"/>
          </a:p>
          <a:p>
            <a:r>
              <a:rPr lang="en-US" dirty="0"/>
              <a:t>Suggested further reading: </a:t>
            </a:r>
          </a:p>
          <a:p>
            <a:r>
              <a:rPr lang="en-US" dirty="0"/>
              <a:t>https://education.gov.scot/professional-learning/self-directed-professional-learning/coaching-in-education/</a:t>
            </a:r>
          </a:p>
          <a:p>
            <a:endParaRPr lang="en-US" dirty="0"/>
          </a:p>
          <a:p>
            <a:r>
              <a:rPr lang="en-US"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30313" y="4794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04178" cy="3081339"/>
          </a:xfrm>
          <a:prstGeom prst="rect">
            <a:avLst/>
          </a:prstGeom>
        </p:spPr>
        <p:txBody>
          <a:bodyPr vert="horz" lIns="91440" tIns="45720" rIns="91440" bIns="45720" rtlCol="0"/>
          <a:lstStyle/>
          <a:p>
            <a:r>
              <a:rPr lang="en-US" dirty="0"/>
              <a:t>Slide 24</a:t>
            </a:r>
          </a:p>
          <a:p>
            <a:r>
              <a:rPr lang="en-US" dirty="0"/>
              <a:t>Time Allocation : 2 minutes</a:t>
            </a:r>
          </a:p>
          <a:p>
            <a:endParaRPr lang="en-US" dirty="0"/>
          </a:p>
          <a:p>
            <a:r>
              <a:rPr lang="en-US" dirty="0"/>
              <a:t>Key Messages: </a:t>
            </a:r>
          </a:p>
          <a:p>
            <a:r>
              <a:rPr lang="en-US" dirty="0"/>
              <a:t>We've explored the 'How',  'Why' and 'Next Steps' of coaching in education.  Remember, coaching can be a powerful tool to unlock educator potential and ultimately benefit student learning.  I encourage you to continue to consider how coaching could be implemented across the setting.  </a:t>
            </a:r>
          </a:p>
          <a:p>
            <a:endParaRPr lang="en-US" dirty="0"/>
          </a:p>
          <a:p>
            <a:r>
              <a:rPr lang="en-US" dirty="0"/>
              <a:t>Guide participants to access the self-directed Professional Learning Activities for Coaching:</a:t>
            </a:r>
          </a:p>
          <a:p>
            <a:r>
              <a:rPr lang="en-US" dirty="0"/>
              <a:t>- Introduction to Coaching</a:t>
            </a:r>
          </a:p>
          <a:p>
            <a:r>
              <a:rPr lang="en-US" dirty="0"/>
              <a:t>- Coaching Skills</a:t>
            </a:r>
          </a:p>
          <a:p>
            <a:r>
              <a:rPr lang="en-US" dirty="0"/>
              <a:t>- Coaching Models and Tools</a:t>
            </a:r>
            <a:endParaRPr lang="en-US" dirty="0">
              <a:ea typeface="Calibri"/>
              <a:cs typeface="Calibri"/>
            </a:endParaRPr>
          </a:p>
          <a:p>
            <a:endParaRPr lang="en-US" dirty="0">
              <a:ea typeface="Calibri"/>
              <a:cs typeface="Calibri"/>
            </a:endParaRPr>
          </a:p>
          <a:p>
            <a:r>
              <a:rPr lang="en-US" dirty="0">
                <a:ea typeface="Calibri"/>
                <a:cs typeface="Calibri"/>
              </a:rPr>
              <a:t>Facilitator Evaluation: As a facilitator of this workshop we would be grateful if you would complete the following evaluation about this resource, thank you - </a:t>
            </a:r>
            <a:r>
              <a:rPr lang="en-US" dirty="0">
                <a:hlinkClick r:id="rId3"/>
              </a:rPr>
              <a:t>https://forms.office.com/e/peiYJF1jFn</a:t>
            </a:r>
            <a:r>
              <a:rPr lang="en-US" dirty="0"/>
              <a:t> </a:t>
            </a:r>
            <a:endParaRPr lang="en-US" dirty="0">
              <a:ea typeface="Calibri"/>
              <a:cs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045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75111" cy="3081339"/>
          </a:xfrm>
          <a:prstGeom prst="rect">
            <a:avLst/>
          </a:prstGeom>
        </p:spPr>
        <p:txBody>
          <a:bodyPr vert="horz" lIns="91440" tIns="45720" rIns="91440" bIns="45720" rtlCol="0"/>
          <a:lstStyle/>
          <a:p>
            <a:r>
              <a:rPr lang="en-US" dirty="0"/>
              <a:t>Slide 3.</a:t>
            </a:r>
          </a:p>
          <a:p>
            <a:r>
              <a:rPr lang="en-US" dirty="0"/>
              <a:t>Time Allocation : 5 minutes</a:t>
            </a:r>
          </a:p>
          <a:p>
            <a:endParaRPr lang="en-US" dirty="0"/>
          </a:p>
          <a:p>
            <a:r>
              <a:rPr lang="en-US" dirty="0"/>
              <a:t>This resource aligns with our National Model of Professional Learning (</a:t>
            </a:r>
            <a:r>
              <a:rPr lang="en-US" dirty="0" err="1"/>
              <a:t>NMPL</a:t>
            </a:r>
            <a:r>
              <a:rPr lang="en-US" dirty="0"/>
              <a:t>) by focusing on the education professional as a learner, leadership of and for learning, collaborative learning, learning by enquiring, and deepening knowledge and understanding of coaching principles. </a:t>
            </a:r>
          </a:p>
          <a:p>
            <a:endParaRPr lang="en-US" dirty="0"/>
          </a:p>
          <a:p>
            <a:r>
              <a:rPr lang="en-US" dirty="0"/>
              <a:t>Introduction to Coaching explores the rationale behind coaching (Why), defines key concepts (What), and equips educators with practical strategies for implementation (How), while encouraging them to consider applications within their specific school context (Apply).</a:t>
            </a:r>
          </a:p>
          <a:p>
            <a:endParaRPr lang="en-US" dirty="0"/>
          </a:p>
          <a:p>
            <a:r>
              <a:rPr lang="en-US" dirty="0"/>
              <a:t>Key Messages</a:t>
            </a:r>
          </a:p>
          <a:p>
            <a:endParaRPr lang="en-US" dirty="0"/>
          </a:p>
          <a:p>
            <a:r>
              <a:rPr lang="en-US" dirty="0"/>
              <a:t>The </a:t>
            </a:r>
            <a:r>
              <a:rPr lang="en-US" dirty="0" err="1"/>
              <a:t>NMPL</a:t>
            </a:r>
            <a:r>
              <a:rPr lang="en-US" dirty="0"/>
              <a:t> emphasizes the importance of professional learning for educators to:</a:t>
            </a:r>
          </a:p>
          <a:p>
            <a:r>
              <a:rPr lang="en-US" dirty="0"/>
              <a:t>	• Stimulate critical thinking and ensure practices are critically informed and up-to-date. </a:t>
            </a:r>
          </a:p>
          <a:p>
            <a:r>
              <a:rPr lang="en-US" dirty="0"/>
              <a:t>	• Build capacity and promote collaborative practices. </a:t>
            </a:r>
          </a:p>
          <a:p>
            <a:endParaRPr lang="en-US" dirty="0"/>
          </a:p>
          <a:p>
            <a:r>
              <a:rPr lang="en-US" dirty="0"/>
              <a:t>This PLR directly supports these goals by encouraging educators to:</a:t>
            </a:r>
          </a:p>
          <a:p>
            <a:r>
              <a:rPr lang="en-US" dirty="0"/>
              <a:t>	• Engage critically with coaching concepts.</a:t>
            </a:r>
          </a:p>
          <a:p>
            <a:r>
              <a:rPr lang="en-US" dirty="0"/>
              <a:t>	• Develop skills through activities and self-reflection.</a:t>
            </a:r>
          </a:p>
          <a:p>
            <a:r>
              <a:rPr lang="en-US" dirty="0"/>
              <a:t>	• Collaborate with colleagues for peer learning.</a:t>
            </a:r>
          </a:p>
          <a:p>
            <a:endParaRPr lang="en-US" dirty="0"/>
          </a:p>
          <a:p>
            <a:r>
              <a:rPr lang="en-US" dirty="0"/>
              <a:t>Alignment with National Model:</a:t>
            </a:r>
          </a:p>
          <a:p>
            <a:r>
              <a:rPr lang="en-US" dirty="0"/>
              <a:t>	• The education professional as a learner: The PLR encourages educators to explore coaching and its application in their professional development. </a:t>
            </a:r>
          </a:p>
          <a:p>
            <a:r>
              <a:rPr lang="en-US" dirty="0"/>
              <a:t>	• Leadership of and for learning: The resource delves into how coaching can support leadership practices by equipping educators with tools to guide and empower colleagues. </a:t>
            </a:r>
          </a:p>
          <a:p>
            <a:r>
              <a:rPr lang="en-US" dirty="0"/>
              <a:t>	• Professional standards and policy context: The PLR is linked to relevant professional standards, including the General Teaching Council (Scotland) Standards, the Scottish Social Services Council National Occupational Standards (ELC practitioners), the Community Learning and Development (CLD) Standards Council Competences Framework  and the National Model of Professional Learning.</a:t>
            </a:r>
          </a:p>
          <a:p>
            <a:r>
              <a:rPr lang="en-US" dirty="0"/>
              <a:t>	• Learning as collaborative: The resource encourages collaborative learning through group discussions and activities, fostering peer-to-peer learning and knowledge sharing. </a:t>
            </a:r>
          </a:p>
          <a:p>
            <a:r>
              <a:rPr lang="en-US" dirty="0"/>
              <a:t>	• Learning by enquiring: The presentation prompts participants to think critically about coaching by exploring its definitions, benefits, and applications in education. </a:t>
            </a:r>
          </a:p>
          <a:p>
            <a:r>
              <a:rPr lang="en-US" dirty="0"/>
              <a:t>	• Learning that deepens knowledge and understanding: This PLR goes beyond basic definitions to provide a deeper understanding of coaching principles and its role in professional learning. </a:t>
            </a:r>
          </a:p>
          <a:p>
            <a:endParaRPr lang="en-US" dirty="0"/>
          </a:p>
          <a:p>
            <a:r>
              <a:rPr lang="en-US" dirty="0"/>
              <a:t>Additional Resources:</a:t>
            </a:r>
          </a:p>
          <a:p>
            <a:r>
              <a:rPr lang="en-US" dirty="0"/>
              <a:t>	• Explore the </a:t>
            </a:r>
            <a:r>
              <a:rPr lang="en-US" dirty="0" err="1"/>
              <a:t>NMPL</a:t>
            </a:r>
            <a:r>
              <a:rPr lang="en-US" dirty="0"/>
              <a:t> further: https://education.gov.scot/professional-learning/national-approach-to-professional-learning/the-national-model-of-professional-learning/</a:t>
            </a:r>
          </a:p>
          <a:p>
            <a:r>
              <a:rPr lang="en-US" dirty="0"/>
              <a:t>	• See the full list of Professional Standards:</a:t>
            </a:r>
          </a:p>
          <a:p>
            <a:r>
              <a:rPr lang="en-US" dirty="0"/>
              <a:t>	Teachers -  https://www.gtcs.org.uk/knowledge-base/articles/a-guide-to-the-professional-standards </a:t>
            </a:r>
          </a:p>
          <a:p>
            <a:r>
              <a:rPr lang="en-US" dirty="0"/>
              <a:t>CLD Practitioners - https://cldstandardscouncil.org.uk/resources/competent-practitioner-framework/</a:t>
            </a:r>
          </a:p>
          <a:p>
            <a:r>
              <a:rPr lang="en-US" dirty="0"/>
              <a:t>ELC Practitioners - Social Service | Children and Young People | SCQF 7 | National Occupational Standards (NOS) Navigator (sssc.uk.com)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2538"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07378" cy="3081339"/>
          </a:xfrm>
          <a:prstGeom prst="rect">
            <a:avLst/>
          </a:prstGeom>
        </p:spPr>
        <p:txBody>
          <a:bodyPr vert="horz" lIns="91440" tIns="45720" rIns="91440" bIns="45720" rtlCol="0"/>
          <a:lstStyle/>
          <a:p>
            <a:r>
              <a:rPr lang="en-US" dirty="0"/>
              <a:t>Slide 4.</a:t>
            </a:r>
          </a:p>
          <a:p>
            <a:endParaRPr lang="en-US" dirty="0"/>
          </a:p>
          <a:p>
            <a:r>
              <a:rPr lang="en-US" dirty="0"/>
              <a:t>Key Messages</a:t>
            </a:r>
          </a:p>
          <a:p>
            <a:endParaRPr lang="en-US" dirty="0"/>
          </a:p>
          <a:p>
            <a:r>
              <a:rPr lang="en-US" dirty="0"/>
              <a:t>Take a moment to establish group protocols. </a:t>
            </a:r>
          </a:p>
          <a:p>
            <a:r>
              <a:rPr lang="en-US" dirty="0"/>
              <a:t>Ask participants to comment on anything they would like to add or amend. </a:t>
            </a:r>
          </a:p>
          <a:p>
            <a:r>
              <a:rPr lang="en-US" dirty="0"/>
              <a:t>Is there anything that participants feel is missing or anything they would like to remove?</a:t>
            </a:r>
          </a:p>
          <a:p>
            <a:r>
              <a:rPr lang="en-US" dirty="0"/>
              <a:t>The protocols on the slide are suggestions to be amended for your context. </a:t>
            </a:r>
          </a:p>
          <a:p>
            <a:endParaRPr lang="en-US" dirty="0"/>
          </a:p>
          <a:p>
            <a:r>
              <a:rPr lang="en-US" dirty="0"/>
              <a:t> - Why establish group protocols</a:t>
            </a:r>
          </a:p>
          <a:p>
            <a:endParaRPr lang="en-US" dirty="0"/>
          </a:p>
          <a:p>
            <a:r>
              <a:rPr lang="en-US" dirty="0"/>
              <a:t>Effective professional learning goes beyond simply delivering information. It fosters a learning community where educators can learn with, from, and on behalf of one another. To achieve this, the facilitator of this learning should establish clear protocols and a positive learning environment at the outset. The general notes below will support the facilitator to help everyone feel comfortable participating and contribute to a rich learning experience. </a:t>
            </a:r>
          </a:p>
          <a:p>
            <a:endParaRPr lang="en-US" dirty="0"/>
          </a:p>
          <a:p>
            <a:r>
              <a:rPr lang="en-US" dirty="0"/>
              <a:t>1. Contract a Safe Space: </a:t>
            </a:r>
          </a:p>
          <a:p>
            <a:endParaRPr lang="en-US" dirty="0"/>
          </a:p>
          <a:p>
            <a:r>
              <a:rPr lang="en-US" dirty="0"/>
              <a:t>Co-create a Safe Space agreement with your group. This agreement outlines expectations for respectful communication and active listening. A safe space allows trust to flourish, fostering a collaborative environment where everyone feels comfortable sharing ideas and taking risks. </a:t>
            </a:r>
          </a:p>
          <a:p>
            <a:endParaRPr lang="en-US" dirty="0"/>
          </a:p>
          <a:p>
            <a:r>
              <a:rPr lang="en-US" dirty="0"/>
              <a:t>2. Shift from Top-Down to Collaborative Learning: </a:t>
            </a:r>
          </a:p>
          <a:p>
            <a:endParaRPr lang="en-US" dirty="0"/>
          </a:p>
          <a:p>
            <a:r>
              <a:rPr lang="en-US" dirty="0"/>
              <a:t>Move beyond the traditional model where one person imparts knowledge. Embrace a collaborative approach where all participants actively engage. This means learning with, from, and on behalf of one another. By leveraging the diverse perspectives within the group, gaining a richer understanding and creating a more impactful learning experience for everyone. </a:t>
            </a:r>
          </a:p>
          <a:p>
            <a:endParaRPr lang="en-US" dirty="0"/>
          </a:p>
          <a:p>
            <a:r>
              <a:rPr lang="en-US" dirty="0"/>
              <a:t>3. Holding the Ladder: Shared Expertise and Recognition </a:t>
            </a:r>
          </a:p>
          <a:p>
            <a:endParaRPr lang="en-US" dirty="0"/>
          </a:p>
          <a:p>
            <a:r>
              <a:rPr lang="en-US" dirty="0"/>
              <a:t>Holding the ladder signifies a two-fold approach: </a:t>
            </a:r>
          </a:p>
          <a:p>
            <a:endParaRPr lang="en-US" dirty="0"/>
          </a:p>
          <a:p>
            <a:r>
              <a:rPr lang="en-US" dirty="0"/>
              <a:t>Sharing Expertise: Those with experience can share their knowledge and insights.  </a:t>
            </a:r>
          </a:p>
          <a:p>
            <a:endParaRPr lang="en-US" dirty="0"/>
          </a:p>
          <a:p>
            <a:r>
              <a:rPr lang="en-US" dirty="0"/>
              <a:t>Recognize Everyone's Contribution: Actively listen and be open to learning from the unique perspectives and experiences of colleagues. Build on each other's ideas to foster a collaborative environment where everyone feels valued, and their contributions are respected. </a:t>
            </a:r>
          </a:p>
          <a:p>
            <a:endParaRPr lang="en-US" dirty="0"/>
          </a:p>
          <a:p>
            <a:r>
              <a:rPr lang="en-US" dirty="0"/>
              <a:t> </a:t>
            </a:r>
          </a:p>
          <a:p>
            <a:endParaRPr lang="en-US" dirty="0"/>
          </a:p>
          <a:p>
            <a:r>
              <a:rPr lang="en-US" dirty="0"/>
              <a:t>4. Hold Space for Silence and Respectful Discussion: </a:t>
            </a:r>
          </a:p>
          <a:p>
            <a:endParaRPr lang="en-US" dirty="0"/>
          </a:p>
          <a:p>
            <a:r>
              <a:rPr lang="en-US" dirty="0"/>
              <a:t> </a:t>
            </a:r>
          </a:p>
          <a:p>
            <a:endParaRPr lang="en-US" dirty="0"/>
          </a:p>
          <a:p>
            <a:r>
              <a:rPr lang="en-US" dirty="0"/>
              <a:t>Hold space for silence after someone speaks or asks a question. It can be tempting to jump in to fill silence but allowing time for quiet can avoid interrupting thought and produce more thoughtful responses. Everyone deserves to be heard and understood. </a:t>
            </a:r>
          </a:p>
          <a:p>
            <a:endParaRPr lang="en-US" dirty="0"/>
          </a:p>
          <a:p>
            <a:r>
              <a:rPr lang="en-US" dirty="0"/>
              <a:t>Adapt the time allocation based on the size of the group and the complexity of the topic.  </a:t>
            </a:r>
          </a:p>
          <a:p>
            <a:endParaRPr lang="en-US" dirty="0"/>
          </a:p>
          <a:p>
            <a:r>
              <a:rPr lang="en-US" dirty="0"/>
              <a:t> </a:t>
            </a:r>
          </a:p>
          <a:p>
            <a:endParaRPr lang="en-US" dirty="0"/>
          </a:p>
          <a:p>
            <a:r>
              <a:rPr lang="en-US" dirty="0"/>
              <a:t>5. Schedule Regular Breaks: </a:t>
            </a:r>
          </a:p>
          <a:p>
            <a:endParaRPr lang="en-US" dirty="0"/>
          </a:p>
          <a:p>
            <a:r>
              <a:rPr lang="en-US" dirty="0"/>
              <a:t>Schedule regular breaks throughout the session. This allows participants to process information, refocus, and return with renewed energy, leading to a more productive learning experience. </a:t>
            </a:r>
          </a:p>
          <a:p>
            <a:endParaRPr lang="en-US" dirty="0"/>
          </a:p>
          <a:p>
            <a:r>
              <a:rPr lang="en-US" dirty="0"/>
              <a:t>6. Centre Learning in Real Life: </a:t>
            </a:r>
          </a:p>
          <a:p>
            <a:endParaRPr lang="en-US" dirty="0"/>
          </a:p>
          <a:p>
            <a:r>
              <a:rPr lang="en-US" dirty="0"/>
              <a:t>Connect the learning to real-life experiences by encouraging participants to share relevant personal anecdotes or applications. This strengthens understanding and makes the learning more relatable and impactful for all.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7475" y="5349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86400" cy="3081339"/>
          </a:xfrm>
          <a:prstGeom prst="rect">
            <a:avLst/>
          </a:prstGeom>
        </p:spPr>
        <p:txBody>
          <a:bodyPr vert="horz" lIns="91440" tIns="45720" rIns="91440" bIns="45720" rtlCol="0"/>
          <a:lstStyle/>
          <a:p>
            <a:r>
              <a:rPr lang="en-US" dirty="0"/>
              <a:t>Slide 5.</a:t>
            </a:r>
          </a:p>
          <a:p>
            <a:endParaRPr lang="en-US" dirty="0"/>
          </a:p>
          <a:p>
            <a:r>
              <a:rPr lang="en-US" dirty="0"/>
              <a:t>Key Messages:</a:t>
            </a:r>
          </a:p>
          <a:p>
            <a:endParaRPr lang="en-US" dirty="0"/>
          </a:p>
          <a:p>
            <a:r>
              <a:rPr lang="en-US" dirty="0"/>
              <a:t>These are the aims of the PLR which will support participants to consider:(Read the aims of the session from the slide)</a:t>
            </a:r>
          </a:p>
          <a:p>
            <a:r>
              <a:rPr lang="en-US"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33513" y="4556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49333" cy="3081339"/>
          </a:xfrm>
          <a:prstGeom prst="rect">
            <a:avLst/>
          </a:prstGeom>
        </p:spPr>
        <p:txBody>
          <a:bodyPr vert="horz" lIns="91440" tIns="45720" rIns="91440" bIns="45720" rtlCol="0"/>
          <a:lstStyle/>
          <a:p>
            <a:r>
              <a:rPr lang="en-US" dirty="0"/>
              <a:t>Slide 6.</a:t>
            </a:r>
          </a:p>
          <a:p>
            <a:endParaRPr lang="en-US" dirty="0"/>
          </a:p>
          <a:p>
            <a:r>
              <a:rPr lang="en-US" dirty="0"/>
              <a:t>Key Messages</a:t>
            </a:r>
          </a:p>
          <a:p>
            <a:endParaRPr lang="en-US" dirty="0"/>
          </a:p>
          <a:p>
            <a:r>
              <a:rPr lang="en-US" dirty="0"/>
              <a:t>This is an example of a simple connecter activity. It is recommended that facilitators use a connector activity that allows participants to take part in an informal discussion. </a:t>
            </a:r>
          </a:p>
          <a:p>
            <a:r>
              <a:rPr lang="en-US" dirty="0"/>
              <a:t>This is to ensure that participants are relaxed, focused and ready for an interactive workshop.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68363" y="5349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41244" cy="3081339"/>
          </a:xfrm>
          <a:prstGeom prst="rect">
            <a:avLst/>
          </a:prstGeom>
        </p:spPr>
        <p:txBody>
          <a:bodyPr vert="horz" lIns="91440" tIns="45720" rIns="91440" bIns="45720" rtlCol="0"/>
          <a:lstStyle/>
          <a:p>
            <a:r>
              <a:rPr lang="en-US" dirty="0"/>
              <a:t>Slide 7.</a:t>
            </a:r>
          </a:p>
          <a:p>
            <a:endParaRPr lang="en-US" dirty="0"/>
          </a:p>
          <a:p>
            <a:r>
              <a:rPr lang="en-US" dirty="0"/>
              <a:t>Key Messages</a:t>
            </a:r>
          </a:p>
          <a:p>
            <a:r>
              <a:rPr lang="en-US" dirty="0"/>
              <a:t>Outline the content covered in this session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41425" y="5461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102578" cy="3081339"/>
          </a:xfrm>
          <a:prstGeom prst="rect">
            <a:avLst/>
          </a:prstGeom>
        </p:spPr>
        <p:txBody>
          <a:bodyPr vert="horz" lIns="91440" tIns="45720" rIns="91440" bIns="45720" rtlCol="0"/>
          <a:lstStyle/>
          <a:p>
            <a:r>
              <a:rPr lang="en-US" dirty="0"/>
              <a:t>Slide 8.</a:t>
            </a:r>
          </a:p>
          <a:p>
            <a:endParaRPr lang="en-US" dirty="0"/>
          </a:p>
          <a:p>
            <a:r>
              <a:rPr lang="en-US" dirty="0"/>
              <a:t>Part one focusses on exploring the question ‘What is coaching?’  This gives you the opportunity to begin to explore coaching and how it can be supportive within education context. ​</a:t>
            </a:r>
          </a:p>
          <a:p>
            <a:endParaRPr lang="en-US" dirty="0"/>
          </a:p>
          <a:p>
            <a:r>
              <a:rPr lang="en-US" dirty="0"/>
              <a:t>Coaching is a growing practice in education across Scotland, offering a supportive and </a:t>
            </a:r>
            <a:r>
              <a:rPr lang="en-US" dirty="0" err="1"/>
              <a:t>personalised</a:t>
            </a:r>
            <a:r>
              <a:rPr lang="en-US" dirty="0"/>
              <a:t> approach to development for both educators and learners.  ​</a:t>
            </a:r>
          </a:p>
          <a:p>
            <a:endParaRPr lang="en-US" dirty="0"/>
          </a:p>
          <a:p>
            <a:r>
              <a:rPr lang="en-US" dirty="0"/>
              <a:t>Coaching is a collaborative process where a ‘coach’ partners with a "</a:t>
            </a:r>
            <a:r>
              <a:rPr lang="en-US" dirty="0" err="1"/>
              <a:t>coachee</a:t>
            </a:r>
            <a:r>
              <a:rPr lang="en-US" dirty="0"/>
              <a:t>" to support their growth. It's about empowering the </a:t>
            </a:r>
            <a:r>
              <a:rPr lang="en-US" dirty="0" err="1"/>
              <a:t>coachee</a:t>
            </a:r>
            <a:r>
              <a:rPr lang="en-US" dirty="0"/>
              <a:t> to set goals, reflect on their practice, and develop new skills. The </a:t>
            </a:r>
            <a:r>
              <a:rPr lang="en-US" dirty="0" err="1"/>
              <a:t>coachee</a:t>
            </a:r>
            <a:r>
              <a:rPr lang="en-US" dirty="0"/>
              <a:t> may be an individual or a group ​</a:t>
            </a:r>
          </a:p>
          <a:p>
            <a:endParaRPr lang="en-US" dirty="0"/>
          </a:p>
          <a:p>
            <a:r>
              <a:rPr lang="en-US" dirty="0"/>
              <a:t>Coaching can unlock a world of positive change in education for both educators and learners.  ​​ ​</a:t>
            </a:r>
          </a:p>
          <a:p>
            <a:endParaRPr lang="en-US" dirty="0"/>
          </a:p>
          <a:p>
            <a:r>
              <a:rPr lang="en-US" dirty="0"/>
              <a:t>Overall, coaching in education is a powerful tool for fostering a culture of continuous learning and improvement. It empowers educators and learners to reach their full potential, ultimately leading to a more successful and enriching learning environment.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3163" y="4794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29956" cy="3081339"/>
          </a:xfrm>
          <a:prstGeom prst="rect">
            <a:avLst/>
          </a:prstGeom>
        </p:spPr>
        <p:txBody>
          <a:bodyPr vert="horz" lIns="91440" tIns="45720" rIns="91440" bIns="45720" rtlCol="0"/>
          <a:lstStyle/>
          <a:p>
            <a:r>
              <a:rPr lang="en-US" dirty="0"/>
              <a:t>Slide 9.</a:t>
            </a:r>
          </a:p>
          <a:p>
            <a:r>
              <a:rPr lang="en-US" dirty="0"/>
              <a:t>What is Coaching.</a:t>
            </a:r>
          </a:p>
          <a:p>
            <a:endParaRPr lang="en-US" dirty="0"/>
          </a:p>
          <a:p>
            <a:r>
              <a:rPr lang="en-US" dirty="0"/>
              <a:t>Time Allocation: 10 - 15 minutes depending on size of group</a:t>
            </a:r>
          </a:p>
          <a:p>
            <a:endParaRPr lang="en-US" dirty="0"/>
          </a:p>
          <a:p>
            <a:r>
              <a:rPr lang="en-US" dirty="0"/>
              <a:t>Key Messages:</a:t>
            </a:r>
          </a:p>
          <a:p>
            <a:r>
              <a:rPr lang="en-US" dirty="0"/>
              <a:t>This activity aims to build a shared understanding of coaching through collaboration and discussion.</a:t>
            </a:r>
          </a:p>
          <a:p>
            <a:endParaRPr lang="en-US" dirty="0"/>
          </a:p>
          <a:p>
            <a:r>
              <a:rPr lang="en-US" dirty="0"/>
              <a:t>Materials: </a:t>
            </a:r>
          </a:p>
          <a:p>
            <a:r>
              <a:rPr lang="en-US" dirty="0"/>
              <a:t>- Post it notes</a:t>
            </a:r>
          </a:p>
          <a:p>
            <a:r>
              <a:rPr lang="en-US" dirty="0"/>
              <a:t>- Whiteboard or flipchart</a:t>
            </a:r>
          </a:p>
          <a:p>
            <a:r>
              <a:rPr lang="en-US" dirty="0"/>
              <a:t>- Markers/Pens/Pencils</a:t>
            </a:r>
          </a:p>
          <a:p>
            <a:endParaRPr lang="en-US" dirty="0"/>
          </a:p>
          <a:p>
            <a:r>
              <a:rPr lang="en-US" dirty="0"/>
              <a:t>Instructions:</a:t>
            </a:r>
          </a:p>
          <a:p>
            <a:endParaRPr lang="en-US" dirty="0"/>
          </a:p>
          <a:p>
            <a:r>
              <a:rPr lang="en-US" dirty="0"/>
              <a:t>1. Divide participants into small groups (3-4 educators per group).</a:t>
            </a:r>
          </a:p>
          <a:p>
            <a:r>
              <a:rPr lang="en-US" dirty="0"/>
              <a:t>2. Pose the question: "What is coaching?" Allow groups 5 minutes to brainstorm and write down their ideas on sticky notes.</a:t>
            </a:r>
          </a:p>
          <a:p>
            <a:r>
              <a:rPr lang="en-US" dirty="0"/>
              <a:t>3. Gallery Walk (Optional): If time allows, have each group post their sticky notes on a designated area (like a wall or board). </a:t>
            </a:r>
          </a:p>
          <a:p>
            <a:r>
              <a:rPr lang="en-US" dirty="0"/>
              <a:t>4. Participants can then spend a few minutes reviewing the ideas from other groups.</a:t>
            </a:r>
          </a:p>
          <a:p>
            <a:r>
              <a:rPr lang="en-US" dirty="0"/>
              <a:t>5. Group Discussion: Facilitate a whole-group discussion where participants share their initial thoughts on coaching. Ask them to identify common themes and any areas of confusion.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5.xml"/><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53.png"/><Relationship Id="rId18" Type="http://schemas.openxmlformats.org/officeDocument/2006/relationships/image" Target="../media/image56.svg"/><Relationship Id="rId3" Type="http://schemas.openxmlformats.org/officeDocument/2006/relationships/image" Target="../media/image16.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55.png"/><Relationship Id="rId2" Type="http://schemas.openxmlformats.org/officeDocument/2006/relationships/notesSlide" Target="../notesSlides/notesSlide18.xml"/><Relationship Id="rId16" Type="http://schemas.openxmlformats.org/officeDocument/2006/relationships/image" Target="../media/image19.svg"/><Relationship Id="rId20"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41.png"/><Relationship Id="rId5" Type="http://schemas.openxmlformats.org/officeDocument/2006/relationships/image" Target="../media/image51.png"/><Relationship Id="rId15" Type="http://schemas.openxmlformats.org/officeDocument/2006/relationships/image" Target="../media/image18.png"/><Relationship Id="rId10" Type="http://schemas.openxmlformats.org/officeDocument/2006/relationships/image" Target="../media/image40.svg"/><Relationship Id="rId19" Type="http://schemas.openxmlformats.org/officeDocument/2006/relationships/image" Target="../media/image57.png"/><Relationship Id="rId4" Type="http://schemas.openxmlformats.org/officeDocument/2006/relationships/image" Target="../media/image17.svg"/><Relationship Id="rId9" Type="http://schemas.openxmlformats.org/officeDocument/2006/relationships/image" Target="../media/image39.png"/><Relationship Id="rId14" Type="http://schemas.openxmlformats.org/officeDocument/2006/relationships/image" Target="../media/image5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2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a:extLst>
                <a:ext uri="{C183D7F6-B498-43B3-948B-1728B52AA6E4}">
                  <adec:decorative xmlns:adec="http://schemas.microsoft.com/office/drawing/2017/decorative" val="1"/>
                </a:ext>
              </a:extLst>
            </p:cNvPr>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331034" y="2036551"/>
            <a:ext cx="8151344" cy="6052939"/>
          </a:xfrm>
          <a:prstGeom prst="rect">
            <a:avLst/>
          </a:prstGeom>
        </p:spPr>
        <p:txBody>
          <a:bodyPr lIns="0" tIns="0" rIns="0" bIns="0" rtlCol="0" anchor="t">
            <a:spAutoFit/>
          </a:bodyPr>
          <a:lstStyle/>
          <a:p>
            <a:pPr algn="ctr">
              <a:lnSpc>
                <a:spcPts val="11807"/>
              </a:lnSpc>
            </a:pPr>
            <a:r>
              <a:rPr lang="en-US" sz="10200" dirty="0">
                <a:solidFill>
                  <a:srgbClr val="FBF6F1"/>
                </a:solidFill>
                <a:latin typeface="Public Sans"/>
              </a:rPr>
              <a:t>Introduction to </a:t>
            </a:r>
          </a:p>
          <a:p>
            <a:pPr algn="ctr">
              <a:lnSpc>
                <a:spcPts val="11807"/>
              </a:lnSpc>
            </a:pPr>
            <a:r>
              <a:rPr lang="en-US" sz="10200" dirty="0">
                <a:solidFill>
                  <a:srgbClr val="FBF6F1"/>
                </a:solidFill>
                <a:latin typeface="Public Sans"/>
              </a:rPr>
              <a:t>Coaching In Education</a:t>
            </a:r>
          </a:p>
        </p:txBody>
      </p:sp>
      <p:sp>
        <p:nvSpPr>
          <p:cNvPr id="6" name="Freeform 6" descr="Welcome"/>
          <p:cNvSpPr/>
          <p:nvPr/>
        </p:nvSpPr>
        <p:spPr>
          <a:xfrm>
            <a:off x="9944100" y="4137660"/>
            <a:ext cx="7315200" cy="2011680"/>
          </a:xfrm>
          <a:custGeom>
            <a:avLst/>
            <a:gdLst/>
            <a:ahLst/>
            <a:cxnLst/>
            <a:rect l="l" t="t" r="r" b="b"/>
            <a:pathLst>
              <a:path w="7315200" h="2011680">
                <a:moveTo>
                  <a:pt x="0" y="0"/>
                </a:moveTo>
                <a:lnTo>
                  <a:pt x="7315200" y="0"/>
                </a:lnTo>
                <a:lnTo>
                  <a:pt x="7315200" y="2011680"/>
                </a:lnTo>
                <a:lnTo>
                  <a:pt x="0" y="2011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76361962-C196-44E6-3BA0-F279DD3E88D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Introduction to </a:t>
            </a:r>
            <a:br>
              <a:rPr lang="en-GB" dirty="0"/>
            </a:br>
            <a:r>
              <a:rPr lang="en-GB" dirty="0"/>
              <a:t>Coaching In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Freeform 4" descr="What?"/>
          <p:cNvSpPr/>
          <p:nvPr/>
        </p:nvSpPr>
        <p:spPr>
          <a:xfrm>
            <a:off x="337584" y="293772"/>
            <a:ext cx="3372185" cy="2385821"/>
          </a:xfrm>
          <a:custGeom>
            <a:avLst/>
            <a:gdLst/>
            <a:ahLst/>
            <a:cxnLst/>
            <a:rect l="l" t="t" r="r" b="b"/>
            <a:pathLst>
              <a:path w="3372185" h="2385821">
                <a:moveTo>
                  <a:pt x="0" y="0"/>
                </a:moveTo>
                <a:lnTo>
                  <a:pt x="3372186" y="0"/>
                </a:lnTo>
                <a:lnTo>
                  <a:pt x="3372186" y="2385821"/>
                </a:lnTo>
                <a:lnTo>
                  <a:pt x="0" y="2385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3709770" y="356085"/>
            <a:ext cx="11209239" cy="1582293"/>
          </a:xfrm>
          <a:prstGeom prst="rect">
            <a:avLst/>
          </a:prstGeom>
        </p:spPr>
        <p:txBody>
          <a:bodyPr lIns="0" tIns="0" rIns="0" bIns="0" rtlCol="0" anchor="t">
            <a:spAutoFit/>
          </a:bodyPr>
          <a:lstStyle/>
          <a:p>
            <a:pPr algn="ctr">
              <a:lnSpc>
                <a:spcPts val="13999"/>
              </a:lnSpc>
              <a:spcBef>
                <a:spcPct val="0"/>
              </a:spcBef>
            </a:pPr>
            <a:r>
              <a:rPr lang="en-US" sz="8000" dirty="0">
                <a:solidFill>
                  <a:srgbClr val="FBF6F1"/>
                </a:solidFill>
                <a:latin typeface="Public Sans"/>
              </a:rPr>
              <a:t>Definitions of Coaching </a:t>
            </a:r>
          </a:p>
        </p:txBody>
      </p:sp>
      <p:sp>
        <p:nvSpPr>
          <p:cNvPr id="2" name="TextBox 2"/>
          <p:cNvSpPr txBox="1"/>
          <p:nvPr/>
        </p:nvSpPr>
        <p:spPr>
          <a:xfrm>
            <a:off x="1134458" y="2845950"/>
            <a:ext cx="15553184" cy="7002623"/>
          </a:xfrm>
          <a:prstGeom prst="rect">
            <a:avLst/>
          </a:prstGeom>
        </p:spPr>
        <p:txBody>
          <a:bodyPr lIns="0" tIns="0" rIns="0" bIns="0" rtlCol="0" anchor="t">
            <a:spAutoFit/>
          </a:bodyPr>
          <a:lstStyle/>
          <a:p>
            <a:pPr algn="ctr">
              <a:lnSpc>
                <a:spcPts val="6890"/>
              </a:lnSpc>
              <a:spcBef>
                <a:spcPct val="0"/>
              </a:spcBef>
            </a:pPr>
            <a:r>
              <a:rPr lang="en-US" sz="4400" dirty="0">
                <a:solidFill>
                  <a:srgbClr val="FBF6F1"/>
                </a:solidFill>
                <a:latin typeface="Public Sans"/>
              </a:rPr>
              <a:t>“...a one to one conversation focused on the enhancement of learning and development through increasing self-awareness and a sense of personal responsibility, where the coach facilitates the self-directed learning of the </a:t>
            </a:r>
            <a:r>
              <a:rPr lang="en-US" sz="4400" dirty="0" err="1">
                <a:solidFill>
                  <a:srgbClr val="FBF6F1"/>
                </a:solidFill>
                <a:latin typeface="Public Sans"/>
              </a:rPr>
              <a:t>coachee</a:t>
            </a:r>
            <a:r>
              <a:rPr lang="en-US" sz="4400" dirty="0">
                <a:solidFill>
                  <a:srgbClr val="FBF6F1"/>
                </a:solidFill>
                <a:latin typeface="Public Sans"/>
              </a:rPr>
              <a:t> through questioning, active listening and appropriate challenge in a supportive and encouraging climate.” </a:t>
            </a:r>
          </a:p>
          <a:p>
            <a:pPr algn="ctr">
              <a:lnSpc>
                <a:spcPts val="6890"/>
              </a:lnSpc>
              <a:spcBef>
                <a:spcPct val="0"/>
              </a:spcBef>
            </a:pPr>
            <a:r>
              <a:rPr lang="en-US" sz="4400" dirty="0">
                <a:solidFill>
                  <a:srgbClr val="FBF6F1"/>
                </a:solidFill>
                <a:latin typeface="Public Sans"/>
              </a:rPr>
              <a:t>(van </a:t>
            </a:r>
            <a:r>
              <a:rPr lang="en-US" sz="4400" dirty="0" err="1">
                <a:solidFill>
                  <a:srgbClr val="FBF6F1"/>
                </a:solidFill>
                <a:latin typeface="Public Sans"/>
              </a:rPr>
              <a:t>Nieuwerburgh</a:t>
            </a:r>
            <a:r>
              <a:rPr lang="en-US" sz="4400" dirty="0">
                <a:solidFill>
                  <a:srgbClr val="FBF6F1"/>
                </a:solidFill>
                <a:latin typeface="Public Sans"/>
              </a:rPr>
              <a:t>, 2012)</a:t>
            </a:r>
          </a:p>
        </p:txBody>
      </p:sp>
      <p:sp>
        <p:nvSpPr>
          <p:cNvPr id="3" name="Freeform 3" descr="Discussion Activity indicated by two heads and speech bubbles"/>
          <p:cNvSpPr/>
          <p:nvPr/>
        </p:nvSpPr>
        <p:spPr>
          <a:xfrm>
            <a:off x="15043354" y="293772"/>
            <a:ext cx="2811769" cy="2685402"/>
          </a:xfrm>
          <a:custGeom>
            <a:avLst/>
            <a:gdLst/>
            <a:ahLst/>
            <a:cxnLst/>
            <a:rect l="l" t="t" r="r" b="b"/>
            <a:pathLst>
              <a:path w="3111510" h="3060948">
                <a:moveTo>
                  <a:pt x="0" y="0"/>
                </a:moveTo>
                <a:lnTo>
                  <a:pt x="3111511" y="0"/>
                </a:lnTo>
                <a:lnTo>
                  <a:pt x="3111511" y="3060948"/>
                </a:lnTo>
                <a:lnTo>
                  <a:pt x="0" y="3060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itle 6">
            <a:extLst>
              <a:ext uri="{FF2B5EF4-FFF2-40B4-BE49-F238E27FC236}">
                <a16:creationId xmlns:a16="http://schemas.microsoft.com/office/drawing/2014/main" id="{DF27FA6B-09CB-819A-4003-8C7F0B9A4BD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Definitions of Coaching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descr="What?"/>
          <p:cNvSpPr/>
          <p:nvPr/>
        </p:nvSpPr>
        <p:spPr>
          <a:xfrm>
            <a:off x="506673" y="112519"/>
            <a:ext cx="3372185" cy="2385821"/>
          </a:xfrm>
          <a:custGeom>
            <a:avLst/>
            <a:gdLst/>
            <a:ahLst/>
            <a:cxnLst/>
            <a:rect l="l" t="t" r="r" b="b"/>
            <a:pathLst>
              <a:path w="3372185" h="2385821">
                <a:moveTo>
                  <a:pt x="0" y="0"/>
                </a:moveTo>
                <a:lnTo>
                  <a:pt x="3372185" y="0"/>
                </a:lnTo>
                <a:lnTo>
                  <a:pt x="3372185" y="2385821"/>
                </a:lnTo>
                <a:lnTo>
                  <a:pt x="0" y="2385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383761" y="-97867"/>
            <a:ext cx="11209239" cy="1582293"/>
          </a:xfrm>
          <a:prstGeom prst="rect">
            <a:avLst/>
          </a:prstGeom>
        </p:spPr>
        <p:txBody>
          <a:bodyPr lIns="0" tIns="0" rIns="0" bIns="0" rtlCol="0" anchor="t">
            <a:spAutoFit/>
          </a:bodyPr>
          <a:lstStyle/>
          <a:p>
            <a:pPr algn="ctr">
              <a:lnSpc>
                <a:spcPts val="13999"/>
              </a:lnSpc>
              <a:spcBef>
                <a:spcPct val="0"/>
              </a:spcBef>
            </a:pPr>
            <a:r>
              <a:rPr lang="en-US" sz="8000" dirty="0">
                <a:solidFill>
                  <a:srgbClr val="FBF6F1"/>
                </a:solidFill>
                <a:latin typeface="Public Sans"/>
              </a:rPr>
              <a:t>Definitions of Coaching </a:t>
            </a:r>
          </a:p>
        </p:txBody>
      </p:sp>
      <p:sp>
        <p:nvSpPr>
          <p:cNvPr id="3" name="Freeform 3" descr="Definitions indicated by speech bubble image"/>
          <p:cNvSpPr/>
          <p:nvPr/>
        </p:nvSpPr>
        <p:spPr>
          <a:xfrm>
            <a:off x="0" y="2200734"/>
            <a:ext cx="6303112" cy="5885531"/>
          </a:xfrm>
          <a:custGeom>
            <a:avLst/>
            <a:gdLst/>
            <a:ahLst/>
            <a:cxnLst/>
            <a:rect l="l" t="t" r="r" b="b"/>
            <a:pathLst>
              <a:path w="6303112" h="5885531">
                <a:moveTo>
                  <a:pt x="0" y="0"/>
                </a:moveTo>
                <a:lnTo>
                  <a:pt x="6303112" y="0"/>
                </a:lnTo>
                <a:lnTo>
                  <a:pt x="6303112" y="5885532"/>
                </a:lnTo>
                <a:lnTo>
                  <a:pt x="0" y="58855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521422" y="3441513"/>
            <a:ext cx="5289767" cy="2568204"/>
          </a:xfrm>
          <a:prstGeom prst="rect">
            <a:avLst/>
          </a:prstGeom>
        </p:spPr>
        <p:txBody>
          <a:bodyPr lIns="0" tIns="0" rIns="0" bIns="0" rtlCol="0" anchor="t">
            <a:spAutoFit/>
          </a:bodyPr>
          <a:lstStyle/>
          <a:p>
            <a:pPr algn="ctr">
              <a:lnSpc>
                <a:spcPts val="4060"/>
              </a:lnSpc>
              <a:spcBef>
                <a:spcPct val="0"/>
              </a:spcBef>
            </a:pPr>
            <a:r>
              <a:rPr lang="en-US" sz="2400" dirty="0">
                <a:solidFill>
                  <a:srgbClr val="100F0D"/>
                </a:solidFill>
                <a:latin typeface="Public Sans"/>
              </a:rPr>
              <a:t>The coach is someone trained and devoted to guiding others into increased competence, commitment and confidence. (Frederic Hudson, in Handbook of Coaching)</a:t>
            </a:r>
          </a:p>
        </p:txBody>
      </p:sp>
      <p:sp>
        <p:nvSpPr>
          <p:cNvPr id="6" name="Freeform 6" descr="Definitions indicated by speech bubble image"/>
          <p:cNvSpPr/>
          <p:nvPr/>
        </p:nvSpPr>
        <p:spPr>
          <a:xfrm>
            <a:off x="11996220" y="4317480"/>
            <a:ext cx="6291780" cy="5874949"/>
          </a:xfrm>
          <a:custGeom>
            <a:avLst/>
            <a:gdLst/>
            <a:ahLst/>
            <a:cxnLst/>
            <a:rect l="l" t="t" r="r" b="b"/>
            <a:pathLst>
              <a:path w="6291780" h="5874949">
                <a:moveTo>
                  <a:pt x="0" y="0"/>
                </a:moveTo>
                <a:lnTo>
                  <a:pt x="6291780" y="0"/>
                </a:lnTo>
                <a:lnTo>
                  <a:pt x="6291780" y="5874950"/>
                </a:lnTo>
                <a:lnTo>
                  <a:pt x="0" y="58749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789103" y="5297037"/>
            <a:ext cx="4706014" cy="3167727"/>
          </a:xfrm>
          <a:prstGeom prst="rect">
            <a:avLst/>
          </a:prstGeom>
        </p:spPr>
        <p:txBody>
          <a:bodyPr lIns="0" tIns="0" rIns="0" bIns="0" rtlCol="0" anchor="t">
            <a:spAutoFit/>
          </a:bodyPr>
          <a:lstStyle/>
          <a:p>
            <a:pPr algn="ctr">
              <a:lnSpc>
                <a:spcPts val="4200"/>
              </a:lnSpc>
              <a:spcBef>
                <a:spcPct val="0"/>
              </a:spcBef>
            </a:pPr>
            <a:r>
              <a:rPr lang="en-US" sz="2400" dirty="0">
                <a:solidFill>
                  <a:srgbClr val="100F0D"/>
                </a:solidFill>
                <a:latin typeface="Public Sans"/>
              </a:rPr>
              <a:t>The process of equipping people with the tools, knowledge and opportunities they need to develop themselves and become more effective (David Peterson, 1996)</a:t>
            </a:r>
          </a:p>
        </p:txBody>
      </p:sp>
      <p:sp>
        <p:nvSpPr>
          <p:cNvPr id="8" name="Freeform 8" descr="Definitions indicated by speech bubble image"/>
          <p:cNvSpPr/>
          <p:nvPr/>
        </p:nvSpPr>
        <p:spPr>
          <a:xfrm>
            <a:off x="5477906" y="5373237"/>
            <a:ext cx="5161117" cy="4819193"/>
          </a:xfrm>
          <a:custGeom>
            <a:avLst/>
            <a:gdLst/>
            <a:ahLst/>
            <a:cxnLst/>
            <a:rect l="l" t="t" r="r" b="b"/>
            <a:pathLst>
              <a:path w="5161117" h="4819193">
                <a:moveTo>
                  <a:pt x="0" y="0"/>
                </a:moveTo>
                <a:lnTo>
                  <a:pt x="5161117" y="0"/>
                </a:lnTo>
                <a:lnTo>
                  <a:pt x="5161117" y="4819193"/>
                </a:lnTo>
                <a:lnTo>
                  <a:pt x="0" y="48191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6128548" y="6111342"/>
            <a:ext cx="3988845" cy="2629118"/>
          </a:xfrm>
          <a:prstGeom prst="rect">
            <a:avLst/>
          </a:prstGeom>
        </p:spPr>
        <p:txBody>
          <a:bodyPr wrap="square" lIns="0" tIns="0" rIns="0" bIns="0" rtlCol="0" anchor="t">
            <a:spAutoFit/>
          </a:bodyPr>
          <a:lstStyle/>
          <a:p>
            <a:pPr algn="ctr">
              <a:lnSpc>
                <a:spcPts val="4200"/>
              </a:lnSpc>
              <a:spcBef>
                <a:spcPct val="0"/>
              </a:spcBef>
            </a:pPr>
            <a:r>
              <a:rPr lang="en-US" sz="2400" dirty="0">
                <a:solidFill>
                  <a:srgbClr val="100F0D"/>
                </a:solidFill>
                <a:latin typeface="Public Sans"/>
              </a:rPr>
              <a:t>Coaching is a change process that mobilizes the strengths and realizes the potential of an individual or an organization (IC, 2010)</a:t>
            </a:r>
          </a:p>
        </p:txBody>
      </p:sp>
      <p:sp>
        <p:nvSpPr>
          <p:cNvPr id="10" name="Freeform 10" descr="Definitions indicated by speech bubble image"/>
          <p:cNvSpPr/>
          <p:nvPr/>
        </p:nvSpPr>
        <p:spPr>
          <a:xfrm>
            <a:off x="7615217" y="1499655"/>
            <a:ext cx="5423871" cy="5064539"/>
          </a:xfrm>
          <a:custGeom>
            <a:avLst/>
            <a:gdLst/>
            <a:ahLst/>
            <a:cxnLst/>
            <a:rect l="l" t="t" r="r" b="b"/>
            <a:pathLst>
              <a:path w="5423871" h="5064539">
                <a:moveTo>
                  <a:pt x="0" y="0"/>
                </a:moveTo>
                <a:lnTo>
                  <a:pt x="5423870" y="0"/>
                </a:lnTo>
                <a:lnTo>
                  <a:pt x="5423870" y="5064539"/>
                </a:lnTo>
                <a:lnTo>
                  <a:pt x="0" y="50645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7919322" y="2333650"/>
            <a:ext cx="4693042" cy="2924070"/>
          </a:xfrm>
          <a:prstGeom prst="rect">
            <a:avLst/>
          </a:prstGeom>
        </p:spPr>
        <p:txBody>
          <a:bodyPr lIns="0" tIns="0" rIns="0" bIns="0" rtlCol="0" anchor="t">
            <a:spAutoFit/>
          </a:bodyPr>
          <a:lstStyle/>
          <a:p>
            <a:pPr algn="ctr">
              <a:lnSpc>
                <a:spcPts val="4200"/>
              </a:lnSpc>
              <a:spcBef>
                <a:spcPct val="0"/>
              </a:spcBef>
            </a:pPr>
            <a:r>
              <a:rPr lang="en-US" sz="2400" dirty="0">
                <a:solidFill>
                  <a:srgbClr val="100F0D"/>
                </a:solidFill>
                <a:latin typeface="Public Sans"/>
              </a:rPr>
              <a:t>Unlocking a person’s potential </a:t>
            </a:r>
          </a:p>
          <a:p>
            <a:pPr algn="ctr">
              <a:lnSpc>
                <a:spcPts val="3780"/>
              </a:lnSpc>
              <a:spcBef>
                <a:spcPct val="0"/>
              </a:spcBef>
            </a:pPr>
            <a:r>
              <a:rPr lang="en-US" sz="2400" dirty="0">
                <a:solidFill>
                  <a:srgbClr val="100F0D"/>
                </a:solidFill>
                <a:latin typeface="Public Sans"/>
              </a:rPr>
              <a:t>to maximize his or her own performance. It is helping them to learn rather than teaching them. - Center for Creative Leadership</a:t>
            </a:r>
          </a:p>
        </p:txBody>
      </p:sp>
      <p:sp>
        <p:nvSpPr>
          <p:cNvPr id="12" name="TextBox 12"/>
          <p:cNvSpPr txBox="1"/>
          <p:nvPr/>
        </p:nvSpPr>
        <p:spPr>
          <a:xfrm>
            <a:off x="191820" y="9412715"/>
            <a:ext cx="11209239" cy="656462"/>
          </a:xfrm>
          <a:prstGeom prst="rect">
            <a:avLst/>
          </a:prstGeom>
        </p:spPr>
        <p:txBody>
          <a:bodyPr lIns="0" tIns="0" rIns="0" bIns="0" rtlCol="0" anchor="t">
            <a:spAutoFit/>
          </a:bodyPr>
          <a:lstStyle/>
          <a:p>
            <a:pPr algn="l">
              <a:lnSpc>
                <a:spcPts val="5599"/>
              </a:lnSpc>
              <a:spcBef>
                <a:spcPct val="0"/>
              </a:spcBef>
            </a:pPr>
            <a:r>
              <a:rPr lang="en-US" sz="3200" dirty="0">
                <a:solidFill>
                  <a:srgbClr val="FBF6F1"/>
                </a:solidFill>
                <a:latin typeface="Public Sans"/>
              </a:rPr>
              <a:t>Definitions from the Institute of Coaching</a:t>
            </a:r>
          </a:p>
        </p:txBody>
      </p:sp>
      <p:sp>
        <p:nvSpPr>
          <p:cNvPr id="14" name="Title 13">
            <a:extLst>
              <a:ext uri="{FF2B5EF4-FFF2-40B4-BE49-F238E27FC236}">
                <a16:creationId xmlns:a16="http://schemas.microsoft.com/office/drawing/2014/main" id="{37D287B2-A574-00AD-06D1-FFF19D55C49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Definitions of Coaching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Freeform 3" descr="Reading Activity indicated by person with book"/>
          <p:cNvSpPr/>
          <p:nvPr/>
        </p:nvSpPr>
        <p:spPr>
          <a:xfrm>
            <a:off x="421268" y="280824"/>
            <a:ext cx="2550143" cy="2906146"/>
          </a:xfrm>
          <a:custGeom>
            <a:avLst/>
            <a:gdLst/>
            <a:ahLst/>
            <a:cxnLst/>
            <a:rect l="l" t="t" r="r" b="b"/>
            <a:pathLst>
              <a:path w="2550143" h="2906146">
                <a:moveTo>
                  <a:pt x="0" y="0"/>
                </a:moveTo>
                <a:lnTo>
                  <a:pt x="2550143" y="0"/>
                </a:lnTo>
                <a:lnTo>
                  <a:pt x="2550143" y="2906146"/>
                </a:lnTo>
                <a:lnTo>
                  <a:pt x="0" y="2906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2733762" y="702625"/>
            <a:ext cx="3888263" cy="974626"/>
          </a:xfrm>
          <a:prstGeom prst="rect">
            <a:avLst/>
          </a:prstGeom>
        </p:spPr>
        <p:txBody>
          <a:bodyPr wrap="square" lIns="0" tIns="0" rIns="0" bIns="0" rtlCol="0" anchor="t">
            <a:spAutoFit/>
          </a:bodyPr>
          <a:lstStyle/>
          <a:p>
            <a:pPr marL="0" lvl="0" indent="0" algn="l">
              <a:lnSpc>
                <a:spcPts val="7584"/>
              </a:lnSpc>
            </a:pPr>
            <a:r>
              <a:rPr lang="en-US" sz="7900" dirty="0">
                <a:solidFill>
                  <a:srgbClr val="100F0D"/>
                </a:solidFill>
                <a:latin typeface="Public Sans"/>
              </a:rPr>
              <a:t>Activity</a:t>
            </a:r>
          </a:p>
        </p:txBody>
      </p:sp>
      <p:sp>
        <p:nvSpPr>
          <p:cNvPr id="2" name="Freeform 2" descr="Discussion Activity indicated by two heads and speech bubbles"/>
          <p:cNvSpPr/>
          <p:nvPr/>
        </p:nvSpPr>
        <p:spPr>
          <a:xfrm>
            <a:off x="14990088" y="126022"/>
            <a:ext cx="3111510" cy="3060948"/>
          </a:xfrm>
          <a:custGeom>
            <a:avLst/>
            <a:gdLst/>
            <a:ahLst/>
            <a:cxnLst/>
            <a:rect l="l" t="t" r="r" b="b"/>
            <a:pathLst>
              <a:path w="3111510" h="3060948">
                <a:moveTo>
                  <a:pt x="0" y="0"/>
                </a:moveTo>
                <a:lnTo>
                  <a:pt x="3111510" y="0"/>
                </a:lnTo>
                <a:lnTo>
                  <a:pt x="3111510" y="3060948"/>
                </a:lnTo>
                <a:lnTo>
                  <a:pt x="0" y="3060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1727914" y="3388031"/>
            <a:ext cx="14699942" cy="2715936"/>
          </a:xfrm>
          <a:prstGeom prst="rect">
            <a:avLst/>
          </a:prstGeom>
        </p:spPr>
        <p:txBody>
          <a:bodyPr lIns="0" tIns="0" rIns="0" bIns="0" rtlCol="0" anchor="t">
            <a:spAutoFit/>
          </a:bodyPr>
          <a:lstStyle/>
          <a:p>
            <a:pPr algn="ctr">
              <a:lnSpc>
                <a:spcPts val="24503"/>
              </a:lnSpc>
              <a:spcBef>
                <a:spcPct val="0"/>
              </a:spcBef>
            </a:pPr>
            <a:r>
              <a:rPr lang="en-US" sz="12200" dirty="0">
                <a:solidFill>
                  <a:srgbClr val="000000"/>
                </a:solidFill>
                <a:latin typeface="Public Sans" panose="020B0604020202020204" charset="0"/>
              </a:rPr>
              <a:t>What  is Coaching?</a:t>
            </a:r>
          </a:p>
        </p:txBody>
      </p:sp>
      <p:sp>
        <p:nvSpPr>
          <p:cNvPr id="4" name="Freeform 4" descr="QR Code to https://education.gov.scot/professional-learning/self-directed-professional-learning/coaching-in-education/"/>
          <p:cNvSpPr/>
          <p:nvPr/>
        </p:nvSpPr>
        <p:spPr>
          <a:xfrm>
            <a:off x="421268" y="7848290"/>
            <a:ext cx="1995267" cy="2008057"/>
          </a:xfrm>
          <a:custGeom>
            <a:avLst/>
            <a:gdLst/>
            <a:ahLst/>
            <a:cxnLst/>
            <a:rect l="l" t="t" r="r" b="b"/>
            <a:pathLst>
              <a:path w="1995267" h="2008057">
                <a:moveTo>
                  <a:pt x="0" y="0"/>
                </a:moveTo>
                <a:lnTo>
                  <a:pt x="1995267" y="0"/>
                </a:lnTo>
                <a:lnTo>
                  <a:pt x="1995267" y="2008057"/>
                </a:lnTo>
                <a:lnTo>
                  <a:pt x="0" y="2008057"/>
                </a:lnTo>
                <a:lnTo>
                  <a:pt x="0" y="0"/>
                </a:lnTo>
                <a:close/>
              </a:path>
            </a:pathLst>
          </a:custGeom>
          <a:blipFill>
            <a:blip r:embed="rId7"/>
            <a:stretch>
              <a:fillRect/>
            </a:stretch>
          </a:blipFill>
        </p:spPr>
        <p:txBody>
          <a:bodyPr/>
          <a:lstStyle/>
          <a:p>
            <a:endParaRPr lang="en-GB"/>
          </a:p>
        </p:txBody>
      </p:sp>
      <p:sp>
        <p:nvSpPr>
          <p:cNvPr id="6" name="TextBox 6"/>
          <p:cNvSpPr txBox="1"/>
          <p:nvPr/>
        </p:nvSpPr>
        <p:spPr>
          <a:xfrm>
            <a:off x="2585175" y="8671130"/>
            <a:ext cx="15978933" cy="553806"/>
          </a:xfrm>
          <a:prstGeom prst="rect">
            <a:avLst/>
          </a:prstGeom>
        </p:spPr>
        <p:txBody>
          <a:bodyPr lIns="0" tIns="0" rIns="0" bIns="0" rtlCol="0" anchor="t">
            <a:spAutoFit/>
          </a:bodyPr>
          <a:lstStyle/>
          <a:p>
            <a:pPr algn="l">
              <a:lnSpc>
                <a:spcPts val="4900"/>
              </a:lnSpc>
              <a:spcBef>
                <a:spcPct val="0"/>
              </a:spcBef>
            </a:pPr>
            <a:r>
              <a:rPr lang="en-US" sz="2800" dirty="0">
                <a:solidFill>
                  <a:srgbClr val="000000"/>
                </a:solidFill>
                <a:latin typeface="Public Sans"/>
              </a:rPr>
              <a:t>QR code links to Education Scotland Coaching in Education website - What is Coaching?</a:t>
            </a:r>
          </a:p>
        </p:txBody>
      </p:sp>
      <p:sp>
        <p:nvSpPr>
          <p:cNvPr id="9" name="Title 8">
            <a:extLst>
              <a:ext uri="{FF2B5EF4-FFF2-40B4-BE49-F238E27FC236}">
                <a16:creationId xmlns:a16="http://schemas.microsoft.com/office/drawing/2014/main" id="{AFB5F3DF-393C-44E7-67B7-944E70CB0258}"/>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What is Coaching?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at?"/>
          <p:cNvSpPr/>
          <p:nvPr/>
        </p:nvSpPr>
        <p:spPr>
          <a:xfrm>
            <a:off x="113063" y="0"/>
            <a:ext cx="2726686" cy="1929130"/>
          </a:xfrm>
          <a:custGeom>
            <a:avLst/>
            <a:gdLst/>
            <a:ahLst/>
            <a:cxnLst/>
            <a:rect l="l" t="t" r="r" b="b"/>
            <a:pathLst>
              <a:path w="2726686" h="1929130">
                <a:moveTo>
                  <a:pt x="0" y="0"/>
                </a:moveTo>
                <a:lnTo>
                  <a:pt x="2726685" y="0"/>
                </a:lnTo>
                <a:lnTo>
                  <a:pt x="2726685" y="1929130"/>
                </a:lnTo>
                <a:lnTo>
                  <a:pt x="0" y="1929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2930554" y="463812"/>
            <a:ext cx="14190144" cy="833177"/>
          </a:xfrm>
          <a:prstGeom prst="rect">
            <a:avLst/>
          </a:prstGeom>
        </p:spPr>
        <p:txBody>
          <a:bodyPr lIns="0" tIns="0" rIns="0" bIns="0" rtlCol="0" anchor="t">
            <a:spAutoFit/>
          </a:bodyPr>
          <a:lstStyle/>
          <a:p>
            <a:pPr algn="l">
              <a:lnSpc>
                <a:spcPts val="7139"/>
              </a:lnSpc>
              <a:spcBef>
                <a:spcPct val="0"/>
              </a:spcBef>
            </a:pPr>
            <a:r>
              <a:rPr lang="en-US" sz="5099" dirty="0">
                <a:solidFill>
                  <a:srgbClr val="000000"/>
                </a:solidFill>
                <a:latin typeface="Public Sans" panose="020B0604020202020204" charset="0"/>
              </a:rPr>
              <a:t>Using a Coaching Approach in Education</a:t>
            </a:r>
          </a:p>
        </p:txBody>
      </p:sp>
      <p:graphicFrame>
        <p:nvGraphicFramePr>
          <p:cNvPr id="4" name="Table 4"/>
          <p:cNvGraphicFramePr>
            <a:graphicFrameLocks noGrp="1"/>
          </p:cNvGraphicFramePr>
          <p:nvPr>
            <p:extLst>
              <p:ext uri="{D42A27DB-BD31-4B8C-83A1-F6EECF244321}">
                <p14:modId xmlns:p14="http://schemas.microsoft.com/office/powerpoint/2010/main" val="976507583"/>
              </p:ext>
            </p:extLst>
          </p:nvPr>
        </p:nvGraphicFramePr>
        <p:xfrm>
          <a:off x="1266944" y="1929130"/>
          <a:ext cx="14112679" cy="7660896"/>
        </p:xfrm>
        <a:graphic>
          <a:graphicData uri="http://schemas.openxmlformats.org/drawingml/2006/table">
            <a:tbl>
              <a:tblPr firstRow="1"/>
              <a:tblGrid>
                <a:gridCol w="3559714">
                  <a:extLst>
                    <a:ext uri="{9D8B030D-6E8A-4147-A177-3AD203B41FA5}">
                      <a16:colId xmlns:a16="http://schemas.microsoft.com/office/drawing/2014/main" val="20000"/>
                    </a:ext>
                  </a:extLst>
                </a:gridCol>
                <a:gridCol w="10552965">
                  <a:extLst>
                    <a:ext uri="{9D8B030D-6E8A-4147-A177-3AD203B41FA5}">
                      <a16:colId xmlns:a16="http://schemas.microsoft.com/office/drawing/2014/main" val="20001"/>
                    </a:ext>
                  </a:extLst>
                </a:gridCol>
              </a:tblGrid>
              <a:tr h="707489">
                <a:tc>
                  <a:txBody>
                    <a:bodyPr/>
                    <a:lstStyle/>
                    <a:p>
                      <a:pPr algn="l">
                        <a:lnSpc>
                          <a:spcPts val="3639"/>
                        </a:lnSpc>
                        <a:defRPr/>
                      </a:pPr>
                      <a:r>
                        <a:rPr lang="en-US" sz="2599" dirty="0">
                          <a:solidFill>
                            <a:srgbClr val="000000"/>
                          </a:solidFill>
                          <a:latin typeface="Public Sans" panose="020B0604020202020204" charset="0"/>
                        </a:rPr>
                        <a:t>Coaching  </a:t>
                      </a:r>
                      <a:endParaRPr lang="en-US" sz="1100" dirty="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98CE00"/>
                    </a:solidFill>
                  </a:tcPr>
                </a:tc>
                <a:tc>
                  <a:txBody>
                    <a:bodyPr/>
                    <a:lstStyle/>
                    <a:p>
                      <a:pPr algn="l">
                        <a:lnSpc>
                          <a:spcPts val="3499"/>
                        </a:lnSpc>
                        <a:defRPr/>
                      </a:pPr>
                      <a:r>
                        <a:rPr lang="en-US" sz="2499">
                          <a:solidFill>
                            <a:srgbClr val="000000"/>
                          </a:solidFill>
                          <a:latin typeface="Public Sans" panose="020B0604020202020204" charset="0"/>
                        </a:rPr>
                        <a:t>What this might look like </a:t>
                      </a:r>
                      <a:endParaRPr lang="en-US" sz="110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98CE00"/>
                    </a:solidFill>
                  </a:tcPr>
                </a:tc>
                <a:extLst>
                  <a:ext uri="{0D108BD9-81ED-4DB2-BD59-A6C34878D82A}">
                    <a16:rowId xmlns:a16="http://schemas.microsoft.com/office/drawing/2014/main" val="10000"/>
                  </a:ext>
                </a:extLst>
              </a:tr>
              <a:tr h="961008">
                <a:tc>
                  <a:txBody>
                    <a:bodyPr/>
                    <a:lstStyle/>
                    <a:p>
                      <a:pPr algn="l">
                        <a:lnSpc>
                          <a:spcPts val="2940"/>
                        </a:lnSpc>
                        <a:defRPr/>
                      </a:pPr>
                      <a:r>
                        <a:rPr lang="en-US" sz="2100" dirty="0">
                          <a:solidFill>
                            <a:srgbClr val="000000"/>
                          </a:solidFill>
                          <a:latin typeface="Public Sans" panose="020B0604020202020204" charset="0"/>
                        </a:rPr>
                        <a:t>Coaching conversations </a:t>
                      </a:r>
                      <a:endParaRPr lang="en-US" sz="1100" dirty="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2000" dirty="0">
                          <a:solidFill>
                            <a:srgbClr val="000000"/>
                          </a:solidFill>
                          <a:latin typeface="Public Sans" panose="020B0604020202020204" charset="0"/>
                        </a:rPr>
                        <a:t>Using coaching principles in informal conversations with colleagues, learners and families.  This may also be in the context of professional learning, </a:t>
                      </a:r>
                      <a:r>
                        <a:rPr lang="en-US" sz="2000" dirty="0" err="1">
                          <a:solidFill>
                            <a:srgbClr val="000000"/>
                          </a:solidFill>
                          <a:latin typeface="Public Sans" panose="020B0604020202020204" charset="0"/>
                        </a:rPr>
                        <a:t>1:1s</a:t>
                      </a:r>
                      <a:r>
                        <a:rPr lang="en-US" sz="2000" dirty="0">
                          <a:solidFill>
                            <a:srgbClr val="000000"/>
                          </a:solidFill>
                          <a:latin typeface="Public Sans" panose="020B0604020202020204" charset="0"/>
                        </a:rPr>
                        <a:t> with a line manager or a professional learning and development review. </a:t>
                      </a:r>
                      <a:endParaRPr lang="en-US" sz="2000" dirty="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BB5"/>
                      </a:solidFill>
                      <a:prstDash val="solid"/>
                      <a:round/>
                      <a:headEnd type="none" w="med" len="med"/>
                      <a:tailEnd type="none" w="med" len="med"/>
                    </a:lnB>
                  </a:tcPr>
                </a:tc>
                <a:extLst>
                  <a:ext uri="{0D108BD9-81ED-4DB2-BD59-A6C34878D82A}">
                    <a16:rowId xmlns:a16="http://schemas.microsoft.com/office/drawing/2014/main" val="10001"/>
                  </a:ext>
                </a:extLst>
              </a:tr>
              <a:tr h="836202">
                <a:tc>
                  <a:txBody>
                    <a:bodyPr/>
                    <a:lstStyle/>
                    <a:p>
                      <a:pPr algn="l">
                        <a:lnSpc>
                          <a:spcPts val="2940"/>
                        </a:lnSpc>
                        <a:defRPr/>
                      </a:pPr>
                      <a:r>
                        <a:rPr lang="en-US" sz="2100">
                          <a:solidFill>
                            <a:srgbClr val="000000"/>
                          </a:solidFill>
                          <a:latin typeface="Public Sans" panose="020B0604020202020204" charset="0"/>
                        </a:rPr>
                        <a:t>1:1 internal coaching  </a:t>
                      </a:r>
                      <a:endParaRPr lang="en-US" sz="11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2000" dirty="0">
                          <a:solidFill>
                            <a:srgbClr val="000000"/>
                          </a:solidFill>
                          <a:latin typeface="Public Sans" panose="020B0604020202020204" charset="0"/>
                        </a:rPr>
                        <a:t>Non-directional 1:1 coaching within a professional context. Coach may or may not be a line manager.  </a:t>
                      </a:r>
                      <a:endParaRPr lang="en-US" sz="2000" dirty="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tcPr>
                </a:tc>
                <a:extLst>
                  <a:ext uri="{0D108BD9-81ED-4DB2-BD59-A6C34878D82A}">
                    <a16:rowId xmlns:a16="http://schemas.microsoft.com/office/drawing/2014/main" val="10002"/>
                  </a:ext>
                </a:extLst>
              </a:tr>
              <a:tr h="836202">
                <a:tc>
                  <a:txBody>
                    <a:bodyPr/>
                    <a:lstStyle/>
                    <a:p>
                      <a:pPr algn="l">
                        <a:lnSpc>
                          <a:spcPts val="2940"/>
                        </a:lnSpc>
                        <a:defRPr/>
                      </a:pPr>
                      <a:r>
                        <a:rPr lang="en-US" sz="2100">
                          <a:solidFill>
                            <a:srgbClr val="000000"/>
                          </a:solidFill>
                          <a:latin typeface="Public Sans" panose="020B0604020202020204" charset="0"/>
                        </a:rPr>
                        <a:t>1:1 external coaching  </a:t>
                      </a:r>
                      <a:endParaRPr lang="en-US" sz="11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2000">
                          <a:solidFill>
                            <a:srgbClr val="000000"/>
                          </a:solidFill>
                          <a:latin typeface="Public Sans" panose="020B0604020202020204" charset="0"/>
                        </a:rPr>
                        <a:t>Working with an external coach as part of a professional learning programme or 1:1 coaching. This may be contracted by the individual or the organisation.  </a:t>
                      </a:r>
                      <a:endParaRPr lang="en-US" sz="20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3"/>
                  </a:ext>
                </a:extLst>
              </a:tr>
              <a:tr h="836202">
                <a:tc>
                  <a:txBody>
                    <a:bodyPr/>
                    <a:lstStyle/>
                    <a:p>
                      <a:pPr algn="l">
                        <a:lnSpc>
                          <a:spcPts val="2940"/>
                        </a:lnSpc>
                        <a:defRPr/>
                      </a:pPr>
                      <a:r>
                        <a:rPr lang="en-US" sz="2100">
                          <a:solidFill>
                            <a:srgbClr val="000000"/>
                          </a:solidFill>
                          <a:latin typeface="Public Sans" panose="020B0604020202020204" charset="0"/>
                        </a:rPr>
                        <a:t>Co-coaching </a:t>
                      </a:r>
                      <a:endParaRPr lang="en-US" sz="110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2000">
                          <a:solidFill>
                            <a:srgbClr val="000000"/>
                          </a:solidFill>
                          <a:latin typeface="Public Sans" panose="020B0604020202020204" charset="0"/>
                        </a:rPr>
                        <a:t>Engaging in a structured way with a colleague to explore a need or area of interest. This is may be a reciprocal arrangement.   </a:t>
                      </a:r>
                      <a:endParaRPr lang="en-US" sz="200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4"/>
                  </a:ext>
                </a:extLst>
              </a:tr>
              <a:tr h="836202">
                <a:tc>
                  <a:txBody>
                    <a:bodyPr/>
                    <a:lstStyle/>
                    <a:p>
                      <a:pPr algn="l">
                        <a:lnSpc>
                          <a:spcPts val="2940"/>
                        </a:lnSpc>
                        <a:defRPr/>
                      </a:pPr>
                      <a:r>
                        <a:rPr lang="en-US" sz="2100">
                          <a:solidFill>
                            <a:srgbClr val="000000"/>
                          </a:solidFill>
                          <a:latin typeface="Public Sans" panose="020B0604020202020204" charset="0"/>
                        </a:rPr>
                        <a:t>Group coaching  </a:t>
                      </a:r>
                      <a:endParaRPr lang="en-US" sz="11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2000">
                          <a:solidFill>
                            <a:srgbClr val="000000"/>
                          </a:solidFill>
                          <a:latin typeface="Public Sans" panose="020B0604020202020204" charset="0"/>
                        </a:rPr>
                        <a:t>A small group of people coming together on several occasions to learn through exchange and interaction. A variety of different methods may be used. </a:t>
                      </a:r>
                      <a:endParaRPr lang="en-US" sz="20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5"/>
                  </a:ext>
                </a:extLst>
              </a:tr>
              <a:tr h="836202">
                <a:tc>
                  <a:txBody>
                    <a:bodyPr/>
                    <a:lstStyle/>
                    <a:p>
                      <a:pPr algn="l">
                        <a:lnSpc>
                          <a:spcPts val="2940"/>
                        </a:lnSpc>
                        <a:defRPr/>
                      </a:pPr>
                      <a:r>
                        <a:rPr lang="en-US" sz="2100">
                          <a:solidFill>
                            <a:srgbClr val="000000"/>
                          </a:solidFill>
                          <a:latin typeface="Public Sans" panose="020B0604020202020204" charset="0"/>
                        </a:rPr>
                        <a:t>Team coaching  </a:t>
                      </a:r>
                      <a:endParaRPr lang="en-US" sz="110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2000">
                          <a:solidFill>
                            <a:srgbClr val="000000"/>
                          </a:solidFill>
                          <a:latin typeface="Public Sans" panose="020B0604020202020204" charset="0"/>
                        </a:rPr>
                        <a:t>Similar to group coaching but there is a common learning goal. There is still individual learning and growth but this is in service of the shared team purpose.   </a:t>
                      </a:r>
                      <a:endParaRPr lang="en-US" sz="2000">
                        <a:latin typeface="Public Sans" panose="020B0604020202020204" charset="0"/>
                      </a:endParaRPr>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6"/>
                  </a:ext>
                </a:extLst>
              </a:tr>
              <a:tr h="975187">
                <a:tc>
                  <a:txBody>
                    <a:bodyPr/>
                    <a:lstStyle/>
                    <a:p>
                      <a:pPr algn="l">
                        <a:lnSpc>
                          <a:spcPts val="2940"/>
                        </a:lnSpc>
                        <a:defRPr/>
                      </a:pPr>
                      <a:r>
                        <a:rPr lang="en-US" sz="2100">
                          <a:solidFill>
                            <a:srgbClr val="000000"/>
                          </a:solidFill>
                          <a:latin typeface="Public Sans" panose="020B0604020202020204" charset="0"/>
                        </a:rPr>
                        <a:t>Learner focused coaching  </a:t>
                      </a:r>
                      <a:endParaRPr lang="en-US" sz="11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2000">
                          <a:solidFill>
                            <a:srgbClr val="000000"/>
                          </a:solidFill>
                          <a:latin typeface="Public Sans" panose="020B0604020202020204" charset="0"/>
                        </a:rPr>
                        <a:t>Using coaching approaches with learners either on a 1:1 basis or within group dialogue.  </a:t>
                      </a:r>
                      <a:endParaRPr lang="en-US" sz="20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7"/>
                  </a:ext>
                </a:extLst>
              </a:tr>
              <a:tr h="836202">
                <a:tc>
                  <a:txBody>
                    <a:bodyPr/>
                    <a:lstStyle/>
                    <a:p>
                      <a:pPr algn="l">
                        <a:lnSpc>
                          <a:spcPts val="2940"/>
                        </a:lnSpc>
                        <a:defRPr/>
                      </a:pPr>
                      <a:r>
                        <a:rPr lang="en-US" sz="2100">
                          <a:solidFill>
                            <a:srgbClr val="000000"/>
                          </a:solidFill>
                          <a:latin typeface="Public Sans" panose="020B0604020202020204" charset="0"/>
                        </a:rPr>
                        <a:t>Self-coaching  </a:t>
                      </a:r>
                      <a:endParaRPr lang="en-US" sz="110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2000" dirty="0">
                          <a:solidFill>
                            <a:srgbClr val="000000"/>
                          </a:solidFill>
                          <a:latin typeface="Public Sans" panose="020B0604020202020204" charset="0"/>
                        </a:rPr>
                        <a:t>Coaching yourself by using the mindset, skillset and toolkit of coaching to reflect on issues, to get unstuck and take action. </a:t>
                      </a:r>
                      <a:endParaRPr lang="en-US" sz="2000" dirty="0">
                        <a:latin typeface="Public Sans" panose="020B0604020202020204" charset="0"/>
                      </a:endParaRPr>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Box 6"/>
          <p:cNvSpPr txBox="1"/>
          <p:nvPr/>
        </p:nvSpPr>
        <p:spPr>
          <a:xfrm>
            <a:off x="489259" y="9734290"/>
            <a:ext cx="6143994" cy="340799"/>
          </a:xfrm>
          <a:prstGeom prst="rect">
            <a:avLst/>
          </a:prstGeom>
        </p:spPr>
        <p:txBody>
          <a:bodyPr lIns="0" tIns="0" rIns="0" bIns="0" rtlCol="0" anchor="t">
            <a:spAutoFit/>
          </a:bodyPr>
          <a:lstStyle/>
          <a:p>
            <a:pPr algn="l">
              <a:lnSpc>
                <a:spcPts val="2939"/>
              </a:lnSpc>
              <a:spcBef>
                <a:spcPct val="0"/>
              </a:spcBef>
            </a:pPr>
            <a:r>
              <a:rPr lang="en-US" sz="2099" dirty="0">
                <a:solidFill>
                  <a:srgbClr val="000000"/>
                </a:solidFill>
                <a:latin typeface="Public Sans" panose="020B0604020202020204" charset="0"/>
              </a:rPr>
              <a:t>Coaching in Education Strategy for Scotland</a:t>
            </a:r>
          </a:p>
        </p:txBody>
      </p:sp>
      <p:sp>
        <p:nvSpPr>
          <p:cNvPr id="3" name="Freeform 3">
            <a:extLst>
              <a:ext uri="{C183D7F6-B498-43B3-948B-1728B52AA6E4}">
                <adec:decorative xmlns:adec="http://schemas.microsoft.com/office/drawing/2017/decorative" val="1"/>
              </a:ext>
            </a:extLst>
          </p:cNvPr>
          <p:cNvSpPr/>
          <p:nvPr/>
        </p:nvSpPr>
        <p:spPr>
          <a:xfrm>
            <a:off x="15600152" y="64135"/>
            <a:ext cx="2687848" cy="2687848"/>
          </a:xfrm>
          <a:custGeom>
            <a:avLst/>
            <a:gdLst/>
            <a:ahLst/>
            <a:cxnLst/>
            <a:rect l="l" t="t" r="r" b="b"/>
            <a:pathLst>
              <a:path w="2687848" h="2687848">
                <a:moveTo>
                  <a:pt x="0" y="0"/>
                </a:moveTo>
                <a:lnTo>
                  <a:pt x="2687848" y="0"/>
                </a:lnTo>
                <a:lnTo>
                  <a:pt x="2687848" y="2687848"/>
                </a:lnTo>
                <a:lnTo>
                  <a:pt x="0" y="2687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itle 6">
            <a:extLst>
              <a:ext uri="{FF2B5EF4-FFF2-40B4-BE49-F238E27FC236}">
                <a16:creationId xmlns:a16="http://schemas.microsoft.com/office/drawing/2014/main" id="{2CA5D94A-E638-018F-8F5B-7E11167758A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Using a Coaching Approach in Education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Venn Diagram showing overlap between coaching and mentoring"/>
          <p:cNvSpPr/>
          <p:nvPr/>
        </p:nvSpPr>
        <p:spPr>
          <a:xfrm>
            <a:off x="2979777" y="2050040"/>
            <a:ext cx="11829748" cy="7208260"/>
          </a:xfrm>
          <a:custGeom>
            <a:avLst/>
            <a:gdLst/>
            <a:ahLst/>
            <a:cxnLst/>
            <a:rect l="l" t="t" r="r" b="b"/>
            <a:pathLst>
              <a:path w="11829748" h="7208260">
                <a:moveTo>
                  <a:pt x="0" y="0"/>
                </a:moveTo>
                <a:lnTo>
                  <a:pt x="11829748" y="0"/>
                </a:lnTo>
                <a:lnTo>
                  <a:pt x="11829748" y="7208260"/>
                </a:lnTo>
                <a:lnTo>
                  <a:pt x="0" y="7208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a:extLst>
              <a:ext uri="{C183D7F6-B498-43B3-948B-1728B52AA6E4}">
                <adec:decorative xmlns:adec="http://schemas.microsoft.com/office/drawing/2017/decorative" val="0"/>
              </a:ext>
            </a:extLst>
          </p:cNvPr>
          <p:cNvSpPr txBox="1"/>
          <p:nvPr/>
        </p:nvSpPr>
        <p:spPr>
          <a:xfrm>
            <a:off x="3228934" y="143371"/>
            <a:ext cx="11240988" cy="1582293"/>
          </a:xfrm>
          <a:prstGeom prst="rect">
            <a:avLst/>
          </a:prstGeom>
        </p:spPr>
        <p:txBody>
          <a:bodyPr lIns="0" tIns="0" rIns="0" bIns="0" rtlCol="0" anchor="t">
            <a:spAutoFit/>
          </a:bodyPr>
          <a:lstStyle/>
          <a:p>
            <a:pPr algn="ctr">
              <a:lnSpc>
                <a:spcPts val="13999"/>
              </a:lnSpc>
              <a:spcBef>
                <a:spcPct val="0"/>
              </a:spcBef>
            </a:pPr>
            <a:r>
              <a:rPr lang="en-US" sz="8000" dirty="0">
                <a:solidFill>
                  <a:srgbClr val="000000"/>
                </a:solidFill>
                <a:latin typeface="Public Sans"/>
              </a:rPr>
              <a:t>Coaching Vs Mentoring</a:t>
            </a:r>
          </a:p>
        </p:txBody>
      </p:sp>
      <p:sp>
        <p:nvSpPr>
          <p:cNvPr id="4" name="TextBox 4"/>
          <p:cNvSpPr txBox="1"/>
          <p:nvPr/>
        </p:nvSpPr>
        <p:spPr>
          <a:xfrm>
            <a:off x="3628103" y="5069408"/>
            <a:ext cx="3458461" cy="984693"/>
          </a:xfrm>
          <a:prstGeom prst="rect">
            <a:avLst/>
          </a:prstGeom>
        </p:spPr>
        <p:txBody>
          <a:bodyPr wrap="square" lIns="0" tIns="0" rIns="0" bIns="0" rtlCol="0" anchor="t">
            <a:spAutoFit/>
          </a:bodyPr>
          <a:lstStyle/>
          <a:p>
            <a:pPr algn="ctr">
              <a:lnSpc>
                <a:spcPts val="8400"/>
              </a:lnSpc>
              <a:spcBef>
                <a:spcPct val="0"/>
              </a:spcBef>
            </a:pPr>
            <a:r>
              <a:rPr lang="en-US" sz="6000" dirty="0">
                <a:solidFill>
                  <a:srgbClr val="000000"/>
                </a:solidFill>
                <a:latin typeface="Public Sans"/>
              </a:rPr>
              <a:t>Coaching</a:t>
            </a:r>
          </a:p>
        </p:txBody>
      </p:sp>
      <p:sp>
        <p:nvSpPr>
          <p:cNvPr id="5" name="TextBox 5"/>
          <p:cNvSpPr txBox="1"/>
          <p:nvPr/>
        </p:nvSpPr>
        <p:spPr>
          <a:xfrm>
            <a:off x="10726704" y="5069409"/>
            <a:ext cx="3741464" cy="984693"/>
          </a:xfrm>
          <a:prstGeom prst="rect">
            <a:avLst/>
          </a:prstGeom>
        </p:spPr>
        <p:txBody>
          <a:bodyPr wrap="square" lIns="0" tIns="0" rIns="0" bIns="0" rtlCol="0" anchor="t">
            <a:spAutoFit/>
          </a:bodyPr>
          <a:lstStyle/>
          <a:p>
            <a:pPr algn="ctr">
              <a:lnSpc>
                <a:spcPts val="8400"/>
              </a:lnSpc>
              <a:spcBef>
                <a:spcPct val="0"/>
              </a:spcBef>
            </a:pPr>
            <a:r>
              <a:rPr lang="en-US" sz="6000" dirty="0">
                <a:solidFill>
                  <a:srgbClr val="000000"/>
                </a:solidFill>
                <a:latin typeface="Public Sans"/>
              </a:rPr>
              <a:t>Mentoring</a:t>
            </a:r>
          </a:p>
        </p:txBody>
      </p:sp>
      <p:sp>
        <p:nvSpPr>
          <p:cNvPr id="6" name="Title 5">
            <a:extLst>
              <a:ext uri="{FF2B5EF4-FFF2-40B4-BE49-F238E27FC236}">
                <a16:creationId xmlns:a16="http://schemas.microsoft.com/office/drawing/2014/main" id="{2D746D93-B360-4D60-6D23-E7585D1CA1F4}"/>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Coaching Vs Mentoring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142031" y="120036"/>
            <a:ext cx="1933328" cy="1817328"/>
          </a:xfrm>
          <a:custGeom>
            <a:avLst/>
            <a:gdLst/>
            <a:ahLst/>
            <a:cxnLst/>
            <a:rect l="l" t="t" r="r" b="b"/>
            <a:pathLst>
              <a:path w="1933328" h="1817328">
                <a:moveTo>
                  <a:pt x="0" y="0"/>
                </a:moveTo>
                <a:lnTo>
                  <a:pt x="1933328" y="0"/>
                </a:lnTo>
                <a:lnTo>
                  <a:pt x="1933328" y="1817328"/>
                </a:lnTo>
                <a:lnTo>
                  <a:pt x="0" y="18173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502218" y="633968"/>
            <a:ext cx="11091012" cy="1000274"/>
          </a:xfrm>
          <a:prstGeom prst="rect">
            <a:avLst/>
          </a:prstGeom>
        </p:spPr>
        <p:txBody>
          <a:bodyPr lIns="0" tIns="0" rIns="0" bIns="0" rtlCol="0" anchor="t">
            <a:spAutoFit/>
          </a:bodyPr>
          <a:lstStyle/>
          <a:p>
            <a:pPr marL="0" lvl="0" indent="0" algn="l">
              <a:lnSpc>
                <a:spcPts val="7775"/>
              </a:lnSpc>
            </a:pPr>
            <a:r>
              <a:rPr lang="en-US" sz="8099" dirty="0">
                <a:solidFill>
                  <a:srgbClr val="FBF6F1"/>
                </a:solidFill>
                <a:latin typeface="Public Sans"/>
              </a:rPr>
              <a:t>Activity</a:t>
            </a:r>
          </a:p>
        </p:txBody>
      </p:sp>
      <p:sp>
        <p:nvSpPr>
          <p:cNvPr id="28" name="TextBox 28"/>
          <p:cNvSpPr txBox="1"/>
          <p:nvPr/>
        </p:nvSpPr>
        <p:spPr>
          <a:xfrm>
            <a:off x="6008395" y="285844"/>
            <a:ext cx="12132121" cy="1313436"/>
          </a:xfrm>
          <a:prstGeom prst="rect">
            <a:avLst/>
          </a:prstGeom>
        </p:spPr>
        <p:txBody>
          <a:bodyPr wrap="square" lIns="0" tIns="0" rIns="0" bIns="0" rtlCol="0" anchor="t">
            <a:spAutoFit/>
          </a:bodyPr>
          <a:lstStyle/>
          <a:p>
            <a:pPr algn="ctr">
              <a:lnSpc>
                <a:spcPts val="11222"/>
              </a:lnSpc>
              <a:spcBef>
                <a:spcPct val="0"/>
              </a:spcBef>
            </a:pPr>
            <a:r>
              <a:rPr lang="en-US" sz="8015" dirty="0">
                <a:solidFill>
                  <a:srgbClr val="FBF6F1"/>
                </a:solidFill>
                <a:latin typeface="Public Sans"/>
              </a:rPr>
              <a:t> - Coaching Vs Mentoring</a:t>
            </a:r>
          </a:p>
        </p:txBody>
      </p:sp>
      <p:grpSp>
        <p:nvGrpSpPr>
          <p:cNvPr id="3" name="Group 3" descr="Box 1: One at a Time activity - Think about the similarities and differences between Coaching and Mentoring&#10;"/>
          <p:cNvGrpSpPr/>
          <p:nvPr/>
        </p:nvGrpSpPr>
        <p:grpSpPr>
          <a:xfrm>
            <a:off x="328045"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Together Activity Draw a Venn Diagram.  List characteristics of Coaching, Mentoring and any that are overlapping &#10;"/>
          <p:cNvGrpSpPr/>
          <p:nvPr/>
        </p:nvGrpSpPr>
        <p:grpSpPr>
          <a:xfrm>
            <a:off x="4715476"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Share Activity Share each groups completed Venn diagram and explain reasoning behind the placement of characteristics.&#10;"/>
          <p:cNvGrpSpPr/>
          <p:nvPr/>
        </p:nvGrpSpPr>
        <p:grpSpPr>
          <a:xfrm>
            <a:off x="9175583"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12" name="Group 12" descr="Box 4:  Together Activity Consider specific scenarios where coaching could be beneficial in our setting and within our work?&#10;"/>
          <p:cNvGrpSpPr/>
          <p:nvPr/>
        </p:nvGrpSpPr>
        <p:grpSpPr>
          <a:xfrm>
            <a:off x="13769960" y="3789188"/>
            <a:ext cx="3903354" cy="6497812"/>
            <a:chOff x="0" y="0"/>
            <a:chExt cx="1028044" cy="1711358"/>
          </a:xfrm>
        </p:grpSpPr>
        <p:sp>
          <p:nvSpPr>
            <p:cNvPr id="13" name="Freeform 13"/>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B3D335"/>
            </a:solidFill>
          </p:spPr>
          <p:txBody>
            <a:bodyPr/>
            <a:lstStyle/>
            <a:p>
              <a:endParaRPr lang="en-GB"/>
            </a:p>
          </p:txBody>
        </p:sp>
        <p:sp>
          <p:nvSpPr>
            <p:cNvPr id="14" name="TextBox 14"/>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5" name="Freeform 15">
            <a:extLst>
              <a:ext uri="{C183D7F6-B498-43B3-948B-1728B52AA6E4}">
                <adec:decorative xmlns:adec="http://schemas.microsoft.com/office/drawing/2017/decorative" val="1"/>
              </a:ext>
            </a:extLst>
          </p:cNvPr>
          <p:cNvSpPr/>
          <p:nvPr/>
        </p:nvSpPr>
        <p:spPr>
          <a:xfrm>
            <a:off x="1317400" y="3475269"/>
            <a:ext cx="1924645" cy="1924645"/>
          </a:xfrm>
          <a:custGeom>
            <a:avLst/>
            <a:gdLst/>
            <a:ahLst/>
            <a:cxnLst/>
            <a:rect l="l" t="t" r="r" b="b"/>
            <a:pathLst>
              <a:path w="1924645" h="1924645">
                <a:moveTo>
                  <a:pt x="0" y="0"/>
                </a:moveTo>
                <a:lnTo>
                  <a:pt x="1924645" y="0"/>
                </a:lnTo>
                <a:lnTo>
                  <a:pt x="1924645" y="1924645"/>
                </a:lnTo>
                <a:lnTo>
                  <a:pt x="0" y="1924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5754536" y="3524974"/>
            <a:ext cx="1825234" cy="1825234"/>
          </a:xfrm>
          <a:custGeom>
            <a:avLst/>
            <a:gdLst/>
            <a:ahLst/>
            <a:cxnLst/>
            <a:rect l="l" t="t" r="r" b="b"/>
            <a:pathLst>
              <a:path w="1825234" h="1825234">
                <a:moveTo>
                  <a:pt x="0" y="0"/>
                </a:moveTo>
                <a:lnTo>
                  <a:pt x="1825235" y="0"/>
                </a:lnTo>
                <a:lnTo>
                  <a:pt x="1825235" y="1825234"/>
                </a:lnTo>
                <a:lnTo>
                  <a:pt x="0" y="1825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0322176" y="3524974"/>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894454" y="3387830"/>
            <a:ext cx="1860720" cy="1860720"/>
          </a:xfrm>
          <a:custGeom>
            <a:avLst/>
            <a:gdLst/>
            <a:ahLst/>
            <a:cxnLst/>
            <a:rect l="l" t="t" r="r" b="b"/>
            <a:pathLst>
              <a:path w="1860720" h="1860720">
                <a:moveTo>
                  <a:pt x="0" y="0"/>
                </a:moveTo>
                <a:lnTo>
                  <a:pt x="1860720" y="0"/>
                </a:lnTo>
                <a:lnTo>
                  <a:pt x="1860720" y="1860720"/>
                </a:lnTo>
                <a:lnTo>
                  <a:pt x="0" y="1860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529304" y="5503460"/>
            <a:ext cx="3509898" cy="1617377"/>
          </a:xfrm>
          <a:prstGeom prst="rect">
            <a:avLst/>
          </a:prstGeom>
        </p:spPr>
        <p:txBody>
          <a:bodyPr lIns="0" tIns="0" rIns="0" bIns="0" rtlCol="0" anchor="t">
            <a:spAutoFit/>
          </a:bodyPr>
          <a:lstStyle/>
          <a:p>
            <a:pPr algn="ctr">
              <a:lnSpc>
                <a:spcPts val="4696"/>
              </a:lnSpc>
            </a:pPr>
            <a:r>
              <a:rPr lang="en-US" sz="3354" dirty="0">
                <a:solidFill>
                  <a:srgbClr val="FBF6F1"/>
                </a:solidFill>
                <a:latin typeface="Public Sans"/>
              </a:rPr>
              <a:t>One at a time</a:t>
            </a:r>
          </a:p>
          <a:p>
            <a:pPr algn="ctr">
              <a:lnSpc>
                <a:spcPts val="3557"/>
              </a:lnSpc>
              <a:spcBef>
                <a:spcPct val="0"/>
              </a:spcBef>
            </a:pPr>
            <a:endParaRPr lang="en-US" sz="3354" dirty="0">
              <a:solidFill>
                <a:srgbClr val="FBF6F1"/>
              </a:solidFill>
              <a:latin typeface="Public Sans"/>
            </a:endParaRPr>
          </a:p>
          <a:p>
            <a:pPr algn="ctr">
              <a:lnSpc>
                <a:spcPts val="4696"/>
              </a:lnSpc>
              <a:spcBef>
                <a:spcPct val="0"/>
              </a:spcBef>
            </a:pPr>
            <a:endParaRPr lang="en-US" sz="3354" dirty="0">
              <a:solidFill>
                <a:srgbClr val="FBF6F1"/>
              </a:solidFill>
              <a:latin typeface="Public Sans"/>
            </a:endParaRPr>
          </a:p>
        </p:txBody>
      </p:sp>
      <p:sp>
        <p:nvSpPr>
          <p:cNvPr id="21" name="TextBox 21">
            <a:extLst>
              <a:ext uri="{C183D7F6-B498-43B3-948B-1728B52AA6E4}">
                <adec:decorative xmlns:adec="http://schemas.microsoft.com/office/drawing/2017/decorative" val="1"/>
              </a:ext>
            </a:extLst>
          </p:cNvPr>
          <p:cNvSpPr txBox="1"/>
          <p:nvPr/>
        </p:nvSpPr>
        <p:spPr>
          <a:xfrm>
            <a:off x="5619135" y="5507555"/>
            <a:ext cx="1973645" cy="539700"/>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a:rPr>
              <a:t>Together</a:t>
            </a:r>
          </a:p>
        </p:txBody>
      </p:sp>
      <p:sp>
        <p:nvSpPr>
          <p:cNvPr id="22" name="TextBox 22">
            <a:extLst>
              <a:ext uri="{C183D7F6-B498-43B3-948B-1728B52AA6E4}">
                <adec:decorative xmlns:adec="http://schemas.microsoft.com/office/drawing/2017/decorative" val="1"/>
              </a:ext>
            </a:extLst>
          </p:cNvPr>
          <p:cNvSpPr txBox="1"/>
          <p:nvPr/>
        </p:nvSpPr>
        <p:spPr>
          <a:xfrm>
            <a:off x="9350412" y="6207870"/>
            <a:ext cx="3624873" cy="4079130"/>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Share each groups completed Venn diagram and explain reasoning behind the placement of characteristics.</a:t>
            </a:r>
          </a:p>
        </p:txBody>
      </p:sp>
      <p:sp>
        <p:nvSpPr>
          <p:cNvPr id="23" name="TextBox 23">
            <a:extLst>
              <a:ext uri="{C183D7F6-B498-43B3-948B-1728B52AA6E4}">
                <adec:decorative xmlns:adec="http://schemas.microsoft.com/office/drawing/2017/decorative" val="1"/>
              </a:ext>
            </a:extLst>
          </p:cNvPr>
          <p:cNvSpPr txBox="1"/>
          <p:nvPr/>
        </p:nvSpPr>
        <p:spPr>
          <a:xfrm>
            <a:off x="10445068" y="5507555"/>
            <a:ext cx="1402785" cy="558462"/>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a:rPr>
              <a:t>Share</a:t>
            </a:r>
          </a:p>
        </p:txBody>
      </p:sp>
      <p:sp>
        <p:nvSpPr>
          <p:cNvPr id="24" name="TextBox 24">
            <a:extLst>
              <a:ext uri="{C183D7F6-B498-43B3-948B-1728B52AA6E4}">
                <adec:decorative xmlns:adec="http://schemas.microsoft.com/office/drawing/2017/decorative" val="1"/>
              </a:ext>
            </a:extLst>
          </p:cNvPr>
          <p:cNvSpPr txBox="1"/>
          <p:nvPr/>
        </p:nvSpPr>
        <p:spPr>
          <a:xfrm>
            <a:off x="14899098" y="5503460"/>
            <a:ext cx="1867740" cy="539700"/>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a:rPr>
              <a:t>Together</a:t>
            </a:r>
          </a:p>
        </p:txBody>
      </p:sp>
      <p:sp>
        <p:nvSpPr>
          <p:cNvPr id="25" name="TextBox 25">
            <a:extLst>
              <a:ext uri="{C183D7F6-B498-43B3-948B-1728B52AA6E4}">
                <adec:decorative xmlns:adec="http://schemas.microsoft.com/office/drawing/2017/decorative" val="1"/>
              </a:ext>
            </a:extLst>
          </p:cNvPr>
          <p:cNvSpPr txBox="1"/>
          <p:nvPr/>
        </p:nvSpPr>
        <p:spPr>
          <a:xfrm>
            <a:off x="14111584" y="6274049"/>
            <a:ext cx="3220105" cy="4079130"/>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Consider specific scenarios where coaching could be beneficial in our setting and within our work?</a:t>
            </a:r>
          </a:p>
        </p:txBody>
      </p:sp>
      <p:sp>
        <p:nvSpPr>
          <p:cNvPr id="26" name="TextBox 26">
            <a:extLst>
              <a:ext uri="{C183D7F6-B498-43B3-948B-1728B52AA6E4}">
                <adec:decorative xmlns:adec="http://schemas.microsoft.com/office/drawing/2017/decorative" val="1"/>
              </a:ext>
            </a:extLst>
          </p:cNvPr>
          <p:cNvSpPr txBox="1"/>
          <p:nvPr/>
        </p:nvSpPr>
        <p:spPr>
          <a:xfrm>
            <a:off x="440813" y="6251634"/>
            <a:ext cx="3624873" cy="3489225"/>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Think about the similarities and differences between Coaching and Mentoring</a:t>
            </a:r>
          </a:p>
        </p:txBody>
      </p:sp>
      <p:sp>
        <p:nvSpPr>
          <p:cNvPr id="27" name="TextBox 27">
            <a:extLst>
              <a:ext uri="{C183D7F6-B498-43B3-948B-1728B52AA6E4}">
                <adec:decorative xmlns:adec="http://schemas.microsoft.com/office/drawing/2017/decorative" val="1"/>
              </a:ext>
            </a:extLst>
          </p:cNvPr>
          <p:cNvSpPr txBox="1"/>
          <p:nvPr/>
        </p:nvSpPr>
        <p:spPr>
          <a:xfrm>
            <a:off x="4918679" y="6207870"/>
            <a:ext cx="3624873" cy="4079130"/>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Draw a Venn Diagram.  List characteristics of Coaching, Mentoring and any that are overlapping </a:t>
            </a:r>
          </a:p>
        </p:txBody>
      </p:sp>
      <p:sp>
        <p:nvSpPr>
          <p:cNvPr id="29" name="Freeform 29">
            <a:extLst>
              <a:ext uri="{C183D7F6-B498-43B3-948B-1728B52AA6E4}">
                <adec:decorative xmlns:adec="http://schemas.microsoft.com/office/drawing/2017/decorative" val="1"/>
              </a:ext>
            </a:extLst>
          </p:cNvPr>
          <p:cNvSpPr/>
          <p:nvPr/>
        </p:nvSpPr>
        <p:spPr>
          <a:xfrm>
            <a:off x="1550026" y="2056521"/>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0" name="Freeform 30">
            <a:extLst>
              <a:ext uri="{C183D7F6-B498-43B3-948B-1728B52AA6E4}">
                <adec:decorative xmlns:adec="http://schemas.microsoft.com/office/drawing/2017/decorative" val="1"/>
              </a:ext>
            </a:extLst>
          </p:cNvPr>
          <p:cNvSpPr/>
          <p:nvPr/>
        </p:nvSpPr>
        <p:spPr>
          <a:xfrm>
            <a:off x="5977390" y="2136538"/>
            <a:ext cx="1338730" cy="1338730"/>
          </a:xfrm>
          <a:custGeom>
            <a:avLst/>
            <a:gdLst/>
            <a:ahLst/>
            <a:cxnLst/>
            <a:rect l="l" t="t" r="r" b="b"/>
            <a:pathLst>
              <a:path w="1338730" h="1338730">
                <a:moveTo>
                  <a:pt x="0" y="0"/>
                </a:moveTo>
                <a:lnTo>
                  <a:pt x="1338731" y="0"/>
                </a:lnTo>
                <a:lnTo>
                  <a:pt x="1338731" y="1338731"/>
                </a:lnTo>
                <a:lnTo>
                  <a:pt x="0" y="13387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1" name="Freeform 31">
            <a:extLst>
              <a:ext uri="{C183D7F6-B498-43B3-948B-1728B52AA6E4}">
                <adec:decorative xmlns:adec="http://schemas.microsoft.com/office/drawing/2017/decorative" val="1"/>
              </a:ext>
            </a:extLst>
          </p:cNvPr>
          <p:cNvSpPr/>
          <p:nvPr/>
        </p:nvSpPr>
        <p:spPr>
          <a:xfrm>
            <a:off x="9883112" y="2186244"/>
            <a:ext cx="1338730" cy="1338730"/>
          </a:xfrm>
          <a:custGeom>
            <a:avLst/>
            <a:gdLst/>
            <a:ahLst/>
            <a:cxnLst/>
            <a:rect l="l" t="t" r="r" b="b"/>
            <a:pathLst>
              <a:path w="1338730" h="1338730">
                <a:moveTo>
                  <a:pt x="0" y="0"/>
                </a:moveTo>
                <a:lnTo>
                  <a:pt x="1338730" y="0"/>
                </a:lnTo>
                <a:lnTo>
                  <a:pt x="1338730" y="1338730"/>
                </a:lnTo>
                <a:lnTo>
                  <a:pt x="0" y="1338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2" name="Freeform 32">
            <a:extLst>
              <a:ext uri="{C183D7F6-B498-43B3-948B-1728B52AA6E4}">
                <adec:decorative xmlns:adec="http://schemas.microsoft.com/office/drawing/2017/decorative" val="1"/>
              </a:ext>
            </a:extLst>
          </p:cNvPr>
          <p:cNvSpPr/>
          <p:nvPr/>
        </p:nvSpPr>
        <p:spPr>
          <a:xfrm>
            <a:off x="11221842" y="2186244"/>
            <a:ext cx="1338730" cy="1338730"/>
          </a:xfrm>
          <a:custGeom>
            <a:avLst/>
            <a:gdLst/>
            <a:ahLst/>
            <a:cxnLst/>
            <a:rect l="l" t="t" r="r" b="b"/>
            <a:pathLst>
              <a:path w="1338730" h="1338730">
                <a:moveTo>
                  <a:pt x="0" y="0"/>
                </a:moveTo>
                <a:lnTo>
                  <a:pt x="1338731" y="0"/>
                </a:lnTo>
                <a:lnTo>
                  <a:pt x="1338731" y="1338730"/>
                </a:lnTo>
                <a:lnTo>
                  <a:pt x="0" y="1338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3" name="Freeform 33">
            <a:extLst>
              <a:ext uri="{C183D7F6-B498-43B3-948B-1728B52AA6E4}">
                <adec:decorative xmlns:adec="http://schemas.microsoft.com/office/drawing/2017/decorative" val="1"/>
              </a:ext>
            </a:extLst>
          </p:cNvPr>
          <p:cNvSpPr/>
          <p:nvPr/>
        </p:nvSpPr>
        <p:spPr>
          <a:xfrm>
            <a:off x="15591223" y="212086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4" name="Freeform 34">
            <a:extLst>
              <a:ext uri="{C183D7F6-B498-43B3-948B-1728B52AA6E4}">
                <adec:decorative xmlns:adec="http://schemas.microsoft.com/office/drawing/2017/decorative" val="1"/>
              </a:ext>
            </a:extLst>
          </p:cNvPr>
          <p:cNvSpPr/>
          <p:nvPr/>
        </p:nvSpPr>
        <p:spPr>
          <a:xfrm>
            <a:off x="14764731" y="212086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5" name="Freeform 35">
            <a:extLst>
              <a:ext uri="{C183D7F6-B498-43B3-948B-1728B52AA6E4}">
                <adec:decorative xmlns:adec="http://schemas.microsoft.com/office/drawing/2017/decorative" val="1"/>
              </a:ext>
            </a:extLst>
          </p:cNvPr>
          <p:cNvSpPr/>
          <p:nvPr/>
        </p:nvSpPr>
        <p:spPr>
          <a:xfrm>
            <a:off x="14032073" y="233864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6" name="Freeform 36">
            <a:extLst>
              <a:ext uri="{C183D7F6-B498-43B3-948B-1728B52AA6E4}">
                <adec:decorative xmlns:adec="http://schemas.microsoft.com/office/drawing/2017/decorative" val="1"/>
              </a:ext>
            </a:extLst>
          </p:cNvPr>
          <p:cNvSpPr/>
          <p:nvPr/>
        </p:nvSpPr>
        <p:spPr>
          <a:xfrm>
            <a:off x="16367873" y="233864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7" name="Title 36">
            <a:extLst>
              <a:ext uri="{FF2B5EF4-FFF2-40B4-BE49-F238E27FC236}">
                <a16:creationId xmlns:a16="http://schemas.microsoft.com/office/drawing/2014/main" id="{3E007BF1-F646-6998-B142-04CF14B5A81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Activity – Coaching Vs Mentoring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639041" y="4000500"/>
            <a:ext cx="8151344" cy="3714650"/>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Introduction to Coaching in Education​</a:t>
            </a:r>
          </a:p>
        </p:txBody>
      </p:sp>
      <p:sp>
        <p:nvSpPr>
          <p:cNvPr id="6" name="TextBox 6"/>
          <p:cNvSpPr txBox="1"/>
          <p:nvPr/>
        </p:nvSpPr>
        <p:spPr>
          <a:xfrm>
            <a:off x="10018233" y="505796"/>
            <a:ext cx="6994594" cy="10575330"/>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2​.</a:t>
            </a:r>
          </a:p>
          <a:p>
            <a:pPr algn="ctr">
              <a:lnSpc>
                <a:spcPts val="13999"/>
              </a:lnSpc>
            </a:pPr>
            <a:r>
              <a:rPr lang="en-US" sz="9999" dirty="0">
                <a:solidFill>
                  <a:srgbClr val="000000"/>
                </a:solidFill>
                <a:latin typeface="Public Sans"/>
              </a:rPr>
              <a:t>Why learn about coaching in education? </a:t>
            </a:r>
          </a:p>
          <a:p>
            <a:pPr algn="ctr">
              <a:lnSpc>
                <a:spcPts val="13999"/>
              </a:lnSpc>
              <a:spcBef>
                <a:spcPct val="0"/>
              </a:spcBef>
            </a:pPr>
            <a:endParaRPr lang="en-US" sz="9999" dirty="0">
              <a:solidFill>
                <a:srgbClr val="000000"/>
              </a:solidFill>
              <a:latin typeface="Public Sans"/>
            </a:endParaRPr>
          </a:p>
        </p:txBody>
      </p:sp>
      <p:sp>
        <p:nvSpPr>
          <p:cNvPr id="8" name="Title 7">
            <a:extLst>
              <a:ext uri="{FF2B5EF4-FFF2-40B4-BE49-F238E27FC236}">
                <a16:creationId xmlns:a16="http://schemas.microsoft.com/office/drawing/2014/main" id="{F85FFC2B-1776-D248-647F-AD3EFC74E68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2​.</a:t>
            </a:r>
            <a:br>
              <a:rPr lang="en-GB" dirty="0"/>
            </a:br>
            <a:r>
              <a:rPr lang="en-GB" dirty="0"/>
              <a:t>Why learn about coaching in education?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y?"/>
          <p:cNvSpPr/>
          <p:nvPr/>
        </p:nvSpPr>
        <p:spPr>
          <a:xfrm>
            <a:off x="133279" y="93421"/>
            <a:ext cx="2794687" cy="2068068"/>
          </a:xfrm>
          <a:custGeom>
            <a:avLst/>
            <a:gdLst/>
            <a:ahLst/>
            <a:cxnLst/>
            <a:rect l="l" t="t" r="r" b="b"/>
            <a:pathLst>
              <a:path w="2794687" h="2068068">
                <a:moveTo>
                  <a:pt x="0" y="0"/>
                </a:moveTo>
                <a:lnTo>
                  <a:pt x="2794687" y="0"/>
                </a:lnTo>
                <a:lnTo>
                  <a:pt x="2794687" y="2068068"/>
                </a:lnTo>
                <a:lnTo>
                  <a:pt x="0" y="2068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5" name="TextBox 35"/>
          <p:cNvSpPr txBox="1"/>
          <p:nvPr/>
        </p:nvSpPr>
        <p:spPr>
          <a:xfrm>
            <a:off x="3094252" y="134196"/>
            <a:ext cx="9122131" cy="1069459"/>
          </a:xfrm>
          <a:prstGeom prst="rect">
            <a:avLst/>
          </a:prstGeom>
        </p:spPr>
        <p:txBody>
          <a:bodyPr wrap="square" lIns="0" tIns="0" rIns="0" bIns="0" rtlCol="0" anchor="t">
            <a:spAutoFit/>
          </a:bodyPr>
          <a:lstStyle/>
          <a:p>
            <a:pPr algn="ctr">
              <a:lnSpc>
                <a:spcPts val="8739"/>
              </a:lnSpc>
              <a:spcBef>
                <a:spcPct val="0"/>
              </a:spcBef>
            </a:pPr>
            <a:r>
              <a:rPr lang="en-US" sz="6242" dirty="0">
                <a:solidFill>
                  <a:srgbClr val="000000"/>
                </a:solidFill>
                <a:latin typeface="Public Sans" panose="020B0604020202020204" charset="0"/>
              </a:rPr>
              <a:t>Benefits</a:t>
            </a:r>
            <a:r>
              <a:rPr lang="en-US" sz="6242" dirty="0">
                <a:solidFill>
                  <a:srgbClr val="000000"/>
                </a:solidFill>
                <a:latin typeface="Open Sans Extra Bold"/>
              </a:rPr>
              <a:t> </a:t>
            </a:r>
            <a:r>
              <a:rPr lang="en-US" sz="6242" dirty="0">
                <a:solidFill>
                  <a:srgbClr val="000000"/>
                </a:solidFill>
                <a:latin typeface="Public Sans" panose="020B0604020202020204" charset="0"/>
              </a:rPr>
              <a:t>of Coaching</a:t>
            </a:r>
          </a:p>
        </p:txBody>
      </p:sp>
      <p:grpSp>
        <p:nvGrpSpPr>
          <p:cNvPr id="3" name="Group 3">
            <a:extLst>
              <a:ext uri="{C183D7F6-B498-43B3-948B-1728B52AA6E4}">
                <adec:decorative xmlns:adec="http://schemas.microsoft.com/office/drawing/2017/decorative" val="1"/>
              </a:ext>
            </a:extLst>
          </p:cNvPr>
          <p:cNvGrpSpPr/>
          <p:nvPr/>
        </p:nvGrpSpPr>
        <p:grpSpPr>
          <a:xfrm>
            <a:off x="4210109" y="1327480"/>
            <a:ext cx="3701614" cy="4230417"/>
            <a:chOff x="0" y="0"/>
            <a:chExt cx="711200" cy="812800"/>
          </a:xfrm>
        </p:grpSpPr>
        <p:sp>
          <p:nvSpPr>
            <p:cNvPr id="4" name="Freeform 4"/>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5" name="TextBox 5"/>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4638107" y="2462187"/>
            <a:ext cx="2845619" cy="1838260"/>
          </a:xfrm>
          <a:prstGeom prst="rect">
            <a:avLst/>
          </a:prstGeom>
        </p:spPr>
        <p:txBody>
          <a:bodyPr lIns="0" tIns="0" rIns="0" bIns="0" rtlCol="0" anchor="t">
            <a:spAutoFit/>
          </a:bodyPr>
          <a:lstStyle/>
          <a:p>
            <a:pPr algn="ctr">
              <a:lnSpc>
                <a:spcPts val="3731"/>
              </a:lnSpc>
              <a:spcBef>
                <a:spcPct val="0"/>
              </a:spcBef>
            </a:pPr>
            <a:r>
              <a:rPr lang="en-US" sz="2000" dirty="0">
                <a:solidFill>
                  <a:srgbClr val="000000"/>
                </a:solidFill>
                <a:latin typeface="Public Sans"/>
              </a:rPr>
              <a:t>Coaching can empower educators to develop their skills and knowledge</a:t>
            </a:r>
          </a:p>
        </p:txBody>
      </p:sp>
      <p:grpSp>
        <p:nvGrpSpPr>
          <p:cNvPr id="7" name="Group 7">
            <a:extLst>
              <a:ext uri="{C183D7F6-B498-43B3-948B-1728B52AA6E4}">
                <adec:decorative xmlns:adec="http://schemas.microsoft.com/office/drawing/2017/decorative" val="1"/>
              </a:ext>
            </a:extLst>
          </p:cNvPr>
          <p:cNvGrpSpPr/>
          <p:nvPr/>
        </p:nvGrpSpPr>
        <p:grpSpPr>
          <a:xfrm>
            <a:off x="8770748" y="1445654"/>
            <a:ext cx="3800456" cy="4343379"/>
            <a:chOff x="0" y="0"/>
            <a:chExt cx="711200" cy="812800"/>
          </a:xfrm>
        </p:grpSpPr>
        <p:sp>
          <p:nvSpPr>
            <p:cNvPr id="8" name="Freeform 8"/>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9" name="TextBox 9"/>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9239342" y="2443745"/>
            <a:ext cx="2981611" cy="2659382"/>
          </a:xfrm>
          <a:prstGeom prst="rect">
            <a:avLst/>
          </a:prstGeom>
        </p:spPr>
        <p:txBody>
          <a:bodyPr lIns="0" tIns="0" rIns="0" bIns="0" rtlCol="0" anchor="t">
            <a:spAutoFit/>
          </a:bodyPr>
          <a:lstStyle/>
          <a:p>
            <a:pPr algn="ctr">
              <a:lnSpc>
                <a:spcPts val="2972"/>
              </a:lnSpc>
              <a:spcBef>
                <a:spcPct val="0"/>
              </a:spcBef>
            </a:pPr>
            <a:r>
              <a:rPr lang="en-US" sz="2000" dirty="0">
                <a:solidFill>
                  <a:srgbClr val="000000"/>
                </a:solidFill>
                <a:latin typeface="Public Sans"/>
              </a:rPr>
              <a:t>Coaching can create a supportive environment for professional growth, fostering collaboration and a sense of community among educators.</a:t>
            </a:r>
          </a:p>
        </p:txBody>
      </p:sp>
      <p:grpSp>
        <p:nvGrpSpPr>
          <p:cNvPr id="11" name="Group 11">
            <a:extLst>
              <a:ext uri="{C183D7F6-B498-43B3-948B-1728B52AA6E4}">
                <adec:decorative xmlns:adec="http://schemas.microsoft.com/office/drawing/2017/decorative" val="1"/>
              </a:ext>
            </a:extLst>
          </p:cNvPr>
          <p:cNvGrpSpPr/>
          <p:nvPr/>
        </p:nvGrpSpPr>
        <p:grpSpPr>
          <a:xfrm>
            <a:off x="291961" y="1971585"/>
            <a:ext cx="3918148" cy="4477883"/>
            <a:chOff x="0" y="0"/>
            <a:chExt cx="711200" cy="812800"/>
          </a:xfrm>
        </p:grpSpPr>
        <p:sp>
          <p:nvSpPr>
            <p:cNvPr id="12" name="Freeform 12"/>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13" name="TextBox 13"/>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14" name="TextBox 14"/>
          <p:cNvSpPr txBox="1"/>
          <p:nvPr/>
        </p:nvSpPr>
        <p:spPr>
          <a:xfrm>
            <a:off x="533168" y="2926639"/>
            <a:ext cx="3435735" cy="2492285"/>
          </a:xfrm>
          <a:prstGeom prst="rect">
            <a:avLst/>
          </a:prstGeom>
        </p:spPr>
        <p:txBody>
          <a:bodyPr lIns="0" tIns="0" rIns="0" bIns="0" rtlCol="0" anchor="t">
            <a:spAutoFit/>
          </a:bodyPr>
          <a:lstStyle/>
          <a:p>
            <a:pPr algn="ctr">
              <a:lnSpc>
                <a:spcPts val="3347"/>
              </a:lnSpc>
              <a:spcBef>
                <a:spcPct val="0"/>
              </a:spcBef>
            </a:pPr>
            <a:r>
              <a:rPr lang="en-US" sz="2000" dirty="0">
                <a:solidFill>
                  <a:srgbClr val="000000"/>
                </a:solidFill>
                <a:latin typeface="Public Sans"/>
              </a:rPr>
              <a:t>Through Coaching conversations, educators  </a:t>
            </a:r>
          </a:p>
          <a:p>
            <a:pPr algn="ctr">
              <a:lnSpc>
                <a:spcPts val="3347"/>
              </a:lnSpc>
              <a:spcBef>
                <a:spcPct val="0"/>
              </a:spcBef>
            </a:pPr>
            <a:r>
              <a:rPr lang="en-US" sz="2000" dirty="0">
                <a:solidFill>
                  <a:srgbClr val="000000"/>
                </a:solidFill>
                <a:latin typeface="Public Sans"/>
              </a:rPr>
              <a:t>can gain a deeper understanding </a:t>
            </a:r>
          </a:p>
          <a:p>
            <a:pPr algn="ctr">
              <a:lnSpc>
                <a:spcPts val="3347"/>
              </a:lnSpc>
              <a:spcBef>
                <a:spcPct val="0"/>
              </a:spcBef>
            </a:pPr>
            <a:r>
              <a:rPr lang="en-US" sz="2000" dirty="0">
                <a:solidFill>
                  <a:srgbClr val="000000"/>
                </a:solidFill>
                <a:latin typeface="Public Sans"/>
              </a:rPr>
              <a:t>of their strengths and </a:t>
            </a:r>
          </a:p>
          <a:p>
            <a:pPr algn="ctr">
              <a:lnSpc>
                <a:spcPts val="3347"/>
              </a:lnSpc>
              <a:spcBef>
                <a:spcPct val="0"/>
              </a:spcBef>
            </a:pPr>
            <a:r>
              <a:rPr lang="en-US" sz="2000" dirty="0">
                <a:solidFill>
                  <a:srgbClr val="000000"/>
                </a:solidFill>
                <a:latin typeface="Public Sans"/>
              </a:rPr>
              <a:t>areas for development.</a:t>
            </a:r>
          </a:p>
        </p:txBody>
      </p:sp>
      <p:grpSp>
        <p:nvGrpSpPr>
          <p:cNvPr id="15" name="Group 15">
            <a:extLst>
              <a:ext uri="{C183D7F6-B498-43B3-948B-1728B52AA6E4}">
                <adec:decorative xmlns:adec="http://schemas.microsoft.com/office/drawing/2017/decorative" val="1"/>
              </a:ext>
            </a:extLst>
          </p:cNvPr>
          <p:cNvGrpSpPr/>
          <p:nvPr/>
        </p:nvGrpSpPr>
        <p:grpSpPr>
          <a:xfrm>
            <a:off x="1387962" y="5557897"/>
            <a:ext cx="4137966" cy="4729103"/>
            <a:chOff x="0" y="0"/>
            <a:chExt cx="711200" cy="812800"/>
          </a:xfrm>
        </p:grpSpPr>
        <p:sp>
          <p:nvSpPr>
            <p:cNvPr id="16" name="Freeform 16"/>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17" name="TextBox 17"/>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18" name="TextBox 18"/>
          <p:cNvSpPr txBox="1"/>
          <p:nvPr/>
        </p:nvSpPr>
        <p:spPr>
          <a:xfrm>
            <a:off x="1850185" y="6692938"/>
            <a:ext cx="3404183" cy="2418547"/>
          </a:xfrm>
          <a:prstGeom prst="rect">
            <a:avLst/>
          </a:prstGeom>
        </p:spPr>
        <p:txBody>
          <a:bodyPr lIns="0" tIns="0" rIns="0" bIns="0" rtlCol="0" anchor="t">
            <a:spAutoFit/>
          </a:bodyPr>
          <a:lstStyle/>
          <a:p>
            <a:pPr algn="ctr">
              <a:lnSpc>
                <a:spcPts val="3178"/>
              </a:lnSpc>
              <a:spcBef>
                <a:spcPct val="0"/>
              </a:spcBef>
            </a:pPr>
            <a:r>
              <a:rPr lang="en-US" sz="2000" dirty="0">
                <a:solidFill>
                  <a:srgbClr val="000000"/>
                </a:solidFill>
                <a:latin typeface="Public Sans"/>
              </a:rPr>
              <a:t>Coaching can empower</a:t>
            </a:r>
          </a:p>
          <a:p>
            <a:pPr algn="ctr">
              <a:lnSpc>
                <a:spcPts val="3178"/>
              </a:lnSpc>
              <a:spcBef>
                <a:spcPct val="0"/>
              </a:spcBef>
            </a:pPr>
            <a:r>
              <a:rPr lang="en-US" sz="2000" dirty="0">
                <a:solidFill>
                  <a:srgbClr val="000000"/>
                </a:solidFill>
                <a:latin typeface="Public Sans"/>
              </a:rPr>
              <a:t> educators to take </a:t>
            </a:r>
          </a:p>
          <a:p>
            <a:pPr algn="ctr">
              <a:lnSpc>
                <a:spcPts val="3178"/>
              </a:lnSpc>
              <a:spcBef>
                <a:spcPct val="0"/>
              </a:spcBef>
            </a:pPr>
            <a:r>
              <a:rPr lang="en-US" sz="2000" dirty="0">
                <a:solidFill>
                  <a:srgbClr val="000000"/>
                </a:solidFill>
                <a:latin typeface="Public Sans"/>
              </a:rPr>
              <a:t>ownership of their professional development, fostering a sense of </a:t>
            </a:r>
          </a:p>
          <a:p>
            <a:pPr algn="ctr">
              <a:lnSpc>
                <a:spcPts val="3178"/>
              </a:lnSpc>
              <a:spcBef>
                <a:spcPct val="0"/>
              </a:spcBef>
            </a:pPr>
            <a:r>
              <a:rPr lang="en-US" sz="2000" dirty="0">
                <a:solidFill>
                  <a:srgbClr val="000000"/>
                </a:solidFill>
                <a:latin typeface="Public Sans"/>
              </a:rPr>
              <a:t>autonomy and motivation.</a:t>
            </a:r>
          </a:p>
        </p:txBody>
      </p:sp>
      <p:grpSp>
        <p:nvGrpSpPr>
          <p:cNvPr id="19" name="Group 19">
            <a:extLst>
              <a:ext uri="{C183D7F6-B498-43B3-948B-1728B52AA6E4}">
                <adec:decorative xmlns:adec="http://schemas.microsoft.com/office/drawing/2017/decorative" val="1"/>
              </a:ext>
            </a:extLst>
          </p:cNvPr>
          <p:cNvGrpSpPr/>
          <p:nvPr/>
        </p:nvGrpSpPr>
        <p:grpSpPr>
          <a:xfrm>
            <a:off x="5343735" y="4760955"/>
            <a:ext cx="3800456" cy="4343379"/>
            <a:chOff x="0" y="0"/>
            <a:chExt cx="711200" cy="812800"/>
          </a:xfrm>
        </p:grpSpPr>
        <p:sp>
          <p:nvSpPr>
            <p:cNvPr id="20" name="Freeform 20"/>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21" name="TextBox 21"/>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2685504" y="1034034"/>
            <a:ext cx="4006876" cy="4579287"/>
            <a:chOff x="0" y="0"/>
            <a:chExt cx="711200" cy="812800"/>
          </a:xfrm>
        </p:grpSpPr>
        <p:sp>
          <p:nvSpPr>
            <p:cNvPr id="23" name="Freeform 23"/>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24" name="TextBox 24"/>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3458844" y="5251470"/>
            <a:ext cx="4256897" cy="4865025"/>
            <a:chOff x="0" y="0"/>
            <a:chExt cx="711200" cy="812800"/>
          </a:xfrm>
        </p:grpSpPr>
        <p:sp>
          <p:nvSpPr>
            <p:cNvPr id="26" name="Freeform 26"/>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27" name="TextBox 27"/>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9144191" y="5557897"/>
            <a:ext cx="3800456" cy="4343379"/>
            <a:chOff x="0" y="0"/>
            <a:chExt cx="711200" cy="812800"/>
          </a:xfrm>
        </p:grpSpPr>
        <p:sp>
          <p:nvSpPr>
            <p:cNvPr id="29" name="Freeform 29"/>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30" name="TextBox 30"/>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5821153" y="5725491"/>
            <a:ext cx="2949594" cy="2008178"/>
          </a:xfrm>
          <a:prstGeom prst="rect">
            <a:avLst/>
          </a:prstGeom>
        </p:spPr>
        <p:txBody>
          <a:bodyPr lIns="0" tIns="0" rIns="0" bIns="0" rtlCol="0" anchor="t">
            <a:spAutoFit/>
          </a:bodyPr>
          <a:lstStyle/>
          <a:p>
            <a:pPr algn="ctr">
              <a:lnSpc>
                <a:spcPts val="3191"/>
              </a:lnSpc>
              <a:spcBef>
                <a:spcPct val="0"/>
              </a:spcBef>
            </a:pPr>
            <a:r>
              <a:rPr lang="en-US" sz="2000" dirty="0">
                <a:solidFill>
                  <a:srgbClr val="000000"/>
                </a:solidFill>
                <a:latin typeface="Public Sans"/>
              </a:rPr>
              <a:t>Coaching helps educators to identify their professional goals and create a roadmap for achieving them.</a:t>
            </a:r>
          </a:p>
        </p:txBody>
      </p:sp>
      <p:sp>
        <p:nvSpPr>
          <p:cNvPr id="32" name="TextBox 32"/>
          <p:cNvSpPr txBox="1"/>
          <p:nvPr/>
        </p:nvSpPr>
        <p:spPr>
          <a:xfrm>
            <a:off x="9606931" y="6602239"/>
            <a:ext cx="2874977" cy="2463638"/>
          </a:xfrm>
          <a:prstGeom prst="rect">
            <a:avLst/>
          </a:prstGeom>
        </p:spPr>
        <p:txBody>
          <a:bodyPr lIns="0" tIns="0" rIns="0" bIns="0" rtlCol="0" anchor="t">
            <a:spAutoFit/>
          </a:bodyPr>
          <a:lstStyle/>
          <a:p>
            <a:pPr algn="ctr">
              <a:lnSpc>
                <a:spcPts val="2796"/>
              </a:lnSpc>
              <a:spcBef>
                <a:spcPct val="0"/>
              </a:spcBef>
            </a:pPr>
            <a:r>
              <a:rPr lang="en-US" sz="1997" dirty="0">
                <a:solidFill>
                  <a:srgbClr val="000000"/>
                </a:solidFill>
                <a:latin typeface="Public Sans"/>
              </a:rPr>
              <a:t> A coach can guide staff through challenging situations by helping them </a:t>
            </a:r>
            <a:r>
              <a:rPr lang="en-US" sz="1997" dirty="0" err="1">
                <a:solidFill>
                  <a:srgbClr val="000000"/>
                </a:solidFill>
                <a:latin typeface="Public Sans"/>
              </a:rPr>
              <a:t>analyse</a:t>
            </a:r>
            <a:r>
              <a:rPr lang="en-US" sz="1997" dirty="0">
                <a:solidFill>
                  <a:srgbClr val="000000"/>
                </a:solidFill>
                <a:latin typeface="Public Sans"/>
              </a:rPr>
              <a:t> problems, develop solutions, and make informed decisions.</a:t>
            </a:r>
          </a:p>
        </p:txBody>
      </p:sp>
      <p:sp>
        <p:nvSpPr>
          <p:cNvPr id="33" name="TextBox 33"/>
          <p:cNvSpPr txBox="1"/>
          <p:nvPr/>
        </p:nvSpPr>
        <p:spPr>
          <a:xfrm>
            <a:off x="13159393" y="2051029"/>
            <a:ext cx="3059099" cy="2569229"/>
          </a:xfrm>
          <a:prstGeom prst="rect">
            <a:avLst/>
          </a:prstGeom>
        </p:spPr>
        <p:txBody>
          <a:bodyPr lIns="0" tIns="0" rIns="0" bIns="0" rtlCol="0" anchor="t">
            <a:spAutoFit/>
          </a:bodyPr>
          <a:lstStyle/>
          <a:p>
            <a:pPr algn="ctr">
              <a:lnSpc>
                <a:spcPts val="2851"/>
              </a:lnSpc>
              <a:spcBef>
                <a:spcPct val="0"/>
              </a:spcBef>
            </a:pPr>
            <a:r>
              <a:rPr lang="en-US" sz="2000" dirty="0">
                <a:solidFill>
                  <a:srgbClr val="000000"/>
                </a:solidFill>
                <a:latin typeface="Public Sans"/>
              </a:rPr>
              <a:t>Coaching equips staff with tools to manage stress effectively. This could involve techniques like time management, relaxation exercises, or setting boundaries.</a:t>
            </a:r>
          </a:p>
        </p:txBody>
      </p:sp>
      <p:sp>
        <p:nvSpPr>
          <p:cNvPr id="34" name="TextBox 34"/>
          <p:cNvSpPr txBox="1"/>
          <p:nvPr/>
        </p:nvSpPr>
        <p:spPr>
          <a:xfrm>
            <a:off x="13897222" y="6392318"/>
            <a:ext cx="3380141" cy="2344809"/>
          </a:xfrm>
          <a:prstGeom prst="rect">
            <a:avLst/>
          </a:prstGeom>
        </p:spPr>
        <p:txBody>
          <a:bodyPr lIns="0" tIns="0" rIns="0" bIns="0" rtlCol="0" anchor="t">
            <a:spAutoFit/>
          </a:bodyPr>
          <a:lstStyle/>
          <a:p>
            <a:pPr algn="ctr">
              <a:lnSpc>
                <a:spcPts val="3054"/>
              </a:lnSpc>
              <a:spcBef>
                <a:spcPct val="0"/>
              </a:spcBef>
            </a:pPr>
            <a:r>
              <a:rPr lang="en-US" sz="2000" dirty="0">
                <a:solidFill>
                  <a:srgbClr val="000000"/>
                </a:solidFill>
                <a:latin typeface="Public Sans"/>
              </a:rPr>
              <a:t>Coaching can help staff achieve a healthy work-life balance by identifying priorities and strategies for managing personal and professional commitments.</a:t>
            </a:r>
          </a:p>
        </p:txBody>
      </p:sp>
      <p:sp>
        <p:nvSpPr>
          <p:cNvPr id="36" name="Title 35">
            <a:extLst>
              <a:ext uri="{FF2B5EF4-FFF2-40B4-BE49-F238E27FC236}">
                <a16:creationId xmlns:a16="http://schemas.microsoft.com/office/drawing/2014/main" id="{F4385728-9195-7578-468C-FCBD11C3DB7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Benefits of Coaching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155667" y="162233"/>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2099789" y="489952"/>
            <a:ext cx="3017926" cy="907749"/>
          </a:xfrm>
          <a:prstGeom prst="rect">
            <a:avLst/>
          </a:prstGeom>
        </p:spPr>
        <p:txBody>
          <a:bodyPr lIns="0" tIns="0" rIns="0" bIns="0" rtlCol="0" anchor="t">
            <a:spAutoFit/>
          </a:bodyPr>
          <a:lstStyle/>
          <a:p>
            <a:pPr marL="0" lvl="0" indent="0" algn="l">
              <a:lnSpc>
                <a:spcPts val="7584"/>
              </a:lnSpc>
            </a:pPr>
            <a:r>
              <a:rPr lang="en-US" sz="6000" dirty="0">
                <a:solidFill>
                  <a:srgbClr val="100F0D"/>
                </a:solidFill>
                <a:latin typeface="Public Sans"/>
              </a:rPr>
              <a:t>Activity</a:t>
            </a:r>
          </a:p>
        </p:txBody>
      </p:sp>
      <p:sp>
        <p:nvSpPr>
          <p:cNvPr id="15" name="Freeform 15" descr="Why?"/>
          <p:cNvSpPr/>
          <p:nvPr/>
        </p:nvSpPr>
        <p:spPr>
          <a:xfrm>
            <a:off x="5398879" y="171018"/>
            <a:ext cx="2179982" cy="1613187"/>
          </a:xfrm>
          <a:custGeom>
            <a:avLst/>
            <a:gdLst/>
            <a:ahLst/>
            <a:cxnLst/>
            <a:rect l="l" t="t" r="r" b="b"/>
            <a:pathLst>
              <a:path w="2179982" h="1613187">
                <a:moveTo>
                  <a:pt x="0" y="0"/>
                </a:moveTo>
                <a:lnTo>
                  <a:pt x="2179982" y="0"/>
                </a:lnTo>
                <a:lnTo>
                  <a:pt x="2179982" y="1613186"/>
                </a:lnTo>
                <a:lnTo>
                  <a:pt x="0" y="16131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8" name="TextBox 28"/>
          <p:cNvSpPr txBox="1"/>
          <p:nvPr/>
        </p:nvSpPr>
        <p:spPr>
          <a:xfrm>
            <a:off x="7713874" y="175736"/>
            <a:ext cx="9650303" cy="1020729"/>
          </a:xfrm>
          <a:prstGeom prst="rect">
            <a:avLst/>
          </a:prstGeom>
        </p:spPr>
        <p:txBody>
          <a:bodyPr wrap="square" lIns="0" tIns="0" rIns="0" bIns="0" rtlCol="0" anchor="t">
            <a:spAutoFit/>
          </a:bodyPr>
          <a:lstStyle/>
          <a:p>
            <a:pPr algn="ctr">
              <a:lnSpc>
                <a:spcPts val="8739"/>
              </a:lnSpc>
              <a:spcBef>
                <a:spcPct val="0"/>
              </a:spcBef>
            </a:pPr>
            <a:r>
              <a:rPr lang="en-US" sz="6242" dirty="0">
                <a:solidFill>
                  <a:srgbClr val="000000"/>
                </a:solidFill>
                <a:latin typeface="Public Sans" panose="020B0604020202020204" charset="0"/>
              </a:rPr>
              <a:t>Benefits of Coaching</a:t>
            </a:r>
          </a:p>
        </p:txBody>
      </p:sp>
      <p:grpSp>
        <p:nvGrpSpPr>
          <p:cNvPr id="3" name="Group 3" descr="Box 1: One at a time activity Looking at some of these benefits of Coaching, think individually about examples of how Coaching can achieve this for you in your setting.&#10;"/>
          <p:cNvGrpSpPr/>
          <p:nvPr/>
        </p:nvGrpSpPr>
        <p:grpSpPr>
          <a:xfrm>
            <a:off x="719388" y="3892967"/>
            <a:ext cx="4368829" cy="6394033"/>
            <a:chOff x="0" y="0"/>
            <a:chExt cx="1150638" cy="1684025"/>
          </a:xfrm>
        </p:grpSpPr>
        <p:sp>
          <p:nvSpPr>
            <p:cNvPr id="4" name="Freeform 4"/>
            <p:cNvSpPr/>
            <p:nvPr/>
          </p:nvSpPr>
          <p:spPr>
            <a:xfrm>
              <a:off x="0" y="0"/>
              <a:ext cx="1150638" cy="1684025"/>
            </a:xfrm>
            <a:custGeom>
              <a:avLst/>
              <a:gdLst/>
              <a:ahLst/>
              <a:cxnLst/>
              <a:rect l="l" t="t" r="r" b="b"/>
              <a:pathLst>
                <a:path w="1150638" h="1684025">
                  <a:moveTo>
                    <a:pt x="90376" y="0"/>
                  </a:moveTo>
                  <a:lnTo>
                    <a:pt x="1060262" y="0"/>
                  </a:lnTo>
                  <a:cubicBezTo>
                    <a:pt x="1084231" y="0"/>
                    <a:pt x="1107219" y="9522"/>
                    <a:pt x="1124168" y="26471"/>
                  </a:cubicBezTo>
                  <a:cubicBezTo>
                    <a:pt x="1141116" y="43419"/>
                    <a:pt x="1150638" y="66407"/>
                    <a:pt x="1150638" y="90376"/>
                  </a:cubicBezTo>
                  <a:lnTo>
                    <a:pt x="1150638" y="1593649"/>
                  </a:lnTo>
                  <a:cubicBezTo>
                    <a:pt x="1150638" y="1617618"/>
                    <a:pt x="1141116" y="1640606"/>
                    <a:pt x="1124168" y="1657555"/>
                  </a:cubicBezTo>
                  <a:cubicBezTo>
                    <a:pt x="1107219" y="1674504"/>
                    <a:pt x="1084231" y="1684025"/>
                    <a:pt x="1060262" y="1684025"/>
                  </a:cubicBezTo>
                  <a:lnTo>
                    <a:pt x="90376" y="1684025"/>
                  </a:lnTo>
                  <a:cubicBezTo>
                    <a:pt x="66407" y="1684025"/>
                    <a:pt x="43419" y="1674504"/>
                    <a:pt x="26471" y="1657555"/>
                  </a:cubicBezTo>
                  <a:cubicBezTo>
                    <a:pt x="9522" y="1640606"/>
                    <a:pt x="0" y="1617618"/>
                    <a:pt x="0" y="1593649"/>
                  </a:cubicBezTo>
                  <a:lnTo>
                    <a:pt x="0" y="90376"/>
                  </a:lnTo>
                  <a:cubicBezTo>
                    <a:pt x="0" y="66407"/>
                    <a:pt x="9522" y="43419"/>
                    <a:pt x="26471" y="26471"/>
                  </a:cubicBezTo>
                  <a:cubicBezTo>
                    <a:pt x="43419" y="9522"/>
                    <a:pt x="66407" y="0"/>
                    <a:pt x="90376" y="0"/>
                  </a:cubicBezTo>
                  <a:close/>
                </a:path>
              </a:pathLst>
            </a:custGeom>
            <a:solidFill>
              <a:srgbClr val="0075B2"/>
            </a:solidFill>
          </p:spPr>
          <p:txBody>
            <a:bodyPr/>
            <a:lstStyle/>
            <a:p>
              <a:endParaRPr lang="en-GB"/>
            </a:p>
          </p:txBody>
        </p:sp>
        <p:sp>
          <p:nvSpPr>
            <p:cNvPr id="5" name="TextBox 5"/>
            <p:cNvSpPr txBox="1"/>
            <p:nvPr/>
          </p:nvSpPr>
          <p:spPr>
            <a:xfrm>
              <a:off x="0" y="-28575"/>
              <a:ext cx="1150638" cy="1712600"/>
            </a:xfrm>
            <a:prstGeom prst="rect">
              <a:avLst/>
            </a:prstGeom>
          </p:spPr>
          <p:txBody>
            <a:bodyPr lIns="50800" tIns="50800" rIns="50800" bIns="50800" rtlCol="0" anchor="ctr"/>
            <a:lstStyle/>
            <a:p>
              <a:pPr algn="ctr">
                <a:lnSpc>
                  <a:spcPts val="1960"/>
                </a:lnSpc>
              </a:pPr>
              <a:endParaRPr/>
            </a:p>
          </p:txBody>
        </p:sp>
      </p:grpSp>
      <p:grpSp>
        <p:nvGrpSpPr>
          <p:cNvPr id="6" name="Group 6" descr="Box 2: Together Activity Pair up with a colleague to share ideas&#10;"/>
          <p:cNvGrpSpPr/>
          <p:nvPr/>
        </p:nvGrpSpPr>
        <p:grpSpPr>
          <a:xfrm>
            <a:off x="6922953" y="3892967"/>
            <a:ext cx="4409273" cy="6497812"/>
            <a:chOff x="0" y="0"/>
            <a:chExt cx="1161290" cy="1711358"/>
          </a:xfrm>
        </p:grpSpPr>
        <p:sp>
          <p:nvSpPr>
            <p:cNvPr id="7" name="Freeform 7"/>
            <p:cNvSpPr/>
            <p:nvPr/>
          </p:nvSpPr>
          <p:spPr>
            <a:xfrm>
              <a:off x="0" y="0"/>
              <a:ext cx="1161290" cy="1711358"/>
            </a:xfrm>
            <a:custGeom>
              <a:avLst/>
              <a:gdLst/>
              <a:ahLst/>
              <a:cxnLst/>
              <a:rect l="l" t="t" r="r" b="b"/>
              <a:pathLst>
                <a:path w="1161290" h="1711358">
                  <a:moveTo>
                    <a:pt x="89547" y="0"/>
                  </a:moveTo>
                  <a:lnTo>
                    <a:pt x="1071743" y="0"/>
                  </a:lnTo>
                  <a:cubicBezTo>
                    <a:pt x="1095492" y="0"/>
                    <a:pt x="1118269" y="9434"/>
                    <a:pt x="1135062" y="26228"/>
                  </a:cubicBezTo>
                  <a:cubicBezTo>
                    <a:pt x="1151856" y="43021"/>
                    <a:pt x="1161290" y="65798"/>
                    <a:pt x="1161290" y="89547"/>
                  </a:cubicBezTo>
                  <a:lnTo>
                    <a:pt x="1161290" y="1621811"/>
                  </a:lnTo>
                  <a:cubicBezTo>
                    <a:pt x="1161290" y="1645560"/>
                    <a:pt x="1151856" y="1668337"/>
                    <a:pt x="1135062" y="1685130"/>
                  </a:cubicBezTo>
                  <a:cubicBezTo>
                    <a:pt x="1118269" y="1701923"/>
                    <a:pt x="1095492" y="1711358"/>
                    <a:pt x="1071743" y="1711358"/>
                  </a:cubicBezTo>
                  <a:lnTo>
                    <a:pt x="89547" y="1711358"/>
                  </a:lnTo>
                  <a:cubicBezTo>
                    <a:pt x="65798" y="1711358"/>
                    <a:pt x="43021" y="1701923"/>
                    <a:pt x="26228" y="1685130"/>
                  </a:cubicBezTo>
                  <a:cubicBezTo>
                    <a:pt x="9434" y="1668337"/>
                    <a:pt x="0" y="1645560"/>
                    <a:pt x="0" y="1621811"/>
                  </a:cubicBezTo>
                  <a:lnTo>
                    <a:pt x="0" y="89547"/>
                  </a:lnTo>
                  <a:cubicBezTo>
                    <a:pt x="0" y="65798"/>
                    <a:pt x="9434" y="43021"/>
                    <a:pt x="26228" y="26228"/>
                  </a:cubicBezTo>
                  <a:cubicBezTo>
                    <a:pt x="43021" y="9434"/>
                    <a:pt x="65798" y="0"/>
                    <a:pt x="89547" y="0"/>
                  </a:cubicBezTo>
                  <a:close/>
                </a:path>
              </a:pathLst>
            </a:custGeom>
            <a:solidFill>
              <a:srgbClr val="80379B"/>
            </a:solidFill>
          </p:spPr>
          <p:txBody>
            <a:bodyPr/>
            <a:lstStyle/>
            <a:p>
              <a:endParaRPr lang="en-GB"/>
            </a:p>
          </p:txBody>
        </p:sp>
        <p:sp>
          <p:nvSpPr>
            <p:cNvPr id="8" name="TextBox 8"/>
            <p:cNvSpPr txBox="1"/>
            <p:nvPr/>
          </p:nvSpPr>
          <p:spPr>
            <a:xfrm>
              <a:off x="0" y="-28575"/>
              <a:ext cx="1161290"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Together Activity Finally, share key takeaways with the whole group.&#10;"/>
          <p:cNvGrpSpPr/>
          <p:nvPr/>
        </p:nvGrpSpPr>
        <p:grpSpPr>
          <a:xfrm>
            <a:off x="12883150" y="3892967"/>
            <a:ext cx="4448190" cy="6394033"/>
            <a:chOff x="0" y="0"/>
            <a:chExt cx="1171540" cy="1684025"/>
          </a:xfrm>
        </p:grpSpPr>
        <p:sp>
          <p:nvSpPr>
            <p:cNvPr id="10" name="Freeform 10"/>
            <p:cNvSpPr/>
            <p:nvPr/>
          </p:nvSpPr>
          <p:spPr>
            <a:xfrm>
              <a:off x="0" y="0"/>
              <a:ext cx="1171540" cy="1684025"/>
            </a:xfrm>
            <a:custGeom>
              <a:avLst/>
              <a:gdLst/>
              <a:ahLst/>
              <a:cxnLst/>
              <a:rect l="l" t="t" r="r" b="b"/>
              <a:pathLst>
                <a:path w="1171540" h="1684025">
                  <a:moveTo>
                    <a:pt x="88764" y="0"/>
                  </a:moveTo>
                  <a:lnTo>
                    <a:pt x="1082776" y="0"/>
                  </a:lnTo>
                  <a:cubicBezTo>
                    <a:pt x="1106318" y="0"/>
                    <a:pt x="1128895" y="9352"/>
                    <a:pt x="1145542" y="25998"/>
                  </a:cubicBezTo>
                  <a:cubicBezTo>
                    <a:pt x="1162188" y="42645"/>
                    <a:pt x="1171540" y="65222"/>
                    <a:pt x="1171540" y="88764"/>
                  </a:cubicBezTo>
                  <a:lnTo>
                    <a:pt x="1171540" y="1595262"/>
                  </a:lnTo>
                  <a:cubicBezTo>
                    <a:pt x="1171540" y="1618803"/>
                    <a:pt x="1162188" y="1641381"/>
                    <a:pt x="1145542" y="1658027"/>
                  </a:cubicBezTo>
                  <a:cubicBezTo>
                    <a:pt x="1128895" y="1674673"/>
                    <a:pt x="1106318" y="1684025"/>
                    <a:pt x="1082776" y="1684025"/>
                  </a:cubicBezTo>
                  <a:lnTo>
                    <a:pt x="88764" y="1684025"/>
                  </a:lnTo>
                  <a:cubicBezTo>
                    <a:pt x="65222" y="1684025"/>
                    <a:pt x="42645" y="1674673"/>
                    <a:pt x="25998" y="1658027"/>
                  </a:cubicBezTo>
                  <a:cubicBezTo>
                    <a:pt x="9352" y="1641381"/>
                    <a:pt x="0" y="1618803"/>
                    <a:pt x="0" y="1595262"/>
                  </a:cubicBezTo>
                  <a:lnTo>
                    <a:pt x="0" y="88764"/>
                  </a:lnTo>
                  <a:cubicBezTo>
                    <a:pt x="0" y="65222"/>
                    <a:pt x="9352" y="42645"/>
                    <a:pt x="25998" y="25998"/>
                  </a:cubicBezTo>
                  <a:cubicBezTo>
                    <a:pt x="42645" y="9352"/>
                    <a:pt x="65222" y="0"/>
                    <a:pt x="88764" y="0"/>
                  </a:cubicBezTo>
                  <a:close/>
                </a:path>
              </a:pathLst>
            </a:custGeom>
            <a:solidFill>
              <a:srgbClr val="66C16C"/>
            </a:solidFill>
          </p:spPr>
          <p:txBody>
            <a:bodyPr/>
            <a:lstStyle/>
            <a:p>
              <a:endParaRPr lang="en-GB"/>
            </a:p>
          </p:txBody>
        </p:sp>
        <p:sp>
          <p:nvSpPr>
            <p:cNvPr id="11" name="TextBox 11"/>
            <p:cNvSpPr txBox="1"/>
            <p:nvPr/>
          </p:nvSpPr>
          <p:spPr>
            <a:xfrm>
              <a:off x="0" y="-28575"/>
              <a:ext cx="1171540" cy="1712600"/>
            </a:xfrm>
            <a:prstGeom prst="rect">
              <a:avLst/>
            </a:prstGeom>
          </p:spPr>
          <p:txBody>
            <a:bodyPr lIns="50800" tIns="50800" rIns="50800" bIns="50800" rtlCol="0" anchor="ctr"/>
            <a:lstStyle/>
            <a:p>
              <a:pPr algn="ctr">
                <a:lnSpc>
                  <a:spcPts val="1960"/>
                </a:lnSpc>
              </a:pPr>
              <a:endParaRPr/>
            </a:p>
          </p:txBody>
        </p:sp>
      </p:grpSp>
      <p:sp>
        <p:nvSpPr>
          <p:cNvPr id="12" name="Freeform 12">
            <a:extLst>
              <a:ext uri="{C183D7F6-B498-43B3-948B-1728B52AA6E4}">
                <adec:decorative xmlns:adec="http://schemas.microsoft.com/office/drawing/2017/decorative" val="1"/>
              </a:ext>
            </a:extLst>
          </p:cNvPr>
          <p:cNvSpPr/>
          <p:nvPr/>
        </p:nvSpPr>
        <p:spPr>
          <a:xfrm>
            <a:off x="1956304" y="3318025"/>
            <a:ext cx="1825475" cy="1825475"/>
          </a:xfrm>
          <a:custGeom>
            <a:avLst/>
            <a:gdLst/>
            <a:ahLst/>
            <a:cxnLst/>
            <a:rect l="l" t="t" r="r" b="b"/>
            <a:pathLst>
              <a:path w="1825475" h="1825475">
                <a:moveTo>
                  <a:pt x="0" y="0"/>
                </a:moveTo>
                <a:lnTo>
                  <a:pt x="1825475" y="0"/>
                </a:lnTo>
                <a:lnTo>
                  <a:pt x="1825475" y="1825475"/>
                </a:lnTo>
                <a:lnTo>
                  <a:pt x="0" y="1825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8149376" y="3424284"/>
            <a:ext cx="1719216" cy="1719216"/>
          </a:xfrm>
          <a:custGeom>
            <a:avLst/>
            <a:gdLst/>
            <a:ahLst/>
            <a:cxnLst/>
            <a:rect l="l" t="t" r="r" b="b"/>
            <a:pathLst>
              <a:path w="1719216" h="1719216">
                <a:moveTo>
                  <a:pt x="0" y="0"/>
                </a:moveTo>
                <a:lnTo>
                  <a:pt x="1719216" y="0"/>
                </a:lnTo>
                <a:lnTo>
                  <a:pt x="1719216" y="1719216"/>
                </a:lnTo>
                <a:lnTo>
                  <a:pt x="0" y="1719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261687" y="3251350"/>
            <a:ext cx="1691115" cy="1691115"/>
          </a:xfrm>
          <a:custGeom>
            <a:avLst/>
            <a:gdLst/>
            <a:ahLst/>
            <a:cxnLst/>
            <a:rect l="l" t="t" r="r" b="b"/>
            <a:pathLst>
              <a:path w="1691115" h="1691115">
                <a:moveTo>
                  <a:pt x="0" y="0"/>
                </a:moveTo>
                <a:lnTo>
                  <a:pt x="1691116" y="0"/>
                </a:lnTo>
                <a:lnTo>
                  <a:pt x="1691116" y="1691115"/>
                </a:lnTo>
                <a:lnTo>
                  <a:pt x="0" y="1691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2169576" y="1847758"/>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8047107" y="1632398"/>
            <a:ext cx="1821485" cy="1791886"/>
          </a:xfrm>
          <a:custGeom>
            <a:avLst/>
            <a:gdLst/>
            <a:ahLst/>
            <a:cxnLst/>
            <a:rect l="l" t="t" r="r" b="b"/>
            <a:pathLst>
              <a:path w="1821485" h="1791886">
                <a:moveTo>
                  <a:pt x="0" y="0"/>
                </a:moveTo>
                <a:lnTo>
                  <a:pt x="1821485" y="0"/>
                </a:lnTo>
                <a:lnTo>
                  <a:pt x="1821485" y="1791886"/>
                </a:lnTo>
                <a:lnTo>
                  <a:pt x="0" y="1791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5806289" y="1990184"/>
            <a:ext cx="1163951" cy="1261166"/>
          </a:xfrm>
          <a:custGeom>
            <a:avLst/>
            <a:gdLst/>
            <a:ahLst/>
            <a:cxnLst/>
            <a:rect l="l" t="t" r="r" b="b"/>
            <a:pathLst>
              <a:path w="1163951" h="1261166">
                <a:moveTo>
                  <a:pt x="0" y="0"/>
                </a:moveTo>
                <a:lnTo>
                  <a:pt x="1163952" y="0"/>
                </a:lnTo>
                <a:lnTo>
                  <a:pt x="1163952"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14437880" y="1692598"/>
            <a:ext cx="1338730" cy="1338730"/>
          </a:xfrm>
          <a:custGeom>
            <a:avLst/>
            <a:gdLst/>
            <a:ahLst/>
            <a:cxnLst/>
            <a:rect l="l" t="t" r="r" b="b"/>
            <a:pathLst>
              <a:path w="1338730" h="1338730">
                <a:moveTo>
                  <a:pt x="0" y="0"/>
                </a:moveTo>
                <a:lnTo>
                  <a:pt x="1338730" y="0"/>
                </a:lnTo>
                <a:lnTo>
                  <a:pt x="1338730" y="1338730"/>
                </a:lnTo>
                <a:lnTo>
                  <a:pt x="0" y="133873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21" name="TextBox 21">
            <a:extLst>
              <a:ext uri="{C183D7F6-B498-43B3-948B-1728B52AA6E4}">
                <adec:decorative xmlns:adec="http://schemas.microsoft.com/office/drawing/2017/decorative" val="1"/>
              </a:ext>
            </a:extLst>
          </p:cNvPr>
          <p:cNvSpPr txBox="1"/>
          <p:nvPr/>
        </p:nvSpPr>
        <p:spPr>
          <a:xfrm>
            <a:off x="928567" y="5811273"/>
            <a:ext cx="3984612" cy="4058861"/>
          </a:xfrm>
          <a:prstGeom prst="rect">
            <a:avLst/>
          </a:prstGeom>
        </p:spPr>
        <p:txBody>
          <a:bodyPr lIns="0" tIns="0" rIns="0" bIns="0" rtlCol="0" anchor="t">
            <a:spAutoFit/>
          </a:bodyPr>
          <a:lstStyle/>
          <a:p>
            <a:pPr algn="ctr">
              <a:lnSpc>
                <a:spcPts val="4619"/>
              </a:lnSpc>
              <a:spcBef>
                <a:spcPct val="0"/>
              </a:spcBef>
            </a:pPr>
            <a:r>
              <a:rPr lang="en-US" sz="3299" spc="-316" dirty="0">
                <a:solidFill>
                  <a:srgbClr val="FBF6F1"/>
                </a:solidFill>
                <a:latin typeface="Public Sans"/>
              </a:rPr>
              <a:t>Looking at some of these benefits of Coaching, think individually about examples of how Coaching can achieve this for you in your setting.</a:t>
            </a:r>
          </a:p>
        </p:txBody>
      </p:sp>
      <p:sp>
        <p:nvSpPr>
          <p:cNvPr id="22" name="TextBox 22">
            <a:extLst>
              <a:ext uri="{C183D7F6-B498-43B3-948B-1728B52AA6E4}">
                <adec:decorative xmlns:adec="http://schemas.microsoft.com/office/drawing/2017/decorative" val="1"/>
              </a:ext>
            </a:extLst>
          </p:cNvPr>
          <p:cNvSpPr txBox="1"/>
          <p:nvPr/>
        </p:nvSpPr>
        <p:spPr>
          <a:xfrm>
            <a:off x="7178811" y="6295613"/>
            <a:ext cx="3610487" cy="2326542"/>
          </a:xfrm>
          <a:prstGeom prst="rect">
            <a:avLst/>
          </a:prstGeom>
        </p:spPr>
        <p:txBody>
          <a:bodyPr lIns="0" tIns="0" rIns="0" bIns="0" rtlCol="0" anchor="t">
            <a:spAutoFit/>
          </a:bodyPr>
          <a:lstStyle/>
          <a:p>
            <a:pPr algn="ctr">
              <a:lnSpc>
                <a:spcPts val="6159"/>
              </a:lnSpc>
              <a:spcBef>
                <a:spcPct val="0"/>
              </a:spcBef>
            </a:pPr>
            <a:r>
              <a:rPr lang="en-US" sz="4399" spc="-422" dirty="0">
                <a:solidFill>
                  <a:srgbClr val="FBF6F1"/>
                </a:solidFill>
                <a:latin typeface="Public Sans"/>
              </a:rPr>
              <a:t>Pair up with a colleague to share ideas</a:t>
            </a:r>
          </a:p>
        </p:txBody>
      </p:sp>
      <p:sp>
        <p:nvSpPr>
          <p:cNvPr id="23" name="TextBox 23">
            <a:extLst>
              <a:ext uri="{C183D7F6-B498-43B3-948B-1728B52AA6E4}">
                <adec:decorative xmlns:adec="http://schemas.microsoft.com/office/drawing/2017/decorative" val="1"/>
              </a:ext>
            </a:extLst>
          </p:cNvPr>
          <p:cNvSpPr txBox="1"/>
          <p:nvPr/>
        </p:nvSpPr>
        <p:spPr>
          <a:xfrm>
            <a:off x="13345367" y="6295613"/>
            <a:ext cx="3624873" cy="2326542"/>
          </a:xfrm>
          <a:prstGeom prst="rect">
            <a:avLst/>
          </a:prstGeom>
        </p:spPr>
        <p:txBody>
          <a:bodyPr lIns="0" tIns="0" rIns="0" bIns="0" rtlCol="0" anchor="t">
            <a:spAutoFit/>
          </a:bodyPr>
          <a:lstStyle/>
          <a:p>
            <a:pPr algn="ctr">
              <a:lnSpc>
                <a:spcPts val="6159"/>
              </a:lnSpc>
              <a:spcBef>
                <a:spcPct val="0"/>
              </a:spcBef>
            </a:pPr>
            <a:r>
              <a:rPr lang="en-US" sz="4399" spc="-422" dirty="0">
                <a:solidFill>
                  <a:srgbClr val="FBF6F1"/>
                </a:solidFill>
                <a:latin typeface="Public Sans"/>
              </a:rPr>
              <a:t>Finally, share key takeaways with the whole group.</a:t>
            </a:r>
          </a:p>
        </p:txBody>
      </p:sp>
      <p:sp>
        <p:nvSpPr>
          <p:cNvPr id="24" name="TextBox 24">
            <a:extLst>
              <a:ext uri="{C183D7F6-B498-43B3-948B-1728B52AA6E4}">
                <adec:decorative xmlns:adec="http://schemas.microsoft.com/office/drawing/2017/decorative" val="1"/>
              </a:ext>
            </a:extLst>
          </p:cNvPr>
          <p:cNvSpPr txBox="1"/>
          <p:nvPr/>
        </p:nvSpPr>
        <p:spPr>
          <a:xfrm>
            <a:off x="13855218" y="5084866"/>
            <a:ext cx="2475973" cy="740812"/>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BF6F1"/>
                </a:solidFill>
                <a:latin typeface="Public Sans"/>
              </a:rPr>
              <a:t>Together</a:t>
            </a:r>
          </a:p>
        </p:txBody>
      </p:sp>
      <p:sp>
        <p:nvSpPr>
          <p:cNvPr id="25" name="TextBox 25">
            <a:extLst>
              <a:ext uri="{C183D7F6-B498-43B3-948B-1728B52AA6E4}">
                <adec:decorative xmlns:adec="http://schemas.microsoft.com/office/drawing/2017/decorative" val="1"/>
              </a:ext>
            </a:extLst>
          </p:cNvPr>
          <p:cNvSpPr txBox="1"/>
          <p:nvPr/>
        </p:nvSpPr>
        <p:spPr>
          <a:xfrm>
            <a:off x="7867338" y="5137810"/>
            <a:ext cx="2372064" cy="725968"/>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BF6F1"/>
                </a:solidFill>
                <a:latin typeface="Public Sans"/>
              </a:rPr>
              <a:t>Together</a:t>
            </a:r>
          </a:p>
        </p:txBody>
      </p:sp>
      <p:sp>
        <p:nvSpPr>
          <p:cNvPr id="26" name="Freeform 26">
            <a:extLst>
              <a:ext uri="{C183D7F6-B498-43B3-948B-1728B52AA6E4}">
                <adec:decorative xmlns:adec="http://schemas.microsoft.com/office/drawing/2017/decorative" val="1"/>
              </a:ext>
            </a:extLst>
          </p:cNvPr>
          <p:cNvSpPr/>
          <p:nvPr/>
        </p:nvSpPr>
        <p:spPr>
          <a:xfrm>
            <a:off x="13273929" y="1951402"/>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7" name="TextBox 27">
            <a:extLst>
              <a:ext uri="{C183D7F6-B498-43B3-948B-1728B52AA6E4}">
                <adec:decorative xmlns:adec="http://schemas.microsoft.com/office/drawing/2017/decorative" val="1"/>
              </a:ext>
            </a:extLst>
          </p:cNvPr>
          <p:cNvSpPr txBox="1"/>
          <p:nvPr/>
        </p:nvSpPr>
        <p:spPr>
          <a:xfrm>
            <a:off x="1062841" y="5077938"/>
            <a:ext cx="3399886" cy="719975"/>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FFFFF"/>
                </a:solidFill>
                <a:latin typeface="Public Sans"/>
              </a:rPr>
              <a:t>One at a time</a:t>
            </a:r>
          </a:p>
        </p:txBody>
      </p:sp>
      <p:sp>
        <p:nvSpPr>
          <p:cNvPr id="29" name="Title 28">
            <a:extLst>
              <a:ext uri="{FF2B5EF4-FFF2-40B4-BE49-F238E27FC236}">
                <a16:creationId xmlns:a16="http://schemas.microsoft.com/office/drawing/2014/main" id="{007589AB-390E-FE04-C752-4961760050D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Benefits of Coaching Activity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639041" y="4000500"/>
            <a:ext cx="8151344" cy="3714650"/>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Introduction to Coaching in Education​</a:t>
            </a:r>
          </a:p>
        </p:txBody>
      </p:sp>
      <p:sp>
        <p:nvSpPr>
          <p:cNvPr id="7" name="TextBox 7"/>
          <p:cNvSpPr txBox="1"/>
          <p:nvPr/>
        </p:nvSpPr>
        <p:spPr>
          <a:xfrm>
            <a:off x="10158461" y="3017936"/>
            <a:ext cx="6994594" cy="5260678"/>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3​.</a:t>
            </a:r>
          </a:p>
          <a:p>
            <a:pPr algn="ctr">
              <a:lnSpc>
                <a:spcPts val="13999"/>
              </a:lnSpc>
            </a:pPr>
            <a:r>
              <a:rPr lang="en-US" sz="9999" dirty="0">
                <a:solidFill>
                  <a:srgbClr val="000000"/>
                </a:solidFill>
                <a:latin typeface="Public Sans"/>
              </a:rPr>
              <a:t>Next Steps</a:t>
            </a:r>
          </a:p>
          <a:p>
            <a:pPr algn="ctr">
              <a:lnSpc>
                <a:spcPts val="13999"/>
              </a:lnSpc>
              <a:spcBef>
                <a:spcPct val="0"/>
              </a:spcBef>
            </a:pPr>
            <a:endParaRPr lang="en-US" sz="9999" dirty="0">
              <a:solidFill>
                <a:srgbClr val="000000"/>
              </a:solidFill>
              <a:latin typeface="Public Sans"/>
            </a:endParaRPr>
          </a:p>
        </p:txBody>
      </p:sp>
      <p:sp>
        <p:nvSpPr>
          <p:cNvPr id="8" name="Title 7">
            <a:extLst>
              <a:ext uri="{FF2B5EF4-FFF2-40B4-BE49-F238E27FC236}">
                <a16:creationId xmlns:a16="http://schemas.microsoft.com/office/drawing/2014/main" id="{A5077C03-EBFC-D25F-D49A-2BA90606640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Part 3. Next 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91E2-D660-3A2B-1CC5-7327CEE7A46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in Education Open Access Resource</a:t>
            </a:r>
          </a:p>
        </p:txBody>
      </p:sp>
      <p:sp>
        <p:nvSpPr>
          <p:cNvPr id="3" name="TextBox 3"/>
          <p:cNvSpPr txBox="1">
            <a:spLocks/>
          </p:cNvSpPr>
          <p:nvPr/>
        </p:nvSpPr>
        <p:spPr>
          <a:xfrm>
            <a:off x="304853" y="3343275"/>
            <a:ext cx="3051869" cy="3077766"/>
          </a:xfrm>
          <a:prstGeom prst="rect">
            <a:avLst/>
          </a:prstGeom>
        </p:spPr>
        <p:txBody>
          <a:bodyPr lIns="0" tIns="0" rIns="0" bIns="0" rtlCol="0" anchor="t">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normalizeH="0" baseline="0" noProof="0" dirty="0">
                <a:ln>
                  <a:noFill/>
                </a:ln>
                <a:solidFill>
                  <a:srgbClr val="B3D335"/>
                </a:solidFill>
                <a:effectLst/>
                <a:uLnTx/>
                <a:uFillTx/>
                <a:latin typeface="Public Sans Bold"/>
                <a:ea typeface="+mn-ea"/>
                <a:cs typeface="+mn-cs"/>
              </a:rPr>
              <a:t>This </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normalizeH="0" baseline="0" noProof="0" dirty="0">
                <a:ln>
                  <a:noFill/>
                </a:ln>
                <a:solidFill>
                  <a:srgbClr val="B3D335"/>
                </a:solidFill>
                <a:effectLst/>
                <a:uLnTx/>
                <a:uFillTx/>
                <a:latin typeface="Public Sans Bold"/>
                <a:ea typeface="+mn-ea"/>
                <a:cs typeface="+mn-cs"/>
              </a:rPr>
              <a:t>workshop </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normalizeH="0" baseline="0" noProof="0" dirty="0">
                <a:ln>
                  <a:noFill/>
                </a:ln>
                <a:solidFill>
                  <a:srgbClr val="B3D335"/>
                </a:solidFill>
                <a:effectLst/>
                <a:uLnTx/>
                <a:uFillTx/>
                <a:latin typeface="Public Sans Bold"/>
                <a:ea typeface="+mn-ea"/>
                <a:cs typeface="+mn-cs"/>
              </a:rPr>
              <a:t>is  one of three</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normalizeH="0" baseline="0" noProof="0" dirty="0">
                <a:ln>
                  <a:noFill/>
                </a:ln>
                <a:solidFill>
                  <a:srgbClr val="B3D335"/>
                </a:solidFill>
                <a:effectLst/>
                <a:uLnTx/>
                <a:uFillTx/>
                <a:latin typeface="Public Sans Bold"/>
                <a:ea typeface="+mn-ea"/>
                <a:cs typeface="+mn-cs"/>
              </a:rPr>
              <a:t>resources.</a:t>
            </a:r>
          </a:p>
        </p:txBody>
      </p:sp>
      <p:pic>
        <p:nvPicPr>
          <p:cNvPr id="4" name="Picture 3" descr="A poster of a coaching course&#10;">
            <a:extLst>
              <a:ext uri="{FF2B5EF4-FFF2-40B4-BE49-F238E27FC236}">
                <a16:creationId xmlns:a16="http://schemas.microsoft.com/office/drawing/2014/main" id="{D1D81CD5-8B52-C103-EA1F-63AF454AF911}"/>
              </a:ext>
            </a:extLst>
          </p:cNvPr>
          <p:cNvPicPr>
            <a:picLocks noChangeAspect="1"/>
          </p:cNvPicPr>
          <p:nvPr/>
        </p:nvPicPr>
        <p:blipFill>
          <a:blip r:embed="rId3"/>
          <a:stretch>
            <a:fillRect/>
          </a:stretch>
        </p:blipFill>
        <p:spPr>
          <a:xfrm>
            <a:off x="3734758" y="0"/>
            <a:ext cx="14546842"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279233" y="532420"/>
            <a:ext cx="15460041" cy="1128963"/>
          </a:xfrm>
          <a:prstGeom prst="rect">
            <a:avLst/>
          </a:prstGeom>
        </p:spPr>
        <p:txBody>
          <a:bodyPr lIns="0" tIns="0" rIns="0" bIns="0" rtlCol="0" anchor="t">
            <a:spAutoFit/>
          </a:bodyPr>
          <a:lstStyle/>
          <a:p>
            <a:pPr algn="ctr">
              <a:lnSpc>
                <a:spcPts val="9939"/>
              </a:lnSpc>
              <a:spcBef>
                <a:spcPct val="0"/>
              </a:spcBef>
            </a:pPr>
            <a:r>
              <a:rPr lang="en-US" sz="6000" dirty="0">
                <a:solidFill>
                  <a:srgbClr val="FBF6F1"/>
                </a:solidFill>
                <a:latin typeface="Public Sans" panose="020B0604020202020204" charset="0"/>
              </a:rPr>
              <a:t>National</a:t>
            </a:r>
            <a:r>
              <a:rPr lang="en-US" sz="6000" dirty="0">
                <a:solidFill>
                  <a:srgbClr val="FBF6F1"/>
                </a:solidFill>
                <a:latin typeface="Public Sans Bold"/>
              </a:rPr>
              <a:t> </a:t>
            </a:r>
            <a:r>
              <a:rPr lang="en-US" sz="6000" dirty="0">
                <a:solidFill>
                  <a:srgbClr val="FBF6F1"/>
                </a:solidFill>
                <a:latin typeface="Public Sans" panose="020B0604020202020204" charset="0"/>
              </a:rPr>
              <a:t>Coaching in Education Strategy </a:t>
            </a:r>
          </a:p>
        </p:txBody>
      </p:sp>
      <p:sp>
        <p:nvSpPr>
          <p:cNvPr id="5" name="TextBox 5"/>
          <p:cNvSpPr txBox="1"/>
          <p:nvPr/>
        </p:nvSpPr>
        <p:spPr>
          <a:xfrm>
            <a:off x="6019800" y="1943100"/>
            <a:ext cx="7010400" cy="1199624"/>
          </a:xfrm>
          <a:prstGeom prst="rect">
            <a:avLst/>
          </a:prstGeom>
        </p:spPr>
        <p:txBody>
          <a:bodyPr wrap="square" lIns="0" tIns="0" rIns="0" bIns="0" rtlCol="0" anchor="t">
            <a:spAutoFit/>
          </a:bodyPr>
          <a:lstStyle/>
          <a:p>
            <a:pPr algn="ctr">
              <a:lnSpc>
                <a:spcPts val="10219"/>
              </a:lnSpc>
              <a:spcBef>
                <a:spcPct val="0"/>
              </a:spcBef>
            </a:pPr>
            <a:r>
              <a:rPr lang="en-US" sz="7000" spc="-700" dirty="0">
                <a:solidFill>
                  <a:srgbClr val="FBF6F1"/>
                </a:solidFill>
                <a:latin typeface="Public Sans" panose="020B0604020202020204" charset="0"/>
              </a:rPr>
              <a:t>The Vision​</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2627671" y="3356487"/>
            <a:ext cx="14175785" cy="6401624"/>
          </a:xfrm>
          <a:prstGeom prst="rect">
            <a:avLst/>
          </a:prstGeom>
        </p:spPr>
        <p:txBody>
          <a:bodyPr lIns="0" tIns="0" rIns="0" bIns="0" rtlCol="0" anchor="t">
            <a:spAutoFit/>
          </a:bodyPr>
          <a:lstStyle/>
          <a:p>
            <a:pPr algn="ctr">
              <a:lnSpc>
                <a:spcPts val="5599"/>
              </a:lnSpc>
              <a:spcBef>
                <a:spcPct val="0"/>
              </a:spcBef>
            </a:pPr>
            <a:r>
              <a:rPr lang="en-US" sz="3999" dirty="0">
                <a:solidFill>
                  <a:srgbClr val="FBF6F1"/>
                </a:solidFill>
                <a:latin typeface="Public Sans"/>
              </a:rPr>
              <a:t>Scottish education has a strong, embedded culture of coaching. All education professionals understand and experience high quality coaching which directly impacts on themselves, learners and their learning communities.​</a:t>
            </a:r>
          </a:p>
          <a:p>
            <a:pPr algn="ctr">
              <a:lnSpc>
                <a:spcPts val="5599"/>
              </a:lnSpc>
              <a:spcBef>
                <a:spcPct val="0"/>
              </a:spcBef>
            </a:pPr>
            <a:endParaRPr lang="en-US" sz="3999" dirty="0">
              <a:solidFill>
                <a:srgbClr val="FBF6F1"/>
              </a:solidFill>
              <a:latin typeface="Public Sans"/>
            </a:endParaRPr>
          </a:p>
          <a:p>
            <a:pPr algn="ctr">
              <a:lnSpc>
                <a:spcPts val="5599"/>
              </a:lnSpc>
              <a:spcBef>
                <a:spcPct val="0"/>
              </a:spcBef>
            </a:pPr>
            <a:r>
              <a:rPr lang="en-US" sz="3999" dirty="0">
                <a:solidFill>
                  <a:srgbClr val="FBF6F1"/>
                </a:solidFill>
                <a:latin typeface="Public Sans"/>
              </a:rPr>
              <a:t>This is sustained by a coherent strategy which ensures equity of access to coaching experiences and conversations, professional learning opportunities and systems of support that foster coaching.</a:t>
            </a:r>
          </a:p>
        </p:txBody>
      </p:sp>
      <p:sp>
        <p:nvSpPr>
          <p:cNvPr id="6" name="Title 5">
            <a:extLst>
              <a:ext uri="{FF2B5EF4-FFF2-40B4-BE49-F238E27FC236}">
                <a16:creationId xmlns:a16="http://schemas.microsoft.com/office/drawing/2014/main" id="{A5796898-CD97-2361-6237-9F399D71B3D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Coaching in Education Strategy – The Vision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92439" y="64295"/>
            <a:ext cx="2449923" cy="2302928"/>
          </a:xfrm>
          <a:custGeom>
            <a:avLst/>
            <a:gdLst/>
            <a:ahLst/>
            <a:cxnLst/>
            <a:rect l="l" t="t" r="r" b="b"/>
            <a:pathLst>
              <a:path w="2449923" h="2302928">
                <a:moveTo>
                  <a:pt x="0" y="0"/>
                </a:moveTo>
                <a:lnTo>
                  <a:pt x="2449923" y="0"/>
                </a:lnTo>
                <a:lnTo>
                  <a:pt x="2449923" y="2302927"/>
                </a:lnTo>
                <a:lnTo>
                  <a:pt x="0" y="23029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841431" y="601091"/>
            <a:ext cx="15136852" cy="1590179"/>
          </a:xfrm>
          <a:prstGeom prst="rect">
            <a:avLst/>
          </a:prstGeom>
        </p:spPr>
        <p:txBody>
          <a:bodyPr wrap="square" lIns="0" tIns="0" rIns="0" bIns="0" rtlCol="0" anchor="t">
            <a:spAutoFit/>
          </a:bodyPr>
          <a:lstStyle/>
          <a:p>
            <a:pPr marL="0" lvl="0" indent="0" algn="ctr">
              <a:lnSpc>
                <a:spcPts val="6240"/>
              </a:lnSpc>
            </a:pPr>
            <a:r>
              <a:rPr lang="en-US" sz="6500" dirty="0">
                <a:solidFill>
                  <a:srgbClr val="FBF6F1"/>
                </a:solidFill>
                <a:latin typeface="Public Sans"/>
              </a:rPr>
              <a:t>Activity - National Coaching in Education​ Strategy</a:t>
            </a:r>
          </a:p>
        </p:txBody>
      </p:sp>
      <p:grpSp>
        <p:nvGrpSpPr>
          <p:cNvPr id="3" name="Group 3" descr="Box 1: One at a time activity&#10;&#10;What does a &quot;strong, embedded culture of coaching&quot; look like in your setting?&#10;"/>
          <p:cNvGrpSpPr/>
          <p:nvPr/>
        </p:nvGrpSpPr>
        <p:grpSpPr>
          <a:xfrm>
            <a:off x="328045"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One at a time activity &#10;&#10;How can we ensure &quot;all education professionals&quot; have access to coaching experiences?&#10;"/>
          <p:cNvGrpSpPr/>
          <p:nvPr/>
        </p:nvGrpSpPr>
        <p:grpSpPr>
          <a:xfrm>
            <a:off x="4715476"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One at a time activity&#10;&#10;How can coaching directly impact &quot;themselves, learners and their learning communities&quot;?&#10;"/>
          <p:cNvGrpSpPr/>
          <p:nvPr/>
        </p:nvGrpSpPr>
        <p:grpSpPr>
          <a:xfrm>
            <a:off x="9219828"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12" name="Group 12" descr="Box 4: Together Activity&#10;&#10;Share your thoughts and ideas with the group.  Together brainstorm ways to achieve the vision in your setting.  &#10;"/>
          <p:cNvGrpSpPr/>
          <p:nvPr/>
        </p:nvGrpSpPr>
        <p:grpSpPr>
          <a:xfrm>
            <a:off x="13917444" y="3789188"/>
            <a:ext cx="3903354" cy="6497812"/>
            <a:chOff x="0" y="0"/>
            <a:chExt cx="1028044" cy="1711358"/>
          </a:xfrm>
        </p:grpSpPr>
        <p:sp>
          <p:nvSpPr>
            <p:cNvPr id="13" name="Freeform 13"/>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B3D335"/>
            </a:solidFill>
          </p:spPr>
          <p:txBody>
            <a:bodyPr/>
            <a:lstStyle/>
            <a:p>
              <a:endParaRPr lang="en-GB"/>
            </a:p>
          </p:txBody>
        </p:sp>
        <p:sp>
          <p:nvSpPr>
            <p:cNvPr id="14" name="TextBox 14"/>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5" name="Freeform 15">
            <a:extLst>
              <a:ext uri="{C183D7F6-B498-43B3-948B-1728B52AA6E4}">
                <adec:decorative xmlns:adec="http://schemas.microsoft.com/office/drawing/2017/decorative" val="1"/>
              </a:ext>
            </a:extLst>
          </p:cNvPr>
          <p:cNvSpPr/>
          <p:nvPr/>
        </p:nvSpPr>
        <p:spPr>
          <a:xfrm>
            <a:off x="1332149" y="3018069"/>
            <a:ext cx="1924645" cy="1924645"/>
          </a:xfrm>
          <a:custGeom>
            <a:avLst/>
            <a:gdLst/>
            <a:ahLst/>
            <a:cxnLst/>
            <a:rect l="l" t="t" r="r" b="b"/>
            <a:pathLst>
              <a:path w="1924645" h="1924645">
                <a:moveTo>
                  <a:pt x="0" y="0"/>
                </a:moveTo>
                <a:lnTo>
                  <a:pt x="1924645" y="0"/>
                </a:lnTo>
                <a:lnTo>
                  <a:pt x="1924645" y="1924645"/>
                </a:lnTo>
                <a:lnTo>
                  <a:pt x="0" y="1924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5769284" y="3067774"/>
            <a:ext cx="1825234" cy="1825234"/>
          </a:xfrm>
          <a:custGeom>
            <a:avLst/>
            <a:gdLst/>
            <a:ahLst/>
            <a:cxnLst/>
            <a:rect l="l" t="t" r="r" b="b"/>
            <a:pathLst>
              <a:path w="1825234" h="1825234">
                <a:moveTo>
                  <a:pt x="0" y="0"/>
                </a:moveTo>
                <a:lnTo>
                  <a:pt x="1825235" y="0"/>
                </a:lnTo>
                <a:lnTo>
                  <a:pt x="1825235" y="1825234"/>
                </a:lnTo>
                <a:lnTo>
                  <a:pt x="0" y="1825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0307427" y="3082523"/>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982944" y="2989624"/>
            <a:ext cx="1860720" cy="1860720"/>
          </a:xfrm>
          <a:custGeom>
            <a:avLst/>
            <a:gdLst/>
            <a:ahLst/>
            <a:cxnLst/>
            <a:rect l="l" t="t" r="r" b="b"/>
            <a:pathLst>
              <a:path w="1860720" h="1860720">
                <a:moveTo>
                  <a:pt x="0" y="0"/>
                </a:moveTo>
                <a:lnTo>
                  <a:pt x="1860720" y="0"/>
                </a:lnTo>
                <a:lnTo>
                  <a:pt x="1860720" y="1860720"/>
                </a:lnTo>
                <a:lnTo>
                  <a:pt x="0" y="1860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544053" y="5006015"/>
            <a:ext cx="3452748" cy="4525021"/>
          </a:xfrm>
          <a:prstGeom prst="rect">
            <a:avLst/>
          </a:prstGeom>
        </p:spPr>
        <p:txBody>
          <a:bodyPr lIns="0" tIns="0" rIns="0" bIns="0" rtlCol="0" anchor="t">
            <a:spAutoFit/>
          </a:bodyPr>
          <a:lstStyle/>
          <a:p>
            <a:pPr algn="ctr">
              <a:lnSpc>
                <a:spcPts val="4619"/>
              </a:lnSpc>
            </a:pPr>
            <a:r>
              <a:rPr lang="en-US" sz="3200" dirty="0">
                <a:solidFill>
                  <a:srgbClr val="FBF6F1"/>
                </a:solidFill>
                <a:latin typeface="Public Sans"/>
              </a:rPr>
              <a:t>One at a time</a:t>
            </a:r>
          </a:p>
          <a:p>
            <a:pPr algn="ctr">
              <a:lnSpc>
                <a:spcPts val="3499"/>
              </a:lnSpc>
              <a:spcBef>
                <a:spcPct val="0"/>
              </a:spcBef>
            </a:pPr>
            <a:endParaRPr lang="en-US" sz="1400" dirty="0">
              <a:solidFill>
                <a:srgbClr val="FBF6F1"/>
              </a:solidFill>
              <a:latin typeface="Public Sans"/>
            </a:endParaRPr>
          </a:p>
          <a:p>
            <a:pPr algn="ctr">
              <a:lnSpc>
                <a:spcPts val="4619"/>
              </a:lnSpc>
              <a:spcBef>
                <a:spcPct val="0"/>
              </a:spcBef>
            </a:pPr>
            <a:r>
              <a:rPr lang="en-US" sz="3200" dirty="0">
                <a:solidFill>
                  <a:srgbClr val="FBF6F1"/>
                </a:solidFill>
                <a:latin typeface="Public Sans"/>
              </a:rPr>
              <a:t>What does a "strong, embedded culture of coaching" look like in your setting?</a:t>
            </a:r>
          </a:p>
        </p:txBody>
      </p:sp>
      <p:sp>
        <p:nvSpPr>
          <p:cNvPr id="21" name="TextBox 21">
            <a:extLst>
              <a:ext uri="{C183D7F6-B498-43B3-948B-1728B52AA6E4}">
                <adec:decorative xmlns:adec="http://schemas.microsoft.com/office/drawing/2017/decorative" val="1"/>
              </a:ext>
            </a:extLst>
          </p:cNvPr>
          <p:cNvSpPr txBox="1"/>
          <p:nvPr/>
        </p:nvSpPr>
        <p:spPr>
          <a:xfrm>
            <a:off x="4916780" y="5927651"/>
            <a:ext cx="3610487" cy="4079130"/>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How can we ensure "all education professionals" have access to coaching experiences?</a:t>
            </a:r>
          </a:p>
        </p:txBody>
      </p:sp>
      <p:sp>
        <p:nvSpPr>
          <p:cNvPr id="22" name="TextBox 22">
            <a:extLst>
              <a:ext uri="{C183D7F6-B498-43B3-948B-1728B52AA6E4}">
                <adec:decorative xmlns:adec="http://schemas.microsoft.com/office/drawing/2017/decorative" val="1"/>
              </a:ext>
            </a:extLst>
          </p:cNvPr>
          <p:cNvSpPr txBox="1"/>
          <p:nvPr/>
        </p:nvSpPr>
        <p:spPr>
          <a:xfrm>
            <a:off x="5274439" y="5020190"/>
            <a:ext cx="2837175" cy="539700"/>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a:rPr>
              <a:t>One at a time</a:t>
            </a:r>
          </a:p>
        </p:txBody>
      </p:sp>
      <p:sp>
        <p:nvSpPr>
          <p:cNvPr id="23" name="TextBox 23">
            <a:extLst>
              <a:ext uri="{C183D7F6-B498-43B3-948B-1728B52AA6E4}">
                <adec:decorative xmlns:adec="http://schemas.microsoft.com/office/drawing/2017/decorative" val="1"/>
              </a:ext>
            </a:extLst>
          </p:cNvPr>
          <p:cNvSpPr txBox="1"/>
          <p:nvPr/>
        </p:nvSpPr>
        <p:spPr>
          <a:xfrm>
            <a:off x="9409406" y="5946494"/>
            <a:ext cx="3624873" cy="3489225"/>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How can coaching directly impact "themselves, learners and their learning communities"?</a:t>
            </a:r>
          </a:p>
        </p:txBody>
      </p:sp>
      <p:sp>
        <p:nvSpPr>
          <p:cNvPr id="24" name="TextBox 24">
            <a:extLst>
              <a:ext uri="{C183D7F6-B498-43B3-948B-1728B52AA6E4}">
                <adec:decorative xmlns:adec="http://schemas.microsoft.com/office/drawing/2017/decorative" val="1"/>
              </a:ext>
            </a:extLst>
          </p:cNvPr>
          <p:cNvSpPr txBox="1"/>
          <p:nvPr/>
        </p:nvSpPr>
        <p:spPr>
          <a:xfrm>
            <a:off x="9842961" y="5005058"/>
            <a:ext cx="2634772" cy="539700"/>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a:rPr>
              <a:t>One at a time</a:t>
            </a:r>
          </a:p>
        </p:txBody>
      </p:sp>
      <p:sp>
        <p:nvSpPr>
          <p:cNvPr id="25" name="TextBox 25">
            <a:extLst>
              <a:ext uri="{C183D7F6-B498-43B3-948B-1728B52AA6E4}">
                <adec:decorative xmlns:adec="http://schemas.microsoft.com/office/drawing/2017/decorative" val="1"/>
              </a:ext>
            </a:extLst>
          </p:cNvPr>
          <p:cNvSpPr txBox="1"/>
          <p:nvPr/>
        </p:nvSpPr>
        <p:spPr>
          <a:xfrm>
            <a:off x="14907766" y="4975561"/>
            <a:ext cx="1941961" cy="539700"/>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a:rPr>
              <a:t>Together</a:t>
            </a:r>
          </a:p>
        </p:txBody>
      </p:sp>
      <p:sp>
        <p:nvSpPr>
          <p:cNvPr id="26" name="TextBox 26">
            <a:extLst>
              <a:ext uri="{C183D7F6-B498-43B3-948B-1728B52AA6E4}">
                <adec:decorative xmlns:adec="http://schemas.microsoft.com/office/drawing/2017/decorative" val="1"/>
              </a:ext>
            </a:extLst>
          </p:cNvPr>
          <p:cNvSpPr txBox="1"/>
          <p:nvPr/>
        </p:nvSpPr>
        <p:spPr>
          <a:xfrm>
            <a:off x="14055213" y="5617965"/>
            <a:ext cx="3731342" cy="4669035"/>
          </a:xfrm>
          <a:prstGeom prst="rect">
            <a:avLst/>
          </a:prstGeom>
        </p:spPr>
        <p:txBody>
          <a:bodyPr wrap="square" lIns="0" tIns="0" rIns="0" bIns="0" rtlCol="0" anchor="t">
            <a:spAutoFit/>
          </a:bodyPr>
          <a:lstStyle/>
          <a:p>
            <a:pPr algn="ctr">
              <a:lnSpc>
                <a:spcPts val="4620"/>
              </a:lnSpc>
              <a:spcBef>
                <a:spcPct val="0"/>
              </a:spcBef>
            </a:pPr>
            <a:r>
              <a:rPr lang="en-US" sz="3300" dirty="0">
                <a:solidFill>
                  <a:srgbClr val="FBF6F1"/>
                </a:solidFill>
                <a:latin typeface="Public Sans" panose="020B0604020202020204" charset="0"/>
              </a:rPr>
              <a:t>Share your thoughts and ideas with the group.  Together brainstorm ways to achieve the vision in your setting.  </a:t>
            </a:r>
          </a:p>
        </p:txBody>
      </p:sp>
      <p:sp>
        <p:nvSpPr>
          <p:cNvPr id="28" name="Title 27">
            <a:extLst>
              <a:ext uri="{FF2B5EF4-FFF2-40B4-BE49-F238E27FC236}">
                <a16:creationId xmlns:a16="http://schemas.microsoft.com/office/drawing/2014/main" id="{8F7946C4-06D1-CD87-6886-7C5D5FFC1AD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Activity - National Coaching in Education​ Strategy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96267" y="302221"/>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panose="020B0604020202020204" charset="0"/>
              </a:rPr>
              <a:t>Aims Review</a:t>
            </a:r>
          </a:p>
        </p:txBody>
      </p:sp>
      <p:sp>
        <p:nvSpPr>
          <p:cNvPr id="6" name="TextBox 6"/>
          <p:cNvSpPr txBox="1"/>
          <p:nvPr/>
        </p:nvSpPr>
        <p:spPr>
          <a:xfrm>
            <a:off x="497195" y="2463917"/>
            <a:ext cx="18158277" cy="6472285"/>
          </a:xfrm>
          <a:prstGeom prst="rect">
            <a:avLst/>
          </a:prstGeom>
        </p:spPr>
        <p:txBody>
          <a:bodyPr lIns="0" tIns="0" rIns="0" bIns="0" rtlCol="0" anchor="t">
            <a:spAutoFit/>
          </a:bodyPr>
          <a:lstStyle/>
          <a:p>
            <a:pPr marL="1122822" lvl="1" indent="-561411" algn="l">
              <a:lnSpc>
                <a:spcPts val="7280"/>
              </a:lnSpc>
              <a:buFont typeface="Arial"/>
              <a:buChar char="•"/>
            </a:pPr>
            <a:r>
              <a:rPr lang="en-US" sz="5200" dirty="0">
                <a:solidFill>
                  <a:srgbClr val="00ABB5"/>
                </a:solidFill>
                <a:latin typeface="Public Sans" panose="020B0604020202020204" charset="0"/>
                <a:cs typeface="Public Sans Bold"/>
              </a:rPr>
              <a:t>Build an awareness and understanding of how coaching can be a powerful tool for growth in education. ​</a:t>
            </a:r>
          </a:p>
          <a:p>
            <a:pPr marL="1122822" lvl="1" indent="-561411" algn="l">
              <a:lnSpc>
                <a:spcPts val="7280"/>
              </a:lnSpc>
              <a:buFont typeface="Arial"/>
              <a:buChar char="•"/>
            </a:pPr>
            <a:r>
              <a:rPr lang="en-US" sz="5200" dirty="0">
                <a:solidFill>
                  <a:srgbClr val="00ABB5"/>
                </a:solidFill>
                <a:latin typeface="Public Sans" panose="020B0604020202020204" charset="0"/>
              </a:rPr>
              <a:t>Define coaching and differentiate it from related concepts like mentoring.</a:t>
            </a:r>
          </a:p>
          <a:p>
            <a:pPr marL="1122822" lvl="1" indent="-561411" algn="l">
              <a:lnSpc>
                <a:spcPts val="7280"/>
              </a:lnSpc>
              <a:buFont typeface="Arial"/>
              <a:buChar char="•"/>
            </a:pPr>
            <a:r>
              <a:rPr lang="en-US" sz="5200" dirty="0">
                <a:solidFill>
                  <a:srgbClr val="00ABB5"/>
                </a:solidFill>
                <a:latin typeface="Public Sans" panose="020B0604020202020204" charset="0"/>
              </a:rPr>
              <a:t>Identify the potential benefits of coaching for educators, learners, and the community.</a:t>
            </a:r>
          </a:p>
        </p:txBody>
      </p:sp>
      <p:sp>
        <p:nvSpPr>
          <p:cNvPr id="7" name="Title 6">
            <a:extLst>
              <a:ext uri="{FF2B5EF4-FFF2-40B4-BE49-F238E27FC236}">
                <a16:creationId xmlns:a16="http://schemas.microsoft.com/office/drawing/2014/main" id="{5FAB146F-DC15-1E36-16F0-4DFAC295472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Aims Review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1909" y="299905"/>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panose="020B0604020202020204" charset="0"/>
              </a:rPr>
              <a:t>Reflection Activity</a:t>
            </a:r>
          </a:p>
        </p:txBody>
      </p:sp>
      <p:sp>
        <p:nvSpPr>
          <p:cNvPr id="5" name="TextBox 5">
            <a:extLst>
              <a:ext uri="{C183D7F6-B498-43B3-948B-1728B52AA6E4}">
                <adec:decorative xmlns:adec="http://schemas.microsoft.com/office/drawing/2017/decorative" val="1"/>
              </a:ext>
            </a:extLst>
          </p:cNvPr>
          <p:cNvSpPr txBox="1"/>
          <p:nvPr/>
        </p:nvSpPr>
        <p:spPr>
          <a:xfrm>
            <a:off x="3219661" y="2905683"/>
            <a:ext cx="11848679" cy="2015488"/>
          </a:xfrm>
          <a:prstGeom prst="rect">
            <a:avLst/>
          </a:prstGeom>
        </p:spPr>
        <p:txBody>
          <a:bodyPr lIns="0" tIns="0" rIns="0" bIns="0" rtlCol="0" anchor="t">
            <a:spAutoFit/>
          </a:bodyPr>
          <a:lstStyle/>
          <a:p>
            <a:pPr marL="0" lvl="0" indent="0" algn="ctr">
              <a:lnSpc>
                <a:spcPts val="7679"/>
              </a:lnSpc>
            </a:pPr>
            <a:r>
              <a:rPr lang="en-US" sz="7999" spc="-767">
                <a:solidFill>
                  <a:srgbClr val="FBF6F1"/>
                </a:solidFill>
                <a:latin typeface="Public Sans"/>
              </a:rPr>
              <a:t>Conclusion: Your health, always our priority</a:t>
            </a:r>
          </a:p>
        </p:txBody>
      </p:sp>
      <p:sp>
        <p:nvSpPr>
          <p:cNvPr id="6" name="TextBox 6">
            <a:extLst>
              <a:ext uri="{C183D7F6-B498-43B3-948B-1728B52AA6E4}">
                <adec:decorative xmlns:adec="http://schemas.microsoft.com/office/drawing/2017/decorative" val="1"/>
              </a:ext>
            </a:extLst>
          </p:cNvPr>
          <p:cNvSpPr txBox="1"/>
          <p:nvPr/>
        </p:nvSpPr>
        <p:spPr>
          <a:xfrm>
            <a:off x="3777879" y="5061662"/>
            <a:ext cx="10732242" cy="2491104"/>
          </a:xfrm>
          <a:prstGeom prst="rect">
            <a:avLst/>
          </a:prstGeom>
        </p:spPr>
        <p:txBody>
          <a:bodyPr lIns="0" tIns="0" rIns="0" bIns="0" rtlCol="0" anchor="t">
            <a:spAutoFit/>
          </a:bodyPr>
          <a:lstStyle/>
          <a:p>
            <a:pPr algn="ctr">
              <a:lnSpc>
                <a:spcPts val="3260"/>
              </a:lnSpc>
            </a:pPr>
            <a:r>
              <a:rPr lang="en-US" sz="2000">
                <a:solidFill>
                  <a:srgbClr val="FBF6F1"/>
                </a:solidFill>
                <a:latin typeface="Agrandir Medium"/>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TextBox 8">
            <a:extLst>
              <a:ext uri="{C183D7F6-B498-43B3-948B-1728B52AA6E4}">
                <adec:decorative xmlns:adec="http://schemas.microsoft.com/office/drawing/2017/decorative" val="0"/>
              </a:ext>
            </a:extLst>
          </p:cNvPr>
          <p:cNvSpPr txBox="1"/>
          <p:nvPr/>
        </p:nvSpPr>
        <p:spPr>
          <a:xfrm>
            <a:off x="528298" y="2019550"/>
            <a:ext cx="13689148" cy="8003730"/>
          </a:xfrm>
          <a:prstGeom prst="rect">
            <a:avLst/>
          </a:prstGeom>
        </p:spPr>
        <p:txBody>
          <a:bodyPr wrap="square" lIns="0" tIns="0" rIns="0" bIns="0" rtlCol="0" anchor="t">
            <a:spAutoFit/>
          </a:bodyPr>
          <a:lstStyle/>
          <a:p>
            <a:pPr marL="1074628" lvl="1" indent="-537314" algn="l">
              <a:lnSpc>
                <a:spcPts val="6968"/>
              </a:lnSpc>
              <a:buFont typeface="Arial"/>
              <a:buChar char="•"/>
            </a:pPr>
            <a:r>
              <a:rPr lang="en-US" sz="4977" dirty="0">
                <a:solidFill>
                  <a:srgbClr val="00ABB5"/>
                </a:solidFill>
                <a:latin typeface="Public Sans" panose="020B0604020202020204" charset="0"/>
                <a:cs typeface="Public Sans Bold"/>
              </a:rPr>
              <a:t>What aspects of Coaching can you see in any of your current professional relationships?  ​​</a:t>
            </a:r>
          </a:p>
          <a:p>
            <a:pPr algn="l">
              <a:lnSpc>
                <a:spcPts val="6968"/>
              </a:lnSpc>
            </a:pPr>
            <a:endParaRPr lang="en-US" sz="4977" dirty="0">
              <a:solidFill>
                <a:srgbClr val="00ABB5"/>
              </a:solidFill>
              <a:latin typeface="Public Sans" panose="020B0604020202020204" charset="0"/>
              <a:cs typeface="Public Sans Bold"/>
            </a:endParaRPr>
          </a:p>
          <a:p>
            <a:pPr marL="1074628" lvl="1" indent="-537314" algn="l">
              <a:lnSpc>
                <a:spcPts val="6968"/>
              </a:lnSpc>
              <a:buFont typeface="Arial"/>
              <a:buChar char="•"/>
            </a:pPr>
            <a:r>
              <a:rPr lang="en-US" sz="4977" dirty="0">
                <a:solidFill>
                  <a:srgbClr val="00ABB5"/>
                </a:solidFill>
                <a:latin typeface="Public Sans" panose="020B0604020202020204" charset="0"/>
              </a:rPr>
              <a:t>Where can you see the opportunities to develop a Coaching approach in your role? ​</a:t>
            </a:r>
          </a:p>
          <a:p>
            <a:pPr algn="l">
              <a:lnSpc>
                <a:spcPts val="6968"/>
              </a:lnSpc>
            </a:pPr>
            <a:endParaRPr lang="en-US" sz="4977" dirty="0">
              <a:solidFill>
                <a:srgbClr val="00ABB5"/>
              </a:solidFill>
              <a:latin typeface="Public Sans" panose="020B0604020202020204" charset="0"/>
            </a:endParaRPr>
          </a:p>
          <a:p>
            <a:pPr marL="1074628" lvl="1" indent="-537314" algn="l">
              <a:lnSpc>
                <a:spcPts val="6968"/>
              </a:lnSpc>
              <a:buFont typeface="Arial"/>
              <a:buChar char="•"/>
            </a:pPr>
            <a:r>
              <a:rPr lang="en-US" sz="4977" dirty="0">
                <a:solidFill>
                  <a:srgbClr val="00ABB5"/>
                </a:solidFill>
                <a:latin typeface="Public Sans" panose="020B0604020202020204" charset="0"/>
                <a:cs typeface="Public Sans Bold"/>
              </a:rPr>
              <a:t>How will this learning impact on your practice?  </a:t>
            </a:r>
          </a:p>
        </p:txBody>
      </p:sp>
      <p:sp>
        <p:nvSpPr>
          <p:cNvPr id="9" name="Freeform 9">
            <a:extLst>
              <a:ext uri="{C183D7F6-B498-43B3-948B-1728B52AA6E4}">
                <adec:decorative xmlns:adec="http://schemas.microsoft.com/office/drawing/2017/decorative" val="1"/>
              </a:ext>
            </a:extLst>
          </p:cNvPr>
          <p:cNvSpPr/>
          <p:nvPr/>
        </p:nvSpPr>
        <p:spPr>
          <a:xfrm>
            <a:off x="13848734" y="6518787"/>
            <a:ext cx="4255343" cy="3421418"/>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itle 9">
            <a:extLst>
              <a:ext uri="{FF2B5EF4-FFF2-40B4-BE49-F238E27FC236}">
                <a16:creationId xmlns:a16="http://schemas.microsoft.com/office/drawing/2014/main" id="{D974F1C8-3501-C71B-4421-A5982BE65A9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Reflection Activity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028700" y="3440779"/>
            <a:ext cx="6956263" cy="3738817"/>
          </a:xfrm>
          <a:prstGeom prst="rect">
            <a:avLst/>
          </a:prstGeom>
        </p:spPr>
        <p:txBody>
          <a:bodyPr lIns="0" tIns="0" rIns="0" bIns="0" rtlCol="0" anchor="t">
            <a:spAutoFit/>
          </a:bodyPr>
          <a:lstStyle/>
          <a:p>
            <a:pPr marL="0" lvl="0" indent="0" algn="ctr">
              <a:lnSpc>
                <a:spcPts val="14258"/>
              </a:lnSpc>
            </a:pPr>
            <a:r>
              <a:rPr lang="en-US" sz="14852" dirty="0">
                <a:solidFill>
                  <a:srgbClr val="FBF6F1"/>
                </a:solidFill>
                <a:latin typeface="Public Sans"/>
              </a:rPr>
              <a:t>Thank you </a:t>
            </a:r>
          </a:p>
        </p:txBody>
      </p:sp>
      <p:sp>
        <p:nvSpPr>
          <p:cNvPr id="6" name="Freeform 6" descr="Diagram of the national model of professional learning - interactive version: https://education.gov.scot/professional-learning/national-approach-to-professional-learning/the-national-model-of-professional-learning/"/>
          <p:cNvSpPr/>
          <p:nvPr/>
        </p:nvSpPr>
        <p:spPr>
          <a:xfrm>
            <a:off x="9383752" y="1461739"/>
            <a:ext cx="8362400" cy="7363522"/>
          </a:xfrm>
          <a:custGeom>
            <a:avLst/>
            <a:gdLst/>
            <a:ahLst/>
            <a:cxnLst/>
            <a:rect l="l" t="t" r="r" b="b"/>
            <a:pathLst>
              <a:path w="8362400" h="7363522">
                <a:moveTo>
                  <a:pt x="0" y="0"/>
                </a:moveTo>
                <a:lnTo>
                  <a:pt x="8362400" y="0"/>
                </a:lnTo>
                <a:lnTo>
                  <a:pt x="8362400" y="7363522"/>
                </a:lnTo>
                <a:lnTo>
                  <a:pt x="0" y="7363522"/>
                </a:lnTo>
                <a:lnTo>
                  <a:pt x="0" y="0"/>
                </a:lnTo>
                <a:close/>
              </a:path>
            </a:pathLst>
          </a:custGeom>
          <a:blipFill>
            <a:blip r:embed="rId4"/>
            <a:stretch>
              <a:fillRect/>
            </a:stretch>
          </a:blipFill>
        </p:spPr>
        <p:txBody>
          <a:bodyPr/>
          <a:lstStyle/>
          <a:p>
            <a:endParaRPr lang="en-GB"/>
          </a:p>
        </p:txBody>
      </p:sp>
      <p:sp>
        <p:nvSpPr>
          <p:cNvPr id="8" name="Title 7">
            <a:extLst>
              <a:ext uri="{FF2B5EF4-FFF2-40B4-BE49-F238E27FC236}">
                <a16:creationId xmlns:a16="http://schemas.microsoft.com/office/drawing/2014/main" id="{30E89235-0435-001C-249B-272B4429DB08}"/>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Diagram of the national model of professional learning - interactive version: https://education.gov.scot/professional-learning/national-approach-to-professional-learning/the-national-model-of-professional-learning/"/>
          <p:cNvSpPr/>
          <p:nvPr/>
        </p:nvSpPr>
        <p:spPr>
          <a:xfrm>
            <a:off x="8478657" y="1099611"/>
            <a:ext cx="10048433" cy="8848161"/>
          </a:xfrm>
          <a:custGeom>
            <a:avLst/>
            <a:gdLst/>
            <a:ahLst/>
            <a:cxnLst/>
            <a:rect l="l" t="t" r="r" b="b"/>
            <a:pathLst>
              <a:path w="10048433" h="8848161">
                <a:moveTo>
                  <a:pt x="0" y="0"/>
                </a:moveTo>
                <a:lnTo>
                  <a:pt x="10048434" y="0"/>
                </a:lnTo>
                <a:lnTo>
                  <a:pt x="10048434" y="8848161"/>
                </a:lnTo>
                <a:lnTo>
                  <a:pt x="0" y="8848161"/>
                </a:lnTo>
                <a:lnTo>
                  <a:pt x="0" y="0"/>
                </a:lnTo>
                <a:close/>
              </a:path>
            </a:pathLst>
          </a:custGeom>
          <a:blipFill>
            <a:blip r:embed="rId3"/>
            <a:stretch>
              <a:fillRect/>
            </a:stretch>
          </a:blipFill>
        </p:spPr>
        <p:txBody>
          <a:bodyPr/>
          <a:lstStyle/>
          <a:p>
            <a:endParaRPr lang="en-GB"/>
          </a:p>
        </p:txBody>
      </p:sp>
      <p:sp>
        <p:nvSpPr>
          <p:cNvPr id="4" name="Freeform 4" descr="Learn More - above a QR Code"/>
          <p:cNvSpPr/>
          <p:nvPr/>
        </p:nvSpPr>
        <p:spPr>
          <a:xfrm>
            <a:off x="623313" y="7560003"/>
            <a:ext cx="1932153" cy="420243"/>
          </a:xfrm>
          <a:custGeom>
            <a:avLst/>
            <a:gdLst/>
            <a:ahLst/>
            <a:cxnLst/>
            <a:rect l="l" t="t" r="r" b="b"/>
            <a:pathLst>
              <a:path w="1932153" h="420243">
                <a:moveTo>
                  <a:pt x="0" y="0"/>
                </a:moveTo>
                <a:lnTo>
                  <a:pt x="1932153" y="0"/>
                </a:lnTo>
                <a:lnTo>
                  <a:pt x="1932153" y="420243"/>
                </a:lnTo>
                <a:lnTo>
                  <a:pt x="0" y="4202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a:spLocks/>
          </p:cNvSpPr>
          <p:nvPr/>
        </p:nvSpPr>
        <p:spPr>
          <a:xfrm>
            <a:off x="549571" y="2289534"/>
            <a:ext cx="7527889" cy="4924425"/>
          </a:xfrm>
          <a:prstGeom prst="rect">
            <a:avLst/>
          </a:prstGeom>
        </p:spPr>
        <p:txBody>
          <a:bodyPr lIns="0" tIns="0" rIns="0" bIns="0" rtlCol="0" anchor="t">
            <a:spAutoFit/>
          </a:bodyPr>
          <a:lstStyle/>
          <a:p>
            <a:pPr marL="0" marR="0" lvl="0" indent="0" algn="l" defTabSz="914400" rtl="0" eaLnBrk="1" fontAlgn="auto" latinLnBrk="0" hangingPunct="1">
              <a:lnSpc>
                <a:spcPts val="9599"/>
              </a:lnSpc>
              <a:spcBef>
                <a:spcPts val="0"/>
              </a:spcBef>
              <a:spcAft>
                <a:spcPts val="0"/>
              </a:spcAft>
              <a:buClrTx/>
              <a:buSzTx/>
              <a:buFontTx/>
              <a:buNone/>
              <a:tabLst/>
              <a:defRPr/>
            </a:pPr>
            <a:r>
              <a:rPr kumimoji="0" lang="en-US" sz="9999" b="0" i="0" u="none" strike="noStrike" kern="1200" cap="none" normalizeH="0" baseline="0" noProof="0" dirty="0">
                <a:ln>
                  <a:noFill/>
                </a:ln>
                <a:solidFill>
                  <a:srgbClr val="00ABB5"/>
                </a:solidFill>
                <a:effectLst/>
                <a:uLnTx/>
                <a:uFillTx/>
                <a:latin typeface="Public Sans"/>
                <a:ea typeface="+mn-ea"/>
                <a:cs typeface="+mn-cs"/>
              </a:rPr>
              <a:t>National model of professional learning</a:t>
            </a:r>
          </a:p>
        </p:txBody>
      </p:sp>
      <p:pic>
        <p:nvPicPr>
          <p:cNvPr id="7" name="Picture 6" descr="A qr code on a white background&#10;">
            <a:extLst>
              <a:ext uri="{FF2B5EF4-FFF2-40B4-BE49-F238E27FC236}">
                <a16:creationId xmlns:a16="http://schemas.microsoft.com/office/drawing/2014/main" id="{27A531FA-B35C-3A56-B6DF-2CBCDD93329A}"/>
              </a:ext>
            </a:extLst>
          </p:cNvPr>
          <p:cNvPicPr>
            <a:picLocks noChangeAspect="1"/>
          </p:cNvPicPr>
          <p:nvPr/>
        </p:nvPicPr>
        <p:blipFill>
          <a:blip r:embed="rId6"/>
          <a:stretch>
            <a:fillRect/>
          </a:stretch>
        </p:blipFill>
        <p:spPr>
          <a:xfrm>
            <a:off x="667431" y="8051346"/>
            <a:ext cx="1835604" cy="1899558"/>
          </a:xfrm>
          <a:prstGeom prst="rect">
            <a:avLst/>
          </a:prstGeom>
        </p:spPr>
      </p:pic>
      <p:sp>
        <p:nvSpPr>
          <p:cNvPr id="3" name="Title 2">
            <a:extLst>
              <a:ext uri="{FF2B5EF4-FFF2-40B4-BE49-F238E27FC236}">
                <a16:creationId xmlns:a16="http://schemas.microsoft.com/office/drawing/2014/main" id="{3F92E132-9484-9326-F38C-9D516235B5A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model of professional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TextBox 4"/>
          <p:cNvSpPr txBox="1">
            <a:spLocks/>
          </p:cNvSpPr>
          <p:nvPr/>
        </p:nvSpPr>
        <p:spPr>
          <a:xfrm>
            <a:off x="0" y="777028"/>
            <a:ext cx="13362039" cy="1013098"/>
          </a:xfrm>
          <a:prstGeom prst="rect">
            <a:avLst/>
          </a:prstGeom>
        </p:spPr>
        <p:txBody>
          <a:bodyPr wrap="square" lIns="0" tIns="0" rIns="0" bIns="0" rtlCol="0" anchor="t">
            <a:spAutoFit/>
          </a:bodyPr>
          <a:lstStyle/>
          <a:p>
            <a:pPr marL="0" marR="0" lvl="0" indent="0" algn="ctr" defTabSz="914400" rtl="0" eaLnBrk="1" fontAlgn="auto" latinLnBrk="0" hangingPunct="1">
              <a:lnSpc>
                <a:spcPts val="7872"/>
              </a:lnSpc>
              <a:spcBef>
                <a:spcPts val="0"/>
              </a:spcBef>
              <a:spcAft>
                <a:spcPts val="0"/>
              </a:spcAft>
              <a:buClrTx/>
              <a:buSzTx/>
              <a:buFontTx/>
              <a:buNone/>
              <a:tabLst/>
              <a:defRPr/>
            </a:pPr>
            <a:r>
              <a:rPr kumimoji="0" lang="en-US" sz="8200" b="0" i="0" u="none" strike="noStrike" kern="1200" cap="none" normalizeH="0" baseline="0" noProof="0" dirty="0">
                <a:ln>
                  <a:noFill/>
                </a:ln>
                <a:solidFill>
                  <a:srgbClr val="F5F6F7"/>
                </a:solidFill>
                <a:effectLst/>
                <a:uLnTx/>
                <a:uFillTx/>
                <a:latin typeface="Public Sans"/>
                <a:ea typeface="+mn-ea"/>
                <a:cs typeface="+mn-cs"/>
              </a:rPr>
              <a:t>Ways of working together</a:t>
            </a:r>
          </a:p>
        </p:txBody>
      </p:sp>
      <p:sp>
        <p:nvSpPr>
          <p:cNvPr id="2" name="TextBox 2"/>
          <p:cNvSpPr txBox="1"/>
          <p:nvPr/>
        </p:nvSpPr>
        <p:spPr>
          <a:xfrm>
            <a:off x="1028700" y="1970861"/>
            <a:ext cx="10399157" cy="7627088"/>
          </a:xfrm>
          <a:prstGeom prst="rect">
            <a:avLst/>
          </a:prstGeom>
        </p:spPr>
        <p:txBody>
          <a:bodyPr lIns="0" tIns="0" rIns="0" bIns="0" rtlCol="0" anchor="t">
            <a:spAutoFit/>
          </a:bodyPr>
          <a:lstStyle/>
          <a:p>
            <a:pPr marL="798830" lvl="1" indent="-399415">
              <a:lnSpc>
                <a:spcPts val="6661"/>
              </a:lnSpc>
              <a:buFont typeface="Arial"/>
              <a:buChar char="•"/>
            </a:pPr>
            <a:r>
              <a:rPr lang="en-US" sz="3700" dirty="0">
                <a:solidFill>
                  <a:srgbClr val="F5F6F7"/>
                </a:solidFill>
                <a:latin typeface="Public Sans"/>
              </a:rPr>
              <a:t>We all work together</a:t>
            </a:r>
            <a:endParaRPr lang="en-US" dirty="0"/>
          </a:p>
          <a:p>
            <a:pPr marL="798830" lvl="1" indent="-399415" algn="l">
              <a:lnSpc>
                <a:spcPts val="6661"/>
              </a:lnSpc>
              <a:buFont typeface="Arial"/>
              <a:buChar char="•"/>
            </a:pPr>
            <a:r>
              <a:rPr lang="en-US" sz="3700" dirty="0">
                <a:solidFill>
                  <a:srgbClr val="F5F6F7"/>
                </a:solidFill>
                <a:latin typeface="Public Sans"/>
              </a:rPr>
              <a:t>We learn from, with and on behalf of each other</a:t>
            </a:r>
          </a:p>
          <a:p>
            <a:pPr marL="798830" lvl="1" indent="-399415" algn="l">
              <a:lnSpc>
                <a:spcPts val="6661"/>
              </a:lnSpc>
              <a:buFont typeface="Arial"/>
              <a:buChar char="•"/>
            </a:pPr>
            <a:r>
              <a:rPr lang="en-US" sz="3700" dirty="0">
                <a:solidFill>
                  <a:srgbClr val="F5F6F7"/>
                </a:solidFill>
                <a:latin typeface="Public Sans"/>
              </a:rPr>
              <a:t>We create a safe space to share ideas and build learning</a:t>
            </a:r>
          </a:p>
          <a:p>
            <a:pPr marL="798830" lvl="1" indent="-399415" algn="l">
              <a:lnSpc>
                <a:spcPts val="6661"/>
              </a:lnSpc>
              <a:buFont typeface="Arial"/>
              <a:buChar char="•"/>
            </a:pPr>
            <a:r>
              <a:rPr lang="en-US" sz="3700" dirty="0">
                <a:solidFill>
                  <a:srgbClr val="F5F6F7"/>
                </a:solidFill>
                <a:latin typeface="Public Sans"/>
              </a:rPr>
              <a:t>We agree that everyone is an equal and valued participant</a:t>
            </a:r>
          </a:p>
          <a:p>
            <a:pPr marL="798830" lvl="1" indent="-399415" algn="l">
              <a:lnSpc>
                <a:spcPts val="6661"/>
              </a:lnSpc>
              <a:buFont typeface="Arial"/>
              <a:buChar char="•"/>
            </a:pPr>
            <a:r>
              <a:rPr lang="en-US" sz="3700" dirty="0">
                <a:solidFill>
                  <a:srgbClr val="F5F6F7"/>
                </a:solidFill>
                <a:latin typeface="Public Sans"/>
              </a:rPr>
              <a:t>We remain ‘in the room’ (follow email and phone protocol)</a:t>
            </a:r>
          </a:p>
        </p:txBody>
      </p:sp>
      <p:sp>
        <p:nvSpPr>
          <p:cNvPr id="5" name="Freeform 5" descr="Two people on a ladder - one is supporting the other to climb up the ladder"/>
          <p:cNvSpPr/>
          <p:nvPr/>
        </p:nvSpPr>
        <p:spPr>
          <a:xfrm>
            <a:off x="12043627" y="1568375"/>
            <a:ext cx="5763218" cy="6890804"/>
          </a:xfrm>
          <a:custGeom>
            <a:avLst/>
            <a:gdLst/>
            <a:ahLst/>
            <a:cxnLst/>
            <a:rect l="l" t="t" r="r" b="b"/>
            <a:pathLst>
              <a:path w="5763218" h="6890804">
                <a:moveTo>
                  <a:pt x="0" y="0"/>
                </a:moveTo>
                <a:lnTo>
                  <a:pt x="5763218" y="0"/>
                </a:lnTo>
                <a:lnTo>
                  <a:pt x="5763218" y="6890804"/>
                </a:lnTo>
                <a:lnTo>
                  <a:pt x="0" y="6890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Education Scotland Logo"/>
          <p:cNvSpPr/>
          <p:nvPr/>
        </p:nvSpPr>
        <p:spPr>
          <a:xfrm>
            <a:off x="8528722" y="9118980"/>
            <a:ext cx="2606890" cy="1040640"/>
          </a:xfrm>
          <a:custGeom>
            <a:avLst/>
            <a:gdLst/>
            <a:ahLst/>
            <a:cxnLst/>
            <a:rect l="l" t="t" r="r" b="b"/>
            <a:pathLst>
              <a:path w="2606890" h="1040640">
                <a:moveTo>
                  <a:pt x="0" y="0"/>
                </a:moveTo>
                <a:lnTo>
                  <a:pt x="2606891" y="0"/>
                </a:lnTo>
                <a:lnTo>
                  <a:pt x="2606891" y="1040640"/>
                </a:lnTo>
                <a:lnTo>
                  <a:pt x="0" y="1040640"/>
                </a:lnTo>
                <a:lnTo>
                  <a:pt x="0" y="0"/>
                </a:lnTo>
                <a:close/>
              </a:path>
            </a:pathLst>
          </a:custGeom>
          <a:blipFill>
            <a:blip r:embed="rId5"/>
            <a:stretch>
              <a:fillRect/>
            </a:stretch>
          </a:blipFill>
        </p:spPr>
        <p:txBody>
          <a:bodyPr/>
          <a:lstStyle/>
          <a:p>
            <a:endParaRPr lang="en-GB"/>
          </a:p>
        </p:txBody>
      </p:sp>
      <p:sp>
        <p:nvSpPr>
          <p:cNvPr id="6" name="Title 5">
            <a:extLst>
              <a:ext uri="{FF2B5EF4-FFF2-40B4-BE49-F238E27FC236}">
                <a16:creationId xmlns:a16="http://schemas.microsoft.com/office/drawing/2014/main" id="{ED949E9C-FC3A-AC5E-EF37-27115818EE1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Ways of working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385055" y="209589"/>
            <a:ext cx="2536874" cy="2070723"/>
          </a:xfrm>
          <a:custGeom>
            <a:avLst/>
            <a:gdLst/>
            <a:ahLst/>
            <a:cxnLst/>
            <a:rect l="l" t="t" r="r" b="b"/>
            <a:pathLst>
              <a:path w="2536874" h="2070723">
                <a:moveTo>
                  <a:pt x="0" y="0"/>
                </a:moveTo>
                <a:lnTo>
                  <a:pt x="2536874" y="0"/>
                </a:lnTo>
                <a:lnTo>
                  <a:pt x="2536874" y="2070723"/>
                </a:lnTo>
                <a:lnTo>
                  <a:pt x="0" y="2070723"/>
                </a:lnTo>
                <a:lnTo>
                  <a:pt x="0" y="0"/>
                </a:lnTo>
                <a:close/>
              </a:path>
            </a:pathLst>
          </a:custGeom>
          <a:blipFill>
            <a:blip r:embed="rId3"/>
            <a:stretch>
              <a:fillRect/>
            </a:stretch>
          </a:blipFill>
        </p:spPr>
        <p:txBody>
          <a:bodyPr/>
          <a:lstStyle/>
          <a:p>
            <a:endParaRPr lang="en-GB"/>
          </a:p>
        </p:txBody>
      </p:sp>
      <p:sp>
        <p:nvSpPr>
          <p:cNvPr id="3" name="TextBox 3"/>
          <p:cNvSpPr txBox="1">
            <a:spLocks/>
          </p:cNvSpPr>
          <p:nvPr/>
        </p:nvSpPr>
        <p:spPr>
          <a:xfrm>
            <a:off x="509808" y="575377"/>
            <a:ext cx="11091012" cy="1051570"/>
          </a:xfrm>
          <a:prstGeom prst="rect">
            <a:avLst/>
          </a:prstGeom>
        </p:spPr>
        <p:txBody>
          <a:bodyPr lIns="0" tIns="0" rIns="0" bIns="0" rtlCol="0" anchor="t">
            <a:spAutoFit/>
          </a:bodyPr>
          <a:lstStyle/>
          <a:p>
            <a:pPr marL="0" marR="0" lvl="0" indent="0" algn="l" defTabSz="914400" rtl="0" eaLnBrk="1" fontAlgn="auto" latinLnBrk="0" hangingPunct="1">
              <a:lnSpc>
                <a:spcPts val="8159"/>
              </a:lnSpc>
              <a:spcBef>
                <a:spcPts val="0"/>
              </a:spcBef>
              <a:spcAft>
                <a:spcPts val="0"/>
              </a:spcAft>
              <a:buClrTx/>
              <a:buSzTx/>
              <a:buFontTx/>
              <a:buNone/>
              <a:tabLst/>
              <a:defRPr/>
            </a:pPr>
            <a:r>
              <a:rPr kumimoji="0" lang="en-US" sz="8499" b="0" i="0" u="none" strike="noStrike" kern="1200" cap="none" normalizeH="0" baseline="0" noProof="0" dirty="0">
                <a:ln>
                  <a:noFill/>
                </a:ln>
                <a:solidFill>
                  <a:srgbClr val="00ABB5"/>
                </a:solidFill>
                <a:effectLst/>
                <a:uLnTx/>
                <a:uFillTx/>
                <a:latin typeface="Public Sans Bold"/>
                <a:ea typeface="+mn-ea"/>
                <a:cs typeface="+mn-cs"/>
              </a:rPr>
              <a:t>Session aims</a:t>
            </a:r>
          </a:p>
        </p:txBody>
      </p:sp>
      <p:sp>
        <p:nvSpPr>
          <p:cNvPr id="4" name="TextBox 4"/>
          <p:cNvSpPr txBox="1"/>
          <p:nvPr/>
        </p:nvSpPr>
        <p:spPr>
          <a:xfrm>
            <a:off x="786961" y="2818369"/>
            <a:ext cx="16342157" cy="7408438"/>
          </a:xfrm>
          <a:prstGeom prst="rect">
            <a:avLst/>
          </a:prstGeom>
        </p:spPr>
        <p:txBody>
          <a:bodyPr lIns="0" tIns="0" rIns="0" bIns="0" rtlCol="0" anchor="t">
            <a:spAutoFit/>
          </a:bodyPr>
          <a:lstStyle/>
          <a:p>
            <a:pPr marL="1122741" lvl="1" indent="-561370" algn="l">
              <a:lnSpc>
                <a:spcPts val="7280"/>
              </a:lnSpc>
              <a:buFont typeface="Arial"/>
              <a:buChar char="•"/>
            </a:pPr>
            <a:r>
              <a:rPr lang="en-US" sz="5200" dirty="0">
                <a:solidFill>
                  <a:srgbClr val="00ABB5"/>
                </a:solidFill>
                <a:latin typeface="Public Sans Bold"/>
                <a:cs typeface="Public Sans Bold"/>
              </a:rPr>
              <a:t>Build an awareness and understanding of how coaching can be a powerful tool for growth in education. ​</a:t>
            </a:r>
          </a:p>
          <a:p>
            <a:pPr marL="1122741" lvl="1" indent="-561370" algn="l">
              <a:lnSpc>
                <a:spcPts val="7280"/>
              </a:lnSpc>
              <a:buFont typeface="Arial"/>
              <a:buChar char="•"/>
            </a:pPr>
            <a:r>
              <a:rPr lang="en-US" sz="5200" dirty="0">
                <a:solidFill>
                  <a:srgbClr val="00ABB5"/>
                </a:solidFill>
                <a:latin typeface="Public Sans Bold"/>
              </a:rPr>
              <a:t>Define coaching and differentiate it from related concepts like mentoring.</a:t>
            </a:r>
          </a:p>
          <a:p>
            <a:pPr marL="1122741" lvl="1" indent="-561370" algn="l">
              <a:lnSpc>
                <a:spcPts val="7280"/>
              </a:lnSpc>
              <a:buFont typeface="Arial"/>
              <a:buChar char="•"/>
            </a:pPr>
            <a:r>
              <a:rPr lang="en-US" sz="5200" dirty="0">
                <a:solidFill>
                  <a:srgbClr val="00ABB5"/>
                </a:solidFill>
                <a:latin typeface="Public Sans Bold"/>
              </a:rPr>
              <a:t>Identify the potential benefits of coaching for educators, learners, and the community.</a:t>
            </a:r>
          </a:p>
          <a:p>
            <a:pPr algn="l">
              <a:lnSpc>
                <a:spcPts val="7280"/>
              </a:lnSpc>
            </a:pPr>
            <a:endParaRPr lang="en-US" sz="5200" dirty="0">
              <a:solidFill>
                <a:srgbClr val="00ABB5"/>
              </a:solidFill>
              <a:latin typeface="Public Sans Bold"/>
            </a:endParaRPr>
          </a:p>
        </p:txBody>
      </p:sp>
      <p:sp>
        <p:nvSpPr>
          <p:cNvPr id="5" name="Title 4">
            <a:extLst>
              <a:ext uri="{FF2B5EF4-FFF2-40B4-BE49-F238E27FC236}">
                <a16:creationId xmlns:a16="http://schemas.microsoft.com/office/drawing/2014/main" id="{EA8165D1-EC81-21CB-3FAB-7A2BEDC75029}"/>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Session Aims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895331" y="143194"/>
            <a:ext cx="5954573" cy="4687873"/>
          </a:xfrm>
          <a:custGeom>
            <a:avLst/>
            <a:gdLst/>
            <a:ahLst/>
            <a:cxnLst/>
            <a:rect l="l" t="t" r="r" b="b"/>
            <a:pathLst>
              <a:path w="5954573" h="4687873">
                <a:moveTo>
                  <a:pt x="0" y="0"/>
                </a:moveTo>
                <a:lnTo>
                  <a:pt x="5954573" y="0"/>
                </a:lnTo>
                <a:lnTo>
                  <a:pt x="5954573" y="4687873"/>
                </a:lnTo>
                <a:lnTo>
                  <a:pt x="0" y="46878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a:spLocks/>
          </p:cNvSpPr>
          <p:nvPr/>
        </p:nvSpPr>
        <p:spPr>
          <a:xfrm>
            <a:off x="419002" y="943392"/>
            <a:ext cx="11091012" cy="1051570"/>
          </a:xfrm>
          <a:prstGeom prst="rect">
            <a:avLst/>
          </a:prstGeom>
        </p:spPr>
        <p:txBody>
          <a:bodyPr lIns="0" tIns="0" rIns="0" bIns="0" rtlCol="0" anchor="t">
            <a:spAutoFit/>
          </a:bodyPr>
          <a:lstStyle/>
          <a:p>
            <a:pPr marL="0" marR="0" lvl="0" indent="0" algn="l" defTabSz="914400" rtl="0" eaLnBrk="1" fontAlgn="auto" latinLnBrk="0" hangingPunct="1">
              <a:lnSpc>
                <a:spcPts val="8159"/>
              </a:lnSpc>
              <a:spcBef>
                <a:spcPts val="0"/>
              </a:spcBef>
              <a:spcAft>
                <a:spcPts val="0"/>
              </a:spcAft>
              <a:buClrTx/>
              <a:buSzTx/>
              <a:buFontTx/>
              <a:buNone/>
              <a:tabLst/>
              <a:defRPr/>
            </a:pPr>
            <a:r>
              <a:rPr kumimoji="0" lang="en-US" sz="8499" b="0" i="0" u="none" strike="noStrike" kern="1200" cap="none" normalizeH="0" baseline="0" noProof="0">
                <a:ln>
                  <a:noFill/>
                </a:ln>
                <a:solidFill>
                  <a:srgbClr val="F5F6F7"/>
                </a:solidFill>
                <a:effectLst/>
                <a:uLnTx/>
                <a:uFillTx/>
                <a:latin typeface="Public Sans Bold"/>
                <a:ea typeface="+mn-ea"/>
                <a:cs typeface="+mn-cs"/>
              </a:rPr>
              <a:t>Connector</a:t>
            </a:r>
          </a:p>
        </p:txBody>
      </p:sp>
      <p:sp>
        <p:nvSpPr>
          <p:cNvPr id="3" name="TextBox 3"/>
          <p:cNvSpPr txBox="1"/>
          <p:nvPr/>
        </p:nvSpPr>
        <p:spPr>
          <a:xfrm>
            <a:off x="419002" y="2543840"/>
            <a:ext cx="14270100" cy="6905781"/>
          </a:xfrm>
          <a:prstGeom prst="rect">
            <a:avLst/>
          </a:prstGeom>
        </p:spPr>
        <p:txBody>
          <a:bodyPr lIns="0" tIns="0" rIns="0" bIns="0" rtlCol="0" anchor="t">
            <a:spAutoFit/>
          </a:bodyPr>
          <a:lstStyle/>
          <a:p>
            <a:pPr algn="l">
              <a:lnSpc>
                <a:spcPts val="7840"/>
              </a:lnSpc>
              <a:spcBef>
                <a:spcPct val="0"/>
              </a:spcBef>
            </a:pPr>
            <a:r>
              <a:rPr lang="en-US" sz="5600" dirty="0">
                <a:solidFill>
                  <a:srgbClr val="F5F6F7"/>
                </a:solidFill>
                <a:latin typeface="Public Sans"/>
              </a:rPr>
              <a:t>In groups or pairs discuss :</a:t>
            </a:r>
          </a:p>
          <a:p>
            <a:pPr algn="l">
              <a:lnSpc>
                <a:spcPts val="7840"/>
              </a:lnSpc>
              <a:spcBef>
                <a:spcPct val="0"/>
              </a:spcBef>
            </a:pPr>
            <a:endParaRPr lang="en-US" sz="5600" dirty="0">
              <a:solidFill>
                <a:srgbClr val="F5F6F7"/>
              </a:solidFill>
              <a:latin typeface="Public Sans"/>
            </a:endParaRPr>
          </a:p>
          <a:p>
            <a:pPr marL="1209180" lvl="1" indent="-604590" algn="l">
              <a:lnSpc>
                <a:spcPts val="7840"/>
              </a:lnSpc>
              <a:buFont typeface="Arial"/>
              <a:buChar char="•"/>
            </a:pPr>
            <a:r>
              <a:rPr lang="en-US" sz="5600" dirty="0">
                <a:solidFill>
                  <a:srgbClr val="F5F6F7"/>
                </a:solidFill>
                <a:latin typeface="Public Sans"/>
              </a:rPr>
              <a:t>What is motivating you to learn about coaching? </a:t>
            </a:r>
          </a:p>
          <a:p>
            <a:pPr algn="ctr">
              <a:lnSpc>
                <a:spcPts val="7840"/>
              </a:lnSpc>
              <a:spcBef>
                <a:spcPct val="0"/>
              </a:spcBef>
            </a:pPr>
            <a:endParaRPr lang="en-US" sz="5600" dirty="0">
              <a:solidFill>
                <a:srgbClr val="F5F6F7"/>
              </a:solidFill>
              <a:latin typeface="Public Sans"/>
            </a:endParaRPr>
          </a:p>
          <a:p>
            <a:pPr marL="1209180" lvl="1" indent="-604590" algn="l">
              <a:lnSpc>
                <a:spcPts val="7840"/>
              </a:lnSpc>
              <a:buFont typeface="Arial"/>
              <a:buChar char="•"/>
            </a:pPr>
            <a:r>
              <a:rPr lang="en-US" sz="5600" dirty="0">
                <a:solidFill>
                  <a:srgbClr val="F5F6F7"/>
                </a:solidFill>
                <a:latin typeface="Public Sans"/>
              </a:rPr>
              <a:t>How do you think learning about coaching could help you in your role?</a:t>
            </a:r>
          </a:p>
        </p:txBody>
      </p:sp>
      <p:sp>
        <p:nvSpPr>
          <p:cNvPr id="5" name="Title 4">
            <a:extLst>
              <a:ext uri="{FF2B5EF4-FFF2-40B4-BE49-F238E27FC236}">
                <a16:creationId xmlns:a16="http://schemas.microsoft.com/office/drawing/2014/main" id="{1DDBFD07-929F-A28C-680E-DD2A383008B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Connector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942296" y="407322"/>
            <a:ext cx="3485644" cy="3485644"/>
          </a:xfrm>
          <a:custGeom>
            <a:avLst/>
            <a:gdLst/>
            <a:ahLst/>
            <a:cxnLst/>
            <a:rect l="l" t="t" r="r" b="b"/>
            <a:pathLst>
              <a:path w="3485644" h="3485644">
                <a:moveTo>
                  <a:pt x="0" y="0"/>
                </a:moveTo>
                <a:lnTo>
                  <a:pt x="3485644" y="0"/>
                </a:lnTo>
                <a:lnTo>
                  <a:pt x="3485644" y="3485645"/>
                </a:lnTo>
                <a:lnTo>
                  <a:pt x="0" y="34856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a:spLocks/>
          </p:cNvSpPr>
          <p:nvPr/>
        </p:nvSpPr>
        <p:spPr>
          <a:xfrm>
            <a:off x="693669" y="887087"/>
            <a:ext cx="11091012" cy="1051570"/>
          </a:xfrm>
          <a:prstGeom prst="rect">
            <a:avLst/>
          </a:prstGeom>
        </p:spPr>
        <p:txBody>
          <a:bodyPr lIns="0" tIns="0" rIns="0" bIns="0" rtlCol="0" anchor="t">
            <a:spAutoFit/>
          </a:bodyPr>
          <a:lstStyle/>
          <a:p>
            <a:pPr marL="0" marR="0" lvl="0" indent="0" algn="l" defTabSz="914400" rtl="0" eaLnBrk="1" fontAlgn="auto" latinLnBrk="0" hangingPunct="1">
              <a:lnSpc>
                <a:spcPts val="8159"/>
              </a:lnSpc>
              <a:spcBef>
                <a:spcPts val="0"/>
              </a:spcBef>
              <a:spcAft>
                <a:spcPts val="0"/>
              </a:spcAft>
              <a:buClrTx/>
              <a:buSzTx/>
              <a:buFontTx/>
              <a:buNone/>
              <a:tabLst/>
              <a:defRPr/>
            </a:pPr>
            <a:r>
              <a:rPr kumimoji="0" lang="en-US" sz="8499" b="0" i="0" u="none" strike="noStrike" kern="1200" cap="none" normalizeH="0" baseline="0" noProof="0" dirty="0">
                <a:ln>
                  <a:noFill/>
                </a:ln>
                <a:solidFill>
                  <a:srgbClr val="00ABB5"/>
                </a:solidFill>
                <a:effectLst/>
                <a:uLnTx/>
                <a:uFillTx/>
                <a:latin typeface="Public Sans Bold"/>
                <a:ea typeface="+mn-ea"/>
                <a:cs typeface="+mn-cs"/>
              </a:rPr>
              <a:t>Content Overview</a:t>
            </a:r>
          </a:p>
        </p:txBody>
      </p:sp>
      <p:sp>
        <p:nvSpPr>
          <p:cNvPr id="4" name="TextBox 4"/>
          <p:cNvSpPr txBox="1"/>
          <p:nvPr/>
        </p:nvSpPr>
        <p:spPr>
          <a:xfrm>
            <a:off x="326720" y="1866074"/>
            <a:ext cx="18450502" cy="8414868"/>
          </a:xfrm>
          <a:prstGeom prst="rect">
            <a:avLst/>
          </a:prstGeom>
        </p:spPr>
        <p:txBody>
          <a:bodyPr lIns="0" tIns="0" rIns="0" bIns="0" rtlCol="0" anchor="t">
            <a:spAutoFit/>
          </a:bodyPr>
          <a:lstStyle/>
          <a:p>
            <a:pPr>
              <a:lnSpc>
                <a:spcPts val="16960"/>
              </a:lnSpc>
            </a:pPr>
            <a:r>
              <a:rPr lang="en-US" sz="8000" dirty="0">
                <a:solidFill>
                  <a:srgbClr val="00ABB5"/>
                </a:solidFill>
                <a:latin typeface="Public Sans Bold"/>
              </a:rPr>
              <a:t>Part 1.  What is coaching?</a:t>
            </a:r>
          </a:p>
          <a:p>
            <a:pPr>
              <a:lnSpc>
                <a:spcPts val="16960"/>
              </a:lnSpc>
            </a:pPr>
            <a:r>
              <a:rPr lang="en-US" sz="8000" dirty="0">
                <a:solidFill>
                  <a:srgbClr val="00ABB5"/>
                </a:solidFill>
                <a:latin typeface="Public Sans Bold"/>
              </a:rPr>
              <a:t>Part 2.  Why learn about coaching in Education? </a:t>
            </a:r>
          </a:p>
          <a:p>
            <a:pPr>
              <a:lnSpc>
                <a:spcPts val="16960"/>
              </a:lnSpc>
            </a:pPr>
            <a:r>
              <a:rPr lang="en-US" sz="8000" dirty="0">
                <a:solidFill>
                  <a:srgbClr val="00ABB5"/>
                </a:solidFill>
                <a:latin typeface="Public Sans Bold"/>
              </a:rPr>
              <a:t>Part 3.  Next Steps​</a:t>
            </a:r>
          </a:p>
        </p:txBody>
      </p:sp>
      <p:sp>
        <p:nvSpPr>
          <p:cNvPr id="5" name="Title 4">
            <a:extLst>
              <a:ext uri="{FF2B5EF4-FFF2-40B4-BE49-F238E27FC236}">
                <a16:creationId xmlns:a16="http://schemas.microsoft.com/office/drawing/2014/main" id="{D85BC5C9-1B84-54BB-6A9C-8BEE88C2EDF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6" name="TextBox 6"/>
          <p:cNvSpPr txBox="1">
            <a:spLocks/>
          </p:cNvSpPr>
          <p:nvPr/>
        </p:nvSpPr>
        <p:spPr>
          <a:xfrm>
            <a:off x="639041" y="4000500"/>
            <a:ext cx="8151344" cy="3714650"/>
          </a:xfrm>
          <a:prstGeom prst="rect">
            <a:avLst/>
          </a:prstGeom>
        </p:spPr>
        <p:txBody>
          <a:bodyPr lIns="0" tIns="0" rIns="0" bIns="0" rtlCol="0" anchor="t">
            <a:spAutoFit/>
          </a:bodyPr>
          <a:lstStyle/>
          <a:p>
            <a:pPr marL="0" marR="0" lvl="0" indent="0" algn="l" defTabSz="914400" rtl="0" eaLnBrk="1" fontAlgn="auto" latinLnBrk="0" hangingPunct="1">
              <a:lnSpc>
                <a:spcPts val="9599"/>
              </a:lnSpc>
              <a:spcBef>
                <a:spcPts val="0"/>
              </a:spcBef>
              <a:spcAft>
                <a:spcPts val="0"/>
              </a:spcAft>
              <a:buClrTx/>
              <a:buSzTx/>
              <a:buFontTx/>
              <a:buNone/>
              <a:tabLst/>
              <a:defRPr/>
            </a:pPr>
            <a:r>
              <a:rPr kumimoji="0" lang="en-US" sz="9999" b="0" i="0" u="none" strike="noStrike" kern="1200" cap="none" normalizeH="0" baseline="0" noProof="0" dirty="0">
                <a:ln>
                  <a:noFill/>
                </a:ln>
                <a:solidFill>
                  <a:srgbClr val="FBF6F1"/>
                </a:solidFill>
                <a:effectLst/>
                <a:uLnTx/>
                <a:uFillTx/>
                <a:latin typeface="Public Sans"/>
                <a:ea typeface="+mn-ea"/>
                <a:cs typeface="+mn-cs"/>
              </a:rPr>
              <a:t>Introduction to Coaching in Education​</a:t>
            </a:r>
          </a:p>
        </p:txBody>
      </p:sp>
      <p:sp>
        <p:nvSpPr>
          <p:cNvPr id="7" name="TextBox 7"/>
          <p:cNvSpPr txBox="1"/>
          <p:nvPr/>
        </p:nvSpPr>
        <p:spPr>
          <a:xfrm>
            <a:off x="10044177" y="2132161"/>
            <a:ext cx="6994594" cy="7032229"/>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1​.</a:t>
            </a:r>
          </a:p>
          <a:p>
            <a:pPr algn="ctr">
              <a:lnSpc>
                <a:spcPts val="13999"/>
              </a:lnSpc>
            </a:pPr>
            <a:r>
              <a:rPr lang="en-US" sz="9999" dirty="0">
                <a:solidFill>
                  <a:srgbClr val="000000"/>
                </a:solidFill>
                <a:latin typeface="Public Sans"/>
              </a:rPr>
              <a:t>What is coaching?</a:t>
            </a:r>
          </a:p>
          <a:p>
            <a:pPr algn="ctr">
              <a:lnSpc>
                <a:spcPts val="13999"/>
              </a:lnSpc>
              <a:spcBef>
                <a:spcPct val="0"/>
              </a:spcBef>
            </a:pPr>
            <a:endParaRPr lang="en-US" sz="9999" dirty="0">
              <a:solidFill>
                <a:srgbClr val="000000"/>
              </a:solidFill>
              <a:latin typeface="Public Sans"/>
            </a:endParaRPr>
          </a:p>
        </p:txBody>
      </p:sp>
      <p:sp>
        <p:nvSpPr>
          <p:cNvPr id="8" name="Title 7">
            <a:extLst>
              <a:ext uri="{FF2B5EF4-FFF2-40B4-BE49-F238E27FC236}">
                <a16:creationId xmlns:a16="http://schemas.microsoft.com/office/drawing/2014/main" id="{1F4FE679-9DB9-3133-53F9-CEFD7C6BCB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Part 1. What is Coaching?​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4" name="Freeform 4" descr="Activity indicated by circle of hands"/>
          <p:cNvSpPr/>
          <p:nvPr/>
        </p:nvSpPr>
        <p:spPr>
          <a:xfrm>
            <a:off x="263168" y="259446"/>
            <a:ext cx="2668945" cy="2508808"/>
          </a:xfrm>
          <a:custGeom>
            <a:avLst/>
            <a:gdLst/>
            <a:ahLst/>
            <a:cxnLst/>
            <a:rect l="l" t="t" r="r" b="b"/>
            <a:pathLst>
              <a:path w="2668945" h="2508808">
                <a:moveTo>
                  <a:pt x="0" y="0"/>
                </a:moveTo>
                <a:lnTo>
                  <a:pt x="2668945" y="0"/>
                </a:lnTo>
                <a:lnTo>
                  <a:pt x="2668945" y="2508808"/>
                </a:lnTo>
                <a:lnTo>
                  <a:pt x="0" y="25088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3122931" y="430896"/>
            <a:ext cx="3690824" cy="974626"/>
          </a:xfrm>
          <a:prstGeom prst="rect">
            <a:avLst/>
          </a:prstGeom>
        </p:spPr>
        <p:txBody>
          <a:bodyPr wrap="square" lIns="0" tIns="0" rIns="0" bIns="0" rtlCol="0" anchor="t">
            <a:spAutoFit/>
          </a:bodyPr>
          <a:lstStyle/>
          <a:p>
            <a:pPr marL="0" lvl="0" indent="0" algn="l">
              <a:lnSpc>
                <a:spcPts val="7584"/>
              </a:lnSpc>
            </a:pPr>
            <a:r>
              <a:rPr lang="en-US" sz="7900" dirty="0">
                <a:solidFill>
                  <a:srgbClr val="100F0D"/>
                </a:solidFill>
                <a:latin typeface="Public Sans"/>
              </a:rPr>
              <a:t>Activity</a:t>
            </a:r>
          </a:p>
        </p:txBody>
      </p:sp>
      <p:sp>
        <p:nvSpPr>
          <p:cNvPr id="2" name="Freeform 2" descr="Discussion Activity indicated by two heads and speech bubbles"/>
          <p:cNvSpPr/>
          <p:nvPr/>
        </p:nvSpPr>
        <p:spPr>
          <a:xfrm>
            <a:off x="6687823" y="1350852"/>
            <a:ext cx="3680871" cy="3621057"/>
          </a:xfrm>
          <a:custGeom>
            <a:avLst/>
            <a:gdLst/>
            <a:ahLst/>
            <a:cxnLst/>
            <a:rect l="l" t="t" r="r" b="b"/>
            <a:pathLst>
              <a:path w="3680871" h="3621057">
                <a:moveTo>
                  <a:pt x="0" y="0"/>
                </a:moveTo>
                <a:lnTo>
                  <a:pt x="3680871" y="0"/>
                </a:lnTo>
                <a:lnTo>
                  <a:pt x="3680871" y="3621057"/>
                </a:lnTo>
                <a:lnTo>
                  <a:pt x="0" y="36210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 name="TextBox 3"/>
          <p:cNvSpPr txBox="1">
            <a:spLocks/>
          </p:cNvSpPr>
          <p:nvPr/>
        </p:nvSpPr>
        <p:spPr>
          <a:xfrm>
            <a:off x="1676041" y="4987579"/>
            <a:ext cx="14699942" cy="2715936"/>
          </a:xfrm>
          <a:prstGeom prst="rect">
            <a:avLst/>
          </a:prstGeom>
        </p:spPr>
        <p:txBody>
          <a:bodyPr lIns="0" tIns="0" rIns="0" bIns="0" rtlCol="0" anchor="t">
            <a:spAutoFit/>
          </a:bodyPr>
          <a:lstStyle/>
          <a:p>
            <a:pPr marL="0" marR="0" lvl="0" indent="0" algn="ctr" defTabSz="914400" rtl="0" eaLnBrk="1" fontAlgn="auto" latinLnBrk="0" hangingPunct="1">
              <a:lnSpc>
                <a:spcPts val="24503"/>
              </a:lnSpc>
              <a:spcBef>
                <a:spcPct val="0"/>
              </a:spcBef>
              <a:spcAft>
                <a:spcPts val="0"/>
              </a:spcAft>
              <a:buClrTx/>
              <a:buSzTx/>
              <a:buFontTx/>
              <a:buNone/>
              <a:tabLst/>
              <a:defRPr/>
            </a:pPr>
            <a:r>
              <a:rPr kumimoji="0" lang="en-US" sz="12200" b="0" i="0" u="none" strike="noStrike" kern="1200" cap="none" normalizeH="0" baseline="0" noProof="0" dirty="0">
                <a:ln>
                  <a:noFill/>
                </a:ln>
                <a:solidFill>
                  <a:srgbClr val="000000"/>
                </a:solidFill>
                <a:effectLst/>
                <a:uLnTx/>
                <a:uFillTx/>
                <a:latin typeface="Public Sans" panose="020B0604020202020204" charset="0"/>
              </a:rPr>
              <a:t>What  is Coaching?</a:t>
            </a:r>
          </a:p>
        </p:txBody>
      </p:sp>
      <p:sp>
        <p:nvSpPr>
          <p:cNvPr id="6" name="Title 5">
            <a:extLst>
              <a:ext uri="{FF2B5EF4-FFF2-40B4-BE49-F238E27FC236}">
                <a16:creationId xmlns:a16="http://schemas.microsoft.com/office/drawing/2014/main" id="{0CDCE1CC-9667-AC14-BFB1-3051445E5BCD}"/>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What  is Coaching?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A49049264</value>
    </field>
    <field name="Objective-Title">
      <value order="0">Education Scotland_ PLL_ CIE_ Introduction to Coaching PLR - June 2024</value>
    </field>
    <field name="Objective-Description">
      <value order="0"/>
    </field>
    <field name="Objective-CreationStamp">
      <value order="0">2024-06-24T10:10:24Z</value>
    </field>
    <field name="Objective-IsApproved">
      <value order="0">false</value>
    </field>
    <field name="Objective-IsPublished">
      <value order="0">false</value>
    </field>
    <field name="Objective-DatePublished">
      <value order="0"/>
    </field>
    <field name="Objective-ModificationStamp">
      <value order="0">2025-04-04T12:00:49Z</value>
    </field>
    <field name="Objective-Owner">
      <value order="0">Irving, Janey   J  (U444720)</value>
    </field>
    <field name="Objective-Path">
      <value order="0">Objective Global Folder:SG File Plan:Administration:Corporate strategy:Strategy and change:Corporate strategy: Strategy and change:Education Scotland: Professional Learning and Leadership: Coaching Programme: 2021-2026</value>
    </field>
    <field name="Objective-Parent">
      <value order="0">Education Scotland: Professional Learning and Leadership: Coaching Programme: 2021-2026</value>
    </field>
    <field name="Objective-State">
      <value order="0">Being Drafted</value>
    </field>
    <field name="Objective-VersionId">
      <value order="0">vA79191966</value>
    </field>
    <field name="Objective-Version">
      <value order="0">0.4</value>
    </field>
    <field name="Objective-VersionNumber">
      <value order="0">4</value>
    </field>
    <field name="Objective-VersionComment">
      <value order="0"/>
    </field>
    <field name="Objective-FileNumber">
      <value order="0">CASE/563601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20" ma:contentTypeDescription="Create a new document." ma:contentTypeScope="" ma:versionID="321af3253e8cf045af9ca866de212a49">
  <xsd:schema xmlns:xsd="http://www.w3.org/2001/XMLSchema" xmlns:xs="http://www.w3.org/2001/XMLSchema" xmlns:p="http://schemas.microsoft.com/office/2006/metadata/properties" xmlns:ns1="http://schemas.microsoft.com/sharepoint/v3" xmlns:ns2="f4879ec7-468c-49ff-a8b5-fabf0730a498" xmlns:ns3="fb053e34-0e34-4966-b79b-68419acdfd90" targetNamespace="http://schemas.microsoft.com/office/2006/metadata/properties" ma:root="true" ma:fieldsID="c870a9313a1309c9b536c62588e100ee" ns1:_="" ns2:_="" ns3:_="">
    <xsd:import namespace="http://schemas.microsoft.com/sharepoint/v3"/>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Props1.xml><?xml version="1.0" encoding="utf-8"?>
<ds:datastoreItem xmlns:ds="http://schemas.openxmlformats.org/officeDocument/2006/customXml" ds:itemID="{806FE438-920C-4D5C-973B-A440E5E99818}">
  <ds:schemaRefs>
    <ds:schemaRef ds:uri="http://schemas.microsoft.com/sharepoint/v3/contenttype/forms"/>
  </ds:schemaRefs>
</ds:datastoreItem>
</file>

<file path=customXml/itemProps2.xml><?xml version="1.0" encoding="utf-8"?>
<ds:datastoreItem xmlns:ds="http://schemas.openxmlformats.org/officeDocument/2006/customXml" ds:itemID="{841E67C7-D1B1-4AD4-8EE9-65E610223DBC}">
  <ds:schemaRefs>
    <ds:schemaRef ds:uri="f4879ec7-468c-49ff-a8b5-fabf0730a498"/>
    <ds:schemaRef ds:uri="fb053e34-0e34-4966-b79b-68419acdf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0C0E13-EF7F-4A58-A8BC-6CC88F3E277C}">
  <ds:schemaRefs>
    <ds:schemaRef ds:uri="fb053e34-0e34-4966-b79b-68419acdfd90"/>
    <ds:schemaRef ds:uri="http://schemas.openxmlformats.org/package/2006/metadata/core-properties"/>
    <ds:schemaRef ds:uri="http://schemas.microsoft.com/sharepoint/v3"/>
    <ds:schemaRef ds:uri="http://schemas.microsoft.com/office/2006/documentManagement/types"/>
    <ds:schemaRef ds:uri="http://purl.org/dc/terms/"/>
    <ds:schemaRef ds:uri="http://www.w3.org/XML/1998/namespace"/>
    <ds:schemaRef ds:uri="http://schemas.microsoft.com/office/2006/metadata/properties"/>
    <ds:schemaRef ds:uri="http://purl.org/dc/dcmitype/"/>
    <ds:schemaRef ds:uri="http://schemas.microsoft.com/office/infopath/2007/PartnerControls"/>
    <ds:schemaRef ds:uri="f4879ec7-468c-49ff-a8b5-fabf0730a49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92</TotalTime>
  <Words>5409</Words>
  <Application>Microsoft Office PowerPoint</Application>
  <PresentationFormat>Custom</PresentationFormat>
  <Paragraphs>561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Agrandir Medium</vt:lpstr>
      <vt:lpstr>Public Sans Bold</vt:lpstr>
      <vt:lpstr>Arial</vt:lpstr>
      <vt:lpstr>Public Sans</vt:lpstr>
      <vt:lpstr>Open Sans Extra Bold</vt:lpstr>
      <vt:lpstr>Calibri</vt:lpstr>
      <vt:lpstr>Office Theme</vt:lpstr>
      <vt:lpstr>Introduction to  Coaching In Education</vt:lpstr>
      <vt:lpstr>Coaching in Education Open Access Resource</vt:lpstr>
      <vt:lpstr>National model of professional learning</vt:lpstr>
      <vt:lpstr>Ways of working together</vt:lpstr>
      <vt:lpstr>Session Aims</vt:lpstr>
      <vt:lpstr>Connector</vt:lpstr>
      <vt:lpstr>Content Overview</vt:lpstr>
      <vt:lpstr>Part 1. What is Coaching?​</vt:lpstr>
      <vt:lpstr>What  is Coaching?</vt:lpstr>
      <vt:lpstr>Definitions of Coaching 1</vt:lpstr>
      <vt:lpstr>Definitions of Coaching 2</vt:lpstr>
      <vt:lpstr>What is Coaching?</vt:lpstr>
      <vt:lpstr>Using a Coaching Approach in Education</vt:lpstr>
      <vt:lpstr>Coaching Vs Mentoring</vt:lpstr>
      <vt:lpstr>Activity – Coaching Vs Mentoring</vt:lpstr>
      <vt:lpstr>Part 2​. Why learn about coaching in education? </vt:lpstr>
      <vt:lpstr>Benefits of Coaching</vt:lpstr>
      <vt:lpstr>Benefits of Coaching Activity</vt:lpstr>
      <vt:lpstr>Part 3. Next Steps</vt:lpstr>
      <vt:lpstr>National Coaching in Education Strategy – The Vision</vt:lpstr>
      <vt:lpstr>Activity - National Coaching in Education​ Strategy</vt:lpstr>
      <vt:lpstr>Aims Review</vt:lpstr>
      <vt:lpstr>Reflection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Coaching PLR</dc:title>
  <cp:lastModifiedBy>Janey Irving</cp:lastModifiedBy>
  <cp:revision>4</cp:revision>
  <dcterms:created xsi:type="dcterms:W3CDTF">2006-08-16T00:00:00Z</dcterms:created>
  <dcterms:modified xsi:type="dcterms:W3CDTF">2025-04-04T12:00:21Z</dcterms:modified>
  <dc:identifier>DAGIaZiFrwc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y fmtid="{D5CDD505-2E9C-101B-9397-08002B2CF9AE}" pid="4" name="Objective-Id">
    <vt:lpwstr>A49049264</vt:lpwstr>
  </property>
  <property fmtid="{D5CDD505-2E9C-101B-9397-08002B2CF9AE}" pid="5" name="Objective-Title">
    <vt:lpwstr>Education Scotland_ PLL_ CIE_ Introduction to Coaching PLR - June 2024</vt:lpwstr>
  </property>
  <property fmtid="{D5CDD505-2E9C-101B-9397-08002B2CF9AE}" pid="6" name="Objective-Description">
    <vt:lpwstr/>
  </property>
  <property fmtid="{D5CDD505-2E9C-101B-9397-08002B2CF9AE}" pid="7" name="Objective-CreationStamp">
    <vt:filetime>2024-06-24T10:10:24Z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2025-04-04T12:00:49Z</vt:filetime>
  </property>
  <property fmtid="{D5CDD505-2E9C-101B-9397-08002B2CF9AE}" pid="12" name="Objective-Owner">
    <vt:lpwstr>Irving, Janey   J  (U444720)</vt:lpwstr>
  </property>
  <property fmtid="{D5CDD505-2E9C-101B-9397-08002B2CF9AE}" pid="13" name="Objective-Path">
    <vt:lpwstr>Objective Global Folder:SG File Plan:Administration:Corporate strategy:Strategy and change:Corporate strategy: Strategy and change:Education Scotland: Professional Learning and Leadership: Coaching Programme: 2021-2026</vt:lpwstr>
  </property>
  <property fmtid="{D5CDD505-2E9C-101B-9397-08002B2CF9AE}" pid="14" name="Objective-Parent">
    <vt:lpwstr>Education Scotland: Professional Learning and Leadership: Coaching Programme: 2021-2026</vt:lpwstr>
  </property>
  <property fmtid="{D5CDD505-2E9C-101B-9397-08002B2CF9AE}" pid="15" name="Objective-State">
    <vt:lpwstr>Being Drafted</vt:lpwstr>
  </property>
  <property fmtid="{D5CDD505-2E9C-101B-9397-08002B2CF9AE}" pid="16" name="Objective-VersionId">
    <vt:lpwstr>vA79191966</vt:lpwstr>
  </property>
  <property fmtid="{D5CDD505-2E9C-101B-9397-08002B2CF9AE}" pid="17" name="Objective-Version">
    <vt:lpwstr>0.4</vt:lpwstr>
  </property>
  <property fmtid="{D5CDD505-2E9C-101B-9397-08002B2CF9AE}" pid="18" name="Objective-VersionNumber">
    <vt:r8>4</vt:r8>
  </property>
  <property fmtid="{D5CDD505-2E9C-101B-9397-08002B2CF9AE}" pid="19" name="Objective-VersionComment">
    <vt:lpwstr/>
  </property>
  <property fmtid="{D5CDD505-2E9C-101B-9397-08002B2CF9AE}" pid="20" name="Objective-FileNumber">
    <vt:lpwstr>CASE/563601</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