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D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9"/>
    <p:restoredTop sz="94663"/>
  </p:normalViewPr>
  <p:slideViewPr>
    <p:cSldViewPr snapToGrid="0">
      <p:cViewPr varScale="1">
        <p:scale>
          <a:sx n="35" d="100"/>
          <a:sy n="35" d="100"/>
        </p:scale>
        <p:origin x="1032"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51C643-D55E-4EEA-A071-400F82D37146}" type="datetimeFigureOut">
              <a:rPr lang="en-GB" smtClean="0"/>
              <a:t>05/03/2021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9241DF-0B4C-4350-B69D-F3507402665E}" type="slidenum">
              <a:rPr lang="en-GB" smtClean="0"/>
              <a:t>‹#›</a:t>
            </a:fld>
            <a:endParaRPr lang="en-GB"/>
          </a:p>
        </p:txBody>
      </p:sp>
    </p:spTree>
    <p:extLst>
      <p:ext uri="{BB962C8B-B14F-4D97-AF65-F5344CB8AC3E}">
        <p14:creationId xmlns:p14="http://schemas.microsoft.com/office/powerpoint/2010/main" val="380675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9241DF-0B4C-4350-B69D-F3507402665E}" type="slidenum">
              <a:rPr lang="en-GB" smtClean="0"/>
              <a:t>1</a:t>
            </a:fld>
            <a:endParaRPr lang="en-GB"/>
          </a:p>
        </p:txBody>
      </p:sp>
    </p:spTree>
    <p:extLst>
      <p:ext uri="{BB962C8B-B14F-4D97-AF65-F5344CB8AC3E}">
        <p14:creationId xmlns:p14="http://schemas.microsoft.com/office/powerpoint/2010/main" val="116647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8603" y="1385835"/>
            <a:ext cx="7635499" cy="551454"/>
          </a:xfrm>
          <a:prstGeom prst="rect">
            <a:avLst/>
          </a:prstGeom>
        </p:spPr>
        <p:txBody>
          <a:bodyPr lIns="0" tIns="0" rIns="0" bIns="0" anchor="t"/>
          <a:lstStyle>
            <a:lvl1pPr algn="l">
              <a:defRPr sz="3600">
                <a:solidFill>
                  <a:schemeClr val="tx1">
                    <a:lumMod val="75000"/>
                    <a:lumOff val="25000"/>
                  </a:schemeClr>
                </a:solidFill>
                <a:latin typeface="Helvetica" pitchFamily="2" charset="0"/>
              </a:defRPr>
            </a:lvl1pPr>
          </a:lstStyle>
          <a:p>
            <a:r>
              <a:rPr lang="en-US" dirty="0"/>
              <a:t>Click to edit Master title style</a:t>
            </a:r>
            <a:endParaRPr lang="en-GB" dirty="0"/>
          </a:p>
        </p:txBody>
      </p:sp>
      <p:sp>
        <p:nvSpPr>
          <p:cNvPr id="3" name="Subtitle 2"/>
          <p:cNvSpPr>
            <a:spLocks noGrp="1"/>
          </p:cNvSpPr>
          <p:nvPr>
            <p:ph type="subTitle" idx="1"/>
          </p:nvPr>
        </p:nvSpPr>
        <p:spPr>
          <a:xfrm>
            <a:off x="557938" y="2200759"/>
            <a:ext cx="7671661" cy="3797085"/>
          </a:xfrm>
          <a:prstGeom prst="rect">
            <a:avLst/>
          </a:prstGeom>
          <a:solidFill>
            <a:schemeClr val="bg1"/>
          </a:solidFill>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8" name="Rectangle 7">
            <a:extLst>
              <a:ext uri="{FF2B5EF4-FFF2-40B4-BE49-F238E27FC236}">
                <a16:creationId xmlns:a16="http://schemas.microsoft.com/office/drawing/2014/main" id="{0EB8E9D5-8169-214E-B73A-351AFBAEB507}"/>
              </a:ext>
            </a:extLst>
          </p:cNvPr>
          <p:cNvSpPr/>
          <p:nvPr userDrawn="1"/>
        </p:nvSpPr>
        <p:spPr>
          <a:xfrm>
            <a:off x="-154983" y="0"/>
            <a:ext cx="12584624" cy="976393"/>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6A0E1B2-69FA-A54E-9DD8-5AC7EAF8AE8C}"/>
              </a:ext>
            </a:extLst>
          </p:cNvPr>
          <p:cNvSpPr txBox="1"/>
          <p:nvPr userDrawn="1"/>
        </p:nvSpPr>
        <p:spPr>
          <a:xfrm>
            <a:off x="449451" y="325464"/>
            <a:ext cx="8787539" cy="461665"/>
          </a:xfrm>
          <a:prstGeom prst="rect">
            <a:avLst/>
          </a:prstGeom>
          <a:noFill/>
        </p:spPr>
        <p:txBody>
          <a:bodyPr wrap="square" rtlCol="0">
            <a:spAutoFit/>
          </a:bodyPr>
          <a:lstStyle/>
          <a:p>
            <a:r>
              <a:rPr lang="en-US" sz="2400" dirty="0">
                <a:latin typeface="Helvetica Light" panose="020B0403020202020204" pitchFamily="34" charset="0"/>
              </a:rPr>
              <a:t>Remote learning entitlements</a:t>
            </a:r>
          </a:p>
        </p:txBody>
      </p:sp>
      <p:cxnSp>
        <p:nvCxnSpPr>
          <p:cNvPr id="11" name="Straight Connector 10">
            <a:extLst>
              <a:ext uri="{FF2B5EF4-FFF2-40B4-BE49-F238E27FC236}">
                <a16:creationId xmlns:a16="http://schemas.microsoft.com/office/drawing/2014/main" id="{B81C36DD-D9B0-724E-B237-5F765FDB9FD0}"/>
              </a:ext>
            </a:extLst>
          </p:cNvPr>
          <p:cNvCxnSpPr/>
          <p:nvPr userDrawn="1"/>
        </p:nvCxnSpPr>
        <p:spPr>
          <a:xfrm>
            <a:off x="526942" y="6400800"/>
            <a:ext cx="11282766"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94172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F45A645E-3A57-A04B-B7F3-05222B16B5A2}"/>
              </a:ext>
            </a:extLst>
          </p:cNvPr>
          <p:cNvCxnSpPr/>
          <p:nvPr userDrawn="1"/>
        </p:nvCxnSpPr>
        <p:spPr>
          <a:xfrm>
            <a:off x="526942" y="6400800"/>
            <a:ext cx="11282766" cy="0"/>
          </a:xfrm>
          <a:prstGeom prst="line">
            <a:avLst/>
          </a:prstGeom>
        </p:spPr>
        <p:style>
          <a:lnRef idx="1">
            <a:schemeClr val="dk1"/>
          </a:lnRef>
          <a:fillRef idx="0">
            <a:schemeClr val="dk1"/>
          </a:fillRef>
          <a:effectRef idx="0">
            <a:schemeClr val="dk1"/>
          </a:effectRef>
          <a:fontRef idx="minor">
            <a:schemeClr val="tx1"/>
          </a:fontRef>
        </p:style>
      </p:cxnSp>
      <p:sp>
        <p:nvSpPr>
          <p:cNvPr id="6" name="Title 1">
            <a:extLst>
              <a:ext uri="{FF2B5EF4-FFF2-40B4-BE49-F238E27FC236}">
                <a16:creationId xmlns:a16="http://schemas.microsoft.com/office/drawing/2014/main" id="{46E4B72D-A922-3641-A3B1-4835BDCC04A8}"/>
              </a:ext>
            </a:extLst>
          </p:cNvPr>
          <p:cNvSpPr>
            <a:spLocks noGrp="1"/>
          </p:cNvSpPr>
          <p:nvPr>
            <p:ph type="ctrTitle"/>
          </p:nvPr>
        </p:nvSpPr>
        <p:spPr>
          <a:xfrm>
            <a:off x="578603" y="1385835"/>
            <a:ext cx="7635499" cy="551454"/>
          </a:xfrm>
          <a:prstGeom prst="rect">
            <a:avLst/>
          </a:prstGeom>
        </p:spPr>
        <p:txBody>
          <a:bodyPr lIns="0" tIns="0" rIns="0" bIns="0" anchor="t"/>
          <a:lstStyle>
            <a:lvl1pPr algn="l">
              <a:defRPr sz="3600">
                <a:solidFill>
                  <a:schemeClr val="tx1">
                    <a:lumMod val="75000"/>
                    <a:lumOff val="25000"/>
                  </a:schemeClr>
                </a:solidFill>
                <a:latin typeface="Helvetica" pitchFamily="2" charset="0"/>
              </a:defRPr>
            </a:lvl1pPr>
          </a:lstStyle>
          <a:p>
            <a:r>
              <a:rPr lang="en-US" dirty="0"/>
              <a:t>Click to edit Master title style</a:t>
            </a:r>
            <a:endParaRPr lang="en-GB" dirty="0"/>
          </a:p>
        </p:txBody>
      </p:sp>
    </p:spTree>
    <p:extLst>
      <p:ext uri="{BB962C8B-B14F-4D97-AF65-F5344CB8AC3E}">
        <p14:creationId xmlns:p14="http://schemas.microsoft.com/office/powerpoint/2010/main" val="33086269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102CE3-9909-464A-85BF-3440FEA83F0F}"/>
              </a:ext>
            </a:extLst>
          </p:cNvPr>
          <p:cNvSpPr/>
          <p:nvPr userDrawn="1"/>
        </p:nvSpPr>
        <p:spPr>
          <a:xfrm>
            <a:off x="-1" y="1"/>
            <a:ext cx="12192001" cy="691375"/>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A57A87D-F018-DA45-8373-ECD8B8656E31}"/>
              </a:ext>
            </a:extLst>
          </p:cNvPr>
          <p:cNvSpPr txBox="1"/>
          <p:nvPr userDrawn="1"/>
        </p:nvSpPr>
        <p:spPr>
          <a:xfrm>
            <a:off x="449451" y="258558"/>
            <a:ext cx="8787539" cy="276999"/>
          </a:xfrm>
          <a:prstGeom prst="rect">
            <a:avLst/>
          </a:prstGeom>
          <a:noFill/>
        </p:spPr>
        <p:txBody>
          <a:bodyPr wrap="square" lIns="0" tIns="0" rIns="0" bIns="0" rtlCol="0">
            <a:spAutoFit/>
          </a:bodyPr>
          <a:lstStyle/>
          <a:p>
            <a:r>
              <a:rPr lang="en-GB" sz="1800" dirty="0" smtClean="0">
                <a:solidFill>
                  <a:srgbClr val="002060"/>
                </a:solidFill>
                <a:latin typeface="Helvetica" pitchFamily="2" charset="0"/>
                <a:cs typeface="Arial" panose="020B0604020202020204" pitchFamily="34" charset="0"/>
              </a:rPr>
              <a:t>Remote learning entitlements:</a:t>
            </a:r>
            <a:r>
              <a:rPr lang="en-GB" sz="1800" baseline="0" dirty="0" smtClean="0">
                <a:solidFill>
                  <a:srgbClr val="002060"/>
                </a:solidFill>
                <a:latin typeface="Helvetica" pitchFamily="2" charset="0"/>
                <a:cs typeface="Arial" panose="020B0604020202020204" pitchFamily="34" charset="0"/>
              </a:rPr>
              <a:t> Examples from the national overviews of practice</a:t>
            </a:r>
            <a:endParaRPr lang="en-US" sz="1800" dirty="0">
              <a:latin typeface="Helvetica" pitchFamily="2" charset="0"/>
            </a:endParaRPr>
          </a:p>
        </p:txBody>
      </p:sp>
    </p:spTree>
    <p:extLst>
      <p:ext uri="{BB962C8B-B14F-4D97-AF65-F5344CB8AC3E}">
        <p14:creationId xmlns:p14="http://schemas.microsoft.com/office/powerpoint/2010/main" val="3255787119"/>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cid:6FD34665-A2E4-49C3-9268-CFBA6015F22C@lan" TargetMode="External"/><Relationship Id="rId5" Type="http://schemas.openxmlformats.org/officeDocument/2006/relationships/image" Target="../media/image2.png"/><Relationship Id="rId4" Type="http://schemas.openxmlformats.org/officeDocument/2006/relationships/hyperlink" Target="https://education.gov.scot/improvement/covid-19-education-recovery/national-overviews/national-overview-of-practice-repor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a:extLst>
              <a:ext uri="{FF2B5EF4-FFF2-40B4-BE49-F238E27FC236}">
                <a16:creationId xmlns:a16="http://schemas.microsoft.com/office/drawing/2014/main" id="{43D2AE86-83DA-B644-A499-0F9A0F25B988}"/>
              </a:ext>
            </a:extLst>
          </p:cNvPr>
          <p:cNvSpPr txBox="1">
            <a:spLocks/>
          </p:cNvSpPr>
          <p:nvPr/>
        </p:nvSpPr>
        <p:spPr>
          <a:xfrm>
            <a:off x="593725" y="1379788"/>
            <a:ext cx="5078278" cy="551454"/>
          </a:xfrm>
          <a:prstGeom prst="rect">
            <a:avLst/>
          </a:prstGeom>
        </p:spPr>
        <p:txBody>
          <a:bodyPr lIns="0" tIns="0" rIns="0" bIns="0" anchor="t"/>
          <a:lstStyle>
            <a:lvl1pPr algn="l" defTabSz="914400" rtl="0" eaLnBrk="1" latinLnBrk="0" hangingPunct="1">
              <a:lnSpc>
                <a:spcPct val="90000"/>
              </a:lnSpc>
              <a:spcBef>
                <a:spcPct val="0"/>
              </a:spcBef>
              <a:buNone/>
              <a:defRPr sz="3600" kern="1200">
                <a:solidFill>
                  <a:schemeClr val="tx1">
                    <a:lumMod val="75000"/>
                    <a:lumOff val="25000"/>
                  </a:schemeClr>
                </a:solidFill>
                <a:latin typeface="Helvetica" pitchFamily="2" charset="0"/>
                <a:ea typeface="+mj-ea"/>
                <a:cs typeface="+mj-cs"/>
              </a:defRPr>
            </a:lvl1pPr>
          </a:lstStyle>
          <a:p>
            <a:endParaRPr lang="en-US" dirty="0"/>
          </a:p>
        </p:txBody>
      </p:sp>
      <p:sp>
        <p:nvSpPr>
          <p:cNvPr id="11" name="Title 10">
            <a:extLst>
              <a:ext uri="{FF2B5EF4-FFF2-40B4-BE49-F238E27FC236}">
                <a16:creationId xmlns:a16="http://schemas.microsoft.com/office/drawing/2014/main" id="{6A8298AD-252A-6B46-BBF1-9FA4A7AC002D}"/>
              </a:ext>
            </a:extLst>
          </p:cNvPr>
          <p:cNvSpPr>
            <a:spLocks noGrp="1"/>
          </p:cNvSpPr>
          <p:nvPr>
            <p:ph type="ctrTitle"/>
          </p:nvPr>
        </p:nvSpPr>
        <p:spPr>
          <a:xfrm>
            <a:off x="578603" y="1385835"/>
            <a:ext cx="5643777" cy="551454"/>
          </a:xfrm>
        </p:spPr>
        <p:txBody>
          <a:bodyPr/>
          <a:lstStyle/>
          <a:p>
            <a:r>
              <a:rPr lang="en-GB" dirty="0"/>
              <a:t>Adapting the curriculum to motivate and engage </a:t>
            </a:r>
            <a:r>
              <a:rPr lang="en-GB" dirty="0" smtClean="0"/>
              <a:t>learners</a:t>
            </a: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a:t>Thomas Muir Primary School</a:t>
            </a:r>
            <a:r>
              <a:rPr lang="en-GB" dirty="0"/>
              <a:t>, </a:t>
            </a:r>
            <a:r>
              <a:rPr lang="en-GB" dirty="0" smtClean="0"/>
              <a:t/>
            </a:r>
            <a:br>
              <a:rPr lang="en-GB" dirty="0" smtClean="0"/>
            </a:br>
            <a:r>
              <a:rPr lang="en-GB" dirty="0" smtClean="0"/>
              <a:t>East </a:t>
            </a:r>
            <a:r>
              <a:rPr lang="en-GB" dirty="0"/>
              <a:t>Dunbartonshire Council</a:t>
            </a:r>
            <a:r>
              <a:rPr lang="en-US" dirty="0"/>
              <a:t/>
            </a:r>
            <a:br>
              <a:rPr lang="en-US" dirty="0"/>
            </a:br>
            <a:endParaRPr lang="en-US" dirty="0"/>
          </a:p>
        </p:txBody>
      </p:sp>
      <p:pic>
        <p:nvPicPr>
          <p:cNvPr id="6" name="Picture 5" descr="Education Scotland RGB (45mm)"/>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8603" y="5507295"/>
            <a:ext cx="1619250" cy="647700"/>
          </a:xfrm>
          <a:prstGeom prst="rect">
            <a:avLst/>
          </a:prstGeom>
          <a:noFill/>
        </p:spPr>
      </p:pic>
      <p:sp>
        <p:nvSpPr>
          <p:cNvPr id="7" name="TextBox 6"/>
          <p:cNvSpPr txBox="1"/>
          <p:nvPr/>
        </p:nvSpPr>
        <p:spPr>
          <a:xfrm>
            <a:off x="2898775" y="5785663"/>
            <a:ext cx="4555672" cy="369332"/>
          </a:xfrm>
          <a:prstGeom prst="rect">
            <a:avLst/>
          </a:prstGeom>
          <a:noFill/>
        </p:spPr>
        <p:txBody>
          <a:bodyPr wrap="square" rtlCol="0">
            <a:spAutoFit/>
          </a:bodyPr>
          <a:lstStyle/>
          <a:p>
            <a:r>
              <a:rPr lang="en-GB" dirty="0" smtClean="0">
                <a:solidFill>
                  <a:srgbClr val="0070C0"/>
                </a:solidFill>
                <a:latin typeface="Arial" panose="020B0604020202020204" pitchFamily="34" charset="0"/>
                <a:cs typeface="Arial" panose="020B0604020202020204" pitchFamily="34" charset="0"/>
              </a:rPr>
              <a:t>&gt;</a:t>
            </a:r>
            <a:r>
              <a:rPr lang="en-GB" dirty="0" smtClean="0">
                <a:solidFill>
                  <a:srgbClr val="0070C0"/>
                </a:solidFill>
                <a:latin typeface="Arial" panose="020B0604020202020204" pitchFamily="34" charset="0"/>
                <a:cs typeface="Arial" panose="020B0604020202020204" pitchFamily="34" charset="0"/>
                <a:hlinkClick r:id="rId4"/>
              </a:rPr>
              <a:t>National overviews of practice</a:t>
            </a:r>
            <a:r>
              <a:rPr lang="en-GB" dirty="0" smtClean="0">
                <a:solidFill>
                  <a:srgbClr val="0070C0"/>
                </a:solidFill>
                <a:latin typeface="Arial" panose="020B0604020202020204" pitchFamily="34" charset="0"/>
                <a:cs typeface="Arial" panose="020B0604020202020204" pitchFamily="34" charset="0"/>
              </a:rPr>
              <a:t>&lt;</a:t>
            </a:r>
            <a:endParaRPr lang="en-GB" dirty="0">
              <a:solidFill>
                <a:srgbClr val="0070C0"/>
              </a:solidFill>
              <a:latin typeface="Arial" panose="020B0604020202020204" pitchFamily="34" charset="0"/>
              <a:cs typeface="Arial" panose="020B0604020202020204" pitchFamily="34" charset="0"/>
            </a:endParaRPr>
          </a:p>
        </p:txBody>
      </p:sp>
      <p:pic>
        <p:nvPicPr>
          <p:cNvPr id="9" name="Picture 8" descr="cid:6FD34665-A2E4-49C3-9268-CFBA6015F22C@lan"/>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7150608" y="1116583"/>
            <a:ext cx="4677664" cy="5038411"/>
          </a:xfrm>
          <a:prstGeom prst="rect">
            <a:avLst/>
          </a:prstGeom>
          <a:noFill/>
          <a:ln>
            <a:noFill/>
          </a:ln>
        </p:spPr>
      </p:pic>
    </p:spTree>
    <p:extLst>
      <p:ext uri="{BB962C8B-B14F-4D97-AF65-F5344CB8AC3E}">
        <p14:creationId xmlns:p14="http://schemas.microsoft.com/office/powerpoint/2010/main" val="1718980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0D5D1-4B72-A047-B5E5-3172327E2C52}"/>
              </a:ext>
            </a:extLst>
          </p:cNvPr>
          <p:cNvSpPr>
            <a:spLocks noGrp="1"/>
          </p:cNvSpPr>
          <p:nvPr>
            <p:ph type="ctrTitle"/>
          </p:nvPr>
        </p:nvSpPr>
        <p:spPr>
          <a:xfrm>
            <a:off x="578603" y="1463039"/>
            <a:ext cx="9936997" cy="474249"/>
          </a:xfrm>
        </p:spPr>
        <p:txBody>
          <a:bodyPr/>
          <a:lstStyle/>
          <a:p>
            <a:r>
              <a:rPr lang="en-GB" dirty="0" smtClean="0">
                <a:solidFill>
                  <a:srgbClr val="002060"/>
                </a:solidFill>
                <a:latin typeface="Arial" panose="020B0604020202020204" pitchFamily="34" charset="0"/>
                <a:cs typeface="Arial" panose="020B0604020202020204" pitchFamily="34" charset="0"/>
              </a:rPr>
              <a:t>Thomas Muir Primary </a:t>
            </a:r>
            <a:r>
              <a:rPr lang="en-GB" dirty="0" smtClean="0">
                <a:solidFill>
                  <a:srgbClr val="002060"/>
                </a:solidFill>
                <a:latin typeface="Arial" panose="020B0604020202020204" pitchFamily="34" charset="0"/>
                <a:cs typeface="Arial" panose="020B0604020202020204" pitchFamily="34" charset="0"/>
              </a:rPr>
              <a:t>School – case study </a:t>
            </a:r>
            <a:endParaRPr lang="en-US" dirty="0"/>
          </a:p>
        </p:txBody>
      </p:sp>
      <p:sp>
        <p:nvSpPr>
          <p:cNvPr id="3" name="TextBox 2">
            <a:extLst>
              <a:ext uri="{FF2B5EF4-FFF2-40B4-BE49-F238E27FC236}">
                <a16:creationId xmlns:a16="http://schemas.microsoft.com/office/drawing/2014/main" id="{FADEE2A6-377D-0044-9148-52AF3D0DE193}"/>
              </a:ext>
            </a:extLst>
          </p:cNvPr>
          <p:cNvSpPr txBox="1"/>
          <p:nvPr/>
        </p:nvSpPr>
        <p:spPr>
          <a:xfrm>
            <a:off x="438912" y="2204357"/>
            <a:ext cx="11219688" cy="4801314"/>
          </a:xfrm>
          <a:prstGeom prst="rect">
            <a:avLst/>
          </a:prstGeom>
          <a:noFill/>
        </p:spPr>
        <p:txBody>
          <a:bodyPr wrap="square" numCol="2" spcCol="540000" rtlCol="0">
            <a:spAutoFit/>
          </a:bodyPr>
          <a:lstStyle/>
          <a:p>
            <a:r>
              <a:rPr lang="en-GB" sz="1600" dirty="0">
                <a:latin typeface="Arial" panose="020B0604020202020204" pitchFamily="34" charset="0"/>
                <a:cs typeface="Arial" panose="020B0604020202020204" pitchFamily="34" charset="0"/>
              </a:rPr>
              <a:t>A main challenge has been providing a curriculum that is balanced to encourage and motivate children’s learning. Staff wanted to ensure that the curriculum is enjoyable and where appropriate, an element of fun is added to enthuse children and help them engage fully with their learning. Different approaches from a variety of teachers is leading to creativity and children benefit from this. </a:t>
            </a:r>
          </a:p>
          <a:p>
            <a:r>
              <a:rPr lang="en-GB" sz="1600" dirty="0">
                <a:latin typeface="Arial" panose="020B0604020202020204" pitchFamily="34" charset="0"/>
                <a:cs typeface="Arial" panose="020B0604020202020204" pitchFamily="34" charset="0"/>
              </a:rPr>
              <a:t> </a:t>
            </a:r>
          </a:p>
          <a:p>
            <a:r>
              <a:rPr lang="en-GB" sz="1600" dirty="0">
                <a:latin typeface="Arial" panose="020B0604020202020204" pitchFamily="34" charset="0"/>
                <a:cs typeface="Arial" panose="020B0604020202020204" pitchFamily="34" charset="0"/>
              </a:rPr>
              <a:t>The senior leadership team maintains a whole school focus on planning for remote learning. Children’s mental health is seen as a priority across the school and is a strong component of each school activity. Successful whole-school interdisciplinary learning has included activities around ‘Winter Photography’ and ‘Fair Trade.’ </a:t>
            </a:r>
            <a:endParaRPr lang="en-GB" sz="1600" dirty="0" smtClean="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endParaRPr lang="en-GB" sz="1600" dirty="0" smtClean="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endParaRPr lang="en-GB" sz="1600" dirty="0" smtClean="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These </a:t>
            </a:r>
            <a:r>
              <a:rPr lang="en-GB" sz="1600" dirty="0">
                <a:latin typeface="Arial" panose="020B0604020202020204" pitchFamily="34" charset="0"/>
                <a:cs typeface="Arial" panose="020B0604020202020204" pitchFamily="34" charset="0"/>
              </a:rPr>
              <a:t>themes generated a positive response from the school community and allowed children to celebrate their successes online, sharing the information and learning from these activities. Many interesting photographs and written work by children were circulated across the school community and the content enjoyed and appreciated by all. This type of approach is having a positive impact in helping the school community, across the ages and stages, to stay connected and in touch with each other. A very popular series of lessons looking at ‘how to draw comics’ has been put together in partnership between the school and a local artist to encourage children to engage in a fun and purposeful learning in art and design. This is proving very motivational for many children, including a number who may normally feel reluctant to engage in remote learning activities.</a:t>
            </a:r>
          </a:p>
        </p:txBody>
      </p:sp>
    </p:spTree>
    <p:extLst>
      <p:ext uri="{BB962C8B-B14F-4D97-AF65-F5344CB8AC3E}">
        <p14:creationId xmlns:p14="http://schemas.microsoft.com/office/powerpoint/2010/main" val="2093556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TotalTime>
  <Words>303</Words>
  <Application>Microsoft Office PowerPoint</Application>
  <PresentationFormat>Widescreen</PresentationFormat>
  <Paragraphs>13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Helvetica</vt:lpstr>
      <vt:lpstr>Helvetica Light</vt:lpstr>
      <vt:lpstr>Office Theme</vt:lpstr>
      <vt:lpstr>Adapting the curriculum to motivate and engage learners  Thomas Muir Primary School,  East Dunbartonshire Council </vt:lpstr>
      <vt:lpstr>Thomas Muir Primary School – case study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L (Louise)</dc:creator>
  <cp:lastModifiedBy>Gordon L (Louise)</cp:lastModifiedBy>
  <cp:revision>33</cp:revision>
  <dcterms:created xsi:type="dcterms:W3CDTF">2021-02-02T15:43:17Z</dcterms:created>
  <dcterms:modified xsi:type="dcterms:W3CDTF">2021-03-05T15:13:33Z</dcterms:modified>
</cp:coreProperties>
</file>