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4" r:id="rId5"/>
    <p:sldId id="322" r:id="rId6"/>
    <p:sldId id="320" r:id="rId7"/>
    <p:sldId id="308" r:id="rId8"/>
    <p:sldId id="344" r:id="rId9"/>
    <p:sldId id="345" r:id="rId10"/>
    <p:sldId id="338" r:id="rId11"/>
    <p:sldId id="310" r:id="rId12"/>
    <p:sldId id="349" r:id="rId13"/>
    <p:sldId id="278" r:id="rId14"/>
    <p:sldId id="305" r:id="rId15"/>
    <p:sldId id="306" r:id="rId16"/>
    <p:sldId id="340" r:id="rId17"/>
    <p:sldId id="313" r:id="rId18"/>
    <p:sldId id="342" r:id="rId19"/>
    <p:sldId id="341" r:id="rId20"/>
    <p:sldId id="346" r:id="rId21"/>
    <p:sldId id="334" r:id="rId22"/>
    <p:sldId id="339" r:id="rId23"/>
    <p:sldId id="316" r:id="rId24"/>
    <p:sldId id="325" r:id="rId25"/>
    <p:sldId id="348" r:id="rId26"/>
    <p:sldId id="26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cmAuthor>
  <p:cmAuthor id="2" name="Microsoft Office User" initials="MOU [2]" lastIdx="1" clrIdx="1">
    <p:extLst/>
  </p:cmAuthor>
  <p:cmAuthor id="3" name="Microsoft Office User" initials="MOU [3]" lastIdx="1" clrIdx="2">
    <p:extLst/>
  </p:cmAuthor>
  <p:cmAuthor id="4" name="Microsoft Office User" initials="MOU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B3D236"/>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47" autoAdjust="0"/>
    <p:restoredTop sz="76955" autoAdjust="0"/>
  </p:normalViewPr>
  <p:slideViewPr>
    <p:cSldViewPr snapToGrid="0">
      <p:cViewPr varScale="1">
        <p:scale>
          <a:sx n="63" d="100"/>
          <a:sy n="63" d="100"/>
        </p:scale>
        <p:origin x="63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7BFEE-A3A7-469D-BF38-8113D5CC283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CDD2091-5CB4-48C9-9495-0667774678B8}">
      <dgm:prSet phldrT="[Text]"/>
      <dgm:spPr>
        <a:solidFill>
          <a:srgbClr val="C00000"/>
        </a:solidFill>
      </dgm:spPr>
      <dgm:t>
        <a:bodyPr/>
        <a:lstStyle/>
        <a:p>
          <a:r>
            <a:rPr lang="en-GB"/>
            <a:t>Laying the groundwork</a:t>
          </a:r>
        </a:p>
        <a:p>
          <a:r>
            <a:rPr lang="en-GB"/>
            <a:t>(where are we now?)</a:t>
          </a:r>
        </a:p>
      </dgm:t>
    </dgm:pt>
    <dgm:pt modelId="{68B5C84C-4E81-4522-A78A-2BCD9B1A8A78}" type="parTrans" cxnId="{8364D0FC-29BF-42F7-95F4-5C4FE0C7F385}">
      <dgm:prSet/>
      <dgm:spPr/>
      <dgm:t>
        <a:bodyPr/>
        <a:lstStyle/>
        <a:p>
          <a:endParaRPr lang="en-GB"/>
        </a:p>
      </dgm:t>
    </dgm:pt>
    <dgm:pt modelId="{47A57999-62E6-479A-8D0C-B3141A5A76EA}" type="sibTrans" cxnId="{8364D0FC-29BF-42F7-95F4-5C4FE0C7F385}">
      <dgm:prSet/>
      <dgm:spPr/>
      <dgm:t>
        <a:bodyPr/>
        <a:lstStyle/>
        <a:p>
          <a:endParaRPr lang="en-GB"/>
        </a:p>
      </dgm:t>
    </dgm:pt>
    <dgm:pt modelId="{06D06429-B38E-4303-908D-CCE5E889F15E}">
      <dgm:prSet phldrT="[Text]"/>
      <dgm:spPr>
        <a:solidFill>
          <a:srgbClr val="FFC000"/>
        </a:solidFill>
      </dgm:spPr>
      <dgm:t>
        <a:bodyPr/>
        <a:lstStyle/>
        <a:p>
          <a:r>
            <a:rPr lang="en-GB"/>
            <a:t>Establishing priorities</a:t>
          </a:r>
        </a:p>
        <a:p>
          <a:r>
            <a:rPr lang="en-GB"/>
            <a:t>(where do we want to go??</a:t>
          </a:r>
        </a:p>
      </dgm:t>
    </dgm:pt>
    <dgm:pt modelId="{718A5298-7297-4A8E-ADBE-7870B20A7AA7}" type="parTrans" cxnId="{C8AA191F-73AD-4AC8-BEF3-7759EA9903F7}">
      <dgm:prSet/>
      <dgm:spPr/>
      <dgm:t>
        <a:bodyPr/>
        <a:lstStyle/>
        <a:p>
          <a:endParaRPr lang="en-GB"/>
        </a:p>
      </dgm:t>
    </dgm:pt>
    <dgm:pt modelId="{56841C12-DFB0-458B-AFA4-0ABF83655144}" type="sibTrans" cxnId="{C8AA191F-73AD-4AC8-BEF3-7759EA9903F7}">
      <dgm:prSet/>
      <dgm:spPr/>
      <dgm:t>
        <a:bodyPr/>
        <a:lstStyle/>
        <a:p>
          <a:endParaRPr lang="en-GB"/>
        </a:p>
      </dgm:t>
    </dgm:pt>
    <dgm:pt modelId="{25798536-F952-4D82-A1AC-1E146E2807FA}">
      <dgm:prSet phldrT="[Text]"/>
      <dgm:spPr>
        <a:solidFill>
          <a:srgbClr val="0070C0"/>
        </a:solidFill>
      </dgm:spPr>
      <dgm:t>
        <a:bodyPr/>
        <a:lstStyle/>
        <a:p>
          <a:r>
            <a:rPr lang="en-GB"/>
            <a:t>Taking it forward</a:t>
          </a:r>
        </a:p>
        <a:p>
          <a:r>
            <a:rPr lang="en-GB"/>
            <a:t>(How will we get there?)</a:t>
          </a:r>
        </a:p>
      </dgm:t>
    </dgm:pt>
    <dgm:pt modelId="{5BFCE866-F0EE-4A74-8AC0-584D1B045165}" type="parTrans" cxnId="{1407E0CB-CABA-4050-9C6D-8D59D4E976BB}">
      <dgm:prSet/>
      <dgm:spPr/>
      <dgm:t>
        <a:bodyPr/>
        <a:lstStyle/>
        <a:p>
          <a:endParaRPr lang="en-GB"/>
        </a:p>
      </dgm:t>
    </dgm:pt>
    <dgm:pt modelId="{12B4648F-4E7D-46BD-B3A7-1A11BF16FCF0}" type="sibTrans" cxnId="{1407E0CB-CABA-4050-9C6D-8D59D4E976BB}">
      <dgm:prSet/>
      <dgm:spPr/>
      <dgm:t>
        <a:bodyPr/>
        <a:lstStyle/>
        <a:p>
          <a:endParaRPr lang="en-GB"/>
        </a:p>
      </dgm:t>
    </dgm:pt>
    <dgm:pt modelId="{ABD2A8C5-ED58-43FA-B7A8-537BB6A3C935}">
      <dgm:prSet phldrT="[Text]"/>
      <dgm:spPr>
        <a:solidFill>
          <a:srgbClr val="00B050"/>
        </a:solidFill>
      </dgm:spPr>
      <dgm:t>
        <a:bodyPr/>
        <a:lstStyle/>
        <a:p>
          <a:r>
            <a:rPr lang="en-GB"/>
            <a:t>Establishing it across school</a:t>
          </a:r>
        </a:p>
        <a:p>
          <a:r>
            <a:rPr lang="en-GB"/>
            <a:t>(How do we build it into wider systems?)</a:t>
          </a:r>
        </a:p>
      </dgm:t>
    </dgm:pt>
    <dgm:pt modelId="{2959FBE5-0DB4-47C7-9363-6BDA05C37F99}" type="parTrans" cxnId="{14552AAD-FFEF-4692-94FB-E90D3C1768B0}">
      <dgm:prSet/>
      <dgm:spPr/>
      <dgm:t>
        <a:bodyPr/>
        <a:lstStyle/>
        <a:p>
          <a:endParaRPr lang="en-GB"/>
        </a:p>
      </dgm:t>
    </dgm:pt>
    <dgm:pt modelId="{FD66D4AC-7587-4F39-AB74-C98328F2BC57}" type="sibTrans" cxnId="{14552AAD-FFEF-4692-94FB-E90D3C1768B0}">
      <dgm:prSet/>
      <dgm:spPr/>
      <dgm:t>
        <a:bodyPr/>
        <a:lstStyle/>
        <a:p>
          <a:endParaRPr lang="en-GB"/>
        </a:p>
      </dgm:t>
    </dgm:pt>
    <dgm:pt modelId="{B54CFA8F-99F9-429A-9C58-AFE98734CEB2}">
      <dgm:prSet phldrT="[Text]"/>
      <dgm:spPr>
        <a:solidFill>
          <a:srgbClr val="7030A0"/>
        </a:solidFill>
      </dgm:spPr>
      <dgm:t>
        <a:bodyPr/>
        <a:lstStyle/>
        <a:p>
          <a:r>
            <a:rPr lang="en-GB"/>
            <a:t>Evaluating and sharing practice</a:t>
          </a:r>
        </a:p>
        <a:p>
          <a:r>
            <a:rPr lang="en-GB"/>
            <a:t>(What has the impact been?)</a:t>
          </a:r>
        </a:p>
      </dgm:t>
    </dgm:pt>
    <dgm:pt modelId="{39926C7F-C12B-46D0-8659-82AB43FD0C3A}" type="parTrans" cxnId="{B8E95300-321F-4EDA-A3D5-B5D7F9A51361}">
      <dgm:prSet/>
      <dgm:spPr/>
      <dgm:t>
        <a:bodyPr/>
        <a:lstStyle/>
        <a:p>
          <a:endParaRPr lang="en-GB"/>
        </a:p>
      </dgm:t>
    </dgm:pt>
    <dgm:pt modelId="{7E2F0D16-6FCC-4FF1-8081-E0DC2527B911}" type="sibTrans" cxnId="{B8E95300-321F-4EDA-A3D5-B5D7F9A51361}">
      <dgm:prSet/>
      <dgm:spPr/>
      <dgm:t>
        <a:bodyPr/>
        <a:lstStyle/>
        <a:p>
          <a:endParaRPr lang="en-GB"/>
        </a:p>
      </dgm:t>
    </dgm:pt>
    <dgm:pt modelId="{347FD3C8-95EC-42AF-9274-3483035CD39E}" type="pres">
      <dgm:prSet presAssocID="{2917BFEE-A3A7-469D-BF38-8113D5CC2839}" presName="cycle" presStyleCnt="0">
        <dgm:presLayoutVars>
          <dgm:dir/>
          <dgm:resizeHandles val="exact"/>
        </dgm:presLayoutVars>
      </dgm:prSet>
      <dgm:spPr/>
      <dgm:t>
        <a:bodyPr/>
        <a:lstStyle/>
        <a:p>
          <a:endParaRPr lang="en-GB"/>
        </a:p>
      </dgm:t>
    </dgm:pt>
    <dgm:pt modelId="{FF0D8D45-9241-4F8C-BF4F-745AFED244D2}" type="pres">
      <dgm:prSet presAssocID="{BCDD2091-5CB4-48C9-9495-0667774678B8}" presName="node" presStyleLbl="node1" presStyleIdx="0" presStyleCnt="5" custScaleX="155526" custScaleY="120739">
        <dgm:presLayoutVars>
          <dgm:bulletEnabled val="1"/>
        </dgm:presLayoutVars>
      </dgm:prSet>
      <dgm:spPr/>
      <dgm:t>
        <a:bodyPr/>
        <a:lstStyle/>
        <a:p>
          <a:endParaRPr lang="en-GB"/>
        </a:p>
      </dgm:t>
    </dgm:pt>
    <dgm:pt modelId="{529A91AA-628C-4EC9-B886-50274F85531C}" type="pres">
      <dgm:prSet presAssocID="{BCDD2091-5CB4-48C9-9495-0667774678B8}" presName="spNode" presStyleCnt="0"/>
      <dgm:spPr/>
    </dgm:pt>
    <dgm:pt modelId="{7071C059-C33D-4F6F-ABC7-F646D5F02A46}" type="pres">
      <dgm:prSet presAssocID="{47A57999-62E6-479A-8D0C-B3141A5A76EA}" presName="sibTrans" presStyleLbl="sibTrans1D1" presStyleIdx="0" presStyleCnt="5"/>
      <dgm:spPr/>
      <dgm:t>
        <a:bodyPr/>
        <a:lstStyle/>
        <a:p>
          <a:endParaRPr lang="en-GB"/>
        </a:p>
      </dgm:t>
    </dgm:pt>
    <dgm:pt modelId="{EE4E89FE-3079-4F6A-BEB9-F5AE1A1E957F}" type="pres">
      <dgm:prSet presAssocID="{06D06429-B38E-4303-908D-CCE5E889F15E}" presName="node" presStyleLbl="node1" presStyleIdx="1" presStyleCnt="5" custScaleX="145130" custScaleY="110410">
        <dgm:presLayoutVars>
          <dgm:bulletEnabled val="1"/>
        </dgm:presLayoutVars>
      </dgm:prSet>
      <dgm:spPr/>
      <dgm:t>
        <a:bodyPr/>
        <a:lstStyle/>
        <a:p>
          <a:endParaRPr lang="en-GB"/>
        </a:p>
      </dgm:t>
    </dgm:pt>
    <dgm:pt modelId="{3B905A7A-46C3-41E6-B2E5-694BF522FBBB}" type="pres">
      <dgm:prSet presAssocID="{06D06429-B38E-4303-908D-CCE5E889F15E}" presName="spNode" presStyleCnt="0"/>
      <dgm:spPr/>
    </dgm:pt>
    <dgm:pt modelId="{329E3574-ECF7-48DE-B4B7-A022BAF88E95}" type="pres">
      <dgm:prSet presAssocID="{56841C12-DFB0-458B-AFA4-0ABF83655144}" presName="sibTrans" presStyleLbl="sibTrans1D1" presStyleIdx="1" presStyleCnt="5"/>
      <dgm:spPr/>
      <dgm:t>
        <a:bodyPr/>
        <a:lstStyle/>
        <a:p>
          <a:endParaRPr lang="en-GB"/>
        </a:p>
      </dgm:t>
    </dgm:pt>
    <dgm:pt modelId="{FD66E705-F455-4047-BC9D-D50D862CD685}" type="pres">
      <dgm:prSet presAssocID="{25798536-F952-4D82-A1AC-1E146E2807FA}" presName="node" presStyleLbl="node1" presStyleIdx="2" presStyleCnt="5" custScaleX="160034" custScaleY="118208">
        <dgm:presLayoutVars>
          <dgm:bulletEnabled val="1"/>
        </dgm:presLayoutVars>
      </dgm:prSet>
      <dgm:spPr/>
      <dgm:t>
        <a:bodyPr/>
        <a:lstStyle/>
        <a:p>
          <a:endParaRPr lang="en-GB"/>
        </a:p>
      </dgm:t>
    </dgm:pt>
    <dgm:pt modelId="{95095833-D2BB-4EE9-A93B-D6415C726B43}" type="pres">
      <dgm:prSet presAssocID="{25798536-F952-4D82-A1AC-1E146E2807FA}" presName="spNode" presStyleCnt="0"/>
      <dgm:spPr/>
    </dgm:pt>
    <dgm:pt modelId="{4586C6DD-8B1A-4E5D-B636-7EC55B9DF7C3}" type="pres">
      <dgm:prSet presAssocID="{12B4648F-4E7D-46BD-B3A7-1A11BF16FCF0}" presName="sibTrans" presStyleLbl="sibTrans1D1" presStyleIdx="2" presStyleCnt="5"/>
      <dgm:spPr/>
      <dgm:t>
        <a:bodyPr/>
        <a:lstStyle/>
        <a:p>
          <a:endParaRPr lang="en-GB"/>
        </a:p>
      </dgm:t>
    </dgm:pt>
    <dgm:pt modelId="{68DB68EC-9368-407D-A1FA-8F10F09E32F3}" type="pres">
      <dgm:prSet presAssocID="{ABD2A8C5-ED58-43FA-B7A8-537BB6A3C935}" presName="node" presStyleLbl="node1" presStyleIdx="3" presStyleCnt="5" custScaleX="140786" custScaleY="125666">
        <dgm:presLayoutVars>
          <dgm:bulletEnabled val="1"/>
        </dgm:presLayoutVars>
      </dgm:prSet>
      <dgm:spPr/>
      <dgm:t>
        <a:bodyPr/>
        <a:lstStyle/>
        <a:p>
          <a:endParaRPr lang="en-GB"/>
        </a:p>
      </dgm:t>
    </dgm:pt>
    <dgm:pt modelId="{8385BA4F-54C1-472D-A37B-95CEC3AD938F}" type="pres">
      <dgm:prSet presAssocID="{ABD2A8C5-ED58-43FA-B7A8-537BB6A3C935}" presName="spNode" presStyleCnt="0"/>
      <dgm:spPr/>
    </dgm:pt>
    <dgm:pt modelId="{BEE41872-1EA2-4792-86B3-C94590C51179}" type="pres">
      <dgm:prSet presAssocID="{FD66D4AC-7587-4F39-AB74-C98328F2BC57}" presName="sibTrans" presStyleLbl="sibTrans1D1" presStyleIdx="3" presStyleCnt="5"/>
      <dgm:spPr/>
      <dgm:t>
        <a:bodyPr/>
        <a:lstStyle/>
        <a:p>
          <a:endParaRPr lang="en-GB"/>
        </a:p>
      </dgm:t>
    </dgm:pt>
    <dgm:pt modelId="{19EBB6A0-5E4E-452E-9C0B-8F99B1DD8945}" type="pres">
      <dgm:prSet presAssocID="{B54CFA8F-99F9-429A-9C58-AFE98734CEB2}" presName="node" presStyleLbl="node1" presStyleIdx="4" presStyleCnt="5" custScaleX="146923" custScaleY="112651">
        <dgm:presLayoutVars>
          <dgm:bulletEnabled val="1"/>
        </dgm:presLayoutVars>
      </dgm:prSet>
      <dgm:spPr/>
      <dgm:t>
        <a:bodyPr/>
        <a:lstStyle/>
        <a:p>
          <a:endParaRPr lang="en-GB"/>
        </a:p>
      </dgm:t>
    </dgm:pt>
    <dgm:pt modelId="{715C1D17-AB2E-49D7-9AC7-720A3710487C}" type="pres">
      <dgm:prSet presAssocID="{B54CFA8F-99F9-429A-9C58-AFE98734CEB2}" presName="spNode" presStyleCnt="0"/>
      <dgm:spPr/>
    </dgm:pt>
    <dgm:pt modelId="{2F407724-9ECB-4A51-B837-10EE896AAE61}" type="pres">
      <dgm:prSet presAssocID="{7E2F0D16-6FCC-4FF1-8081-E0DC2527B911}" presName="sibTrans" presStyleLbl="sibTrans1D1" presStyleIdx="4" presStyleCnt="5"/>
      <dgm:spPr/>
      <dgm:t>
        <a:bodyPr/>
        <a:lstStyle/>
        <a:p>
          <a:endParaRPr lang="en-GB"/>
        </a:p>
      </dgm:t>
    </dgm:pt>
  </dgm:ptLst>
  <dgm:cxnLst>
    <dgm:cxn modelId="{8364D0FC-29BF-42F7-95F4-5C4FE0C7F385}" srcId="{2917BFEE-A3A7-469D-BF38-8113D5CC2839}" destId="{BCDD2091-5CB4-48C9-9495-0667774678B8}" srcOrd="0" destOrd="0" parTransId="{68B5C84C-4E81-4522-A78A-2BCD9B1A8A78}" sibTransId="{47A57999-62E6-479A-8D0C-B3141A5A76EA}"/>
    <dgm:cxn modelId="{7AB7BFF4-D2E9-4D44-A535-E514B5D8E4E5}" type="presOf" srcId="{B54CFA8F-99F9-429A-9C58-AFE98734CEB2}" destId="{19EBB6A0-5E4E-452E-9C0B-8F99B1DD8945}" srcOrd="0" destOrd="0" presId="urn:microsoft.com/office/officeart/2005/8/layout/cycle5"/>
    <dgm:cxn modelId="{E5DA5899-0074-4931-941F-7D8880CA5F01}" type="presOf" srcId="{BCDD2091-5CB4-48C9-9495-0667774678B8}" destId="{FF0D8D45-9241-4F8C-BF4F-745AFED244D2}" srcOrd="0" destOrd="0" presId="urn:microsoft.com/office/officeart/2005/8/layout/cycle5"/>
    <dgm:cxn modelId="{C8AA191F-73AD-4AC8-BEF3-7759EA9903F7}" srcId="{2917BFEE-A3A7-469D-BF38-8113D5CC2839}" destId="{06D06429-B38E-4303-908D-CCE5E889F15E}" srcOrd="1" destOrd="0" parTransId="{718A5298-7297-4A8E-ADBE-7870B20A7AA7}" sibTransId="{56841C12-DFB0-458B-AFA4-0ABF83655144}"/>
    <dgm:cxn modelId="{8FBDA14A-85EC-4B23-A66A-A893E8889BF2}" type="presOf" srcId="{12B4648F-4E7D-46BD-B3A7-1A11BF16FCF0}" destId="{4586C6DD-8B1A-4E5D-B636-7EC55B9DF7C3}" srcOrd="0" destOrd="0" presId="urn:microsoft.com/office/officeart/2005/8/layout/cycle5"/>
    <dgm:cxn modelId="{1407E0CB-CABA-4050-9C6D-8D59D4E976BB}" srcId="{2917BFEE-A3A7-469D-BF38-8113D5CC2839}" destId="{25798536-F952-4D82-A1AC-1E146E2807FA}" srcOrd="2" destOrd="0" parTransId="{5BFCE866-F0EE-4A74-8AC0-584D1B045165}" sibTransId="{12B4648F-4E7D-46BD-B3A7-1A11BF16FCF0}"/>
    <dgm:cxn modelId="{D7380B18-0636-4616-BAC7-6B9B50955D08}" type="presOf" srcId="{2917BFEE-A3A7-469D-BF38-8113D5CC2839}" destId="{347FD3C8-95EC-42AF-9274-3483035CD39E}" srcOrd="0" destOrd="0" presId="urn:microsoft.com/office/officeart/2005/8/layout/cycle5"/>
    <dgm:cxn modelId="{14552AAD-FFEF-4692-94FB-E90D3C1768B0}" srcId="{2917BFEE-A3A7-469D-BF38-8113D5CC2839}" destId="{ABD2A8C5-ED58-43FA-B7A8-537BB6A3C935}" srcOrd="3" destOrd="0" parTransId="{2959FBE5-0DB4-47C7-9363-6BDA05C37F99}" sibTransId="{FD66D4AC-7587-4F39-AB74-C98328F2BC57}"/>
    <dgm:cxn modelId="{91A212AF-0002-42A3-91B1-66321D8D3222}" type="presOf" srcId="{56841C12-DFB0-458B-AFA4-0ABF83655144}" destId="{329E3574-ECF7-48DE-B4B7-A022BAF88E95}" srcOrd="0" destOrd="0" presId="urn:microsoft.com/office/officeart/2005/8/layout/cycle5"/>
    <dgm:cxn modelId="{B8E95300-321F-4EDA-A3D5-B5D7F9A51361}" srcId="{2917BFEE-A3A7-469D-BF38-8113D5CC2839}" destId="{B54CFA8F-99F9-429A-9C58-AFE98734CEB2}" srcOrd="4" destOrd="0" parTransId="{39926C7F-C12B-46D0-8659-82AB43FD0C3A}" sibTransId="{7E2F0D16-6FCC-4FF1-8081-E0DC2527B911}"/>
    <dgm:cxn modelId="{91880DF3-D2B8-4940-91CA-AE56A3386950}" type="presOf" srcId="{25798536-F952-4D82-A1AC-1E146E2807FA}" destId="{FD66E705-F455-4047-BC9D-D50D862CD685}" srcOrd="0" destOrd="0" presId="urn:microsoft.com/office/officeart/2005/8/layout/cycle5"/>
    <dgm:cxn modelId="{1B1A5C72-85D8-4AA7-BA2A-0CA05D1B8BA9}" type="presOf" srcId="{FD66D4AC-7587-4F39-AB74-C98328F2BC57}" destId="{BEE41872-1EA2-4792-86B3-C94590C51179}" srcOrd="0" destOrd="0" presId="urn:microsoft.com/office/officeart/2005/8/layout/cycle5"/>
    <dgm:cxn modelId="{707A7D84-07C9-4813-86F8-BE05A21B9F9D}" type="presOf" srcId="{47A57999-62E6-479A-8D0C-B3141A5A76EA}" destId="{7071C059-C33D-4F6F-ABC7-F646D5F02A46}" srcOrd="0" destOrd="0" presId="urn:microsoft.com/office/officeart/2005/8/layout/cycle5"/>
    <dgm:cxn modelId="{7CBB75AB-4133-473D-A045-AFEBE870CC10}" type="presOf" srcId="{7E2F0D16-6FCC-4FF1-8081-E0DC2527B911}" destId="{2F407724-9ECB-4A51-B837-10EE896AAE61}" srcOrd="0" destOrd="0" presId="urn:microsoft.com/office/officeart/2005/8/layout/cycle5"/>
    <dgm:cxn modelId="{D98D7D7F-0287-4113-8EC1-E26CD53AC340}" type="presOf" srcId="{ABD2A8C5-ED58-43FA-B7A8-537BB6A3C935}" destId="{68DB68EC-9368-407D-A1FA-8F10F09E32F3}" srcOrd="0" destOrd="0" presId="urn:microsoft.com/office/officeart/2005/8/layout/cycle5"/>
    <dgm:cxn modelId="{10919A99-1FB5-459F-8AE7-C414F194CAF9}" type="presOf" srcId="{06D06429-B38E-4303-908D-CCE5E889F15E}" destId="{EE4E89FE-3079-4F6A-BEB9-F5AE1A1E957F}" srcOrd="0" destOrd="0" presId="urn:microsoft.com/office/officeart/2005/8/layout/cycle5"/>
    <dgm:cxn modelId="{D64885DA-A5EB-434C-A4EE-D5363D407714}" type="presParOf" srcId="{347FD3C8-95EC-42AF-9274-3483035CD39E}" destId="{FF0D8D45-9241-4F8C-BF4F-745AFED244D2}" srcOrd="0" destOrd="0" presId="urn:microsoft.com/office/officeart/2005/8/layout/cycle5"/>
    <dgm:cxn modelId="{74BE550E-2E0E-4FF3-AB8A-9BD0060E5CA7}" type="presParOf" srcId="{347FD3C8-95EC-42AF-9274-3483035CD39E}" destId="{529A91AA-628C-4EC9-B886-50274F85531C}" srcOrd="1" destOrd="0" presId="urn:microsoft.com/office/officeart/2005/8/layout/cycle5"/>
    <dgm:cxn modelId="{15DD0B6B-B728-44E0-B9C6-5546F96204A3}" type="presParOf" srcId="{347FD3C8-95EC-42AF-9274-3483035CD39E}" destId="{7071C059-C33D-4F6F-ABC7-F646D5F02A46}" srcOrd="2" destOrd="0" presId="urn:microsoft.com/office/officeart/2005/8/layout/cycle5"/>
    <dgm:cxn modelId="{270B1759-9235-4674-BA9E-57DD67EA475E}" type="presParOf" srcId="{347FD3C8-95EC-42AF-9274-3483035CD39E}" destId="{EE4E89FE-3079-4F6A-BEB9-F5AE1A1E957F}" srcOrd="3" destOrd="0" presId="urn:microsoft.com/office/officeart/2005/8/layout/cycle5"/>
    <dgm:cxn modelId="{8E99785F-AE3D-4BB1-9C33-5EF2D655FB1D}" type="presParOf" srcId="{347FD3C8-95EC-42AF-9274-3483035CD39E}" destId="{3B905A7A-46C3-41E6-B2E5-694BF522FBBB}" srcOrd="4" destOrd="0" presId="urn:microsoft.com/office/officeart/2005/8/layout/cycle5"/>
    <dgm:cxn modelId="{FCAEA8F1-E9FC-4292-99B0-CE78E0F67039}" type="presParOf" srcId="{347FD3C8-95EC-42AF-9274-3483035CD39E}" destId="{329E3574-ECF7-48DE-B4B7-A022BAF88E95}" srcOrd="5" destOrd="0" presId="urn:microsoft.com/office/officeart/2005/8/layout/cycle5"/>
    <dgm:cxn modelId="{D47D4454-39D7-4DB3-A45F-460ED0851A57}" type="presParOf" srcId="{347FD3C8-95EC-42AF-9274-3483035CD39E}" destId="{FD66E705-F455-4047-BC9D-D50D862CD685}" srcOrd="6" destOrd="0" presId="urn:microsoft.com/office/officeart/2005/8/layout/cycle5"/>
    <dgm:cxn modelId="{63D9826C-8D14-455E-9FFF-F7278FA6DB70}" type="presParOf" srcId="{347FD3C8-95EC-42AF-9274-3483035CD39E}" destId="{95095833-D2BB-4EE9-A93B-D6415C726B43}" srcOrd="7" destOrd="0" presId="urn:microsoft.com/office/officeart/2005/8/layout/cycle5"/>
    <dgm:cxn modelId="{00E02AAF-20D8-48D8-8005-A6E3240DE6F1}" type="presParOf" srcId="{347FD3C8-95EC-42AF-9274-3483035CD39E}" destId="{4586C6DD-8B1A-4E5D-B636-7EC55B9DF7C3}" srcOrd="8" destOrd="0" presId="urn:microsoft.com/office/officeart/2005/8/layout/cycle5"/>
    <dgm:cxn modelId="{F6203493-D9FC-4749-ABEB-859D5527CF47}" type="presParOf" srcId="{347FD3C8-95EC-42AF-9274-3483035CD39E}" destId="{68DB68EC-9368-407D-A1FA-8F10F09E32F3}" srcOrd="9" destOrd="0" presId="urn:microsoft.com/office/officeart/2005/8/layout/cycle5"/>
    <dgm:cxn modelId="{7274375F-7B52-472D-AAEE-7B671315E080}" type="presParOf" srcId="{347FD3C8-95EC-42AF-9274-3483035CD39E}" destId="{8385BA4F-54C1-472D-A37B-95CEC3AD938F}" srcOrd="10" destOrd="0" presId="urn:microsoft.com/office/officeart/2005/8/layout/cycle5"/>
    <dgm:cxn modelId="{F14375C3-B1F5-4B56-9555-96118B7B0D3D}" type="presParOf" srcId="{347FD3C8-95EC-42AF-9274-3483035CD39E}" destId="{BEE41872-1EA2-4792-86B3-C94590C51179}" srcOrd="11" destOrd="0" presId="urn:microsoft.com/office/officeart/2005/8/layout/cycle5"/>
    <dgm:cxn modelId="{D16FED8E-6490-4FBE-A91C-ACA11A37ABDE}" type="presParOf" srcId="{347FD3C8-95EC-42AF-9274-3483035CD39E}" destId="{19EBB6A0-5E4E-452E-9C0B-8F99B1DD8945}" srcOrd="12" destOrd="0" presId="urn:microsoft.com/office/officeart/2005/8/layout/cycle5"/>
    <dgm:cxn modelId="{17B1AC6F-3CFC-47A5-98F2-049CC3D4C3F6}" type="presParOf" srcId="{347FD3C8-95EC-42AF-9274-3483035CD39E}" destId="{715C1D17-AB2E-49D7-9AC7-720A3710487C}" srcOrd="13" destOrd="0" presId="urn:microsoft.com/office/officeart/2005/8/layout/cycle5"/>
    <dgm:cxn modelId="{19523E70-74DC-4F17-9899-A037B6C4212C}" type="presParOf" srcId="{347FD3C8-95EC-42AF-9274-3483035CD39E}" destId="{2F407724-9ECB-4A51-B837-10EE896AAE61}"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8D45-9241-4F8C-BF4F-745AFED244D2}">
      <dsp:nvSpPr>
        <dsp:cNvPr id="0" name=""/>
        <dsp:cNvSpPr/>
      </dsp:nvSpPr>
      <dsp:spPr>
        <a:xfrm>
          <a:off x="2680267" y="-75031"/>
          <a:ext cx="2205502" cy="111292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Laying the groundwork</a:t>
          </a:r>
        </a:p>
        <a:p>
          <a:pPr lvl="0" algn="ctr" defTabSz="622300">
            <a:lnSpc>
              <a:spcPct val="90000"/>
            </a:lnSpc>
            <a:spcBef>
              <a:spcPct val="0"/>
            </a:spcBef>
            <a:spcAft>
              <a:spcPct val="35000"/>
            </a:spcAft>
          </a:pPr>
          <a:r>
            <a:rPr lang="en-GB" sz="1400" kern="1200"/>
            <a:t>(where are we now?)</a:t>
          </a:r>
        </a:p>
      </dsp:txBody>
      <dsp:txXfrm>
        <a:off x="2734595" y="-20703"/>
        <a:ext cx="2096846" cy="1004267"/>
      </dsp:txXfrm>
    </dsp:sp>
    <dsp:sp modelId="{7071C059-C33D-4F6F-ABC7-F646D5F02A46}">
      <dsp:nvSpPr>
        <dsp:cNvPr id="0" name=""/>
        <dsp:cNvSpPr/>
      </dsp:nvSpPr>
      <dsp:spPr>
        <a:xfrm>
          <a:off x="1942650" y="481430"/>
          <a:ext cx="3680736" cy="3680736"/>
        </a:xfrm>
        <a:custGeom>
          <a:avLst/>
          <a:gdLst/>
          <a:ahLst/>
          <a:cxnLst/>
          <a:rect l="0" t="0" r="0" b="0"/>
          <a:pathLst>
            <a:path>
              <a:moveTo>
                <a:pt x="3029941" y="436135"/>
              </a:moveTo>
              <a:arcTo wR="1840368" hR="1840368" stAng="18616144" swAng="6261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4E89FE-3079-4F6A-BEB9-F5AE1A1E957F}">
      <dsp:nvSpPr>
        <dsp:cNvPr id="0" name=""/>
        <dsp:cNvSpPr/>
      </dsp:nvSpPr>
      <dsp:spPr>
        <a:xfrm>
          <a:off x="4504274" y="1244235"/>
          <a:ext cx="2058077" cy="101771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Establishing priorities</a:t>
          </a:r>
        </a:p>
        <a:p>
          <a:pPr lvl="0" algn="ctr" defTabSz="622300">
            <a:lnSpc>
              <a:spcPct val="90000"/>
            </a:lnSpc>
            <a:spcBef>
              <a:spcPct val="0"/>
            </a:spcBef>
            <a:spcAft>
              <a:spcPct val="35000"/>
            </a:spcAft>
          </a:pPr>
          <a:r>
            <a:rPr lang="en-GB" sz="1400" kern="1200"/>
            <a:t>(where do we want to go??</a:t>
          </a:r>
        </a:p>
      </dsp:txBody>
      <dsp:txXfrm>
        <a:off x="4553955" y="1293916"/>
        <a:ext cx="1958715" cy="918353"/>
      </dsp:txXfrm>
    </dsp:sp>
    <dsp:sp modelId="{329E3574-ECF7-48DE-B4B7-A022BAF88E95}">
      <dsp:nvSpPr>
        <dsp:cNvPr id="0" name=""/>
        <dsp:cNvSpPr/>
      </dsp:nvSpPr>
      <dsp:spPr>
        <a:xfrm>
          <a:off x="1942650" y="481430"/>
          <a:ext cx="3680736" cy="3680736"/>
        </a:xfrm>
        <a:custGeom>
          <a:avLst/>
          <a:gdLst/>
          <a:ahLst/>
          <a:cxnLst/>
          <a:rect l="0" t="0" r="0" b="0"/>
          <a:pathLst>
            <a:path>
              <a:moveTo>
                <a:pt x="3674825" y="1987745"/>
              </a:moveTo>
              <a:arcTo wR="1840368" hR="1840368" stAng="21875592" swAng="1188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66E705-F455-4047-BC9D-D50D862CD685}">
      <dsp:nvSpPr>
        <dsp:cNvPr id="0" name=""/>
        <dsp:cNvSpPr/>
      </dsp:nvSpPr>
      <dsp:spPr>
        <a:xfrm>
          <a:off x="3730045" y="3265890"/>
          <a:ext cx="2269430" cy="108959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Taking it forward</a:t>
          </a:r>
        </a:p>
        <a:p>
          <a:pPr lvl="0" algn="ctr" defTabSz="622300">
            <a:lnSpc>
              <a:spcPct val="90000"/>
            </a:lnSpc>
            <a:spcBef>
              <a:spcPct val="0"/>
            </a:spcBef>
            <a:spcAft>
              <a:spcPct val="35000"/>
            </a:spcAft>
          </a:pPr>
          <a:r>
            <a:rPr lang="en-GB" sz="1400" kern="1200"/>
            <a:t>(How will we get there?)</a:t>
          </a:r>
        </a:p>
      </dsp:txBody>
      <dsp:txXfrm>
        <a:off x="3783235" y="3319080"/>
        <a:ext cx="2163050" cy="983214"/>
      </dsp:txXfrm>
    </dsp:sp>
    <dsp:sp modelId="{4586C6DD-8B1A-4E5D-B636-7EC55B9DF7C3}">
      <dsp:nvSpPr>
        <dsp:cNvPr id="0" name=""/>
        <dsp:cNvSpPr/>
      </dsp:nvSpPr>
      <dsp:spPr>
        <a:xfrm>
          <a:off x="1942650" y="481430"/>
          <a:ext cx="3680736" cy="3680736"/>
        </a:xfrm>
        <a:custGeom>
          <a:avLst/>
          <a:gdLst/>
          <a:ahLst/>
          <a:cxnLst/>
          <a:rect l="0" t="0" r="0" b="0"/>
          <a:pathLst>
            <a:path>
              <a:moveTo>
                <a:pt x="1781287" y="3679787"/>
              </a:moveTo>
              <a:arcTo wR="1840368" hR="1840368" stAng="5510381" swAng="342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DB68EC-9368-407D-A1FA-8F10F09E32F3}">
      <dsp:nvSpPr>
        <dsp:cNvPr id="0" name=""/>
        <dsp:cNvSpPr/>
      </dsp:nvSpPr>
      <dsp:spPr>
        <a:xfrm>
          <a:off x="1703039" y="3231517"/>
          <a:ext cx="1996475" cy="115833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Establishing it across school</a:t>
          </a:r>
        </a:p>
        <a:p>
          <a:pPr lvl="0" algn="ctr" defTabSz="622300">
            <a:lnSpc>
              <a:spcPct val="90000"/>
            </a:lnSpc>
            <a:spcBef>
              <a:spcPct val="0"/>
            </a:spcBef>
            <a:spcAft>
              <a:spcPct val="35000"/>
            </a:spcAft>
          </a:pPr>
          <a:r>
            <a:rPr lang="en-GB" sz="1400" kern="1200"/>
            <a:t>(How do we build it into wider systems?)</a:t>
          </a:r>
        </a:p>
      </dsp:txBody>
      <dsp:txXfrm>
        <a:off x="1759584" y="3288062"/>
        <a:ext cx="1883385" cy="1045249"/>
      </dsp:txXfrm>
    </dsp:sp>
    <dsp:sp modelId="{BEE41872-1EA2-4792-86B3-C94590C51179}">
      <dsp:nvSpPr>
        <dsp:cNvPr id="0" name=""/>
        <dsp:cNvSpPr/>
      </dsp:nvSpPr>
      <dsp:spPr>
        <a:xfrm>
          <a:off x="1942650" y="481430"/>
          <a:ext cx="3680736" cy="3680736"/>
        </a:xfrm>
        <a:custGeom>
          <a:avLst/>
          <a:gdLst/>
          <a:ahLst/>
          <a:cxnLst/>
          <a:rect l="0" t="0" r="0" b="0"/>
          <a:pathLst>
            <a:path>
              <a:moveTo>
                <a:pt x="152227" y="2573264"/>
              </a:moveTo>
              <a:arcTo wR="1840368" hR="1840368" stAng="9391931" swAng="11311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EBB6A0-5E4E-452E-9C0B-8F99B1DD8945}">
      <dsp:nvSpPr>
        <dsp:cNvPr id="0" name=""/>
        <dsp:cNvSpPr/>
      </dsp:nvSpPr>
      <dsp:spPr>
        <a:xfrm>
          <a:off x="990972" y="1233907"/>
          <a:ext cx="2083504" cy="103837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Evaluating and sharing practice</a:t>
          </a:r>
        </a:p>
        <a:p>
          <a:pPr lvl="0" algn="ctr" defTabSz="622300">
            <a:lnSpc>
              <a:spcPct val="90000"/>
            </a:lnSpc>
            <a:spcBef>
              <a:spcPct val="0"/>
            </a:spcBef>
            <a:spcAft>
              <a:spcPct val="35000"/>
            </a:spcAft>
          </a:pPr>
          <a:r>
            <a:rPr lang="en-GB" sz="1400" kern="1200"/>
            <a:t>(What has the impact been?)</a:t>
          </a:r>
        </a:p>
      </dsp:txBody>
      <dsp:txXfrm>
        <a:off x="1041661" y="1284596"/>
        <a:ext cx="1982126" cy="936994"/>
      </dsp:txXfrm>
    </dsp:sp>
    <dsp:sp modelId="{2F407724-9ECB-4A51-B837-10EE896AAE61}">
      <dsp:nvSpPr>
        <dsp:cNvPr id="0" name=""/>
        <dsp:cNvSpPr/>
      </dsp:nvSpPr>
      <dsp:spPr>
        <a:xfrm>
          <a:off x="1942650" y="481430"/>
          <a:ext cx="3680736" cy="3680736"/>
        </a:xfrm>
        <a:custGeom>
          <a:avLst/>
          <a:gdLst/>
          <a:ahLst/>
          <a:cxnLst/>
          <a:rect l="0" t="0" r="0" b="0"/>
          <a:pathLst>
            <a:path>
              <a:moveTo>
                <a:pt x="422641" y="666909"/>
              </a:moveTo>
              <a:arcTo wR="1840368" hR="1840368" stAng="13176883" swAng="6116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03/10/2022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03/10/2022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guidance</a:t>
            </a:r>
            <a:r>
              <a:rPr lang="en-GB" baseline="0" dirty="0" smtClean="0"/>
              <a:t> was developed to support schools and early years settings and give them clearer guidance on what is involved in participation and how it can be taken forward.  It takes into account academic research in the area including the Children and young people’s commissioner research but also other academic research which outlines the benefits of participation. It is also intended as a means of stimulating discussion and helping schools to reflect on what they are currently doing to support participation and how this can be taken forward.</a:t>
            </a:r>
          </a:p>
          <a:p>
            <a:endParaRPr lang="en-GB" baseline="0" dirty="0" smtClean="0"/>
          </a:p>
          <a:p>
            <a:r>
              <a:rPr lang="en-GB" baseline="0" dirty="0" smtClean="0"/>
              <a:t>The pilot helped update the resource to ensure it was accessible.  Schools which took part included </a:t>
            </a:r>
            <a:r>
              <a:rPr lang="en-GB" baseline="0" dirty="0" err="1" smtClean="0"/>
              <a:t>Newtongrange</a:t>
            </a:r>
            <a:r>
              <a:rPr lang="en-GB" baseline="0" dirty="0" smtClean="0"/>
              <a:t> Primary in Midlothian; </a:t>
            </a:r>
            <a:r>
              <a:rPr lang="en-GB" baseline="0" dirty="0" err="1" smtClean="0"/>
              <a:t>St.Mungo’s</a:t>
            </a:r>
            <a:r>
              <a:rPr lang="en-GB" baseline="0" dirty="0" smtClean="0"/>
              <a:t> Academy in Glasgow; New Cumnock Early Childhood Centre in East Ayrshire; </a:t>
            </a:r>
            <a:r>
              <a:rPr lang="en-GB" baseline="0" dirty="0" err="1" smtClean="0"/>
              <a:t>Glendee</a:t>
            </a:r>
            <a:r>
              <a:rPr lang="en-GB" baseline="0" dirty="0" smtClean="0"/>
              <a:t> Pre-5 Centre in Renfrewshire; </a:t>
            </a:r>
            <a:r>
              <a:rPr lang="en-GB" baseline="0" dirty="0" err="1" smtClean="0"/>
              <a:t>Rothesay</a:t>
            </a:r>
            <a:r>
              <a:rPr lang="en-GB" baseline="0" dirty="0" smtClean="0"/>
              <a:t> Joint Campus in Argyll and Bute and </a:t>
            </a:r>
            <a:r>
              <a:rPr lang="en-GB" baseline="0" dirty="0" err="1" smtClean="0"/>
              <a:t>Whinhill</a:t>
            </a:r>
            <a:r>
              <a:rPr lang="en-GB" baseline="0" dirty="0" smtClean="0"/>
              <a:t> Primary, Inverclyde.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solidFill>
                  <a:schemeClr val="bg1"/>
                </a:solidFill>
                <a:latin typeface="+mj-lt"/>
              </a:rPr>
              <a:t>Note that participation is not just dialogue but involves activities which children and young people may become involved in – but dialogue, particularly authentic intergenerational dialogue</a:t>
            </a:r>
            <a:r>
              <a:rPr lang="en-GB" baseline="0" dirty="0" smtClean="0">
                <a:solidFill>
                  <a:schemeClr val="bg1"/>
                </a:solidFill>
                <a:latin typeface="+mj-lt"/>
              </a:rPr>
              <a:t> is an important aspect of participation.</a:t>
            </a:r>
            <a:endParaRPr lang="en-GB" dirty="0">
              <a:solidFill>
                <a:schemeClr val="bg1"/>
              </a:solidFill>
              <a:latin typeface="+mj-lt"/>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 number of key references are provided in the guidance which outline the benefits that it can bring – schools may choose to access this</a:t>
            </a:r>
            <a:r>
              <a:rPr lang="en-GB" baseline="0" dirty="0" smtClean="0"/>
              <a:t> research to help promote discussion.  Schools may choose to take forward participation for a number of different reasons  and it can be helpful to have some discussion about what you are trying to achieve by taking this forward.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Inclusion should be open to all children and young people and not just those who are able to easily express their views</a:t>
            </a:r>
            <a:r>
              <a:rPr lang="en-GB" baseline="0" dirty="0" smtClean="0"/>
              <a:t> – schools and early years settings should think about practices that encourage all </a:t>
            </a:r>
            <a:r>
              <a:rPr lang="en-GB" baseline="0" dirty="0" err="1" smtClean="0"/>
              <a:t>ch</a:t>
            </a:r>
            <a:r>
              <a:rPr lang="en-GB" baseline="0" dirty="0" smtClean="0"/>
              <a:t>/</a:t>
            </a:r>
            <a:r>
              <a:rPr lang="en-GB" baseline="0" dirty="0" err="1" smtClean="0"/>
              <a:t>yp</a:t>
            </a:r>
            <a:r>
              <a:rPr lang="en-GB" baseline="0" dirty="0" smtClean="0"/>
              <a:t> to get involved – however it should be voluntary and not enforced.  It also should not be seen as something that is earned or a reward.</a:t>
            </a:r>
          </a:p>
          <a:p>
            <a:endParaRPr lang="en-GB" baseline="0" dirty="0" smtClean="0"/>
          </a:p>
          <a:p>
            <a:r>
              <a:rPr lang="en-GB" baseline="0" dirty="0" smtClean="0"/>
              <a:t>Educators should recognise children and young people’s capacity to participate and see that children can bring an equally valuable point of view to discussions that should be considered and acted upon where appropriate.  This intergenerational power sharing between adults and children may need to be worked on in schools to ensure that staff have the values and attitudes that help to promote this.</a:t>
            </a:r>
          </a:p>
          <a:p>
            <a:endParaRPr lang="en-GB" baseline="0" dirty="0" smtClean="0"/>
          </a:p>
          <a:p>
            <a:r>
              <a:rPr lang="en-GB" baseline="0" dirty="0" smtClean="0"/>
              <a:t>Participation practices should clearly articulate what they aim to achieve and this should be shared with children and young people – everyone involved should also be accountable for any actions that are taken. Adults should listen authentically to the voices of children and young people but make it clear that it may not always be possible to always take every action that is suggested forward just as all adults ideas may not always be taken forward.</a:t>
            </a:r>
          </a:p>
          <a:p>
            <a:endParaRPr lang="en-GB" baseline="0" dirty="0" smtClean="0"/>
          </a:p>
          <a:p>
            <a:r>
              <a:rPr lang="en-GB" baseline="0" dirty="0" smtClean="0"/>
              <a:t>Any participation should be about matters that affect children and young people so that they see the relevance and they should also feel that it is not tokenistic but has a purpose and that they will be listened to.</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four</a:t>
            </a:r>
            <a:r>
              <a:rPr lang="en-GB" baseline="0" dirty="0" smtClean="0"/>
              <a:t> arenas of participation which are drawn from the initial children’s commissioner research are outlined in this guidance for this first time. These arenas outline all the places that participation can take place and extend it beyond the scope of decision making groups.  For example, children might participate in giving their opinions on aspects of lessons including the content and delivery. Some aspects of assessment is for learning would be helpful in this arena.</a:t>
            </a:r>
          </a:p>
          <a:p>
            <a:endParaRPr lang="en-GB" baseline="0" dirty="0" smtClean="0"/>
          </a:p>
          <a:p>
            <a:r>
              <a:rPr lang="en-GB" baseline="0" dirty="0" smtClean="0"/>
              <a:t>Opportunities for personal achievement include </a:t>
            </a:r>
            <a:r>
              <a:rPr lang="en-GB" baseline="0" dirty="0" err="1" smtClean="0"/>
              <a:t>ch</a:t>
            </a:r>
            <a:r>
              <a:rPr lang="en-GB" baseline="0" dirty="0" smtClean="0"/>
              <a:t>/</a:t>
            </a:r>
            <a:r>
              <a:rPr lang="en-GB" baseline="0" dirty="0" err="1" smtClean="0"/>
              <a:t>yp</a:t>
            </a:r>
            <a:r>
              <a:rPr lang="en-GB" baseline="0" dirty="0" smtClean="0"/>
              <a:t> being included in all those wider areas in school such as volunteering, award schemes, visits, etc. It can be helpful to get the children involved in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Implementing participation fully can be a challenge.  Take some</a:t>
            </a:r>
            <a:r>
              <a:rPr lang="en-GB" baseline="0" dirty="0" smtClean="0"/>
              <a:t> time to think about what factors might facilitate effective participation and what might hinder it in your setting?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There are many supports</a:t>
            </a:r>
            <a:r>
              <a:rPr lang="en-GB" baseline="0" dirty="0" smtClean="0"/>
              <a:t> and resources that can help you with participation.  Some schools might already be part of the Rights Respecting schools award process and have done work in participation through this.  Alternatively the Education Scotland professional learning resource – ‘Realising and Recognising Children’s Rights’ can help to understand participation in the wider sense.  There are also support materials provided with the guidance which can support implementation and self-evaluation including the participation mapping tool and the implementation framework.  Additional models of participation also exist which can support implementation including </a:t>
            </a:r>
            <a:r>
              <a:rPr lang="en-GB" baseline="0" dirty="0" err="1" smtClean="0"/>
              <a:t>Tresseder</a:t>
            </a:r>
            <a:r>
              <a:rPr lang="en-GB" baseline="0" dirty="0" smtClean="0"/>
              <a:t> – outlined in a later slide and Lundy, previously mentioned.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children’s commissioner has produced</a:t>
            </a:r>
            <a:r>
              <a:rPr lang="en-GB" baseline="0" dirty="0" smtClean="0"/>
              <a:t> the 7 golden rules for participation and booklets which support this – these can be really helpful to guide work around participation.</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405547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Helps schools</a:t>
            </a:r>
            <a:r>
              <a:rPr lang="en-GB" baseline="0" dirty="0" smtClean="0"/>
              <a:t> to have dialogue and consider where they may be across the 4 arenas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planning tool is useful to</a:t>
            </a:r>
            <a:r>
              <a:rPr lang="en-GB" baseline="0" dirty="0" smtClean="0"/>
              <a:t> help schools to outline briefly what they are doing in each arena and what they might intend to do and can be further subdivided into this.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61329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Learner</a:t>
            </a:r>
            <a:r>
              <a:rPr lang="en-GB" baseline="0" dirty="0" smtClean="0"/>
              <a:t> participation is part of the wider rights agenda and should be seen as such – it may be helpful to refer to the professional learning materials ‘Recognising and Realising Children’s Rights’ found on the National Improvement Hub. See below.</a:t>
            </a:r>
          </a:p>
          <a:p>
            <a:endParaRPr lang="en-GB" baseline="0" dirty="0" smtClean="0"/>
          </a:p>
          <a:p>
            <a:r>
              <a:rPr lang="en-GB" baseline="0" dirty="0" smtClean="0"/>
              <a:t>https://education.gov.scot/improvement/learning-resources/Recognising%20and%20realising%20children’s%20rights:%20A%20professional%20learning%20resource%20to%20promote%20self-evaluation%20and%20improvement%20planning</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93014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4 video exemplars are provided to help give schools some examples of how the arenas might look in practice – further</a:t>
            </a:r>
            <a:r>
              <a:rPr lang="en-GB" baseline="0" dirty="0" smtClean="0"/>
              <a:t> information on each exemplar and each film clip can be found on the Hub.</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These</a:t>
            </a:r>
            <a:r>
              <a:rPr lang="en-GB" baseline="0" dirty="0" smtClean="0"/>
              <a:t> stages of implementation are supported by an implementation framework which accompanies the guidance.</a:t>
            </a:r>
          </a:p>
          <a:p>
            <a:endParaRPr lang="en-GB" baseline="0" dirty="0" smtClean="0"/>
          </a:p>
          <a:p>
            <a:r>
              <a:rPr lang="en-GB" baseline="0" dirty="0" smtClean="0"/>
              <a:t>Activities around Laying the groundwork might include doing initial questionnaires and interviews, gathering data, developing a vision.</a:t>
            </a:r>
          </a:p>
          <a:p>
            <a:endParaRPr lang="en-GB" baseline="0" dirty="0" smtClean="0"/>
          </a:p>
          <a:p>
            <a:r>
              <a:rPr lang="en-GB" baseline="0" dirty="0" smtClean="0"/>
              <a:t>Activities around Establishing our priorities might include analysing your data and information, looking at where you are in terms of current evaluation activity, choosing arenas to focus on, etc.</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model is not provided as an alternative to the arenas but might help schools and early years settings to think about what degree</a:t>
            </a:r>
            <a:r>
              <a:rPr lang="en-GB" baseline="0" dirty="0" smtClean="0"/>
              <a:t> of participation might be appropriate for each activity.  It might be appropriate in some instance for adults to decide on projects for young people and invite them along to these or to have something that they want some ideas or consultation from the young people, but in many instances it will be more appropriate for the young people to have more of a say in projects they want to take forward and in how they want to go </a:t>
            </a:r>
            <a:r>
              <a:rPr lang="en-GB" baseline="0" smtClean="0"/>
              <a:t>about this.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11281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smtClean="0">
                <a:solidFill>
                  <a:schemeClr val="tx1"/>
                </a:solidFill>
              </a:rPr>
              <a:t>A number of secondary schools with catchments in more deprived areas of Scotland were identified as having higher than expected exam results.  7 were invited to take part.</a:t>
            </a:r>
          </a:p>
          <a:p>
            <a:pPr marL="342900" indent="-342900">
              <a:buFont typeface="Arial" panose="020B0604020202020204" pitchFamily="34" charset="0"/>
              <a:buChar char="•"/>
            </a:pPr>
            <a:r>
              <a:rPr lang="en-GB" dirty="0" smtClean="0">
                <a:solidFill>
                  <a:schemeClr val="tx1"/>
                </a:solidFill>
              </a:rPr>
              <a:t>The goal of the research was to find out if these schools were addressing pupils’ participation</a:t>
            </a:r>
            <a:r>
              <a:rPr lang="en-GB" sz="400" dirty="0" smtClean="0">
                <a:solidFill>
                  <a:schemeClr val="tx1"/>
                </a:solidFill>
              </a:rPr>
              <a:t> </a:t>
            </a:r>
            <a:r>
              <a:rPr lang="en-GB" dirty="0" smtClean="0">
                <a:solidFill>
                  <a:schemeClr val="tx1"/>
                </a:solidFill>
              </a:rPr>
              <a:t>and rights in ways that were distinctively supportive of pupil achievement and attainment.</a:t>
            </a:r>
          </a:p>
          <a:p>
            <a:pPr marL="342900" indent="-342900">
              <a:buFont typeface="Arial" panose="020B0604020202020204" pitchFamily="34" charset="0"/>
              <a:buChar char="•"/>
            </a:pPr>
            <a:r>
              <a:rPr lang="en-GB" dirty="0" smtClean="0">
                <a:solidFill>
                  <a:schemeClr val="tx1"/>
                </a:solidFill>
              </a:rPr>
              <a:t>Participation in school life was seen to be all of those times and places when pupils have a chance to influence decision making and bring about smaller or more significant change</a:t>
            </a:r>
          </a:p>
          <a:p>
            <a:pPr marL="342900" indent="-342900">
              <a:buFont typeface="Arial" panose="020B0604020202020204" pitchFamily="34" charset="0"/>
              <a:buChar char="•"/>
            </a:pPr>
            <a:r>
              <a:rPr lang="en-GB" dirty="0" smtClean="0"/>
              <a:t>In all seven school, pupils had substantial opportunities to formally and informally taking  part in a variety of meaningful activities, </a:t>
            </a:r>
            <a:r>
              <a:rPr lang="en-GB" dirty="0" err="1" smtClean="0"/>
              <a:t>eg</a:t>
            </a:r>
            <a:r>
              <a:rPr lang="en-GB" dirty="0" smtClean="0"/>
              <a:t>. to take responsibility for events, make contributions to school life, and have their views considered in matters that affected them.</a:t>
            </a:r>
          </a:p>
          <a:p>
            <a:pPr marL="342900" indent="-342900">
              <a:buFont typeface="Arial" panose="020B0604020202020204" pitchFamily="34" charset="0"/>
              <a:buChar char="•"/>
            </a:pPr>
            <a:r>
              <a:rPr lang="en-GB" dirty="0" smtClean="0"/>
              <a:t>Young people saw a good education as one that allowed many rights based experiences.</a:t>
            </a:r>
          </a:p>
          <a:p>
            <a:pPr marL="342900" indent="-342900">
              <a:buFont typeface="Arial" panose="020B0604020202020204" pitchFamily="34" charset="0"/>
              <a:buChar char="•"/>
            </a:pPr>
            <a:r>
              <a:rPr lang="en-GB" dirty="0" smtClean="0"/>
              <a:t>There were still limits to participation in these schools, </a:t>
            </a:r>
            <a:r>
              <a:rPr lang="en-GB" dirty="0" err="1" smtClean="0"/>
              <a:t>eg</a:t>
            </a:r>
            <a:r>
              <a:rPr lang="en-GB" dirty="0" smtClean="0"/>
              <a:t>. what children and young people could make decisions about, who could participate in power sharing and in how schools linked to their communities.</a:t>
            </a:r>
          </a:p>
          <a:p>
            <a:pPr marL="342900" indent="-342900">
              <a:buFont typeface="Arial" panose="020B0604020202020204" pitchFamily="34" charset="0"/>
              <a:buChar char="•"/>
            </a:pPr>
            <a:r>
              <a:rPr lang="en-GB" dirty="0" smtClean="0"/>
              <a:t>Participation was found in 4 main arenas:</a:t>
            </a:r>
          </a:p>
          <a:p>
            <a:pPr marL="1085850" lvl="1" indent="-342900">
              <a:buFont typeface="Arial" panose="020B0604020202020204" pitchFamily="34" charset="0"/>
              <a:buChar char="•"/>
            </a:pPr>
            <a:r>
              <a:rPr lang="en-GB" dirty="0" smtClean="0"/>
              <a:t>Formal curriculum (</a:t>
            </a:r>
            <a:r>
              <a:rPr lang="en-GB" dirty="0" err="1" smtClean="0"/>
              <a:t>eg</a:t>
            </a:r>
            <a:r>
              <a:rPr lang="en-GB" dirty="0" smtClean="0"/>
              <a:t>. in class or other areas of learning)</a:t>
            </a:r>
          </a:p>
          <a:p>
            <a:pPr marL="1085850" lvl="1" indent="-342900">
              <a:buFont typeface="Arial" panose="020B0604020202020204" pitchFamily="34" charset="0"/>
              <a:buChar char="•"/>
            </a:pPr>
            <a:r>
              <a:rPr lang="en-GB" dirty="0" smtClean="0"/>
              <a:t>Extended curriculum (</a:t>
            </a:r>
            <a:r>
              <a:rPr lang="en-GB" dirty="0" err="1" smtClean="0"/>
              <a:t>eg</a:t>
            </a:r>
            <a:r>
              <a:rPr lang="en-GB" dirty="0" smtClean="0"/>
              <a:t>. clubs, trips, voluntary activities)</a:t>
            </a:r>
          </a:p>
          <a:p>
            <a:pPr marL="1085850" lvl="1" indent="-342900">
              <a:buFont typeface="Arial" panose="020B0604020202020204" pitchFamily="34" charset="0"/>
              <a:buChar char="•"/>
            </a:pPr>
            <a:r>
              <a:rPr lang="en-GB" dirty="0" smtClean="0"/>
              <a:t>Decision making (</a:t>
            </a:r>
            <a:r>
              <a:rPr lang="en-GB" dirty="0" err="1" smtClean="0"/>
              <a:t>eg</a:t>
            </a:r>
            <a:r>
              <a:rPr lang="en-GB" dirty="0" smtClean="0"/>
              <a:t>. pupil councils, eco committees, etc.)</a:t>
            </a:r>
          </a:p>
          <a:p>
            <a:pPr marL="1085850" lvl="1" indent="-342900">
              <a:buFont typeface="Arial" panose="020B0604020202020204" pitchFamily="34" charset="0"/>
              <a:buChar char="•"/>
            </a:pPr>
            <a:r>
              <a:rPr lang="en-GB" dirty="0" smtClean="0"/>
              <a:t>Other areas of informal contact between peers and adults (</a:t>
            </a:r>
            <a:r>
              <a:rPr lang="en-GB" dirty="0" err="1" smtClean="0"/>
              <a:t>eg</a:t>
            </a:r>
            <a:r>
              <a:rPr lang="en-GB" dirty="0" smtClean="0"/>
              <a:t>. canteen, playground, wider community)</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8044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571500"/>
            <a:ext cx="6610350" cy="3719513"/>
          </a:xfrm>
        </p:spPr>
      </p:sp>
      <p:sp>
        <p:nvSpPr>
          <p:cNvPr id="3" name="Notes Placeholder 2"/>
          <p:cNvSpPr>
            <a:spLocks noGrp="1"/>
          </p:cNvSpPr>
          <p:nvPr>
            <p:ph type="body" idx="1"/>
          </p:nvPr>
        </p:nvSpPr>
        <p:spPr/>
        <p:txBody>
          <a:bodyPr/>
          <a:lstStyle/>
          <a:p>
            <a:r>
              <a:rPr lang="en-GB" dirty="0" smtClean="0"/>
              <a:t>Refer to the articles here and the Recognising and realising children’s rights professional</a:t>
            </a:r>
            <a:r>
              <a:rPr lang="en-GB" baseline="0" dirty="0" smtClean="0"/>
              <a:t> learning resource.  Also that the articles can be found in a child friendly format at www.unicef.org</a:t>
            </a:r>
            <a:endParaRPr lang="en-GB" dirty="0"/>
          </a:p>
        </p:txBody>
      </p:sp>
      <p:sp>
        <p:nvSpPr>
          <p:cNvPr id="4" name="Slide Number Placeholder 3"/>
          <p:cNvSpPr>
            <a:spLocks noGrp="1"/>
          </p:cNvSpPr>
          <p:nvPr>
            <p:ph type="sldNum" sz="quarter" idx="10"/>
          </p:nvPr>
        </p:nvSpPr>
        <p:spPr/>
        <p:txBody>
          <a:bodyPr/>
          <a:lstStyle/>
          <a:p>
            <a:fld id="{D5A91792-A41E-4012-B8CE-1115F0C6DBC3}" type="slidenum">
              <a:rPr lang="en-GB">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93937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r>
              <a:rPr lang="en-GB" dirty="0" smtClean="0"/>
              <a:t>This</a:t>
            </a:r>
            <a:r>
              <a:rPr lang="en-GB" baseline="0" dirty="0" smtClean="0"/>
              <a:t> outlines the 4 principles of the </a:t>
            </a:r>
            <a:r>
              <a:rPr lang="en-GB" baseline="0" dirty="0" err="1" smtClean="0"/>
              <a:t>UNCRC</a:t>
            </a:r>
            <a:r>
              <a:rPr lang="en-GB" baseline="0" dirty="0" smtClean="0"/>
              <a:t> – one of which is being heard taken from article 12 – being heard or the views of the child.   These general principles help in the interpretation of the </a:t>
            </a:r>
            <a:r>
              <a:rPr lang="en-GB" baseline="0" dirty="0" err="1" smtClean="0"/>
              <a:t>UNCRC</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78987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r>
              <a:rPr lang="en-GB" dirty="0" smtClean="0"/>
              <a:t>This adds further detail on what participation</a:t>
            </a:r>
            <a:r>
              <a:rPr lang="en-GB" baseline="0" dirty="0" smtClean="0"/>
              <a:t> involves according to the UN.  A model by Laura Lundy of participation may also be helpful to put this into practice and demonstrate key aspects that need to be taken forward to realise participation fully.</a:t>
            </a:r>
          </a:p>
          <a:p>
            <a:endParaRPr lang="en-GB" baseline="0" dirty="0" smtClean="0"/>
          </a:p>
          <a:p>
            <a:r>
              <a:rPr lang="en-GB" baseline="0" dirty="0" smtClean="0"/>
              <a:t>Her views on this can be found in: </a:t>
            </a:r>
            <a:r>
              <a:rPr lang="en-GB" sz="1200" b="0" i="0" u="none" strike="noStrike" kern="1200" baseline="0" dirty="0" smtClean="0">
                <a:solidFill>
                  <a:schemeClr val="tx1"/>
                </a:solidFill>
                <a:latin typeface="+mn-lt"/>
                <a:ea typeface="+mn-ea"/>
                <a:cs typeface="+mn-cs"/>
              </a:rPr>
              <a:t>‘Voice’ is not enough: conceptualising</a:t>
            </a:r>
          </a:p>
          <a:p>
            <a:r>
              <a:rPr lang="en-GB" sz="1200" b="0" i="0" u="none" strike="noStrike" kern="1200" baseline="0" dirty="0" smtClean="0">
                <a:solidFill>
                  <a:schemeClr val="tx1"/>
                </a:solidFill>
                <a:latin typeface="+mn-lt"/>
                <a:ea typeface="+mn-ea"/>
                <a:cs typeface="+mn-cs"/>
              </a:rPr>
              <a:t>Article 12 of the United Nations Convention on the Rights of the Child’ – Laura Lundy, British Educational Research Journal</a:t>
            </a:r>
          </a:p>
          <a:p>
            <a:r>
              <a:rPr lang="en-GB" sz="1200" b="0" i="0" u="none" strike="noStrike" kern="1200" baseline="0" dirty="0" smtClean="0">
                <a:solidFill>
                  <a:schemeClr val="tx1"/>
                </a:solidFill>
                <a:latin typeface="+mn-lt"/>
                <a:ea typeface="+mn-ea"/>
                <a:cs typeface="+mn-cs"/>
              </a:rPr>
              <a:t>Vol. 33, No. 6, December 2007, pp. 927–942.    This outlines Article 12 as the need for space to participate; the need for a voice to be heard; the need for children and young people to have influence when they do participate; and finally the need for an audience to hear them.  This helps realise both aspects of Article 12 which outline the need to have a voice but also for that voice to be given due weight.</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47549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Spend some time in small groups discussing where and when you think participation might happen</a:t>
            </a:r>
            <a:r>
              <a:rPr lang="en-GB" baseline="0" dirty="0" smtClean="0"/>
              <a:t> in a school or early years context?</a:t>
            </a:r>
          </a:p>
          <a:p>
            <a:endParaRPr lang="en-GB" baseline="0" dirty="0" smtClean="0"/>
          </a:p>
          <a:p>
            <a:r>
              <a:rPr lang="en-GB" baseline="0" dirty="0" smtClean="0"/>
              <a:t>What does it look like? What does it involve?  How do you ensure it is authentic participation? What might it be called?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Participation runs throughout </a:t>
            </a:r>
            <a:r>
              <a:rPr lang="en-GB" dirty="0" err="1" smtClean="0"/>
              <a:t>HGIOS</a:t>
            </a:r>
            <a:r>
              <a:rPr lang="en-GB" dirty="0" smtClean="0"/>
              <a:t> 4</a:t>
            </a:r>
            <a:r>
              <a:rPr lang="en-GB" baseline="0" dirty="0" smtClean="0"/>
              <a:t> and is mentioned throughout the document as a key feature of school improvement. It states that: </a:t>
            </a:r>
            <a:r>
              <a:rPr lang="en-GB" sz="1200" dirty="0" smtClean="0">
                <a:solidFill>
                  <a:srgbClr val="000000"/>
                </a:solidFill>
                <a:latin typeface="Arial"/>
              </a:rPr>
              <a:t>“Children and young people’s active participation in self-evaluation is an important factor.”</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QI</a:t>
            </a:r>
            <a:r>
              <a:rPr lang="en-GB" baseline="0" dirty="0" smtClean="0"/>
              <a:t> 2.2 for example it states that: </a:t>
            </a:r>
            <a:r>
              <a:rPr lang="en-GB" sz="1200" kern="1200" dirty="0" smtClean="0">
                <a:solidFill>
                  <a:schemeClr val="dk1"/>
                </a:solidFill>
                <a:effectLst/>
                <a:latin typeface="+mn-lt"/>
                <a:ea typeface="+mn-ea"/>
                <a:cs typeface="+mn-cs"/>
              </a:rPr>
              <a:t>Learners are fully involved in planning learning.</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85460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good is OUR school has recently been produced as a resource to</a:t>
            </a:r>
            <a:r>
              <a:rPr lang="en-GB" baseline="0" dirty="0" smtClean="0"/>
              <a:t> support children and young people’s participation in self-evaluation and school improvement.      </a:t>
            </a:r>
            <a:r>
              <a:rPr lang="en-GB" sz="1200" b="0" i="0" u="none" strike="noStrike" kern="1200" baseline="0" dirty="0" smtClean="0">
                <a:solidFill>
                  <a:schemeClr val="tx1"/>
                </a:solidFill>
                <a:latin typeface="+mn-lt"/>
                <a:ea typeface="+mn-ea"/>
                <a:cs typeface="+mn-cs"/>
              </a:rPr>
              <a:t>A strong, inclusive school ethos and a community that actively listens to children’s and young people’s views underpins effective learner participation. This resource is in two parts: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 One: A guide for staff and partners working with children and young people will support self-evaluation of your current approaches to learner participation. It is intended to be used by school staff and partners working collaboratively with</a:t>
            </a:r>
          </a:p>
          <a:p>
            <a:r>
              <a:rPr lang="en-GB" sz="1200" b="0" i="0" u="none" strike="noStrike" kern="1200" baseline="0" dirty="0" smtClean="0">
                <a:solidFill>
                  <a:schemeClr val="tx1"/>
                </a:solidFill>
                <a:latin typeface="+mn-lt"/>
                <a:ea typeface="+mn-ea"/>
                <a:cs typeface="+mn-cs"/>
              </a:rPr>
              <a:t>children and young people to evaluate what is working well and consider what would support increased learner participation.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 Two: A self-evaluation framework for use by children and young people includes some suggested activities to support children and young people to evaluate the quality of relationships, learning and teaching, school and community, health and wellbeing and successes and achievements. It is hoped that as their skills and confidence increase, children and young people will grow their self-evaluation activity in ways which work best for them in their own school context.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97255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8B9DC-A745-4914-BB14-9861D133E875}" type="datetimeFigureOut">
              <a:rPr lang="en-GB" smtClean="0"/>
              <a:t>03/10/2022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596C43-408A-4A18-83B8-72703062C12D}" type="slidenum">
              <a:rPr lang="en-GB" smtClean="0"/>
              <a:t>‹#›</a:t>
            </a:fld>
            <a:endParaRPr lang="en-GB"/>
          </a:p>
        </p:txBody>
      </p:sp>
    </p:spTree>
    <p:extLst>
      <p:ext uri="{BB962C8B-B14F-4D97-AF65-F5344CB8AC3E}">
        <p14:creationId xmlns:p14="http://schemas.microsoft.com/office/powerpoint/2010/main" val="408174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emf"/><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2.emf"/><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unicef.org.uk/rights-respecting-schools/the-right-to-participa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participationworks.org.uk/" TargetMode="External"/><Relationship Id="rId5" Type="http://schemas.openxmlformats.org/officeDocument/2006/relationships/hyperlink" Target="https://www.cypcs.org.uk/education" TargetMode="Externa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hyperlink" Target="https://www.cypcs.org.uk/get-help/teachers/golden-rul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tiff"/><Relationship Id="rId13" Type="http://schemas.openxmlformats.org/officeDocument/2006/relationships/hyperlink" Target="https://youtu.be/0iz0uQT28Zc" TargetMode="External"/><Relationship Id="rId3" Type="http://schemas.openxmlformats.org/officeDocument/2006/relationships/image" Target="../media/image1.emf"/><Relationship Id="rId7" Type="http://schemas.openxmlformats.org/officeDocument/2006/relationships/hyperlink" Target="https://youtu.be/9Zip-aZO6to" TargetMode="External"/><Relationship Id="rId12" Type="http://schemas.openxmlformats.org/officeDocument/2006/relationships/image" Target="../media/image28.tiff"/><Relationship Id="rId2" Type="http://schemas.openxmlformats.org/officeDocument/2006/relationships/notesSlide" Target="../notesSlides/notesSlide20.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5.tiff"/><Relationship Id="rId11" Type="http://schemas.openxmlformats.org/officeDocument/2006/relationships/hyperlink" Target="https://youtu.be/qrMXVIxHcys" TargetMode="External"/><Relationship Id="rId5" Type="http://schemas.openxmlformats.org/officeDocument/2006/relationships/hyperlink" Target="https://youtu.be/hxQOObrCbSw" TargetMode="External"/><Relationship Id="rId15" Type="http://schemas.openxmlformats.org/officeDocument/2006/relationships/hyperlink" Target="https://www.youtube.com/watch?v=p8LnWZagPEE&amp;t=4s" TargetMode="External"/><Relationship Id="rId10" Type="http://schemas.openxmlformats.org/officeDocument/2006/relationships/image" Target="../media/image27.tiff"/><Relationship Id="rId4" Type="http://schemas.openxmlformats.org/officeDocument/2006/relationships/image" Target="../media/image2.emf"/><Relationship Id="rId9" Type="http://schemas.openxmlformats.org/officeDocument/2006/relationships/hyperlink" Target="https://youtu.be/acqaruCDe6E" TargetMode="External"/><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hyperlink" Target="http://www.educationscotland.gov.uk"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cypcs.org.uk/ufiles/achievement-and-attainment.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9408" y="3680467"/>
            <a:ext cx="12303237" cy="3177533"/>
            <a:chOff x="-46348" y="3708280"/>
            <a:chExt cx="12303237" cy="317753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0633257" cy="1200329"/>
          </a:xfrm>
          <a:prstGeom prst="rect">
            <a:avLst/>
          </a:prstGeom>
        </p:spPr>
        <p:txBody>
          <a:bodyPr wrap="square">
            <a:spAutoFit/>
          </a:bodyPr>
          <a:lstStyle/>
          <a:p>
            <a:r>
              <a:rPr lang="en-GB" sz="3600" dirty="0" smtClean="0">
                <a:solidFill>
                  <a:srgbClr val="00ABB5"/>
                </a:solidFill>
              </a:rPr>
              <a:t>An Introduction to Learner Participation in Educational Settings</a:t>
            </a:r>
            <a:endParaRPr lang="en-US" sz="3600" dirty="0"/>
          </a:p>
        </p:txBody>
      </p:sp>
      <p:pic>
        <p:nvPicPr>
          <p:cNvPr id="1026" name="Picture 2" descr="\\scotland.gov.uk\dc2\FS6_Home\U441771\icons\knot%20and%20icons_previe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50017" y="528429"/>
            <a:ext cx="1859653" cy="170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597487" y="273672"/>
            <a:ext cx="10836972" cy="711200"/>
          </a:xfrm>
        </p:spPr>
        <p:txBody>
          <a:bodyPr/>
          <a:lstStyle/>
          <a:p>
            <a:r>
              <a:rPr lang="en-GB" dirty="0" smtClean="0">
                <a:solidFill>
                  <a:schemeClr val="accent2">
                    <a:lumMod val="75000"/>
                  </a:schemeClr>
                </a:solidFill>
              </a:rPr>
              <a:t>What is this resource?</a:t>
            </a:r>
            <a:endParaRPr lang="en-GB" dirty="0">
              <a:solidFill>
                <a:schemeClr val="accent2">
                  <a:lumMod val="75000"/>
                </a:schemeClr>
              </a:solidFill>
            </a:endParaRPr>
          </a:p>
        </p:txBody>
      </p:sp>
      <p:sp>
        <p:nvSpPr>
          <p:cNvPr id="4" name="Content Placeholder 3"/>
          <p:cNvSpPr>
            <a:spLocks noGrp="1"/>
          </p:cNvSpPr>
          <p:nvPr>
            <p:ph idx="1"/>
          </p:nvPr>
        </p:nvSpPr>
        <p:spPr>
          <a:xfrm>
            <a:off x="252662" y="1709530"/>
            <a:ext cx="9765981" cy="4068849"/>
          </a:xfrm>
        </p:spPr>
        <p:txBody>
          <a:bodyPr/>
          <a:lstStyle/>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r>
              <a:rPr lang="en-GB" sz="2400" dirty="0" smtClean="0">
                <a:solidFill>
                  <a:schemeClr val="tx1"/>
                </a:solidFill>
              </a:rPr>
              <a:t>A </a:t>
            </a:r>
            <a:r>
              <a:rPr lang="en-GB" sz="2400" dirty="0">
                <a:solidFill>
                  <a:schemeClr val="tx1"/>
                </a:solidFill>
              </a:rPr>
              <a:t>guide for schools and early years settings to </a:t>
            </a:r>
            <a:endParaRPr lang="en-GB" sz="2400" dirty="0" smtClean="0">
              <a:solidFill>
                <a:schemeClr val="tx1"/>
              </a:solidFill>
            </a:endParaRPr>
          </a:p>
          <a:p>
            <a:pPr>
              <a:buClr>
                <a:srgbClr val="00ABB5"/>
              </a:buClr>
            </a:pPr>
            <a:r>
              <a:rPr lang="en-GB" sz="2400" dirty="0" smtClean="0">
                <a:solidFill>
                  <a:schemeClr val="tx1"/>
                </a:solidFill>
              </a:rPr>
              <a:t>    take </a:t>
            </a:r>
            <a:r>
              <a:rPr lang="en-GB" sz="2400" dirty="0">
                <a:solidFill>
                  <a:schemeClr val="tx1"/>
                </a:solidFill>
              </a:rPr>
              <a:t>forward participation</a:t>
            </a: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r>
              <a:rPr lang="en-GB" sz="2400" dirty="0">
                <a:solidFill>
                  <a:schemeClr val="tx1"/>
                </a:solidFill>
              </a:rPr>
              <a:t>Developed in </a:t>
            </a:r>
            <a:r>
              <a:rPr lang="en-GB" sz="2400" dirty="0" smtClean="0">
                <a:solidFill>
                  <a:schemeClr val="tx1"/>
                </a:solidFill>
              </a:rPr>
              <a:t>a </a:t>
            </a:r>
            <a:r>
              <a:rPr lang="en-GB" sz="2400" dirty="0">
                <a:solidFill>
                  <a:schemeClr val="tx1"/>
                </a:solidFill>
              </a:rPr>
              <a:t>partnership between </a:t>
            </a:r>
            <a:r>
              <a:rPr lang="en-GB" sz="2400" dirty="0" smtClean="0">
                <a:solidFill>
                  <a:schemeClr val="tx1"/>
                </a:solidFill>
              </a:rPr>
              <a:t>Education Scotland and the University of Stirling. Followed by consultation with children and young people and key stakeholders.  A pilot also took place with a number of early years and school settings.</a:t>
            </a:r>
            <a:endParaRPr lang="en-GB" sz="2400" dirty="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52522" y="399267"/>
            <a:ext cx="4010485" cy="233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922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bwMode="auto">
          <a:xfrm>
            <a:off x="677514" y="455821"/>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Definition</a:t>
            </a:r>
            <a:endParaRPr lang="en-GB" kern="0" dirty="0">
              <a:solidFill>
                <a:schemeClr val="accent2">
                  <a:lumMod val="75000"/>
                </a:schemeClr>
              </a:solidFill>
            </a:endParaRPr>
          </a:p>
        </p:txBody>
      </p:sp>
      <p:sp>
        <p:nvSpPr>
          <p:cNvPr id="3" name="Rectangle 2"/>
          <p:cNvSpPr/>
          <p:nvPr/>
        </p:nvSpPr>
        <p:spPr>
          <a:xfrm>
            <a:off x="2623930" y="1849472"/>
            <a:ext cx="7129670" cy="2677656"/>
          </a:xfrm>
          <a:prstGeom prst="rect">
            <a:avLst/>
          </a:prstGeom>
        </p:spPr>
        <p:txBody>
          <a:bodyPr wrap="square">
            <a:spAutoFit/>
          </a:bodyPr>
          <a:lstStyle/>
          <a:p>
            <a:r>
              <a:rPr lang="en-GB" sz="2800" b="1" dirty="0">
                <a:solidFill>
                  <a:schemeClr val="tx2">
                    <a:lumMod val="60000"/>
                    <a:lumOff val="40000"/>
                  </a:schemeClr>
                </a:solidFill>
                <a:latin typeface="Calibri Light" panose="020F0302020204030204" pitchFamily="34" charset="0"/>
              </a:rPr>
              <a:t>Learner participation in schools and early years </a:t>
            </a:r>
          </a:p>
          <a:p>
            <a:r>
              <a:rPr lang="en-GB" sz="2800" b="1" dirty="0">
                <a:solidFill>
                  <a:schemeClr val="tx2">
                    <a:lumMod val="60000"/>
                    <a:lumOff val="40000"/>
                  </a:schemeClr>
                </a:solidFill>
                <a:latin typeface="Calibri Light" panose="020F0302020204030204" pitchFamily="34" charset="0"/>
              </a:rPr>
              <a:t>s</a:t>
            </a:r>
            <a:r>
              <a:rPr lang="en-GB" sz="2800" b="1" dirty="0" smtClean="0">
                <a:solidFill>
                  <a:schemeClr val="tx2">
                    <a:lumMod val="60000"/>
                    <a:lumOff val="40000"/>
                  </a:schemeClr>
                </a:solidFill>
                <a:latin typeface="Calibri Light" panose="020F0302020204030204" pitchFamily="34" charset="0"/>
              </a:rPr>
              <a:t>ettings </a:t>
            </a:r>
            <a:r>
              <a:rPr lang="en-GB" sz="2800" b="1" dirty="0">
                <a:solidFill>
                  <a:schemeClr val="tx2">
                    <a:lumMod val="60000"/>
                    <a:lumOff val="40000"/>
                  </a:schemeClr>
                </a:solidFill>
                <a:latin typeface="Calibri Light" panose="020F0302020204030204" pitchFamily="34" charset="0"/>
              </a:rPr>
              <a:t>includes all the ways in which children </a:t>
            </a:r>
          </a:p>
          <a:p>
            <a:r>
              <a:rPr lang="en-GB" sz="2800" b="1" dirty="0">
                <a:solidFill>
                  <a:schemeClr val="tx2">
                    <a:lumMod val="60000"/>
                    <a:lumOff val="40000"/>
                  </a:schemeClr>
                </a:solidFill>
                <a:latin typeface="Calibri Light" panose="020F0302020204030204" pitchFamily="34" charset="0"/>
              </a:rPr>
              <a:t>a</a:t>
            </a:r>
            <a:r>
              <a:rPr lang="en-GB" sz="2800" b="1" dirty="0" smtClean="0">
                <a:solidFill>
                  <a:schemeClr val="tx2">
                    <a:lumMod val="60000"/>
                    <a:lumOff val="40000"/>
                  </a:schemeClr>
                </a:solidFill>
                <a:latin typeface="Calibri Light" panose="020F0302020204030204" pitchFamily="34" charset="0"/>
              </a:rPr>
              <a:t>nd </a:t>
            </a:r>
            <a:r>
              <a:rPr lang="en-GB" sz="2800" b="1" dirty="0">
                <a:solidFill>
                  <a:schemeClr val="tx2">
                    <a:lumMod val="60000"/>
                    <a:lumOff val="40000"/>
                  </a:schemeClr>
                </a:solidFill>
                <a:latin typeface="Calibri Light" panose="020F0302020204030204" pitchFamily="34" charset="0"/>
              </a:rPr>
              <a:t>young people engage in practices and </a:t>
            </a:r>
          </a:p>
          <a:p>
            <a:r>
              <a:rPr lang="en-GB" sz="2800" b="1" dirty="0">
                <a:solidFill>
                  <a:schemeClr val="tx2">
                    <a:lumMod val="60000"/>
                    <a:lumOff val="40000"/>
                  </a:schemeClr>
                </a:solidFill>
                <a:latin typeface="Calibri Light" panose="020F0302020204030204" pitchFamily="34" charset="0"/>
              </a:rPr>
              <a:t>d</a:t>
            </a:r>
            <a:r>
              <a:rPr lang="en-GB" sz="2800" b="1" dirty="0" smtClean="0">
                <a:solidFill>
                  <a:schemeClr val="tx2">
                    <a:lumMod val="60000"/>
                    <a:lumOff val="40000"/>
                  </a:schemeClr>
                </a:solidFill>
                <a:latin typeface="Calibri Light" panose="020F0302020204030204" pitchFamily="34" charset="0"/>
              </a:rPr>
              <a:t>ialogue </a:t>
            </a:r>
            <a:r>
              <a:rPr lang="en-GB" sz="2800" b="1" dirty="0">
                <a:solidFill>
                  <a:schemeClr val="tx2">
                    <a:lumMod val="60000"/>
                    <a:lumOff val="40000"/>
                  </a:schemeClr>
                </a:solidFill>
                <a:latin typeface="Calibri Light" panose="020F0302020204030204" pitchFamily="34" charset="0"/>
              </a:rPr>
              <a:t>with educational staff, parents, carers,</a:t>
            </a:r>
          </a:p>
          <a:p>
            <a:r>
              <a:rPr lang="en-GB" sz="2800" b="1" dirty="0">
                <a:solidFill>
                  <a:schemeClr val="tx2">
                    <a:lumMod val="60000"/>
                    <a:lumOff val="40000"/>
                  </a:schemeClr>
                </a:solidFill>
                <a:latin typeface="Calibri Light" panose="020F0302020204030204" pitchFamily="34" charset="0"/>
              </a:rPr>
              <a:t>and community members to create positive</a:t>
            </a:r>
          </a:p>
          <a:p>
            <a:r>
              <a:rPr lang="en-GB" sz="2800" b="1" dirty="0">
                <a:solidFill>
                  <a:schemeClr val="tx2">
                    <a:lumMod val="60000"/>
                    <a:lumOff val="40000"/>
                  </a:schemeClr>
                </a:solidFill>
                <a:latin typeface="Calibri Light" panose="020F0302020204030204" pitchFamily="34" charset="0"/>
              </a:rPr>
              <a:t>outcomes and changes</a:t>
            </a:r>
          </a:p>
        </p:txBody>
      </p:sp>
    </p:spTree>
    <p:extLst>
      <p:ext uri="{BB962C8B-B14F-4D97-AF65-F5344CB8AC3E}">
        <p14:creationId xmlns:p14="http://schemas.microsoft.com/office/powerpoint/2010/main" val="3822857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p:txBody>
          <a:bodyPr/>
          <a:lstStyle/>
          <a:p>
            <a:r>
              <a:rPr lang="en-GB" dirty="0" smtClean="0">
                <a:solidFill>
                  <a:schemeClr val="accent2">
                    <a:lumMod val="75000"/>
                  </a:schemeClr>
                </a:solidFill>
              </a:rPr>
              <a:t>Benefits and rationale</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pupil-teacher relations</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peer relations across the school age ranges</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teaching and learning</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guidance and support</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A better school ethos and a greater sense of shared community</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A reciprocal sense of feeling valued, trusted and respected</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Life skills such as teamwork, problem-solving and citizenship</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engagement, empowerment, and commitment to education</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achievement and attainment</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An addressing of the ‘attainment gap’ between learners from different backgrounds</a:t>
            </a:r>
          </a:p>
          <a:p>
            <a:pPr marL="342900" indent="-342900">
              <a:buFont typeface="Arial" panose="020B0604020202020204" pitchFamily="34" charset="0"/>
              <a:buChar char="•"/>
            </a:pPr>
            <a:endParaRPr lang="en-GB" b="1" dirty="0">
              <a:solidFill>
                <a:schemeClr val="tx2"/>
              </a:solidFill>
              <a:latin typeface="Calibri Light" panose="020F0302020204030204" pitchFamily="34" charset="0"/>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976205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p:txBody>
          <a:bodyPr/>
          <a:lstStyle/>
          <a:p>
            <a:r>
              <a:rPr lang="en-GB" dirty="0" smtClean="0">
                <a:solidFill>
                  <a:schemeClr val="accent2">
                    <a:lumMod val="75000"/>
                  </a:schemeClr>
                </a:solidFill>
              </a:rPr>
              <a:t>Principles of Participation</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457200" lvl="0" indent="-457200">
              <a:buFont typeface="Arial" panose="020B0604020202020204" pitchFamily="34" charset="0"/>
              <a:buChar char="•"/>
            </a:pPr>
            <a:r>
              <a:rPr lang="en-GB" sz="2800" b="1" dirty="0">
                <a:solidFill>
                  <a:srgbClr val="0070C0"/>
                </a:solidFill>
              </a:rPr>
              <a:t>e</a:t>
            </a:r>
            <a:r>
              <a:rPr lang="en-GB" sz="2800" b="1" dirty="0" smtClean="0">
                <a:solidFill>
                  <a:srgbClr val="0070C0"/>
                </a:solidFill>
              </a:rPr>
              <a:t>qual </a:t>
            </a:r>
            <a:r>
              <a:rPr lang="en-GB" sz="2800" b="1" dirty="0">
                <a:solidFill>
                  <a:srgbClr val="0070C0"/>
                </a:solidFill>
              </a:rPr>
              <a:t>opportunities for inclusive, voluntary participation</a:t>
            </a:r>
          </a:p>
          <a:p>
            <a:pPr marL="457200" lvl="0" indent="-457200">
              <a:buFont typeface="Arial" panose="020B0604020202020204" pitchFamily="34" charset="0"/>
              <a:buChar char="•"/>
            </a:pPr>
            <a:r>
              <a:rPr lang="en-GB" sz="2800" b="1" dirty="0">
                <a:solidFill>
                  <a:srgbClr val="0070C0"/>
                </a:solidFill>
              </a:rPr>
              <a:t>r</a:t>
            </a:r>
            <a:r>
              <a:rPr lang="en-GB" sz="2800" b="1" dirty="0" smtClean="0">
                <a:solidFill>
                  <a:srgbClr val="0070C0"/>
                </a:solidFill>
              </a:rPr>
              <a:t>espect </a:t>
            </a:r>
            <a:r>
              <a:rPr lang="en-GB" sz="2800" b="1" dirty="0">
                <a:solidFill>
                  <a:srgbClr val="0070C0"/>
                </a:solidFill>
              </a:rPr>
              <a:t>for children and young people’s rights and differences</a:t>
            </a:r>
          </a:p>
          <a:p>
            <a:pPr marL="457200" lvl="0" indent="-457200">
              <a:buFont typeface="Arial" panose="020B0604020202020204" pitchFamily="34" charset="0"/>
              <a:buChar char="•"/>
            </a:pPr>
            <a:r>
              <a:rPr lang="en-GB" sz="2800" b="1" dirty="0">
                <a:solidFill>
                  <a:srgbClr val="0070C0"/>
                </a:solidFill>
              </a:rPr>
              <a:t>t</a:t>
            </a:r>
            <a:r>
              <a:rPr lang="en-GB" sz="2800" b="1" dirty="0" smtClean="0">
                <a:solidFill>
                  <a:srgbClr val="0070C0"/>
                </a:solidFill>
              </a:rPr>
              <a:t>ransparency </a:t>
            </a:r>
            <a:r>
              <a:rPr lang="en-GB" sz="2800" b="1" dirty="0">
                <a:solidFill>
                  <a:srgbClr val="0070C0"/>
                </a:solidFill>
              </a:rPr>
              <a:t>and accountability in decision making</a:t>
            </a:r>
          </a:p>
          <a:p>
            <a:pPr marL="457200" lvl="0" indent="-457200">
              <a:buFont typeface="Arial" panose="020B0604020202020204" pitchFamily="34" charset="0"/>
              <a:buChar char="•"/>
            </a:pPr>
            <a:r>
              <a:rPr lang="en-GB" sz="2800" b="1" dirty="0">
                <a:solidFill>
                  <a:srgbClr val="0070C0"/>
                </a:solidFill>
              </a:rPr>
              <a:t>i</a:t>
            </a:r>
            <a:r>
              <a:rPr lang="en-GB" sz="2800" b="1" dirty="0" smtClean="0">
                <a:solidFill>
                  <a:srgbClr val="0070C0"/>
                </a:solidFill>
              </a:rPr>
              <a:t>ntergenerational </a:t>
            </a:r>
            <a:r>
              <a:rPr lang="en-GB" sz="2800" b="1" dirty="0">
                <a:solidFill>
                  <a:srgbClr val="0070C0"/>
                </a:solidFill>
              </a:rPr>
              <a:t>power sharing</a:t>
            </a:r>
          </a:p>
          <a:p>
            <a:pPr marL="457200" lvl="0" indent="-457200">
              <a:buFont typeface="Arial" panose="020B0604020202020204" pitchFamily="34" charset="0"/>
              <a:buChar char="•"/>
            </a:pPr>
            <a:r>
              <a:rPr lang="en-GB" sz="2800" b="1" dirty="0">
                <a:solidFill>
                  <a:srgbClr val="0070C0"/>
                </a:solidFill>
              </a:rPr>
              <a:t>r</a:t>
            </a:r>
            <a:r>
              <a:rPr lang="en-GB" sz="2800" b="1" dirty="0" smtClean="0">
                <a:solidFill>
                  <a:srgbClr val="0070C0"/>
                </a:solidFill>
              </a:rPr>
              <a:t>elevance </a:t>
            </a:r>
            <a:r>
              <a:rPr lang="en-GB" sz="2800" b="1" dirty="0">
                <a:solidFill>
                  <a:srgbClr val="0070C0"/>
                </a:solidFill>
              </a:rPr>
              <a:t>of content, purpose and outcome</a:t>
            </a:r>
          </a:p>
          <a:p>
            <a:endParaRPr lang="en-GB" dirty="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45415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9771" y="382300"/>
            <a:ext cx="6548542" cy="76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scotland.gov.uk\dc2\FS6_Home\U441771\icons\knot%20and%20icons_previe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834" y="382300"/>
            <a:ext cx="1859653" cy="17082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cotland.gov.uk\dc2\FS6_Home\U441771\icons\arena-titles-1_preview.jpe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51043" y="1861915"/>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scotland.gov.uk\dc2\FS6_Home\U441771\icons\arena-titles-2_preview.jpe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551043" y="2880262"/>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land.gov.uk\dc2\FS6_Home\U441771\icons\arena-titles-3_preview.jpe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51043" y="3770999"/>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otland.gov.uk\dc2\FS6_Home\U441771\icons\arena-titles-4_preview.jpe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44042" y="4819226"/>
            <a:ext cx="76200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4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925323" y="2613015"/>
            <a:ext cx="10836972" cy="711200"/>
          </a:xfrm>
        </p:spPr>
        <p:txBody>
          <a:bodyPr/>
          <a:lstStyle/>
          <a:p>
            <a:pPr algn="ct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rgbClr val="0070C0"/>
                </a:solidFill>
              </a:rPr>
              <a:t>What helps participation to happen?</a:t>
            </a:r>
            <a:br>
              <a:rPr lang="en-GB" dirty="0" smtClean="0">
                <a:solidFill>
                  <a:srgbClr val="0070C0"/>
                </a:solidFill>
              </a:rPr>
            </a:br>
            <a:r>
              <a:rPr lang="en-GB" dirty="0">
                <a:solidFill>
                  <a:srgbClr val="0070C0"/>
                </a:solidFill>
              </a:rPr>
              <a:t/>
            </a:r>
            <a:br>
              <a:rPr lang="en-GB" dirty="0">
                <a:solidFill>
                  <a:srgbClr val="0070C0"/>
                </a:solidFill>
              </a:rPr>
            </a:b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rgbClr val="0070C0"/>
                </a:solidFill>
              </a:rPr>
              <a:t>What stops it from happening?</a:t>
            </a:r>
            <a:br>
              <a:rPr lang="en-GB" dirty="0" smtClean="0">
                <a:solidFill>
                  <a:srgbClr val="0070C0"/>
                </a:solidFill>
              </a:rPr>
            </a:b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chemeClr val="accent2">
                    <a:lumMod val="75000"/>
                  </a:schemeClr>
                </a:solidFill>
              </a:rPr>
              <a:t/>
            </a:r>
            <a:br>
              <a:rPr lang="en-GB" dirty="0" smtClean="0">
                <a:solidFill>
                  <a:schemeClr val="accent2">
                    <a:lumMod val="75000"/>
                  </a:schemeClr>
                </a:solidFill>
              </a:rPr>
            </a:br>
            <a:endParaRPr lang="en-GB" dirty="0">
              <a:solidFill>
                <a:schemeClr val="accent2">
                  <a:lumMod val="75000"/>
                </a:schemeClr>
              </a:solidFill>
            </a:endParaRPr>
          </a:p>
        </p:txBody>
      </p:sp>
      <p:sp>
        <p:nvSpPr>
          <p:cNvPr id="4" name="Content Placeholder 3"/>
          <p:cNvSpPr>
            <a:spLocks noGrp="1"/>
          </p:cNvSpPr>
          <p:nvPr>
            <p:ph idx="1"/>
          </p:nvPr>
        </p:nvSpPr>
        <p:spPr>
          <a:xfrm>
            <a:off x="1537252" y="5208104"/>
            <a:ext cx="9966471" cy="381483"/>
          </a:xfrm>
        </p:spPr>
        <p:txBody>
          <a:bodyPr/>
          <a:lstStyle/>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Shape 107" descr="IMAG1806.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42136" y="2990367"/>
            <a:ext cx="1900765" cy="2520949"/>
          </a:xfrm>
          <a:prstGeom prst="rect">
            <a:avLst/>
          </a:prstGeom>
          <a:noFill/>
          <a:ln>
            <a:noFill/>
          </a:ln>
        </p:spPr>
      </p:pic>
      <p:sp>
        <p:nvSpPr>
          <p:cNvPr id="10" name="Title 1"/>
          <p:cNvSpPr txBox="1">
            <a:spLocks/>
          </p:cNvSpPr>
          <p:nvPr/>
        </p:nvSpPr>
        <p:spPr bwMode="auto">
          <a:xfrm>
            <a:off x="571246" y="488006"/>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Discussion Point</a:t>
            </a:r>
            <a:endParaRPr lang="en-GB" kern="0" dirty="0">
              <a:solidFill>
                <a:schemeClr val="accent2">
                  <a:lumMod val="75000"/>
                </a:schemeClr>
              </a:solidFill>
            </a:endParaRPr>
          </a:p>
        </p:txBody>
      </p:sp>
    </p:spTree>
    <p:extLst>
      <p:ext uri="{BB962C8B-B14F-4D97-AF65-F5344CB8AC3E}">
        <p14:creationId xmlns:p14="http://schemas.microsoft.com/office/powerpoint/2010/main" val="1638993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Rounded Rectangle 4"/>
          <p:cNvSpPr/>
          <p:nvPr/>
        </p:nvSpPr>
        <p:spPr>
          <a:xfrm>
            <a:off x="5047577" y="2926866"/>
            <a:ext cx="2096846" cy="1004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Laying the groundwork</a:t>
            </a:r>
          </a:p>
          <a:p>
            <a:pPr lvl="0" algn="ctr" defTabSz="577850">
              <a:lnSpc>
                <a:spcPct val="90000"/>
              </a:lnSpc>
              <a:spcBef>
                <a:spcPct val="0"/>
              </a:spcBef>
              <a:spcAft>
                <a:spcPct val="35000"/>
              </a:spcAft>
            </a:pPr>
            <a:r>
              <a:rPr lang="en-GB" sz="1300" kern="1200"/>
              <a:t>(where are we now?)</a:t>
            </a:r>
          </a:p>
        </p:txBody>
      </p:sp>
      <p:sp>
        <p:nvSpPr>
          <p:cNvPr id="3" name="Content Placeholder 2"/>
          <p:cNvSpPr>
            <a:spLocks noGrp="1"/>
          </p:cNvSpPr>
          <p:nvPr>
            <p:ph sz="half" idx="1"/>
          </p:nvPr>
        </p:nvSpPr>
        <p:spPr>
          <a:xfrm>
            <a:off x="667461" y="1171920"/>
            <a:ext cx="6329687" cy="3702050"/>
          </a:xfrm>
        </p:spPr>
        <p:txBody>
          <a:bodyPr/>
          <a:lstStyle/>
          <a:p>
            <a:pPr marL="342900" indent="-342900">
              <a:buFont typeface="Arial" panose="020B0604020202020204" pitchFamily="34" charset="0"/>
              <a:buChar char="•"/>
            </a:pPr>
            <a:r>
              <a:rPr lang="en-GB" dirty="0" smtClean="0"/>
              <a:t>Learner participation resource</a:t>
            </a:r>
          </a:p>
          <a:p>
            <a:pPr marL="342900" indent="-342900">
              <a:buFont typeface="Arial" panose="020B0604020202020204" pitchFamily="34" charset="0"/>
              <a:buChar char="•"/>
            </a:pPr>
            <a:r>
              <a:rPr lang="en-GB" dirty="0" smtClean="0"/>
              <a:t>7 Golden rules</a:t>
            </a:r>
          </a:p>
          <a:p>
            <a:pPr marL="342900" indent="-342900">
              <a:buFont typeface="Arial" panose="020B0604020202020204" pitchFamily="34" charset="0"/>
              <a:buChar char="•"/>
            </a:pPr>
            <a:r>
              <a:rPr lang="en-GB" dirty="0" smtClean="0"/>
              <a:t>Implementation framework</a:t>
            </a:r>
          </a:p>
          <a:p>
            <a:pPr marL="342900" indent="-342900">
              <a:buFont typeface="Arial" panose="020B0604020202020204" pitchFamily="34" charset="0"/>
              <a:buChar char="•"/>
            </a:pPr>
            <a:r>
              <a:rPr lang="en-GB" dirty="0" smtClean="0"/>
              <a:t>Readiness Checklist</a:t>
            </a:r>
          </a:p>
          <a:p>
            <a:pPr marL="342900" indent="-342900">
              <a:buFont typeface="Arial" panose="020B0604020202020204" pitchFamily="34" charset="0"/>
              <a:buChar char="•"/>
            </a:pPr>
            <a:r>
              <a:rPr lang="en-GB" dirty="0" smtClean="0"/>
              <a:t>Introductory Power point</a:t>
            </a:r>
          </a:p>
          <a:p>
            <a:pPr marL="342900" indent="-342900">
              <a:buFont typeface="Arial" panose="020B0604020202020204" pitchFamily="34" charset="0"/>
              <a:buChar char="•"/>
            </a:pPr>
            <a:r>
              <a:rPr lang="en-GB" dirty="0" smtClean="0"/>
              <a:t>Film case Studies</a:t>
            </a:r>
          </a:p>
          <a:p>
            <a:pPr marL="342900" indent="-342900">
              <a:buFont typeface="Arial" panose="020B0604020202020204" pitchFamily="34" charset="0"/>
              <a:buChar char="•"/>
            </a:pPr>
            <a:r>
              <a:rPr lang="en-GB" dirty="0" smtClean="0"/>
              <a:t>Participation Mapping Tool</a:t>
            </a:r>
          </a:p>
          <a:p>
            <a:pPr marL="342900" indent="-342900">
              <a:buFont typeface="Arial" panose="020B0604020202020204" pitchFamily="34" charset="0"/>
              <a:buChar char="•"/>
            </a:pPr>
            <a:r>
              <a:rPr lang="en-GB" dirty="0" smtClean="0"/>
              <a:t>Additional models </a:t>
            </a:r>
            <a:r>
              <a:rPr lang="en-GB" dirty="0"/>
              <a:t>of participation</a:t>
            </a:r>
            <a:endParaRPr lang="en-GB" dirty="0" smtClean="0"/>
          </a:p>
          <a:p>
            <a:pPr marL="342900" indent="-342900">
              <a:buFont typeface="Arial" panose="020B0604020202020204" pitchFamily="34" charset="0"/>
              <a:buChar char="•"/>
            </a:pPr>
            <a:endParaRPr lang="en-GB" dirty="0" smtClean="0"/>
          </a:p>
        </p:txBody>
      </p:sp>
      <p:sp>
        <p:nvSpPr>
          <p:cNvPr id="4" name="Content Placeholder 3"/>
          <p:cNvSpPr>
            <a:spLocks noGrp="1"/>
          </p:cNvSpPr>
          <p:nvPr>
            <p:ph sz="half" idx="2"/>
          </p:nvPr>
        </p:nvSpPr>
        <p:spPr>
          <a:xfrm>
            <a:off x="7500729" y="1436964"/>
            <a:ext cx="4250635" cy="3702050"/>
          </a:xfrm>
        </p:spPr>
        <p:txBody>
          <a:bodyPr/>
          <a:lstStyle/>
          <a:p>
            <a:r>
              <a:rPr lang="en-GB" dirty="0">
                <a:hlinkClick r:id="rId5"/>
              </a:rPr>
              <a:t>https://</a:t>
            </a:r>
            <a:r>
              <a:rPr lang="en-GB" dirty="0" smtClean="0">
                <a:hlinkClick r:id="rId5"/>
              </a:rPr>
              <a:t>www.cypcs.org.uk/education</a:t>
            </a:r>
            <a:endParaRPr lang="en-GB" dirty="0" smtClean="0"/>
          </a:p>
          <a:p>
            <a:r>
              <a:rPr lang="en-GB" dirty="0">
                <a:hlinkClick r:id="rId6"/>
              </a:rPr>
              <a:t>http://www.participationworks.org.uk</a:t>
            </a:r>
            <a:r>
              <a:rPr lang="en-GB" dirty="0" smtClean="0">
                <a:hlinkClick r:id="rId6"/>
              </a:rPr>
              <a:t>/</a:t>
            </a:r>
            <a:endParaRPr lang="en-GB" dirty="0" smtClean="0"/>
          </a:p>
          <a:p>
            <a:r>
              <a:rPr lang="en-GB" dirty="0">
                <a:hlinkClick r:id="rId7"/>
              </a:rPr>
              <a:t>https://www.unicef.org.uk/rights-respecting-schools/the-right-to-participation</a:t>
            </a:r>
            <a:r>
              <a:rPr lang="en-GB" dirty="0" smtClean="0">
                <a:hlinkClick r:id="rId7"/>
              </a:rPr>
              <a:t>/</a:t>
            </a:r>
            <a:endParaRPr lang="en-GB" dirty="0" smtClean="0"/>
          </a:p>
          <a:p>
            <a:endParaRPr lang="en-GB" dirty="0"/>
          </a:p>
        </p:txBody>
      </p:sp>
      <p:sp>
        <p:nvSpPr>
          <p:cNvPr id="10" name="Title 1"/>
          <p:cNvSpPr txBox="1">
            <a:spLocks/>
          </p:cNvSpPr>
          <p:nvPr/>
        </p:nvSpPr>
        <p:spPr bwMode="auto">
          <a:xfrm>
            <a:off x="580516" y="259512"/>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Materials and Links to support you</a:t>
            </a:r>
            <a:endParaRPr lang="en-GB" kern="0" dirty="0">
              <a:solidFill>
                <a:schemeClr val="accent2">
                  <a:lumMod val="75000"/>
                </a:schemeClr>
              </a:solidFill>
            </a:endParaRPr>
          </a:p>
        </p:txBody>
      </p:sp>
    </p:spTree>
    <p:extLst>
      <p:ext uri="{BB962C8B-B14F-4D97-AF65-F5344CB8AC3E}">
        <p14:creationId xmlns:p14="http://schemas.microsoft.com/office/powerpoint/2010/main" val="276563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A83B57F9-6C29-452E-825B-C92265C2845B}" type="slidenum">
              <a:rPr lang="en-GB" smtClean="0">
                <a:solidFill>
                  <a:srgbClr val="000000"/>
                </a:solidFill>
              </a:rPr>
              <a:pPr/>
              <a:t>17</a:t>
            </a:fld>
            <a:endParaRPr lang="en-GB">
              <a:solidFill>
                <a:srgbClr val="000000"/>
              </a:solidFill>
            </a:endParaRPr>
          </a:p>
        </p:txBody>
      </p:sp>
      <p:sp>
        <p:nvSpPr>
          <p:cNvPr id="15" name="Rectangle 14"/>
          <p:cNvSpPr/>
          <p:nvPr/>
        </p:nvSpPr>
        <p:spPr>
          <a:xfrm>
            <a:off x="326834" y="5509842"/>
            <a:ext cx="5968365" cy="369332"/>
          </a:xfrm>
          <a:prstGeom prst="rect">
            <a:avLst/>
          </a:prstGeom>
        </p:spPr>
        <p:txBody>
          <a:bodyPr wrap="none">
            <a:spAutoFit/>
          </a:bodyPr>
          <a:lstStyle/>
          <a:p>
            <a:r>
              <a:rPr lang="en-GB" dirty="0">
                <a:hlinkClick r:id="rId3"/>
              </a:rPr>
              <a:t>https://www.cypcs.org.uk/get-help/teachers/golden-rules</a:t>
            </a:r>
            <a:r>
              <a:rPr lang="en-GB" dirty="0"/>
              <a:t>/</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06" y="591841"/>
            <a:ext cx="5177485" cy="365469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0201" y="591841"/>
            <a:ext cx="3593932" cy="5098942"/>
          </a:xfrm>
          <a:prstGeom prst="rect">
            <a:avLst/>
          </a:prstGeom>
        </p:spPr>
      </p:pic>
    </p:spTree>
    <p:extLst>
      <p:ext uri="{BB962C8B-B14F-4D97-AF65-F5344CB8AC3E}">
        <p14:creationId xmlns:p14="http://schemas.microsoft.com/office/powerpoint/2010/main" val="4056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5" name="Rectangle 3"/>
          <p:cNvSpPr>
            <a:spLocks noChangeArrowheads="1"/>
          </p:cNvSpPr>
          <p:nvPr/>
        </p:nvSpPr>
        <p:spPr bwMode="auto">
          <a:xfrm>
            <a:off x="0" y="278638"/>
            <a:ext cx="65" cy="3571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9675" rIns="0" bIns="396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0" y="457200"/>
            <a:ext cx="312906" cy="646331"/>
          </a:xfrm>
          <a:prstGeom prst="rect">
            <a:avLst/>
          </a:prstGeom>
          <a:solidFill>
            <a:srgbClr val="F7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descr="https://photos-2.dropbox.com/pdf/image/0/1036974384/AVOW7dVSDLTDjV0n4UbmqmGJh-IhQIfFcS8B4yqn8acId0KWJF27Xs_EtrpQ0vLCGg6gyJgL1P6ADxROzxY2UVfxlCuH1hxPLXgV7PLUruklCTwk90nyNSuaRdzcSSJAJngi7FYeOWq_X4gMqHjPcy5eEDN1Qj_SKq92EeR9xnp-SofIEuoxrXfprZRJHyV09p4CLZh0C0b34Q01Om2TZVl2tfdI6aOZcohyYOPQ7ZX3FuWyxz4z0FybRW10ohzN8cpRSUJflVxK3feKk7wIlKoIYoQ0P_gr6YpeX0e8BUsQqp3mN8Zghswp3IilYqyQ7-DgsS6nXMF1eTTAc7MMDaCkcsqeJDc-i9s_Va2CoZay6TxBaTBiSC0g0Cz8CtKocoDGqKqc68UbXwav1tdFLaKl?page=0&amp;scale_percent=0"/>
          <p:cNvSpPr>
            <a:spLocks noChangeAspect="1" noChangeArrowheads="1"/>
          </p:cNvSpPr>
          <p:nvPr/>
        </p:nvSpPr>
        <p:spPr bwMode="auto">
          <a:xfrm>
            <a:off x="63500" y="-877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5"/>
          <p:cNvSpPr>
            <a:spLocks noChangeAspect="1" noChangeArrowheads="1"/>
          </p:cNvSpPr>
          <p:nvPr/>
        </p:nvSpPr>
        <p:spPr bwMode="auto">
          <a:xfrm>
            <a:off x="155575" y="684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74D4184D-21E8-4921-8DE9-EB1D818D31AD" descr="47724DF0-5713-42CC-ADD5-5DFCA338ED15@hom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7220" y="137952"/>
            <a:ext cx="8725547" cy="57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84952" y="259512"/>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Participation </a:t>
            </a:r>
          </a:p>
          <a:p>
            <a:r>
              <a:rPr lang="en-GB" kern="0" dirty="0" smtClean="0">
                <a:solidFill>
                  <a:schemeClr val="accent2">
                    <a:lumMod val="75000"/>
                  </a:schemeClr>
                </a:solidFill>
              </a:rPr>
              <a:t>Mapping Tool</a:t>
            </a:r>
            <a:endParaRPr lang="en-GB" kern="0" dirty="0">
              <a:solidFill>
                <a:schemeClr val="accent2">
                  <a:lumMod val="75000"/>
                </a:schemeClr>
              </a:solidFill>
            </a:endParaRPr>
          </a:p>
        </p:txBody>
      </p:sp>
    </p:spTree>
    <p:extLst>
      <p:ext uri="{BB962C8B-B14F-4D97-AF65-F5344CB8AC3E}">
        <p14:creationId xmlns:p14="http://schemas.microsoft.com/office/powerpoint/2010/main" val="235952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7409" y="1020417"/>
            <a:ext cx="10561982" cy="50225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8" name="Straight Connector 7"/>
          <p:cNvCxnSpPr>
            <a:stCxn id="6" idx="2"/>
            <a:endCxn id="6" idx="0"/>
          </p:cNvCxnSpPr>
          <p:nvPr/>
        </p:nvCxnSpPr>
        <p:spPr>
          <a:xfrm flipV="1">
            <a:off x="6248400" y="1020417"/>
            <a:ext cx="0" cy="5022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967409" y="3531704"/>
            <a:ext cx="1056198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0017" y="1235634"/>
            <a:ext cx="4189672" cy="77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cstate="print"/>
          <a:srcRect/>
          <a:stretch>
            <a:fillRect/>
          </a:stretch>
        </p:blipFill>
        <p:spPr bwMode="auto">
          <a:xfrm>
            <a:off x="1952260" y="3712137"/>
            <a:ext cx="3308853" cy="753846"/>
          </a:xfrm>
          <a:prstGeom prst="rect">
            <a:avLst/>
          </a:prstGeom>
          <a:noFill/>
          <a:ln w="9525">
            <a:noFill/>
            <a:miter lim="800000"/>
            <a:headEnd/>
            <a:tailEnd/>
          </a:ln>
        </p:spPr>
      </p:pic>
      <p:pic>
        <p:nvPicPr>
          <p:cNvPr id="1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1461" y="3829483"/>
            <a:ext cx="3867033" cy="636500"/>
          </a:xfrm>
          <a:prstGeom prst="rect">
            <a:avLst/>
          </a:prstGeom>
          <a:noFill/>
          <a:ln w="9525">
            <a:noFill/>
            <a:miter lim="800000"/>
            <a:headEnd/>
            <a:tailEnd/>
          </a:ln>
        </p:spPr>
      </p:pic>
      <p:sp>
        <p:nvSpPr>
          <p:cNvPr id="17" name="Title 8">
            <a:extLst>
              <a:ext uri="{FF2B5EF4-FFF2-40B4-BE49-F238E27FC236}">
                <a16:creationId xmlns:a16="http://schemas.microsoft.com/office/drawing/2014/main" id="{7B415954-E937-4CAB-BADC-1B1A6E3BFA11}"/>
              </a:ext>
            </a:extLst>
          </p:cNvPr>
          <p:cNvSpPr txBox="1">
            <a:spLocks/>
          </p:cNvSpPr>
          <p:nvPr/>
        </p:nvSpPr>
        <p:spPr>
          <a:xfrm>
            <a:off x="790489" y="59977"/>
            <a:ext cx="10058400" cy="1175657"/>
          </a:xfrm>
          <a:prstGeom prst="rect">
            <a:avLst/>
          </a:prstGeom>
        </p:spPr>
        <p:txBody>
          <a:bodyPr>
            <a:norm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4000" kern="0" dirty="0" smtClean="0">
                <a:solidFill>
                  <a:schemeClr val="accent1">
                    <a:lumMod val="75000"/>
                  </a:schemeClr>
                </a:solidFill>
                <a:latin typeface="Arial" panose="020B0604020202020204" pitchFamily="34" charset="0"/>
                <a:cs typeface="Arial" panose="020B0604020202020204" pitchFamily="34" charset="0"/>
              </a:rPr>
              <a:t>The 4 Arenas</a:t>
            </a:r>
            <a:endParaRPr lang="en-GB" sz="4000" kern="0"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76889" y="1235634"/>
            <a:ext cx="45720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arena titles .psd"/>
          <p:cNvSpPr>
            <a:spLocks noChangeAspect="1" noChangeArrowheads="1"/>
          </p:cNvSpPr>
          <p:nvPr/>
        </p:nvSpPr>
        <p:spPr bwMode="auto">
          <a:xfrm>
            <a:off x="34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7390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32791" y="887896"/>
            <a:ext cx="10936357" cy="4198109"/>
          </a:xfrm>
        </p:spPr>
        <p:txBody>
          <a:bodyPr/>
          <a:lstStyle/>
          <a:p>
            <a:pPr algn="ctr"/>
            <a:endParaRPr lang="en-GB" b="1" dirty="0" smtClean="0"/>
          </a:p>
        </p:txBody>
      </p:sp>
      <p:sp>
        <p:nvSpPr>
          <p:cNvPr id="3" name="Rectangle 2"/>
          <p:cNvSpPr/>
          <p:nvPr/>
        </p:nvSpPr>
        <p:spPr>
          <a:xfrm>
            <a:off x="683167" y="556591"/>
            <a:ext cx="11031754" cy="5626672"/>
          </a:xfrm>
          <a:prstGeom prst="rect">
            <a:avLst/>
          </a:prstGeom>
          <a:solidFill>
            <a:srgbClr val="00C4C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p>
          <a:p>
            <a:pPr algn="ctr"/>
            <a:r>
              <a:rPr lang="en-GB" sz="2800" b="1" dirty="0" smtClean="0"/>
              <a:t>Where</a:t>
            </a:r>
            <a:r>
              <a:rPr lang="en-GB" sz="2800" b="1" dirty="0"/>
              <a:t>, after all, do universal human rights begin? In</a:t>
            </a:r>
          </a:p>
          <a:p>
            <a:pPr algn="ctr"/>
            <a:r>
              <a:rPr lang="en-GB" sz="2800" b="1" dirty="0"/>
              <a:t>small places, close to home - so close and so small that</a:t>
            </a:r>
          </a:p>
          <a:p>
            <a:pPr algn="ctr"/>
            <a:r>
              <a:rPr lang="en-GB" sz="2800" b="1" dirty="0"/>
              <a:t>they cannot be seen on any maps of the world. Yet they</a:t>
            </a:r>
          </a:p>
          <a:p>
            <a:pPr algn="ctr"/>
            <a:r>
              <a:rPr lang="en-GB" sz="2800" b="1" dirty="0"/>
              <a:t>are the world of the individual person; the</a:t>
            </a:r>
          </a:p>
          <a:p>
            <a:pPr algn="ctr"/>
            <a:r>
              <a:rPr lang="en-GB" sz="2800" b="1" dirty="0"/>
              <a:t>neighbourhood he lives in; the school or college he</a:t>
            </a:r>
          </a:p>
          <a:p>
            <a:pPr algn="ctr"/>
            <a:r>
              <a:rPr lang="en-GB" sz="2800" b="1" dirty="0"/>
              <a:t>attends; the factory, farm, or office where he works...</a:t>
            </a:r>
          </a:p>
          <a:p>
            <a:pPr algn="ctr"/>
            <a:r>
              <a:rPr lang="en-GB" sz="2800" b="1" dirty="0"/>
              <a:t>Unless these rights have meaning there, they have little</a:t>
            </a:r>
          </a:p>
          <a:p>
            <a:pPr algn="ctr"/>
            <a:r>
              <a:rPr lang="en-GB" sz="2800" b="1" dirty="0"/>
              <a:t>meaning anywhere.” </a:t>
            </a:r>
          </a:p>
          <a:p>
            <a:pPr algn="ctr"/>
            <a:endParaRPr lang="en-GB" sz="2800" b="1" dirty="0"/>
          </a:p>
          <a:p>
            <a:pPr algn="ctr"/>
            <a:r>
              <a:rPr lang="en-GB" sz="2800" b="1" dirty="0"/>
              <a:t> - Eleanor Roosevelt</a:t>
            </a:r>
            <a:endParaRPr lang="en-GB" sz="2800" dirty="0"/>
          </a:p>
          <a:p>
            <a:pPr marL="342900" indent="-342900">
              <a:buFont typeface="Arial" panose="020B0604020202020204" pitchFamily="34" charset="0"/>
              <a:buChar char="•"/>
            </a:pPr>
            <a:endParaRPr lang="en-GB" altLang="en-US" sz="2800" dirty="0" smtClean="0"/>
          </a:p>
          <a:p>
            <a:endParaRPr lang="en-GB" altLang="en-US" sz="2800" dirty="0" smtClean="0"/>
          </a:p>
          <a:p>
            <a:endParaRPr lang="en-GB" sz="2800"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347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8" name="Picture 17">
            <a:hlinkClick r:id="rId5"/>
          </p:cNvPr>
          <p:cNvPicPr/>
          <p:nvPr/>
        </p:nvPicPr>
        <p:blipFill>
          <a:blip r:embed="rId6" cstate="email">
            <a:extLst>
              <a:ext uri="{28A0092B-C50C-407E-A947-70E740481C1C}">
                <a14:useLocalDpi xmlns:a14="http://schemas.microsoft.com/office/drawing/2010/main"/>
              </a:ext>
            </a:extLst>
          </a:blip>
          <a:stretch>
            <a:fillRect/>
          </a:stretch>
        </p:blipFill>
        <p:spPr>
          <a:xfrm>
            <a:off x="894504" y="1828800"/>
            <a:ext cx="2512060" cy="2059940"/>
          </a:xfrm>
          <a:prstGeom prst="rect">
            <a:avLst/>
          </a:prstGeom>
        </p:spPr>
      </p:pic>
      <p:pic>
        <p:nvPicPr>
          <p:cNvPr id="19" name="Picture 18">
            <a:hlinkClick r:id="rId7"/>
          </p:cNvPr>
          <p:cNvPicPr/>
          <p:nvPr/>
        </p:nvPicPr>
        <p:blipFill>
          <a:blip r:embed="rId8" cstate="email">
            <a:extLst>
              <a:ext uri="{28A0092B-C50C-407E-A947-70E740481C1C}">
                <a14:useLocalDpi xmlns:a14="http://schemas.microsoft.com/office/drawing/2010/main"/>
              </a:ext>
            </a:extLst>
          </a:blip>
          <a:stretch>
            <a:fillRect/>
          </a:stretch>
        </p:blipFill>
        <p:spPr>
          <a:xfrm>
            <a:off x="4290589" y="1828800"/>
            <a:ext cx="2560955" cy="2059940"/>
          </a:xfrm>
          <a:prstGeom prst="rect">
            <a:avLst/>
          </a:prstGeom>
        </p:spPr>
      </p:pic>
      <p:pic>
        <p:nvPicPr>
          <p:cNvPr id="20" name="Picture 19">
            <a:hlinkClick r:id="rId9"/>
          </p:cNvPr>
          <p:cNvPicPr/>
          <p:nvPr/>
        </p:nvPicPr>
        <p:blipFill>
          <a:blip r:embed="rId10" cstate="email">
            <a:extLst>
              <a:ext uri="{28A0092B-C50C-407E-A947-70E740481C1C}">
                <a14:useLocalDpi xmlns:a14="http://schemas.microsoft.com/office/drawing/2010/main"/>
              </a:ext>
            </a:extLst>
          </a:blip>
          <a:stretch>
            <a:fillRect/>
          </a:stretch>
        </p:blipFill>
        <p:spPr>
          <a:xfrm>
            <a:off x="7735569" y="1828800"/>
            <a:ext cx="2541270" cy="2092325"/>
          </a:xfrm>
          <a:prstGeom prst="rect">
            <a:avLst/>
          </a:prstGeom>
        </p:spPr>
      </p:pic>
      <p:pic>
        <p:nvPicPr>
          <p:cNvPr id="21" name="Picture 20">
            <a:hlinkClick r:id="rId11"/>
          </p:cNvPr>
          <p:cNvPicPr/>
          <p:nvPr/>
        </p:nvPicPr>
        <p:blipFill>
          <a:blip r:embed="rId12" cstate="email">
            <a:extLst>
              <a:ext uri="{28A0092B-C50C-407E-A947-70E740481C1C}">
                <a14:useLocalDpi xmlns:a14="http://schemas.microsoft.com/office/drawing/2010/main"/>
              </a:ext>
            </a:extLst>
          </a:blip>
          <a:stretch>
            <a:fillRect/>
          </a:stretch>
        </p:blipFill>
        <p:spPr>
          <a:xfrm>
            <a:off x="894504" y="4269662"/>
            <a:ext cx="2520315" cy="2056765"/>
          </a:xfrm>
          <a:prstGeom prst="rect">
            <a:avLst/>
          </a:prstGeom>
        </p:spPr>
      </p:pic>
      <p:pic>
        <p:nvPicPr>
          <p:cNvPr id="22" name="Picture 21" descr="Screen%20Shot%202017-09-12%20at%2013.02.24.png">
            <a:hlinkClick r:id="rId13"/>
          </p:cNvPr>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90589" y="4269662"/>
            <a:ext cx="2560955" cy="1880235"/>
          </a:xfrm>
          <a:prstGeom prst="rect">
            <a:avLst/>
          </a:prstGeom>
          <a:noFill/>
          <a:ln>
            <a:noFill/>
          </a:ln>
        </p:spPr>
      </p:pic>
      <p:sp>
        <p:nvSpPr>
          <p:cNvPr id="11" name="Title 1"/>
          <p:cNvSpPr txBox="1">
            <a:spLocks/>
          </p:cNvSpPr>
          <p:nvPr/>
        </p:nvSpPr>
        <p:spPr bwMode="auto">
          <a:xfrm>
            <a:off x="580516" y="259512"/>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Films – Exemplifying practice</a:t>
            </a:r>
            <a:endParaRPr lang="en-GB" kern="0" dirty="0">
              <a:solidFill>
                <a:schemeClr val="accent2">
                  <a:lumMod val="75000"/>
                </a:schemeClr>
              </a:solidFill>
            </a:endParaRPr>
          </a:p>
        </p:txBody>
      </p:sp>
      <p:pic>
        <p:nvPicPr>
          <p:cNvPr id="3" name="Picture 2">
            <a:hlinkClick r:id="rId15"/>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735569" y="4266398"/>
            <a:ext cx="2541270" cy="1883499"/>
          </a:xfrm>
          <a:prstGeom prst="rect">
            <a:avLst/>
          </a:prstGeom>
        </p:spPr>
      </p:pic>
    </p:spTree>
    <p:extLst>
      <p:ext uri="{BB962C8B-B14F-4D97-AF65-F5344CB8AC3E}">
        <p14:creationId xmlns:p14="http://schemas.microsoft.com/office/powerpoint/2010/main" val="15113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Rounded Rectangle 4"/>
          <p:cNvSpPr/>
          <p:nvPr/>
        </p:nvSpPr>
        <p:spPr>
          <a:xfrm>
            <a:off x="5047577" y="2926866"/>
            <a:ext cx="2096846" cy="1004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Laying the groundwork</a:t>
            </a:r>
          </a:p>
          <a:p>
            <a:pPr lvl="0" algn="ctr" defTabSz="577850">
              <a:lnSpc>
                <a:spcPct val="90000"/>
              </a:lnSpc>
              <a:spcBef>
                <a:spcPct val="0"/>
              </a:spcBef>
              <a:spcAft>
                <a:spcPct val="35000"/>
              </a:spcAft>
            </a:pPr>
            <a:r>
              <a:rPr lang="en-GB" sz="1300" kern="1200"/>
              <a:t>(where are we now?)</a:t>
            </a:r>
          </a:p>
        </p:txBody>
      </p:sp>
      <p:graphicFrame>
        <p:nvGraphicFramePr>
          <p:cNvPr id="10" name="Diagram 9"/>
          <p:cNvGraphicFramePr/>
          <p:nvPr/>
        </p:nvGraphicFramePr>
        <p:xfrm>
          <a:off x="2319337" y="1271587"/>
          <a:ext cx="7553325" cy="43148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p:cNvSpPr txBox="1">
            <a:spLocks/>
          </p:cNvSpPr>
          <p:nvPr/>
        </p:nvSpPr>
        <p:spPr bwMode="auto">
          <a:xfrm>
            <a:off x="580516" y="286017"/>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smtClean="0">
                <a:solidFill>
                  <a:schemeClr val="accent2">
                    <a:lumMod val="75000"/>
                  </a:schemeClr>
                </a:solidFill>
              </a:rPr>
              <a:t>Implementation </a:t>
            </a:r>
            <a:r>
              <a:rPr lang="en-GB" kern="0" dirty="0" smtClean="0">
                <a:solidFill>
                  <a:schemeClr val="accent2">
                    <a:lumMod val="75000"/>
                  </a:schemeClr>
                </a:solidFill>
              </a:rPr>
              <a:t>framework</a:t>
            </a:r>
            <a:endParaRPr lang="en-GB" kern="0" dirty="0">
              <a:solidFill>
                <a:schemeClr val="accent2">
                  <a:lumMod val="75000"/>
                </a:schemeClr>
              </a:solidFill>
            </a:endParaRPr>
          </a:p>
        </p:txBody>
      </p:sp>
    </p:spTree>
    <p:extLst>
      <p:ext uri="{BB962C8B-B14F-4D97-AF65-F5344CB8AC3E}">
        <p14:creationId xmlns:p14="http://schemas.microsoft.com/office/powerpoint/2010/main" val="27239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23" y="544286"/>
            <a:ext cx="1417376" cy="584775"/>
          </a:xfrm>
          <a:prstGeom prst="rect">
            <a:avLst/>
          </a:prstGeom>
          <a:noFill/>
        </p:spPr>
        <p:txBody>
          <a:bodyPr wrap="none" rtlCol="0">
            <a:spAutoFit/>
          </a:bodyPr>
          <a:lstStyle/>
          <a:p>
            <a:pPr algn="ctr"/>
            <a:r>
              <a:rPr lang="en-GB" sz="1600" b="1" dirty="0">
                <a:solidFill>
                  <a:schemeClr val="accent2"/>
                </a:solidFill>
              </a:rPr>
              <a:t>M</a:t>
            </a:r>
            <a:r>
              <a:rPr lang="en-GB" sz="1600" b="1" dirty="0" smtClean="0">
                <a:solidFill>
                  <a:schemeClr val="accent2"/>
                </a:solidFill>
              </a:rPr>
              <a:t>odel </a:t>
            </a:r>
            <a:r>
              <a:rPr lang="en-GB" sz="1600" b="1" dirty="0">
                <a:solidFill>
                  <a:schemeClr val="accent2"/>
                </a:solidFill>
              </a:rPr>
              <a:t>of </a:t>
            </a:r>
            <a:r>
              <a:rPr lang="en-GB" sz="1600" b="1" dirty="0" smtClean="0">
                <a:solidFill>
                  <a:schemeClr val="accent2"/>
                </a:solidFill>
              </a:rPr>
              <a:t/>
            </a:r>
            <a:br>
              <a:rPr lang="en-GB" sz="1600" b="1" dirty="0" smtClean="0">
                <a:solidFill>
                  <a:schemeClr val="accent2"/>
                </a:solidFill>
              </a:rPr>
            </a:br>
            <a:r>
              <a:rPr lang="en-GB" sz="1600" b="1" dirty="0" smtClean="0">
                <a:solidFill>
                  <a:schemeClr val="accent2"/>
                </a:solidFill>
              </a:rPr>
              <a:t>participation</a:t>
            </a:r>
            <a:endParaRPr lang="en-GB" sz="1600" b="1" dirty="0">
              <a:solidFill>
                <a:schemeClr val="accent2"/>
              </a:solidFill>
            </a:endParaRPr>
          </a:p>
        </p:txBody>
      </p:sp>
      <p:grpSp>
        <p:nvGrpSpPr>
          <p:cNvPr id="2" name="Group 1"/>
          <p:cNvGrpSpPr/>
          <p:nvPr/>
        </p:nvGrpSpPr>
        <p:grpSpPr>
          <a:xfrm>
            <a:off x="452623" y="409326"/>
            <a:ext cx="11419080" cy="5600157"/>
            <a:chOff x="259582" y="409325"/>
            <a:chExt cx="11672845" cy="5892230"/>
          </a:xfrm>
        </p:grpSpPr>
        <p:sp>
          <p:nvSpPr>
            <p:cNvPr id="5" name="TextBox 4"/>
            <p:cNvSpPr txBox="1"/>
            <p:nvPr/>
          </p:nvSpPr>
          <p:spPr>
            <a:xfrm>
              <a:off x="4902894" y="2890148"/>
              <a:ext cx="2514600" cy="954107"/>
            </a:xfrm>
            <a:prstGeom prst="rect">
              <a:avLst/>
            </a:prstGeom>
            <a:noFill/>
          </p:spPr>
          <p:txBody>
            <a:bodyPr wrap="square" rtlCol="0">
              <a:spAutoFit/>
            </a:bodyPr>
            <a:lstStyle/>
            <a:p>
              <a:pPr algn="ctr"/>
              <a:r>
                <a:rPr lang="en-GB" sz="2800" b="1" dirty="0">
                  <a:solidFill>
                    <a:srgbClr val="1F497D"/>
                  </a:solidFill>
                </a:rPr>
                <a:t>Degrees of</a:t>
              </a:r>
            </a:p>
            <a:p>
              <a:pPr algn="ctr"/>
              <a:r>
                <a:rPr lang="en-GB" sz="2800" b="1" dirty="0">
                  <a:solidFill>
                    <a:srgbClr val="1F497D"/>
                  </a:solidFill>
                </a:rPr>
                <a:t>participation</a:t>
              </a:r>
              <a:endParaRPr lang="en-GB" sz="2800" dirty="0">
                <a:solidFill>
                  <a:srgbClr val="1F497D"/>
                </a:solidFill>
              </a:endParaRPr>
            </a:p>
          </p:txBody>
        </p:sp>
        <p:sp>
          <p:nvSpPr>
            <p:cNvPr id="7" name="Rounded Rectangle 6"/>
            <p:cNvSpPr/>
            <p:nvPr/>
          </p:nvSpPr>
          <p:spPr>
            <a:xfrm>
              <a:off x="3782309" y="409325"/>
              <a:ext cx="4755771" cy="1439471"/>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Assigned but informed</a:t>
              </a:r>
            </a:p>
            <a:p>
              <a:pPr algn="ctr"/>
              <a:r>
                <a:rPr lang="en-GB" sz="1400" dirty="0">
                  <a:solidFill>
                    <a:srgbClr val="1F497D"/>
                  </a:solidFill>
                </a:rPr>
                <a:t>Adults decide on the project </a:t>
              </a:r>
              <a:r>
                <a:rPr lang="en-GB" sz="1400" dirty="0" smtClean="0">
                  <a:solidFill>
                    <a:srgbClr val="1F497D"/>
                  </a:solidFill>
                </a:rPr>
                <a:t>and young </a:t>
              </a:r>
              <a:r>
                <a:rPr lang="en-GB" sz="1400" dirty="0">
                  <a:solidFill>
                    <a:srgbClr val="1F497D"/>
                  </a:solidFill>
                </a:rPr>
                <a:t>people volunteer for it. </a:t>
              </a:r>
              <a:r>
                <a:rPr lang="en-GB" sz="1400" dirty="0" smtClean="0">
                  <a:solidFill>
                    <a:srgbClr val="1F497D"/>
                  </a:solidFill>
                </a:rPr>
                <a:t>The young </a:t>
              </a:r>
              <a:r>
                <a:rPr lang="en-GB" sz="1400" dirty="0">
                  <a:solidFill>
                    <a:srgbClr val="1F497D"/>
                  </a:solidFill>
                </a:rPr>
                <a:t>people understand </a:t>
              </a:r>
              <a:r>
                <a:rPr lang="en-GB" sz="1400" dirty="0" smtClean="0">
                  <a:solidFill>
                    <a:srgbClr val="1F497D"/>
                  </a:solidFill>
                </a:rPr>
                <a:t>the project</a:t>
              </a:r>
              <a:r>
                <a:rPr lang="en-GB" sz="1400" dirty="0">
                  <a:solidFill>
                    <a:srgbClr val="1F497D"/>
                  </a:solidFill>
                </a:rPr>
                <a:t>, and they know who </a:t>
              </a:r>
              <a:r>
                <a:rPr lang="en-GB" sz="1400" dirty="0" smtClean="0">
                  <a:solidFill>
                    <a:srgbClr val="1F497D"/>
                  </a:solidFill>
                </a:rPr>
                <a:t>decides to </a:t>
              </a:r>
              <a:r>
                <a:rPr lang="en-GB" sz="1400" dirty="0">
                  <a:solidFill>
                    <a:srgbClr val="1F497D"/>
                  </a:solidFill>
                </a:rPr>
                <a:t>involve them and why. </a:t>
              </a:r>
              <a:r>
                <a:rPr lang="en-GB" sz="1400" dirty="0" smtClean="0">
                  <a:solidFill>
                    <a:srgbClr val="1F497D"/>
                  </a:solidFill>
                </a:rPr>
                <a:t>Adults respect </a:t>
              </a:r>
              <a:r>
                <a:rPr lang="en-GB" sz="1400" dirty="0">
                  <a:solidFill>
                    <a:srgbClr val="1F497D"/>
                  </a:solidFill>
                </a:rPr>
                <a:t>young people’s views.</a:t>
              </a:r>
            </a:p>
          </p:txBody>
        </p:sp>
        <p:sp>
          <p:nvSpPr>
            <p:cNvPr id="8" name="Rounded Rectangle 7"/>
            <p:cNvSpPr/>
            <p:nvPr/>
          </p:nvSpPr>
          <p:spPr>
            <a:xfrm>
              <a:off x="8452034" y="2053191"/>
              <a:ext cx="3480393" cy="2275732"/>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1F497D"/>
                  </a:solidFill>
                </a:rPr>
                <a:t>Adult-initiated, </a:t>
              </a:r>
              <a:r>
                <a:rPr lang="en-GB" sz="1600" b="1" dirty="0">
                  <a:solidFill>
                    <a:srgbClr val="1F497D"/>
                  </a:solidFill>
                </a:rPr>
                <a:t>shared </a:t>
              </a:r>
              <a:r>
                <a:rPr lang="en-GB" sz="1600" b="1" dirty="0" smtClean="0">
                  <a:solidFill>
                    <a:srgbClr val="1F497D"/>
                  </a:solidFill>
                </a:rPr>
                <a:t>decisions with </a:t>
              </a:r>
              <a:r>
                <a:rPr lang="en-GB" sz="1600" b="1" dirty="0">
                  <a:solidFill>
                    <a:srgbClr val="1F497D"/>
                  </a:solidFill>
                </a:rPr>
                <a:t>young people</a:t>
              </a:r>
            </a:p>
            <a:p>
              <a:pPr algn="ctr"/>
              <a:r>
                <a:rPr lang="en-GB" sz="1400" dirty="0">
                  <a:solidFill>
                    <a:srgbClr val="1F497D"/>
                  </a:solidFill>
                </a:rPr>
                <a:t>Adults have the initial idea but young</a:t>
              </a:r>
            </a:p>
            <a:p>
              <a:pPr algn="ctr"/>
              <a:r>
                <a:rPr lang="en-GB" sz="1400" dirty="0">
                  <a:solidFill>
                    <a:srgbClr val="1F497D"/>
                  </a:solidFill>
                </a:rPr>
                <a:t>people are involved in every step of</a:t>
              </a:r>
            </a:p>
            <a:p>
              <a:pPr algn="ctr"/>
              <a:r>
                <a:rPr lang="en-GB" sz="1400" dirty="0">
                  <a:solidFill>
                    <a:srgbClr val="1F497D"/>
                  </a:solidFill>
                </a:rPr>
                <a:t>the planning and implementation.</a:t>
              </a:r>
            </a:p>
            <a:p>
              <a:pPr algn="ctr"/>
              <a:r>
                <a:rPr lang="en-GB" sz="1400" dirty="0">
                  <a:solidFill>
                    <a:srgbClr val="1F497D"/>
                  </a:solidFill>
                </a:rPr>
                <a:t>Not only are their views considered,</a:t>
              </a:r>
            </a:p>
            <a:p>
              <a:pPr algn="ctr"/>
              <a:r>
                <a:rPr lang="en-GB" sz="1400" dirty="0">
                  <a:solidFill>
                    <a:srgbClr val="1F497D"/>
                  </a:solidFill>
                </a:rPr>
                <a:t>but young people are also involved</a:t>
              </a:r>
            </a:p>
            <a:p>
              <a:pPr algn="ctr"/>
              <a:r>
                <a:rPr lang="en-GB" sz="1400" dirty="0">
                  <a:solidFill>
                    <a:srgbClr val="1F497D"/>
                  </a:solidFill>
                </a:rPr>
                <a:t>in taking decisions..</a:t>
              </a:r>
            </a:p>
          </p:txBody>
        </p:sp>
        <p:sp>
          <p:nvSpPr>
            <p:cNvPr id="10" name="Rounded Rectangle 9"/>
            <p:cNvSpPr/>
            <p:nvPr/>
          </p:nvSpPr>
          <p:spPr>
            <a:xfrm>
              <a:off x="259582" y="2151531"/>
              <a:ext cx="3608771" cy="1817921"/>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Consulted and informed</a:t>
              </a:r>
            </a:p>
            <a:p>
              <a:pPr algn="ctr"/>
              <a:r>
                <a:rPr lang="en-GB" sz="1400" dirty="0">
                  <a:solidFill>
                    <a:srgbClr val="1F497D"/>
                  </a:solidFill>
                </a:rPr>
                <a:t>The project is designed and run</a:t>
              </a:r>
            </a:p>
            <a:p>
              <a:pPr algn="ctr"/>
              <a:r>
                <a:rPr lang="en-GB" sz="1400" dirty="0">
                  <a:solidFill>
                    <a:srgbClr val="1F497D"/>
                  </a:solidFill>
                </a:rPr>
                <a:t>by adults, but young people</a:t>
              </a:r>
            </a:p>
            <a:p>
              <a:pPr algn="ctr"/>
              <a:r>
                <a:rPr lang="en-GB" sz="1400" dirty="0">
                  <a:solidFill>
                    <a:srgbClr val="1F497D"/>
                  </a:solidFill>
                </a:rPr>
                <a:t>are consulted. They have a full</a:t>
              </a:r>
            </a:p>
            <a:p>
              <a:pPr algn="ctr"/>
              <a:r>
                <a:rPr lang="en-GB" sz="1400" dirty="0">
                  <a:solidFill>
                    <a:srgbClr val="1F497D"/>
                  </a:solidFill>
                </a:rPr>
                <a:t>understanding of the process and</a:t>
              </a:r>
            </a:p>
            <a:p>
              <a:pPr algn="ctr"/>
              <a:r>
                <a:rPr lang="en-GB" sz="1400" dirty="0">
                  <a:solidFill>
                    <a:srgbClr val="1F497D"/>
                  </a:solidFill>
                </a:rPr>
                <a:t>their opinions are taken seriously.</a:t>
              </a:r>
            </a:p>
          </p:txBody>
        </p:sp>
        <p:sp>
          <p:nvSpPr>
            <p:cNvPr id="11" name="Rounded Rectangle 10"/>
            <p:cNvSpPr/>
            <p:nvPr/>
          </p:nvSpPr>
          <p:spPr>
            <a:xfrm>
              <a:off x="7543897" y="4778922"/>
              <a:ext cx="3598528" cy="1502265"/>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Young </a:t>
              </a:r>
              <a:r>
                <a:rPr lang="en-GB" sz="1600" b="1" dirty="0" smtClean="0">
                  <a:solidFill>
                    <a:srgbClr val="1F497D"/>
                  </a:solidFill>
                </a:rPr>
                <a:t>people-initiated</a:t>
              </a:r>
              <a:br>
                <a:rPr lang="en-GB" sz="1600" b="1" dirty="0" smtClean="0">
                  <a:solidFill>
                    <a:srgbClr val="1F497D"/>
                  </a:solidFill>
                </a:rPr>
              </a:br>
              <a:r>
                <a:rPr lang="en-GB" sz="1600" b="1" dirty="0" smtClean="0">
                  <a:solidFill>
                    <a:srgbClr val="1F497D"/>
                  </a:solidFill>
                </a:rPr>
                <a:t> and directed</a:t>
              </a:r>
              <a:endParaRPr lang="en-GB" sz="1600" b="1" dirty="0">
                <a:solidFill>
                  <a:srgbClr val="1F497D"/>
                </a:solidFill>
              </a:endParaRPr>
            </a:p>
            <a:p>
              <a:pPr algn="ctr"/>
              <a:r>
                <a:rPr lang="en-GB" sz="1400" dirty="0">
                  <a:solidFill>
                    <a:srgbClr val="1F497D"/>
                  </a:solidFill>
                </a:rPr>
                <a:t>Young people have the initial idea</a:t>
              </a:r>
            </a:p>
            <a:p>
              <a:pPr algn="ctr"/>
              <a:r>
                <a:rPr lang="en-GB" sz="1400" dirty="0">
                  <a:solidFill>
                    <a:srgbClr val="1F497D"/>
                  </a:solidFill>
                </a:rPr>
                <a:t>and decide how the project is to be</a:t>
              </a:r>
            </a:p>
            <a:p>
              <a:pPr algn="ctr"/>
              <a:r>
                <a:rPr lang="en-GB" sz="1400" dirty="0">
                  <a:solidFill>
                    <a:srgbClr val="1F497D"/>
                  </a:solidFill>
                </a:rPr>
                <a:t>carried out. Adults are available but</a:t>
              </a:r>
            </a:p>
            <a:p>
              <a:pPr algn="ctr"/>
              <a:r>
                <a:rPr lang="en-GB" sz="1400" dirty="0">
                  <a:solidFill>
                    <a:srgbClr val="1F497D"/>
                  </a:solidFill>
                </a:rPr>
                <a:t>do not take charge.</a:t>
              </a:r>
            </a:p>
          </p:txBody>
        </p:sp>
        <p:sp>
          <p:nvSpPr>
            <p:cNvPr id="12" name="Rounded Rectangle 11"/>
            <p:cNvSpPr/>
            <p:nvPr/>
          </p:nvSpPr>
          <p:spPr>
            <a:xfrm>
              <a:off x="743463" y="4328923"/>
              <a:ext cx="3877263" cy="1972632"/>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Young </a:t>
              </a:r>
              <a:r>
                <a:rPr lang="en-GB" sz="1600" b="1" dirty="0" smtClean="0">
                  <a:solidFill>
                    <a:srgbClr val="1F497D"/>
                  </a:solidFill>
                </a:rPr>
                <a:t>people-initiated, </a:t>
              </a:r>
              <a:r>
                <a:rPr lang="en-GB" sz="1600" b="1" dirty="0">
                  <a:solidFill>
                    <a:srgbClr val="1F497D"/>
                  </a:solidFill>
                </a:rPr>
                <a:t>shared</a:t>
              </a:r>
            </a:p>
            <a:p>
              <a:pPr algn="ctr"/>
              <a:r>
                <a:rPr lang="en-GB" sz="1600" b="1" dirty="0">
                  <a:solidFill>
                    <a:srgbClr val="1F497D"/>
                  </a:solidFill>
                </a:rPr>
                <a:t>decisions with adults</a:t>
              </a:r>
            </a:p>
            <a:p>
              <a:pPr algn="ctr"/>
              <a:r>
                <a:rPr lang="en-GB" sz="1400" dirty="0">
                  <a:solidFill>
                    <a:srgbClr val="1F497D"/>
                  </a:solidFill>
                </a:rPr>
                <a:t>Young people have the ideas, set</a:t>
              </a:r>
            </a:p>
            <a:p>
              <a:pPr algn="ctr"/>
              <a:r>
                <a:rPr lang="en-GB" sz="1400" dirty="0">
                  <a:solidFill>
                    <a:srgbClr val="1F497D"/>
                  </a:solidFill>
                </a:rPr>
                <a:t>up projects and come to adults for</a:t>
              </a:r>
            </a:p>
            <a:p>
              <a:pPr algn="ctr"/>
              <a:r>
                <a:rPr lang="en-GB" sz="1400" dirty="0">
                  <a:solidFill>
                    <a:srgbClr val="1F497D"/>
                  </a:solidFill>
                </a:rPr>
                <a:t>advice, discussion and support.</a:t>
              </a:r>
            </a:p>
            <a:p>
              <a:pPr algn="ctr"/>
              <a:r>
                <a:rPr lang="en-GB" sz="1400" dirty="0">
                  <a:solidFill>
                    <a:srgbClr val="1F497D"/>
                  </a:solidFill>
                </a:rPr>
                <a:t>The adults do not direct but offer</a:t>
              </a:r>
            </a:p>
            <a:p>
              <a:pPr algn="ctr"/>
              <a:r>
                <a:rPr lang="en-GB" sz="1400" dirty="0">
                  <a:solidFill>
                    <a:srgbClr val="1F497D"/>
                  </a:solidFill>
                </a:rPr>
                <a:t>their expertise for young people to</a:t>
              </a:r>
            </a:p>
            <a:p>
              <a:pPr algn="ctr"/>
              <a:r>
                <a:rPr lang="en-GB" sz="1400" dirty="0">
                  <a:solidFill>
                    <a:srgbClr val="1F497D"/>
                  </a:solidFill>
                </a:rPr>
                <a:t>consider.</a:t>
              </a:r>
            </a:p>
          </p:txBody>
        </p:sp>
        <p:cxnSp>
          <p:nvCxnSpPr>
            <p:cNvPr id="14" name="Straight Arrow Connector 13"/>
            <p:cNvCxnSpPr/>
            <p:nvPr/>
          </p:nvCxnSpPr>
          <p:spPr>
            <a:xfrm>
              <a:off x="6160194" y="2151531"/>
              <a:ext cx="0" cy="619197"/>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a:off x="4485720" y="3057603"/>
              <a:ext cx="0" cy="619197"/>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a:off x="7848610" y="3057603"/>
              <a:ext cx="0" cy="619197"/>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889448" y="3893419"/>
              <a:ext cx="673564" cy="745816"/>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750226" y="3893419"/>
              <a:ext cx="673564" cy="745816"/>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419125" y="6351136"/>
            <a:ext cx="6259925" cy="276999"/>
          </a:xfrm>
          <a:prstGeom prst="rect">
            <a:avLst/>
          </a:prstGeom>
          <a:noFill/>
        </p:spPr>
        <p:txBody>
          <a:bodyPr wrap="square" rtlCol="0">
            <a:spAutoFit/>
          </a:bodyPr>
          <a:lstStyle/>
          <a:p>
            <a:r>
              <a:rPr lang="en-GB" sz="1200" dirty="0" smtClean="0"/>
              <a:t>Based on </a:t>
            </a:r>
            <a:r>
              <a:rPr lang="en-GB" sz="1200" dirty="0" err="1" smtClean="0"/>
              <a:t>Treseder</a:t>
            </a:r>
            <a:r>
              <a:rPr lang="en-GB" sz="1200" dirty="0" smtClean="0"/>
              <a:t> P Empowering Children and Young People (Save the Children 1997)</a:t>
            </a:r>
            <a:endParaRPr lang="en-GB" sz="1200" dirty="0"/>
          </a:p>
        </p:txBody>
      </p:sp>
    </p:spTree>
    <p:extLst>
      <p:ext uri="{BB962C8B-B14F-4D97-AF65-F5344CB8AC3E}">
        <p14:creationId xmlns:p14="http://schemas.microsoft.com/office/powerpoint/2010/main" val="427570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err="1"/>
              <a:t>enquiries@educationscotland.gov.uk</a:t>
            </a:r>
            <a:endParaRPr lang="en-GB" sz="1400" dirty="0"/>
          </a:p>
          <a:p>
            <a:r>
              <a:rPr lang="en-US" sz="1400" dirty="0"/>
              <a:t> </a:t>
            </a:r>
            <a:endParaRPr lang="en-GB" sz="1400" dirty="0"/>
          </a:p>
          <a:p>
            <a:r>
              <a:rPr lang="en-GB" sz="1400" b="1" dirty="0" smtClean="0">
                <a:solidFill>
                  <a:srgbClr val="00ABB5"/>
                </a:solidFill>
                <a:hlinkClick r:id="rId5"/>
              </a:rPr>
              <a:t>www.educationscotland.gov.uk</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Tree>
    <p:extLst>
      <p:ext uri="{BB962C8B-B14F-4D97-AF65-F5344CB8AC3E}">
        <p14:creationId xmlns:p14="http://schemas.microsoft.com/office/powerpoint/2010/main" val="119907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62323"/>
            <a:ext cx="10817923" cy="3702050"/>
          </a:xfrm>
        </p:spPr>
        <p:txBody>
          <a:bodyPr/>
          <a:lstStyle/>
          <a:p>
            <a:pPr>
              <a:buClr>
                <a:srgbClr val="00ABB5"/>
              </a:buClr>
            </a:pPr>
            <a:r>
              <a:rPr lang="en-GB" dirty="0">
                <a:solidFill>
                  <a:schemeClr val="tx1"/>
                </a:solidFill>
              </a:rPr>
              <a:t>Based on the research </a:t>
            </a:r>
            <a:r>
              <a:rPr lang="en-GB" dirty="0">
                <a:solidFill>
                  <a:schemeClr val="tx1"/>
                </a:solidFill>
                <a:hlinkClick r:id="rId3"/>
              </a:rPr>
              <a:t>‘How young peoples participation in schools supports attainment and achievement’</a:t>
            </a:r>
            <a:r>
              <a:rPr lang="en-GB" dirty="0">
                <a:solidFill>
                  <a:schemeClr val="tx1"/>
                </a:solidFill>
              </a:rPr>
              <a:t> (Children and Young People’s Commissioner Scotland)  </a:t>
            </a:r>
            <a:endParaRPr lang="en-GB" dirty="0" smtClean="0">
              <a:solidFill>
                <a:schemeClr val="tx1"/>
              </a:solidFill>
            </a:endParaRPr>
          </a:p>
          <a:p>
            <a:pPr marL="342900" indent="-342900">
              <a:buClr>
                <a:srgbClr val="00ABB5"/>
              </a:buClr>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smtClean="0">
                <a:solidFill>
                  <a:schemeClr val="tx1"/>
                </a:solidFill>
              </a:rPr>
              <a:t>Seven schools with better than expected exam results for their catchment took part. </a:t>
            </a:r>
          </a:p>
          <a:p>
            <a:pPr marL="342900" indent="-342900">
              <a:buFont typeface="Arial" panose="020B0604020202020204" pitchFamily="34" charset="0"/>
              <a:buChar char="•"/>
            </a:pPr>
            <a:r>
              <a:rPr lang="en-GB" dirty="0" smtClean="0">
                <a:solidFill>
                  <a:schemeClr val="tx1"/>
                </a:solidFill>
              </a:rPr>
              <a:t>The goal of the </a:t>
            </a:r>
            <a:r>
              <a:rPr lang="en-GB" dirty="0">
                <a:solidFill>
                  <a:schemeClr val="tx1"/>
                </a:solidFill>
              </a:rPr>
              <a:t>research was to find out if these schools were </a:t>
            </a:r>
            <a:r>
              <a:rPr lang="en-GB" dirty="0" smtClean="0">
                <a:solidFill>
                  <a:schemeClr val="tx1"/>
                </a:solidFill>
              </a:rPr>
              <a:t>addressing pupils</a:t>
            </a:r>
            <a:r>
              <a:rPr lang="en-GB" dirty="0">
                <a:solidFill>
                  <a:schemeClr val="tx1"/>
                </a:solidFill>
              </a:rPr>
              <a:t>’ </a:t>
            </a:r>
            <a:r>
              <a:rPr lang="en-GB" dirty="0" smtClean="0">
                <a:solidFill>
                  <a:schemeClr val="tx1"/>
                </a:solidFill>
              </a:rPr>
              <a:t>participation</a:t>
            </a:r>
            <a:r>
              <a:rPr lang="en-GB" sz="800" dirty="0" smtClean="0">
                <a:solidFill>
                  <a:schemeClr val="tx1"/>
                </a:solidFill>
              </a:rPr>
              <a:t> </a:t>
            </a:r>
            <a:r>
              <a:rPr lang="en-GB" dirty="0">
                <a:solidFill>
                  <a:schemeClr val="tx1"/>
                </a:solidFill>
              </a:rPr>
              <a:t>and rights in ways that were </a:t>
            </a:r>
            <a:r>
              <a:rPr lang="en-GB" dirty="0" smtClean="0">
                <a:solidFill>
                  <a:schemeClr val="tx1"/>
                </a:solidFill>
              </a:rPr>
              <a:t>distinctively supportive </a:t>
            </a:r>
            <a:r>
              <a:rPr lang="en-GB" dirty="0">
                <a:solidFill>
                  <a:schemeClr val="tx1"/>
                </a:solidFill>
              </a:rPr>
              <a:t>of pupil achievement and attainment</a:t>
            </a:r>
            <a:r>
              <a:rPr lang="en-GB" dirty="0" smtClean="0">
                <a:solidFill>
                  <a:schemeClr val="tx1"/>
                </a:solidFill>
              </a:rPr>
              <a:t>.</a:t>
            </a:r>
          </a:p>
          <a:p>
            <a:pPr marL="342900" indent="-342900">
              <a:buFont typeface="Arial" panose="020B0604020202020204" pitchFamily="34" charset="0"/>
              <a:buChar char="•"/>
            </a:pPr>
            <a:r>
              <a:rPr lang="en-GB" dirty="0" smtClean="0">
                <a:solidFill>
                  <a:schemeClr val="tx1"/>
                </a:solidFill>
              </a:rPr>
              <a:t>In all seven schools, pupils had opportunities to take part in meaningful activities which helped to make contributions to schools life and had their views considered in matters that affect them.</a:t>
            </a:r>
          </a:p>
          <a:p>
            <a:pPr marL="342900" indent="-342900">
              <a:buFont typeface="Arial" panose="020B0604020202020204" pitchFamily="34" charset="0"/>
              <a:buChar char="•"/>
            </a:pPr>
            <a:r>
              <a:rPr lang="en-GB" dirty="0" smtClean="0">
                <a:solidFill>
                  <a:schemeClr val="tx1"/>
                </a:solidFill>
              </a:rPr>
              <a:t>Participation was identified as taking place in 4 main arenas identified in the research as: Formal curriculum; extended curriculum; decision making groups and other informal contact between peers and adults.</a:t>
            </a:r>
          </a:p>
          <a:p>
            <a:pPr marL="342900" indent="-342900">
              <a:buClr>
                <a:srgbClr val="00ABB5"/>
              </a:buClr>
              <a:buFont typeface="Arial" panose="020B0604020202020204" pitchFamily="34" charset="0"/>
              <a:buChar char="•"/>
            </a:pPr>
            <a:endParaRPr lang="en-GB" dirty="0">
              <a:solidFill>
                <a:schemeClr val="tx1"/>
              </a:solidFill>
            </a:endParaRPr>
          </a:p>
          <a:p>
            <a:endParaRPr lang="en-GB" dirty="0"/>
          </a:p>
        </p:txBody>
      </p:sp>
      <p:pic>
        <p:nvPicPr>
          <p:cNvPr id="4" name="Picture 3" descr="/Users/gregmannion/Desktop/CYPCS-roundel-red.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45036" y="417264"/>
            <a:ext cx="1113293" cy="1086033"/>
          </a:xfrm>
          <a:prstGeom prst="rect">
            <a:avLst/>
          </a:prstGeom>
          <a:noFill/>
          <a:ln>
            <a:noFill/>
          </a:ln>
        </p:spPr>
      </p:pic>
      <p:sp>
        <p:nvSpPr>
          <p:cNvPr id="5" name="Title 1"/>
          <p:cNvSpPr txBox="1">
            <a:spLocks/>
          </p:cNvSpPr>
          <p:nvPr/>
        </p:nvSpPr>
        <p:spPr bwMode="auto">
          <a:xfrm>
            <a:off x="321357" y="60468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Where has this resource come from?</a:t>
            </a:r>
            <a:endParaRPr lang="en-GB" kern="0" dirty="0">
              <a:solidFill>
                <a:schemeClr val="accent2">
                  <a:lumMod val="75000"/>
                </a:schemeClr>
              </a:solidFill>
            </a:endParaRPr>
          </a:p>
        </p:txBody>
      </p:sp>
    </p:spTree>
    <p:extLst>
      <p:ext uri="{BB962C8B-B14F-4D97-AF65-F5344CB8AC3E}">
        <p14:creationId xmlns:p14="http://schemas.microsoft.com/office/powerpoint/2010/main" val="170523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76587" y="6418264"/>
            <a:ext cx="815415" cy="439736"/>
          </a:xfrm>
          <a:prstGeom prst="rect">
            <a:avLst/>
          </a:prstGeom>
        </p:spPr>
        <p:txBody>
          <a:bodyPr/>
          <a:lstStyle/>
          <a:p>
            <a:fld id="{A83B57F9-6C29-452E-825B-C92265C2845B}" type="slidenum">
              <a:rPr lang="en-GB" smtClean="0">
                <a:solidFill>
                  <a:srgbClr val="000000"/>
                </a:solidFill>
              </a:rPr>
              <a:pPr/>
              <a:t>4</a:t>
            </a:fld>
            <a:endParaRPr lang="en-GB">
              <a:solidFill>
                <a:srgbClr val="000000"/>
              </a:solidFill>
            </a:endParaRPr>
          </a:p>
        </p:txBody>
      </p:sp>
      <p:sp>
        <p:nvSpPr>
          <p:cNvPr id="12" name="Content Placeholder 2"/>
          <p:cNvSpPr>
            <a:spLocks noGrp="1"/>
          </p:cNvSpPr>
          <p:nvPr>
            <p:ph idx="1"/>
          </p:nvPr>
        </p:nvSpPr>
        <p:spPr>
          <a:xfrm>
            <a:off x="239349" y="1222627"/>
            <a:ext cx="11521280" cy="3498739"/>
          </a:xfrm>
        </p:spPr>
        <p:txBody>
          <a:bodyPr/>
          <a:lstStyle/>
          <a:p>
            <a:pPr marL="0" indent="0">
              <a:buNone/>
            </a:pPr>
            <a:r>
              <a:rPr lang="en-GB" sz="2400" i="1" dirty="0" smtClean="0"/>
              <a:t>“1. States Parties shall assure to the child who is capable of forming his or her own views the right to express those views freely in all matters affecting the child, the views of the child being given due weight in accordance with the age and maturity of the child.</a:t>
            </a:r>
            <a:endParaRPr lang="en-GB" sz="2400" dirty="0" smtClean="0"/>
          </a:p>
          <a:p>
            <a:pPr marL="0" indent="0">
              <a:buNone/>
            </a:pPr>
            <a:r>
              <a:rPr lang="en-GB" sz="2400" i="1" dirty="0"/>
              <a:t> </a:t>
            </a:r>
            <a:endParaRPr lang="en-GB" sz="2400" dirty="0"/>
          </a:p>
          <a:p>
            <a:pPr marL="0" indent="0">
              <a:buNone/>
            </a:pPr>
            <a:r>
              <a:rPr lang="en-GB" sz="2400" i="1" dirty="0"/>
              <a:t>2. For this purpose the child shall in particular be provided the opportunity to be heard in any judicial and administrative proceedings affecting the child, either directly, or through a representative or an appropriate body, in a manner consistent with the procedural rules of national law.”</a:t>
            </a:r>
            <a:endParaRPr lang="en-GB" sz="2400" dirty="0"/>
          </a:p>
        </p:txBody>
      </p:sp>
      <p:sp>
        <p:nvSpPr>
          <p:cNvPr id="5" name="Title 1"/>
          <p:cNvSpPr txBox="1">
            <a:spLocks/>
          </p:cNvSpPr>
          <p:nvPr/>
        </p:nvSpPr>
        <p:spPr bwMode="auto">
          <a:xfrm>
            <a:off x="339584" y="304251"/>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Article 12 of the </a:t>
            </a:r>
            <a:r>
              <a:rPr lang="en-GB" kern="0" dirty="0" err="1" smtClean="0">
                <a:solidFill>
                  <a:schemeClr val="accent2">
                    <a:lumMod val="75000"/>
                  </a:schemeClr>
                </a:solidFill>
              </a:rPr>
              <a:t>UNCRC</a:t>
            </a:r>
            <a:r>
              <a:rPr lang="en-GB" kern="0" dirty="0" smtClean="0">
                <a:solidFill>
                  <a:schemeClr val="accent2">
                    <a:lumMod val="75000"/>
                  </a:schemeClr>
                </a:solidFill>
              </a:rPr>
              <a:t> Provides:</a:t>
            </a:r>
            <a:endParaRPr lang="en-GB" kern="0" dirty="0">
              <a:solidFill>
                <a:schemeClr val="accent2">
                  <a:lumMod val="75000"/>
                </a:schemeClr>
              </a:solidFill>
            </a:endParaRPr>
          </a:p>
        </p:txBody>
      </p:sp>
    </p:spTree>
    <p:extLst>
      <p:ext uri="{BB962C8B-B14F-4D97-AF65-F5344CB8AC3E}">
        <p14:creationId xmlns:p14="http://schemas.microsoft.com/office/powerpoint/2010/main" val="336443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91164" y="1047055"/>
            <a:ext cx="9009673" cy="5143385"/>
            <a:chOff x="1184318" y="1018150"/>
            <a:chExt cx="6757255" cy="5143385"/>
          </a:xfrm>
        </p:grpSpPr>
        <p:sp>
          <p:nvSpPr>
            <p:cNvPr id="22" name="Isosceles Triangle 21"/>
            <p:cNvSpPr/>
            <p:nvPr/>
          </p:nvSpPr>
          <p:spPr>
            <a:xfrm>
              <a:off x="1184318" y="3942412"/>
              <a:ext cx="2937977" cy="22191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p:nvPr/>
          </p:nvSpPr>
          <p:spPr>
            <a:xfrm>
              <a:off x="5003596" y="3942412"/>
              <a:ext cx="2937977" cy="22191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p:nvPr/>
          </p:nvSpPr>
          <p:spPr>
            <a:xfrm>
              <a:off x="3109964" y="1018150"/>
              <a:ext cx="2937977" cy="22191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p:cNvSpPr/>
            <p:nvPr/>
          </p:nvSpPr>
          <p:spPr>
            <a:xfrm>
              <a:off x="1620412" y="1436179"/>
              <a:ext cx="5917081" cy="448263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Survival</a:t>
              </a:r>
            </a:p>
          </p:txBody>
        </p:sp>
      </p:grpSp>
      <p:sp>
        <p:nvSpPr>
          <p:cNvPr id="26" name="TextBox 25"/>
          <p:cNvSpPr txBox="1"/>
          <p:nvPr/>
        </p:nvSpPr>
        <p:spPr>
          <a:xfrm>
            <a:off x="4841477" y="4073057"/>
            <a:ext cx="2758191" cy="830997"/>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Survival </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&amp; Development</a:t>
            </a:r>
          </a:p>
        </p:txBody>
      </p:sp>
      <p:sp>
        <p:nvSpPr>
          <p:cNvPr id="27" name="TextBox 26"/>
          <p:cNvSpPr txBox="1"/>
          <p:nvPr/>
        </p:nvSpPr>
        <p:spPr>
          <a:xfrm>
            <a:off x="4596985" y="2265354"/>
            <a:ext cx="3057993" cy="830997"/>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Non-</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Discrimination</a:t>
            </a:r>
          </a:p>
        </p:txBody>
      </p:sp>
      <p:sp>
        <p:nvSpPr>
          <p:cNvPr id="28" name="TextBox 27"/>
          <p:cNvSpPr txBox="1"/>
          <p:nvPr/>
        </p:nvSpPr>
        <p:spPr>
          <a:xfrm>
            <a:off x="2358453" y="5551336"/>
            <a:ext cx="2758191" cy="461665"/>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Best Interests</a:t>
            </a:r>
          </a:p>
        </p:txBody>
      </p:sp>
      <p:sp>
        <p:nvSpPr>
          <p:cNvPr id="29" name="TextBox 28"/>
          <p:cNvSpPr txBox="1"/>
          <p:nvPr/>
        </p:nvSpPr>
        <p:spPr>
          <a:xfrm>
            <a:off x="7055370" y="5555556"/>
            <a:ext cx="2758191" cy="461665"/>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Being heard</a:t>
            </a:r>
          </a:p>
        </p:txBody>
      </p:sp>
      <p:sp>
        <p:nvSpPr>
          <p:cNvPr id="13" name="Title 1"/>
          <p:cNvSpPr txBox="1">
            <a:spLocks/>
          </p:cNvSpPr>
          <p:nvPr/>
        </p:nvSpPr>
        <p:spPr bwMode="auto">
          <a:xfrm>
            <a:off x="339584" y="335855"/>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What is participation? – Principles of the </a:t>
            </a:r>
            <a:r>
              <a:rPr lang="en-GB" kern="0" dirty="0" err="1" smtClean="0">
                <a:solidFill>
                  <a:schemeClr val="accent2">
                    <a:lumMod val="75000"/>
                  </a:schemeClr>
                </a:solidFill>
              </a:rPr>
              <a:t>UNCRC</a:t>
            </a:r>
            <a:endParaRPr lang="en-GB" kern="0" dirty="0">
              <a:solidFill>
                <a:schemeClr val="accent2">
                  <a:lumMod val="75000"/>
                </a:schemeClr>
              </a:solidFill>
            </a:endParaRPr>
          </a:p>
        </p:txBody>
      </p:sp>
    </p:spTree>
    <p:extLst>
      <p:ext uri="{BB962C8B-B14F-4D97-AF65-F5344CB8AC3E}">
        <p14:creationId xmlns:p14="http://schemas.microsoft.com/office/powerpoint/2010/main" val="33704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 presetClass="entr" presetSubtype="0" fill="hold" grpId="2" nodeType="withEffect">
                                  <p:stCondLst>
                                    <p:cond delay="0"/>
                                  </p:stCondLst>
                                  <p:iterate type="lt">
                                    <p:tmAbs val="0"/>
                                  </p:iterate>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9"/>
                                        </p:tgtEl>
                                        <p:attrNameLst>
                                          <p:attrName>ppt_x</p:attrName>
                                          <p:attrName>ppt_y</p:attrName>
                                        </p:attrNameLst>
                                      </p:cBhvr>
                                    </p:animMotion>
                                    <p:animRot by="1500000">
                                      <p:cBhvr>
                                        <p:cTn id="25" dur="125" fill="hold">
                                          <p:stCondLst>
                                            <p:cond delay="0"/>
                                          </p:stCondLst>
                                        </p:cTn>
                                        <p:tgtEl>
                                          <p:spTgt spid="29"/>
                                        </p:tgtEl>
                                        <p:attrNameLst>
                                          <p:attrName>r</p:attrName>
                                        </p:attrNameLst>
                                      </p:cBhvr>
                                    </p:animRot>
                                    <p:animRot by="-1500000">
                                      <p:cBhvr>
                                        <p:cTn id="26" dur="125" fill="hold">
                                          <p:stCondLst>
                                            <p:cond delay="125"/>
                                          </p:stCondLst>
                                        </p:cTn>
                                        <p:tgtEl>
                                          <p:spTgt spid="29"/>
                                        </p:tgtEl>
                                        <p:attrNameLst>
                                          <p:attrName>r</p:attrName>
                                        </p:attrNameLst>
                                      </p:cBhvr>
                                    </p:animRot>
                                    <p:animRot by="-1500000">
                                      <p:cBhvr>
                                        <p:cTn id="27" dur="125" fill="hold">
                                          <p:stCondLst>
                                            <p:cond delay="250"/>
                                          </p:stCondLst>
                                        </p:cTn>
                                        <p:tgtEl>
                                          <p:spTgt spid="29"/>
                                        </p:tgtEl>
                                        <p:attrNameLst>
                                          <p:attrName>r</p:attrName>
                                        </p:attrNameLst>
                                      </p:cBhvr>
                                    </p:animRot>
                                    <p:animRot by="1500000">
                                      <p:cBhvr>
                                        <p:cTn id="28" dur="125" fill="hold">
                                          <p:stCondLst>
                                            <p:cond delay="375"/>
                                          </p:stCondLst>
                                        </p:cTn>
                                        <p:tgtEl>
                                          <p:spTgt spid="29"/>
                                        </p:tgtEl>
                                        <p:attrNameLst>
                                          <p:attrName>r</p:attrName>
                                        </p:attrNameLst>
                                      </p:cBhvr>
                                    </p:animRot>
                                  </p:childTnLst>
                                </p:cTn>
                              </p:par>
                              <p:par>
                                <p:cTn id="29" presetID="3" presetClass="emph" presetSubtype="2" fill="hold" grpId="0" nodeType="withEffect">
                                  <p:stCondLst>
                                    <p:cond delay="0"/>
                                  </p:stCondLst>
                                  <p:iterate type="lt">
                                    <p:tmPct val="0"/>
                                  </p:iterate>
                                  <p:childTnLst>
                                    <p:animClr clrSpc="rgb" dir="cw">
                                      <p:cBhvr override="childStyle">
                                        <p:cTn id="30" dur="1400" fill="hold"/>
                                        <p:tgtEl>
                                          <p:spTgt spid="2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9" grpId="1"/>
      <p:bldP spid="2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35" y="1203553"/>
            <a:ext cx="11744131" cy="5173417"/>
          </a:xfrm>
        </p:spPr>
        <p:txBody>
          <a:bodyPr>
            <a:normAutofit/>
          </a:bodyPr>
          <a:lstStyle/>
          <a:p>
            <a:pPr marL="0" indent="0">
              <a:buClr>
                <a:srgbClr val="00ABB5"/>
              </a:buClr>
              <a:buNone/>
            </a:pPr>
            <a:endParaRPr lang="en-GB" dirty="0" smtClean="0"/>
          </a:p>
          <a:p>
            <a:pPr marL="0" indent="0">
              <a:buClr>
                <a:srgbClr val="00ABB5"/>
              </a:buClr>
              <a:buNone/>
            </a:pPr>
            <a:r>
              <a:rPr lang="en-GB" dirty="0" smtClean="0">
                <a:solidFill>
                  <a:schemeClr val="tx2"/>
                </a:solidFill>
              </a:rPr>
              <a:t>We </a:t>
            </a:r>
            <a:r>
              <a:rPr lang="en-GB" dirty="0">
                <a:solidFill>
                  <a:schemeClr val="tx2"/>
                </a:solidFill>
              </a:rPr>
              <a:t>must ensure that: </a:t>
            </a:r>
          </a:p>
          <a:p>
            <a:pPr marL="800100" indent="-457200"/>
            <a:r>
              <a:rPr lang="en-GB" dirty="0">
                <a:solidFill>
                  <a:schemeClr val="tx2"/>
                </a:solidFill>
              </a:rPr>
              <a:t>children are </a:t>
            </a:r>
            <a:r>
              <a:rPr lang="en-GB" b="1" dirty="0">
                <a:solidFill>
                  <a:schemeClr val="tx2"/>
                </a:solidFill>
              </a:rPr>
              <a:t>supported</a:t>
            </a:r>
            <a:r>
              <a:rPr lang="en-GB" dirty="0">
                <a:solidFill>
                  <a:schemeClr val="tx2"/>
                </a:solidFill>
              </a:rPr>
              <a:t> to form a free view; </a:t>
            </a:r>
          </a:p>
          <a:p>
            <a:pPr marL="800100" indent="-457200"/>
            <a:r>
              <a:rPr lang="en-GB" dirty="0">
                <a:solidFill>
                  <a:schemeClr val="tx2"/>
                </a:solidFill>
              </a:rPr>
              <a:t>an </a:t>
            </a:r>
            <a:r>
              <a:rPr lang="en-GB" b="1" dirty="0">
                <a:solidFill>
                  <a:schemeClr val="tx2"/>
                </a:solidFill>
              </a:rPr>
              <a:t>environment</a:t>
            </a:r>
            <a:r>
              <a:rPr lang="en-GB" dirty="0">
                <a:solidFill>
                  <a:schemeClr val="tx2"/>
                </a:solidFill>
              </a:rPr>
              <a:t> that enables the child to exercise her or his right to be heard (is provided);</a:t>
            </a:r>
          </a:p>
          <a:p>
            <a:pPr marL="800100" indent="-457200"/>
            <a:r>
              <a:rPr lang="en-GB" dirty="0">
                <a:solidFill>
                  <a:schemeClr val="tx2"/>
                </a:solidFill>
              </a:rPr>
              <a:t>(children’s views can) add relevant </a:t>
            </a:r>
            <a:r>
              <a:rPr lang="en-GB" b="1" dirty="0">
                <a:solidFill>
                  <a:schemeClr val="tx2"/>
                </a:solidFill>
              </a:rPr>
              <a:t>perspectives and experience </a:t>
            </a:r>
          </a:p>
          <a:p>
            <a:pPr marL="800100" indent="-457200"/>
            <a:r>
              <a:rPr lang="en-GB" dirty="0">
                <a:solidFill>
                  <a:schemeClr val="tx2"/>
                </a:solidFill>
              </a:rPr>
              <a:t>(children’s views are) considered in </a:t>
            </a:r>
            <a:r>
              <a:rPr lang="en-GB" b="1" dirty="0">
                <a:solidFill>
                  <a:schemeClr val="tx2"/>
                </a:solidFill>
              </a:rPr>
              <a:t>decision-making, policymaking </a:t>
            </a:r>
            <a:r>
              <a:rPr lang="en-GB" dirty="0">
                <a:solidFill>
                  <a:schemeClr val="tx2"/>
                </a:solidFill>
              </a:rPr>
              <a:t>and preparation of </a:t>
            </a:r>
            <a:r>
              <a:rPr lang="en-GB" b="1" dirty="0">
                <a:solidFill>
                  <a:schemeClr val="tx2"/>
                </a:solidFill>
              </a:rPr>
              <a:t>laws</a:t>
            </a:r>
            <a:r>
              <a:rPr lang="en-GB" dirty="0">
                <a:solidFill>
                  <a:schemeClr val="tx2"/>
                </a:solidFill>
              </a:rPr>
              <a:t> and/or measures as well as their </a:t>
            </a:r>
            <a:r>
              <a:rPr lang="en-GB" b="1" dirty="0">
                <a:solidFill>
                  <a:schemeClr val="tx2"/>
                </a:solidFill>
              </a:rPr>
              <a:t>evaluation</a:t>
            </a:r>
          </a:p>
          <a:p>
            <a:pPr marL="0" indent="0">
              <a:buClr>
                <a:srgbClr val="00ABB5"/>
              </a:buClr>
              <a:buNone/>
            </a:pPr>
            <a:endParaRPr lang="en-GB" i="1" dirty="0">
              <a:solidFill>
                <a:schemeClr val="tx2"/>
              </a:solidFill>
            </a:endParaRPr>
          </a:p>
          <a:p>
            <a:pPr marL="0" indent="0">
              <a:buClr>
                <a:srgbClr val="00ABB5"/>
              </a:buClr>
              <a:buNone/>
            </a:pPr>
            <a:r>
              <a:rPr lang="en-GB" i="1" dirty="0">
                <a:solidFill>
                  <a:schemeClr val="tx2"/>
                </a:solidFill>
              </a:rPr>
              <a:t>The concept of participation emphasizes that including children should </a:t>
            </a:r>
            <a:r>
              <a:rPr lang="en-GB" b="1" i="1" dirty="0">
                <a:solidFill>
                  <a:schemeClr val="tx2"/>
                </a:solidFill>
              </a:rPr>
              <a:t>not only be a momentary act</a:t>
            </a:r>
            <a:r>
              <a:rPr lang="en-GB" i="1" dirty="0">
                <a:solidFill>
                  <a:schemeClr val="tx2"/>
                </a:solidFill>
              </a:rPr>
              <a:t>, but the starting point for an </a:t>
            </a:r>
            <a:r>
              <a:rPr lang="en-GB" b="1" i="1" dirty="0">
                <a:solidFill>
                  <a:schemeClr val="tx2"/>
                </a:solidFill>
              </a:rPr>
              <a:t>intense exchange</a:t>
            </a:r>
            <a:r>
              <a:rPr lang="en-GB" i="1" dirty="0">
                <a:solidFill>
                  <a:schemeClr val="tx2"/>
                </a:solidFill>
              </a:rPr>
              <a:t> between children and adults on the development of policies, programmes and measures in all relevant contexts of children’s lives.</a:t>
            </a:r>
          </a:p>
          <a:p>
            <a:pPr marL="0" indent="0">
              <a:buClr>
                <a:srgbClr val="00ABB5"/>
              </a:buClr>
              <a:buNone/>
            </a:pPr>
            <a:endParaRPr lang="en-GB" dirty="0">
              <a:solidFill>
                <a:schemeClr val="tx2"/>
              </a:solidFill>
            </a:endParaRPr>
          </a:p>
          <a:p>
            <a:pPr marL="0" indent="0">
              <a:buClr>
                <a:srgbClr val="00ABB5"/>
              </a:buClr>
              <a:buNone/>
            </a:pPr>
            <a:r>
              <a:rPr lang="en-GB" i="1" dirty="0">
                <a:solidFill>
                  <a:schemeClr val="tx2"/>
                </a:solidFill>
              </a:rPr>
              <a:t>Article 12 stipulates that simply </a:t>
            </a:r>
            <a:r>
              <a:rPr lang="en-GB" b="1" i="1" dirty="0">
                <a:solidFill>
                  <a:schemeClr val="tx2"/>
                </a:solidFill>
              </a:rPr>
              <a:t>listening to the child is insufficient</a:t>
            </a:r>
            <a:r>
              <a:rPr lang="en-GB" i="1" dirty="0">
                <a:solidFill>
                  <a:schemeClr val="tx2"/>
                </a:solidFill>
              </a:rPr>
              <a:t>; the views of the child have to be </a:t>
            </a:r>
            <a:r>
              <a:rPr lang="en-GB" b="1" i="1" dirty="0">
                <a:solidFill>
                  <a:schemeClr val="tx2"/>
                </a:solidFill>
              </a:rPr>
              <a:t>seriously considered </a:t>
            </a:r>
            <a:r>
              <a:rPr lang="en-GB" i="1" dirty="0">
                <a:solidFill>
                  <a:schemeClr val="tx2"/>
                </a:solidFill>
              </a:rPr>
              <a:t>when the child is capable of forming her or his own views.</a:t>
            </a:r>
            <a:endParaRPr lang="en-GB" dirty="0">
              <a:solidFill>
                <a:schemeClr val="tx2"/>
              </a:solidFill>
            </a:endParaRPr>
          </a:p>
        </p:txBody>
      </p:sp>
      <p:sp>
        <p:nvSpPr>
          <p:cNvPr id="5" name="Title 1"/>
          <p:cNvSpPr txBox="1">
            <a:spLocks/>
          </p:cNvSpPr>
          <p:nvPr/>
        </p:nvSpPr>
        <p:spPr bwMode="auto">
          <a:xfrm>
            <a:off x="339584" y="49733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What is participation? –  UN General Comments</a:t>
            </a:r>
            <a:endParaRPr lang="en-GB" kern="0" dirty="0">
              <a:solidFill>
                <a:schemeClr val="accent2">
                  <a:lumMod val="75000"/>
                </a:schemeClr>
              </a:solidFill>
            </a:endParaRPr>
          </a:p>
        </p:txBody>
      </p:sp>
    </p:spTree>
    <p:extLst>
      <p:ext uri="{BB962C8B-B14F-4D97-AF65-F5344CB8AC3E}">
        <p14:creationId xmlns:p14="http://schemas.microsoft.com/office/powerpoint/2010/main" val="274214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889549" y="2712071"/>
            <a:ext cx="10836972" cy="711200"/>
          </a:xfrm>
        </p:spPr>
        <p:txBody>
          <a:bodyPr/>
          <a:lstStyle/>
          <a:p>
            <a:pPr algn="ctr"/>
            <a:r>
              <a:rPr lang="en-GB" dirty="0" smtClean="0">
                <a:solidFill>
                  <a:srgbClr val="0070C0"/>
                </a:solidFill>
              </a:rPr>
              <a:t>Where  and when does </a:t>
            </a:r>
            <a:br>
              <a:rPr lang="en-GB" dirty="0" smtClean="0">
                <a:solidFill>
                  <a:srgbClr val="0070C0"/>
                </a:solidFill>
              </a:rPr>
            </a:br>
            <a:r>
              <a:rPr lang="en-GB" dirty="0" smtClean="0">
                <a:solidFill>
                  <a:srgbClr val="0070C0"/>
                </a:solidFill>
              </a:rPr>
              <a:t>participation happen?</a:t>
            </a:r>
            <a:endParaRPr lang="en-GB" dirty="0">
              <a:solidFill>
                <a:srgbClr val="0070C0"/>
              </a:solidFill>
            </a:endParaRPr>
          </a:p>
        </p:txBody>
      </p:sp>
      <p:sp>
        <p:nvSpPr>
          <p:cNvPr id="4" name="Content Placeholder 3"/>
          <p:cNvSpPr>
            <a:spLocks noGrp="1"/>
          </p:cNvSpPr>
          <p:nvPr>
            <p:ph idx="1"/>
          </p:nvPr>
        </p:nvSpPr>
        <p:spPr/>
        <p:txBody>
          <a:bodyPr/>
          <a:lstStyle/>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bwMode="auto">
          <a:xfrm>
            <a:off x="1114836" y="6778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endParaRPr lang="en-GB" kern="0" dirty="0"/>
          </a:p>
        </p:txBody>
      </p:sp>
      <p:pic>
        <p:nvPicPr>
          <p:cNvPr id="11" name="Shape 108" descr="100_0145.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14836" y="2841625"/>
            <a:ext cx="2169600" cy="2232000"/>
          </a:xfrm>
          <a:prstGeom prst="rect">
            <a:avLst/>
          </a:prstGeom>
          <a:noFill/>
          <a:ln>
            <a:noFill/>
          </a:ln>
        </p:spPr>
      </p:pic>
      <p:pic>
        <p:nvPicPr>
          <p:cNvPr id="12" name="Shape 105" descr="100_0821.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92660" y="3957625"/>
            <a:ext cx="3359148" cy="1468437"/>
          </a:xfrm>
          <a:prstGeom prst="rect">
            <a:avLst/>
          </a:prstGeom>
          <a:noFill/>
          <a:ln>
            <a:noFill/>
          </a:ln>
        </p:spPr>
      </p:pic>
      <p:sp>
        <p:nvSpPr>
          <p:cNvPr id="10" name="Title 1"/>
          <p:cNvSpPr txBox="1">
            <a:spLocks/>
          </p:cNvSpPr>
          <p:nvPr/>
        </p:nvSpPr>
        <p:spPr bwMode="auto">
          <a:xfrm>
            <a:off x="339584" y="654604"/>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Discussion</a:t>
            </a:r>
            <a:endParaRPr lang="en-GB" kern="0" dirty="0">
              <a:solidFill>
                <a:schemeClr val="accent2">
                  <a:lumMod val="75000"/>
                </a:schemeClr>
              </a:solidFill>
            </a:endParaRPr>
          </a:p>
        </p:txBody>
      </p:sp>
    </p:spTree>
    <p:extLst>
      <p:ext uri="{BB962C8B-B14F-4D97-AF65-F5344CB8AC3E}">
        <p14:creationId xmlns:p14="http://schemas.microsoft.com/office/powerpoint/2010/main" val="3604583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76587" y="6418264"/>
            <a:ext cx="815415" cy="439736"/>
          </a:xfrm>
          <a:prstGeom prst="rect">
            <a:avLst/>
          </a:prstGeom>
        </p:spPr>
        <p:txBody>
          <a:bodyPr/>
          <a:lstStyle/>
          <a:p>
            <a:fld id="{A83B57F9-6C29-452E-825B-C92265C2845B}" type="slidenum">
              <a:rPr lang="en-GB" smtClean="0">
                <a:solidFill>
                  <a:srgbClr val="000000"/>
                </a:solidFill>
              </a:rPr>
              <a:pPr/>
              <a:t>8</a:t>
            </a:fld>
            <a:endParaRPr lang="en-GB">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1033" y="935021"/>
            <a:ext cx="4608512" cy="4929462"/>
          </a:xfrm>
          <a:prstGeom prst="rect">
            <a:avLst/>
          </a:prstGeom>
          <a:noFill/>
          <a:ln w="9525">
            <a:solidFill>
              <a:schemeClr val="tx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288769949"/>
              </p:ext>
            </p:extLst>
          </p:nvPr>
        </p:nvGraphicFramePr>
        <p:xfrm>
          <a:off x="5338732" y="1851725"/>
          <a:ext cx="6720747" cy="3840480"/>
        </p:xfrm>
        <a:graphic>
          <a:graphicData uri="http://schemas.openxmlformats.org/drawingml/2006/table">
            <a:tbl>
              <a:tblPr firstRow="1" bandRow="1">
                <a:tableStyleId>{5C22544A-7EE6-4342-B048-85BDC9FD1C3A}</a:tableStyleId>
              </a:tblPr>
              <a:tblGrid>
                <a:gridCol w="6720747">
                  <a:extLst>
                    <a:ext uri="{9D8B030D-6E8A-4147-A177-3AD203B41FA5}">
                      <a16:colId xmlns:a16="http://schemas.microsoft.com/office/drawing/2014/main" val="20000"/>
                    </a:ext>
                  </a:extLst>
                </a:gridCol>
              </a:tblGrid>
              <a:tr h="370840">
                <a:tc>
                  <a:txBody>
                    <a:bodyPr/>
                    <a:lstStyle/>
                    <a:p>
                      <a:r>
                        <a:rPr lang="en-GB" sz="2400" dirty="0" smtClean="0">
                          <a:solidFill>
                            <a:schemeClr val="tx1"/>
                          </a:solidFill>
                          <a:effectLst>
                            <a:outerShdw blurRad="38100" dist="38100" dir="2700000" algn="tl">
                              <a:srgbClr val="000000">
                                <a:alpha val="43137"/>
                              </a:srgbClr>
                            </a:outerShdw>
                          </a:effectLst>
                        </a:rPr>
                        <a:t>QI 1.1 – Self-Evaluation</a:t>
                      </a:r>
                      <a:endParaRPr lang="en-GB" sz="2400" dirty="0">
                        <a:solidFill>
                          <a:schemeClr val="tx1"/>
                        </a:solidFill>
                        <a:effectLst>
                          <a:outerShdw blurRad="38100" dist="38100" dir="2700000" algn="tl">
                            <a:srgbClr val="000000">
                              <a:alpha val="43137"/>
                            </a:srgbClr>
                          </a:outerShdw>
                        </a:effectLst>
                      </a:endParaRPr>
                    </a:p>
                  </a:txBody>
                  <a:tcPr marL="121920" marR="121920"/>
                </a:tc>
                <a:extLst>
                  <a:ext uri="{0D108BD9-81ED-4DB2-BD59-A6C34878D82A}">
                    <a16:rowId xmlns:a16="http://schemas.microsoft.com/office/drawing/2014/main" val="10000"/>
                  </a:ext>
                </a:extLst>
              </a:tr>
              <a:tr h="370840">
                <a:tc>
                  <a:txBody>
                    <a:bodyPr/>
                    <a:lstStyle/>
                    <a:p>
                      <a:r>
                        <a:rPr lang="en-GB" sz="2400" kern="1200" dirty="0" smtClean="0">
                          <a:solidFill>
                            <a:schemeClr val="dk1"/>
                          </a:solidFill>
                          <a:effectLst/>
                          <a:latin typeface="+mn-lt"/>
                          <a:ea typeface="+mn-ea"/>
                          <a:cs typeface="+mn-cs"/>
                        </a:rPr>
                        <a:t>Pupil participation is a strong feature of our approach to self-evaluation and continuous improvement. Through regular and effective collaboration our community has a shared understanding of the school’s strengths and improvement needs. We have developed very effective mechanisms to consult with stakeholders and can show how their views inform change and improvement.</a:t>
                      </a:r>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0209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913" y="432975"/>
            <a:ext cx="3917882" cy="5635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1043" y="432975"/>
            <a:ext cx="4168638" cy="5635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180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DD677-B3FB-4A15-9141-0D99C69B28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74abb2-0bc9-42e8-aab0-5e5156035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67039-C71A-4B84-9858-0728C216CC08}">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1b74abb2-0bc9-42e8-aab0-5e515603512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5439</TotalTime>
  <Words>3095</Words>
  <Application>Microsoft Office PowerPoint</Application>
  <PresentationFormat>Widescreen</PresentationFormat>
  <Paragraphs>249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Lucida Grande</vt:lpstr>
      <vt:lpstr>Wingdings</vt:lpstr>
      <vt:lpstr>3. Education Scotland Powerpoint Final</vt:lpstr>
      <vt:lpstr>PowerPoint Presentation</vt:lpstr>
      <vt:lpstr>PowerPoint Presentation</vt:lpstr>
      <vt:lpstr>PowerPoint Presentation</vt:lpstr>
      <vt:lpstr>PowerPoint Presentation</vt:lpstr>
      <vt:lpstr>PowerPoint Presentation</vt:lpstr>
      <vt:lpstr>PowerPoint Presentation</vt:lpstr>
      <vt:lpstr>Where  and when does  participation happen?</vt:lpstr>
      <vt:lpstr>PowerPoint Presentation</vt:lpstr>
      <vt:lpstr>PowerPoint Presentation</vt:lpstr>
      <vt:lpstr>What is this resource?</vt:lpstr>
      <vt:lpstr>PowerPoint Presentation</vt:lpstr>
      <vt:lpstr>Benefits and rationale</vt:lpstr>
      <vt:lpstr>Principles of Participation</vt:lpstr>
      <vt:lpstr>PowerPoint Presentation</vt:lpstr>
      <vt:lpstr>    What helps participation to happen?    What stops it from happening?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An Introduction to Learner Participation in Educational Settings</dc:title>
  <dc:creator>DLECJGEdS@gov.scot</dc:creator>
  <cp:lastModifiedBy>Jeremy Stevenson</cp:lastModifiedBy>
  <cp:revision>239</cp:revision>
  <cp:lastPrinted>2018-04-20T09:58:22Z</cp:lastPrinted>
  <dcterms:created xsi:type="dcterms:W3CDTF">2014-01-17T15:23:54Z</dcterms:created>
  <dcterms:modified xsi:type="dcterms:W3CDTF">2022-10-03T15:34:39Z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