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035C6-32D9-351E-1F3F-D458BB134D22}" v="2" dt="2024-01-16T14:24:10.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0153" autoAdjust="0"/>
  </p:normalViewPr>
  <p:slideViewPr>
    <p:cSldViewPr snapToGrid="0">
      <p:cViewPr varScale="1">
        <p:scale>
          <a:sx n="59" d="100"/>
          <a:sy n="59" d="100"/>
        </p:scale>
        <p:origin x="11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ley Mcmurray" userId="a3273a8f-d4d6-4046-9ffe-a02dd60ebdc0" providerId="ADAL" clId="{C374D374-860F-4173-8A64-7D29787E6690}"/>
    <pc:docChg chg="undo custSel addSld delSld modSld sldOrd">
      <pc:chgData name="Hayley Mcmurray" userId="a3273a8f-d4d6-4046-9ffe-a02dd60ebdc0" providerId="ADAL" clId="{C374D374-860F-4173-8A64-7D29787E6690}" dt="2024-01-17T10:55:22.130" v="107" actId="47"/>
      <pc:docMkLst>
        <pc:docMk/>
      </pc:docMkLst>
      <pc:sldChg chg="modNotesTx">
        <pc:chgData name="Hayley Mcmurray" userId="a3273a8f-d4d6-4046-9ffe-a02dd60ebdc0" providerId="ADAL" clId="{C374D374-860F-4173-8A64-7D29787E6690}" dt="2024-01-17T10:31:49.668" v="0"/>
        <pc:sldMkLst>
          <pc:docMk/>
          <pc:sldMk cId="2179893922" sldId="257"/>
        </pc:sldMkLst>
      </pc:sldChg>
      <pc:sldChg chg="ord modNotesTx">
        <pc:chgData name="Hayley Mcmurray" userId="a3273a8f-d4d6-4046-9ffe-a02dd60ebdc0" providerId="ADAL" clId="{C374D374-860F-4173-8A64-7D29787E6690}" dt="2024-01-17T10:35:36.465" v="35" actId="20577"/>
        <pc:sldMkLst>
          <pc:docMk/>
          <pc:sldMk cId="2510741433" sldId="258"/>
        </pc:sldMkLst>
      </pc:sldChg>
      <pc:sldChg chg="modNotesTx">
        <pc:chgData name="Hayley Mcmurray" userId="a3273a8f-d4d6-4046-9ffe-a02dd60ebdc0" providerId="ADAL" clId="{C374D374-860F-4173-8A64-7D29787E6690}" dt="2024-01-17T10:50:34.568" v="61" actId="113"/>
        <pc:sldMkLst>
          <pc:docMk/>
          <pc:sldMk cId="722240779" sldId="259"/>
        </pc:sldMkLst>
      </pc:sldChg>
      <pc:sldChg chg="modNotesTx">
        <pc:chgData name="Hayley Mcmurray" userId="a3273a8f-d4d6-4046-9ffe-a02dd60ebdc0" providerId="ADAL" clId="{C374D374-860F-4173-8A64-7D29787E6690}" dt="2024-01-17T10:54:33.671" v="63" actId="20577"/>
        <pc:sldMkLst>
          <pc:docMk/>
          <pc:sldMk cId="2983826823" sldId="260"/>
        </pc:sldMkLst>
      </pc:sldChg>
      <pc:sldChg chg="modNotesTx">
        <pc:chgData name="Hayley Mcmurray" userId="a3273a8f-d4d6-4046-9ffe-a02dd60ebdc0" providerId="ADAL" clId="{C374D374-860F-4173-8A64-7D29787E6690}" dt="2024-01-17T10:54:36.156" v="65" actId="20577"/>
        <pc:sldMkLst>
          <pc:docMk/>
          <pc:sldMk cId="154376077" sldId="261"/>
        </pc:sldMkLst>
      </pc:sldChg>
      <pc:sldChg chg="modNotesTx">
        <pc:chgData name="Hayley Mcmurray" userId="a3273a8f-d4d6-4046-9ffe-a02dd60ebdc0" providerId="ADAL" clId="{C374D374-860F-4173-8A64-7D29787E6690}" dt="2024-01-17T10:54:40.413" v="67" actId="20577"/>
        <pc:sldMkLst>
          <pc:docMk/>
          <pc:sldMk cId="4246299488" sldId="263"/>
        </pc:sldMkLst>
      </pc:sldChg>
      <pc:sldChg chg="modNotesTx">
        <pc:chgData name="Hayley Mcmurray" userId="a3273a8f-d4d6-4046-9ffe-a02dd60ebdc0" providerId="ADAL" clId="{C374D374-860F-4173-8A64-7D29787E6690}" dt="2024-01-17T10:54:45.394" v="70" actId="20577"/>
        <pc:sldMkLst>
          <pc:docMk/>
          <pc:sldMk cId="1430527418" sldId="265"/>
        </pc:sldMkLst>
      </pc:sldChg>
      <pc:sldChg chg="modNotesTx">
        <pc:chgData name="Hayley Mcmurray" userId="a3273a8f-d4d6-4046-9ffe-a02dd60ebdc0" providerId="ADAL" clId="{C374D374-860F-4173-8A64-7D29787E6690}" dt="2024-01-17T10:54:59.548" v="100" actId="20577"/>
        <pc:sldMkLst>
          <pc:docMk/>
          <pc:sldMk cId="222560125" sldId="266"/>
        </pc:sldMkLst>
      </pc:sldChg>
      <pc:sldChg chg="add del modNotesTx">
        <pc:chgData name="Hayley Mcmurray" userId="a3273a8f-d4d6-4046-9ffe-a02dd60ebdc0" providerId="ADAL" clId="{C374D374-860F-4173-8A64-7D29787E6690}" dt="2024-01-17T10:55:22.130" v="107" actId="47"/>
        <pc:sldMkLst>
          <pc:docMk/>
          <pc:sldMk cId="2904640226" sldId="269"/>
        </pc:sldMkLst>
      </pc:sldChg>
      <pc:sldChg chg="modNotesTx">
        <pc:chgData name="Hayley Mcmurray" userId="a3273a8f-d4d6-4046-9ffe-a02dd60ebdc0" providerId="ADAL" clId="{C374D374-860F-4173-8A64-7D29787E6690}" dt="2024-01-17T10:55:13.132" v="105" actId="20577"/>
        <pc:sldMkLst>
          <pc:docMk/>
          <pc:sldMk cId="1831120449" sldId="270"/>
        </pc:sldMkLst>
      </pc:sldChg>
    </pc:docChg>
  </pc:docChgLst>
  <pc:docChgLst>
    <pc:chgData name="Hayley Mcmurray" userId="S::hayley.mcmurray@educationscotland.gov.scot::a3273a8f-d4d6-4046-9ffe-a02dd60ebdc0" providerId="AD" clId="Web-{F8A035C6-32D9-351E-1F3F-D458BB134D22}"/>
    <pc:docChg chg="sldOrd">
      <pc:chgData name="Hayley Mcmurray" userId="S::hayley.mcmurray@educationscotland.gov.scot::a3273a8f-d4d6-4046-9ffe-a02dd60ebdc0" providerId="AD" clId="Web-{F8A035C6-32D9-351E-1F3F-D458BB134D22}" dt="2024-01-16T14:24:10.252" v="1"/>
      <pc:docMkLst>
        <pc:docMk/>
      </pc:docMkLst>
      <pc:sldChg chg="ord">
        <pc:chgData name="Hayley Mcmurray" userId="S::hayley.mcmurray@educationscotland.gov.scot::a3273a8f-d4d6-4046-9ffe-a02dd60ebdc0" providerId="AD" clId="Web-{F8A035C6-32D9-351E-1F3F-D458BB134D22}" dt="2024-01-16T14:24:00.549" v="0"/>
        <pc:sldMkLst>
          <pc:docMk/>
          <pc:sldMk cId="2510741433" sldId="258"/>
        </pc:sldMkLst>
      </pc:sldChg>
      <pc:sldChg chg="ord">
        <pc:chgData name="Hayley Mcmurray" userId="S::hayley.mcmurray@educationscotland.gov.scot::a3273a8f-d4d6-4046-9ffe-a02dd60ebdc0" providerId="AD" clId="Web-{F8A035C6-32D9-351E-1F3F-D458BB134D22}" dt="2024-01-16T14:24:10.252" v="1"/>
        <pc:sldMkLst>
          <pc:docMk/>
          <pc:sldMk cId="222560125" sldId="26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8460A-A2F0-7443-9326-0EFC2E28B072}" type="doc">
      <dgm:prSet loTypeId="urn:microsoft.com/office/officeart/2005/8/layout/pyramid1" loCatId="" qsTypeId="urn:microsoft.com/office/officeart/2005/8/quickstyle/simple4" qsCatId="simple" csTypeId="urn:microsoft.com/office/officeart/2005/8/colors/accent1_2" csCatId="accent1" phldr="1"/>
      <dgm:spPr/>
    </dgm:pt>
    <dgm:pt modelId="{E80BF803-DDBD-C641-A73F-B803FCE9BD88}">
      <dgm:prSet phldrT="[Text]" custT="1"/>
      <dgm:spPr>
        <a:solidFill>
          <a:srgbClr val="95EFE4"/>
        </a:solidFill>
        <a:ln>
          <a:solidFill>
            <a:srgbClr val="0070C0"/>
          </a:solidFill>
        </a:ln>
      </dgm:spPr>
      <dgm:t>
        <a:bodyPr/>
        <a:lstStyle/>
        <a:p>
          <a:endParaRPr lang="en-US" sz="4000" dirty="0">
            <a:solidFill>
              <a:srgbClr val="131D43"/>
            </a:solidFill>
            <a:latin typeface="+mj-lt"/>
          </a:endParaRPr>
        </a:p>
      </dgm:t>
    </dgm:pt>
    <dgm:pt modelId="{EEFA0308-F384-B042-8491-9C5A3E334F4F}" type="parTrans" cxnId="{08502E4D-35A7-6E4C-BC17-1143E7BE380E}">
      <dgm:prSet/>
      <dgm:spPr/>
      <dgm:t>
        <a:bodyPr/>
        <a:lstStyle/>
        <a:p>
          <a:endParaRPr lang="en-US"/>
        </a:p>
      </dgm:t>
    </dgm:pt>
    <dgm:pt modelId="{3B7473DD-79D7-7A49-86C9-3137B1501822}" type="sibTrans" cxnId="{08502E4D-35A7-6E4C-BC17-1143E7BE380E}">
      <dgm:prSet/>
      <dgm:spPr/>
      <dgm:t>
        <a:bodyPr/>
        <a:lstStyle/>
        <a:p>
          <a:endParaRPr lang="en-US"/>
        </a:p>
      </dgm:t>
    </dgm:pt>
    <dgm:pt modelId="{866EA375-19E8-D047-BBE8-602A72CC986A}">
      <dgm:prSet phldrT="[Text]" custT="1"/>
      <dgm:spPr>
        <a:solidFill>
          <a:srgbClr val="33CCCC"/>
        </a:solidFill>
        <a:ln w="12700">
          <a:solidFill>
            <a:srgbClr val="0070C0"/>
          </a:solidFill>
        </a:ln>
      </dgm:spPr>
      <dgm:t>
        <a:bodyPr/>
        <a:lstStyle/>
        <a:p>
          <a:endParaRPr lang="en-US" sz="4000" dirty="0">
            <a:solidFill>
              <a:srgbClr val="131D43"/>
            </a:solidFill>
          </a:endParaRPr>
        </a:p>
      </dgm:t>
    </dgm:pt>
    <dgm:pt modelId="{381A97D1-B2E4-8547-A549-F000D777FB82}" type="parTrans" cxnId="{D25C24AE-8411-C745-B6FC-0268C06F4E65}">
      <dgm:prSet/>
      <dgm:spPr/>
      <dgm:t>
        <a:bodyPr/>
        <a:lstStyle/>
        <a:p>
          <a:endParaRPr lang="en-US"/>
        </a:p>
      </dgm:t>
    </dgm:pt>
    <dgm:pt modelId="{267EFE1D-C91F-6B45-A2E7-D740EE42088C}" type="sibTrans" cxnId="{D25C24AE-8411-C745-B6FC-0268C06F4E65}">
      <dgm:prSet/>
      <dgm:spPr/>
      <dgm:t>
        <a:bodyPr/>
        <a:lstStyle/>
        <a:p>
          <a:endParaRPr lang="en-US"/>
        </a:p>
      </dgm:t>
    </dgm:pt>
    <dgm:pt modelId="{1DAC3B1F-D2C9-C244-B91D-1493D807B7D3}">
      <dgm:prSet custT="1"/>
      <dgm:spPr>
        <a:solidFill>
          <a:srgbClr val="95EFE4"/>
        </a:solidFill>
        <a:ln>
          <a:solidFill>
            <a:srgbClr val="0070C0"/>
          </a:solidFill>
        </a:ln>
      </dgm:spPr>
      <dgm:t>
        <a:bodyPr/>
        <a:lstStyle/>
        <a:p>
          <a:endParaRPr lang="en-US" sz="4000" dirty="0">
            <a:solidFill>
              <a:srgbClr val="131D43"/>
            </a:solidFill>
          </a:endParaRPr>
        </a:p>
      </dgm:t>
    </dgm:pt>
    <dgm:pt modelId="{3D29D5F7-23DF-B342-B3EA-6AA88D1A49C6}" type="parTrans" cxnId="{B91DA413-72F6-8D45-B980-FC14397A82F3}">
      <dgm:prSet/>
      <dgm:spPr/>
      <dgm:t>
        <a:bodyPr/>
        <a:lstStyle/>
        <a:p>
          <a:endParaRPr lang="en-US"/>
        </a:p>
      </dgm:t>
    </dgm:pt>
    <dgm:pt modelId="{C650F4D0-24F8-3447-BEE3-6918D87BD145}" type="sibTrans" cxnId="{B91DA413-72F6-8D45-B980-FC14397A82F3}">
      <dgm:prSet/>
      <dgm:spPr/>
      <dgm:t>
        <a:bodyPr/>
        <a:lstStyle/>
        <a:p>
          <a:endParaRPr lang="en-US"/>
        </a:p>
      </dgm:t>
    </dgm:pt>
    <dgm:pt modelId="{9FF1FD2B-D5CA-3D47-9D0A-768216322182}" type="pres">
      <dgm:prSet presAssocID="{DC98460A-A2F0-7443-9326-0EFC2E28B072}" presName="Name0" presStyleCnt="0">
        <dgm:presLayoutVars>
          <dgm:dir/>
          <dgm:animLvl val="lvl"/>
          <dgm:resizeHandles val="exact"/>
        </dgm:presLayoutVars>
      </dgm:prSet>
      <dgm:spPr/>
    </dgm:pt>
    <dgm:pt modelId="{182D3A5C-764A-FC41-88DE-B3FB052DED58}" type="pres">
      <dgm:prSet presAssocID="{E80BF803-DDBD-C641-A73F-B803FCE9BD88}" presName="Name8" presStyleCnt="0"/>
      <dgm:spPr/>
    </dgm:pt>
    <dgm:pt modelId="{E28319CD-31FD-D74A-84EE-798FDC124C66}" type="pres">
      <dgm:prSet presAssocID="{E80BF803-DDBD-C641-A73F-B803FCE9BD88}" presName="level" presStyleLbl="node1" presStyleIdx="0" presStyleCnt="3" custLinFactNeighborX="856" custLinFactNeighborY="-2717">
        <dgm:presLayoutVars>
          <dgm:chMax val="1"/>
          <dgm:bulletEnabled val="1"/>
        </dgm:presLayoutVars>
      </dgm:prSet>
      <dgm:spPr/>
    </dgm:pt>
    <dgm:pt modelId="{D2A0CC89-BFD9-FD4E-8243-17936079C6C2}" type="pres">
      <dgm:prSet presAssocID="{E80BF803-DDBD-C641-A73F-B803FCE9BD88}" presName="levelTx" presStyleLbl="revTx" presStyleIdx="0" presStyleCnt="0">
        <dgm:presLayoutVars>
          <dgm:chMax val="1"/>
          <dgm:bulletEnabled val="1"/>
        </dgm:presLayoutVars>
      </dgm:prSet>
      <dgm:spPr/>
    </dgm:pt>
    <dgm:pt modelId="{4BC6C023-3CED-A749-9BA7-76DF4B307FE4}" type="pres">
      <dgm:prSet presAssocID="{1DAC3B1F-D2C9-C244-B91D-1493D807B7D3}" presName="Name8" presStyleCnt="0"/>
      <dgm:spPr/>
    </dgm:pt>
    <dgm:pt modelId="{686F5774-8DE6-9A41-A154-1BA31F1EBA96}" type="pres">
      <dgm:prSet presAssocID="{1DAC3B1F-D2C9-C244-B91D-1493D807B7D3}" presName="level" presStyleLbl="node1" presStyleIdx="1" presStyleCnt="3" custAng="0" custLinFactNeighborX="316" custLinFactNeighborY="-2717">
        <dgm:presLayoutVars>
          <dgm:chMax val="1"/>
          <dgm:bulletEnabled val="1"/>
        </dgm:presLayoutVars>
      </dgm:prSet>
      <dgm:spPr/>
    </dgm:pt>
    <dgm:pt modelId="{BEBC30F4-9BA5-3746-88AA-C3EF91264488}" type="pres">
      <dgm:prSet presAssocID="{1DAC3B1F-D2C9-C244-B91D-1493D807B7D3}" presName="levelTx" presStyleLbl="revTx" presStyleIdx="0" presStyleCnt="0">
        <dgm:presLayoutVars>
          <dgm:chMax val="1"/>
          <dgm:bulletEnabled val="1"/>
        </dgm:presLayoutVars>
      </dgm:prSet>
      <dgm:spPr/>
    </dgm:pt>
    <dgm:pt modelId="{CAB3BE30-6A3C-7347-8635-3592879AD054}" type="pres">
      <dgm:prSet presAssocID="{866EA375-19E8-D047-BBE8-602A72CC986A}" presName="Name8" presStyleCnt="0"/>
      <dgm:spPr/>
    </dgm:pt>
    <dgm:pt modelId="{03F9C58E-576E-8D43-A08D-35714739F170}" type="pres">
      <dgm:prSet presAssocID="{866EA375-19E8-D047-BBE8-602A72CC986A}" presName="level" presStyleLbl="node1" presStyleIdx="2" presStyleCnt="3" custScaleX="100651">
        <dgm:presLayoutVars>
          <dgm:chMax val="1"/>
          <dgm:bulletEnabled val="1"/>
        </dgm:presLayoutVars>
      </dgm:prSet>
      <dgm:spPr/>
    </dgm:pt>
    <dgm:pt modelId="{1B76A94D-7A7E-3048-AB2C-98F702CEC18D}" type="pres">
      <dgm:prSet presAssocID="{866EA375-19E8-D047-BBE8-602A72CC986A}" presName="levelTx" presStyleLbl="revTx" presStyleIdx="0" presStyleCnt="0">
        <dgm:presLayoutVars>
          <dgm:chMax val="1"/>
          <dgm:bulletEnabled val="1"/>
        </dgm:presLayoutVars>
      </dgm:prSet>
      <dgm:spPr/>
    </dgm:pt>
  </dgm:ptLst>
  <dgm:cxnLst>
    <dgm:cxn modelId="{B91DA413-72F6-8D45-B980-FC14397A82F3}" srcId="{DC98460A-A2F0-7443-9326-0EFC2E28B072}" destId="{1DAC3B1F-D2C9-C244-B91D-1493D807B7D3}" srcOrd="1" destOrd="0" parTransId="{3D29D5F7-23DF-B342-B3EA-6AA88D1A49C6}" sibTransId="{C650F4D0-24F8-3447-BEE3-6918D87BD145}"/>
    <dgm:cxn modelId="{B7857122-1A4A-AB40-ABB5-44CC1F934AA4}" type="presOf" srcId="{E80BF803-DDBD-C641-A73F-B803FCE9BD88}" destId="{D2A0CC89-BFD9-FD4E-8243-17936079C6C2}" srcOrd="1" destOrd="0" presId="urn:microsoft.com/office/officeart/2005/8/layout/pyramid1"/>
    <dgm:cxn modelId="{A7E27D32-9950-5149-A9D2-1635130AECF4}" type="presOf" srcId="{E80BF803-DDBD-C641-A73F-B803FCE9BD88}" destId="{E28319CD-31FD-D74A-84EE-798FDC124C66}" srcOrd="0" destOrd="0" presId="urn:microsoft.com/office/officeart/2005/8/layout/pyramid1"/>
    <dgm:cxn modelId="{F2388B45-0238-4A43-A26B-6CAFB76FA549}" type="presOf" srcId="{866EA375-19E8-D047-BBE8-602A72CC986A}" destId="{03F9C58E-576E-8D43-A08D-35714739F170}" srcOrd="0" destOrd="0" presId="urn:microsoft.com/office/officeart/2005/8/layout/pyramid1"/>
    <dgm:cxn modelId="{08502E4D-35A7-6E4C-BC17-1143E7BE380E}" srcId="{DC98460A-A2F0-7443-9326-0EFC2E28B072}" destId="{E80BF803-DDBD-C641-A73F-B803FCE9BD88}" srcOrd="0" destOrd="0" parTransId="{EEFA0308-F384-B042-8491-9C5A3E334F4F}" sibTransId="{3B7473DD-79D7-7A49-86C9-3137B1501822}"/>
    <dgm:cxn modelId="{7B8BA2A2-D9EC-CB4F-A8D7-51E2EA07EE9D}" type="presOf" srcId="{DC98460A-A2F0-7443-9326-0EFC2E28B072}" destId="{9FF1FD2B-D5CA-3D47-9D0A-768216322182}" srcOrd="0" destOrd="0" presId="urn:microsoft.com/office/officeart/2005/8/layout/pyramid1"/>
    <dgm:cxn modelId="{D25C24AE-8411-C745-B6FC-0268C06F4E65}" srcId="{DC98460A-A2F0-7443-9326-0EFC2E28B072}" destId="{866EA375-19E8-D047-BBE8-602A72CC986A}" srcOrd="2" destOrd="0" parTransId="{381A97D1-B2E4-8547-A549-F000D777FB82}" sibTransId="{267EFE1D-C91F-6B45-A2E7-D740EE42088C}"/>
    <dgm:cxn modelId="{41040BC9-36FA-4C40-A9B8-2D7BD94AB412}" type="presOf" srcId="{1DAC3B1F-D2C9-C244-B91D-1493D807B7D3}" destId="{BEBC30F4-9BA5-3746-88AA-C3EF91264488}" srcOrd="1" destOrd="0" presId="urn:microsoft.com/office/officeart/2005/8/layout/pyramid1"/>
    <dgm:cxn modelId="{0BE75EED-C53D-2647-A4C1-E3932865CDE6}" type="presOf" srcId="{866EA375-19E8-D047-BBE8-602A72CC986A}" destId="{1B76A94D-7A7E-3048-AB2C-98F702CEC18D}" srcOrd="1" destOrd="0" presId="urn:microsoft.com/office/officeart/2005/8/layout/pyramid1"/>
    <dgm:cxn modelId="{C8C399F4-7844-1147-A0C8-7A023BED861E}" type="presOf" srcId="{1DAC3B1F-D2C9-C244-B91D-1493D807B7D3}" destId="{686F5774-8DE6-9A41-A154-1BA31F1EBA96}" srcOrd="0" destOrd="0" presId="urn:microsoft.com/office/officeart/2005/8/layout/pyramid1"/>
    <dgm:cxn modelId="{6D793058-345A-624A-AF56-1CF61C638151}" type="presParOf" srcId="{9FF1FD2B-D5CA-3D47-9D0A-768216322182}" destId="{182D3A5C-764A-FC41-88DE-B3FB052DED58}" srcOrd="0" destOrd="0" presId="urn:microsoft.com/office/officeart/2005/8/layout/pyramid1"/>
    <dgm:cxn modelId="{54A31206-B391-C042-911C-32D487C328A4}" type="presParOf" srcId="{182D3A5C-764A-FC41-88DE-B3FB052DED58}" destId="{E28319CD-31FD-D74A-84EE-798FDC124C66}" srcOrd="0" destOrd="0" presId="urn:microsoft.com/office/officeart/2005/8/layout/pyramid1"/>
    <dgm:cxn modelId="{7350A830-8A9C-7445-8A69-AEBF43BE8744}" type="presParOf" srcId="{182D3A5C-764A-FC41-88DE-B3FB052DED58}" destId="{D2A0CC89-BFD9-FD4E-8243-17936079C6C2}" srcOrd="1" destOrd="0" presId="urn:microsoft.com/office/officeart/2005/8/layout/pyramid1"/>
    <dgm:cxn modelId="{F3268586-EF34-3A4C-97A4-26C329AB1D3B}" type="presParOf" srcId="{9FF1FD2B-D5CA-3D47-9D0A-768216322182}" destId="{4BC6C023-3CED-A749-9BA7-76DF4B307FE4}" srcOrd="1" destOrd="0" presId="urn:microsoft.com/office/officeart/2005/8/layout/pyramid1"/>
    <dgm:cxn modelId="{7CE1060F-F3A2-0C41-B198-EC390168CEC0}" type="presParOf" srcId="{4BC6C023-3CED-A749-9BA7-76DF4B307FE4}" destId="{686F5774-8DE6-9A41-A154-1BA31F1EBA96}" srcOrd="0" destOrd="0" presId="urn:microsoft.com/office/officeart/2005/8/layout/pyramid1"/>
    <dgm:cxn modelId="{02302B33-E3F7-5343-97D4-7CAAC9146D8B}" type="presParOf" srcId="{4BC6C023-3CED-A749-9BA7-76DF4B307FE4}" destId="{BEBC30F4-9BA5-3746-88AA-C3EF91264488}" srcOrd="1" destOrd="0" presId="urn:microsoft.com/office/officeart/2005/8/layout/pyramid1"/>
    <dgm:cxn modelId="{09FD357E-1FC7-714E-85E2-376D16CDDADE}" type="presParOf" srcId="{9FF1FD2B-D5CA-3D47-9D0A-768216322182}" destId="{CAB3BE30-6A3C-7347-8635-3592879AD054}" srcOrd="2" destOrd="0" presId="urn:microsoft.com/office/officeart/2005/8/layout/pyramid1"/>
    <dgm:cxn modelId="{F501E188-4720-7341-9BC2-6F9ABCC5E948}" type="presParOf" srcId="{CAB3BE30-6A3C-7347-8635-3592879AD054}" destId="{03F9C58E-576E-8D43-A08D-35714739F170}" srcOrd="0" destOrd="0" presId="urn:microsoft.com/office/officeart/2005/8/layout/pyramid1"/>
    <dgm:cxn modelId="{842E7399-48A7-414C-9921-682E01EC8CCF}" type="presParOf" srcId="{CAB3BE30-6A3C-7347-8635-3592879AD054}" destId="{1B76A94D-7A7E-3048-AB2C-98F702CEC18D}"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319CD-31FD-D74A-84EE-798FDC124C66}">
      <dsp:nvSpPr>
        <dsp:cNvPr id="0" name=""/>
        <dsp:cNvSpPr/>
      </dsp:nvSpPr>
      <dsp:spPr>
        <a:xfrm>
          <a:off x="2108556" y="0"/>
          <a:ext cx="2090660" cy="1600199"/>
        </a:xfrm>
        <a:prstGeom prst="trapezoid">
          <a:avLst>
            <a:gd name="adj" fmla="val 65325"/>
          </a:avLst>
        </a:prstGeom>
        <a:solidFill>
          <a:srgbClr val="95EFE4"/>
        </a:solidFill>
        <a:ln>
          <a:solidFill>
            <a:srgbClr val="0070C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rgbClr val="131D43"/>
            </a:solidFill>
            <a:latin typeface="+mj-lt"/>
          </a:endParaRPr>
        </a:p>
      </dsp:txBody>
      <dsp:txXfrm>
        <a:off x="2108556" y="0"/>
        <a:ext cx="2090660" cy="1600199"/>
      </dsp:txXfrm>
    </dsp:sp>
    <dsp:sp modelId="{686F5774-8DE6-9A41-A154-1BA31F1EBA96}">
      <dsp:nvSpPr>
        <dsp:cNvPr id="0" name=""/>
        <dsp:cNvSpPr/>
      </dsp:nvSpPr>
      <dsp:spPr>
        <a:xfrm>
          <a:off x="1058543" y="1556722"/>
          <a:ext cx="4181321" cy="1600199"/>
        </a:xfrm>
        <a:prstGeom prst="trapezoid">
          <a:avLst>
            <a:gd name="adj" fmla="val 65325"/>
          </a:avLst>
        </a:prstGeom>
        <a:solidFill>
          <a:srgbClr val="95EFE4"/>
        </a:solidFill>
        <a:ln>
          <a:solidFill>
            <a:srgbClr val="0070C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rgbClr val="131D43"/>
            </a:solidFill>
          </a:endParaRPr>
        </a:p>
      </dsp:txBody>
      <dsp:txXfrm>
        <a:off x="1790274" y="1556722"/>
        <a:ext cx="2717858" cy="1600199"/>
      </dsp:txXfrm>
    </dsp:sp>
    <dsp:sp modelId="{03F9C58E-576E-8D43-A08D-35714739F170}">
      <dsp:nvSpPr>
        <dsp:cNvPr id="0" name=""/>
        <dsp:cNvSpPr/>
      </dsp:nvSpPr>
      <dsp:spPr>
        <a:xfrm>
          <a:off x="-20415" y="3200400"/>
          <a:ext cx="6312812" cy="1600199"/>
        </a:xfrm>
        <a:prstGeom prst="trapezoid">
          <a:avLst>
            <a:gd name="adj" fmla="val 65325"/>
          </a:avLst>
        </a:prstGeom>
        <a:solidFill>
          <a:srgbClr val="33CCCC"/>
        </a:solidFill>
        <a:ln w="12700">
          <a:solidFill>
            <a:srgbClr val="0070C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rgbClr val="131D43"/>
            </a:solidFill>
          </a:endParaRPr>
        </a:p>
      </dsp:txBody>
      <dsp:txXfrm>
        <a:off x="1084326" y="3200400"/>
        <a:ext cx="4103328" cy="16001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272B7-2EC6-499D-8D31-D4B7657575F7}" type="datetimeFigureOut">
              <a:rPr lang="en-GB" smtClean="0"/>
              <a:t>17/01/2024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8492F-90DB-49F5-8EAF-D1E20D015E41}" type="slidenum">
              <a:rPr lang="en-GB" smtClean="0"/>
              <a:t>‹#›</a:t>
            </a:fld>
            <a:endParaRPr lang="en-GB"/>
          </a:p>
        </p:txBody>
      </p:sp>
    </p:spTree>
    <p:extLst>
      <p:ext uri="{BB962C8B-B14F-4D97-AF65-F5344CB8AC3E}">
        <p14:creationId xmlns:p14="http://schemas.microsoft.com/office/powerpoint/2010/main" val="351109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module </a:t>
            </a:r>
            <a:r>
              <a:rPr lang="en-GB" i="1" dirty="0"/>
              <a:t>An Introduction to Autism and Inclusive Practice i</a:t>
            </a:r>
            <a:r>
              <a:rPr lang="en-GB" dirty="0"/>
              <a:t>s designed to provide an introduction for educational staff and anyone with an interest in supporting autistic learners in the settings that</a:t>
            </a:r>
            <a:r>
              <a:rPr lang="en-GB" baseline="0" dirty="0"/>
              <a:t> they work and support.  This introductory module  aims to help you develop an awareness of what autism is, its impact and how it can be supported within an inclusive school community.  It may also be of interest if you work in the voluntary sector or simply have an interest in autism and inclusive practice.</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3048795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 log,</a:t>
            </a:r>
            <a:r>
              <a:rPr lang="en-GB" baseline="0" dirty="0"/>
              <a:t> page 20</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10</a:t>
            </a:fld>
            <a:endParaRPr lang="en-GB"/>
          </a:p>
        </p:txBody>
      </p:sp>
    </p:spTree>
    <p:extLst>
      <p:ext uri="{BB962C8B-B14F-4D97-AF65-F5344CB8AC3E}">
        <p14:creationId xmlns:p14="http://schemas.microsoft.com/office/powerpoint/2010/main" val="510223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tasks to be completed.</a:t>
            </a:r>
          </a:p>
        </p:txBody>
      </p:sp>
      <p:sp>
        <p:nvSpPr>
          <p:cNvPr id="4" name="Slide Number Placeholder 3"/>
          <p:cNvSpPr>
            <a:spLocks noGrp="1"/>
          </p:cNvSpPr>
          <p:nvPr>
            <p:ph type="sldNum" sz="quarter" idx="5"/>
          </p:nvPr>
        </p:nvSpPr>
        <p:spPr/>
        <p:txBody>
          <a:bodyPr/>
          <a:lstStyle/>
          <a:p>
            <a:fld id="{5098492F-90DB-49F5-8EAF-D1E20D015E41}" type="slidenum">
              <a:rPr lang="en-GB" smtClean="0"/>
              <a:t>11</a:t>
            </a:fld>
            <a:endParaRPr lang="en-GB"/>
          </a:p>
        </p:txBody>
      </p:sp>
    </p:spTree>
    <p:extLst>
      <p:ext uri="{BB962C8B-B14F-4D97-AF65-F5344CB8AC3E}">
        <p14:creationId xmlns:p14="http://schemas.microsoft.com/office/powerpoint/2010/main" val="214294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a:t>
            </a:r>
            <a:r>
              <a:rPr lang="en-GB" baseline="0" dirty="0"/>
              <a:t> log, page 21</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12</a:t>
            </a:fld>
            <a:endParaRPr lang="en-GB"/>
          </a:p>
        </p:txBody>
      </p:sp>
    </p:spTree>
    <p:extLst>
      <p:ext uri="{BB962C8B-B14F-4D97-AF65-F5344CB8AC3E}">
        <p14:creationId xmlns:p14="http://schemas.microsoft.com/office/powerpoint/2010/main" val="39141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link for further</a:t>
            </a:r>
            <a:r>
              <a:rPr lang="en-GB" baseline="0" dirty="0"/>
              <a:t> information from the </a:t>
            </a:r>
            <a:r>
              <a:rPr lang="en-GB" baseline="0" dirty="0" err="1"/>
              <a:t>GTCS</a:t>
            </a:r>
            <a:r>
              <a:rPr lang="en-GB" baseline="0" dirty="0"/>
              <a:t> on applying for Professional Recognition</a:t>
            </a:r>
          </a:p>
          <a:p>
            <a:r>
              <a:rPr lang="en-GB" baseline="0" dirty="0"/>
              <a:t>Reflective log is key as this provides evidence of your professional learning</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13</a:t>
            </a:fld>
            <a:endParaRPr lang="en-GB"/>
          </a:p>
        </p:txBody>
      </p:sp>
    </p:spTree>
    <p:extLst>
      <p:ext uri="{BB962C8B-B14F-4D97-AF65-F5344CB8AC3E}">
        <p14:creationId xmlns:p14="http://schemas.microsoft.com/office/powerpoint/2010/main" val="178427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dirty="0">
              <a:solidFill>
                <a:schemeClr val="tx1">
                  <a:lumMod val="65000"/>
                  <a:lumOff val="35000"/>
                </a:schemeClr>
              </a:solidFill>
              <a:latin typeface="Segoe UI" panose="020B0502040204020203" pitchFamily="34" charset="0"/>
              <a:cs typeface="Segoe UI" panose="020B0502040204020203" pitchFamily="34" charset="0"/>
            </a:endParaRPr>
          </a:p>
          <a:p>
            <a:r>
              <a:rPr lang="en-GB" sz="1200" dirty="0">
                <a:solidFill>
                  <a:schemeClr val="tx1">
                    <a:lumMod val="65000"/>
                    <a:lumOff val="35000"/>
                  </a:schemeClr>
                </a:solidFill>
                <a:latin typeface="Segoe UI" panose="020B0502040204020203" pitchFamily="34" charset="0"/>
                <a:cs typeface="Segoe UI" panose="020B0502040204020203" pitchFamily="34" charset="0"/>
              </a:rPr>
              <a:t>Staged intervention is designed to be flexible and allows for movement between stages depending on progress. Built on</a:t>
            </a:r>
            <a:r>
              <a:rPr lang="en-GB" sz="1200" baseline="0" dirty="0">
                <a:solidFill>
                  <a:schemeClr val="tx1">
                    <a:lumMod val="65000"/>
                    <a:lumOff val="35000"/>
                  </a:schemeClr>
                </a:solidFill>
                <a:latin typeface="Segoe UI" panose="020B0502040204020203" pitchFamily="34" charset="0"/>
                <a:cs typeface="Segoe UI" panose="020B0502040204020203" pitchFamily="34" charset="0"/>
              </a:rPr>
              <a:t> a foundation of inclusive practice and the value of ‘we were expecting you’ </a:t>
            </a:r>
          </a:p>
          <a:p>
            <a:r>
              <a:rPr lang="en-GB" sz="1200" dirty="0">
                <a:solidFill>
                  <a:schemeClr val="tx1">
                    <a:lumMod val="65000"/>
                    <a:lumOff val="35000"/>
                  </a:schemeClr>
                </a:solidFill>
                <a:latin typeface="Segoe UI" panose="020B0502040204020203" pitchFamily="34" charset="0"/>
                <a:cs typeface="Segoe UI" panose="020B0502040204020203" pitchFamily="34" charset="0"/>
              </a:rPr>
              <a:t>There are variations between local authorities regarding the number of stages within their process</a:t>
            </a:r>
            <a:r>
              <a:rPr lang="en-GB" sz="1200" dirty="0">
                <a:latin typeface="Segoe UI" panose="020B0502040204020203" pitchFamily="34" charset="0"/>
                <a:cs typeface="Segoe UI" panose="020B0502040204020203" pitchFamily="34" charset="0"/>
              </a:rPr>
              <a:t>.</a:t>
            </a:r>
            <a:r>
              <a:rPr lang="en-GB" sz="1200" kern="0" dirty="0">
                <a:solidFill>
                  <a:schemeClr val="tx1">
                    <a:lumMod val="85000"/>
                    <a:lumOff val="15000"/>
                  </a:schemeClr>
                </a:solidFill>
                <a:latin typeface="Segoe UI" panose="020B0502040204020203" pitchFamily="34" charset="0"/>
                <a:cs typeface="Segoe UI" panose="020B0502040204020203" pitchFamily="34" charset="0"/>
              </a:rPr>
              <a:t>  </a:t>
            </a:r>
          </a:p>
          <a:p>
            <a:r>
              <a:rPr lang="en-GB" sz="1200" kern="0" dirty="0">
                <a:solidFill>
                  <a:schemeClr val="tx1">
                    <a:lumMod val="65000"/>
                    <a:lumOff val="35000"/>
                  </a:schemeClr>
                </a:solidFill>
                <a:latin typeface="Segoe UI" panose="020B0502040204020203" pitchFamily="34" charset="0"/>
                <a:cs typeface="Segoe UI" panose="020B0502040204020203" pitchFamily="34" charset="0"/>
              </a:rPr>
              <a:t>Staged intervention is used as a means of identification, assessment, planning, recording and review to meet the learning needs of children and young people. </a:t>
            </a:r>
            <a:endParaRPr lang="en-GB" sz="1200" b="1" dirty="0">
              <a:solidFill>
                <a:schemeClr val="tx1">
                  <a:lumMod val="65000"/>
                  <a:lumOff val="35000"/>
                </a:schemeClr>
              </a:solidFill>
              <a:latin typeface="Segoe UI" panose="020B0502040204020203" pitchFamily="34" charset="0"/>
              <a:cs typeface="Segoe UI" panose="020B0502040204020203" pitchFamily="34" charset="0"/>
            </a:endParaRPr>
          </a:p>
          <a:p>
            <a:pPr marL="342900" lvl="0" indent="-342900">
              <a:buFont typeface="Arial" panose="020B0604020202020204" pitchFamily="34" charset="0"/>
              <a:buChar char="•"/>
            </a:pPr>
            <a:r>
              <a:rPr lang="en-GB" sz="1200" dirty="0">
                <a:solidFill>
                  <a:schemeClr val="tx1">
                    <a:lumMod val="65000"/>
                    <a:lumOff val="35000"/>
                  </a:schemeClr>
                </a:solidFill>
                <a:latin typeface="Segoe UI" panose="020B0502040204020203" pitchFamily="34" charset="0"/>
                <a:cs typeface="Segoe UI" panose="020B0502040204020203" pitchFamily="34" charset="0"/>
              </a:rPr>
              <a:t>Provides a solution-focused approach to meeting needs at the earliest opportunity and with the least intrusive level of intervention. </a:t>
            </a:r>
            <a:endParaRPr lang="en-GB" sz="1200" b="1" dirty="0">
              <a:solidFill>
                <a:schemeClr val="tx1">
                  <a:lumMod val="65000"/>
                  <a:lumOff val="35000"/>
                </a:schemeClr>
              </a:solidFill>
              <a:latin typeface="Segoe UI" panose="020B0502040204020203" pitchFamily="34" charset="0"/>
              <a:cs typeface="Segoe UI" panose="020B0502040204020203" pitchFamily="34" charset="0"/>
            </a:endParaRPr>
          </a:p>
          <a:p>
            <a:pPr marL="342900" lvl="0" indent="-342900">
              <a:buFont typeface="Arial" panose="020B0604020202020204" pitchFamily="34" charset="0"/>
              <a:buChar char="•"/>
            </a:pPr>
            <a:r>
              <a:rPr lang="en-GB" sz="1200" dirty="0">
                <a:solidFill>
                  <a:schemeClr val="tx1">
                    <a:lumMod val="65000"/>
                    <a:lumOff val="35000"/>
                  </a:schemeClr>
                </a:solidFill>
                <a:latin typeface="Segoe UI" panose="020B0502040204020203" pitchFamily="34" charset="0"/>
                <a:cs typeface="Segoe UI" panose="020B0502040204020203" pitchFamily="34" charset="0"/>
              </a:rPr>
              <a:t>Involves the child, parents/carers, school staff and, at some levels, other professionals. All working in partnership to get it right for every child. </a:t>
            </a:r>
          </a:p>
          <a:p>
            <a:pPr marL="11430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14300" marR="0" lvl="0" indent="0" algn="l" defTabSz="914400" rtl="0" eaLnBrk="1" fontAlgn="auto" latinLnBrk="0" hangingPunct="1">
              <a:lnSpc>
                <a:spcPct val="100000"/>
              </a:lnSpc>
              <a:spcBef>
                <a:spcPts val="0"/>
              </a:spcBef>
              <a:spcAft>
                <a:spcPts val="0"/>
              </a:spcAft>
              <a:buClrTx/>
              <a:buSzTx/>
              <a:buFontTx/>
              <a:buNone/>
              <a:tabLst/>
              <a:defRPr/>
            </a:pPr>
            <a:r>
              <a:rPr lang="en-GB" sz="1200" kern="0" dirty="0">
                <a:solidFill>
                  <a:schemeClr val="tx1">
                    <a:lumMod val="85000"/>
                    <a:lumOff val="15000"/>
                  </a:schemeClr>
                </a:solidFill>
                <a:latin typeface="Segoe UI" panose="020B0502040204020203" pitchFamily="34" charset="0"/>
                <a:cs typeface="Segoe UI" panose="020B0502040204020203" pitchFamily="34" charset="0"/>
              </a:rPr>
              <a:t>Universal support starts with the ethos, climate and relationships within every learning environment. It is the responsibility of all practitioners  to take a child-centred approach which promotes and supports wellbeing, inclusion equality and fairness</a:t>
            </a:r>
          </a:p>
          <a:p>
            <a:pPr marL="11430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kern="0" dirty="0">
                <a:solidFill>
                  <a:schemeClr val="tx1">
                    <a:lumMod val="85000"/>
                    <a:lumOff val="15000"/>
                  </a:schemeClr>
                </a:solidFill>
                <a:latin typeface="Segoe UI" panose="020B0502040204020203" pitchFamily="34" charset="0"/>
                <a:cs typeface="Segoe UI" panose="020B0502040204020203" pitchFamily="34" charset="0"/>
              </a:rPr>
              <a:t>Targeted support is usually, but not exclusively, co-ordinated and provided by staff with additional training and expertise through a staged intervention process. This may be by staff other than the class teacher and </a:t>
            </a:r>
            <a:r>
              <a:rPr lang="en-GB" sz="1200" kern="0" dirty="0" err="1">
                <a:solidFill>
                  <a:schemeClr val="tx1">
                    <a:lumMod val="85000"/>
                    <a:lumOff val="15000"/>
                  </a:schemeClr>
                </a:solidFill>
                <a:latin typeface="Segoe UI" panose="020B0502040204020203" pitchFamily="34" charset="0"/>
                <a:cs typeface="Segoe UI" panose="020B0502040204020203" pitchFamily="34" charset="0"/>
              </a:rPr>
              <a:t>outwith</a:t>
            </a:r>
            <a:r>
              <a:rPr lang="en-GB" sz="1200" kern="0" dirty="0">
                <a:solidFill>
                  <a:schemeClr val="tx1">
                    <a:lumMod val="85000"/>
                    <a:lumOff val="15000"/>
                  </a:schemeClr>
                </a:solidFill>
                <a:latin typeface="Segoe UI" panose="020B0502040204020203" pitchFamily="34" charset="0"/>
                <a:cs typeface="Segoe UI" panose="020B0502040204020203" pitchFamily="34" charset="0"/>
              </a:rPr>
              <a:t> the pre-school or  school setting but within education services </a:t>
            </a:r>
          </a:p>
          <a:p>
            <a:r>
              <a:rPr lang="en-GB" sz="1200" kern="0" dirty="0">
                <a:solidFill>
                  <a:schemeClr val="tx1">
                    <a:lumMod val="85000"/>
                    <a:lumOff val="15000"/>
                  </a:schemeClr>
                </a:solidFill>
                <a:latin typeface="Segoe UI" panose="020B0502040204020203" pitchFamily="34" charset="0"/>
                <a:cs typeface="Segoe UI" panose="020B0502040204020203" pitchFamily="34" charset="0"/>
              </a:rPr>
              <a:t>Targeted' support is any focused support which children or young people may require for short or longer periods of time to help them overcome barriers to learning or to ensure progress in learning. </a:t>
            </a:r>
          </a:p>
          <a:p>
            <a:pPr marL="11430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1430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14300" marR="0" lvl="0" indent="0" algn="l" defTabSz="914400" rtl="0" eaLnBrk="1" fontAlgn="auto" latinLnBrk="0" hangingPunct="1">
              <a:lnSpc>
                <a:spcPct val="100000"/>
              </a:lnSpc>
              <a:spcBef>
                <a:spcPts val="0"/>
              </a:spcBef>
              <a:spcAft>
                <a:spcPts val="0"/>
              </a:spcAft>
              <a:buClrTx/>
              <a:buSzTx/>
              <a:buFontTx/>
              <a:buNone/>
              <a:tabLst/>
              <a:defRPr/>
            </a:pPr>
            <a:r>
              <a:rPr lang="en-GB" dirty="0"/>
              <a:t>How this support can</a:t>
            </a:r>
            <a:r>
              <a:rPr lang="en-GB" baseline="0" dirty="0"/>
              <a:t> be planned for and </a:t>
            </a:r>
            <a:r>
              <a:rPr lang="en-GB" dirty="0"/>
              <a:t>delivered – universal and targeted support – Circle and </a:t>
            </a:r>
            <a:r>
              <a:rPr lang="en-GB" dirty="0" err="1"/>
              <a:t>SCERTS</a:t>
            </a:r>
            <a:r>
              <a:rPr lang="en-GB" baseline="0" dirty="0"/>
              <a:t> are </a:t>
            </a:r>
            <a:r>
              <a:rPr lang="en-GB" dirty="0"/>
              <a:t>complementary</a:t>
            </a:r>
            <a:r>
              <a:rPr lang="en-GB" baseline="0" dirty="0"/>
              <a:t> approaches</a:t>
            </a:r>
            <a:endParaRPr lang="en-GB" dirty="0"/>
          </a:p>
          <a:p>
            <a:endParaRPr lang="en-GB" sz="1200" baseline="0" dirty="0">
              <a:solidFill>
                <a:srgbClr val="0070C0"/>
              </a:solidFill>
            </a:endParaRPr>
          </a:p>
          <a:p>
            <a:r>
              <a:rPr lang="en-US" baseline="0" dirty="0"/>
              <a:t>When a child’s needs have first been recognised and are being met, (in class and in the school), staff in schools look to CIRCLE for guidance.</a:t>
            </a:r>
          </a:p>
          <a:p>
            <a:r>
              <a:rPr lang="en-US" baseline="0" dirty="0"/>
              <a:t>When a child’s needs have reached a level that they require support whether from specialized education staff, psychologists, </a:t>
            </a:r>
            <a:r>
              <a:rPr lang="en-US" baseline="0" dirty="0" err="1"/>
              <a:t>AHPs</a:t>
            </a:r>
            <a:r>
              <a:rPr lang="en-US" baseline="0" dirty="0"/>
              <a:t> and services or placement in Special Schools or classes- the multi-disciplinary team should be looking to SCERTS as their guidance.</a:t>
            </a:r>
          </a:p>
          <a:p>
            <a:endParaRPr lang="en-US" baseline="0" dirty="0"/>
          </a:p>
          <a:p>
            <a:r>
              <a:rPr lang="en-US" baseline="0" dirty="0"/>
              <a:t>Staff working in mainstream schools have a growing awareness of SCERTS and are beginning to work together on implementing SCERTS plans, however there is no expectation that they will be trained in or lead on this as CIRCLE will remain their key guidance – usually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1D6D220-6FF9-C34B-B32C-3E786984901D}" type="slidenum">
              <a:rPr lang="en-US" smtClean="0"/>
              <a:t>14</a:t>
            </a:fld>
            <a:endParaRPr lang="en-US"/>
          </a:p>
        </p:txBody>
      </p:sp>
    </p:spTree>
    <p:extLst>
      <p:ext uri="{BB962C8B-B14F-4D97-AF65-F5344CB8AC3E}">
        <p14:creationId xmlns:p14="http://schemas.microsoft.com/office/powerpoint/2010/main" val="3933897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Secondary</a:t>
            </a:r>
            <a:r>
              <a:rPr lang="en-GB" baseline="0" dirty="0"/>
              <a:t> mainstream:</a:t>
            </a:r>
          </a:p>
          <a:p>
            <a:pPr marL="171450" indent="-171450">
              <a:buFont typeface="Arial" panose="020B0604020202020204" pitchFamily="34" charset="0"/>
              <a:buChar char="•"/>
            </a:pPr>
            <a:r>
              <a:rPr lang="en-GB" dirty="0"/>
              <a:t>Inclusive Classroom Scale</a:t>
            </a:r>
          </a:p>
          <a:p>
            <a:pPr marL="171450" indent="-171450">
              <a:buFont typeface="Arial" panose="020B0604020202020204" pitchFamily="34" charset="0"/>
              <a:buChar char="•"/>
            </a:pPr>
            <a:r>
              <a:rPr lang="en-GB" dirty="0"/>
              <a:t>Participation Scale</a:t>
            </a:r>
          </a:p>
          <a:p>
            <a:r>
              <a:rPr lang="en-GB" dirty="0"/>
              <a:t>Early Years:</a:t>
            </a:r>
          </a:p>
          <a:p>
            <a:pPr marL="171450" indent="-171450">
              <a:buFont typeface="Arial" panose="020B0604020202020204" pitchFamily="34" charset="0"/>
              <a:buChar char="•"/>
            </a:pPr>
            <a:r>
              <a:rPr lang="en-GB" dirty="0"/>
              <a:t>Up</a:t>
            </a:r>
            <a:r>
              <a:rPr lang="en-GB" baseline="0" dirty="0"/>
              <a:t> </a:t>
            </a:r>
            <a:r>
              <a:rPr lang="en-GB" baseline="0" dirty="0" err="1"/>
              <a:t>Up</a:t>
            </a:r>
            <a:r>
              <a:rPr lang="en-GB" baseline="0" dirty="0"/>
              <a:t> and Away (individual profile and strategies)</a:t>
            </a:r>
          </a:p>
          <a:p>
            <a:pPr marL="171450" indent="-171450">
              <a:buFont typeface="Arial" panose="020B0604020202020204" pitchFamily="34" charset="0"/>
              <a:buChar cha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Link to module on this site to free online learning module on Autism Toolbox</a:t>
            </a:r>
            <a:endParaRPr lang="en-GB" dirty="0"/>
          </a:p>
          <a:p>
            <a:pPr marL="0" indent="0">
              <a:buFont typeface="Arial" panose="020B0604020202020204" pitchFamily="34" charset="0"/>
              <a:buNone/>
            </a:pPr>
            <a:endParaRPr lang="en-GB" baseline="0" dirty="0"/>
          </a:p>
          <a:p>
            <a:endParaRPr lang="en-GB" dirty="0"/>
          </a:p>
        </p:txBody>
      </p:sp>
      <p:sp>
        <p:nvSpPr>
          <p:cNvPr id="4" name="Slide Number Placeholder 3"/>
          <p:cNvSpPr>
            <a:spLocks noGrp="1"/>
          </p:cNvSpPr>
          <p:nvPr>
            <p:ph type="sldNum" sz="quarter" idx="10"/>
          </p:nvPr>
        </p:nvSpPr>
        <p:spPr/>
        <p:txBody>
          <a:bodyPr/>
          <a:lstStyle/>
          <a:p>
            <a:fld id="{B1EEC997-7D4D-4D80-B895-6B1042ED24C7}" type="slidenum">
              <a:rPr lang="en-GB" smtClean="0"/>
              <a:t>15</a:t>
            </a:fld>
            <a:endParaRPr lang="en-GB"/>
          </a:p>
        </p:txBody>
      </p:sp>
    </p:spTree>
    <p:extLst>
      <p:ext uri="{BB962C8B-B14F-4D97-AF65-F5344CB8AC3E}">
        <p14:creationId xmlns:p14="http://schemas.microsoft.com/office/powerpoint/2010/main" val="3727712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SCERTS</a:t>
            </a:r>
            <a:r>
              <a:rPr lang="en-GB" dirty="0"/>
              <a:t> – </a:t>
            </a:r>
            <a:r>
              <a:rPr lang="en-GB" b="1" dirty="0"/>
              <a:t>Targeted Support – not a universal approach </a:t>
            </a:r>
          </a:p>
          <a:p>
            <a:endParaRPr lang="en-GB" dirty="0"/>
          </a:p>
          <a:p>
            <a:pPr marL="171450" indent="-171450">
              <a:buFont typeface="Arial" panose="020B0604020202020204" pitchFamily="34" charset="0"/>
              <a:buChar char="•"/>
            </a:pPr>
            <a:r>
              <a:rPr lang="en-GB" dirty="0"/>
              <a:t>Emphasis</a:t>
            </a:r>
            <a:r>
              <a:rPr lang="en-GB" baseline="0" dirty="0"/>
              <a:t> on the </a:t>
            </a:r>
            <a:r>
              <a:rPr lang="en-GB" dirty="0"/>
              <a:t>importance of the adult’s role through Transactional</a:t>
            </a:r>
            <a:r>
              <a:rPr lang="en-GB" baseline="0" dirty="0"/>
              <a:t> Supports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Emphasis on selecting approaches to supporting goals which are based on quality evidence – not just because we’ve always done things that way or because we’ve tried something before for one child and it appeared to work</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Assessment process supports team to drill down into appropriate goals relevant to the individual learner</a:t>
            </a:r>
            <a:endParaRPr lang="en-GB" dirty="0"/>
          </a:p>
        </p:txBody>
      </p:sp>
      <p:sp>
        <p:nvSpPr>
          <p:cNvPr id="4" name="Slide Number Placeholder 3"/>
          <p:cNvSpPr>
            <a:spLocks noGrp="1"/>
          </p:cNvSpPr>
          <p:nvPr>
            <p:ph type="sldNum" sz="quarter" idx="10"/>
          </p:nvPr>
        </p:nvSpPr>
        <p:spPr/>
        <p:txBody>
          <a:bodyPr/>
          <a:lstStyle/>
          <a:p>
            <a:fld id="{B1EEC997-7D4D-4D80-B895-6B1042ED24C7}" type="slidenum">
              <a:rPr lang="en-GB" smtClean="0"/>
              <a:t>17</a:t>
            </a:fld>
            <a:endParaRPr lang="en-GB"/>
          </a:p>
        </p:txBody>
      </p:sp>
    </p:spTree>
    <p:extLst>
      <p:ext uri="{BB962C8B-B14F-4D97-AF65-F5344CB8AC3E}">
        <p14:creationId xmlns:p14="http://schemas.microsoft.com/office/powerpoint/2010/main" val="3765629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Revised standards</a:t>
            </a:r>
            <a:r>
              <a:rPr lang="en-GB" baseline="0" dirty="0"/>
              <a:t> p</a:t>
            </a:r>
            <a:r>
              <a:rPr lang="en-GB" dirty="0"/>
              <a:t>ublished</a:t>
            </a:r>
            <a:r>
              <a:rPr lang="en-GB" baseline="0" dirty="0"/>
              <a:t> </a:t>
            </a:r>
            <a:r>
              <a:rPr lang="en-GB" dirty="0"/>
              <a:t>August</a:t>
            </a:r>
            <a:r>
              <a:rPr lang="en-GB" baseline="0" dirty="0"/>
              <a:t> 2021</a:t>
            </a:r>
          </a:p>
          <a:p>
            <a:endParaRPr lang="en-GB" baseline="0" dirty="0"/>
          </a:p>
          <a:p>
            <a:r>
              <a:rPr lang="en-GB" dirty="0"/>
              <a:t>Summarises</a:t>
            </a:r>
            <a:r>
              <a:rPr lang="en-GB" baseline="0" dirty="0"/>
              <a:t> the p</a:t>
            </a:r>
            <a:r>
              <a:rPr lang="en-GB" dirty="0"/>
              <a:t>romoted ethos</a:t>
            </a:r>
          </a:p>
          <a:p>
            <a:endParaRPr lang="en-GB" dirty="0"/>
          </a:p>
          <a:p>
            <a:r>
              <a:rPr lang="en-GB" dirty="0"/>
              <a:t>Considerations</a:t>
            </a:r>
            <a:r>
              <a:rPr lang="en-GB" baseline="0" dirty="0"/>
              <a:t> for teachers working in ALL roles – we need to all be singing from the same hymn sheet   </a:t>
            </a:r>
          </a:p>
          <a:p>
            <a:endParaRPr lang="en-GB" baseline="0" dirty="0"/>
          </a:p>
          <a:p>
            <a:r>
              <a:rPr lang="en-GB" baseline="0" dirty="0" err="1"/>
              <a:t>PRD</a:t>
            </a:r>
            <a:r>
              <a:rPr lang="en-GB" baseline="0" dirty="0"/>
              <a:t> conversations and standards</a:t>
            </a:r>
            <a:endParaRPr lang="en-GB" dirty="0"/>
          </a:p>
        </p:txBody>
      </p:sp>
      <p:sp>
        <p:nvSpPr>
          <p:cNvPr id="4" name="Slide Number Placeholder 3"/>
          <p:cNvSpPr>
            <a:spLocks noGrp="1"/>
          </p:cNvSpPr>
          <p:nvPr>
            <p:ph type="sldNum" sz="quarter" idx="10"/>
          </p:nvPr>
        </p:nvSpPr>
        <p:spPr/>
        <p:txBody>
          <a:bodyPr/>
          <a:lstStyle/>
          <a:p>
            <a:fld id="{B1EEC997-7D4D-4D80-B895-6B1042ED24C7}" type="slidenum">
              <a:rPr lang="en-GB" smtClean="0"/>
              <a:t>18</a:t>
            </a:fld>
            <a:endParaRPr lang="en-GB"/>
          </a:p>
        </p:txBody>
      </p:sp>
    </p:spTree>
    <p:extLst>
      <p:ext uri="{BB962C8B-B14F-4D97-AF65-F5344CB8AC3E}">
        <p14:creationId xmlns:p14="http://schemas.microsoft.com/office/powerpoint/2010/main" val="923819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454CDF-AA32-4C53-ACC1-DC006D32DBC8}" type="slidenum">
              <a:rPr lang="en-GB" smtClean="0"/>
              <a:t>19</a:t>
            </a:fld>
            <a:endParaRPr lang="en-GB"/>
          </a:p>
        </p:txBody>
      </p:sp>
    </p:spTree>
    <p:extLst>
      <p:ext uri="{BB962C8B-B14F-4D97-AF65-F5344CB8AC3E}">
        <p14:creationId xmlns:p14="http://schemas.microsoft.com/office/powerpoint/2010/main" val="2953441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detailed signposting is included within</a:t>
            </a:r>
            <a:r>
              <a:rPr lang="en-GB" baseline="0" dirty="0"/>
              <a:t> the final section of the online module</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20</a:t>
            </a:fld>
            <a:endParaRPr lang="en-GB"/>
          </a:p>
        </p:txBody>
      </p:sp>
    </p:spTree>
    <p:extLst>
      <p:ext uri="{BB962C8B-B14F-4D97-AF65-F5344CB8AC3E}">
        <p14:creationId xmlns:p14="http://schemas.microsoft.com/office/powerpoint/2010/main" val="335720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module and this supporting programme</a:t>
            </a:r>
            <a:r>
              <a:rPr lang="en-GB" baseline="0" dirty="0"/>
              <a:t> for reflection is split into seven sections: </a:t>
            </a:r>
          </a:p>
          <a:p>
            <a:endParaRPr lang="en-GB" baseline="0" dirty="0"/>
          </a:p>
          <a:p>
            <a:pPr marL="514350" indent="-514350">
              <a:buAutoNum type="arabicPeriod"/>
            </a:pPr>
            <a:r>
              <a:rPr lang="en-GB" dirty="0">
                <a:solidFill>
                  <a:srgbClr val="33CCCC"/>
                </a:solidFill>
              </a:rPr>
              <a:t>Terminology</a:t>
            </a:r>
          </a:p>
          <a:p>
            <a:pPr marL="514350" indent="-514350">
              <a:buAutoNum type="arabicPeriod"/>
            </a:pPr>
            <a:r>
              <a:rPr lang="en-GB" b="0"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endParaRPr lang="en-GB" baseline="0" dirty="0"/>
          </a:p>
          <a:p>
            <a:r>
              <a:rPr lang="en-GB" baseline="0" dirty="0"/>
              <a:t>Today we will explore the seventh and last section of the module, Transitions.</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2</a:t>
            </a:fld>
            <a:endParaRPr lang="en-GB"/>
          </a:p>
        </p:txBody>
      </p:sp>
    </p:spTree>
    <p:extLst>
      <p:ext uri="{BB962C8B-B14F-4D97-AF65-F5344CB8AC3E}">
        <p14:creationId xmlns:p14="http://schemas.microsoft.com/office/powerpoint/2010/main" val="1907762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 back cover page in </a:t>
            </a:r>
            <a:r>
              <a:rPr lang="en-GB" b="1" dirty="0"/>
              <a:t>blue</a:t>
            </a:r>
            <a:r>
              <a:rPr lang="en-GB" dirty="0"/>
              <a:t>. You</a:t>
            </a:r>
            <a:r>
              <a:rPr lang="en-GB" baseline="0" dirty="0"/>
              <a:t> may edit the address if needed only. It can only be once and at the end of the PowerPoint presentation. </a:t>
            </a:r>
            <a:r>
              <a:rPr lang="en-US" dirty="0"/>
              <a:t>Use the corresponding</a:t>
            </a:r>
            <a:r>
              <a:rPr lang="en-US" baseline="0" dirty="0"/>
              <a:t> </a:t>
            </a:r>
            <a:r>
              <a:rPr lang="en-US" b="1" baseline="0" dirty="0"/>
              <a:t>blue</a:t>
            </a:r>
            <a:r>
              <a:rPr lang="en-US" baseline="0" dirty="0"/>
              <a:t> internal and back pages if you are using this page. </a:t>
            </a:r>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185160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subsections, included within the section on Transitions:</a:t>
            </a:r>
          </a:p>
          <a:p>
            <a:endParaRPr lang="en-GB" b="1" dirty="0"/>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rPr>
              <a:t>7.1 </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33CCCC"/>
                </a:solidFill>
                <a:effectLst/>
                <a:latin typeface="Calibri" panose="020F0502020204030204" pitchFamily="34" charset="0"/>
              </a:rPr>
              <a:t>Transitions</a:t>
            </a:r>
            <a:r>
              <a:rPr lang="en-GB" sz="1800" b="0" i="0" u="none" strike="noStrike" kern="1200" baseline="0" dirty="0">
                <a:solidFill>
                  <a:srgbClr val="33CCCC"/>
                </a:solidFill>
                <a:effectLst/>
                <a:latin typeface="Calibri" panose="020F0502020204030204" pitchFamily="34" charset="0"/>
              </a:rPr>
              <a:t> and autism</a:t>
            </a:r>
            <a:endParaRPr lang="en-GB" sz="1800" b="0" i="0" u="none" strike="noStrike" dirty="0">
              <a:effectLst/>
              <a:latin typeface="Arial" panose="020B0604020202020204" pitchFamily="34" charset="0"/>
            </a:endParaRPr>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rPr>
              <a:t>7.2</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33CCCC"/>
                </a:solidFill>
                <a:effectLst/>
                <a:latin typeface="Calibri" panose="020F0502020204030204" pitchFamily="34" charset="0"/>
              </a:rPr>
              <a:t>Supporting</a:t>
            </a:r>
            <a:r>
              <a:rPr lang="en-GB" sz="1800" b="0" i="0" u="none" strike="noStrike" kern="1200" baseline="0" dirty="0">
                <a:solidFill>
                  <a:srgbClr val="33CCCC"/>
                </a:solidFill>
                <a:effectLst/>
                <a:latin typeface="Calibri" panose="020F0502020204030204" pitchFamily="34" charset="0"/>
              </a:rPr>
              <a:t> transitions for autistic learners</a:t>
            </a:r>
            <a:endParaRPr lang="en-GB" sz="1800" b="0" i="0" u="none" strike="noStrike" dirty="0">
              <a:effectLst/>
              <a:latin typeface="Arial" panose="020B0604020202020204" pitchFamily="34" charset="0"/>
            </a:endParaRPr>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rPr>
              <a:t>7.3</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33CCCC"/>
                </a:solidFill>
                <a:effectLst/>
                <a:latin typeface="Calibri" panose="020F0502020204030204" pitchFamily="34" charset="0"/>
              </a:rPr>
              <a:t>Transition</a:t>
            </a:r>
            <a:r>
              <a:rPr lang="en-GB" sz="1800" b="0" i="0" u="none" strike="noStrike" kern="1200" baseline="0" dirty="0">
                <a:solidFill>
                  <a:srgbClr val="33CCCC"/>
                </a:solidFill>
                <a:effectLst/>
                <a:latin typeface="Calibri" panose="020F0502020204030204" pitchFamily="34" charset="0"/>
              </a:rPr>
              <a:t> planning to support a school move</a:t>
            </a: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098492F-90DB-49F5-8EAF-D1E20D015E41}" type="slidenum">
              <a:rPr lang="en-GB" smtClean="0"/>
              <a:t>3</a:t>
            </a:fld>
            <a:endParaRPr lang="en-GB"/>
          </a:p>
        </p:txBody>
      </p:sp>
    </p:spTree>
    <p:extLst>
      <p:ext uri="{BB962C8B-B14F-4D97-AF65-F5344CB8AC3E}">
        <p14:creationId xmlns:p14="http://schemas.microsoft.com/office/powerpoint/2010/main" val="89496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Transition is not a single event, such as leaving school, but a process that unfolds over many years and involves significant emotional, physical, intellectual and physiological changes. During this journey, most autistic learners progressively assume greater autonomy in many diﬀerent areas of their lives and are required to adjust to diﬀerent experiences, expectations, processes, places and routines.</a:t>
            </a:r>
          </a:p>
          <a:p>
            <a:r>
              <a:rPr lang="en-GB" sz="1200" b="0" i="0" kern="1200" dirty="0">
                <a:solidFill>
                  <a:schemeClr val="tx1"/>
                </a:solidFill>
                <a:effectLst/>
                <a:latin typeface="+mn-lt"/>
                <a:ea typeface="+mn-ea"/>
                <a:cs typeface="+mn-cs"/>
              </a:rPr>
              <a:t>Whatever the form of change and transition, all children and young people are entitled to support to enable them to gain as much as possible from the opportunities which Curriculum for Excellence can provide, and also support in moving into positive and sustained destinations beyond school.</a:t>
            </a:r>
          </a:p>
          <a:p>
            <a:r>
              <a:rPr lang="en-GB" sz="1200" b="0" i="0" kern="1200" dirty="0">
                <a:solidFill>
                  <a:schemeClr val="tx1"/>
                </a:solidFill>
                <a:effectLst/>
                <a:latin typeface="+mn-lt"/>
                <a:ea typeface="+mn-ea"/>
                <a:cs typeface="+mn-cs"/>
              </a:rPr>
              <a:t>Transitions also impact on the family or on those who care for the child or young person. There are numerous types of transition that occur throughout the day, the school term, the year and across the lifespan as highlighted in </a:t>
            </a:r>
            <a:r>
              <a:rPr lang="en-GB" sz="1200" b="1" i="0" kern="1200" dirty="0">
                <a:solidFill>
                  <a:schemeClr val="tx1"/>
                </a:solidFill>
                <a:effectLst/>
                <a:latin typeface="+mn-lt"/>
                <a:ea typeface="+mn-ea"/>
                <a:cs typeface="+mn-cs"/>
              </a:rPr>
              <a:t>Figure 17</a:t>
            </a:r>
            <a:r>
              <a:rPr lang="en-GB" sz="1200" b="0" i="0" kern="1200" dirty="0">
                <a:solidFill>
                  <a:schemeClr val="tx1"/>
                </a:solidFill>
                <a:effectLst/>
                <a:latin typeface="+mn-lt"/>
                <a:ea typeface="+mn-ea"/>
                <a:cs typeface="+mn-cs"/>
              </a:rPr>
              <a:t>. It is not always the major (macro) transitions that have the most impact on autistic learners, but all need to be considered and planned for where possible. At the very least, coping with transition needs to be recognised as a potential for increase in stress for learners and their families. In line with  legislation, transitions should be planned well in advance.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extent of any impact from transitions will vary considerably for every autistic learner. This may be due to the levels of understanding, planning and supports in place, as well as the learner’s profile of strengths, skills and areas of difficulty.</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4</a:t>
            </a:fld>
            <a:endParaRPr lang="en-GB"/>
          </a:p>
        </p:txBody>
      </p:sp>
    </p:spTree>
    <p:extLst>
      <p:ext uri="{BB962C8B-B14F-4D97-AF65-F5344CB8AC3E}">
        <p14:creationId xmlns:p14="http://schemas.microsoft.com/office/powerpoint/2010/main" val="129408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When supporting transitions, large (macro) and small (micro) anticipate the support required for coping with change or with new experiences. Visuals can help prepare the learner for new places or unfamiliar experiences e.g. photos of the museum you are planning to visit or of their new classroom. At a calm time, support the learner to plan for upcoming events, helping them to anticipate what could happen and what strategy they could use to cope, for example:</a:t>
            </a:r>
          </a:p>
          <a:p>
            <a:r>
              <a:rPr lang="en-GB" sz="1200" b="0" i="0" kern="1200" dirty="0">
                <a:solidFill>
                  <a:schemeClr val="tx1"/>
                </a:solidFill>
                <a:effectLst/>
                <a:latin typeface="+mn-lt"/>
                <a:ea typeface="+mn-ea"/>
                <a:cs typeface="+mn-cs"/>
              </a:rPr>
              <a:t>If you know that they will have to wait an unspecified amount of time for a turn, plan what could they do while they are waiting (a visual support could help to remind the child in the moment).</a:t>
            </a:r>
          </a:p>
          <a:p>
            <a:r>
              <a:rPr lang="en-GB" sz="1200" b="0" i="0" kern="1200" dirty="0">
                <a:solidFill>
                  <a:schemeClr val="tx1"/>
                </a:solidFill>
                <a:effectLst/>
                <a:latin typeface="+mn-lt"/>
                <a:ea typeface="+mn-ea"/>
                <a:cs typeface="+mn-cs"/>
              </a:rPr>
              <a:t>If you are going to the theatre, plan for the child to sit on an end of aisle seat and have a plan for where they could go if they feel they need to leave during the performance.</a:t>
            </a:r>
          </a:p>
          <a:p>
            <a:r>
              <a:rPr lang="en-GB" sz="1200" b="0" i="0" kern="1200" dirty="0">
                <a:solidFill>
                  <a:schemeClr val="tx1"/>
                </a:solidFill>
                <a:effectLst/>
                <a:latin typeface="+mn-lt"/>
                <a:ea typeface="+mn-ea"/>
                <a:cs typeface="+mn-cs"/>
              </a:rPr>
              <a:t>Try to change only one thing at a time. If there is to be an unfamiliar adult taking the class, try to ensure that the lesson content and room are familiar. If the lesson is to be in an unfamiliar place, try to ensure that the people and resources are familiar.</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5</a:t>
            </a:fld>
            <a:endParaRPr lang="en-GB"/>
          </a:p>
        </p:txBody>
      </p:sp>
    </p:spTree>
    <p:extLst>
      <p:ext uri="{BB962C8B-B14F-4D97-AF65-F5344CB8AC3E}">
        <p14:creationId xmlns:p14="http://schemas.microsoft.com/office/powerpoint/2010/main" val="329474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 log, page 18 and</a:t>
            </a:r>
            <a:r>
              <a:rPr lang="en-GB" baseline="0" dirty="0"/>
              <a:t> 19</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6</a:t>
            </a:fld>
            <a:endParaRPr lang="en-GB"/>
          </a:p>
        </p:txBody>
      </p:sp>
    </p:spTree>
    <p:extLst>
      <p:ext uri="{BB962C8B-B14F-4D97-AF65-F5344CB8AC3E}">
        <p14:creationId xmlns:p14="http://schemas.microsoft.com/office/powerpoint/2010/main" val="22303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Moving to a new school is a big event in any young person’s life. For autistic learners, transferring to another school can cause fear or anxiety for the young person. Working together, parents and staff can help make this move a successful one by keeping in mind that the autistic young person needs predictability. Creating predictability about the school day will lessen anxiety and fear. There will be new challenges to face in a new school, but a solid support system and appropriate coping strategies will make the transition to a new school easier. Parents/carers and autistic learners need to know what support system the new school has and know who the key people in the school who can help when needed such as the head teacher, deputy head, support teacher, secretary, early years’ worker, support assistant.</a:t>
            </a:r>
          </a:p>
          <a:p>
            <a:r>
              <a:rPr lang="en-GB" sz="1200" b="0" i="0" kern="1200" dirty="0">
                <a:solidFill>
                  <a:schemeClr val="tx1"/>
                </a:solidFill>
                <a:effectLst/>
                <a:latin typeface="+mn-lt"/>
                <a:ea typeface="+mn-ea"/>
                <a:cs typeface="+mn-cs"/>
              </a:rPr>
              <a:t>It is important to share and discuss with an autistic learner, in a way that is appropriate to their developmental level, why they are moving to a new school. The reasons will vary e.g. it may be due to a move from primary to secondary school or a family house move. The autistic learner may not understand or appreciate the reasons for a change of school but try and talk about the positive aspects of attending a different school. During the discussions with the parents/carers, establish if these discussions have taken place prior to the move. School staff may need to be prepared to discuss feelings around the move with the learner and the learner's perceptions of the move.</a:t>
            </a:r>
          </a:p>
          <a:p>
            <a:r>
              <a:rPr lang="en-GB" sz="1200" b="0" i="0" kern="1200" dirty="0">
                <a:solidFill>
                  <a:schemeClr val="tx1"/>
                </a:solidFill>
                <a:effectLst/>
                <a:latin typeface="+mn-lt"/>
                <a:ea typeface="+mn-ea"/>
                <a:cs typeface="+mn-cs"/>
              </a:rPr>
              <a:t>When changing school, plan extra visits, starting when the school or classrooms are empty and quiet.</a:t>
            </a:r>
          </a:p>
          <a:p>
            <a:r>
              <a:rPr lang="en-GB" sz="1200" b="0" i="0" kern="1200" dirty="0">
                <a:solidFill>
                  <a:schemeClr val="tx1"/>
                </a:solidFill>
                <a:effectLst/>
                <a:latin typeface="+mn-lt"/>
                <a:ea typeface="+mn-ea"/>
                <a:cs typeface="+mn-cs"/>
              </a:rPr>
              <a:t>‘All about me’ profiles can be very helpful as it provides an opportunity for the autistic learner to share their strengths, likes, dislikes, adjustments which help them access their learning, etc.</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7</a:t>
            </a:fld>
            <a:endParaRPr lang="en-GB"/>
          </a:p>
        </p:txBody>
      </p:sp>
    </p:spTree>
    <p:extLst>
      <p:ext uri="{BB962C8B-B14F-4D97-AF65-F5344CB8AC3E}">
        <p14:creationId xmlns:p14="http://schemas.microsoft.com/office/powerpoint/2010/main" val="3768366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8</a:t>
            </a:fld>
            <a:endParaRPr lang="en-GB"/>
          </a:p>
        </p:txBody>
      </p:sp>
    </p:spTree>
    <p:extLst>
      <p:ext uri="{BB962C8B-B14F-4D97-AF65-F5344CB8AC3E}">
        <p14:creationId xmlns:p14="http://schemas.microsoft.com/office/powerpoint/2010/main" val="398119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098492F-90DB-49F5-8EAF-D1E20D015E41}" type="slidenum">
              <a:rPr lang="en-GB" smtClean="0"/>
              <a:t>9</a:t>
            </a:fld>
            <a:endParaRPr lang="en-GB"/>
          </a:p>
        </p:txBody>
      </p:sp>
    </p:spTree>
    <p:extLst>
      <p:ext uri="{BB962C8B-B14F-4D97-AF65-F5344CB8AC3E}">
        <p14:creationId xmlns:p14="http://schemas.microsoft.com/office/powerpoint/2010/main" val="119195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558EF0-8BCC-4F26-A516-167E8F710375}"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0838F-9E10-4335-867B-36A8AEE35F5D}" type="slidenum">
              <a:rPr lang="en-GB" smtClean="0"/>
              <a:t>‹#›</a:t>
            </a:fld>
            <a:endParaRPr lang="en-GB"/>
          </a:p>
        </p:txBody>
      </p:sp>
    </p:spTree>
    <p:extLst>
      <p:ext uri="{BB962C8B-B14F-4D97-AF65-F5344CB8AC3E}">
        <p14:creationId xmlns:p14="http://schemas.microsoft.com/office/powerpoint/2010/main" val="166741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558EF0-8BCC-4F26-A516-167E8F710375}"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0838F-9E10-4335-867B-36A8AEE35F5D}" type="slidenum">
              <a:rPr lang="en-GB" smtClean="0"/>
              <a:t>‹#›</a:t>
            </a:fld>
            <a:endParaRPr lang="en-GB"/>
          </a:p>
        </p:txBody>
      </p:sp>
    </p:spTree>
    <p:extLst>
      <p:ext uri="{BB962C8B-B14F-4D97-AF65-F5344CB8AC3E}">
        <p14:creationId xmlns:p14="http://schemas.microsoft.com/office/powerpoint/2010/main" val="74376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558EF0-8BCC-4F26-A516-167E8F710375}"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0838F-9E10-4335-867B-36A8AEE35F5D}" type="slidenum">
              <a:rPr lang="en-GB" smtClean="0"/>
              <a:t>‹#›</a:t>
            </a:fld>
            <a:endParaRPr lang="en-GB"/>
          </a:p>
        </p:txBody>
      </p:sp>
    </p:spTree>
    <p:extLst>
      <p:ext uri="{BB962C8B-B14F-4D97-AF65-F5344CB8AC3E}">
        <p14:creationId xmlns:p14="http://schemas.microsoft.com/office/powerpoint/2010/main" val="329605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558EF0-8BCC-4F26-A516-167E8F710375}"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0838F-9E10-4335-867B-36A8AEE35F5D}" type="slidenum">
              <a:rPr lang="en-GB" smtClean="0"/>
              <a:t>‹#›</a:t>
            </a:fld>
            <a:endParaRPr lang="en-GB"/>
          </a:p>
        </p:txBody>
      </p:sp>
    </p:spTree>
    <p:extLst>
      <p:ext uri="{BB962C8B-B14F-4D97-AF65-F5344CB8AC3E}">
        <p14:creationId xmlns:p14="http://schemas.microsoft.com/office/powerpoint/2010/main" val="321702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558EF0-8BCC-4F26-A516-167E8F710375}"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0838F-9E10-4335-867B-36A8AEE35F5D}" type="slidenum">
              <a:rPr lang="en-GB" smtClean="0"/>
              <a:t>‹#›</a:t>
            </a:fld>
            <a:endParaRPr lang="en-GB"/>
          </a:p>
        </p:txBody>
      </p:sp>
    </p:spTree>
    <p:extLst>
      <p:ext uri="{BB962C8B-B14F-4D97-AF65-F5344CB8AC3E}">
        <p14:creationId xmlns:p14="http://schemas.microsoft.com/office/powerpoint/2010/main" val="59045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558EF0-8BCC-4F26-A516-167E8F710375}"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80838F-9E10-4335-867B-36A8AEE35F5D}" type="slidenum">
              <a:rPr lang="en-GB" smtClean="0"/>
              <a:t>‹#›</a:t>
            </a:fld>
            <a:endParaRPr lang="en-GB"/>
          </a:p>
        </p:txBody>
      </p:sp>
    </p:spTree>
    <p:extLst>
      <p:ext uri="{BB962C8B-B14F-4D97-AF65-F5344CB8AC3E}">
        <p14:creationId xmlns:p14="http://schemas.microsoft.com/office/powerpoint/2010/main" val="85263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558EF0-8BCC-4F26-A516-167E8F710375}" type="datetimeFigureOut">
              <a:rPr lang="en-GB" smtClean="0"/>
              <a:t>17/01/2024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80838F-9E10-4335-867B-36A8AEE35F5D}" type="slidenum">
              <a:rPr lang="en-GB" smtClean="0"/>
              <a:t>‹#›</a:t>
            </a:fld>
            <a:endParaRPr lang="en-GB"/>
          </a:p>
        </p:txBody>
      </p:sp>
    </p:spTree>
    <p:extLst>
      <p:ext uri="{BB962C8B-B14F-4D97-AF65-F5344CB8AC3E}">
        <p14:creationId xmlns:p14="http://schemas.microsoft.com/office/powerpoint/2010/main" val="77491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558EF0-8BCC-4F26-A516-167E8F710375}" type="datetimeFigureOut">
              <a:rPr lang="en-GB" smtClean="0"/>
              <a:t>17/01/2024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80838F-9E10-4335-867B-36A8AEE35F5D}" type="slidenum">
              <a:rPr lang="en-GB" smtClean="0"/>
              <a:t>‹#›</a:t>
            </a:fld>
            <a:endParaRPr lang="en-GB"/>
          </a:p>
        </p:txBody>
      </p:sp>
    </p:spTree>
    <p:extLst>
      <p:ext uri="{BB962C8B-B14F-4D97-AF65-F5344CB8AC3E}">
        <p14:creationId xmlns:p14="http://schemas.microsoft.com/office/powerpoint/2010/main" val="1984261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58EF0-8BCC-4F26-A516-167E8F710375}" type="datetimeFigureOut">
              <a:rPr lang="en-GB" smtClean="0"/>
              <a:t>17/01/2024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80838F-9E10-4335-867B-36A8AEE35F5D}" type="slidenum">
              <a:rPr lang="en-GB" smtClean="0"/>
              <a:t>‹#›</a:t>
            </a:fld>
            <a:endParaRPr lang="en-GB"/>
          </a:p>
        </p:txBody>
      </p:sp>
    </p:spTree>
    <p:extLst>
      <p:ext uri="{BB962C8B-B14F-4D97-AF65-F5344CB8AC3E}">
        <p14:creationId xmlns:p14="http://schemas.microsoft.com/office/powerpoint/2010/main" val="240375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558EF0-8BCC-4F26-A516-167E8F710375}"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80838F-9E10-4335-867B-36A8AEE35F5D}" type="slidenum">
              <a:rPr lang="en-GB" smtClean="0"/>
              <a:t>‹#›</a:t>
            </a:fld>
            <a:endParaRPr lang="en-GB"/>
          </a:p>
        </p:txBody>
      </p:sp>
    </p:spTree>
    <p:extLst>
      <p:ext uri="{BB962C8B-B14F-4D97-AF65-F5344CB8AC3E}">
        <p14:creationId xmlns:p14="http://schemas.microsoft.com/office/powerpoint/2010/main" val="29162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558EF0-8BCC-4F26-A516-167E8F710375}"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80838F-9E10-4335-867B-36A8AEE35F5D}" type="slidenum">
              <a:rPr lang="en-GB" smtClean="0"/>
              <a:t>‹#›</a:t>
            </a:fld>
            <a:endParaRPr lang="en-GB"/>
          </a:p>
        </p:txBody>
      </p:sp>
    </p:spTree>
    <p:extLst>
      <p:ext uri="{BB962C8B-B14F-4D97-AF65-F5344CB8AC3E}">
        <p14:creationId xmlns:p14="http://schemas.microsoft.com/office/powerpoint/2010/main" val="207646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58EF0-8BCC-4F26-A516-167E8F710375}" type="datetimeFigureOut">
              <a:rPr lang="en-GB" smtClean="0"/>
              <a:t>17/01/2024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0838F-9E10-4335-867B-36A8AEE35F5D}" type="slidenum">
              <a:rPr lang="en-GB" smtClean="0"/>
              <a:t>‹#›</a:t>
            </a:fld>
            <a:endParaRPr lang="en-GB"/>
          </a:p>
        </p:txBody>
      </p:sp>
    </p:spTree>
    <p:extLst>
      <p:ext uri="{BB962C8B-B14F-4D97-AF65-F5344CB8AC3E}">
        <p14:creationId xmlns:p14="http://schemas.microsoft.com/office/powerpoint/2010/main" val="1158331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gtcs.org.uk/professional-update/professional-recognition/apply-for-professional-recognition/#:~:text=Apply%20for%20Professional%20Recognition%20To%20achieve%20Professional%20Recognition,need%20to%20investigate%20and%20evidence%20how%20you%20have%3A"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hyperlink" Target="https://www.thirdspace.scot/circle/education-resources/" TargetMode="External"/><Relationship Id="rId3" Type="http://schemas.openxmlformats.org/officeDocument/2006/relationships/image" Target="../media/image22.png"/><Relationship Id="rId7" Type="http://schemas.openxmlformats.org/officeDocument/2006/relationships/hyperlink" Target="https://www.thirdspace.scot/wp-content/uploads/2021/09/NAIT-CIRCLE-Implementation-Guidance-2021-Final.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www.thirdspace.scot/wp-content/uploads/2021/02/Overview-of-CIRCLE-Resources-2021.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hyperlink" Target="https://www.open.edu/openlearncreate/course/index.php?categoryid=359"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www.gtcs.org.uk/wp-content/uploads/2021/09/professional-guide-meeting-needs-autistic-learner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ted.com/talks/amy_laurent_compliance_is_not_the_goal_letting_go_of_control_and_rethinking_support_for_autistic_individuals" TargetMode="External"/><Relationship Id="rId4" Type="http://schemas.openxmlformats.org/officeDocument/2006/relationships/hyperlink" Target="https://uniquelyhuma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autismtoolbox.co.uk/home" TargetMode="External"/><Relationship Id="rId7" Type="http://schemas.openxmlformats.org/officeDocument/2006/relationships/hyperlink" Target="https://www.thirdspace.scot/wp-content/uploads/2019/09/NAIT-Evidence-Based-Toolkit-V-1.1-2019.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tcs.org.uk/web/FILES/professional-guides/Professional-Guide-Autism.pdf" TargetMode="External"/><Relationship Id="rId5" Type="http://schemas.openxmlformats.org/officeDocument/2006/relationships/hyperlink" Target="https://education.gov.scot/improvement/pupil-support-staff/" TargetMode="External"/><Relationship Id="rId4" Type="http://schemas.openxmlformats.org/officeDocument/2006/relationships/hyperlink" Target="https://www.open.edu/openlearncreate/course/index.php?categoryid=35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autismtoolbox.co.uk/templates-and-resour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788061" y="2007203"/>
            <a:ext cx="10633257" cy="2308324"/>
          </a:xfrm>
          <a:prstGeom prst="rect">
            <a:avLst/>
          </a:prstGeom>
        </p:spPr>
        <p:txBody>
          <a:bodyPr wrap="square">
            <a:spAutoFit/>
          </a:bodyPr>
          <a:lstStyle/>
          <a:p>
            <a:r>
              <a:rPr lang="en-GB" sz="3600" dirty="0">
                <a:solidFill>
                  <a:srgbClr val="00ABB5"/>
                </a:solidFill>
              </a:rPr>
              <a:t>Autism &amp; Inclusive Practice</a:t>
            </a:r>
          </a:p>
          <a:p>
            <a:r>
              <a:rPr lang="en-GB" sz="3600" dirty="0">
                <a:solidFill>
                  <a:srgbClr val="00ABB5"/>
                </a:solidFill>
              </a:rPr>
              <a:t>Professional Learning Module</a:t>
            </a:r>
          </a:p>
          <a:p>
            <a:r>
              <a:rPr lang="en-GB" sz="3600" dirty="0">
                <a:solidFill>
                  <a:srgbClr val="00ABB5"/>
                </a:solidFill>
              </a:rPr>
              <a:t>Session 7.  Transitions and Module Completion</a:t>
            </a:r>
          </a:p>
          <a:p>
            <a:endParaRPr lang="en-US" sz="3600" dirty="0">
              <a:solidFill>
                <a:srgbClr val="00ABB5"/>
              </a:solidFill>
            </a:endParaRPr>
          </a:p>
        </p:txBody>
      </p:sp>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9" name="Text Box 7">
            <a:extLst>
              <a:ext uri="{FF2B5EF4-FFF2-40B4-BE49-F238E27FC236}">
                <a16:creationId xmlns:a16="http://schemas.microsoft.com/office/drawing/2014/main" id="{7377D1C0-0CB5-4AA4-9369-EFE08180A505}"/>
              </a:ext>
            </a:extLst>
          </p:cNvPr>
          <p:cNvSpPr txBox="1">
            <a:spLocks noChangeArrowheads="1"/>
          </p:cNvSpPr>
          <p:nvPr/>
        </p:nvSpPr>
        <p:spPr bwMode="auto">
          <a:xfrm>
            <a:off x="6104689" y="5953600"/>
            <a:ext cx="5946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100000"/>
              </a:lnSpc>
              <a:spcBef>
                <a:spcPts val="0"/>
              </a:spcBef>
            </a:pPr>
            <a:r>
              <a:rPr lang="en-GB" sz="1400" b="1" dirty="0">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Do </a:t>
            </a:r>
            <a:r>
              <a:rPr lang="en-GB" sz="1400" b="1" dirty="0" err="1">
                <a:solidFill>
                  <a:schemeClr val="bg1"/>
                </a:solidFill>
              </a:rPr>
              <a:t>luchd-ionnsachaidh</a:t>
            </a:r>
            <a:r>
              <a:rPr lang="en-GB" sz="1400" b="1" dirty="0">
                <a:solidFill>
                  <a:schemeClr val="bg1"/>
                </a:solidFill>
              </a:rPr>
              <a:t> </a:t>
            </a:r>
            <a:r>
              <a:rPr lang="en-GB" sz="1400" b="1" dirty="0" err="1">
                <a:solidFill>
                  <a:schemeClr val="bg1"/>
                </a:solidFill>
              </a:rPr>
              <a:t>na</a:t>
            </a:r>
            <a:r>
              <a:rPr lang="en-GB" sz="1400" b="1" dirty="0">
                <a:solidFill>
                  <a:schemeClr val="bg1"/>
                </a:solidFill>
              </a:rPr>
              <a:t> h-Alba, le </a:t>
            </a:r>
            <a:r>
              <a:rPr lang="en-GB" sz="1400" b="1" dirty="0" err="1">
                <a:solidFill>
                  <a:schemeClr val="bg1"/>
                </a:solidFill>
              </a:rPr>
              <a:t>luchd-foghlaim</a:t>
            </a:r>
            <a:r>
              <a:rPr lang="en-GB" sz="1400" b="1" dirty="0">
                <a:solidFill>
                  <a:schemeClr val="bg1"/>
                </a:solidFill>
              </a:rPr>
              <a:t> Alba </a:t>
            </a:r>
          </a:p>
        </p:txBody>
      </p:sp>
      <p:pic>
        <p:nvPicPr>
          <p:cNvPr id="10" name="Picture 9">
            <a:extLst>
              <a:ext uri="{FF2B5EF4-FFF2-40B4-BE49-F238E27FC236}">
                <a16:creationId xmlns:a16="http://schemas.microsoft.com/office/drawing/2014/main" id="{2878A2D7-AC15-4546-8888-41634586362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676404" y="601195"/>
            <a:ext cx="2459182" cy="1355898"/>
          </a:xfrm>
          <a:prstGeom prst="rect">
            <a:avLst/>
          </a:prstGeom>
        </p:spPr>
      </p:pic>
    </p:spTree>
    <p:extLst>
      <p:ext uri="{BB962C8B-B14F-4D97-AF65-F5344CB8AC3E}">
        <p14:creationId xmlns:p14="http://schemas.microsoft.com/office/powerpoint/2010/main" val="2179893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Final reflections</a:t>
            </a:r>
          </a:p>
        </p:txBody>
      </p:sp>
      <p:pic>
        <p:nvPicPr>
          <p:cNvPr id="4" name="Content Placeholder 3"/>
          <p:cNvPicPr>
            <a:picLocks noGrp="1" noChangeAspect="1"/>
          </p:cNvPicPr>
          <p:nvPr>
            <p:ph idx="1"/>
          </p:nvPr>
        </p:nvPicPr>
        <p:blipFill>
          <a:blip r:embed="rId3"/>
          <a:stretch>
            <a:fillRect/>
          </a:stretch>
        </p:blipFill>
        <p:spPr>
          <a:xfrm>
            <a:off x="4540102" y="1435551"/>
            <a:ext cx="7290392" cy="5124736"/>
          </a:xfrm>
          <a:prstGeom prst="rect">
            <a:avLst/>
          </a:prstGeom>
          <a:ln w="12700">
            <a:solidFill>
              <a:schemeClr val="tx1"/>
            </a:solidFill>
          </a:ln>
        </p:spPr>
      </p:pic>
      <p:pic>
        <p:nvPicPr>
          <p:cNvPr id="5" name="Picture 4"/>
          <p:cNvPicPr>
            <a:picLocks noChangeAspect="1"/>
          </p:cNvPicPr>
          <p:nvPr/>
        </p:nvPicPr>
        <p:blipFill>
          <a:blip r:embed="rId4"/>
          <a:stretch>
            <a:fillRect/>
          </a:stretch>
        </p:blipFill>
        <p:spPr>
          <a:xfrm>
            <a:off x="838200" y="1486356"/>
            <a:ext cx="2493480" cy="1737511"/>
          </a:xfrm>
          <a:prstGeom prst="rect">
            <a:avLst/>
          </a:prstGeom>
        </p:spPr>
      </p:pic>
    </p:spTree>
    <p:extLst>
      <p:ext uri="{BB962C8B-B14F-4D97-AF65-F5344CB8AC3E}">
        <p14:creationId xmlns:p14="http://schemas.microsoft.com/office/powerpoint/2010/main" val="338022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Module Completion and Next Steps</a:t>
            </a:r>
          </a:p>
        </p:txBody>
      </p:sp>
      <p:sp>
        <p:nvSpPr>
          <p:cNvPr id="3" name="Content Placeholder 2"/>
          <p:cNvSpPr>
            <a:spLocks noGrp="1"/>
          </p:cNvSpPr>
          <p:nvPr>
            <p:ph idx="1"/>
          </p:nvPr>
        </p:nvSpPr>
        <p:spPr/>
        <p:txBody>
          <a:bodyPr/>
          <a:lstStyle/>
          <a:p>
            <a:pPr marL="0" indent="0">
              <a:buNone/>
            </a:pPr>
            <a:r>
              <a:rPr lang="en-GB" dirty="0">
                <a:solidFill>
                  <a:srgbClr val="33CCCC"/>
                </a:solidFill>
              </a:rPr>
              <a:t>Reflective Log:</a:t>
            </a:r>
          </a:p>
          <a:p>
            <a:r>
              <a:rPr lang="en-GB" dirty="0">
                <a:solidFill>
                  <a:srgbClr val="33CCCC"/>
                </a:solidFill>
              </a:rPr>
              <a:t>Activity 19, page 18 and 19</a:t>
            </a:r>
          </a:p>
          <a:p>
            <a:endParaRPr lang="en-GB" dirty="0">
              <a:solidFill>
                <a:srgbClr val="33CCCC"/>
              </a:solidFill>
            </a:endParaRPr>
          </a:p>
          <a:p>
            <a:r>
              <a:rPr lang="en-GB" dirty="0">
                <a:solidFill>
                  <a:srgbClr val="33CCCC"/>
                </a:solidFill>
              </a:rPr>
              <a:t>Module quiz</a:t>
            </a:r>
          </a:p>
          <a:p>
            <a:r>
              <a:rPr lang="en-GB" dirty="0" err="1">
                <a:solidFill>
                  <a:srgbClr val="33CCCC"/>
                </a:solidFill>
              </a:rPr>
              <a:t>GTCS</a:t>
            </a:r>
            <a:r>
              <a:rPr lang="en-GB" dirty="0">
                <a:solidFill>
                  <a:srgbClr val="33CCCC"/>
                </a:solidFill>
              </a:rPr>
              <a:t> Professional Recognition application</a:t>
            </a:r>
          </a:p>
        </p:txBody>
      </p:sp>
    </p:spTree>
    <p:extLst>
      <p:ext uri="{BB962C8B-B14F-4D97-AF65-F5344CB8AC3E}">
        <p14:creationId xmlns:p14="http://schemas.microsoft.com/office/powerpoint/2010/main" val="222560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3519" t="5215" r="2686" b="4438"/>
          <a:stretch/>
        </p:blipFill>
        <p:spPr>
          <a:xfrm>
            <a:off x="1105785" y="499730"/>
            <a:ext cx="8910085" cy="6060558"/>
          </a:xfrm>
          <a:prstGeom prst="rect">
            <a:avLst/>
          </a:prstGeom>
        </p:spPr>
      </p:pic>
    </p:spTree>
    <p:extLst>
      <p:ext uri="{BB962C8B-B14F-4D97-AF65-F5344CB8AC3E}">
        <p14:creationId xmlns:p14="http://schemas.microsoft.com/office/powerpoint/2010/main" val="311294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Applying for </a:t>
            </a:r>
            <a:r>
              <a:rPr lang="en-GB" b="1" dirty="0" err="1">
                <a:solidFill>
                  <a:srgbClr val="33CCCC"/>
                </a:solidFill>
              </a:rPr>
              <a:t>GTCS</a:t>
            </a:r>
            <a:r>
              <a:rPr lang="en-GB" b="1" dirty="0">
                <a:solidFill>
                  <a:srgbClr val="33CCCC"/>
                </a:solidFill>
              </a:rPr>
              <a:t> Professional Recognition</a:t>
            </a:r>
          </a:p>
        </p:txBody>
      </p:sp>
      <p:pic>
        <p:nvPicPr>
          <p:cNvPr id="4" name="Content Placeholder 3"/>
          <p:cNvPicPr>
            <a:picLocks noGrp="1" noChangeAspect="1"/>
          </p:cNvPicPr>
          <p:nvPr>
            <p:ph idx="1"/>
          </p:nvPr>
        </p:nvPicPr>
        <p:blipFill>
          <a:blip r:embed="rId3"/>
          <a:stretch>
            <a:fillRect/>
          </a:stretch>
        </p:blipFill>
        <p:spPr>
          <a:xfrm>
            <a:off x="10716713" y="130760"/>
            <a:ext cx="1274174" cy="1268078"/>
          </a:xfrm>
          <a:prstGeom prst="rect">
            <a:avLst/>
          </a:prstGeom>
        </p:spPr>
      </p:pic>
      <p:pic>
        <p:nvPicPr>
          <p:cNvPr id="3" name="Picture 2"/>
          <p:cNvPicPr>
            <a:picLocks noChangeAspect="1"/>
          </p:cNvPicPr>
          <p:nvPr/>
        </p:nvPicPr>
        <p:blipFill>
          <a:blip r:embed="rId4"/>
          <a:stretch>
            <a:fillRect/>
          </a:stretch>
        </p:blipFill>
        <p:spPr>
          <a:xfrm>
            <a:off x="9803487" y="5209952"/>
            <a:ext cx="2187400" cy="1555003"/>
          </a:xfrm>
          <a:prstGeom prst="rect">
            <a:avLst/>
          </a:prstGeom>
        </p:spPr>
      </p:pic>
      <p:sp>
        <p:nvSpPr>
          <p:cNvPr id="5" name="Rectangle 4"/>
          <p:cNvSpPr/>
          <p:nvPr/>
        </p:nvSpPr>
        <p:spPr>
          <a:xfrm>
            <a:off x="673394" y="5855360"/>
            <a:ext cx="6096000" cy="646331"/>
          </a:xfrm>
          <a:prstGeom prst="rect">
            <a:avLst/>
          </a:prstGeom>
        </p:spPr>
        <p:txBody>
          <a:bodyPr>
            <a:spAutoFit/>
          </a:bodyPr>
          <a:lstStyle/>
          <a:p>
            <a:r>
              <a:rPr lang="en-GB" dirty="0">
                <a:hlinkClick r:id="rId5"/>
              </a:rPr>
              <a:t>Apply for Professional Recognition - The General Teaching Council for Scotland (gtcs.org.uk)</a:t>
            </a:r>
            <a:endParaRPr lang="en-GB" dirty="0"/>
          </a:p>
        </p:txBody>
      </p:sp>
      <p:pic>
        <p:nvPicPr>
          <p:cNvPr id="6" name="Picture 5"/>
          <p:cNvPicPr>
            <a:picLocks noChangeAspect="1"/>
          </p:cNvPicPr>
          <p:nvPr/>
        </p:nvPicPr>
        <p:blipFill>
          <a:blip r:embed="rId6"/>
          <a:stretch>
            <a:fillRect/>
          </a:stretch>
        </p:blipFill>
        <p:spPr>
          <a:xfrm>
            <a:off x="673394" y="1274721"/>
            <a:ext cx="8789875" cy="4580639"/>
          </a:xfrm>
          <a:prstGeom prst="rect">
            <a:avLst/>
          </a:prstGeom>
        </p:spPr>
      </p:pic>
    </p:spTree>
    <p:extLst>
      <p:ext uri="{BB962C8B-B14F-4D97-AF65-F5344CB8AC3E}">
        <p14:creationId xmlns:p14="http://schemas.microsoft.com/office/powerpoint/2010/main" val="290464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828" y="421999"/>
            <a:ext cx="10836972" cy="711200"/>
          </a:xfrm>
        </p:spPr>
        <p:txBody>
          <a:bodyPr/>
          <a:lstStyle/>
          <a:p>
            <a:r>
              <a:rPr lang="en-US" b="1" dirty="0">
                <a:solidFill>
                  <a:srgbClr val="33CCCC"/>
                </a:solidFill>
              </a:rPr>
              <a:t>Signposting: Staged Level of Intervention </a:t>
            </a:r>
          </a:p>
        </p:txBody>
      </p:sp>
      <p:graphicFrame>
        <p:nvGraphicFramePr>
          <p:cNvPr id="4" name="Content Placeholder 3"/>
          <p:cNvGraphicFramePr>
            <a:graphicFrameLocks noGrp="1"/>
          </p:cNvGraphicFramePr>
          <p:nvPr>
            <p:ph idx="1"/>
          </p:nvPr>
        </p:nvGraphicFramePr>
        <p:xfrm>
          <a:off x="1736097" y="1551360"/>
          <a:ext cx="6271982"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7304757" y="4075817"/>
            <a:ext cx="1739076" cy="1231499"/>
          </a:xfrm>
          <a:prstGeom prst="rect">
            <a:avLst/>
          </a:prstGeom>
        </p:spPr>
      </p:pic>
      <p:pic>
        <p:nvPicPr>
          <p:cNvPr id="6" name="Picture 5"/>
          <p:cNvPicPr>
            <a:picLocks noChangeAspect="1"/>
          </p:cNvPicPr>
          <p:nvPr/>
        </p:nvPicPr>
        <p:blipFill>
          <a:blip r:embed="rId9"/>
          <a:stretch>
            <a:fillRect/>
          </a:stretch>
        </p:blipFill>
        <p:spPr>
          <a:xfrm>
            <a:off x="9237131" y="4075817"/>
            <a:ext cx="1639966" cy="1231499"/>
          </a:xfrm>
          <a:prstGeom prst="rect">
            <a:avLst/>
          </a:prstGeom>
        </p:spPr>
      </p:pic>
      <p:pic>
        <p:nvPicPr>
          <p:cNvPr id="7" name="Picture 6"/>
          <p:cNvPicPr>
            <a:picLocks noChangeAspect="1"/>
          </p:cNvPicPr>
          <p:nvPr/>
        </p:nvPicPr>
        <p:blipFill>
          <a:blip r:embed="rId10"/>
          <a:stretch>
            <a:fillRect/>
          </a:stretch>
        </p:blipFill>
        <p:spPr>
          <a:xfrm>
            <a:off x="6886498" y="1401949"/>
            <a:ext cx="1761897" cy="1847248"/>
          </a:xfrm>
          <a:prstGeom prst="rect">
            <a:avLst/>
          </a:prstGeom>
        </p:spPr>
      </p:pic>
      <p:sp>
        <p:nvSpPr>
          <p:cNvPr id="3" name="TextBox 2"/>
          <p:cNvSpPr txBox="1"/>
          <p:nvPr/>
        </p:nvSpPr>
        <p:spPr>
          <a:xfrm>
            <a:off x="665018" y="1930400"/>
            <a:ext cx="2129622" cy="369332"/>
          </a:xfrm>
          <a:prstGeom prst="rect">
            <a:avLst/>
          </a:prstGeom>
          <a:noFill/>
        </p:spPr>
        <p:txBody>
          <a:bodyPr wrap="none" rtlCol="0">
            <a:spAutoFit/>
          </a:bodyPr>
          <a:lstStyle/>
          <a:p>
            <a:r>
              <a:rPr lang="en-GB" b="1" dirty="0">
                <a:solidFill>
                  <a:srgbClr val="00ABB5"/>
                </a:solidFill>
              </a:rPr>
              <a:t>Targeted support </a:t>
            </a:r>
          </a:p>
        </p:txBody>
      </p:sp>
      <p:sp>
        <p:nvSpPr>
          <p:cNvPr id="14" name="TextBox 13"/>
          <p:cNvSpPr txBox="1"/>
          <p:nvPr/>
        </p:nvSpPr>
        <p:spPr>
          <a:xfrm>
            <a:off x="665018" y="3890243"/>
            <a:ext cx="2210862" cy="369332"/>
          </a:xfrm>
          <a:prstGeom prst="rect">
            <a:avLst/>
          </a:prstGeom>
          <a:noFill/>
        </p:spPr>
        <p:txBody>
          <a:bodyPr wrap="none" rtlCol="0">
            <a:spAutoFit/>
          </a:bodyPr>
          <a:lstStyle/>
          <a:p>
            <a:r>
              <a:rPr lang="en-GB" b="1" dirty="0">
                <a:solidFill>
                  <a:srgbClr val="00ABB5"/>
                </a:solidFill>
              </a:rPr>
              <a:t>Universal support </a:t>
            </a:r>
          </a:p>
        </p:txBody>
      </p:sp>
      <p:cxnSp>
        <p:nvCxnSpPr>
          <p:cNvPr id="16" name="Straight Connector 15"/>
          <p:cNvCxnSpPr/>
          <p:nvPr/>
        </p:nvCxnSpPr>
        <p:spPr>
          <a:xfrm>
            <a:off x="263197" y="3085791"/>
            <a:ext cx="3297745" cy="22284"/>
          </a:xfrm>
          <a:prstGeom prst="line">
            <a:avLst/>
          </a:prstGeom>
          <a:ln>
            <a:solidFill>
              <a:srgbClr val="105CA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12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096" y="369888"/>
            <a:ext cx="10836972" cy="711200"/>
          </a:xfrm>
        </p:spPr>
        <p:txBody>
          <a:bodyPr/>
          <a:lstStyle/>
          <a:p>
            <a:r>
              <a:rPr lang="en-GB" b="1" dirty="0">
                <a:solidFill>
                  <a:srgbClr val="33CCCC"/>
                </a:solidFill>
              </a:rPr>
              <a:t>Signposting: Circle</a:t>
            </a:r>
            <a:r>
              <a:rPr lang="en-GB" b="1" dirty="0"/>
              <a:t> </a:t>
            </a:r>
          </a:p>
        </p:txBody>
      </p:sp>
      <p:pic>
        <p:nvPicPr>
          <p:cNvPr id="4" name="Picture 3"/>
          <p:cNvPicPr>
            <a:picLocks noChangeAspect="1"/>
          </p:cNvPicPr>
          <p:nvPr/>
        </p:nvPicPr>
        <p:blipFill>
          <a:blip r:embed="rId3"/>
          <a:stretch>
            <a:fillRect/>
          </a:stretch>
        </p:blipFill>
        <p:spPr>
          <a:xfrm>
            <a:off x="8468131" y="1690688"/>
            <a:ext cx="2774770" cy="1956026"/>
          </a:xfrm>
          <a:prstGeom prst="rect">
            <a:avLst/>
          </a:prstGeom>
          <a:ln>
            <a:solidFill>
              <a:srgbClr val="0070C0"/>
            </a:solidFill>
          </a:ln>
        </p:spPr>
      </p:pic>
      <p:pic>
        <p:nvPicPr>
          <p:cNvPr id="5" name="Picture 4"/>
          <p:cNvPicPr>
            <a:picLocks noChangeAspect="1"/>
          </p:cNvPicPr>
          <p:nvPr/>
        </p:nvPicPr>
        <p:blipFill rotWithShape="1">
          <a:blip r:embed="rId4"/>
          <a:srcRect l="1892"/>
          <a:stretch/>
        </p:blipFill>
        <p:spPr>
          <a:xfrm>
            <a:off x="4800600" y="1690688"/>
            <a:ext cx="2717216" cy="1956026"/>
          </a:xfrm>
          <a:prstGeom prst="rect">
            <a:avLst/>
          </a:prstGeom>
          <a:ln>
            <a:solidFill>
              <a:srgbClr val="0070C0"/>
            </a:solidFill>
          </a:ln>
        </p:spPr>
      </p:pic>
      <p:pic>
        <p:nvPicPr>
          <p:cNvPr id="6" name="Picture 5"/>
          <p:cNvPicPr>
            <a:picLocks noChangeAspect="1"/>
          </p:cNvPicPr>
          <p:nvPr/>
        </p:nvPicPr>
        <p:blipFill>
          <a:blip r:embed="rId5"/>
          <a:stretch>
            <a:fillRect/>
          </a:stretch>
        </p:blipFill>
        <p:spPr>
          <a:xfrm>
            <a:off x="1088684" y="1690688"/>
            <a:ext cx="2774540" cy="1956026"/>
          </a:xfrm>
          <a:prstGeom prst="rect">
            <a:avLst/>
          </a:prstGeom>
          <a:ln>
            <a:solidFill>
              <a:srgbClr val="0070C0"/>
            </a:solidFill>
          </a:ln>
        </p:spPr>
      </p:pic>
      <p:pic>
        <p:nvPicPr>
          <p:cNvPr id="7" name="Picture 6"/>
          <p:cNvPicPr>
            <a:picLocks noChangeAspect="1"/>
          </p:cNvPicPr>
          <p:nvPr/>
        </p:nvPicPr>
        <p:blipFill>
          <a:blip r:embed="rId6"/>
          <a:stretch>
            <a:fillRect/>
          </a:stretch>
        </p:blipFill>
        <p:spPr>
          <a:xfrm>
            <a:off x="7517816" y="4552016"/>
            <a:ext cx="3332847" cy="1835481"/>
          </a:xfrm>
          <a:prstGeom prst="rect">
            <a:avLst/>
          </a:prstGeom>
        </p:spPr>
      </p:pic>
      <p:sp>
        <p:nvSpPr>
          <p:cNvPr id="8" name="Rectangle 7"/>
          <p:cNvSpPr/>
          <p:nvPr/>
        </p:nvSpPr>
        <p:spPr>
          <a:xfrm>
            <a:off x="423985" y="5865345"/>
            <a:ext cx="7783285" cy="369332"/>
          </a:xfrm>
          <a:prstGeom prst="rect">
            <a:avLst/>
          </a:prstGeom>
        </p:spPr>
        <p:txBody>
          <a:bodyPr wrap="square">
            <a:spAutoFit/>
          </a:bodyPr>
          <a:lstStyle/>
          <a:p>
            <a:r>
              <a:rPr lang="en-GB" dirty="0">
                <a:hlinkClick r:id="rId7"/>
              </a:rPr>
              <a:t>NAIT-CIRCLE-Implementation-Guidance-2021-Final.pdf (</a:t>
            </a:r>
            <a:r>
              <a:rPr lang="en-GB" dirty="0" err="1">
                <a:hlinkClick r:id="rId7"/>
              </a:rPr>
              <a:t>thirdspace.scot</a:t>
            </a:r>
            <a:r>
              <a:rPr lang="en-GB" dirty="0">
                <a:hlinkClick r:id="rId7"/>
              </a:rPr>
              <a:t>)</a:t>
            </a:r>
            <a:endParaRPr lang="en-GB" dirty="0"/>
          </a:p>
        </p:txBody>
      </p:sp>
      <p:sp>
        <p:nvSpPr>
          <p:cNvPr id="10" name="Rectangle 9"/>
          <p:cNvSpPr/>
          <p:nvPr/>
        </p:nvSpPr>
        <p:spPr>
          <a:xfrm>
            <a:off x="423985" y="5100425"/>
            <a:ext cx="3366243" cy="369332"/>
          </a:xfrm>
          <a:prstGeom prst="rect">
            <a:avLst/>
          </a:prstGeom>
        </p:spPr>
        <p:txBody>
          <a:bodyPr wrap="none">
            <a:spAutoFit/>
          </a:bodyPr>
          <a:lstStyle/>
          <a:p>
            <a:r>
              <a:rPr lang="en-GB" dirty="0">
                <a:hlinkClick r:id="rId8"/>
              </a:rPr>
              <a:t>Education Resources | </a:t>
            </a:r>
            <a:r>
              <a:rPr lang="en-GB" dirty="0" err="1">
                <a:hlinkClick r:id="rId8"/>
              </a:rPr>
              <a:t>ThirdSpace</a:t>
            </a:r>
            <a:endParaRPr lang="en-GB" dirty="0"/>
          </a:p>
        </p:txBody>
      </p:sp>
      <p:sp>
        <p:nvSpPr>
          <p:cNvPr id="11" name="Rectangle 10"/>
          <p:cNvSpPr/>
          <p:nvPr/>
        </p:nvSpPr>
        <p:spPr>
          <a:xfrm>
            <a:off x="349557" y="5482885"/>
            <a:ext cx="5596597" cy="369332"/>
          </a:xfrm>
          <a:prstGeom prst="rect">
            <a:avLst/>
          </a:prstGeom>
        </p:spPr>
        <p:txBody>
          <a:bodyPr wrap="none">
            <a:spAutoFit/>
          </a:bodyPr>
          <a:lstStyle/>
          <a:p>
            <a:pPr algn="ctr"/>
            <a:r>
              <a:rPr lang="en-GB" dirty="0">
                <a:hlinkClick r:id="rId9"/>
              </a:rPr>
              <a:t>Overview-of-CIRCLE-Resources-2021.pdf (</a:t>
            </a:r>
            <a:r>
              <a:rPr lang="en-GB" dirty="0" err="1">
                <a:hlinkClick r:id="rId9"/>
              </a:rPr>
              <a:t>thirdspace.scot</a:t>
            </a:r>
            <a:r>
              <a:rPr lang="en-GB" dirty="0">
                <a:hlinkClick r:id="rId9"/>
              </a:rPr>
              <a:t>)</a:t>
            </a:r>
            <a:endParaRPr lang="en-GB" dirty="0">
              <a:hlinkClick r:id="rId7"/>
            </a:endParaRPr>
          </a:p>
        </p:txBody>
      </p:sp>
    </p:spTree>
    <p:extLst>
      <p:ext uri="{BB962C8B-B14F-4D97-AF65-F5344CB8AC3E}">
        <p14:creationId xmlns:p14="http://schemas.microsoft.com/office/powerpoint/2010/main" val="250946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5142" y="6384175"/>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67D9B01D-4D04-4374-9FC2-6732E689B5BD}"/>
              </a:ext>
            </a:extLst>
          </p:cNvPr>
          <p:cNvSpPr txBox="1"/>
          <p:nvPr/>
        </p:nvSpPr>
        <p:spPr>
          <a:xfrm>
            <a:off x="426349" y="434691"/>
            <a:ext cx="10578970" cy="1384995"/>
          </a:xfrm>
          <a:prstGeom prst="rect">
            <a:avLst/>
          </a:prstGeom>
          <a:noFill/>
        </p:spPr>
        <p:txBody>
          <a:bodyPr wrap="square" rtlCol="0">
            <a:spAutoFit/>
          </a:bodyPr>
          <a:lstStyle/>
          <a:p>
            <a:r>
              <a:rPr lang="en-GB" sz="3000" b="1" dirty="0">
                <a:solidFill>
                  <a:srgbClr val="00ABB5"/>
                </a:solidFill>
                <a:ea typeface="Times New Roman"/>
                <a:cs typeface="Levenim MT" panose="02010502060101010101" pitchFamily="2" charset="-79"/>
              </a:rPr>
              <a:t>Signposting: Collaborative Partnership - </a:t>
            </a:r>
            <a:r>
              <a:rPr lang="en-GB" sz="2400" dirty="0">
                <a:solidFill>
                  <a:srgbClr val="00ABB5"/>
                </a:solidFill>
              </a:rPr>
              <a:t>Inclusion in Practice: The CIRCLE Framework Modules </a:t>
            </a:r>
            <a:br>
              <a:rPr lang="en-GB" sz="3200" dirty="0"/>
            </a:br>
            <a:endParaRPr lang="en-GB" sz="3000" b="1" dirty="0">
              <a:solidFill>
                <a:srgbClr val="00ABB5"/>
              </a:solidFill>
              <a:effectLst/>
              <a:ea typeface="Times New Roman"/>
              <a:cs typeface="Levenim MT" panose="02010502060101010101" pitchFamily="2" charset="-79"/>
            </a:endParaRPr>
          </a:p>
        </p:txBody>
      </p:sp>
      <p:pic>
        <p:nvPicPr>
          <p:cNvPr id="7" name="Picture 6" descr="A screenshot of a cell phone&#10;&#10;Description automatically generated">
            <a:extLst>
              <a:ext uri="{FF2B5EF4-FFF2-40B4-BE49-F238E27FC236}">
                <a16:creationId xmlns:a16="http://schemas.microsoft.com/office/drawing/2014/main" id="{3C678E83-ACB2-4E5D-892D-A6304E148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929" y="2678423"/>
            <a:ext cx="3692260" cy="1689600"/>
          </a:xfrm>
          <a:prstGeom prst="rect">
            <a:avLst/>
          </a:prstGeom>
        </p:spPr>
      </p:pic>
      <p:pic>
        <p:nvPicPr>
          <p:cNvPr id="11" name="Picture 10">
            <a:extLst>
              <a:ext uri="{FF2B5EF4-FFF2-40B4-BE49-F238E27FC236}">
                <a16:creationId xmlns:a16="http://schemas.microsoft.com/office/drawing/2014/main" id="{84872E3A-FCE9-47C4-8660-BA2334656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929" y="5536553"/>
            <a:ext cx="3692260" cy="638253"/>
          </a:xfrm>
          <a:prstGeom prst="rect">
            <a:avLst/>
          </a:prstGeom>
        </p:spPr>
      </p:pic>
      <p:pic>
        <p:nvPicPr>
          <p:cNvPr id="3" name="Picture 2">
            <a:extLst>
              <a:ext uri="{FF2B5EF4-FFF2-40B4-BE49-F238E27FC236}">
                <a16:creationId xmlns:a16="http://schemas.microsoft.com/office/drawing/2014/main" id="{AECBA197-78E7-4BFB-81B1-E4C502B0A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4678" y="5565153"/>
            <a:ext cx="1524132" cy="609653"/>
          </a:xfrm>
          <a:prstGeom prst="rect">
            <a:avLst/>
          </a:prstGeom>
        </p:spPr>
      </p:pic>
      <p:pic>
        <p:nvPicPr>
          <p:cNvPr id="12" name="Graphic 16">
            <a:extLst>
              <a:ext uri="{FF2B5EF4-FFF2-40B4-BE49-F238E27FC236}">
                <a16:creationId xmlns:a16="http://schemas.microsoft.com/office/drawing/2014/main" id="{ADD4191A-9440-444A-AB4E-A6A4ED22B9CA}"/>
              </a:ext>
            </a:extLst>
          </p:cNvPr>
          <p:cNvPicPr/>
          <p:nvPr/>
        </p:nvPicPr>
        <p:blipFill>
          <a:blip r:embed="rId5"/>
          <a:stretch>
            <a:fillRect/>
          </a:stretch>
        </p:blipFill>
        <p:spPr>
          <a:xfrm>
            <a:off x="333040" y="5517290"/>
            <a:ext cx="2437854" cy="648180"/>
          </a:xfrm>
          <a:prstGeom prst="rect">
            <a:avLst/>
          </a:prstGeom>
        </p:spPr>
      </p:pic>
      <p:sp>
        <p:nvSpPr>
          <p:cNvPr id="13" name="TextBox 12">
            <a:extLst>
              <a:ext uri="{FF2B5EF4-FFF2-40B4-BE49-F238E27FC236}">
                <a16:creationId xmlns:a16="http://schemas.microsoft.com/office/drawing/2014/main" id="{08E7F3E5-00AB-46DE-ACF8-677CF6B2ADC7}"/>
              </a:ext>
            </a:extLst>
          </p:cNvPr>
          <p:cNvSpPr txBox="1"/>
          <p:nvPr/>
        </p:nvSpPr>
        <p:spPr>
          <a:xfrm>
            <a:off x="420370" y="1543694"/>
            <a:ext cx="11586903" cy="923330"/>
          </a:xfrm>
          <a:prstGeom prst="rect">
            <a:avLst/>
          </a:prstGeom>
          <a:noFill/>
        </p:spPr>
        <p:txBody>
          <a:bodyPr wrap="square" rtlCol="0">
            <a:spAutoFit/>
          </a:bodyPr>
          <a:lstStyle/>
          <a:p>
            <a:pPr>
              <a:spcBef>
                <a:spcPts val="300"/>
              </a:spcBef>
            </a:pPr>
            <a:r>
              <a:rPr lang="en-GB" dirty="0">
                <a:solidFill>
                  <a:schemeClr val="tx1">
                    <a:lumMod val="75000"/>
                    <a:lumOff val="25000"/>
                  </a:schemeClr>
                </a:solidFill>
              </a:rPr>
              <a:t>The CIRCLE Framework of Inclusion materials have been adapted by Education Scotland in consultation with Edinburgh City and Queen Margaret University to develop the free online modules  ‘Inclusion in Practice: The CIRCLE Framework’ Primary and Secondary modules. </a:t>
            </a:r>
          </a:p>
        </p:txBody>
      </p:sp>
      <p:sp>
        <p:nvSpPr>
          <p:cNvPr id="2" name="Rectangle 1"/>
          <p:cNvSpPr/>
          <p:nvPr/>
        </p:nvSpPr>
        <p:spPr>
          <a:xfrm>
            <a:off x="544945" y="4652254"/>
            <a:ext cx="10460374" cy="461665"/>
          </a:xfrm>
          <a:prstGeom prst="rect">
            <a:avLst/>
          </a:prstGeom>
        </p:spPr>
        <p:txBody>
          <a:bodyPr wrap="square">
            <a:spAutoFit/>
          </a:bodyPr>
          <a:lstStyle/>
          <a:p>
            <a:pPr>
              <a:spcAft>
                <a:spcPts val="0"/>
              </a:spcAft>
            </a:pPr>
            <a:r>
              <a:rPr lang="en-GB" sz="2400" u="sng" dirty="0" err="1">
                <a:solidFill>
                  <a:srgbClr val="0000FF"/>
                </a:solidFill>
                <a:latin typeface="Calibri" panose="020F0502020204030204" pitchFamily="34" charset="0"/>
                <a:ea typeface="Calibri" panose="020F0502020204030204" pitchFamily="34" charset="0"/>
                <a:hlinkClick r:id="rId6"/>
              </a:rPr>
              <a:t>OLCreate</a:t>
            </a:r>
            <a:r>
              <a:rPr lang="en-GB" sz="2400" u="sng" dirty="0">
                <a:solidFill>
                  <a:srgbClr val="0000FF"/>
                </a:solidFill>
                <a:latin typeface="Calibri" panose="020F0502020204030204" pitchFamily="34" charset="0"/>
                <a:ea typeface="Calibri" panose="020F0502020204030204" pitchFamily="34" charset="0"/>
                <a:hlinkClick r:id="rId6"/>
              </a:rPr>
              <a:t>: Education Scotland - Inclusion and Equalities (open.edu)</a:t>
            </a:r>
            <a:endParaRPr lang="en-GB" sz="2400" dirty="0">
              <a:latin typeface="Calibri" panose="020F0502020204030204" pitchFamily="34" charset="0"/>
              <a:ea typeface="Calibri" panose="020F0502020204030204"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049" y="2722411"/>
            <a:ext cx="3596133" cy="1645612"/>
          </a:xfrm>
          <a:prstGeom prst="rect">
            <a:avLst/>
          </a:prstGeom>
        </p:spPr>
      </p:pic>
      <p:pic>
        <p:nvPicPr>
          <p:cNvPr id="14" name="Picture 13">
            <a:extLst>
              <a:ext uri="{FF2B5EF4-FFF2-40B4-BE49-F238E27FC236}">
                <a16:creationId xmlns:a16="http://schemas.microsoft.com/office/drawing/2014/main" id="{2878A2D7-AC15-4546-8888-41634586362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0734305" y="79733"/>
            <a:ext cx="1367404" cy="641566"/>
          </a:xfrm>
          <a:prstGeom prst="rect">
            <a:avLst/>
          </a:prstGeom>
        </p:spPr>
      </p:pic>
    </p:spTree>
    <p:extLst>
      <p:ext uri="{BB962C8B-B14F-4D97-AF65-F5344CB8AC3E}">
        <p14:creationId xmlns:p14="http://schemas.microsoft.com/office/powerpoint/2010/main" val="2121902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897" y="192954"/>
            <a:ext cx="10836972" cy="711200"/>
          </a:xfrm>
        </p:spPr>
        <p:txBody>
          <a:bodyPr/>
          <a:lstStyle/>
          <a:p>
            <a:r>
              <a:rPr lang="en-GB" b="1" dirty="0">
                <a:solidFill>
                  <a:srgbClr val="33CCCC"/>
                </a:solidFill>
              </a:rPr>
              <a:t>Signposting: </a:t>
            </a:r>
            <a:r>
              <a:rPr lang="en-GB" b="1" dirty="0" err="1">
                <a:solidFill>
                  <a:srgbClr val="33CCCC"/>
                </a:solidFill>
              </a:rPr>
              <a:t>SCERTS</a:t>
            </a:r>
            <a:r>
              <a:rPr lang="en-GB" b="1" dirty="0">
                <a:solidFill>
                  <a:srgbClr val="33CCCC"/>
                </a:solidFill>
              </a:rPr>
              <a:t> Model</a:t>
            </a:r>
          </a:p>
        </p:txBody>
      </p:sp>
      <p:pic>
        <p:nvPicPr>
          <p:cNvPr id="4" name="Picture 3">
            <a:extLst>
              <a:ext uri="{FF2B5EF4-FFF2-40B4-BE49-F238E27FC236}">
                <a16:creationId xmlns:a16="http://schemas.microsoft.com/office/drawing/2014/main" id="{7F209365-ECF2-4F7E-9AEF-8D9ACB903A59}"/>
              </a:ext>
            </a:extLst>
          </p:cNvPr>
          <p:cNvPicPr>
            <a:picLocks noChangeAspect="1"/>
          </p:cNvPicPr>
          <p:nvPr/>
        </p:nvPicPr>
        <p:blipFill>
          <a:blip r:embed="rId3"/>
          <a:stretch>
            <a:fillRect/>
          </a:stretch>
        </p:blipFill>
        <p:spPr>
          <a:xfrm>
            <a:off x="398896" y="1011657"/>
            <a:ext cx="4976667" cy="5224847"/>
          </a:xfrm>
          <a:prstGeom prst="rect">
            <a:avLst/>
          </a:prstGeom>
          <a:solidFill>
            <a:schemeClr val="bg1"/>
          </a:solidFill>
          <a:effectLst>
            <a:reflection stA="0" endPos="65000" dist="50800" dir="5400000" sy="-100000" algn="bl" rotWithShape="0"/>
          </a:effectLst>
        </p:spPr>
      </p:pic>
      <p:sp>
        <p:nvSpPr>
          <p:cNvPr id="5" name="Oval 4"/>
          <p:cNvSpPr/>
          <p:nvPr/>
        </p:nvSpPr>
        <p:spPr>
          <a:xfrm>
            <a:off x="5817383" y="1840800"/>
            <a:ext cx="5900059" cy="2840717"/>
          </a:xfrm>
          <a:prstGeom prst="ellipse">
            <a:avLst/>
          </a:prstGeom>
          <a:solidFill>
            <a:srgbClr val="33CC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Evidence-based practice</a:t>
            </a:r>
          </a:p>
          <a:p>
            <a:pPr algn="ctr"/>
            <a:endParaRPr lang="en-GB" dirty="0"/>
          </a:p>
          <a:p>
            <a:pPr algn="ctr"/>
            <a:r>
              <a:rPr lang="en-GB" dirty="0"/>
              <a:t>http://www.thirdspace.scot//wp-content/uploads/2019/09/NAIT-Evidence-Based-Toolkit-V-1.1-2019.pdf</a:t>
            </a:r>
          </a:p>
        </p:txBody>
      </p:sp>
      <p:pic>
        <p:nvPicPr>
          <p:cNvPr id="6" name="Picture 5">
            <a:extLst>
              <a:ext uri="{FF2B5EF4-FFF2-40B4-BE49-F238E27FC236}">
                <a16:creationId xmlns:a16="http://schemas.microsoft.com/office/drawing/2014/main" id="{2878A2D7-AC15-4546-8888-41634586362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734305" y="79733"/>
            <a:ext cx="1367404" cy="641566"/>
          </a:xfrm>
          <a:prstGeom prst="rect">
            <a:avLst/>
          </a:prstGeom>
        </p:spPr>
      </p:pic>
    </p:spTree>
    <p:extLst>
      <p:ext uri="{BB962C8B-B14F-4D97-AF65-F5344CB8AC3E}">
        <p14:creationId xmlns:p14="http://schemas.microsoft.com/office/powerpoint/2010/main" val="376051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08" y="291420"/>
            <a:ext cx="10836972" cy="711200"/>
          </a:xfrm>
        </p:spPr>
        <p:txBody>
          <a:bodyPr/>
          <a:lstStyle/>
          <a:p>
            <a:r>
              <a:rPr lang="en-GB" b="1" dirty="0">
                <a:solidFill>
                  <a:srgbClr val="33CCCC"/>
                </a:solidFill>
              </a:rPr>
              <a:t>Signposting: </a:t>
            </a:r>
            <a:r>
              <a:rPr lang="en-GB" b="1" dirty="0" err="1">
                <a:solidFill>
                  <a:srgbClr val="33CCCC"/>
                </a:solidFill>
              </a:rPr>
              <a:t>GTCS</a:t>
            </a:r>
            <a:r>
              <a:rPr lang="en-GB" b="1" dirty="0">
                <a:solidFill>
                  <a:srgbClr val="33CCCC"/>
                </a:solidFill>
              </a:rPr>
              <a:t> Key messages</a:t>
            </a:r>
          </a:p>
        </p:txBody>
      </p:sp>
      <p:sp>
        <p:nvSpPr>
          <p:cNvPr id="3" name="Content Placeholder 2"/>
          <p:cNvSpPr>
            <a:spLocks noGrp="1"/>
          </p:cNvSpPr>
          <p:nvPr>
            <p:ph idx="1"/>
          </p:nvPr>
        </p:nvSpPr>
        <p:spPr/>
        <p:txBody>
          <a:bodyPr/>
          <a:lstStyle/>
          <a:p>
            <a:pPr marL="514350" indent="-514350">
              <a:buAutoNum type="arabicPeriod"/>
            </a:pPr>
            <a:r>
              <a:rPr lang="en-GB" sz="2800" dirty="0">
                <a:solidFill>
                  <a:schemeClr val="tx1">
                    <a:lumMod val="85000"/>
                    <a:lumOff val="15000"/>
                  </a:schemeClr>
                </a:solidFill>
              </a:rPr>
              <a:t>Difference not deficit</a:t>
            </a:r>
          </a:p>
          <a:p>
            <a:pPr marL="514350" indent="-514350">
              <a:buAutoNum type="arabicPeriod"/>
            </a:pPr>
            <a:r>
              <a:rPr lang="en-GB" sz="2800" dirty="0">
                <a:solidFill>
                  <a:schemeClr val="tx1">
                    <a:lumMod val="85000"/>
                    <a:lumOff val="15000"/>
                  </a:schemeClr>
                </a:solidFill>
              </a:rPr>
              <a:t>Environment first</a:t>
            </a:r>
          </a:p>
          <a:p>
            <a:pPr marL="514350" indent="-514350">
              <a:buAutoNum type="arabicPeriod"/>
            </a:pPr>
            <a:r>
              <a:rPr lang="en-GB" sz="2800" dirty="0">
                <a:solidFill>
                  <a:schemeClr val="tx1">
                    <a:lumMod val="85000"/>
                    <a:lumOff val="15000"/>
                  </a:schemeClr>
                </a:solidFill>
              </a:rPr>
              <a:t>Provide predictability</a:t>
            </a:r>
          </a:p>
          <a:p>
            <a:pPr marL="514350" indent="-514350">
              <a:buAutoNum type="arabicPeriod"/>
            </a:pPr>
            <a:r>
              <a:rPr lang="en-GB" sz="2800" dirty="0">
                <a:solidFill>
                  <a:schemeClr val="tx1">
                    <a:lumMod val="85000"/>
                    <a:lumOff val="15000"/>
                  </a:schemeClr>
                </a:solidFill>
              </a:rPr>
              <a:t>Make learning meaningful</a:t>
            </a:r>
          </a:p>
          <a:p>
            <a:pPr marL="514350" indent="-514350">
              <a:buAutoNum type="arabicPeriod"/>
            </a:pPr>
            <a:r>
              <a:rPr lang="en-GB" sz="2800" dirty="0">
                <a:solidFill>
                  <a:schemeClr val="tx1">
                    <a:lumMod val="85000"/>
                    <a:lumOff val="15000"/>
                  </a:schemeClr>
                </a:solidFill>
              </a:rPr>
              <a:t>Seek to understand distressed behaviour</a:t>
            </a:r>
          </a:p>
          <a:p>
            <a:pPr marL="514350" indent="-514350">
              <a:buAutoNum type="arabicPeriod"/>
            </a:pPr>
            <a:r>
              <a:rPr lang="en-GB" sz="2800" dirty="0">
                <a:solidFill>
                  <a:schemeClr val="tx1">
                    <a:lumMod val="85000"/>
                    <a:lumOff val="15000"/>
                  </a:schemeClr>
                </a:solidFill>
              </a:rPr>
              <a:t>Ensure adjustments are participatory</a:t>
            </a:r>
          </a:p>
          <a:p>
            <a:pPr marL="514350" indent="-514350">
              <a:buAutoNum type="arabicPeriod"/>
            </a:pPr>
            <a:r>
              <a:rPr lang="en-GB" sz="2800" dirty="0">
                <a:solidFill>
                  <a:schemeClr val="tx1">
                    <a:lumMod val="85000"/>
                    <a:lumOff val="15000"/>
                  </a:schemeClr>
                </a:solidFill>
              </a:rPr>
              <a:t>We were expecting you!</a:t>
            </a:r>
          </a:p>
        </p:txBody>
      </p:sp>
      <p:sp>
        <p:nvSpPr>
          <p:cNvPr id="4" name="Rectangle 3"/>
          <p:cNvSpPr/>
          <p:nvPr/>
        </p:nvSpPr>
        <p:spPr>
          <a:xfrm>
            <a:off x="838200" y="5853797"/>
            <a:ext cx="7783286" cy="369332"/>
          </a:xfrm>
          <a:prstGeom prst="rect">
            <a:avLst/>
          </a:prstGeom>
        </p:spPr>
        <p:txBody>
          <a:bodyPr wrap="square">
            <a:spAutoFit/>
          </a:bodyPr>
          <a:lstStyle/>
          <a:p>
            <a:r>
              <a:rPr lang="en-GB" dirty="0">
                <a:hlinkClick r:id="rId3"/>
              </a:rPr>
              <a:t>professional-guide-meeting-needs-autistic-learners.pdf (gtcs.org.uk)</a:t>
            </a:r>
            <a:endParaRPr lang="en-GB" dirty="0"/>
          </a:p>
        </p:txBody>
      </p:sp>
      <p:pic>
        <p:nvPicPr>
          <p:cNvPr id="6" name="Picture 5">
            <a:extLst>
              <a:ext uri="{FF2B5EF4-FFF2-40B4-BE49-F238E27FC236}">
                <a16:creationId xmlns:a16="http://schemas.microsoft.com/office/drawing/2014/main" id="{2878A2D7-AC15-4546-8888-41634586362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734305" y="79733"/>
            <a:ext cx="1367404" cy="64156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7390" y="278793"/>
            <a:ext cx="1276526" cy="1269434"/>
          </a:xfrm>
          <a:prstGeom prst="rect">
            <a:avLst/>
          </a:prstGeom>
        </p:spPr>
      </p:pic>
    </p:spTree>
    <p:extLst>
      <p:ext uri="{BB962C8B-B14F-4D97-AF65-F5344CB8AC3E}">
        <p14:creationId xmlns:p14="http://schemas.microsoft.com/office/powerpoint/2010/main" val="414690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40E5-29A0-4265-B74F-639484C81C52}"/>
              </a:ext>
            </a:extLst>
          </p:cNvPr>
          <p:cNvSpPr>
            <a:spLocks noGrp="1"/>
          </p:cNvSpPr>
          <p:nvPr>
            <p:ph type="title"/>
          </p:nvPr>
        </p:nvSpPr>
        <p:spPr/>
        <p:txBody>
          <a:bodyPr/>
          <a:lstStyle/>
          <a:p>
            <a:r>
              <a:rPr lang="en-GB" b="1" dirty="0">
                <a:solidFill>
                  <a:srgbClr val="33CCCC"/>
                </a:solidFill>
              </a:rPr>
              <a:t>Signposting: Find out more</a:t>
            </a:r>
            <a:endParaRPr lang="en-GB" dirty="0">
              <a:solidFill>
                <a:srgbClr val="33CCCC"/>
              </a:solidFill>
            </a:endParaRPr>
          </a:p>
        </p:txBody>
      </p:sp>
      <p:pic>
        <p:nvPicPr>
          <p:cNvPr id="5" name="Content Placeholder 4"/>
          <p:cNvPicPr>
            <a:picLocks noGrp="1" noChangeAspect="1"/>
          </p:cNvPicPr>
          <p:nvPr>
            <p:ph idx="1"/>
          </p:nvPr>
        </p:nvPicPr>
        <p:blipFill>
          <a:blip r:embed="rId3"/>
          <a:stretch>
            <a:fillRect/>
          </a:stretch>
        </p:blipFill>
        <p:spPr>
          <a:xfrm>
            <a:off x="666751" y="1700444"/>
            <a:ext cx="2054066" cy="3128050"/>
          </a:xfrm>
          <a:prstGeom prst="rect">
            <a:avLst/>
          </a:prstGeom>
        </p:spPr>
      </p:pic>
      <p:sp>
        <p:nvSpPr>
          <p:cNvPr id="6" name="Rectangle 5"/>
          <p:cNvSpPr/>
          <p:nvPr/>
        </p:nvSpPr>
        <p:spPr>
          <a:xfrm>
            <a:off x="666751" y="5039498"/>
            <a:ext cx="4852547" cy="369332"/>
          </a:xfrm>
          <a:prstGeom prst="rect">
            <a:avLst/>
          </a:prstGeom>
        </p:spPr>
        <p:txBody>
          <a:bodyPr wrap="none">
            <a:spAutoFit/>
          </a:bodyPr>
          <a:lstStyle/>
          <a:p>
            <a:r>
              <a:rPr lang="en-GB" sz="1400" dirty="0">
                <a:hlinkClick r:id="rId4"/>
              </a:rPr>
              <a:t>Uniquely Human: The Podcast – Be Informed. Be Inspired</a:t>
            </a:r>
            <a:r>
              <a:rPr lang="en-GB" dirty="0">
                <a:hlinkClick r:id="rId4"/>
              </a:rPr>
              <a:t>.</a:t>
            </a:r>
            <a:endParaRPr lang="en-GB" dirty="0"/>
          </a:p>
        </p:txBody>
      </p:sp>
      <p:sp>
        <p:nvSpPr>
          <p:cNvPr id="7" name="Rectangle 6"/>
          <p:cNvSpPr/>
          <p:nvPr/>
        </p:nvSpPr>
        <p:spPr>
          <a:xfrm>
            <a:off x="666751" y="5619834"/>
            <a:ext cx="6096000" cy="523220"/>
          </a:xfrm>
          <a:prstGeom prst="rect">
            <a:avLst/>
          </a:prstGeom>
        </p:spPr>
        <p:txBody>
          <a:bodyPr>
            <a:spAutoFit/>
          </a:bodyPr>
          <a:lstStyle/>
          <a:p>
            <a:r>
              <a:rPr lang="en-GB" sz="1400" dirty="0">
                <a:hlinkClick r:id="rId5"/>
              </a:rPr>
              <a:t>Amy Laurent: Compliance is Not the Goal: Letting Go of Control and Rethinking Support for Autistic Individuals | TED Talk</a:t>
            </a:r>
            <a:endParaRPr lang="en-GB" sz="1400" dirty="0"/>
          </a:p>
        </p:txBody>
      </p:sp>
      <p:pic>
        <p:nvPicPr>
          <p:cNvPr id="8" name="Picture 7">
            <a:extLst>
              <a:ext uri="{FF2B5EF4-FFF2-40B4-BE49-F238E27FC236}">
                <a16:creationId xmlns:a16="http://schemas.microsoft.com/office/drawing/2014/main" id="{2878A2D7-AC15-4546-8888-41634586362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734305" y="79733"/>
            <a:ext cx="1367404" cy="641566"/>
          </a:xfrm>
          <a:prstGeom prst="rect">
            <a:avLst/>
          </a:prstGeom>
        </p:spPr>
      </p:pic>
      <p:pic>
        <p:nvPicPr>
          <p:cNvPr id="3" name="Picture 2"/>
          <p:cNvPicPr>
            <a:picLocks noChangeAspect="1"/>
          </p:cNvPicPr>
          <p:nvPr/>
        </p:nvPicPr>
        <p:blipFill>
          <a:blip r:embed="rId7"/>
          <a:stretch>
            <a:fillRect/>
          </a:stretch>
        </p:blipFill>
        <p:spPr>
          <a:xfrm>
            <a:off x="3812460" y="1752467"/>
            <a:ext cx="2010962" cy="3024003"/>
          </a:xfrm>
          <a:prstGeom prst="rect">
            <a:avLst/>
          </a:prstGeom>
        </p:spPr>
      </p:pic>
      <p:pic>
        <p:nvPicPr>
          <p:cNvPr id="3074" name="Picture 2" descr="Image result for autism and masking boo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8248" y="1885481"/>
            <a:ext cx="1841667" cy="289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40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This week’s session</a:t>
            </a:r>
          </a:p>
        </p:txBody>
      </p:sp>
      <p:sp>
        <p:nvSpPr>
          <p:cNvPr id="3" name="Content Placeholder 2"/>
          <p:cNvSpPr>
            <a:spLocks noGrp="1"/>
          </p:cNvSpPr>
          <p:nvPr>
            <p:ph idx="1"/>
          </p:nvPr>
        </p:nvSpPr>
        <p:spPr/>
        <p:txBody>
          <a:bodyPr/>
          <a:lstStyle/>
          <a:p>
            <a:pPr marL="514350" indent="-514350">
              <a:buAutoNum type="arabicPeriod"/>
            </a:pPr>
            <a:r>
              <a:rPr lang="en-GB" dirty="0">
                <a:solidFill>
                  <a:srgbClr val="33CCCC"/>
                </a:solidFill>
              </a:rPr>
              <a:t>Terminology</a:t>
            </a:r>
          </a:p>
          <a:p>
            <a:pPr marL="514350" indent="-514350">
              <a:buAutoNum type="arabicPeriod"/>
            </a:pPr>
            <a:r>
              <a:rPr lang="en-GB"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b="1" dirty="0">
                <a:solidFill>
                  <a:srgbClr val="33CCCC"/>
                </a:solidFill>
              </a:rPr>
              <a:t>Transitions</a:t>
            </a:r>
          </a:p>
          <a:p>
            <a:pPr marL="0" indent="0">
              <a:buNone/>
            </a:pPr>
            <a:endParaRPr lang="en-GB" dirty="0"/>
          </a:p>
        </p:txBody>
      </p:sp>
      <p:sp>
        <p:nvSpPr>
          <p:cNvPr id="4" name="Left Arrow 3"/>
          <p:cNvSpPr/>
          <p:nvPr/>
        </p:nvSpPr>
        <p:spPr>
          <a:xfrm>
            <a:off x="3328737" y="4901719"/>
            <a:ext cx="2767263" cy="529389"/>
          </a:xfrm>
          <a:prstGeom prst="leftArrow">
            <a:avLst/>
          </a:prstGeom>
          <a:solidFill>
            <a:srgbClr val="33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5906133" y="5128360"/>
            <a:ext cx="890093" cy="1048603"/>
          </a:xfrm>
          <a:prstGeom prst="rect">
            <a:avLst/>
          </a:prstGeom>
          <a:ln w="12700">
            <a:solidFill>
              <a:schemeClr val="tx1"/>
            </a:solidFill>
          </a:ln>
        </p:spPr>
      </p:pic>
    </p:spTree>
    <p:extLst>
      <p:ext uri="{BB962C8B-B14F-4D97-AF65-F5344CB8AC3E}">
        <p14:creationId xmlns:p14="http://schemas.microsoft.com/office/powerpoint/2010/main" val="2510741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794" y="471034"/>
            <a:ext cx="10836972" cy="711200"/>
          </a:xfrm>
        </p:spPr>
        <p:txBody>
          <a:bodyPr/>
          <a:lstStyle/>
          <a:p>
            <a:r>
              <a:rPr lang="en-GB" b="1" dirty="0">
                <a:solidFill>
                  <a:srgbClr val="33CCCC"/>
                </a:solidFill>
              </a:rPr>
              <a:t>Useful links</a:t>
            </a:r>
          </a:p>
        </p:txBody>
      </p:sp>
      <p:sp>
        <p:nvSpPr>
          <p:cNvPr id="3" name="Content Placeholder 2"/>
          <p:cNvSpPr>
            <a:spLocks noGrp="1"/>
          </p:cNvSpPr>
          <p:nvPr>
            <p:ph idx="1"/>
          </p:nvPr>
        </p:nvSpPr>
        <p:spPr>
          <a:xfrm>
            <a:off x="685800" y="1355271"/>
            <a:ext cx="10817923" cy="4963886"/>
          </a:xfrm>
        </p:spPr>
        <p:txBody>
          <a:bodyPr>
            <a:normAutofit fontScale="92500" lnSpcReduction="20000"/>
          </a:bodyPr>
          <a:lstStyle/>
          <a:p>
            <a:r>
              <a:rPr lang="en-GB" b="1" dirty="0">
                <a:solidFill>
                  <a:srgbClr val="00C4C4"/>
                </a:solidFill>
              </a:rPr>
              <a:t>Autism Toolbox</a:t>
            </a:r>
            <a:endParaRPr lang="en-GB" b="1" dirty="0">
              <a:solidFill>
                <a:srgbClr val="0070C0"/>
              </a:solidFill>
            </a:endParaRPr>
          </a:p>
          <a:p>
            <a:r>
              <a:rPr lang="en-GB" sz="1400" dirty="0">
                <a:hlinkClick r:id="rId3"/>
              </a:rPr>
              <a:t>Home | Autism Toolbox</a:t>
            </a:r>
            <a:r>
              <a:rPr lang="en-GB" sz="1400" dirty="0"/>
              <a:t> </a:t>
            </a:r>
          </a:p>
          <a:p>
            <a:endParaRPr lang="en-GB" sz="1800" b="1" dirty="0"/>
          </a:p>
          <a:p>
            <a:r>
              <a:rPr lang="en-GB" b="1" dirty="0">
                <a:solidFill>
                  <a:srgbClr val="00C4C4"/>
                </a:solidFill>
              </a:rPr>
              <a:t>Education Scotland free online modules </a:t>
            </a:r>
          </a:p>
          <a:p>
            <a:r>
              <a:rPr lang="en-GB" sz="1400" u="sng" dirty="0" err="1">
                <a:solidFill>
                  <a:srgbClr val="0000FF"/>
                </a:solidFill>
                <a:ea typeface="Calibri" panose="020F0502020204030204" pitchFamily="34" charset="0"/>
                <a:hlinkClick r:id="rId4"/>
              </a:rPr>
              <a:t>OLCreate</a:t>
            </a:r>
            <a:r>
              <a:rPr lang="en-GB" sz="1400" u="sng" dirty="0">
                <a:solidFill>
                  <a:srgbClr val="0000FF"/>
                </a:solidFill>
                <a:ea typeface="Calibri" panose="020F0502020204030204" pitchFamily="34" charset="0"/>
                <a:hlinkClick r:id="rId4"/>
              </a:rPr>
              <a:t>: Education Scotland - Inclusion and Equalities (open.edu)</a:t>
            </a:r>
            <a:endParaRPr lang="en-GB" sz="1400" dirty="0">
              <a:ea typeface="Calibri" panose="020F0502020204030204" pitchFamily="34" charset="0"/>
            </a:endParaRPr>
          </a:p>
          <a:p>
            <a:pPr marL="0" indent="0">
              <a:buNone/>
            </a:pPr>
            <a:endParaRPr lang="en-GB" sz="1800" dirty="0">
              <a:solidFill>
                <a:srgbClr val="0070C0"/>
              </a:solidFill>
            </a:endParaRPr>
          </a:p>
          <a:p>
            <a:r>
              <a:rPr lang="en-GB" b="1" dirty="0">
                <a:solidFill>
                  <a:srgbClr val="00C4C4"/>
                </a:solidFill>
              </a:rPr>
              <a:t>Education Scotland Professional learning framework </a:t>
            </a:r>
          </a:p>
          <a:p>
            <a:r>
              <a:rPr lang="en-GB" sz="1400" dirty="0">
                <a:hlinkClick r:id="rId5"/>
              </a:rPr>
              <a:t>Pupil Support Staff - PL Framework | National Improvement Hub (</a:t>
            </a:r>
            <a:r>
              <a:rPr lang="en-GB" sz="1400" dirty="0" err="1">
                <a:hlinkClick r:id="rId5"/>
              </a:rPr>
              <a:t>education.gov.scot</a:t>
            </a:r>
            <a:r>
              <a:rPr lang="en-GB" sz="1400" dirty="0">
                <a:hlinkClick r:id="rId5"/>
              </a:rPr>
              <a:t>)</a:t>
            </a:r>
            <a:endParaRPr lang="en-GB" sz="1400" dirty="0"/>
          </a:p>
          <a:p>
            <a:pPr marL="0" indent="0">
              <a:buNone/>
            </a:pPr>
            <a:endParaRPr lang="en-GB" sz="1800" b="1" dirty="0">
              <a:solidFill>
                <a:srgbClr val="0070C0"/>
              </a:solidFill>
            </a:endParaRPr>
          </a:p>
          <a:p>
            <a:r>
              <a:rPr lang="en-GB" b="1" dirty="0" err="1">
                <a:solidFill>
                  <a:srgbClr val="00C4C4"/>
                </a:solidFill>
              </a:rPr>
              <a:t>GTCS</a:t>
            </a:r>
            <a:r>
              <a:rPr lang="en-GB" b="1" dirty="0">
                <a:solidFill>
                  <a:srgbClr val="00C4C4"/>
                </a:solidFill>
              </a:rPr>
              <a:t> professional learning guide for teachers (professional learning and discussion tool </a:t>
            </a:r>
          </a:p>
          <a:p>
            <a:r>
              <a:rPr lang="en-GB" sz="1400" dirty="0">
                <a:solidFill>
                  <a:srgbClr val="0070C0"/>
                </a:solidFill>
                <a:hlinkClick r:id="rId6"/>
              </a:rPr>
              <a:t>https://www.gtcs.org.uk/web/FILES/professional-guides/Professional-Guide-Autism.pdf</a:t>
            </a:r>
            <a:r>
              <a:rPr lang="en-GB" sz="1400" dirty="0">
                <a:solidFill>
                  <a:srgbClr val="0070C0"/>
                </a:solidFill>
              </a:rPr>
              <a:t> </a:t>
            </a:r>
          </a:p>
          <a:p>
            <a:pPr marL="0" indent="0">
              <a:buNone/>
            </a:pPr>
            <a:endParaRPr lang="en-GB" sz="1800" dirty="0">
              <a:solidFill>
                <a:srgbClr val="00C4C4"/>
              </a:solidFill>
            </a:endParaRPr>
          </a:p>
          <a:p>
            <a:r>
              <a:rPr lang="en-GB" b="1" dirty="0">
                <a:solidFill>
                  <a:srgbClr val="00C4C4"/>
                </a:solidFill>
              </a:rPr>
              <a:t>National Autism Implementation Team (NAIT): Evidence-based toolkit: </a:t>
            </a:r>
          </a:p>
          <a:p>
            <a:r>
              <a:rPr lang="en-GB" sz="1500" dirty="0">
                <a:hlinkClick r:id="rId7"/>
              </a:rPr>
              <a:t>An Autism Evidence Based Practice Toolkit for use with the </a:t>
            </a:r>
            <a:r>
              <a:rPr lang="en-GB" sz="1500" dirty="0" err="1">
                <a:hlinkClick r:id="rId7"/>
              </a:rPr>
              <a:t>SCERTS</a:t>
            </a:r>
            <a:r>
              <a:rPr lang="en-GB" sz="1500" dirty="0">
                <a:hlinkClick r:id="rId7"/>
              </a:rPr>
              <a:t>™ Assessment and Planning Framework (</a:t>
            </a:r>
            <a:r>
              <a:rPr lang="en-GB" sz="1500" dirty="0" err="1">
                <a:hlinkClick r:id="rId7"/>
              </a:rPr>
              <a:t>thirdspace.scot</a:t>
            </a:r>
            <a:r>
              <a:rPr lang="en-GB" sz="1500" dirty="0">
                <a:hlinkClick r:id="rId7"/>
              </a:rPr>
              <a:t>)</a:t>
            </a:r>
            <a:endParaRPr lang="en-GB" sz="1500" dirty="0">
              <a:solidFill>
                <a:srgbClr val="0070C0"/>
              </a:solidFill>
            </a:endParaRPr>
          </a:p>
          <a:p>
            <a:pPr marL="0" indent="0">
              <a:buNone/>
            </a:pPr>
            <a:endParaRPr lang="en-GB" dirty="0"/>
          </a:p>
        </p:txBody>
      </p:sp>
      <p:pic>
        <p:nvPicPr>
          <p:cNvPr id="4" name="Picture 3">
            <a:extLst>
              <a:ext uri="{FF2B5EF4-FFF2-40B4-BE49-F238E27FC236}">
                <a16:creationId xmlns:a16="http://schemas.microsoft.com/office/drawing/2014/main" id="{2878A2D7-AC15-4546-8888-41634586362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0734305" y="79733"/>
            <a:ext cx="1367404" cy="641566"/>
          </a:xfrm>
          <a:prstGeom prst="rect">
            <a:avLst/>
          </a:prstGeom>
        </p:spPr>
      </p:pic>
    </p:spTree>
    <p:extLst>
      <p:ext uri="{BB962C8B-B14F-4D97-AF65-F5344CB8AC3E}">
        <p14:creationId xmlns:p14="http://schemas.microsoft.com/office/powerpoint/2010/main" val="295918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pPr marL="0" indent="0">
              <a:buNone/>
            </a:pPr>
            <a:r>
              <a:rPr lang="en-US" sz="1400" b="1" dirty="0"/>
              <a:t>Education Scotland</a:t>
            </a:r>
          </a:p>
          <a:p>
            <a:pPr marL="0" indent="0">
              <a:buNone/>
            </a:pPr>
            <a:r>
              <a:rPr lang="en-US" sz="1400" dirty="0" err="1"/>
              <a:t>Denholm</a:t>
            </a:r>
            <a:r>
              <a:rPr lang="en-US" sz="1400" dirty="0"/>
              <a:t> House</a:t>
            </a:r>
            <a:endParaRPr lang="en-GB" sz="1400" dirty="0"/>
          </a:p>
          <a:p>
            <a:pPr marL="0" indent="0">
              <a:buNone/>
            </a:pPr>
            <a:r>
              <a:rPr lang="en-US" sz="1400" dirty="0" err="1"/>
              <a:t>Almondvale</a:t>
            </a:r>
            <a:r>
              <a:rPr lang="en-US" sz="1400" dirty="0"/>
              <a:t> Business Park</a:t>
            </a:r>
            <a:endParaRPr lang="en-GB" sz="1400" dirty="0"/>
          </a:p>
          <a:p>
            <a:pPr marL="0" indent="0">
              <a:buNone/>
            </a:pPr>
            <a:r>
              <a:rPr lang="en-US" sz="1400" dirty="0" err="1"/>
              <a:t>Almondvale</a:t>
            </a:r>
            <a:r>
              <a:rPr lang="en-US" sz="1400" dirty="0"/>
              <a:t> Way</a:t>
            </a:r>
            <a:endParaRPr lang="en-GB" sz="1400" dirty="0"/>
          </a:p>
          <a:p>
            <a:pPr marL="0" indent="0">
              <a:buNone/>
            </a:pPr>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7389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Recap of Section 7</a:t>
            </a:r>
            <a:br>
              <a:rPr lang="en-GB" b="1" dirty="0">
                <a:solidFill>
                  <a:srgbClr val="33CCCC"/>
                </a:solidFill>
              </a:rPr>
            </a:br>
            <a:r>
              <a:rPr lang="en-GB" b="1" dirty="0">
                <a:solidFill>
                  <a:srgbClr val="33CCCC"/>
                </a:solidFill>
              </a:rPr>
              <a:t>Transitions</a:t>
            </a:r>
          </a:p>
        </p:txBody>
      </p:sp>
      <p:graphicFrame>
        <p:nvGraphicFramePr>
          <p:cNvPr id="5" name="Content Placeholder 4"/>
          <p:cNvGraphicFramePr>
            <a:graphicFrameLocks noGrp="1"/>
          </p:cNvGraphicFramePr>
          <p:nvPr>
            <p:ph idx="1"/>
          </p:nvPr>
        </p:nvGraphicFramePr>
        <p:xfrm>
          <a:off x="838200" y="3074194"/>
          <a:ext cx="10515600" cy="1554480"/>
        </p:xfrm>
        <a:graphic>
          <a:graphicData uri="http://schemas.openxmlformats.org/drawingml/2006/table">
            <a:tbl>
              <a:tblPr firstRow="1" bandRow="1">
                <a:tableStyleId>{5C22544A-7EE6-4342-B048-85BDC9FD1C3A}</a:tableStyleId>
              </a:tblPr>
              <a:tblGrid>
                <a:gridCol w="1536700">
                  <a:extLst>
                    <a:ext uri="{9D8B030D-6E8A-4147-A177-3AD203B41FA5}">
                      <a16:colId xmlns:a16="http://schemas.microsoft.com/office/drawing/2014/main" val="409614967"/>
                    </a:ext>
                  </a:extLst>
                </a:gridCol>
                <a:gridCol w="8978900">
                  <a:extLst>
                    <a:ext uri="{9D8B030D-6E8A-4147-A177-3AD203B41FA5}">
                      <a16:colId xmlns:a16="http://schemas.microsoft.com/office/drawing/2014/main" val="2322037741"/>
                    </a:ext>
                  </a:extLst>
                </a:gridCol>
              </a:tblGrid>
              <a:tr h="370840">
                <a:tc>
                  <a:txBody>
                    <a:bodyPr/>
                    <a:lstStyle/>
                    <a:p>
                      <a:pPr marL="228600" algn="l">
                        <a:spcAft>
                          <a:spcPts val="0"/>
                        </a:spcAft>
                      </a:pPr>
                      <a:r>
                        <a:rPr lang="en-GB" sz="2800" b="1" dirty="0">
                          <a:solidFill>
                            <a:srgbClr val="33CCCC"/>
                          </a:solidFill>
                          <a:effectLst/>
                        </a:rPr>
                        <a:t>7.1 </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92F2EB"/>
                    </a:solidFill>
                  </a:tcPr>
                </a:tc>
                <a:tc>
                  <a:txBody>
                    <a:bodyPr/>
                    <a:lstStyle/>
                    <a:p>
                      <a:pPr marL="228600" algn="l">
                        <a:spcAft>
                          <a:spcPts val="0"/>
                        </a:spcAft>
                      </a:pPr>
                      <a:r>
                        <a:rPr lang="en-GB" sz="2800" b="1" dirty="0">
                          <a:solidFill>
                            <a:srgbClr val="33CCCC"/>
                          </a:solidFill>
                          <a:effectLst/>
                          <a:latin typeface="+mn-lt"/>
                          <a:ea typeface="+mn-ea"/>
                          <a:cs typeface="+mn-cs"/>
                        </a:rPr>
                        <a:t>Transitions</a:t>
                      </a:r>
                      <a:r>
                        <a:rPr lang="en-GB" sz="2800" b="1" baseline="0" dirty="0">
                          <a:solidFill>
                            <a:srgbClr val="33CCCC"/>
                          </a:solidFill>
                          <a:effectLst/>
                          <a:latin typeface="+mn-lt"/>
                          <a:ea typeface="+mn-ea"/>
                          <a:cs typeface="+mn-cs"/>
                        </a:rPr>
                        <a:t> and autism</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2383710868"/>
                  </a:ext>
                </a:extLst>
              </a:tr>
              <a:tr h="370840">
                <a:tc>
                  <a:txBody>
                    <a:bodyPr/>
                    <a:lstStyle/>
                    <a:p>
                      <a:pPr marL="228600" algn="l">
                        <a:spcAft>
                          <a:spcPts val="0"/>
                        </a:spcAft>
                      </a:pPr>
                      <a:r>
                        <a:rPr lang="en-GB" sz="2800" b="1" dirty="0">
                          <a:solidFill>
                            <a:srgbClr val="33CCCC"/>
                          </a:solidFill>
                          <a:effectLst/>
                        </a:rPr>
                        <a:t>7.2</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92F2EB"/>
                    </a:solidFill>
                  </a:tcPr>
                </a:tc>
                <a:tc>
                  <a:txBody>
                    <a:bodyPr/>
                    <a:lstStyle/>
                    <a:p>
                      <a:pPr marL="228600" algn="l">
                        <a:spcAft>
                          <a:spcPts val="0"/>
                        </a:spcAft>
                      </a:pPr>
                      <a:r>
                        <a:rPr lang="en-GB" sz="2800" b="1" dirty="0">
                          <a:solidFill>
                            <a:srgbClr val="33CCCC"/>
                          </a:solidFill>
                          <a:effectLst/>
                          <a:latin typeface="+mn-lt"/>
                          <a:ea typeface="+mn-ea"/>
                          <a:cs typeface="+mn-cs"/>
                        </a:rPr>
                        <a:t>Supporting</a:t>
                      </a:r>
                      <a:r>
                        <a:rPr lang="en-GB" sz="2800" b="1" baseline="0" dirty="0">
                          <a:solidFill>
                            <a:srgbClr val="33CCCC"/>
                          </a:solidFill>
                          <a:effectLst/>
                          <a:latin typeface="+mn-lt"/>
                          <a:ea typeface="+mn-ea"/>
                          <a:cs typeface="+mn-cs"/>
                        </a:rPr>
                        <a:t> transitions for autistic learners</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3292378321"/>
                  </a:ext>
                </a:extLst>
              </a:tr>
              <a:tr h="370840">
                <a:tc>
                  <a:txBody>
                    <a:bodyPr/>
                    <a:lstStyle/>
                    <a:p>
                      <a:pPr marL="228600" algn="l">
                        <a:spcAft>
                          <a:spcPts val="0"/>
                        </a:spcAft>
                      </a:pPr>
                      <a:r>
                        <a:rPr lang="en-GB" sz="2800" b="1" dirty="0">
                          <a:solidFill>
                            <a:srgbClr val="33CCCC"/>
                          </a:solidFill>
                          <a:effectLst/>
                        </a:rPr>
                        <a:t>7.3</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92F2EB"/>
                    </a:solidFill>
                  </a:tcPr>
                </a:tc>
                <a:tc>
                  <a:txBody>
                    <a:bodyPr/>
                    <a:lstStyle/>
                    <a:p>
                      <a:pPr marL="228600" algn="l">
                        <a:spcAft>
                          <a:spcPts val="0"/>
                        </a:spcAft>
                      </a:pPr>
                      <a:r>
                        <a:rPr lang="en-GB" sz="2800" b="1" dirty="0">
                          <a:solidFill>
                            <a:srgbClr val="33CCCC"/>
                          </a:solidFill>
                          <a:effectLst/>
                          <a:latin typeface="+mn-lt"/>
                          <a:ea typeface="+mn-ea"/>
                          <a:cs typeface="+mn-cs"/>
                        </a:rPr>
                        <a:t>Transition</a:t>
                      </a:r>
                      <a:r>
                        <a:rPr lang="en-GB" sz="2800" b="1" baseline="0" dirty="0">
                          <a:solidFill>
                            <a:srgbClr val="33CCCC"/>
                          </a:solidFill>
                          <a:effectLst/>
                          <a:latin typeface="+mn-lt"/>
                          <a:ea typeface="+mn-ea"/>
                          <a:cs typeface="+mn-cs"/>
                        </a:rPr>
                        <a:t> planning to support a school move</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3057504605"/>
                  </a:ext>
                </a:extLst>
              </a:tr>
            </a:tbl>
          </a:graphicData>
        </a:graphic>
      </p:graphicFrame>
      <p:pic>
        <p:nvPicPr>
          <p:cNvPr id="3" name="Picture 2"/>
          <p:cNvPicPr>
            <a:picLocks noChangeAspect="1"/>
          </p:cNvPicPr>
          <p:nvPr/>
        </p:nvPicPr>
        <p:blipFill>
          <a:blip r:embed="rId3"/>
          <a:stretch>
            <a:fillRect/>
          </a:stretch>
        </p:blipFill>
        <p:spPr>
          <a:xfrm>
            <a:off x="5312091" y="365125"/>
            <a:ext cx="891695" cy="1052377"/>
          </a:xfrm>
          <a:prstGeom prst="rect">
            <a:avLst/>
          </a:prstGeom>
          <a:ln w="12700">
            <a:solidFill>
              <a:schemeClr val="tx1"/>
            </a:solidFill>
          </a:ln>
        </p:spPr>
      </p:pic>
    </p:spTree>
    <p:extLst>
      <p:ext uri="{BB962C8B-B14F-4D97-AF65-F5344CB8AC3E}">
        <p14:creationId xmlns:p14="http://schemas.microsoft.com/office/powerpoint/2010/main" val="72224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7.1  Transitions and autism</a:t>
            </a:r>
          </a:p>
        </p:txBody>
      </p:sp>
      <p:pic>
        <p:nvPicPr>
          <p:cNvPr id="4" name="Content Placeholder 3"/>
          <p:cNvPicPr>
            <a:picLocks noGrp="1" noChangeAspect="1"/>
          </p:cNvPicPr>
          <p:nvPr>
            <p:ph idx="1"/>
          </p:nvPr>
        </p:nvPicPr>
        <p:blipFill>
          <a:blip r:embed="rId3"/>
          <a:stretch>
            <a:fillRect/>
          </a:stretch>
        </p:blipFill>
        <p:spPr>
          <a:xfrm>
            <a:off x="2385550" y="2899475"/>
            <a:ext cx="6242979" cy="2304537"/>
          </a:xfrm>
          <a:prstGeom prst="rect">
            <a:avLst/>
          </a:prstGeom>
        </p:spPr>
      </p:pic>
    </p:spTree>
    <p:extLst>
      <p:ext uri="{BB962C8B-B14F-4D97-AF65-F5344CB8AC3E}">
        <p14:creationId xmlns:p14="http://schemas.microsoft.com/office/powerpoint/2010/main" val="298382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7.2  Supporting transitions for autistic learners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54376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19</a:t>
            </a:r>
          </a:p>
        </p:txBody>
      </p:sp>
      <p:pic>
        <p:nvPicPr>
          <p:cNvPr id="5" name="Content Placeholder 4"/>
          <p:cNvPicPr>
            <a:picLocks noGrp="1" noChangeAspect="1"/>
          </p:cNvPicPr>
          <p:nvPr>
            <p:ph idx="1"/>
          </p:nvPr>
        </p:nvPicPr>
        <p:blipFill>
          <a:blip r:embed="rId3"/>
          <a:stretch>
            <a:fillRect/>
          </a:stretch>
        </p:blipFill>
        <p:spPr>
          <a:xfrm>
            <a:off x="838200" y="1690688"/>
            <a:ext cx="2469094" cy="1713124"/>
          </a:xfrm>
          <a:prstGeom prst="rect">
            <a:avLst/>
          </a:prstGeom>
          <a:ln w="12700">
            <a:solidFill>
              <a:schemeClr val="tx1"/>
            </a:solidFill>
          </a:ln>
        </p:spPr>
      </p:pic>
      <p:pic>
        <p:nvPicPr>
          <p:cNvPr id="3" name="Picture 2"/>
          <p:cNvPicPr>
            <a:picLocks noChangeAspect="1"/>
          </p:cNvPicPr>
          <p:nvPr/>
        </p:nvPicPr>
        <p:blipFill>
          <a:blip r:embed="rId4"/>
          <a:stretch>
            <a:fillRect/>
          </a:stretch>
        </p:blipFill>
        <p:spPr>
          <a:xfrm>
            <a:off x="4182984" y="365125"/>
            <a:ext cx="6977657" cy="4925405"/>
          </a:xfrm>
          <a:prstGeom prst="rect">
            <a:avLst/>
          </a:prstGeom>
          <a:ln w="12700">
            <a:solidFill>
              <a:schemeClr val="tx1"/>
            </a:solidFill>
          </a:ln>
        </p:spPr>
      </p:pic>
      <p:pic>
        <p:nvPicPr>
          <p:cNvPr id="4" name="Picture 3"/>
          <p:cNvPicPr>
            <a:picLocks noChangeAspect="1"/>
          </p:cNvPicPr>
          <p:nvPr/>
        </p:nvPicPr>
        <p:blipFill>
          <a:blip r:embed="rId5"/>
          <a:stretch>
            <a:fillRect/>
          </a:stretch>
        </p:blipFill>
        <p:spPr>
          <a:xfrm>
            <a:off x="4633499" y="4090258"/>
            <a:ext cx="6073487" cy="2620916"/>
          </a:xfrm>
          <a:prstGeom prst="rect">
            <a:avLst/>
          </a:prstGeom>
        </p:spPr>
      </p:pic>
    </p:spTree>
    <p:extLst>
      <p:ext uri="{BB962C8B-B14F-4D97-AF65-F5344CB8AC3E}">
        <p14:creationId xmlns:p14="http://schemas.microsoft.com/office/powerpoint/2010/main" val="2951807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33CCCC"/>
                </a:solidFill>
              </a:rPr>
              <a:t>7.3  Transition planning to support a school move</a:t>
            </a:r>
          </a:p>
        </p:txBody>
      </p:sp>
      <p:pic>
        <p:nvPicPr>
          <p:cNvPr id="4" name="Content Placeholder 3"/>
          <p:cNvPicPr>
            <a:picLocks noGrp="1" noChangeAspect="1"/>
          </p:cNvPicPr>
          <p:nvPr>
            <p:ph idx="1"/>
          </p:nvPr>
        </p:nvPicPr>
        <p:blipFill>
          <a:blip r:embed="rId3"/>
          <a:stretch>
            <a:fillRect/>
          </a:stretch>
        </p:blipFill>
        <p:spPr>
          <a:xfrm>
            <a:off x="838200" y="4557666"/>
            <a:ext cx="1790700" cy="1657350"/>
          </a:xfrm>
          <a:prstGeom prst="rect">
            <a:avLst/>
          </a:prstGeom>
        </p:spPr>
      </p:pic>
      <p:sp>
        <p:nvSpPr>
          <p:cNvPr id="5" name="Rectangle 4"/>
          <p:cNvSpPr/>
          <p:nvPr/>
        </p:nvSpPr>
        <p:spPr>
          <a:xfrm>
            <a:off x="3048000" y="4737688"/>
            <a:ext cx="6096000" cy="1477328"/>
          </a:xfrm>
          <a:prstGeom prst="rect">
            <a:avLst/>
          </a:prstGeom>
        </p:spPr>
        <p:txBody>
          <a:bodyPr>
            <a:spAutoFit/>
          </a:bodyPr>
          <a:lstStyle/>
          <a:p>
            <a:r>
              <a:rPr lang="en-GB" dirty="0">
                <a:solidFill>
                  <a:srgbClr val="33CCCC"/>
                </a:solidFill>
                <a:latin typeface="Arial" panose="020B0604020202020204" pitchFamily="34" charset="0"/>
              </a:rPr>
              <a:t>A range of helpful downloadable resources have been shared by NAIT and some local authorities and are available on the Toolbox to support transitions. You can access them on the Forms and Resources section. </a:t>
            </a:r>
            <a:r>
              <a:rPr lang="en-GB" dirty="0">
                <a:solidFill>
                  <a:srgbClr val="312B39"/>
                </a:solidFill>
                <a:latin typeface="Arial" panose="020B0604020202020204" pitchFamily="34" charset="0"/>
                <a:hlinkClick r:id="rId4"/>
              </a:rPr>
              <a:t>http://www.autismtoolbox.co.uk/templates-and-resources</a:t>
            </a:r>
            <a:r>
              <a:rPr lang="en-GB" dirty="0">
                <a:solidFill>
                  <a:srgbClr val="312B39"/>
                </a:solidFill>
                <a:latin typeface="Arial" panose="020B0604020202020204" pitchFamily="34" charset="0"/>
              </a:rPr>
              <a:t> </a:t>
            </a:r>
            <a:endParaRPr lang="en-GB" dirty="0"/>
          </a:p>
        </p:txBody>
      </p:sp>
    </p:spTree>
    <p:extLst>
      <p:ext uri="{BB962C8B-B14F-4D97-AF65-F5344CB8AC3E}">
        <p14:creationId xmlns:p14="http://schemas.microsoft.com/office/powerpoint/2010/main" val="424629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20</a:t>
            </a:r>
          </a:p>
        </p:txBody>
      </p:sp>
      <p:pic>
        <p:nvPicPr>
          <p:cNvPr id="4" name="Content Placeholder 3"/>
          <p:cNvPicPr>
            <a:picLocks noGrp="1" noChangeAspect="1"/>
          </p:cNvPicPr>
          <p:nvPr>
            <p:ph idx="1"/>
          </p:nvPr>
        </p:nvPicPr>
        <p:blipFill>
          <a:blip r:embed="rId3"/>
          <a:stretch>
            <a:fillRect/>
          </a:stretch>
        </p:blipFill>
        <p:spPr>
          <a:xfrm>
            <a:off x="4128247" y="229578"/>
            <a:ext cx="7727446" cy="6231493"/>
          </a:xfrm>
          <a:prstGeom prst="rect">
            <a:avLst/>
          </a:prstGeom>
        </p:spPr>
      </p:pic>
    </p:spTree>
    <p:extLst>
      <p:ext uri="{BB962C8B-B14F-4D97-AF65-F5344CB8AC3E}">
        <p14:creationId xmlns:p14="http://schemas.microsoft.com/office/powerpoint/2010/main" val="69180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solidFill>
                  <a:srgbClr val="33CCCC"/>
                </a:solidFill>
              </a:rPr>
              <a:t>Reflections:Transitions</a:t>
            </a:r>
            <a:endParaRPr lang="en-GB" b="1" dirty="0">
              <a:solidFill>
                <a:srgbClr val="33CCCC"/>
              </a:solidFill>
            </a:endParaRPr>
          </a:p>
        </p:txBody>
      </p:sp>
      <p:pic>
        <p:nvPicPr>
          <p:cNvPr id="4" name="Picture 2" descr="Describ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3596" y="2514907"/>
            <a:ext cx="4877481" cy="3381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8444" y="2671010"/>
            <a:ext cx="6785810" cy="3108543"/>
          </a:xfrm>
          <a:prstGeom prst="rect">
            <a:avLst/>
          </a:prstGeom>
          <a:noFill/>
        </p:spPr>
        <p:txBody>
          <a:bodyPr wrap="square" rtlCol="0">
            <a:spAutoFit/>
          </a:bodyPr>
          <a:lstStyle/>
          <a:p>
            <a:r>
              <a:rPr lang="en-GB" sz="2800" dirty="0">
                <a:solidFill>
                  <a:srgbClr val="33CCCC"/>
                </a:solidFill>
              </a:rPr>
              <a:t>How well does my planning and support reflect the transitional needs of my autistic learners?</a:t>
            </a:r>
          </a:p>
          <a:p>
            <a:r>
              <a:rPr lang="en-GB" sz="2800" dirty="0">
                <a:solidFill>
                  <a:srgbClr val="33CCCC"/>
                </a:solidFill>
              </a:rPr>
              <a:t>How do we as a school community know that our ethos, practice and policies support the range of transitions our </a:t>
            </a:r>
            <a:r>
              <a:rPr lang="en-GB" sz="2800" dirty="0" err="1">
                <a:solidFill>
                  <a:srgbClr val="33CCCC"/>
                </a:solidFill>
              </a:rPr>
              <a:t>autisitc</a:t>
            </a:r>
            <a:r>
              <a:rPr lang="en-GB" sz="2800" dirty="0">
                <a:solidFill>
                  <a:srgbClr val="33CCCC"/>
                </a:solidFill>
              </a:rPr>
              <a:t> learners experience?</a:t>
            </a:r>
          </a:p>
        </p:txBody>
      </p:sp>
    </p:spTree>
    <p:extLst>
      <p:ext uri="{BB962C8B-B14F-4D97-AF65-F5344CB8AC3E}">
        <p14:creationId xmlns:p14="http://schemas.microsoft.com/office/powerpoint/2010/main" val="1430527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2274</Words>
  <Application>Microsoft Office PowerPoint</Application>
  <PresentationFormat>Widescreen</PresentationFormat>
  <Paragraphs>194</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Bold</vt:lpstr>
      <vt:lpstr>Calibri</vt:lpstr>
      <vt:lpstr>Calibri Light</vt:lpstr>
      <vt:lpstr>Segoe UI</vt:lpstr>
      <vt:lpstr>Office Theme</vt:lpstr>
      <vt:lpstr>PowerPoint Presentation</vt:lpstr>
      <vt:lpstr>This week’s session</vt:lpstr>
      <vt:lpstr>Recap of Section 7 Transitions</vt:lpstr>
      <vt:lpstr>7.1  Transitions and autism</vt:lpstr>
      <vt:lpstr>7.2  Supporting transitions for autistic learners</vt:lpstr>
      <vt:lpstr>Activity 19</vt:lpstr>
      <vt:lpstr>7.3  Transition planning to support a school move</vt:lpstr>
      <vt:lpstr>Activity 20</vt:lpstr>
      <vt:lpstr>Reflections:Transitions</vt:lpstr>
      <vt:lpstr>Final reflections</vt:lpstr>
      <vt:lpstr>Module Completion and Next Steps</vt:lpstr>
      <vt:lpstr>PowerPoint Presentation</vt:lpstr>
      <vt:lpstr>Applying for GTCS Professional Recognition</vt:lpstr>
      <vt:lpstr>Signposting: Staged Level of Intervention </vt:lpstr>
      <vt:lpstr>Signposting: Circle </vt:lpstr>
      <vt:lpstr>PowerPoint Presentation</vt:lpstr>
      <vt:lpstr>Signposting: SCERTS Model</vt:lpstr>
      <vt:lpstr>Signposting: GTCS Key messages</vt:lpstr>
      <vt:lpstr>Signposting: Find out more</vt:lpstr>
      <vt:lpstr>Useful links</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Transitions and Module Completion</dc:title>
  <dc:creator>Hayley Mcmurray</dc:creator>
  <cp:lastModifiedBy>Jeremy Stevenson</cp:lastModifiedBy>
  <cp:revision>4</cp:revision>
  <dcterms:created xsi:type="dcterms:W3CDTF">2022-06-29T10:07:23Z</dcterms:created>
  <dcterms:modified xsi:type="dcterms:W3CDTF">2024-01-17T16:46:34Z</dcterms:modified>
</cp:coreProperties>
</file>