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1"/>
  </p:notesMasterIdLst>
  <p:handoutMasterIdLst>
    <p:handoutMasterId r:id="rId22"/>
  </p:handoutMasterIdLst>
  <p:sldIdLst>
    <p:sldId id="275" r:id="rId5"/>
    <p:sldId id="280" r:id="rId6"/>
    <p:sldId id="282" r:id="rId7"/>
    <p:sldId id="283" r:id="rId8"/>
    <p:sldId id="285" r:id="rId9"/>
    <p:sldId id="286" r:id="rId10"/>
    <p:sldId id="284" r:id="rId11"/>
    <p:sldId id="289" r:id="rId12"/>
    <p:sldId id="287" r:id="rId13"/>
    <p:sldId id="290" r:id="rId14"/>
    <p:sldId id="296" r:id="rId15"/>
    <p:sldId id="291" r:id="rId16"/>
    <p:sldId id="297" r:id="rId17"/>
    <p:sldId id="298" r:id="rId18"/>
    <p:sldId id="299" r:id="rId19"/>
    <p:sldId id="302" r:id="rId20"/>
  </p:sldIdLst>
  <p:sldSz cx="12192000" cy="6858000"/>
  <p:notesSz cx="6797675" cy="99266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F66A3-0CAB-4FD9-BCFB-74FDD326E7F9}" v="1" dt="2024-07-08T15:00:58.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2" autoAdjust="0"/>
    <p:restoredTop sz="92443" autoAdjust="0"/>
  </p:normalViewPr>
  <p:slideViewPr>
    <p:cSldViewPr snapToGrid="0">
      <p:cViewPr varScale="1">
        <p:scale>
          <a:sx n="85" d="100"/>
          <a:sy n="85" d="100"/>
        </p:scale>
        <p:origin x="102" y="372"/>
      </p:cViewPr>
      <p:guideLst/>
    </p:cSldViewPr>
  </p:slideViewPr>
  <p:outlineViewPr>
    <p:cViewPr>
      <p:scale>
        <a:sx n="33" d="100"/>
        <a:sy n="33" d="100"/>
      </p:scale>
      <p:origin x="0" y="-4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C5FE1C-E8C4-D96E-2AA2-EE754880049F}"/>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BE488B4-B8A3-B00E-816D-3F83386C3E31}"/>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3F6D600-B0A5-4EBA-A530-B5698B92C03D}" type="datetimeFigureOut">
              <a:rPr lang="en-GB"/>
              <a:pPr>
                <a:defRPr/>
              </a:pPr>
              <a:t>08/07/2024</a:t>
            </a:fld>
            <a:endParaRPr lang="en-GB"/>
          </a:p>
        </p:txBody>
      </p:sp>
      <p:sp>
        <p:nvSpPr>
          <p:cNvPr id="4" name="Footer Placeholder 3">
            <a:extLst>
              <a:ext uri="{FF2B5EF4-FFF2-40B4-BE49-F238E27FC236}">
                <a16:creationId xmlns:a16="http://schemas.microsoft.com/office/drawing/2014/main" id="{FE9FDBDE-CF9F-882C-8501-C5E360BE8DBC}"/>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E796B0C-C018-9D0F-ED04-35B9B9424D11}"/>
              </a:ext>
            </a:extLst>
          </p:cNvPr>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FA9BF96-BDD8-4AFC-8A69-F7D34653702F}"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8D5BA-ADF3-A2A8-C7B7-C67A7398C14D}"/>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C0FC4A1-AE63-DEB0-CEAB-8E3F67CD9C0E}"/>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8A3739D-1BEE-41E5-B20F-3B35CEFAD483}" type="datetimeFigureOut">
              <a:rPr lang="en-GB"/>
              <a:pPr>
                <a:defRPr/>
              </a:pPr>
              <a:t>08/07/2024</a:t>
            </a:fld>
            <a:endParaRPr lang="en-GB"/>
          </a:p>
        </p:txBody>
      </p:sp>
      <p:sp>
        <p:nvSpPr>
          <p:cNvPr id="4" name="Slide Image Placeholder 3">
            <a:extLst>
              <a:ext uri="{FF2B5EF4-FFF2-40B4-BE49-F238E27FC236}">
                <a16:creationId xmlns:a16="http://schemas.microsoft.com/office/drawing/2014/main" id="{19225F5C-AE38-78C3-58F9-0C8261910C2B}"/>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F6FBECE-02F4-9A5D-A222-8807667C1877}"/>
              </a:ext>
            </a:extLst>
          </p:cNvPr>
          <p:cNvSpPr>
            <a:spLocks noGrp="1"/>
          </p:cNvSpPr>
          <p:nvPr>
            <p:ph type="body" sz="quarter" idx="3"/>
          </p:nvPr>
        </p:nvSpPr>
        <p:spPr>
          <a:xfrm>
            <a:off x="679450" y="4776788"/>
            <a:ext cx="5438775" cy="3908425"/>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9FFAA20D-8278-EC7E-C161-A3424F03C911}"/>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866E0477-6F3C-F00F-B019-12EB737E2E1D}"/>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8A38952-6213-46B6-A77C-F375777F720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BBD3870-D272-F664-3945-6B7B1C84AB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CED18AC-5866-C388-4E5E-1F983D9DF3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dirty="0"/>
          </a:p>
        </p:txBody>
      </p:sp>
      <p:sp>
        <p:nvSpPr>
          <p:cNvPr id="19460" name="Slide Number Placeholder 3">
            <a:extLst>
              <a:ext uri="{FF2B5EF4-FFF2-40B4-BE49-F238E27FC236}">
                <a16:creationId xmlns:a16="http://schemas.microsoft.com/office/drawing/2014/main" id="{4548B42C-9C71-B394-D2EE-51DDD431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ADB6FBD-5E8B-437D-B8D4-26E1CA083D53}" type="slidenum">
              <a:rPr lang="en-GB" altLang="en-US">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CA605-D343-493A-9282-7F8C38A067D5}" type="slidenum">
              <a:rPr lang="en-GB" smtClean="0"/>
              <a:t>2</a:t>
            </a:fld>
            <a:endParaRPr lang="en-GB"/>
          </a:p>
        </p:txBody>
      </p:sp>
    </p:spTree>
    <p:extLst>
      <p:ext uri="{BB962C8B-B14F-4D97-AF65-F5344CB8AC3E}">
        <p14:creationId xmlns:p14="http://schemas.microsoft.com/office/powerpoint/2010/main" val="364776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CA605-D343-493A-9282-7F8C38A067D5}" type="slidenum">
              <a:rPr lang="en-GB" smtClean="0"/>
              <a:t>3</a:t>
            </a:fld>
            <a:endParaRPr lang="en-GB"/>
          </a:p>
        </p:txBody>
      </p:sp>
    </p:spTree>
    <p:extLst>
      <p:ext uri="{BB962C8B-B14F-4D97-AF65-F5344CB8AC3E}">
        <p14:creationId xmlns:p14="http://schemas.microsoft.com/office/powerpoint/2010/main" val="114907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CA605-D343-493A-9282-7F8C38A067D5}" type="slidenum">
              <a:rPr lang="en-GB" smtClean="0"/>
              <a:t>4</a:t>
            </a:fld>
            <a:endParaRPr lang="en-GB"/>
          </a:p>
        </p:txBody>
      </p:sp>
    </p:spTree>
    <p:extLst>
      <p:ext uri="{BB962C8B-B14F-4D97-AF65-F5344CB8AC3E}">
        <p14:creationId xmlns:p14="http://schemas.microsoft.com/office/powerpoint/2010/main" val="101541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CA605-D343-493A-9282-7F8C38A067D5}" type="slidenum">
              <a:rPr lang="en-GB" smtClean="0"/>
              <a:t>5</a:t>
            </a:fld>
            <a:endParaRPr lang="en-GB"/>
          </a:p>
        </p:txBody>
      </p:sp>
    </p:spTree>
    <p:extLst>
      <p:ext uri="{BB962C8B-B14F-4D97-AF65-F5344CB8AC3E}">
        <p14:creationId xmlns:p14="http://schemas.microsoft.com/office/powerpoint/2010/main" val="356495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CA605-D343-493A-9282-7F8C38A067D5}" type="slidenum">
              <a:rPr lang="en-GB" smtClean="0"/>
              <a:t>6</a:t>
            </a:fld>
            <a:endParaRPr lang="en-GB"/>
          </a:p>
        </p:txBody>
      </p:sp>
    </p:spTree>
    <p:extLst>
      <p:ext uri="{BB962C8B-B14F-4D97-AF65-F5344CB8AC3E}">
        <p14:creationId xmlns:p14="http://schemas.microsoft.com/office/powerpoint/2010/main" val="376812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CA605-D343-493A-9282-7F8C38A067D5}" type="slidenum">
              <a:rPr lang="en-GB" smtClean="0"/>
              <a:t>7</a:t>
            </a:fld>
            <a:endParaRPr lang="en-GB"/>
          </a:p>
        </p:txBody>
      </p:sp>
    </p:spTree>
    <p:extLst>
      <p:ext uri="{BB962C8B-B14F-4D97-AF65-F5344CB8AC3E}">
        <p14:creationId xmlns:p14="http://schemas.microsoft.com/office/powerpoint/2010/main" val="1875847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CA605-D343-493A-9282-7F8C38A067D5}" type="slidenum">
              <a:rPr lang="en-GB" smtClean="0"/>
              <a:t>16</a:t>
            </a:fld>
            <a:endParaRPr lang="en-GB"/>
          </a:p>
        </p:txBody>
      </p:sp>
    </p:spTree>
    <p:extLst>
      <p:ext uri="{BB962C8B-B14F-4D97-AF65-F5344CB8AC3E}">
        <p14:creationId xmlns:p14="http://schemas.microsoft.com/office/powerpoint/2010/main" val="260378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08/07/2024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gov.scot/resources/sharing-inspection-evidence-on-gaelic-medium-education-secondary-curriculum/" TargetMode="External"/><Relationship Id="rId7" Type="http://schemas.openxmlformats.org/officeDocument/2006/relationships/hyperlink" Target="https://education.gov.scot/inspection-and-review/hm-chief-inspector-reports-and-guidance/gaelic-secto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ducation.gov.scot/resources/sharing-inspection-evidence-leadership-and-primary-gaelic-medium-and-learner-education/" TargetMode="External"/><Relationship Id="rId5" Type="http://schemas.openxmlformats.org/officeDocument/2006/relationships/hyperlink" Target="https://education.gov.scot/resources/sharing-inspection-evidence-on-gme-elc-total-immersion/" TargetMode="External"/><Relationship Id="rId4" Type="http://schemas.openxmlformats.org/officeDocument/2006/relationships/hyperlink" Target="https://education.gov.scot/resources/improving-the-gaelic-medium-curriculu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improvement/search/?orderBy=relevance&amp;originSubsite=NationalImprovementHub&amp;query=How%20good%20is%20our%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gov.scot/resources/sharing-highly-effective-features-of-practice-from-inspections-of-the-gaelic-secto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gov.scot/resources/sharing-highly-effective-features-of-practice-from-inspections-of-the-gaelic-secto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gov.scot/media/uv2jn5l5/section-16-advice-on-gaelic-education-march-2022.pdf" TargetMode="External"/><Relationship Id="rId2" Type="http://schemas.openxmlformats.org/officeDocument/2006/relationships/hyperlink" Target="https://education.gov.scot/inspection-and-review/promoting-improvement-through-sharing-highly-effective-practice/primary/lochdonhead-ps-curriculum-desig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9A290B83-78E5-C2EF-8A95-B2E57DACC435}"/>
              </a:ext>
            </a:extLst>
          </p:cNvPr>
          <p:cNvSpPr>
            <a:spLocks noGrp="1" noChangeArrowheads="1"/>
          </p:cNvSpPr>
          <p:nvPr>
            <p:ph type="title" idx="4294967295"/>
          </p:nvPr>
        </p:nvSpPr>
        <p:spPr bwMode="auto">
          <a:xfrm>
            <a:off x="534939" y="1872209"/>
            <a:ext cx="11163901" cy="230832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HM Inspectors’ Update</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Gaelic Local Authority Network GLAN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8435" name="Rectangle 7">
            <a:extLst>
              <a:ext uri="{FF2B5EF4-FFF2-40B4-BE49-F238E27FC236}">
                <a16:creationId xmlns:a16="http://schemas.microsoft.com/office/drawing/2014/main" id="{7FAFC216-8EF9-6339-335A-4A0EF93F01C8}"/>
              </a:ext>
            </a:extLst>
          </p:cNvPr>
          <p:cNvSpPr>
            <a:spLocks noChangeArrowheads="1"/>
          </p:cNvSpPr>
          <p:nvPr/>
        </p:nvSpPr>
        <p:spPr bwMode="auto">
          <a:xfrm>
            <a:off x="534939" y="3672653"/>
            <a:ext cx="9369347" cy="186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indent="0" defTabSz="630936">
              <a:lnSpc>
                <a:spcPct val="150000"/>
              </a:lnSpc>
              <a:spcBef>
                <a:spcPts val="690"/>
              </a:spcBef>
              <a:buNone/>
            </a:pPr>
            <a:r>
              <a:rPr lang="en-US" sz="2400" kern="1200" dirty="0">
                <a:latin typeface="Arial" panose="020B0604020202020204" pitchFamily="34" charset="0"/>
                <a:cs typeface="Arial" panose="020B0604020202020204" pitchFamily="34" charset="0"/>
              </a:rPr>
              <a:t>Joan Esson: His Majesty’s Inspector of Education</a:t>
            </a:r>
          </a:p>
          <a:p>
            <a:pPr marL="0" indent="0" defTabSz="630936">
              <a:lnSpc>
                <a:spcPct val="150000"/>
              </a:lnSpc>
              <a:spcBef>
                <a:spcPts val="690"/>
              </a:spcBef>
              <a:buNone/>
            </a:pPr>
            <a:r>
              <a:rPr lang="en-US" sz="2400" dirty="0">
                <a:cs typeface="Arial" panose="020B0604020202020204" pitchFamily="34" charset="0"/>
              </a:rPr>
              <a:t>Lead Inspector - Gaelic Sector 					</a:t>
            </a:r>
          </a:p>
          <a:p>
            <a:pPr marL="0" indent="0" defTabSz="630936">
              <a:lnSpc>
                <a:spcPct val="150000"/>
              </a:lnSpc>
              <a:spcBef>
                <a:spcPts val="690"/>
              </a:spcBef>
              <a:buNone/>
            </a:pPr>
            <a:r>
              <a:rPr lang="en-US" sz="2400" b="1" dirty="0">
                <a:cs typeface="Arial" panose="020B0604020202020204" pitchFamily="34" charset="0"/>
              </a:rPr>
              <a:t>March</a:t>
            </a:r>
            <a:r>
              <a:rPr lang="en-US" sz="2400" b="1" dirty="0">
                <a:latin typeface="Arial" panose="020B0604020202020204" pitchFamily="34" charset="0"/>
                <a:cs typeface="Arial" panose="020B0604020202020204" pitchFamily="34" charset="0"/>
              </a:rPr>
              <a:t> </a:t>
            </a:r>
            <a:r>
              <a:rPr lang="en-US" sz="2400" b="1" kern="1200" dirty="0">
                <a:latin typeface="Arial" panose="020B0604020202020204" pitchFamily="34" charset="0"/>
                <a:cs typeface="Arial" panose="020B0604020202020204" pitchFamily="34" charset="0"/>
              </a:rPr>
              <a:t>2024</a:t>
            </a:r>
            <a:endParaRPr lang="en-GB" altLang="en-US" sz="2400" b="1" dirty="0"/>
          </a:p>
        </p:txBody>
      </p:sp>
      <p:pic>
        <p:nvPicPr>
          <p:cNvPr id="18436" name="Picture 11" descr="Education Scotland logo">
            <a:extLst>
              <a:ext uri="{FF2B5EF4-FFF2-40B4-BE49-F238E27FC236}">
                <a16:creationId xmlns:a16="http://schemas.microsoft.com/office/drawing/2014/main" id="{AA6BDBC9-7795-2A40-41C3-2B020C4D0B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0040" t="16808" r="10529" b="28484"/>
          <a:stretch>
            <a:fillRect/>
          </a:stretch>
        </p:blipFill>
        <p:spPr bwMode="auto">
          <a:xfrm>
            <a:off x="534939" y="443459"/>
            <a:ext cx="33924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a:extLst>
              <a:ext uri="{FF2B5EF4-FFF2-40B4-BE49-F238E27FC236}">
                <a16:creationId xmlns:a16="http://schemas.microsoft.com/office/drawing/2014/main" id="{B3729675-CCC0-0857-02A8-5B6A86F7DBB6}"/>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33048"/>
            <a:ext cx="12209463" cy="18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05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B07CE9BF-64F6-70E3-D446-412846B6EE8A}"/>
              </a:ext>
            </a:extLst>
          </p:cNvPr>
          <p:cNvSpPr>
            <a:spLocks noGrp="1" noChangeArrowheads="1"/>
          </p:cNvSpPr>
          <p:nvPr>
            <p:ph type="title" idx="4294967295"/>
          </p:nvPr>
        </p:nvSpPr>
        <p:spPr bwMode="auto">
          <a:xfrm>
            <a:off x="308024" y="413766"/>
            <a:ext cx="10633075"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Illustrations of highly effective practice from </a:t>
            </a:r>
            <a:r>
              <a:rPr kumimoji="0" lang="en-US" sz="3600" b="1" i="0" u="none" strike="noStrike" kern="1200" cap="none" spc="0" normalizeH="0" baseline="0" noProof="0" dirty="0" err="1">
                <a:ln>
                  <a:noFill/>
                </a:ln>
                <a:solidFill>
                  <a:srgbClr val="92D050"/>
                </a:solidFill>
                <a:effectLst/>
                <a:uLnTx/>
                <a:uFillTx/>
                <a:latin typeface="Arial" panose="020B0604020202020204" pitchFamily="34" charset="0"/>
                <a:ea typeface="+mn-ea"/>
                <a:cs typeface="Arial" panose="020B0604020202020204" pitchFamily="34" charset="0"/>
              </a:rPr>
              <a:t>summarised</a:t>
            </a: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inspection findings</a:t>
            </a:r>
          </a:p>
        </p:txBody>
      </p:sp>
      <p:sp>
        <p:nvSpPr>
          <p:cNvPr id="3" name="TextBox 2">
            <a:extLst>
              <a:ext uri="{FF2B5EF4-FFF2-40B4-BE49-F238E27FC236}">
                <a16:creationId xmlns:a16="http://schemas.microsoft.com/office/drawing/2014/main" id="{E5985192-88EF-5499-9467-DEBB30B41E71}"/>
              </a:ext>
            </a:extLst>
          </p:cNvPr>
          <p:cNvSpPr txBox="1"/>
          <p:nvPr/>
        </p:nvSpPr>
        <p:spPr>
          <a:xfrm>
            <a:off x="308024" y="1614095"/>
            <a:ext cx="11078677" cy="4917500"/>
          </a:xfrm>
          <a:prstGeom prst="rect">
            <a:avLst/>
          </a:prstGeom>
          <a:noFill/>
        </p:spPr>
        <p:txBody>
          <a:bodyPr wrap="square">
            <a:spAutoFit/>
          </a:bodyPr>
          <a:lstStyle/>
          <a:p>
            <a:pPr>
              <a:lnSpc>
                <a:spcPct val="150000"/>
              </a:lnSpc>
              <a:spcBef>
                <a:spcPts val="600"/>
              </a:spcBef>
              <a:spcAft>
                <a:spcPts val="1200"/>
              </a:spcAft>
            </a:pPr>
            <a:r>
              <a:rPr lang="en-GB" sz="2400" b="1" dirty="0"/>
              <a:t>Illustration of total immersion example 1</a:t>
            </a:r>
          </a:p>
          <a:p>
            <a:pPr>
              <a:lnSpc>
                <a:spcPct val="150000"/>
              </a:lnSpc>
              <a:spcBef>
                <a:spcPts val="600"/>
              </a:spcBef>
              <a:spcAft>
                <a:spcPts val="1200"/>
              </a:spcAft>
            </a:pPr>
            <a:r>
              <a:rPr lang="en-GB" sz="2400" dirty="0"/>
              <a:t>The headteacher leads professional learning for Pupil support staff using “The Advice on Gaelic Education”, 2022. She provides effective support and clear guidance to the Pupil support staff to bring about further improvements. </a:t>
            </a:r>
          </a:p>
          <a:p>
            <a:pPr>
              <a:lnSpc>
                <a:spcPct val="150000"/>
              </a:lnSpc>
              <a:spcBef>
                <a:spcPts val="600"/>
              </a:spcBef>
              <a:spcAft>
                <a:spcPts val="1200"/>
              </a:spcAft>
            </a:pPr>
            <a:r>
              <a:rPr lang="en-GB" sz="2400" dirty="0"/>
              <a:t>As a result, children have strong fluency and are confident in total immersion play, which is planned across the curriculum. As children move from sgoil-àraich to P1 they understand Gaelic very well. They speak Gaelic as the language of learning across all contexts from about Christmas of C1. </a:t>
            </a:r>
          </a:p>
        </p:txBody>
      </p:sp>
    </p:spTree>
    <p:extLst>
      <p:ext uri="{BB962C8B-B14F-4D97-AF65-F5344CB8AC3E}">
        <p14:creationId xmlns:p14="http://schemas.microsoft.com/office/powerpoint/2010/main" val="427514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58778977-EF3B-A487-3F81-113820B15BA7}"/>
              </a:ext>
            </a:extLst>
          </p:cNvPr>
          <p:cNvSpPr>
            <a:spLocks noGrp="1" noChangeArrowheads="1"/>
          </p:cNvSpPr>
          <p:nvPr>
            <p:ph type="title" idx="4294967295"/>
          </p:nvPr>
        </p:nvSpPr>
        <p:spPr bwMode="auto">
          <a:xfrm>
            <a:off x="366886" y="401890"/>
            <a:ext cx="10633075"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Illustration: Total Immersion 2</a:t>
            </a:r>
          </a:p>
        </p:txBody>
      </p:sp>
      <p:sp>
        <p:nvSpPr>
          <p:cNvPr id="3" name="TextBox 2">
            <a:extLst>
              <a:ext uri="{FF2B5EF4-FFF2-40B4-BE49-F238E27FC236}">
                <a16:creationId xmlns:a16="http://schemas.microsoft.com/office/drawing/2014/main" id="{D38A4EB2-6B0E-F590-1684-6345D5FCB974}"/>
              </a:ext>
            </a:extLst>
          </p:cNvPr>
          <p:cNvSpPr txBox="1"/>
          <p:nvPr/>
        </p:nvSpPr>
        <p:spPr>
          <a:xfrm>
            <a:off x="366886" y="1048221"/>
            <a:ext cx="11602066" cy="5563831"/>
          </a:xfrm>
          <a:prstGeom prst="rect">
            <a:avLst/>
          </a:prstGeom>
          <a:noFill/>
        </p:spPr>
        <p:txBody>
          <a:bodyPr wrap="square">
            <a:spAutoFit/>
          </a:bodyPr>
          <a:lstStyle/>
          <a:p>
            <a:pPr>
              <a:lnSpc>
                <a:spcPct val="150000"/>
              </a:lnSpc>
              <a:spcBef>
                <a:spcPts val="600"/>
              </a:spcBef>
              <a:spcAft>
                <a:spcPts val="1200"/>
              </a:spcAft>
            </a:pPr>
            <a:r>
              <a:rPr lang="en-GB" sz="2400" dirty="0"/>
              <a:t>Pupil support staff work across the early and first level, both in the sgoil-àraich and at the primary stages. Importantly, the pupil support staff’s approach enable total immersion in a multi-stage class. They lead opportunities for children to hear and use Gaelic in exciting and relevant spaces as part of planned learning, while also responding to children’s interests and needs. The pupil support staff model high-quality Gaelic to children and engage in regular, quality interactions with children. They provide highly effective commentaries and songs in Gaelic, while building phrases through prompting, rephrasing and acting. This includes while learning outdoors and in role-play. As a result, children in Gaelic Medium Education are supported very well to make very good progress in their listening and talking.</a:t>
            </a:r>
          </a:p>
        </p:txBody>
      </p:sp>
    </p:spTree>
    <p:extLst>
      <p:ext uri="{BB962C8B-B14F-4D97-AF65-F5344CB8AC3E}">
        <p14:creationId xmlns:p14="http://schemas.microsoft.com/office/powerpoint/2010/main" val="416207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F2F54C-1315-3993-F9FE-74BE9081F4CA}"/>
              </a:ext>
            </a:extLst>
          </p:cNvPr>
          <p:cNvSpPr txBox="1">
            <a:spLocks noGrp="1"/>
          </p:cNvSpPr>
          <p:nvPr>
            <p:ph type="title" idx="4294967295"/>
          </p:nvPr>
        </p:nvSpPr>
        <p:spPr>
          <a:xfrm>
            <a:off x="326203" y="539575"/>
            <a:ext cx="939314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mn-cs"/>
              </a:rPr>
              <a:t>Illustration of strategic planning 1</a:t>
            </a:r>
          </a:p>
        </p:txBody>
      </p:sp>
      <p:sp>
        <p:nvSpPr>
          <p:cNvPr id="3" name="TextBox 2">
            <a:extLst>
              <a:ext uri="{FF2B5EF4-FFF2-40B4-BE49-F238E27FC236}">
                <a16:creationId xmlns:a16="http://schemas.microsoft.com/office/drawing/2014/main" id="{E5985192-88EF-5499-9467-DEBB30B41E71}"/>
              </a:ext>
            </a:extLst>
          </p:cNvPr>
          <p:cNvSpPr txBox="1"/>
          <p:nvPr/>
        </p:nvSpPr>
        <p:spPr>
          <a:xfrm>
            <a:off x="326203" y="1396259"/>
            <a:ext cx="11771695" cy="5240665"/>
          </a:xfrm>
          <a:prstGeom prst="rect">
            <a:avLst/>
          </a:prstGeom>
          <a:noFill/>
        </p:spPr>
        <p:txBody>
          <a:bodyPr wrap="square">
            <a:spAutoFit/>
          </a:bodyPr>
          <a:lstStyle/>
          <a:p>
            <a:pPr>
              <a:lnSpc>
                <a:spcPct val="150000"/>
              </a:lnSpc>
              <a:spcBef>
                <a:spcPts val="600"/>
              </a:spcBef>
              <a:spcAft>
                <a:spcPts val="1200"/>
              </a:spcAft>
            </a:pPr>
            <a:r>
              <a:rPr lang="en-GB" sz="2400" dirty="0"/>
              <a:t>The headteacher shows very strong leadership of Gaelic Education. She has been instrumental in taking forward a 3 -18 provision in the community, working with parents, the secondary school and The Highland Council. </a:t>
            </a:r>
          </a:p>
          <a:p>
            <a:pPr>
              <a:lnSpc>
                <a:spcPct val="150000"/>
              </a:lnSpc>
              <a:spcBef>
                <a:spcPts val="600"/>
              </a:spcBef>
              <a:spcAft>
                <a:spcPts val="1200"/>
              </a:spcAft>
            </a:pPr>
            <a:r>
              <a:rPr lang="en-GB" sz="2400" dirty="0"/>
              <a:t>She demonstrates a strong vision for strengthening Gaelic in the primary school. The headteacher has introduced a Sgoil-Àraich delivering 1140 hours of total immersion. Staff work with colleagues in </a:t>
            </a:r>
            <a:r>
              <a:rPr lang="en-GB" sz="2400" dirty="0" err="1"/>
              <a:t>Glenurquhart</a:t>
            </a:r>
            <a:r>
              <a:rPr lang="en-GB" sz="2400" dirty="0"/>
              <a:t> High School to increase the provision of Gàidhlig in the curriculum. This is improving children’s progression in learning and streamlining their transition experiences. The newly opened Sgoil-Àraich is already raising children’s attainment in Gaelic. </a:t>
            </a:r>
          </a:p>
        </p:txBody>
      </p:sp>
    </p:spTree>
    <p:extLst>
      <p:ext uri="{BB962C8B-B14F-4D97-AF65-F5344CB8AC3E}">
        <p14:creationId xmlns:p14="http://schemas.microsoft.com/office/powerpoint/2010/main" val="235743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0E8B5-2E25-C2DF-17C1-E5A46F665C9A}"/>
              </a:ext>
            </a:extLst>
          </p:cNvPr>
          <p:cNvSpPr txBox="1">
            <a:spLocks noGrp="1"/>
          </p:cNvSpPr>
          <p:nvPr>
            <p:ph type="title" idx="4294967295"/>
          </p:nvPr>
        </p:nvSpPr>
        <p:spPr>
          <a:xfrm>
            <a:off x="326203" y="539575"/>
            <a:ext cx="939314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mn-cs"/>
              </a:rPr>
              <a:t>Illustration of strategic planning 2</a:t>
            </a:r>
          </a:p>
        </p:txBody>
      </p:sp>
      <p:sp>
        <p:nvSpPr>
          <p:cNvPr id="3" name="TextBox 2">
            <a:extLst>
              <a:ext uri="{FF2B5EF4-FFF2-40B4-BE49-F238E27FC236}">
                <a16:creationId xmlns:a16="http://schemas.microsoft.com/office/drawing/2014/main" id="{6F02BC21-84D8-A79C-221D-0E94602AB480}"/>
              </a:ext>
            </a:extLst>
          </p:cNvPr>
          <p:cNvSpPr txBox="1"/>
          <p:nvPr/>
        </p:nvSpPr>
        <p:spPr>
          <a:xfrm>
            <a:off x="326203" y="1565096"/>
            <a:ext cx="11523406" cy="4917500"/>
          </a:xfrm>
          <a:prstGeom prst="rect">
            <a:avLst/>
          </a:prstGeom>
          <a:noFill/>
        </p:spPr>
        <p:txBody>
          <a:bodyPr wrap="square">
            <a:spAutoFit/>
          </a:bodyPr>
          <a:lstStyle/>
          <a:p>
            <a:pPr>
              <a:lnSpc>
                <a:spcPct val="150000"/>
              </a:lnSpc>
              <a:spcBef>
                <a:spcPts val="600"/>
              </a:spcBef>
              <a:spcAft>
                <a:spcPts val="1200"/>
              </a:spcAft>
            </a:pPr>
            <a:r>
              <a:rPr lang="en-GB" sz="2400" dirty="0"/>
              <a:t>Children enjoy learning in the outdoor environment through working with various businesses and partners for Gaelic. </a:t>
            </a:r>
          </a:p>
          <a:p>
            <a:pPr>
              <a:lnSpc>
                <a:spcPct val="150000"/>
              </a:lnSpc>
              <a:spcBef>
                <a:spcPts val="600"/>
              </a:spcBef>
              <a:spcAft>
                <a:spcPts val="1200"/>
              </a:spcAft>
            </a:pPr>
            <a:r>
              <a:rPr lang="en-GB" sz="2400" dirty="0"/>
              <a:t>There is a strong focus on the skills children will require as they grow, develop and move on to be successful. Children apply these skills in a variety of real-life contexts across the curriculum. </a:t>
            </a:r>
          </a:p>
          <a:p>
            <a:pPr>
              <a:lnSpc>
                <a:spcPct val="150000"/>
              </a:lnSpc>
              <a:spcBef>
                <a:spcPts val="600"/>
              </a:spcBef>
              <a:spcAft>
                <a:spcPts val="1200"/>
              </a:spcAft>
            </a:pPr>
            <a:r>
              <a:rPr lang="en-GB" sz="2400" dirty="0"/>
              <a:t>Children contribute to the work of promoting and celebrating Gaelic in the local community through their social enterprise project. The class for Gaelic Medium were runners up in a Social Enterprise Academy competition</a:t>
            </a:r>
            <a:r>
              <a:rPr lang="en-GB" sz="2400" dirty="0">
                <a:solidFill>
                  <a:srgbClr val="92D050"/>
                </a:solidFill>
              </a:rPr>
              <a:t>. </a:t>
            </a:r>
          </a:p>
        </p:txBody>
      </p:sp>
    </p:spTree>
    <p:extLst>
      <p:ext uri="{BB962C8B-B14F-4D97-AF65-F5344CB8AC3E}">
        <p14:creationId xmlns:p14="http://schemas.microsoft.com/office/powerpoint/2010/main" val="105961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C6043-79AD-2005-6470-6D7AE73F9AB4}"/>
              </a:ext>
            </a:extLst>
          </p:cNvPr>
          <p:cNvSpPr txBox="1">
            <a:spLocks noGrp="1"/>
          </p:cNvSpPr>
          <p:nvPr>
            <p:ph type="title" idx="4294967295"/>
          </p:nvPr>
        </p:nvSpPr>
        <p:spPr>
          <a:xfrm>
            <a:off x="326203" y="741391"/>
            <a:ext cx="939314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mn-cs"/>
              </a:rPr>
              <a:t>Illustration of strategic planning 3</a:t>
            </a:r>
          </a:p>
        </p:txBody>
      </p:sp>
      <p:sp>
        <p:nvSpPr>
          <p:cNvPr id="3" name="TextBox 2">
            <a:extLst>
              <a:ext uri="{FF2B5EF4-FFF2-40B4-BE49-F238E27FC236}">
                <a16:creationId xmlns:a16="http://schemas.microsoft.com/office/drawing/2014/main" id="{49A638F4-E8FF-4853-59E7-60F5868B485D}"/>
              </a:ext>
            </a:extLst>
          </p:cNvPr>
          <p:cNvSpPr txBox="1"/>
          <p:nvPr/>
        </p:nvSpPr>
        <p:spPr>
          <a:xfrm>
            <a:off x="326203" y="1660773"/>
            <a:ext cx="11385755" cy="4132670"/>
          </a:xfrm>
          <a:prstGeom prst="rect">
            <a:avLst/>
          </a:prstGeom>
          <a:noFill/>
        </p:spPr>
        <p:txBody>
          <a:bodyPr wrap="square">
            <a:spAutoFit/>
          </a:bodyPr>
          <a:lstStyle/>
          <a:p>
            <a:pPr>
              <a:lnSpc>
                <a:spcPct val="150000"/>
              </a:lnSpc>
              <a:spcBef>
                <a:spcPts val="600"/>
              </a:spcBef>
              <a:spcAft>
                <a:spcPts val="1200"/>
              </a:spcAft>
            </a:pPr>
            <a:r>
              <a:rPr lang="en-GB" sz="2400" dirty="0"/>
              <a:t>All children in P5-7 Gaelic Medium and English Medium classes took part in a Developing the Young Workforce project with a focus on Gaelic Employability, learning about how these skills support work. </a:t>
            </a:r>
          </a:p>
          <a:p>
            <a:pPr>
              <a:lnSpc>
                <a:spcPct val="150000"/>
              </a:lnSpc>
              <a:spcBef>
                <a:spcPts val="600"/>
              </a:spcBef>
              <a:spcAft>
                <a:spcPts val="1200"/>
              </a:spcAft>
            </a:pPr>
            <a:r>
              <a:rPr lang="en-GB" sz="2400" dirty="0"/>
              <a:t>Commendably, the school was the first primary school in Scotland to achieve a Scottish Centre of Languages (</a:t>
            </a:r>
            <a:r>
              <a:rPr lang="en-GB" sz="2400" dirty="0" err="1"/>
              <a:t>SCILT</a:t>
            </a:r>
            <a:r>
              <a:rPr lang="en-GB" sz="2400" dirty="0"/>
              <a:t>) Gold Languages and Employability Award in Gaelic. This has enabled children and staff to share their work with a large number of partners in Scotland and internationally.</a:t>
            </a:r>
          </a:p>
        </p:txBody>
      </p:sp>
    </p:spTree>
    <p:extLst>
      <p:ext uri="{BB962C8B-B14F-4D97-AF65-F5344CB8AC3E}">
        <p14:creationId xmlns:p14="http://schemas.microsoft.com/office/powerpoint/2010/main" val="3587445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B2FA-3D23-60EB-DCD8-5C35F00A16E9}"/>
              </a:ext>
            </a:extLst>
          </p:cNvPr>
          <p:cNvSpPr txBox="1">
            <a:spLocks noGrp="1"/>
          </p:cNvSpPr>
          <p:nvPr>
            <p:ph type="title" idx="4294967295"/>
          </p:nvPr>
        </p:nvSpPr>
        <p:spPr>
          <a:xfrm>
            <a:off x="326203" y="539575"/>
            <a:ext cx="939314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mn-cs"/>
              </a:rPr>
              <a:t>Illustration of strategic planning 4</a:t>
            </a:r>
          </a:p>
        </p:txBody>
      </p:sp>
      <p:sp>
        <p:nvSpPr>
          <p:cNvPr id="3" name="TextBox 2">
            <a:extLst>
              <a:ext uri="{FF2B5EF4-FFF2-40B4-BE49-F238E27FC236}">
                <a16:creationId xmlns:a16="http://schemas.microsoft.com/office/drawing/2014/main" id="{6F02BC21-84D8-A79C-221D-0E94602AB480}"/>
              </a:ext>
            </a:extLst>
          </p:cNvPr>
          <p:cNvSpPr txBox="1"/>
          <p:nvPr/>
        </p:nvSpPr>
        <p:spPr>
          <a:xfrm>
            <a:off x="326203" y="1400925"/>
            <a:ext cx="11523406" cy="4917500"/>
          </a:xfrm>
          <a:prstGeom prst="rect">
            <a:avLst/>
          </a:prstGeom>
          <a:noFill/>
        </p:spPr>
        <p:txBody>
          <a:bodyPr wrap="square">
            <a:spAutoFit/>
          </a:bodyPr>
          <a:lstStyle/>
          <a:p>
            <a:pPr>
              <a:lnSpc>
                <a:spcPct val="150000"/>
              </a:lnSpc>
              <a:spcBef>
                <a:spcPts val="600"/>
              </a:spcBef>
              <a:spcAft>
                <a:spcPts val="1200"/>
              </a:spcAft>
            </a:pPr>
            <a:r>
              <a:rPr lang="en-GB" sz="2400" dirty="0"/>
              <a:t>Children enjoy learning in the outdoor environment through working with various businesses and partners for Gaelic. </a:t>
            </a:r>
          </a:p>
          <a:p>
            <a:pPr>
              <a:lnSpc>
                <a:spcPct val="150000"/>
              </a:lnSpc>
              <a:spcBef>
                <a:spcPts val="600"/>
              </a:spcBef>
              <a:spcAft>
                <a:spcPts val="1200"/>
              </a:spcAft>
            </a:pPr>
            <a:r>
              <a:rPr lang="en-GB" sz="2400" dirty="0"/>
              <a:t>There is a strong focus on the skills children will require as they grow, develop and move on to be successful. Children apply these skills in a variety of real-life contexts across the curriculum. </a:t>
            </a:r>
          </a:p>
          <a:p>
            <a:pPr>
              <a:lnSpc>
                <a:spcPct val="150000"/>
              </a:lnSpc>
              <a:spcBef>
                <a:spcPts val="600"/>
              </a:spcBef>
              <a:spcAft>
                <a:spcPts val="1200"/>
              </a:spcAft>
            </a:pPr>
            <a:r>
              <a:rPr lang="en-GB" sz="2400" dirty="0"/>
              <a:t>Children contribute to the work of promoting and celebrating Gaelic in the local community through their social enterprise project. The class for Gaelic Medium were runners up in a Social Enterprise Academy competition. </a:t>
            </a:r>
          </a:p>
        </p:txBody>
      </p:sp>
    </p:spTree>
    <p:extLst>
      <p:ext uri="{BB962C8B-B14F-4D97-AF65-F5344CB8AC3E}">
        <p14:creationId xmlns:p14="http://schemas.microsoft.com/office/powerpoint/2010/main" val="368855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FF3997-A1D3-C760-D7E9-B1F3CC0FC89D}"/>
              </a:ext>
            </a:extLst>
          </p:cNvPr>
          <p:cNvSpPr txBox="1">
            <a:spLocks noGrp="1"/>
          </p:cNvSpPr>
          <p:nvPr>
            <p:ph type="title" idx="4294967295"/>
          </p:nvPr>
        </p:nvSpPr>
        <p:spPr>
          <a:xfrm>
            <a:off x="410967" y="621996"/>
            <a:ext cx="1065328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Website resources</a:t>
            </a:r>
            <a:endParaRPr kumimoji="0" lang="en-GB"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F6AACDF6-6B41-DF78-1787-7590FD26420C}"/>
              </a:ext>
            </a:extLst>
          </p:cNvPr>
          <p:cNvSpPr txBox="1"/>
          <p:nvPr/>
        </p:nvSpPr>
        <p:spPr>
          <a:xfrm>
            <a:off x="410967" y="1497462"/>
            <a:ext cx="11559813" cy="4092211"/>
          </a:xfrm>
          <a:prstGeom prst="rect">
            <a:avLst/>
          </a:prstGeom>
          <a:noFill/>
        </p:spPr>
        <p:txBody>
          <a:bodyPr wrap="square">
            <a:spAutoFit/>
          </a:bodyPr>
          <a:lstStyle/>
          <a:p>
            <a:pPr>
              <a:spcBef>
                <a:spcPts val="600"/>
              </a:spcBef>
              <a:spcAft>
                <a:spcPts val="1200"/>
              </a:spcAft>
            </a:pPr>
            <a:r>
              <a:rPr lang="en-GB" sz="2400" dirty="0"/>
              <a:t>The following learning resources are available on our website:</a:t>
            </a:r>
            <a:endParaRPr lang="en-GB" sz="2400" u="sng" dirty="0">
              <a:hlinkClick r:id="rId3">
                <a:extLst>
                  <a:ext uri="{A12FA001-AC4F-418D-AE19-62706E023703}">
                    <ahyp:hlinkClr xmlns:ahyp="http://schemas.microsoft.com/office/drawing/2018/hyperlinkcolor" val="tx"/>
                  </a:ext>
                </a:extLst>
              </a:hlinkClick>
            </a:endParaRPr>
          </a:p>
          <a:p>
            <a:pPr>
              <a:lnSpc>
                <a:spcPct val="150000"/>
              </a:lnSpc>
              <a:spcBef>
                <a:spcPts val="600"/>
              </a:spcBef>
              <a:spcAft>
                <a:spcPts val="1200"/>
              </a:spcAft>
            </a:pPr>
            <a:r>
              <a:rPr lang="en-GB" sz="2200" dirty="0">
                <a:hlinkClick r:id="rId3"/>
              </a:rPr>
              <a:t>Sharing inspection evidence on the Gaelic medium education secondary curriculum</a:t>
            </a:r>
            <a:endParaRPr lang="en-GB" sz="2200" dirty="0">
              <a:solidFill>
                <a:srgbClr val="0563C1"/>
              </a:solidFill>
              <a:hlinkClick r:id="rId3">
                <a:extLst>
                  <a:ext uri="{A12FA001-AC4F-418D-AE19-62706E023703}">
                    <ahyp:hlinkClr xmlns:ahyp="http://schemas.microsoft.com/office/drawing/2018/hyperlinkcolor" val="tx"/>
                  </a:ext>
                </a:extLst>
              </a:hlinkClick>
            </a:endParaRPr>
          </a:p>
          <a:p>
            <a:pPr>
              <a:lnSpc>
                <a:spcPct val="150000"/>
              </a:lnSpc>
              <a:spcBef>
                <a:spcPts val="600"/>
              </a:spcBef>
              <a:spcAft>
                <a:spcPts val="1200"/>
              </a:spcAft>
            </a:pPr>
            <a:r>
              <a:rPr lang="en-GB" sz="2200" dirty="0">
                <a:hlinkClick r:id="rId4"/>
              </a:rPr>
              <a:t>Improving the Gaelic Medium Curriculum in Broad General Education and the Senior Phase </a:t>
            </a:r>
            <a:endParaRPr lang="en-GB" sz="2200" dirty="0"/>
          </a:p>
          <a:p>
            <a:pPr>
              <a:lnSpc>
                <a:spcPct val="150000"/>
              </a:lnSpc>
              <a:spcBef>
                <a:spcPts val="600"/>
              </a:spcBef>
              <a:spcAft>
                <a:spcPts val="1200"/>
              </a:spcAft>
            </a:pPr>
            <a:r>
              <a:rPr lang="en-GB" sz="2200" dirty="0">
                <a:hlinkClick r:id="rId5"/>
              </a:rPr>
              <a:t>Sharing inspection evidence on Gaelic Medium Education in early learning and childcare</a:t>
            </a:r>
            <a:endParaRPr lang="en-GB" sz="2200" dirty="0"/>
          </a:p>
          <a:p>
            <a:pPr>
              <a:lnSpc>
                <a:spcPct val="150000"/>
              </a:lnSpc>
              <a:spcBef>
                <a:spcPts val="600"/>
              </a:spcBef>
              <a:spcAft>
                <a:spcPts val="1200"/>
              </a:spcAft>
            </a:pPr>
            <a:r>
              <a:rPr lang="en-GB" sz="2200" dirty="0">
                <a:hlinkClick r:id="rId6"/>
              </a:rPr>
              <a:t>Sharing inspection evidence for leadership in primary Gaelic Medium Education</a:t>
            </a:r>
            <a:endParaRPr lang="en-GB" sz="2200" dirty="0"/>
          </a:p>
          <a:p>
            <a:pPr>
              <a:lnSpc>
                <a:spcPct val="150000"/>
              </a:lnSpc>
              <a:spcBef>
                <a:spcPts val="600"/>
              </a:spcBef>
              <a:spcAft>
                <a:spcPts val="1200"/>
              </a:spcAft>
            </a:pPr>
            <a:r>
              <a:rPr lang="en-GB" sz="2200" dirty="0">
                <a:hlinkClick r:id="rId7"/>
              </a:rPr>
              <a:t>Gaelic Sector HM Chief Inspector reports and guidance</a:t>
            </a:r>
            <a:endParaRPr lang="en-GB" sz="2200" dirty="0"/>
          </a:p>
        </p:txBody>
      </p:sp>
    </p:spTree>
    <p:extLst>
      <p:ext uri="{BB962C8B-B14F-4D97-AF65-F5344CB8AC3E}">
        <p14:creationId xmlns:p14="http://schemas.microsoft.com/office/powerpoint/2010/main" val="315517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D94D95BF-26DB-8BED-62ED-4F5BAC40211A}"/>
              </a:ext>
            </a:extLst>
          </p:cNvPr>
          <p:cNvSpPr>
            <a:spLocks noGrp="1" noChangeArrowheads="1"/>
          </p:cNvSpPr>
          <p:nvPr>
            <p:ph type="title" idx="4294967295"/>
          </p:nvPr>
        </p:nvSpPr>
        <p:spPr bwMode="auto">
          <a:xfrm>
            <a:off x="341640" y="561146"/>
            <a:ext cx="6027629"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Planning for improvement</a:t>
            </a:r>
          </a:p>
        </p:txBody>
      </p:sp>
      <p:sp>
        <p:nvSpPr>
          <p:cNvPr id="2" name="TextBox 1">
            <a:extLst>
              <a:ext uri="{FF2B5EF4-FFF2-40B4-BE49-F238E27FC236}">
                <a16:creationId xmlns:a16="http://schemas.microsoft.com/office/drawing/2014/main" id="{3447F5A2-977D-D84A-E2F7-B736E0F60480}"/>
              </a:ext>
            </a:extLst>
          </p:cNvPr>
          <p:cNvSpPr txBox="1"/>
          <p:nvPr/>
        </p:nvSpPr>
        <p:spPr>
          <a:xfrm>
            <a:off x="341640" y="1400145"/>
            <a:ext cx="9470180" cy="4896710"/>
          </a:xfrm>
          <a:prstGeom prst="rect">
            <a:avLst/>
          </a:prstGeom>
        </p:spPr>
        <p:txBody>
          <a:bodyPr vert="horz" lIns="91440" tIns="45720" rIns="91440" bIns="45720" rtlCol="0">
            <a:normAutofit fontScale="85000" lnSpcReduction="20000"/>
          </a:bodyPr>
          <a:lstStyle/>
          <a:p>
            <a:pPr>
              <a:lnSpc>
                <a:spcPct val="170000"/>
              </a:lnSpc>
              <a:spcBef>
                <a:spcPts val="600"/>
              </a:spcBef>
              <a:spcAft>
                <a:spcPts val="1200"/>
              </a:spcAft>
            </a:pPr>
            <a:r>
              <a:rPr lang="en-GB" sz="2800" dirty="0">
                <a:cs typeface="Arial" panose="020B0604020202020204" pitchFamily="34" charset="0"/>
              </a:rPr>
              <a:t>Are you preparing to evaluate practice to decide on improvement priorities for next year? </a:t>
            </a:r>
            <a:endParaRPr lang="en-GB" sz="2800" dirty="0">
              <a:latin typeface="Arial" panose="020B0604020202020204" pitchFamily="34" charset="0"/>
              <a:cs typeface="Arial" panose="020B0604020202020204" pitchFamily="34" charset="0"/>
            </a:endParaRPr>
          </a:p>
          <a:p>
            <a:pPr>
              <a:lnSpc>
                <a:spcPct val="170000"/>
              </a:lnSpc>
              <a:spcBef>
                <a:spcPts val="600"/>
              </a:spcBef>
              <a:spcAft>
                <a:spcPts val="1200"/>
              </a:spcAft>
            </a:pPr>
            <a:r>
              <a:rPr lang="en-GB" sz="2800" dirty="0">
                <a:latin typeface="Arial" panose="020B0604020202020204" pitchFamily="34" charset="0"/>
                <a:cs typeface="Arial" panose="020B0604020202020204" pitchFamily="34" charset="0"/>
              </a:rPr>
              <a:t>The Advice on Gaelic Education and Statutory Guidance sets standards for Gaelic Medium and Learner Education. These can be used with </a:t>
            </a:r>
            <a:r>
              <a:rPr lang="en-GB" sz="2800" dirty="0">
                <a:cs typeface="Arial" panose="020B0604020202020204" pitchFamily="34" charset="0"/>
                <a:hlinkClick r:id="rId3"/>
              </a:rPr>
              <a:t>the ‘How good is our’ inspection frameworks </a:t>
            </a:r>
            <a:r>
              <a:rPr lang="en-GB" sz="2800" dirty="0">
                <a:latin typeface="Arial" panose="020B0604020202020204" pitchFamily="34" charset="0"/>
                <a:cs typeface="Arial" panose="020B0604020202020204" pitchFamily="34" charset="0"/>
              </a:rPr>
              <a:t>to contextualise these to the Gaelic sector. </a:t>
            </a:r>
          </a:p>
          <a:p>
            <a:pPr>
              <a:lnSpc>
                <a:spcPct val="170000"/>
              </a:lnSpc>
              <a:spcBef>
                <a:spcPts val="600"/>
              </a:spcBef>
              <a:spcAft>
                <a:spcPts val="1200"/>
              </a:spcAft>
            </a:pPr>
            <a:r>
              <a:rPr lang="en-GB" sz="2800" dirty="0">
                <a:latin typeface="Arial" panose="020B0604020202020204" pitchFamily="34" charset="0"/>
                <a:cs typeface="Arial" panose="020B0604020202020204" pitchFamily="34" charset="0"/>
              </a:rPr>
              <a:t>HMI are evidencing improvements from the system’s use of inspection frameworks in this way. </a:t>
            </a:r>
          </a:p>
        </p:txBody>
      </p:sp>
    </p:spTree>
    <p:extLst>
      <p:ext uri="{BB962C8B-B14F-4D97-AF65-F5344CB8AC3E}">
        <p14:creationId xmlns:p14="http://schemas.microsoft.com/office/powerpoint/2010/main" val="312660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80D44E98-F563-6D37-5204-CD84F5C31742}"/>
              </a:ext>
            </a:extLst>
          </p:cNvPr>
          <p:cNvSpPr>
            <a:spLocks noGrp="1" noChangeArrowheads="1"/>
          </p:cNvSpPr>
          <p:nvPr>
            <p:ph type="title" idx="4294967295"/>
          </p:nvPr>
        </p:nvSpPr>
        <p:spPr bwMode="auto">
          <a:xfrm>
            <a:off x="414890" y="520759"/>
            <a:ext cx="9979840"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Sharing highly-effective practice to support improvement using Sketchnotes</a:t>
            </a:r>
          </a:p>
        </p:txBody>
      </p:sp>
      <p:sp>
        <p:nvSpPr>
          <p:cNvPr id="2" name="TextBox 1">
            <a:extLst>
              <a:ext uri="{FF2B5EF4-FFF2-40B4-BE49-F238E27FC236}">
                <a16:creationId xmlns:a16="http://schemas.microsoft.com/office/drawing/2014/main" id="{3447F5A2-977D-D84A-E2F7-B736E0F60480}"/>
              </a:ext>
            </a:extLst>
          </p:cNvPr>
          <p:cNvSpPr txBox="1"/>
          <p:nvPr/>
        </p:nvSpPr>
        <p:spPr>
          <a:xfrm>
            <a:off x="370355" y="1975999"/>
            <a:ext cx="11451289" cy="4489989"/>
          </a:xfrm>
          <a:prstGeom prst="rect">
            <a:avLst/>
          </a:prstGeom>
        </p:spPr>
        <p:txBody>
          <a:bodyPr vert="horz" lIns="91440" tIns="45720" rIns="91440" bIns="45720" rtlCol="0">
            <a:normAutofit fontScale="92500" lnSpcReduction="20000"/>
          </a:bodyPr>
          <a:lstStyle/>
          <a:p>
            <a:pPr marL="457200" indent="-457200">
              <a:lnSpc>
                <a:spcPct val="150000"/>
              </a:lnSpc>
              <a:spcAft>
                <a:spcPts val="600"/>
              </a:spcAft>
              <a:buFont typeface="Arial" panose="020B0604020202020204" pitchFamily="34" charset="0"/>
              <a:buChar char="•"/>
            </a:pPr>
            <a:r>
              <a:rPr lang="en-GB" sz="2600" dirty="0">
                <a:cs typeface="Arial" panose="020B0604020202020204" pitchFamily="34" charset="0"/>
              </a:rPr>
              <a:t>HM Inspectors observe learning and evaluate practice and policy at first hand. </a:t>
            </a:r>
          </a:p>
          <a:p>
            <a:pPr marL="457200" indent="-457200">
              <a:lnSpc>
                <a:spcPct val="150000"/>
              </a:lnSpc>
              <a:spcAft>
                <a:spcPts val="600"/>
              </a:spcAft>
              <a:buFont typeface="Arial" panose="020B0604020202020204" pitchFamily="34" charset="0"/>
              <a:buChar char="•"/>
            </a:pPr>
            <a:r>
              <a:rPr lang="en-GB" sz="2600" dirty="0">
                <a:cs typeface="Arial" panose="020B0604020202020204" pitchFamily="34" charset="0"/>
              </a:rPr>
              <a:t>Sketchnotes are used to provide a visual description of highly effective practice and highlights from inspections. </a:t>
            </a:r>
          </a:p>
          <a:p>
            <a:pPr marL="457200" indent="-457200">
              <a:lnSpc>
                <a:spcPct val="150000"/>
              </a:lnSpc>
              <a:spcAft>
                <a:spcPts val="600"/>
              </a:spcAft>
              <a:buFont typeface="Arial" panose="020B0604020202020204" pitchFamily="34" charset="0"/>
              <a:buChar char="•"/>
            </a:pPr>
            <a:r>
              <a:rPr lang="en-US" sz="2600" dirty="0">
                <a:cs typeface="Arial" panose="020B0604020202020204" pitchFamily="34" charset="0"/>
              </a:rPr>
              <a:t>HM Inspectors have published </a:t>
            </a:r>
            <a:r>
              <a:rPr lang="en-US" sz="2600" dirty="0">
                <a:cs typeface="Arial" panose="020B0604020202020204" pitchFamily="34" charset="0"/>
                <a:hlinkClick r:id="rId3"/>
              </a:rPr>
              <a:t>four Sketchnotes to support the Gaelic sector</a:t>
            </a:r>
            <a:r>
              <a:rPr lang="en-US" sz="2600" dirty="0">
                <a:cs typeface="Arial" panose="020B0604020202020204" pitchFamily="34" charset="0"/>
              </a:rPr>
              <a:t>.</a:t>
            </a:r>
          </a:p>
          <a:p>
            <a:pPr marL="457200" indent="-457200">
              <a:lnSpc>
                <a:spcPct val="150000"/>
              </a:lnSpc>
              <a:spcAft>
                <a:spcPts val="600"/>
              </a:spcAft>
              <a:buFont typeface="Arial" panose="020B0604020202020204" pitchFamily="34" charset="0"/>
              <a:buChar char="•"/>
            </a:pPr>
            <a:r>
              <a:rPr lang="en-GB" sz="2600" dirty="0">
                <a:cs typeface="Arial" panose="020B0604020202020204" pitchFamily="34" charset="0"/>
              </a:rPr>
              <a:t>They aim to support building capacity and promoting improvements for all learners of Gaelic, and those learning in the medium of Gaelic.</a:t>
            </a:r>
          </a:p>
          <a:p>
            <a:pPr marL="457200" indent="-457200">
              <a:lnSpc>
                <a:spcPct val="150000"/>
              </a:lnSpc>
              <a:spcAft>
                <a:spcPts val="600"/>
              </a:spcAft>
              <a:buFont typeface="Arial" panose="020B0604020202020204" pitchFamily="34" charset="0"/>
              <a:buChar char="•"/>
            </a:pPr>
            <a:r>
              <a:rPr lang="en-GB" sz="2600" dirty="0">
                <a:cs typeface="Arial" panose="020B0604020202020204" pitchFamily="34" charset="0"/>
              </a:rPr>
              <a:t>Learners’ voice is used to relay main messages.</a:t>
            </a:r>
          </a:p>
          <a:p>
            <a:pPr marL="457200" indent="-457200">
              <a:lnSpc>
                <a:spcPct val="150000"/>
              </a:lnSpc>
              <a:spcAft>
                <a:spcPts val="600"/>
              </a:spcAft>
              <a:buFont typeface="Arial" panose="020B0604020202020204" pitchFamily="34" charset="0"/>
              <a:buChar char="•"/>
            </a:pPr>
            <a:r>
              <a:rPr lang="en-GB" sz="2600" dirty="0">
                <a:cs typeface="Arial" panose="020B0604020202020204" pitchFamily="34" charset="0"/>
              </a:rPr>
              <a:t>Sketchnotes and challenge questions are available in Gaelic and English.</a:t>
            </a:r>
          </a:p>
          <a:p>
            <a:pPr>
              <a:lnSpc>
                <a:spcPct val="90000"/>
              </a:lnSpc>
              <a:spcAft>
                <a:spcPts val="600"/>
              </a:spcAft>
            </a:pPr>
            <a:endParaRPr lang="en-US" sz="28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71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8DD4D2-D5B8-BD2D-DF78-D78178A9E679}"/>
              </a:ext>
            </a:extLst>
          </p:cNvPr>
          <p:cNvSpPr>
            <a:spLocks noGrp="1" noChangeArrowheads="1"/>
          </p:cNvSpPr>
          <p:nvPr>
            <p:ph type="title" idx="4294967295"/>
          </p:nvPr>
        </p:nvSpPr>
        <p:spPr bwMode="auto">
          <a:xfrm>
            <a:off x="371476" y="327613"/>
            <a:ext cx="997984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Total immersion across the Early Years</a:t>
            </a:r>
            <a:endPar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A51019F-6EEC-CECB-DC38-62C58C15A0EA}"/>
              </a:ext>
            </a:extLst>
          </p:cNvPr>
          <p:cNvSpPr txBox="1"/>
          <p:nvPr/>
        </p:nvSpPr>
        <p:spPr>
          <a:xfrm>
            <a:off x="503097" y="1341383"/>
            <a:ext cx="5736919" cy="2060885"/>
          </a:xfrm>
          <a:prstGeom prst="rect">
            <a:avLst/>
          </a:prstGeom>
          <a:noFill/>
        </p:spPr>
        <p:txBody>
          <a:bodyPr wrap="square">
            <a:spAutoFit/>
          </a:bodyPr>
          <a:lstStyle/>
          <a:p>
            <a:pPr>
              <a:lnSpc>
                <a:spcPct val="150000"/>
              </a:lnSpc>
            </a:pPr>
            <a:r>
              <a:rPr lang="en-GB" sz="2200" i="0" dirty="0">
                <a:effectLst/>
                <a:cs typeface="Arial" panose="020B0604020202020204" pitchFamily="34" charset="0"/>
              </a:rPr>
              <a:t>How do you ensure the regular renewing of total immersion play contexts so that children’s learning is progressive, challenging and promotes curiosity?</a:t>
            </a:r>
            <a:endParaRPr lang="en-GB" sz="2200" dirty="0">
              <a:cs typeface="Arial" panose="020B0604020202020204" pitchFamily="34" charset="0"/>
            </a:endParaRPr>
          </a:p>
        </p:txBody>
      </p:sp>
      <p:pic>
        <p:nvPicPr>
          <p:cNvPr id="5" name="Picture 4" descr="I experience high-quality interactions and play. ">
            <a:hlinkClick r:id="rId3"/>
            <a:extLst>
              <a:ext uri="{FF2B5EF4-FFF2-40B4-BE49-F238E27FC236}">
                <a16:creationId xmlns:a16="http://schemas.microsoft.com/office/drawing/2014/main" id="{BA9CFBDB-D3FE-F0A6-D358-436BF0BE22A0}"/>
              </a:ext>
            </a:extLst>
          </p:cNvPr>
          <p:cNvPicPr>
            <a:picLocks noChangeAspect="1"/>
          </p:cNvPicPr>
          <p:nvPr/>
        </p:nvPicPr>
        <p:blipFill rotWithShape="1">
          <a:blip r:embed="rId4"/>
          <a:srcRect l="60377" t="1645" b="76258"/>
          <a:stretch/>
        </p:blipFill>
        <p:spPr>
          <a:xfrm>
            <a:off x="7231117" y="1117987"/>
            <a:ext cx="4589407" cy="2573976"/>
          </a:xfrm>
          <a:prstGeom prst="rect">
            <a:avLst/>
          </a:prstGeom>
        </p:spPr>
      </p:pic>
      <p:pic>
        <p:nvPicPr>
          <p:cNvPr id="9" name="Picture 8" descr="I explore language through songs and rhymes.">
            <a:hlinkClick r:id="rId3"/>
            <a:extLst>
              <a:ext uri="{FF2B5EF4-FFF2-40B4-BE49-F238E27FC236}">
                <a16:creationId xmlns:a16="http://schemas.microsoft.com/office/drawing/2014/main" id="{2CEEFDF7-497C-B16A-1C80-E2775065A26E}"/>
              </a:ext>
            </a:extLst>
          </p:cNvPr>
          <p:cNvPicPr>
            <a:picLocks noChangeAspect="1"/>
          </p:cNvPicPr>
          <p:nvPr/>
        </p:nvPicPr>
        <p:blipFill rotWithShape="1">
          <a:blip r:embed="rId4"/>
          <a:srcRect l="32486" t="42579" r="27891" b="35324"/>
          <a:stretch/>
        </p:blipFill>
        <p:spPr>
          <a:xfrm>
            <a:off x="503097" y="3769708"/>
            <a:ext cx="4922300" cy="2760679"/>
          </a:xfrm>
          <a:prstGeom prst="rect">
            <a:avLst/>
          </a:prstGeom>
        </p:spPr>
      </p:pic>
      <p:sp>
        <p:nvSpPr>
          <p:cNvPr id="11" name="TextBox 10">
            <a:extLst>
              <a:ext uri="{FF2B5EF4-FFF2-40B4-BE49-F238E27FC236}">
                <a16:creationId xmlns:a16="http://schemas.microsoft.com/office/drawing/2014/main" id="{E2C1CE8E-AC04-948C-B1C7-3E64CC6C66C7}"/>
              </a:ext>
            </a:extLst>
          </p:cNvPr>
          <p:cNvSpPr txBox="1"/>
          <p:nvPr/>
        </p:nvSpPr>
        <p:spPr>
          <a:xfrm>
            <a:off x="5808676" y="3930405"/>
            <a:ext cx="6138397" cy="2568717"/>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Dè</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prionnsabalan</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th'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agad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agus</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gnìomhan</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nì</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gus</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dèanamh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cinnteach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gu</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bheil</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ionnsachadh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teagasg</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agus</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làn-bhogadh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còmhnaidh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chàileachd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àrd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dà</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chuid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staigh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agus</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muigh</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3507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525463-3084-D0AE-35B5-F5BE286FC5D7}"/>
              </a:ext>
            </a:extLst>
          </p:cNvPr>
          <p:cNvSpPr>
            <a:spLocks noGrp="1" noChangeArrowheads="1"/>
          </p:cNvSpPr>
          <p:nvPr>
            <p:ph type="title" idx="4294967295"/>
          </p:nvPr>
        </p:nvSpPr>
        <p:spPr bwMode="auto">
          <a:xfrm>
            <a:off x="146597" y="299958"/>
            <a:ext cx="997984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Total immersion in Primary Schools</a:t>
            </a:r>
            <a:endPar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9D89AF6B-3254-E09C-C807-FFE9F726B72D}"/>
              </a:ext>
            </a:extLst>
          </p:cNvPr>
          <p:cNvSpPr txBox="1"/>
          <p:nvPr/>
        </p:nvSpPr>
        <p:spPr>
          <a:xfrm>
            <a:off x="146597" y="1187068"/>
            <a:ext cx="7388993" cy="2150397"/>
          </a:xfrm>
          <a:prstGeom prst="rect">
            <a:avLst/>
          </a:prstGeom>
          <a:noFill/>
        </p:spPr>
        <p:txBody>
          <a:bodyPr wrap="square">
            <a:spAutoFit/>
          </a:bodyPr>
          <a:lstStyle/>
          <a:p>
            <a:pPr algn="l">
              <a:lnSpc>
                <a:spcPct val="150000"/>
              </a:lnSpc>
            </a:pPr>
            <a:r>
              <a:rPr lang="en-GB" sz="2300" i="0" dirty="0">
                <a:effectLst/>
                <a:cs typeface="Arial" panose="020B0604020202020204" pitchFamily="34" charset="0"/>
              </a:rPr>
              <a:t>How well do staff access and apply findings from educational research to improve learning and teaching? </a:t>
            </a:r>
          </a:p>
          <a:p>
            <a:pPr algn="l">
              <a:lnSpc>
                <a:spcPct val="150000"/>
              </a:lnSpc>
            </a:pPr>
            <a:r>
              <a:rPr lang="en-GB" sz="2300" i="0" dirty="0">
                <a:effectLst/>
                <a:cs typeface="Arial" panose="020B0604020202020204" pitchFamily="34" charset="0"/>
              </a:rPr>
              <a:t>How well do staff work with colleagues within and out with the school to agree standards to be achieved?</a:t>
            </a:r>
          </a:p>
        </p:txBody>
      </p:sp>
      <p:pic>
        <p:nvPicPr>
          <p:cNvPr id="7" name="Picture 6" descr="I develop my fluency at clubs and in the classroom. Everybody is encouraged to learn Gaelic. sketch of 3 runners side by side.">
            <a:extLst>
              <a:ext uri="{FF2B5EF4-FFF2-40B4-BE49-F238E27FC236}">
                <a16:creationId xmlns:a16="http://schemas.microsoft.com/office/drawing/2014/main" id="{23799CEE-2216-2094-9624-D105E41A9C59}"/>
              </a:ext>
            </a:extLst>
          </p:cNvPr>
          <p:cNvPicPr>
            <a:picLocks noChangeAspect="1"/>
          </p:cNvPicPr>
          <p:nvPr/>
        </p:nvPicPr>
        <p:blipFill rotWithShape="1">
          <a:blip r:embed="rId3"/>
          <a:srcRect t="8098"/>
          <a:stretch/>
        </p:blipFill>
        <p:spPr>
          <a:xfrm>
            <a:off x="7535590" y="1187068"/>
            <a:ext cx="4509813" cy="2657757"/>
          </a:xfrm>
          <a:prstGeom prst="rect">
            <a:avLst/>
          </a:prstGeom>
        </p:spPr>
      </p:pic>
      <p:pic>
        <p:nvPicPr>
          <p:cNvPr id="9" name="Picture 8" descr="My friends in English medium learn Gaelic as part of the 1+2 languages programme.&#10;Drawing of young person talking in Gaelic to adult. &quot;Madainn mhath&quot; &quot;ciamara tha thu&quot;">
            <a:extLst>
              <a:ext uri="{FF2B5EF4-FFF2-40B4-BE49-F238E27FC236}">
                <a16:creationId xmlns:a16="http://schemas.microsoft.com/office/drawing/2014/main" id="{5C593E84-197D-9516-1D0A-2C72331B3CDE}"/>
              </a:ext>
            </a:extLst>
          </p:cNvPr>
          <p:cNvPicPr>
            <a:picLocks noChangeAspect="1"/>
          </p:cNvPicPr>
          <p:nvPr/>
        </p:nvPicPr>
        <p:blipFill>
          <a:blip r:embed="rId4"/>
          <a:stretch>
            <a:fillRect/>
          </a:stretch>
        </p:blipFill>
        <p:spPr>
          <a:xfrm>
            <a:off x="371475" y="3520535"/>
            <a:ext cx="3234753" cy="3152712"/>
          </a:xfrm>
          <a:prstGeom prst="rect">
            <a:avLst/>
          </a:prstGeom>
        </p:spPr>
      </p:pic>
      <p:sp>
        <p:nvSpPr>
          <p:cNvPr id="10" name="TextBox 9">
            <a:extLst>
              <a:ext uri="{FF2B5EF4-FFF2-40B4-BE49-F238E27FC236}">
                <a16:creationId xmlns:a16="http://schemas.microsoft.com/office/drawing/2014/main" id="{82EE4C77-6B41-3090-B3F8-74449D4A6641}"/>
              </a:ext>
            </a:extLst>
          </p:cNvPr>
          <p:cNvSpPr txBox="1"/>
          <p:nvPr/>
        </p:nvSpPr>
        <p:spPr>
          <a:xfrm>
            <a:off x="3678149" y="3876731"/>
            <a:ext cx="8513851" cy="2681311"/>
          </a:xfrm>
          <a:prstGeom prst="rect">
            <a:avLst/>
          </a:prstGeom>
          <a:noFill/>
        </p:spPr>
        <p:txBody>
          <a:bodyPr wrap="square">
            <a:spAutoFit/>
          </a:bodyPr>
          <a:lstStyle/>
          <a:p>
            <a:pPr algn="l">
              <a:lnSpc>
                <a:spcPct val="150000"/>
              </a:lnSpc>
            </a:pPr>
            <a:r>
              <a:rPr lang="en-GB" sz="2300" i="0" dirty="0">
                <a:effectLst/>
                <a:cs typeface="Arial" panose="020B0604020202020204" pitchFamily="34" charset="0"/>
              </a:rPr>
              <a:t>Ann an </a:t>
            </a:r>
            <a:r>
              <a:rPr lang="en-GB" sz="2300" i="0" dirty="0" err="1">
                <a:effectLst/>
                <a:cs typeface="Arial" panose="020B0604020202020204" pitchFamily="34" charset="0"/>
              </a:rPr>
              <a:t>sgoiltean</a:t>
            </a:r>
            <a:r>
              <a:rPr lang="en-GB" sz="2300" i="0" dirty="0">
                <a:effectLst/>
                <a:cs typeface="Arial" panose="020B0604020202020204" pitchFamily="34" charset="0"/>
              </a:rPr>
              <a:t> </a:t>
            </a:r>
            <a:r>
              <a:rPr lang="en-GB" sz="2300" i="0" dirty="0" err="1">
                <a:effectLst/>
                <a:cs typeface="Arial" panose="020B0604020202020204" pitchFamily="34" charset="0"/>
              </a:rPr>
              <a:t>dà-chànanach</a:t>
            </a:r>
            <a:r>
              <a:rPr lang="en-GB" sz="2300" i="0" dirty="0">
                <a:effectLst/>
                <a:cs typeface="Arial" panose="020B0604020202020204" pitchFamily="34" charset="0"/>
              </a:rPr>
              <a:t>, </a:t>
            </a:r>
            <a:r>
              <a:rPr lang="en-GB" sz="2300" i="0" dirty="0" err="1">
                <a:effectLst/>
                <a:cs typeface="Arial" panose="020B0604020202020204" pitchFamily="34" charset="0"/>
              </a:rPr>
              <a:t>dè</a:t>
            </a:r>
            <a:r>
              <a:rPr lang="en-GB" sz="2300" i="0" dirty="0">
                <a:effectLst/>
                <a:cs typeface="Arial" panose="020B0604020202020204" pitchFamily="34" charset="0"/>
              </a:rPr>
              <a:t> </a:t>
            </a:r>
            <a:r>
              <a:rPr lang="en-GB" sz="2300" i="0" dirty="0" err="1">
                <a:effectLst/>
                <a:cs typeface="Arial" panose="020B0604020202020204" pitchFamily="34" charset="0"/>
              </a:rPr>
              <a:t>cho</a:t>
            </a:r>
            <a:r>
              <a:rPr lang="en-GB" sz="2300" i="0" dirty="0">
                <a:effectLst/>
                <a:cs typeface="Arial" panose="020B0604020202020204" pitchFamily="34" charset="0"/>
              </a:rPr>
              <a:t> math ’s a </a:t>
            </a:r>
            <a:r>
              <a:rPr lang="en-GB" sz="2300" i="0" dirty="0" err="1">
                <a:effectLst/>
                <a:cs typeface="Arial" panose="020B0604020202020204" pitchFamily="34" charset="0"/>
              </a:rPr>
              <a:t>tha</a:t>
            </a:r>
            <a:r>
              <a:rPr lang="en-GB" sz="2300" i="0" dirty="0">
                <a:effectLst/>
                <a:cs typeface="Arial" panose="020B0604020202020204" pitchFamily="34" charset="0"/>
              </a:rPr>
              <a:t> Foghlam </a:t>
            </a:r>
            <a:r>
              <a:rPr lang="en-GB" sz="2300" i="0" dirty="0" err="1">
                <a:effectLst/>
                <a:cs typeface="Arial" panose="020B0604020202020204" pitchFamily="34" charset="0"/>
              </a:rPr>
              <a:t>Luchd-ionnsachaidh</a:t>
            </a:r>
            <a:r>
              <a:rPr lang="en-GB" sz="2300" i="0" dirty="0">
                <a:effectLst/>
                <a:cs typeface="Arial" panose="020B0604020202020204" pitchFamily="34" charset="0"/>
              </a:rPr>
              <a:t> na Gàidhlig air </a:t>
            </a:r>
            <a:r>
              <a:rPr lang="en-GB" sz="2300" i="0" dirty="0" err="1">
                <a:effectLst/>
                <a:cs typeface="Arial" panose="020B0604020202020204" pitchFamily="34" charset="0"/>
              </a:rPr>
              <a:t>fhighe</a:t>
            </a:r>
            <a:r>
              <a:rPr lang="en-GB" sz="2300" i="0" dirty="0">
                <a:effectLst/>
                <a:cs typeface="Arial" panose="020B0604020202020204" pitchFamily="34" charset="0"/>
              </a:rPr>
              <a:t> a-</a:t>
            </a:r>
            <a:r>
              <a:rPr lang="en-GB" sz="2300" i="0" dirty="0" err="1">
                <a:effectLst/>
                <a:cs typeface="Arial" panose="020B0604020202020204" pitchFamily="34" charset="0"/>
              </a:rPr>
              <a:t>steach</a:t>
            </a:r>
            <a:r>
              <a:rPr lang="en-GB" sz="2300" i="0" dirty="0">
                <a:effectLst/>
                <a:cs typeface="Arial" panose="020B0604020202020204" pitchFamily="34" charset="0"/>
              </a:rPr>
              <a:t> </a:t>
            </a:r>
            <a:r>
              <a:rPr lang="en-GB" sz="2300" i="0" dirty="0" err="1">
                <a:effectLst/>
                <a:cs typeface="Arial" panose="020B0604020202020204" pitchFamily="34" charset="0"/>
              </a:rPr>
              <a:t>tarsainn</a:t>
            </a:r>
            <a:r>
              <a:rPr lang="en-GB" sz="2300" i="0" dirty="0">
                <a:effectLst/>
                <a:cs typeface="Arial" panose="020B0604020202020204" pitchFamily="34" charset="0"/>
              </a:rPr>
              <a:t> a’ </a:t>
            </a:r>
            <a:r>
              <a:rPr lang="en-GB" sz="2300" i="0" dirty="0" err="1">
                <a:effectLst/>
                <a:cs typeface="Arial" panose="020B0604020202020204" pitchFamily="34" charset="0"/>
              </a:rPr>
              <a:t>churraicealaim</a:t>
            </a:r>
            <a:r>
              <a:rPr lang="en-GB" sz="2300" i="0" dirty="0">
                <a:effectLst/>
                <a:cs typeface="Arial" panose="020B0604020202020204" pitchFamily="34" charset="0"/>
              </a:rPr>
              <a:t> </a:t>
            </a:r>
            <a:r>
              <a:rPr lang="en-GB" sz="2300" i="0" dirty="0" err="1">
                <a:effectLst/>
                <a:cs typeface="Arial" panose="020B0604020202020204" pitchFamily="34" charset="0"/>
              </a:rPr>
              <a:t>agus</a:t>
            </a:r>
            <a:r>
              <a:rPr lang="en-GB" sz="2300" i="0" dirty="0">
                <a:effectLst/>
                <a:cs typeface="Arial" panose="020B0604020202020204" pitchFamily="34" charset="0"/>
              </a:rPr>
              <a:t> a </a:t>
            </a:r>
            <a:r>
              <a:rPr lang="en-GB" sz="2300" i="0" dirty="0" err="1">
                <a:effectLst/>
                <a:cs typeface="Arial" panose="020B0604020202020204" pitchFamily="34" charset="0"/>
              </a:rPr>
              <a:t>cho-theacsa</a:t>
            </a:r>
            <a:r>
              <a:rPr lang="en-GB" sz="2300" i="0" dirty="0">
                <a:effectLst/>
                <a:cs typeface="Arial" panose="020B0604020202020204" pitchFamily="34" charset="0"/>
              </a:rPr>
              <a:t>? </a:t>
            </a:r>
          </a:p>
          <a:p>
            <a:pPr algn="l">
              <a:lnSpc>
                <a:spcPct val="150000"/>
              </a:lnSpc>
            </a:pPr>
            <a:r>
              <a:rPr lang="en-GB" sz="2300" i="0" dirty="0">
                <a:effectLst/>
                <a:cs typeface="Arial" panose="020B0604020202020204" pitchFamily="34" charset="0"/>
              </a:rPr>
              <a:t>A </a:t>
            </a:r>
            <a:r>
              <a:rPr lang="en-GB" sz="2300" i="0" dirty="0" err="1">
                <a:effectLst/>
                <a:cs typeface="Arial" panose="020B0604020202020204" pitchFamily="34" charset="0"/>
              </a:rPr>
              <a:t>bheil</a:t>
            </a:r>
            <a:r>
              <a:rPr lang="en-GB" sz="2300" i="0" dirty="0">
                <a:effectLst/>
                <a:cs typeface="Arial" panose="020B0604020202020204" pitchFamily="34" charset="0"/>
              </a:rPr>
              <a:t> </a:t>
            </a:r>
            <a:r>
              <a:rPr lang="en-GB" sz="2300" i="0" dirty="0" err="1">
                <a:effectLst/>
                <a:cs typeface="Arial" panose="020B0604020202020204" pitchFamily="34" charset="0"/>
              </a:rPr>
              <a:t>cothrom</a:t>
            </a:r>
            <a:r>
              <a:rPr lang="en-GB" sz="2300" i="0" dirty="0">
                <a:effectLst/>
                <a:cs typeface="Arial" panose="020B0604020202020204" pitchFamily="34" charset="0"/>
              </a:rPr>
              <a:t> </a:t>
            </a:r>
            <a:r>
              <a:rPr lang="en-GB" sz="2300" i="0" dirty="0" err="1">
                <a:effectLst/>
                <a:cs typeface="Arial" panose="020B0604020202020204" pitchFamily="34" charset="0"/>
              </a:rPr>
              <a:t>cunbhalach</a:t>
            </a:r>
            <a:r>
              <a:rPr lang="en-GB" sz="2300" i="0" dirty="0">
                <a:effectLst/>
                <a:cs typeface="Arial" panose="020B0604020202020204" pitchFamily="34" charset="0"/>
              </a:rPr>
              <a:t> </a:t>
            </a:r>
            <a:r>
              <a:rPr lang="en-GB" sz="2300" i="0" dirty="0" err="1">
                <a:effectLst/>
                <a:cs typeface="Arial" panose="020B0604020202020204" pitchFamily="34" charset="0"/>
              </a:rPr>
              <a:t>aig</a:t>
            </a:r>
            <a:r>
              <a:rPr lang="en-GB" sz="2300" i="0" dirty="0">
                <a:effectLst/>
                <a:cs typeface="Arial" panose="020B0604020202020204" pitchFamily="34" charset="0"/>
              </a:rPr>
              <a:t> </a:t>
            </a:r>
            <a:r>
              <a:rPr lang="en-GB" sz="2300" i="0" dirty="0" err="1">
                <a:effectLst/>
                <a:cs typeface="Arial" panose="020B0604020202020204" pitchFamily="34" charset="0"/>
              </a:rPr>
              <a:t>clann</a:t>
            </a:r>
            <a:r>
              <a:rPr lang="en-GB" sz="2300" i="0" dirty="0">
                <a:effectLst/>
                <a:cs typeface="Arial" panose="020B0604020202020204" pitchFamily="34" charset="0"/>
              </a:rPr>
              <a:t> </a:t>
            </a:r>
            <a:r>
              <a:rPr lang="en-GB" sz="2300" i="0" dirty="0" err="1">
                <a:effectLst/>
                <a:cs typeface="Arial" panose="020B0604020202020204" pitchFamily="34" charset="0"/>
              </a:rPr>
              <a:t>agus</a:t>
            </a:r>
            <a:r>
              <a:rPr lang="en-GB" sz="2300" i="0" dirty="0">
                <a:effectLst/>
                <a:cs typeface="Arial" panose="020B0604020202020204" pitchFamily="34" charset="0"/>
              </a:rPr>
              <a:t> </a:t>
            </a:r>
            <a:r>
              <a:rPr lang="en-GB" sz="2300" i="0" dirty="0" err="1">
                <a:effectLst/>
                <a:cs typeface="Arial" panose="020B0604020202020204" pitchFamily="34" charset="0"/>
              </a:rPr>
              <a:t>daoine</a:t>
            </a:r>
            <a:r>
              <a:rPr lang="en-GB" sz="2300" i="0" dirty="0">
                <a:effectLst/>
                <a:cs typeface="Arial" panose="020B0604020202020204" pitchFamily="34" charset="0"/>
              </a:rPr>
              <a:t> </a:t>
            </a:r>
            <a:r>
              <a:rPr lang="en-GB" sz="2300" i="0" dirty="0" err="1">
                <a:effectLst/>
                <a:cs typeface="Arial" panose="020B0604020202020204" pitchFamily="34" charset="0"/>
              </a:rPr>
              <a:t>òga</a:t>
            </a:r>
            <a:r>
              <a:rPr lang="en-GB" sz="2300" i="0" dirty="0">
                <a:effectLst/>
                <a:cs typeface="Arial" panose="020B0604020202020204" pitchFamily="34" charset="0"/>
              </a:rPr>
              <a:t> air </a:t>
            </a:r>
            <a:r>
              <a:rPr lang="en-GB" sz="2300" i="0" dirty="0" err="1">
                <a:effectLst/>
                <a:cs typeface="Arial" panose="020B0604020202020204" pitchFamily="34" charset="0"/>
              </a:rPr>
              <a:t>ionnsachadh</a:t>
            </a:r>
            <a:r>
              <a:rPr lang="en-GB" sz="2300" i="0" dirty="0">
                <a:effectLst/>
                <a:cs typeface="Arial" panose="020B0604020202020204" pitchFamily="34" charset="0"/>
              </a:rPr>
              <a:t>, </a:t>
            </a:r>
            <a:r>
              <a:rPr lang="en-GB" sz="2300" i="0" dirty="0" err="1">
                <a:effectLst/>
                <a:cs typeface="Arial" panose="020B0604020202020204" pitchFamily="34" charset="0"/>
              </a:rPr>
              <a:t>cluinntinn</a:t>
            </a:r>
            <a:r>
              <a:rPr lang="en-GB" sz="2300" i="0" dirty="0">
                <a:effectLst/>
                <a:cs typeface="Arial" panose="020B0604020202020204" pitchFamily="34" charset="0"/>
              </a:rPr>
              <a:t> </a:t>
            </a:r>
            <a:r>
              <a:rPr lang="en-GB" sz="2300" i="0" dirty="0" err="1">
                <a:effectLst/>
                <a:cs typeface="Arial" panose="020B0604020202020204" pitchFamily="34" charset="0"/>
              </a:rPr>
              <a:t>agus</a:t>
            </a:r>
            <a:r>
              <a:rPr lang="en-GB" sz="2300" i="0" dirty="0">
                <a:effectLst/>
                <a:cs typeface="Arial" panose="020B0604020202020204" pitchFamily="34" charset="0"/>
              </a:rPr>
              <a:t> </a:t>
            </a:r>
            <a:r>
              <a:rPr lang="en-GB" sz="2300" i="0" dirty="0" err="1">
                <a:effectLst/>
                <a:cs typeface="Arial" panose="020B0604020202020204" pitchFamily="34" charset="0"/>
              </a:rPr>
              <a:t>cleachdadh</a:t>
            </a:r>
            <a:r>
              <a:rPr lang="en-GB" sz="2300" i="0" dirty="0">
                <a:effectLst/>
                <a:cs typeface="Arial" panose="020B0604020202020204" pitchFamily="34" charset="0"/>
              </a:rPr>
              <a:t> na Gàidhlig?</a:t>
            </a:r>
          </a:p>
        </p:txBody>
      </p:sp>
    </p:spTree>
    <p:extLst>
      <p:ext uri="{BB962C8B-B14F-4D97-AF65-F5344CB8AC3E}">
        <p14:creationId xmlns:p14="http://schemas.microsoft.com/office/powerpoint/2010/main" val="211509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D9492-89EB-6A78-A0C4-033A00535417}"/>
              </a:ext>
            </a:extLst>
          </p:cNvPr>
          <p:cNvSpPr>
            <a:spLocks noGrp="1" noChangeArrowheads="1"/>
          </p:cNvSpPr>
          <p:nvPr>
            <p:ph type="title" idx="4294967295"/>
          </p:nvPr>
        </p:nvSpPr>
        <p:spPr bwMode="auto">
          <a:xfrm>
            <a:off x="384215" y="368417"/>
            <a:ext cx="997984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Total immersion in Secondary Schools</a:t>
            </a:r>
            <a:endPar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5441DC0-641B-4F80-CEE4-AC2611F0B4F8}"/>
              </a:ext>
            </a:extLst>
          </p:cNvPr>
          <p:cNvSpPr txBox="1"/>
          <p:nvPr/>
        </p:nvSpPr>
        <p:spPr>
          <a:xfrm>
            <a:off x="384215" y="1052709"/>
            <a:ext cx="8200229" cy="1685846"/>
          </a:xfrm>
          <a:prstGeom prst="rect">
            <a:avLst/>
          </a:prstGeom>
          <a:noFill/>
        </p:spPr>
        <p:txBody>
          <a:bodyPr wrap="square">
            <a:spAutoFit/>
          </a:bodyPr>
          <a:lstStyle/>
          <a:p>
            <a:pPr>
              <a:lnSpc>
                <a:spcPct val="150000"/>
              </a:lnSpc>
            </a:pPr>
            <a:r>
              <a:rPr lang="en-GB" sz="2400" i="0" dirty="0">
                <a:effectLst/>
                <a:cs typeface="Arial" panose="020B0604020202020204" pitchFamily="34" charset="0"/>
              </a:rPr>
              <a:t>How well is the school promoting individualised pathways for those in Gaelic Medium Education, including vocational options and by using digital technology?</a:t>
            </a:r>
          </a:p>
        </p:txBody>
      </p:sp>
      <p:sp>
        <p:nvSpPr>
          <p:cNvPr id="7" name="TextBox 6">
            <a:extLst>
              <a:ext uri="{FF2B5EF4-FFF2-40B4-BE49-F238E27FC236}">
                <a16:creationId xmlns:a16="http://schemas.microsoft.com/office/drawing/2014/main" id="{658BB10C-DEC9-7057-D8F6-C3FF8E5BD24E}"/>
              </a:ext>
            </a:extLst>
          </p:cNvPr>
          <p:cNvSpPr txBox="1"/>
          <p:nvPr/>
        </p:nvSpPr>
        <p:spPr>
          <a:xfrm>
            <a:off x="384215" y="2971416"/>
            <a:ext cx="6611495" cy="3347840"/>
          </a:xfrm>
          <a:prstGeom prst="rect">
            <a:avLst/>
          </a:prstGeom>
          <a:noFill/>
        </p:spPr>
        <p:txBody>
          <a:bodyPr wrap="square">
            <a:spAutoFit/>
          </a:bodyPr>
          <a:lstStyle/>
          <a:p>
            <a:pPr>
              <a:lnSpc>
                <a:spcPct val="150000"/>
              </a:lnSpc>
            </a:pPr>
            <a:r>
              <a:rPr lang="en-GB" sz="2400" i="0" dirty="0" err="1">
                <a:effectLst/>
                <a:cs typeface="Arial" panose="020B0604020202020204" pitchFamily="34" charset="0"/>
              </a:rPr>
              <a:t>Dè</a:t>
            </a:r>
            <a:r>
              <a:rPr lang="en-GB" sz="2400" i="0" dirty="0">
                <a:effectLst/>
                <a:cs typeface="Arial" panose="020B0604020202020204" pitchFamily="34" charset="0"/>
              </a:rPr>
              <a:t> </a:t>
            </a:r>
            <a:r>
              <a:rPr lang="en-GB" sz="2400" i="0" dirty="0" err="1">
                <a:effectLst/>
                <a:cs typeface="Arial" panose="020B0604020202020204" pitchFamily="34" charset="0"/>
              </a:rPr>
              <a:t>cho</a:t>
            </a:r>
            <a:r>
              <a:rPr lang="en-GB" sz="2400" i="0" dirty="0">
                <a:effectLst/>
                <a:cs typeface="Arial" panose="020B0604020202020204" pitchFamily="34" charset="0"/>
              </a:rPr>
              <a:t> math ’s a </a:t>
            </a:r>
            <a:r>
              <a:rPr lang="en-GB" sz="2400" i="0" dirty="0" err="1">
                <a:effectLst/>
                <a:cs typeface="Arial" panose="020B0604020202020204" pitchFamily="34" charset="0"/>
              </a:rPr>
              <a:t>tha</a:t>
            </a:r>
            <a:r>
              <a:rPr lang="en-GB" sz="2400" i="0" dirty="0">
                <a:effectLst/>
                <a:cs typeface="Arial" panose="020B0604020202020204" pitchFamily="34" charset="0"/>
              </a:rPr>
              <a:t> </a:t>
            </a:r>
            <a:r>
              <a:rPr lang="en-GB" sz="2400" i="0" dirty="0" err="1">
                <a:effectLst/>
                <a:cs typeface="Arial" panose="020B0604020202020204" pitchFamily="34" charset="0"/>
              </a:rPr>
              <a:t>daoine</a:t>
            </a:r>
            <a:r>
              <a:rPr lang="en-GB" sz="2400" i="0" dirty="0">
                <a:effectLst/>
                <a:cs typeface="Arial" panose="020B0604020202020204" pitchFamily="34" charset="0"/>
              </a:rPr>
              <a:t> </a:t>
            </a:r>
            <a:r>
              <a:rPr lang="en-GB" sz="2400" i="0" dirty="0" err="1">
                <a:effectLst/>
                <a:cs typeface="Arial" panose="020B0604020202020204" pitchFamily="34" charset="0"/>
              </a:rPr>
              <a:t>òga</a:t>
            </a:r>
            <a:r>
              <a:rPr lang="en-GB" sz="2400" i="0" dirty="0">
                <a:effectLst/>
                <a:cs typeface="Arial" panose="020B0604020202020204" pitchFamily="34" charset="0"/>
              </a:rPr>
              <a:t> a’ </a:t>
            </a:r>
            <a:r>
              <a:rPr lang="en-GB" sz="2400" i="0" dirty="0" err="1">
                <a:effectLst/>
                <a:cs typeface="Arial" panose="020B0604020202020204" pitchFamily="34" charset="0"/>
              </a:rPr>
              <a:t>faighinn</a:t>
            </a:r>
            <a:r>
              <a:rPr lang="en-GB" sz="2400" i="0" dirty="0">
                <a:effectLst/>
                <a:cs typeface="Arial" panose="020B0604020202020204" pitchFamily="34" charset="0"/>
              </a:rPr>
              <a:t> air </a:t>
            </a:r>
            <a:r>
              <a:rPr lang="en-GB" sz="2400" i="0" dirty="0" err="1">
                <a:effectLst/>
                <a:cs typeface="Arial" panose="020B0604020202020204" pitchFamily="34" charset="0"/>
              </a:rPr>
              <a:t>adhart</a:t>
            </a:r>
            <a:r>
              <a:rPr lang="en-GB" sz="2400" i="0" dirty="0">
                <a:effectLst/>
                <a:cs typeface="Arial" panose="020B0604020202020204" pitchFamily="34" charset="0"/>
              </a:rPr>
              <a:t> </a:t>
            </a:r>
            <a:r>
              <a:rPr lang="en-GB" sz="2400" i="0" dirty="0" err="1">
                <a:effectLst/>
                <a:cs typeface="Arial" panose="020B0604020202020204" pitchFamily="34" charset="0"/>
              </a:rPr>
              <a:t>gu</a:t>
            </a:r>
            <a:r>
              <a:rPr lang="en-GB" sz="2400" i="0" dirty="0">
                <a:effectLst/>
                <a:cs typeface="Arial" panose="020B0604020202020204" pitchFamily="34" charset="0"/>
              </a:rPr>
              <a:t> </a:t>
            </a:r>
            <a:r>
              <a:rPr lang="en-GB" sz="2400" i="0" dirty="0" err="1">
                <a:effectLst/>
                <a:cs typeface="Arial" panose="020B0604020202020204" pitchFamily="34" charset="0"/>
              </a:rPr>
              <a:t>teisteanasan</a:t>
            </a:r>
            <a:r>
              <a:rPr lang="en-GB" sz="2400" i="0" dirty="0">
                <a:effectLst/>
                <a:cs typeface="Arial" panose="020B0604020202020204" pitchFamily="34" charset="0"/>
              </a:rPr>
              <a:t> </a:t>
            </a:r>
            <a:r>
              <a:rPr lang="en-GB" sz="2400" i="0" dirty="0" err="1">
                <a:effectLst/>
                <a:cs typeface="Arial" panose="020B0604020202020204" pitchFamily="34" charset="0"/>
              </a:rPr>
              <a:t>aig</a:t>
            </a:r>
            <a:r>
              <a:rPr lang="en-GB" sz="2400" i="0" dirty="0">
                <a:effectLst/>
                <a:cs typeface="Arial" panose="020B0604020202020204" pitchFamily="34" charset="0"/>
              </a:rPr>
              <a:t> </a:t>
            </a:r>
            <a:r>
              <a:rPr lang="en-GB" sz="2400" i="0" dirty="0" err="1">
                <a:effectLst/>
                <a:cs typeface="Arial" panose="020B0604020202020204" pitchFamily="34" charset="0"/>
              </a:rPr>
              <a:t>ceann</a:t>
            </a:r>
            <a:r>
              <a:rPr lang="en-GB" sz="2400" i="0" dirty="0">
                <a:effectLst/>
                <a:cs typeface="Arial" panose="020B0604020202020204" pitchFamily="34" charset="0"/>
              </a:rPr>
              <a:t> </a:t>
            </a:r>
            <a:r>
              <a:rPr lang="en-GB" sz="2400" i="0" dirty="0" err="1">
                <a:effectLst/>
                <a:cs typeface="Arial" panose="020B0604020202020204" pitchFamily="34" charset="0"/>
              </a:rPr>
              <a:t>shuas</a:t>
            </a:r>
            <a:r>
              <a:rPr lang="en-GB" sz="2400" i="0" dirty="0">
                <a:effectLst/>
                <a:cs typeface="Arial" panose="020B0604020202020204" pitchFamily="34" charset="0"/>
              </a:rPr>
              <a:t> </a:t>
            </a:r>
            <a:r>
              <a:rPr lang="en-GB" sz="2400" i="0" dirty="0" err="1">
                <a:effectLst/>
                <a:cs typeface="Arial" panose="020B0604020202020204" pitchFamily="34" charset="0"/>
              </a:rPr>
              <a:t>na</a:t>
            </a:r>
            <a:r>
              <a:rPr lang="en-GB" sz="2400" i="0" dirty="0">
                <a:effectLst/>
                <a:cs typeface="Arial" panose="020B0604020202020204" pitchFamily="34" charset="0"/>
              </a:rPr>
              <a:t> h-</a:t>
            </a:r>
            <a:r>
              <a:rPr lang="en-GB" sz="2400" i="0" dirty="0" err="1">
                <a:effectLst/>
                <a:cs typeface="Arial" panose="020B0604020202020204" pitchFamily="34" charset="0"/>
              </a:rPr>
              <a:t>àrd</a:t>
            </a:r>
            <a:r>
              <a:rPr lang="en-GB" sz="2400" i="0" dirty="0">
                <a:effectLst/>
                <a:cs typeface="Arial" panose="020B0604020202020204" pitchFamily="34" charset="0"/>
              </a:rPr>
              <a:t>-</a:t>
            </a:r>
            <a:r>
              <a:rPr lang="en-GB" sz="2400" i="0" dirty="0" err="1">
                <a:effectLst/>
                <a:cs typeface="Arial" panose="020B0604020202020204" pitchFamily="34" charset="0"/>
              </a:rPr>
              <a:t>sgoile</a:t>
            </a:r>
            <a:r>
              <a:rPr lang="en-GB" sz="2400" i="0" dirty="0">
                <a:effectLst/>
                <a:cs typeface="Arial" panose="020B0604020202020204" pitchFamily="34" charset="0"/>
              </a:rPr>
              <a:t> </a:t>
            </a:r>
            <a:r>
              <a:rPr lang="en-GB" sz="2400" i="0" dirty="0" err="1">
                <a:effectLst/>
                <a:cs typeface="Arial" panose="020B0604020202020204" pitchFamily="34" charset="0"/>
              </a:rPr>
              <a:t>ann</a:t>
            </a:r>
            <a:r>
              <a:rPr lang="en-GB" sz="2400" i="0" dirty="0">
                <a:effectLst/>
                <a:cs typeface="Arial" panose="020B0604020202020204" pitchFamily="34" charset="0"/>
              </a:rPr>
              <a:t> an </a:t>
            </a:r>
            <a:r>
              <a:rPr lang="en-GB" sz="2400" i="0" dirty="0" err="1">
                <a:effectLst/>
                <a:cs typeface="Arial" panose="020B0604020202020204" pitchFamily="34" charset="0"/>
              </a:rPr>
              <a:t>litearrachd</a:t>
            </a:r>
            <a:r>
              <a:rPr lang="en-GB" sz="2400" i="0" dirty="0">
                <a:effectLst/>
                <a:cs typeface="Arial" panose="020B0604020202020204" pitchFamily="34" charset="0"/>
              </a:rPr>
              <a:t>, </a:t>
            </a:r>
            <a:r>
              <a:rPr lang="en-GB" sz="2400" i="0" dirty="0" err="1">
                <a:effectLst/>
                <a:cs typeface="Arial" panose="020B0604020202020204" pitchFamily="34" charset="0"/>
              </a:rPr>
              <a:t>àireamhachd</a:t>
            </a:r>
            <a:r>
              <a:rPr lang="en-GB" sz="2400" i="0" dirty="0">
                <a:effectLst/>
                <a:cs typeface="Arial" panose="020B0604020202020204" pitchFamily="34" charset="0"/>
              </a:rPr>
              <a:t>, </a:t>
            </a:r>
            <a:r>
              <a:rPr lang="en-GB" sz="2400" i="0" dirty="0" err="1">
                <a:effectLst/>
                <a:cs typeface="Arial" panose="020B0604020202020204" pitchFamily="34" charset="0"/>
              </a:rPr>
              <a:t>agus</a:t>
            </a:r>
            <a:r>
              <a:rPr lang="en-GB" sz="2400" i="0" dirty="0">
                <a:effectLst/>
                <a:cs typeface="Arial" panose="020B0604020202020204" pitchFamily="34" charset="0"/>
              </a:rPr>
              <a:t> </a:t>
            </a:r>
            <a:r>
              <a:rPr lang="en-GB" sz="2400" i="0" dirty="0" err="1">
                <a:effectLst/>
                <a:cs typeface="Arial" panose="020B0604020202020204" pitchFamily="34" charset="0"/>
              </a:rPr>
              <a:t>slàinte</a:t>
            </a:r>
            <a:r>
              <a:rPr lang="en-GB" sz="2400" i="0" dirty="0">
                <a:effectLst/>
                <a:cs typeface="Arial" panose="020B0604020202020204" pitchFamily="34" charset="0"/>
              </a:rPr>
              <a:t> is </a:t>
            </a:r>
            <a:r>
              <a:rPr lang="en-GB" sz="2400" i="0" dirty="0" err="1">
                <a:effectLst/>
                <a:cs typeface="Arial" panose="020B0604020202020204" pitchFamily="34" charset="0"/>
              </a:rPr>
              <a:t>sunnd</a:t>
            </a:r>
            <a:r>
              <a:rPr lang="en-GB" sz="2400" i="0" dirty="0">
                <a:effectLst/>
                <a:cs typeface="Arial" panose="020B0604020202020204" pitchFamily="34" charset="0"/>
              </a:rPr>
              <a:t>, </a:t>
            </a:r>
            <a:r>
              <a:rPr lang="en-GB" sz="2400" i="0" dirty="0" err="1">
                <a:effectLst/>
                <a:cs typeface="Arial" panose="020B0604020202020204" pitchFamily="34" charset="0"/>
              </a:rPr>
              <a:t>cuspairean</a:t>
            </a:r>
            <a:r>
              <a:rPr lang="en-GB" sz="2400" i="0" dirty="0">
                <a:effectLst/>
                <a:cs typeface="Arial" panose="020B0604020202020204" pitchFamily="34" charset="0"/>
              </a:rPr>
              <a:t>, </a:t>
            </a:r>
            <a:r>
              <a:rPr lang="en-GB" sz="2400" i="0" dirty="0" err="1">
                <a:effectLst/>
                <a:cs typeface="Arial" panose="020B0604020202020204" pitchFamily="34" charset="0"/>
              </a:rPr>
              <a:t>raointean</a:t>
            </a:r>
            <a:r>
              <a:rPr lang="en-GB" sz="2400" i="0" dirty="0">
                <a:effectLst/>
                <a:cs typeface="Arial" panose="020B0604020202020204" pitchFamily="34" charset="0"/>
              </a:rPr>
              <a:t> </a:t>
            </a:r>
            <a:r>
              <a:rPr lang="en-GB" sz="2400" i="0" dirty="0" err="1">
                <a:effectLst/>
                <a:cs typeface="Arial" panose="020B0604020202020204" pitchFamily="34" charset="0"/>
              </a:rPr>
              <a:t>curraicealaim</a:t>
            </a:r>
            <a:r>
              <a:rPr lang="en-GB" sz="2400" i="0" dirty="0">
                <a:effectLst/>
                <a:cs typeface="Arial" panose="020B0604020202020204" pitchFamily="34" charset="0"/>
              </a:rPr>
              <a:t>, </a:t>
            </a:r>
            <a:r>
              <a:rPr lang="en-GB" sz="2400" i="0" dirty="0" err="1">
                <a:effectLst/>
                <a:cs typeface="Arial" panose="020B0604020202020204" pitchFamily="34" charset="0"/>
              </a:rPr>
              <a:t>coileanadh</a:t>
            </a:r>
            <a:r>
              <a:rPr lang="en-GB" sz="2400" i="0" dirty="0">
                <a:effectLst/>
                <a:cs typeface="Arial" panose="020B0604020202020204" pitchFamily="34" charset="0"/>
              </a:rPr>
              <a:t> </a:t>
            </a:r>
            <a:r>
              <a:rPr lang="en-GB" sz="2400" i="0" dirty="0" err="1">
                <a:effectLst/>
                <a:cs typeface="Arial" panose="020B0604020202020204" pitchFamily="34" charset="0"/>
              </a:rPr>
              <a:t>pearsanta</a:t>
            </a:r>
            <a:r>
              <a:rPr lang="en-GB" sz="2400" i="0" dirty="0">
                <a:effectLst/>
                <a:cs typeface="Arial" panose="020B0604020202020204" pitchFamily="34" charset="0"/>
              </a:rPr>
              <a:t> </a:t>
            </a:r>
            <a:r>
              <a:rPr lang="en-GB" sz="2400" i="0" dirty="0" err="1">
                <a:effectLst/>
                <a:cs typeface="Arial" panose="020B0604020202020204" pitchFamily="34" charset="0"/>
              </a:rPr>
              <a:t>agus</a:t>
            </a:r>
            <a:r>
              <a:rPr lang="en-GB" sz="2400" i="0" dirty="0">
                <a:effectLst/>
                <a:cs typeface="Arial" panose="020B0604020202020204" pitchFamily="34" charset="0"/>
              </a:rPr>
              <a:t> </a:t>
            </a:r>
            <a:r>
              <a:rPr lang="en-GB" sz="2400" i="0" dirty="0" err="1">
                <a:effectLst/>
                <a:cs typeface="Arial" panose="020B0604020202020204" pitchFamily="34" charset="0"/>
              </a:rPr>
              <a:t>ann</a:t>
            </a:r>
            <a:r>
              <a:rPr lang="en-GB" sz="2400" i="0" dirty="0">
                <a:effectLst/>
                <a:cs typeface="Arial" panose="020B0604020202020204" pitchFamily="34" charset="0"/>
              </a:rPr>
              <a:t> an </a:t>
            </a:r>
            <a:r>
              <a:rPr lang="en-GB" sz="2400" i="0" dirty="0" err="1">
                <a:effectLst/>
                <a:cs typeface="Arial" panose="020B0604020202020204" pitchFamily="34" charset="0"/>
              </a:rPr>
              <a:t>ionnsachadh</a:t>
            </a:r>
            <a:r>
              <a:rPr lang="en-GB" sz="2400" i="0" dirty="0">
                <a:effectLst/>
                <a:cs typeface="Arial" panose="020B0604020202020204" pitchFamily="34" charset="0"/>
              </a:rPr>
              <a:t> </a:t>
            </a:r>
            <a:r>
              <a:rPr lang="en-GB" sz="2400" i="0" dirty="0" err="1">
                <a:effectLst/>
                <a:cs typeface="Arial" panose="020B0604020202020204" pitchFamily="34" charset="0"/>
              </a:rPr>
              <a:t>eadar-chuspaireil</a:t>
            </a:r>
            <a:r>
              <a:rPr lang="en-GB" sz="2400" i="0" dirty="0">
                <a:effectLst/>
                <a:cs typeface="Arial" panose="020B0604020202020204" pitchFamily="34" charset="0"/>
              </a:rPr>
              <a:t>?</a:t>
            </a:r>
          </a:p>
        </p:txBody>
      </p:sp>
      <p:pic>
        <p:nvPicPr>
          <p:cNvPr id="19" name="Picture 18" descr="We have access to learning an increasing range of subjects and experiences in and through Gaelic. This is supported through e-learning platforms.">
            <a:extLst>
              <a:ext uri="{FF2B5EF4-FFF2-40B4-BE49-F238E27FC236}">
                <a16:creationId xmlns:a16="http://schemas.microsoft.com/office/drawing/2014/main" id="{36DD422A-CA21-210C-D669-D48EB52C996E}"/>
              </a:ext>
            </a:extLst>
          </p:cNvPr>
          <p:cNvPicPr>
            <a:picLocks noChangeAspect="1"/>
          </p:cNvPicPr>
          <p:nvPr/>
        </p:nvPicPr>
        <p:blipFill>
          <a:blip r:embed="rId3"/>
          <a:stretch>
            <a:fillRect/>
          </a:stretch>
        </p:blipFill>
        <p:spPr>
          <a:xfrm>
            <a:off x="6995710" y="3080439"/>
            <a:ext cx="4935958" cy="3238817"/>
          </a:xfrm>
          <a:prstGeom prst="rect">
            <a:avLst/>
          </a:prstGeom>
        </p:spPr>
      </p:pic>
    </p:spTree>
    <p:extLst>
      <p:ext uri="{BB962C8B-B14F-4D97-AF65-F5344CB8AC3E}">
        <p14:creationId xmlns:p14="http://schemas.microsoft.com/office/powerpoint/2010/main" val="89338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241CBA-D1CF-A921-0054-82BB4C7D0BCF}"/>
              </a:ext>
            </a:extLst>
          </p:cNvPr>
          <p:cNvSpPr>
            <a:spLocks noGrp="1" noChangeArrowheads="1"/>
          </p:cNvSpPr>
          <p:nvPr>
            <p:ph type="title" idx="4294967295"/>
          </p:nvPr>
        </p:nvSpPr>
        <p:spPr bwMode="auto">
          <a:xfrm>
            <a:off x="371476" y="531799"/>
            <a:ext cx="997984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Leadership of Gàidhlig Education</a:t>
            </a:r>
            <a:endPar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38B465B9-F575-5DE6-B13D-7279B11D38D5}"/>
              </a:ext>
            </a:extLst>
          </p:cNvPr>
          <p:cNvSpPr txBox="1"/>
          <p:nvPr/>
        </p:nvSpPr>
        <p:spPr>
          <a:xfrm>
            <a:off x="503096" y="1743154"/>
            <a:ext cx="5353417" cy="1685846"/>
          </a:xfrm>
          <a:prstGeom prst="rect">
            <a:avLst/>
          </a:prstGeom>
          <a:noFill/>
        </p:spPr>
        <p:txBody>
          <a:bodyPr wrap="square">
            <a:spAutoFit/>
          </a:bodyPr>
          <a:lstStyle/>
          <a:p>
            <a:pPr>
              <a:lnSpc>
                <a:spcPct val="150000"/>
              </a:lnSpc>
            </a:pPr>
            <a:r>
              <a:rPr lang="en-GB" sz="2400" i="0" dirty="0">
                <a:effectLst/>
                <a:cs typeface="Arial" panose="020B0604020202020204" pitchFamily="34" charset="0"/>
              </a:rPr>
              <a:t>How well is Gaelic language, culture and heritage captured in the school’s vision, values and aims?</a:t>
            </a:r>
          </a:p>
        </p:txBody>
      </p:sp>
      <p:sp>
        <p:nvSpPr>
          <p:cNvPr id="7" name="TextBox 6">
            <a:extLst>
              <a:ext uri="{FF2B5EF4-FFF2-40B4-BE49-F238E27FC236}">
                <a16:creationId xmlns:a16="http://schemas.microsoft.com/office/drawing/2014/main" id="{3AACC33E-1F1A-9CA2-F4BC-6A8DEF4EEEAC}"/>
              </a:ext>
            </a:extLst>
          </p:cNvPr>
          <p:cNvSpPr txBox="1"/>
          <p:nvPr/>
        </p:nvSpPr>
        <p:spPr>
          <a:xfrm>
            <a:off x="503096" y="3994024"/>
            <a:ext cx="5353417" cy="1131848"/>
          </a:xfrm>
          <a:prstGeom prst="rect">
            <a:avLst/>
          </a:prstGeom>
          <a:noFill/>
        </p:spPr>
        <p:txBody>
          <a:bodyPr wrap="square">
            <a:spAutoFit/>
          </a:bodyPr>
          <a:lstStyle/>
          <a:p>
            <a:pPr>
              <a:lnSpc>
                <a:spcPct val="150000"/>
              </a:lnSpc>
            </a:pPr>
            <a:r>
              <a:rPr lang="en-GB" sz="2400" i="0" dirty="0" err="1">
                <a:effectLst/>
                <a:cs typeface="Arial" panose="020B0604020202020204" pitchFamily="34" charset="0"/>
              </a:rPr>
              <a:t>Dè</a:t>
            </a:r>
            <a:r>
              <a:rPr lang="en-GB" sz="2400" i="0" dirty="0">
                <a:effectLst/>
                <a:cs typeface="Arial" panose="020B0604020202020204" pitchFamily="34" charset="0"/>
              </a:rPr>
              <a:t> </a:t>
            </a:r>
            <a:r>
              <a:rPr lang="en-GB" sz="2400" i="0" dirty="0" err="1">
                <a:effectLst/>
                <a:cs typeface="Arial" panose="020B0604020202020204" pitchFamily="34" charset="0"/>
              </a:rPr>
              <a:t>tha</a:t>
            </a:r>
            <a:r>
              <a:rPr lang="en-GB" sz="2400" i="0" dirty="0">
                <a:effectLst/>
                <a:cs typeface="Arial" panose="020B0604020202020204" pitchFamily="34" charset="0"/>
              </a:rPr>
              <a:t> dol </a:t>
            </a:r>
            <a:r>
              <a:rPr lang="en-GB" sz="2400" i="0" dirty="0" err="1">
                <a:effectLst/>
                <a:cs typeface="Arial" panose="020B0604020202020204" pitchFamily="34" charset="0"/>
              </a:rPr>
              <a:t>gu</a:t>
            </a:r>
            <a:r>
              <a:rPr lang="en-GB" sz="2400" i="0" dirty="0">
                <a:effectLst/>
                <a:cs typeface="Arial" panose="020B0604020202020204" pitchFamily="34" charset="0"/>
              </a:rPr>
              <a:t> math leis an </a:t>
            </a:r>
            <a:r>
              <a:rPr lang="en-GB" sz="2400" i="0" dirty="0" err="1">
                <a:effectLst/>
                <a:cs typeface="Arial" panose="020B0604020202020204" pitchFamily="34" charset="0"/>
              </a:rPr>
              <a:t>ro-innleachd</a:t>
            </a:r>
            <a:r>
              <a:rPr lang="en-GB" sz="2400" i="0" dirty="0">
                <a:effectLst/>
                <a:cs typeface="Arial" panose="020B0604020202020204" pitchFamily="34" charset="0"/>
              </a:rPr>
              <a:t> </a:t>
            </a:r>
            <a:r>
              <a:rPr lang="en-GB" sz="2400" i="0" dirty="0" err="1">
                <a:effectLst/>
                <a:cs typeface="Arial" panose="020B0604020202020204" pitchFamily="34" charset="0"/>
              </a:rPr>
              <a:t>agad</a:t>
            </a:r>
            <a:r>
              <a:rPr lang="en-GB" sz="2400" i="0" dirty="0">
                <a:effectLst/>
                <a:cs typeface="Arial" panose="020B0604020202020204" pitchFamily="34" charset="0"/>
              </a:rPr>
              <a:t> </a:t>
            </a:r>
            <a:r>
              <a:rPr lang="en-GB" sz="2400" i="0" dirty="0" err="1">
                <a:effectLst/>
                <a:cs typeface="Arial" panose="020B0604020202020204" pitchFamily="34" charset="0"/>
              </a:rPr>
              <a:t>airson</a:t>
            </a:r>
            <a:r>
              <a:rPr lang="en-GB" sz="2400" i="0" dirty="0">
                <a:effectLst/>
                <a:cs typeface="Arial" panose="020B0604020202020204" pitchFamily="34" charset="0"/>
              </a:rPr>
              <a:t> </a:t>
            </a:r>
            <a:r>
              <a:rPr lang="en-GB" sz="2400" i="0" dirty="0" err="1">
                <a:effectLst/>
                <a:cs typeface="Arial" panose="020B0604020202020204" pitchFamily="34" charset="0"/>
              </a:rPr>
              <a:t>na</a:t>
            </a:r>
            <a:r>
              <a:rPr lang="en-GB" sz="2400" i="0" dirty="0">
                <a:effectLst/>
                <a:cs typeface="Arial" panose="020B0604020202020204" pitchFamily="34" charset="0"/>
              </a:rPr>
              <a:t> Gàidhlig?</a:t>
            </a:r>
          </a:p>
        </p:txBody>
      </p:sp>
      <p:pic>
        <p:nvPicPr>
          <p:cNvPr id="10" name="Picture 9" descr="National priorities for Gaelic&#10;school leaders link policy and practice to the aims and objectives of the local authority and national planning.&#10;Increase the use. increasing learning.">
            <a:extLst>
              <a:ext uri="{FF2B5EF4-FFF2-40B4-BE49-F238E27FC236}">
                <a16:creationId xmlns:a16="http://schemas.microsoft.com/office/drawing/2014/main" id="{7874A39E-0C55-D0C8-5FBA-7CBC062E4504}"/>
              </a:ext>
            </a:extLst>
          </p:cNvPr>
          <p:cNvPicPr>
            <a:picLocks noChangeAspect="1"/>
          </p:cNvPicPr>
          <p:nvPr/>
        </p:nvPicPr>
        <p:blipFill>
          <a:blip r:embed="rId3"/>
          <a:stretch>
            <a:fillRect/>
          </a:stretch>
        </p:blipFill>
        <p:spPr>
          <a:xfrm>
            <a:off x="8527121" y="650778"/>
            <a:ext cx="3492281" cy="6018144"/>
          </a:xfrm>
          <a:prstGeom prst="rect">
            <a:avLst/>
          </a:prstGeom>
        </p:spPr>
      </p:pic>
    </p:spTree>
    <p:extLst>
      <p:ext uri="{BB962C8B-B14F-4D97-AF65-F5344CB8AC3E}">
        <p14:creationId xmlns:p14="http://schemas.microsoft.com/office/powerpoint/2010/main" val="67856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81E328DA-67C0-955C-39E4-DD2858EFAD91}"/>
              </a:ext>
            </a:extLst>
          </p:cNvPr>
          <p:cNvSpPr>
            <a:spLocks noGrp="1" noChangeArrowheads="1"/>
          </p:cNvSpPr>
          <p:nvPr>
            <p:ph type="title" idx="4294967295"/>
          </p:nvPr>
        </p:nvSpPr>
        <p:spPr bwMode="auto">
          <a:xfrm>
            <a:off x="657454" y="340502"/>
            <a:ext cx="11110003" cy="12003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Sharing highly- effective practice using case studies - celebrating difference</a:t>
            </a:r>
          </a:p>
        </p:txBody>
      </p:sp>
      <p:sp>
        <p:nvSpPr>
          <p:cNvPr id="5" name="TextBox 4">
            <a:extLst>
              <a:ext uri="{FF2B5EF4-FFF2-40B4-BE49-F238E27FC236}">
                <a16:creationId xmlns:a16="http://schemas.microsoft.com/office/drawing/2014/main" id="{139C2800-90CD-991A-A078-A70CA27BCB07}"/>
              </a:ext>
            </a:extLst>
          </p:cNvPr>
          <p:cNvSpPr txBox="1"/>
          <p:nvPr/>
        </p:nvSpPr>
        <p:spPr>
          <a:xfrm>
            <a:off x="657454" y="1599998"/>
            <a:ext cx="7583496" cy="4917500"/>
          </a:xfrm>
          <a:prstGeom prst="rect">
            <a:avLst/>
          </a:prstGeom>
          <a:noFill/>
        </p:spPr>
        <p:txBody>
          <a:bodyPr wrap="square">
            <a:spAutoFit/>
          </a:bodyPr>
          <a:lstStyle/>
          <a:p>
            <a:pPr>
              <a:lnSpc>
                <a:spcPct val="150000"/>
              </a:lnSpc>
              <a:spcBef>
                <a:spcPts val="600"/>
              </a:spcBef>
              <a:spcAft>
                <a:spcPts val="1200"/>
              </a:spcAft>
            </a:pPr>
            <a:r>
              <a:rPr lang="en-GB" sz="2400" dirty="0">
                <a:cs typeface="Arial" panose="020B0604020202020204" pitchFamily="34" charset="0"/>
              </a:rPr>
              <a:t>Children are clear about the importance of recognising and respecting differences. </a:t>
            </a:r>
          </a:p>
          <a:p>
            <a:pPr>
              <a:lnSpc>
                <a:spcPct val="150000"/>
              </a:lnSpc>
              <a:spcBef>
                <a:spcPts val="600"/>
              </a:spcBef>
              <a:spcAft>
                <a:spcPts val="1200"/>
              </a:spcAft>
            </a:pPr>
            <a:r>
              <a:rPr lang="en-GB" sz="2400" dirty="0">
                <a:cs typeface="Arial" panose="020B0604020202020204" pitchFamily="34" charset="0"/>
              </a:rPr>
              <a:t>The school community is well informed about children’s rights and the rights of those with protected characteristics. </a:t>
            </a:r>
          </a:p>
          <a:p>
            <a:pPr>
              <a:lnSpc>
                <a:spcPct val="150000"/>
              </a:lnSpc>
              <a:spcBef>
                <a:spcPts val="600"/>
              </a:spcBef>
              <a:spcAft>
                <a:spcPts val="1200"/>
              </a:spcAft>
            </a:pPr>
            <a:r>
              <a:rPr lang="en-GB" sz="2400" dirty="0">
                <a:cs typeface="Arial" panose="020B0604020202020204" pitchFamily="34" charset="0"/>
              </a:rPr>
              <a:t>The school focuses on justice and fairness for all. Children talk confidently about how this work helps them build relationships with others.</a:t>
            </a:r>
          </a:p>
        </p:txBody>
      </p:sp>
      <p:pic>
        <p:nvPicPr>
          <p:cNvPr id="7" name="Picture 6" descr="Children take pride in promoting their work and equality and diversity. They lead assemblies to celebrate this work and they have created visual displays around the school. Unique yet united and rainbow flag.">
            <a:extLst>
              <a:ext uri="{FF2B5EF4-FFF2-40B4-BE49-F238E27FC236}">
                <a16:creationId xmlns:a16="http://schemas.microsoft.com/office/drawing/2014/main" id="{7AF9A2C2-5DCD-9D86-401B-5159B62F7F4A}"/>
              </a:ext>
            </a:extLst>
          </p:cNvPr>
          <p:cNvPicPr>
            <a:picLocks noChangeAspect="1"/>
          </p:cNvPicPr>
          <p:nvPr/>
        </p:nvPicPr>
        <p:blipFill rotWithShape="1">
          <a:blip r:embed="rId2"/>
          <a:srcRect l="69974" t="3761" r="755" b="2064"/>
          <a:stretch/>
        </p:blipFill>
        <p:spPr>
          <a:xfrm>
            <a:off x="8479971" y="1740066"/>
            <a:ext cx="3551711" cy="4923427"/>
          </a:xfrm>
          <a:prstGeom prst="rect">
            <a:avLst/>
          </a:prstGeom>
        </p:spPr>
      </p:pic>
    </p:spTree>
    <p:extLst>
      <p:ext uri="{BB962C8B-B14F-4D97-AF65-F5344CB8AC3E}">
        <p14:creationId xmlns:p14="http://schemas.microsoft.com/office/powerpoint/2010/main" val="63565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9EEB41D-5544-FC4B-36A0-FF8057DD361B}"/>
              </a:ext>
            </a:extLst>
          </p:cNvPr>
          <p:cNvSpPr>
            <a:spLocks noGrp="1" noChangeArrowheads="1"/>
          </p:cNvSpPr>
          <p:nvPr>
            <p:ph type="title" idx="4294967295"/>
          </p:nvPr>
        </p:nvSpPr>
        <p:spPr bwMode="auto">
          <a:xfrm>
            <a:off x="472960" y="497966"/>
            <a:ext cx="1124608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Gaelic language learning at </a:t>
            </a:r>
            <a:r>
              <a:rPr kumimoji="0" lang="en-US" sz="3600" b="1" i="0" u="none" strike="noStrike" kern="1200" cap="none" spc="0" normalizeH="0" baseline="0" noProof="0" dirty="0" err="1">
                <a:ln>
                  <a:noFill/>
                </a:ln>
                <a:solidFill>
                  <a:srgbClr val="92D050"/>
                </a:solidFill>
                <a:effectLst/>
                <a:uLnTx/>
                <a:uFillTx/>
                <a:latin typeface="Arial" panose="020B0604020202020204" pitchFamily="34" charset="0"/>
                <a:ea typeface="+mn-ea"/>
                <a:cs typeface="Arial" panose="020B0604020202020204" pitchFamily="34" charset="0"/>
              </a:rPr>
              <a:t>Lochdonhead</a:t>
            </a:r>
            <a:r>
              <a:rPr kumimoji="0" lang="en-US" sz="3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Primary</a:t>
            </a:r>
          </a:p>
        </p:txBody>
      </p:sp>
      <p:sp>
        <p:nvSpPr>
          <p:cNvPr id="6" name="TextBox 5">
            <a:extLst>
              <a:ext uri="{FF2B5EF4-FFF2-40B4-BE49-F238E27FC236}">
                <a16:creationId xmlns:a16="http://schemas.microsoft.com/office/drawing/2014/main" id="{5FE1055D-FC9B-EADF-27A1-2ACC19447279}"/>
              </a:ext>
            </a:extLst>
          </p:cNvPr>
          <p:cNvSpPr txBox="1"/>
          <p:nvPr/>
        </p:nvSpPr>
        <p:spPr>
          <a:xfrm>
            <a:off x="472960" y="1606027"/>
            <a:ext cx="7433310" cy="4998484"/>
          </a:xfrm>
          <a:prstGeom prst="rect">
            <a:avLst/>
          </a:prstGeom>
          <a:noFill/>
        </p:spPr>
        <p:txBody>
          <a:bodyPr wrap="square" rtlCol="0">
            <a:spAutoFit/>
          </a:bodyPr>
          <a:lstStyle/>
          <a:p>
            <a:pPr>
              <a:lnSpc>
                <a:spcPct val="150000"/>
              </a:lnSpc>
              <a:spcBef>
                <a:spcPts val="600"/>
              </a:spcBef>
              <a:spcAft>
                <a:spcPts val="1200"/>
              </a:spcAft>
            </a:pPr>
            <a:r>
              <a:rPr lang="en-GB" sz="2800" dirty="0"/>
              <a:t>This </a:t>
            </a:r>
            <a:r>
              <a:rPr lang="en-GB" sz="2800" dirty="0">
                <a:hlinkClick r:id="rId2"/>
              </a:rPr>
              <a:t>case study from </a:t>
            </a:r>
            <a:r>
              <a:rPr lang="en-GB" sz="2800" dirty="0" err="1">
                <a:hlinkClick r:id="rId2"/>
              </a:rPr>
              <a:t>lochdonhead</a:t>
            </a:r>
            <a:r>
              <a:rPr lang="en-GB" sz="2800" dirty="0">
                <a:hlinkClick r:id="rId2"/>
              </a:rPr>
              <a:t> primary school</a:t>
            </a:r>
            <a:r>
              <a:rPr lang="en-GB" sz="2800" dirty="0"/>
              <a:t> references Gaelic Learners.</a:t>
            </a:r>
          </a:p>
          <a:p>
            <a:pPr>
              <a:lnSpc>
                <a:spcPct val="150000"/>
              </a:lnSpc>
              <a:spcBef>
                <a:spcPts val="600"/>
              </a:spcBef>
              <a:spcAft>
                <a:spcPts val="1200"/>
              </a:spcAft>
            </a:pPr>
            <a:r>
              <a:rPr lang="en-GB" sz="2800" dirty="0"/>
              <a:t>“all children benefit from a well-established, structured programme for Gaelic language learning and have regular access to learning, hearing and using Gaelic”.</a:t>
            </a:r>
          </a:p>
          <a:p>
            <a:pPr>
              <a:lnSpc>
                <a:spcPct val="150000"/>
              </a:lnSpc>
              <a:spcBef>
                <a:spcPts val="600"/>
              </a:spcBef>
              <a:spcAft>
                <a:spcPts val="1200"/>
              </a:spcAft>
            </a:pPr>
            <a:r>
              <a:rPr lang="en-GB" sz="2800" dirty="0"/>
              <a:t>Read more </a:t>
            </a:r>
            <a:r>
              <a:rPr lang="en-GB" sz="2800" dirty="0">
                <a:hlinkClick r:id="rId3"/>
              </a:rPr>
              <a:t>Advice on Gaelic Education</a:t>
            </a:r>
            <a:r>
              <a:rPr lang="en-GB" sz="2800" dirty="0"/>
              <a:t>.</a:t>
            </a:r>
          </a:p>
        </p:txBody>
      </p:sp>
      <p:pic>
        <p:nvPicPr>
          <p:cNvPr id="5" name="Picture 4" descr="sketch of children singing">
            <a:extLst>
              <a:ext uri="{FF2B5EF4-FFF2-40B4-BE49-F238E27FC236}">
                <a16:creationId xmlns:a16="http://schemas.microsoft.com/office/drawing/2014/main" id="{ED88CE5A-EC28-573F-9702-C4AAB1958849}"/>
              </a:ext>
            </a:extLst>
          </p:cNvPr>
          <p:cNvPicPr>
            <a:picLocks noChangeAspect="1"/>
          </p:cNvPicPr>
          <p:nvPr/>
        </p:nvPicPr>
        <p:blipFill rotWithShape="1">
          <a:blip r:embed="rId4"/>
          <a:srcRect l="79779" t="-53" r="1721" b="64460"/>
          <a:stretch/>
        </p:blipFill>
        <p:spPr>
          <a:xfrm>
            <a:off x="7906270" y="3647209"/>
            <a:ext cx="4177103" cy="2957302"/>
          </a:xfrm>
          <a:prstGeom prst="rect">
            <a:avLst/>
          </a:prstGeom>
        </p:spPr>
      </p:pic>
    </p:spTree>
    <p:extLst>
      <p:ext uri="{BB962C8B-B14F-4D97-AF65-F5344CB8AC3E}">
        <p14:creationId xmlns:p14="http://schemas.microsoft.com/office/powerpoint/2010/main" val="3592232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e86319-6d84-4afe-998d-9daa1ae1b44d" xsi:nil="true"/>
    <lcf76f155ced4ddcb4097134ff3c332f xmlns="6836dd4e-1979-4a2d-afd5-433994e82fc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4BB5C1405E3E4D91E494E87767BB7A" ma:contentTypeVersion="15" ma:contentTypeDescription="Create a new document." ma:contentTypeScope="" ma:versionID="bab6300c27c5ac01e360866392ddb83b">
  <xsd:schema xmlns:xsd="http://www.w3.org/2001/XMLSchema" xmlns:xs="http://www.w3.org/2001/XMLSchema" xmlns:p="http://schemas.microsoft.com/office/2006/metadata/properties" xmlns:ns2="d6e86319-6d84-4afe-998d-9daa1ae1b44d" xmlns:ns3="6836dd4e-1979-4a2d-afd5-433994e82fc4" targetNamespace="http://schemas.microsoft.com/office/2006/metadata/properties" ma:root="true" ma:fieldsID="59a828ec544c25ee65c116b556b110b2" ns2:_="" ns3:_="">
    <xsd:import namespace="d6e86319-6d84-4afe-998d-9daa1ae1b44d"/>
    <xsd:import namespace="6836dd4e-1979-4a2d-afd5-433994e82fc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319-6d84-4afe-998d-9daa1ae1b4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eb2861d-8b7a-4913-b8c8-3f0dcfab1262}" ma:internalName="TaxCatchAll" ma:showField="CatchAllData" ma:web="d6e86319-6d84-4afe-998d-9daa1ae1b4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36dd4e-1979-4a2d-afd5-433994e82fc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D7967039-C71A-4B84-9858-0728C216CC08}">
  <ds:schemaRefs>
    <ds:schemaRef ds:uri="http://purl.org/dc/elements/1.1/"/>
    <ds:schemaRef ds:uri="http://purl.org/dc/dcmitype/"/>
    <ds:schemaRef ds:uri="6836dd4e-1979-4a2d-afd5-433994e82fc4"/>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d6e86319-6d84-4afe-998d-9daa1ae1b44d"/>
  </ds:schemaRefs>
</ds:datastoreItem>
</file>

<file path=customXml/itemProps3.xml><?xml version="1.0" encoding="utf-8"?>
<ds:datastoreItem xmlns:ds="http://schemas.openxmlformats.org/officeDocument/2006/customXml" ds:itemID="{265D5D5C-D7DD-4945-93E4-A8921E425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e86319-6d84-4afe-998d-9daa1ae1b44d"/>
    <ds:schemaRef ds:uri="6836dd4e-1979-4a2d-afd5-433994e82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English and Gaelic PowerPoint Template</Template>
  <TotalTime>1018</TotalTime>
  <Words>1281</Words>
  <Application>Microsoft Office PowerPoint</Application>
  <PresentationFormat>Widescreen</PresentationFormat>
  <Paragraphs>73</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HM Inspectors’ Update Gaelic Local Authority Network GLAN </vt:lpstr>
      <vt:lpstr>Planning for improvement</vt:lpstr>
      <vt:lpstr>Sharing highly-effective practice to support improvement using Sketchnotes</vt:lpstr>
      <vt:lpstr>Total immersion across the Early Years</vt:lpstr>
      <vt:lpstr>Total immersion in Primary Schools</vt:lpstr>
      <vt:lpstr>Total immersion in Secondary Schools</vt:lpstr>
      <vt:lpstr>Leadership of Gàidhlig Education</vt:lpstr>
      <vt:lpstr>Sharing highly- effective practice using case studies - celebrating difference</vt:lpstr>
      <vt:lpstr>Gaelic language learning at Lochdonhead Primary</vt:lpstr>
      <vt:lpstr>Illustrations of highly effective practice from summarised inspection findings</vt:lpstr>
      <vt:lpstr>Illustration: Total Immersion 2</vt:lpstr>
      <vt:lpstr>Illustration of strategic planning 1</vt:lpstr>
      <vt:lpstr>Illustration of strategic planning 2</vt:lpstr>
      <vt:lpstr>Illustration of strategic planning 3</vt:lpstr>
      <vt:lpstr>Illustration of strategic planning 4</vt:lpstr>
      <vt:lpstr>Website resources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Gaelic Local Authority Network GLAN</dc:title>
  <dc:creator>Joan Esson</dc:creator>
  <cp:lastModifiedBy>Jeremy Stevenson</cp:lastModifiedBy>
  <cp:revision>19</cp:revision>
  <cp:lastPrinted>2014-02-19T15:05:01Z</cp:lastPrinted>
  <dcterms:created xsi:type="dcterms:W3CDTF">2024-01-24T16:22:13Z</dcterms:created>
  <dcterms:modified xsi:type="dcterms:W3CDTF">2024-07-08T15:01:07Z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0x010100074BB5C1405E3E4D91E494E87767BB7A</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