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0" r:id="rId2"/>
    <p:sldId id="259" r:id="rId3"/>
    <p:sldId id="261" r:id="rId4"/>
    <p:sldId id="262" r:id="rId5"/>
    <p:sldId id="263" r:id="rId6"/>
    <p:sldId id="264" r:id="rId7"/>
    <p:sldId id="265" r:id="rId8"/>
    <p:sldId id="266" r:id="rId9"/>
    <p:sldId id="267" r:id="rId10"/>
    <p:sldId id="268" r:id="rId11"/>
    <p:sldId id="269" r:id="rId12"/>
    <p:sldId id="270" r:id="rId13"/>
    <p:sldId id="271"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36" autoAdjust="0"/>
    <p:restoredTop sz="94663"/>
  </p:normalViewPr>
  <p:slideViewPr>
    <p:cSldViewPr snapToGrid="0">
      <p:cViewPr varScale="1">
        <p:scale>
          <a:sx n="60" d="100"/>
          <a:sy n="60" d="100"/>
        </p:scale>
        <p:origin x="10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1C643-D55E-4EEA-A071-400F82D37146}" type="datetimeFigureOut">
              <a:rPr lang="en-GB" smtClean="0"/>
              <a:t>08/02/2021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241DF-0B4C-4350-B69D-F3507402665E}" type="slidenum">
              <a:rPr lang="en-GB" smtClean="0"/>
              <a:t>‹#›</a:t>
            </a:fld>
            <a:endParaRPr lang="en-GB"/>
          </a:p>
        </p:txBody>
      </p:sp>
    </p:spTree>
    <p:extLst>
      <p:ext uri="{BB962C8B-B14F-4D97-AF65-F5344CB8AC3E}">
        <p14:creationId xmlns:p14="http://schemas.microsoft.com/office/powerpoint/2010/main" val="380675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9241DF-0B4C-4350-B69D-F3507402665E}" type="slidenum">
              <a:rPr lang="en-GB" smtClean="0"/>
              <a:t>1</a:t>
            </a:fld>
            <a:endParaRPr lang="en-GB"/>
          </a:p>
        </p:txBody>
      </p:sp>
    </p:spTree>
    <p:extLst>
      <p:ext uri="{BB962C8B-B14F-4D97-AF65-F5344CB8AC3E}">
        <p14:creationId xmlns:p14="http://schemas.microsoft.com/office/powerpoint/2010/main" val="116647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8603" y="1385835"/>
            <a:ext cx="7635499" cy="551454"/>
          </a:xfrm>
          <a:prstGeom prst="rect">
            <a:avLst/>
          </a:prstGeom>
        </p:spPr>
        <p:txBody>
          <a:bodyPr lIns="0" tIns="0" rIns="0" bIns="0" anchor="t"/>
          <a:lstStyle>
            <a:lvl1pPr algn="l">
              <a:defRPr sz="3600">
                <a:solidFill>
                  <a:schemeClr val="tx1">
                    <a:lumMod val="75000"/>
                    <a:lumOff val="25000"/>
                  </a:schemeClr>
                </a:solidFill>
                <a:latin typeface="Helvetica" pitchFamily="2" charset="0"/>
              </a:defRPr>
            </a:lvl1pPr>
          </a:lstStyle>
          <a:p>
            <a:r>
              <a:rPr lang="en-US" dirty="0"/>
              <a:t>Click to edit Master title style</a:t>
            </a:r>
            <a:endParaRPr lang="en-GB" dirty="0"/>
          </a:p>
        </p:txBody>
      </p:sp>
      <p:sp>
        <p:nvSpPr>
          <p:cNvPr id="3" name="Subtitle 2"/>
          <p:cNvSpPr>
            <a:spLocks noGrp="1"/>
          </p:cNvSpPr>
          <p:nvPr>
            <p:ph type="subTitle" idx="1"/>
          </p:nvPr>
        </p:nvSpPr>
        <p:spPr>
          <a:xfrm>
            <a:off x="557938" y="2200759"/>
            <a:ext cx="7671661" cy="3797085"/>
          </a:xfrm>
          <a:prstGeom prst="rect">
            <a:avLst/>
          </a:prstGeom>
          <a:solidFill>
            <a:schemeClr val="bg1"/>
          </a:solidFill>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Rectangle 7">
            <a:extLst>
              <a:ext uri="{FF2B5EF4-FFF2-40B4-BE49-F238E27FC236}">
                <a16:creationId xmlns:a16="http://schemas.microsoft.com/office/drawing/2014/main" id="{0EB8E9D5-8169-214E-B73A-351AFBAEB507}"/>
              </a:ext>
            </a:extLst>
          </p:cNvPr>
          <p:cNvSpPr/>
          <p:nvPr userDrawn="1"/>
        </p:nvSpPr>
        <p:spPr>
          <a:xfrm>
            <a:off x="-154983" y="0"/>
            <a:ext cx="12584624" cy="976393"/>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A0E1B2-69FA-A54E-9DD8-5AC7EAF8AE8C}"/>
              </a:ext>
            </a:extLst>
          </p:cNvPr>
          <p:cNvSpPr txBox="1"/>
          <p:nvPr userDrawn="1"/>
        </p:nvSpPr>
        <p:spPr>
          <a:xfrm>
            <a:off x="449451" y="325464"/>
            <a:ext cx="8787539" cy="461665"/>
          </a:xfrm>
          <a:prstGeom prst="rect">
            <a:avLst/>
          </a:prstGeom>
          <a:noFill/>
        </p:spPr>
        <p:txBody>
          <a:bodyPr wrap="square" rtlCol="0">
            <a:spAutoFit/>
          </a:bodyPr>
          <a:lstStyle/>
          <a:p>
            <a:r>
              <a:rPr lang="en-US" sz="2400" dirty="0">
                <a:latin typeface="Helvetica Light" panose="020B0403020202020204" pitchFamily="34" charset="0"/>
              </a:rPr>
              <a:t>Remote learning entitlements</a:t>
            </a:r>
          </a:p>
        </p:txBody>
      </p:sp>
      <p:cxnSp>
        <p:nvCxnSpPr>
          <p:cNvPr id="11" name="Straight Connector 10">
            <a:extLst>
              <a:ext uri="{FF2B5EF4-FFF2-40B4-BE49-F238E27FC236}">
                <a16:creationId xmlns:a16="http://schemas.microsoft.com/office/drawing/2014/main" id="{B81C36DD-D9B0-724E-B237-5F765FDB9FD0}"/>
              </a:ext>
            </a:extLst>
          </p:cNvPr>
          <p:cNvCxnSpPr/>
          <p:nvPr userDrawn="1"/>
        </p:nvCxnSpPr>
        <p:spPr>
          <a:xfrm>
            <a:off x="526942" y="6400800"/>
            <a:ext cx="11282766"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4172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45A645E-3A57-A04B-B7F3-05222B16B5A2}"/>
              </a:ext>
            </a:extLst>
          </p:cNvPr>
          <p:cNvCxnSpPr/>
          <p:nvPr userDrawn="1"/>
        </p:nvCxnSpPr>
        <p:spPr>
          <a:xfrm>
            <a:off x="526942" y="6400800"/>
            <a:ext cx="11282766" cy="0"/>
          </a:xfrm>
          <a:prstGeom prst="line">
            <a:avLst/>
          </a:prstGeom>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46E4B72D-A922-3641-A3B1-4835BDCC04A8}"/>
              </a:ext>
            </a:extLst>
          </p:cNvPr>
          <p:cNvSpPr>
            <a:spLocks noGrp="1"/>
          </p:cNvSpPr>
          <p:nvPr>
            <p:ph type="ctrTitle"/>
          </p:nvPr>
        </p:nvSpPr>
        <p:spPr>
          <a:xfrm>
            <a:off x="578603" y="1385835"/>
            <a:ext cx="7635499" cy="551454"/>
          </a:xfrm>
          <a:prstGeom prst="rect">
            <a:avLst/>
          </a:prstGeom>
        </p:spPr>
        <p:txBody>
          <a:bodyPr lIns="0" tIns="0" rIns="0" bIns="0" anchor="t"/>
          <a:lstStyle>
            <a:lvl1pPr algn="l">
              <a:defRPr sz="3600">
                <a:solidFill>
                  <a:schemeClr val="tx1">
                    <a:lumMod val="75000"/>
                    <a:lumOff val="25000"/>
                  </a:schemeClr>
                </a:solidFill>
                <a:latin typeface="Helvetica" pitchFamily="2" charset="0"/>
              </a:defRPr>
            </a:lvl1pPr>
          </a:lstStyle>
          <a:p>
            <a:r>
              <a:rPr lang="en-US" dirty="0"/>
              <a:t>Click to edit Master title style</a:t>
            </a:r>
            <a:endParaRPr lang="en-GB" dirty="0"/>
          </a:p>
        </p:txBody>
      </p:sp>
    </p:spTree>
    <p:extLst>
      <p:ext uri="{BB962C8B-B14F-4D97-AF65-F5344CB8AC3E}">
        <p14:creationId xmlns:p14="http://schemas.microsoft.com/office/powerpoint/2010/main" val="330862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A48754-3B4D-4420-894B-D3009366B1A0}"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F3B61-A48C-4682-9DD9-BB1E15B6AD56}" type="slidenum">
              <a:rPr lang="en-GB" smtClean="0"/>
              <a:t>‹#›</a:t>
            </a:fld>
            <a:endParaRPr lang="en-GB"/>
          </a:p>
        </p:txBody>
      </p:sp>
    </p:spTree>
    <p:extLst>
      <p:ext uri="{BB962C8B-B14F-4D97-AF65-F5344CB8AC3E}">
        <p14:creationId xmlns:p14="http://schemas.microsoft.com/office/powerpoint/2010/main" val="3322492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02CE3-9909-464A-85BF-3440FEA83F0F}"/>
              </a:ext>
            </a:extLst>
          </p:cNvPr>
          <p:cNvSpPr/>
          <p:nvPr userDrawn="1"/>
        </p:nvSpPr>
        <p:spPr>
          <a:xfrm>
            <a:off x="-1" y="1"/>
            <a:ext cx="12192001" cy="69137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7A87D-F018-DA45-8373-ECD8B8656E31}"/>
              </a:ext>
            </a:extLst>
          </p:cNvPr>
          <p:cNvSpPr txBox="1"/>
          <p:nvPr userDrawn="1"/>
        </p:nvSpPr>
        <p:spPr>
          <a:xfrm>
            <a:off x="449451" y="258558"/>
            <a:ext cx="8787539" cy="276999"/>
          </a:xfrm>
          <a:prstGeom prst="rect">
            <a:avLst/>
          </a:prstGeom>
          <a:noFill/>
        </p:spPr>
        <p:txBody>
          <a:bodyPr wrap="square" lIns="0" tIns="0" rIns="0" bIns="0" rtlCol="0">
            <a:spAutoFit/>
          </a:bodyPr>
          <a:lstStyle/>
          <a:p>
            <a:r>
              <a:rPr lang="en-GB" sz="1800" dirty="0" smtClean="0">
                <a:solidFill>
                  <a:srgbClr val="002060"/>
                </a:solidFill>
                <a:latin typeface="Helvetica" pitchFamily="2" charset="0"/>
                <a:cs typeface="Arial" panose="020B0604020202020204" pitchFamily="34" charset="0"/>
              </a:rPr>
              <a:t>Remote learning entitlements:</a:t>
            </a:r>
            <a:r>
              <a:rPr lang="en-GB" sz="1800" baseline="0" dirty="0" smtClean="0">
                <a:solidFill>
                  <a:srgbClr val="002060"/>
                </a:solidFill>
                <a:latin typeface="Helvetica" pitchFamily="2" charset="0"/>
                <a:cs typeface="Arial" panose="020B0604020202020204" pitchFamily="34" charset="0"/>
              </a:rPr>
              <a:t> Examples from the national overviews of practice</a:t>
            </a:r>
            <a:endParaRPr lang="en-US" sz="1800" dirty="0">
              <a:latin typeface="Helvetica" pitchFamily="2" charset="0"/>
            </a:endParaRPr>
          </a:p>
        </p:txBody>
      </p:sp>
    </p:spTree>
    <p:extLst>
      <p:ext uri="{BB962C8B-B14F-4D97-AF65-F5344CB8AC3E}">
        <p14:creationId xmlns:p14="http://schemas.microsoft.com/office/powerpoint/2010/main" val="325578711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cid:9BF720EB-ED07-4474-ACB4-984DBF59C6BA@lan" TargetMode="External"/><Relationship Id="rId5" Type="http://schemas.openxmlformats.org/officeDocument/2006/relationships/image" Target="../media/image2.png"/><Relationship Id="rId4" Type="http://schemas.openxmlformats.org/officeDocument/2006/relationships/hyperlink" Target="https://education.gov.scot/improvement/covid-19-education-recovery/national-overviews/national-overview-of-practice-reports/"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rodigygame.com/main-en/" TargetMode="External"/><Relationship Id="rId13" Type="http://schemas.openxmlformats.org/officeDocument/2006/relationships/slide" Target="slide7.xml"/><Relationship Id="rId3" Type="http://schemas.openxmlformats.org/officeDocument/2006/relationships/image" Target="../media/image4.png"/><Relationship Id="rId7" Type="http://schemas.openxmlformats.org/officeDocument/2006/relationships/image" Target="../media/image16.png"/><Relationship Id="rId12"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hyperlink" Target="https://www.sumdog.com/user/sign_in?to=%2Fhouse" TargetMode="External"/><Relationship Id="rId11" Type="http://schemas.openxmlformats.org/officeDocument/2006/relationships/image" Target="../media/image17.png"/><Relationship Id="rId5" Type="http://schemas.openxmlformats.org/officeDocument/2006/relationships/image" Target="../media/image6.png"/><Relationship Id="rId10" Type="http://schemas.openxmlformats.org/officeDocument/2006/relationships/hyperlink" Target="https://www.topmarks.co.uk/maths-games/hit-the-button" TargetMode="External"/><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8.png"/><Relationship Id="rId1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hyperlink" Target="https://pixabay.com/en/blue-chairs-furniture-comfortable-575877/"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slide" Target="slide2.xml"/><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hyperlink" Target="https://www.bbc.co.uk/newsroun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slide" Target="slide11.xml"/><Relationship Id="rId12"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hyperlink" Target="https://learn.nessy.com/account/login#/accountLogin" TargetMode="External"/><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hyperlink" Target="https://stories.audible.com/pdp/B07533YSBN?ref=adbl_ent_anon_sc_pdp_pc_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www.prodigygame.com/main-en/" TargetMode="External"/><Relationship Id="rId4" Type="http://schemas.openxmlformats.org/officeDocument/2006/relationships/image" Target="../media/image6.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https://youtu.be/msjPx83tYH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slide" Target="slide12.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slide" Target="slide11.xml"/><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image" Target="../media/image5.png"/><Relationship Id="rId9"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2.xml"/><Relationship Id="rId10" Type="http://schemas.openxmlformats.org/officeDocument/2006/relationships/slide" Target="slide3.xml"/><Relationship Id="rId4" Type="http://schemas.openxmlformats.org/officeDocument/2006/relationships/image" Target="../media/image5.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prodigygame.com/main-en/" TargetMode="External"/><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17" Type="http://schemas.openxmlformats.org/officeDocument/2006/relationships/image" Target="../media/image9.png"/><Relationship Id="rId2" Type="http://schemas.openxmlformats.org/officeDocument/2006/relationships/image" Target="../media/image3.png"/><Relationship Id="rId16" Type="http://schemas.openxmlformats.org/officeDocument/2006/relationships/hyperlink" Target="https://pixabay.com/en/blue-chairs-furniture-comfortable-575877/"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5.png"/><Relationship Id="rId5" Type="http://schemas.openxmlformats.org/officeDocument/2006/relationships/slide" Target="slide2.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4.png"/><Relationship Id="rId7"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43D2AE86-83DA-B644-A499-0F9A0F25B988}"/>
              </a:ext>
            </a:extLst>
          </p:cNvPr>
          <p:cNvSpPr txBox="1">
            <a:spLocks/>
          </p:cNvSpPr>
          <p:nvPr/>
        </p:nvSpPr>
        <p:spPr>
          <a:xfrm>
            <a:off x="593725" y="1379788"/>
            <a:ext cx="5078278" cy="551454"/>
          </a:xfrm>
          <a:prstGeom prst="rect">
            <a:avLst/>
          </a:prstGeom>
        </p:spPr>
        <p:txBody>
          <a:bodyPr lIns="0" tIns="0" rIns="0" bIns="0" anchor="t"/>
          <a:lstStyle>
            <a:lvl1pPr algn="l" defTabSz="914400" rtl="0" eaLnBrk="1" latinLnBrk="0" hangingPunct="1">
              <a:lnSpc>
                <a:spcPct val="90000"/>
              </a:lnSpc>
              <a:spcBef>
                <a:spcPct val="0"/>
              </a:spcBef>
              <a:buNone/>
              <a:defRPr sz="3600" kern="1200">
                <a:solidFill>
                  <a:schemeClr val="tx1">
                    <a:lumMod val="75000"/>
                    <a:lumOff val="25000"/>
                  </a:schemeClr>
                </a:solidFill>
                <a:latin typeface="Helvetica" pitchFamily="2" charset="0"/>
                <a:ea typeface="+mj-ea"/>
                <a:cs typeface="+mj-cs"/>
              </a:defRPr>
            </a:lvl1pPr>
          </a:lstStyle>
          <a:p>
            <a:endParaRPr lang="en-US" dirty="0"/>
          </a:p>
        </p:txBody>
      </p:sp>
      <p:sp>
        <p:nvSpPr>
          <p:cNvPr id="11" name="Title 10">
            <a:extLst>
              <a:ext uri="{FF2B5EF4-FFF2-40B4-BE49-F238E27FC236}">
                <a16:creationId xmlns:a16="http://schemas.microsoft.com/office/drawing/2014/main" id="{6A8298AD-252A-6B46-BBF1-9FA4A7AC002D}"/>
              </a:ext>
            </a:extLst>
          </p:cNvPr>
          <p:cNvSpPr>
            <a:spLocks noGrp="1"/>
          </p:cNvSpPr>
          <p:nvPr>
            <p:ph type="ctrTitle"/>
          </p:nvPr>
        </p:nvSpPr>
        <p:spPr>
          <a:xfrm>
            <a:off x="578603" y="1385835"/>
            <a:ext cx="5643777" cy="551454"/>
          </a:xfrm>
        </p:spPr>
        <p:txBody>
          <a:bodyPr/>
          <a:lstStyle/>
          <a:p>
            <a:r>
              <a:rPr lang="en-GB" dirty="0" smtClean="0">
                <a:latin typeface="Arial" panose="020B0604020202020204" pitchFamily="34" charset="0"/>
                <a:cs typeface="Arial" panose="020B0604020202020204" pitchFamily="34" charset="0"/>
              </a:rPr>
              <a:t>Use of virtual classrooms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
            </a:r>
            <a:br>
              <a:rPr lang="en-GB" b="1" dirty="0" smtClean="0">
                <a:latin typeface="Arial" panose="020B0604020202020204" pitchFamily="34" charset="0"/>
                <a:cs typeface="Arial" panose="020B0604020202020204" pitchFamily="34" charset="0"/>
              </a:rPr>
            </a:br>
            <a:r>
              <a:rPr lang="en-GB" b="1" dirty="0" smtClean="0">
                <a:latin typeface="Arial" panose="020B0604020202020204" pitchFamily="34" charset="0"/>
                <a:cs typeface="Arial" panose="020B0604020202020204" pitchFamily="34" charset="0"/>
              </a:rPr>
              <a:t>Bell’s Brae Primary School, </a:t>
            </a:r>
            <a:r>
              <a:rPr lang="en-GB" dirty="0" smtClean="0">
                <a:latin typeface="Arial" panose="020B0604020202020204" pitchFamily="34" charset="0"/>
                <a:cs typeface="Arial" panose="020B0604020202020204" pitchFamily="34" charset="0"/>
              </a:rPr>
              <a:t>Shetland Islands Council </a:t>
            </a:r>
            <a:r>
              <a:rPr lang="en-US" dirty="0"/>
              <a:t/>
            </a:r>
            <a:br>
              <a:rPr lang="en-US" dirty="0"/>
            </a:br>
            <a:endParaRPr lang="en-US" dirty="0"/>
          </a:p>
        </p:txBody>
      </p:sp>
      <p:pic>
        <p:nvPicPr>
          <p:cNvPr id="6" name="Picture 5" descr="Education Scotland RGB (45mm)"/>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8603" y="5507295"/>
            <a:ext cx="1619250" cy="647700"/>
          </a:xfrm>
          <a:prstGeom prst="rect">
            <a:avLst/>
          </a:prstGeom>
          <a:noFill/>
        </p:spPr>
      </p:pic>
      <p:sp>
        <p:nvSpPr>
          <p:cNvPr id="7" name="TextBox 6"/>
          <p:cNvSpPr txBox="1"/>
          <p:nvPr/>
        </p:nvSpPr>
        <p:spPr>
          <a:xfrm>
            <a:off x="2898775" y="5785663"/>
            <a:ext cx="4555672" cy="369332"/>
          </a:xfrm>
          <a:prstGeom prst="rect">
            <a:avLst/>
          </a:prstGeom>
          <a:noFill/>
        </p:spPr>
        <p:txBody>
          <a:bodyPr wrap="square" rtlCol="0">
            <a:spAutoFit/>
          </a:bodyPr>
          <a:lstStyle/>
          <a:p>
            <a:r>
              <a:rPr lang="en-GB" dirty="0" smtClean="0">
                <a:solidFill>
                  <a:srgbClr val="0070C0"/>
                </a:solidFill>
                <a:latin typeface="Arial" panose="020B0604020202020204" pitchFamily="34" charset="0"/>
                <a:cs typeface="Arial" panose="020B0604020202020204" pitchFamily="34" charset="0"/>
              </a:rPr>
              <a:t>&gt;</a:t>
            </a:r>
            <a:r>
              <a:rPr lang="en-GB" dirty="0" smtClean="0">
                <a:solidFill>
                  <a:srgbClr val="0070C0"/>
                </a:solidFill>
                <a:latin typeface="Arial" panose="020B0604020202020204" pitchFamily="34" charset="0"/>
                <a:cs typeface="Arial" panose="020B0604020202020204" pitchFamily="34" charset="0"/>
                <a:hlinkClick r:id="rId4"/>
              </a:rPr>
              <a:t>National overviews of practice</a:t>
            </a:r>
            <a:r>
              <a:rPr lang="en-GB" dirty="0" smtClean="0">
                <a:solidFill>
                  <a:srgbClr val="0070C0"/>
                </a:solidFill>
                <a:latin typeface="Arial" panose="020B0604020202020204" pitchFamily="34" charset="0"/>
                <a:cs typeface="Arial" panose="020B0604020202020204" pitchFamily="34" charset="0"/>
              </a:rPr>
              <a:t>&lt;</a:t>
            </a:r>
            <a:endParaRPr lang="en-GB" dirty="0">
              <a:solidFill>
                <a:srgbClr val="0070C0"/>
              </a:solidFill>
              <a:latin typeface="Arial" panose="020B0604020202020204" pitchFamily="34" charset="0"/>
              <a:cs typeface="Arial" panose="020B0604020202020204" pitchFamily="34" charset="0"/>
            </a:endParaRPr>
          </a:p>
        </p:txBody>
      </p:sp>
      <p:pic>
        <p:nvPicPr>
          <p:cNvPr id="10" name="Picture 9" descr="cid:9BF720EB-ED07-4474-ACB4-984DBF59C6BA@lan"/>
          <p:cNvPicPr/>
          <p:nvPr/>
        </p:nvPicPr>
        <p:blipFill>
          <a:blip r:embed="rId5" r:link="rId6">
            <a:extLst>
              <a:ext uri="{28A0092B-C50C-407E-A947-70E740481C1C}">
                <a14:useLocalDpi xmlns:a14="http://schemas.microsoft.com/office/drawing/2010/main"/>
              </a:ext>
            </a:extLst>
          </a:blip>
          <a:srcRect/>
          <a:stretch>
            <a:fillRect/>
          </a:stretch>
        </p:blipFill>
        <p:spPr bwMode="auto">
          <a:xfrm>
            <a:off x="6923302" y="1379788"/>
            <a:ext cx="4910421" cy="4405875"/>
          </a:xfrm>
          <a:prstGeom prst="rect">
            <a:avLst/>
          </a:prstGeom>
          <a:noFill/>
          <a:ln>
            <a:noFill/>
          </a:ln>
        </p:spPr>
      </p:pic>
    </p:spTree>
    <p:extLst>
      <p:ext uri="{BB962C8B-B14F-4D97-AF65-F5344CB8AC3E}">
        <p14:creationId xmlns:p14="http://schemas.microsoft.com/office/powerpoint/2010/main" val="171898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2684" y="-130629"/>
            <a:ext cx="8556171" cy="6408216"/>
          </a:xfrm>
          <a:prstGeom prst="rect">
            <a:avLst/>
          </a:prstGeom>
        </p:spPr>
      </p:pic>
      <p:pic>
        <p:nvPicPr>
          <p:cNvPr id="5" name="Picture 4"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7" name="Picture 6" descr="Bookshelves Rack · Free vector graphic on Pixabay"/>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62263" y="2700338"/>
            <a:ext cx="3896160" cy="2142888"/>
          </a:xfrm>
          <a:prstGeom prst="rect">
            <a:avLst/>
          </a:prstGeom>
        </p:spPr>
      </p:pic>
      <p:pic>
        <p:nvPicPr>
          <p:cNvPr id="8" name="Picture 7" descr="Flower Illustration Potted Plant · Free image on Pixabay"/>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3487" y="2438793"/>
            <a:ext cx="951021" cy="749984"/>
          </a:xfrm>
          <a:prstGeom prst="rect">
            <a:avLst/>
          </a:prstGeom>
        </p:spPr>
      </p:pic>
      <p:sp>
        <p:nvSpPr>
          <p:cNvPr id="11" name="TextBox 10"/>
          <p:cNvSpPr txBox="1"/>
          <p:nvPr/>
        </p:nvSpPr>
        <p:spPr>
          <a:xfrm>
            <a:off x="1086224" y="323196"/>
            <a:ext cx="6309846" cy="646331"/>
          </a:xfrm>
          <a:prstGeom prst="rect">
            <a:avLst/>
          </a:prstGeom>
          <a:solidFill>
            <a:schemeClr val="accent1">
              <a:lumMod val="40000"/>
              <a:lumOff val="60000"/>
            </a:schemeClr>
          </a:solidFill>
        </p:spPr>
        <p:txBody>
          <a:bodyPr wrap="square" rtlCol="0">
            <a:spAutoFit/>
          </a:bodyPr>
          <a:lstStyle/>
          <a:p>
            <a:pPr algn="ctr" fontAlgn="base"/>
            <a:r>
              <a:rPr lang="en-US" b="1" u="sng" dirty="0"/>
              <a:t>Circles</a:t>
            </a:r>
          </a:p>
          <a:p>
            <a:pPr algn="ctr" fontAlgn="base"/>
            <a:endParaRPr lang="en-US" b="1" u="sng" dirty="0"/>
          </a:p>
        </p:txBody>
      </p:sp>
      <p:sp>
        <p:nvSpPr>
          <p:cNvPr id="15" name="TextBox 14">
            <a:extLst>
              <a:ext uri="{FF2B5EF4-FFF2-40B4-BE49-F238E27FC236}">
                <a16:creationId xmlns:a16="http://schemas.microsoft.com/office/drawing/2014/main" id="{7855887F-8BAA-47F6-A003-189C32AD139E}"/>
              </a:ext>
            </a:extLst>
          </p:cNvPr>
          <p:cNvSpPr txBox="1"/>
          <p:nvPr/>
        </p:nvSpPr>
        <p:spPr>
          <a:xfrm>
            <a:off x="901844" y="2565207"/>
            <a:ext cx="1852386" cy="369332"/>
          </a:xfrm>
          <a:prstGeom prst="rect">
            <a:avLst/>
          </a:prstGeom>
          <a:solidFill>
            <a:schemeClr val="accent2">
              <a:lumMod val="60000"/>
              <a:lumOff val="40000"/>
            </a:schemeClr>
          </a:solidFill>
        </p:spPr>
        <p:txBody>
          <a:bodyPr wrap="square" rtlCol="0">
            <a:spAutoFit/>
          </a:bodyPr>
          <a:lstStyle/>
          <a:p>
            <a:pPr algn="ctr" rtl="0" fontAlgn="base"/>
            <a:r>
              <a:rPr lang="en-GB" b="1" u="sng" dirty="0">
                <a:solidFill>
                  <a:srgbClr val="000000"/>
                </a:solidFill>
                <a:latin typeface="Calibri" panose="020F0502020204030204" pitchFamily="34" charset="0"/>
              </a:rPr>
              <a:t>Squares</a:t>
            </a:r>
          </a:p>
        </p:txBody>
      </p:sp>
      <p:sp>
        <p:nvSpPr>
          <p:cNvPr id="16" name="TextBox 15">
            <a:extLst>
              <a:ext uri="{FF2B5EF4-FFF2-40B4-BE49-F238E27FC236}">
                <a16:creationId xmlns:a16="http://schemas.microsoft.com/office/drawing/2014/main" id="{6F300312-3C58-492C-BB2E-CBA4A05DEC50}"/>
              </a:ext>
            </a:extLst>
          </p:cNvPr>
          <p:cNvSpPr txBox="1"/>
          <p:nvPr/>
        </p:nvSpPr>
        <p:spPr>
          <a:xfrm>
            <a:off x="5498145" y="2398198"/>
            <a:ext cx="2020942" cy="646331"/>
          </a:xfrm>
          <a:prstGeom prst="rect">
            <a:avLst/>
          </a:prstGeom>
          <a:solidFill>
            <a:schemeClr val="accent6">
              <a:lumMod val="40000"/>
              <a:lumOff val="60000"/>
            </a:schemeClr>
          </a:solidFill>
        </p:spPr>
        <p:txBody>
          <a:bodyPr wrap="square" rtlCol="0">
            <a:spAutoFit/>
          </a:bodyPr>
          <a:lstStyle/>
          <a:p>
            <a:pPr algn="ctr" rtl="0" fontAlgn="base"/>
            <a:r>
              <a:rPr lang="en-GB" b="1" u="sng" dirty="0">
                <a:solidFill>
                  <a:srgbClr val="000000"/>
                </a:solidFill>
                <a:latin typeface="Calibri" panose="020F0502020204030204" pitchFamily="34" charset="0"/>
              </a:rPr>
              <a:t>Triangles</a:t>
            </a:r>
          </a:p>
          <a:p>
            <a:pPr algn="ctr" rtl="0" fontAlgn="base"/>
            <a:endParaRPr lang="en-GB" b="1" i="0" u="sng" dirty="0">
              <a:solidFill>
                <a:srgbClr val="000000"/>
              </a:solidFill>
              <a:latin typeface="Calibri" panose="020F0502020204030204" pitchFamily="34" charset="0"/>
            </a:endParaRPr>
          </a:p>
        </p:txBody>
      </p:sp>
      <p:pic>
        <p:nvPicPr>
          <p:cNvPr id="2054" name="Picture 6" descr="Sumdog — Watssman">
            <a:hlinkClick r:id="rId6"/>
            <a:extLst>
              <a:ext uri="{FF2B5EF4-FFF2-40B4-BE49-F238E27FC236}">
                <a16:creationId xmlns:a16="http://schemas.microsoft.com/office/drawing/2014/main" id="{AEA485BC-971E-4D20-B3F5-D60B04B1280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38998" y="3918932"/>
            <a:ext cx="817541" cy="5450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rents | Prodigy Education">
            <a:hlinkClick r:id="rId8"/>
            <a:extLst>
              <a:ext uri="{FF2B5EF4-FFF2-40B4-BE49-F238E27FC236}">
                <a16:creationId xmlns:a16="http://schemas.microsoft.com/office/drawing/2014/main" id="{E2F3E6FB-FECE-4F17-A35F-ABC63B98595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6443845" y="5405581"/>
            <a:ext cx="72419" cy="7490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Learning Resources – Lodge Farm Primary School">
            <a:hlinkClick r:id="rId10"/>
            <a:extLst>
              <a:ext uri="{FF2B5EF4-FFF2-40B4-BE49-F238E27FC236}">
                <a16:creationId xmlns:a16="http://schemas.microsoft.com/office/drawing/2014/main" id="{CC699216-7E6B-43D4-AB85-65AA6E5316B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682460" y="3303767"/>
            <a:ext cx="709486" cy="47668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rents | Prodigy Education">
            <a:hlinkClick r:id="rId8"/>
            <a:extLst>
              <a:ext uri="{FF2B5EF4-FFF2-40B4-BE49-F238E27FC236}">
                <a16:creationId xmlns:a16="http://schemas.microsoft.com/office/drawing/2014/main" id="{E99BD5B6-225D-4E5A-B1C7-FD91ECB055E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690995" y="2593492"/>
            <a:ext cx="525328" cy="5433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artoon star with legs and arms #star #cartoon #funny | Star clipart,  Cartoon clip art, Clip art">
            <a:hlinkClick r:id="rId13" action="ppaction://hlinksldjump"/>
            <a:extLst>
              <a:ext uri="{FF2B5EF4-FFF2-40B4-BE49-F238E27FC236}">
                <a16:creationId xmlns:a16="http://schemas.microsoft.com/office/drawing/2014/main" id="{89131672-4C6D-4F76-A048-6AFC27994A2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759499" y="2232904"/>
            <a:ext cx="843719" cy="95265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29451D1-BADC-4389-AB67-B5673B22EED4}"/>
              </a:ext>
            </a:extLst>
          </p:cNvPr>
          <p:cNvSpPr/>
          <p:nvPr/>
        </p:nvSpPr>
        <p:spPr>
          <a:xfrm>
            <a:off x="8530024" y="413508"/>
            <a:ext cx="2974183" cy="1827486"/>
          </a:xfrm>
          <a:prstGeom prst="rect">
            <a:avLst/>
          </a:prstGeom>
          <a:solidFill>
            <a:srgbClr val="E5C7E5"/>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18" name="Ribbon: Tilted Down 17">
            <a:extLst>
              <a:ext uri="{FF2B5EF4-FFF2-40B4-BE49-F238E27FC236}">
                <a16:creationId xmlns:a16="http://schemas.microsoft.com/office/drawing/2014/main" id="{3A843569-EB3E-4B47-B348-B1AD10CBFEE7}"/>
              </a:ext>
            </a:extLst>
          </p:cNvPr>
          <p:cNvSpPr/>
          <p:nvPr/>
        </p:nvSpPr>
        <p:spPr>
          <a:xfrm>
            <a:off x="8931372" y="483301"/>
            <a:ext cx="2157941" cy="787544"/>
          </a:xfrm>
          <a:prstGeom prst="ribbon">
            <a:avLst/>
          </a:prstGeom>
          <a:solidFill>
            <a:srgbClr val="F565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Shetland </a:t>
            </a:r>
            <a:r>
              <a:rPr lang="en-GB" sz="1000" dirty="0" err="1"/>
              <a:t>Sumdog</a:t>
            </a:r>
            <a:r>
              <a:rPr lang="en-GB" sz="1000" dirty="0"/>
              <a:t> Contest</a:t>
            </a:r>
          </a:p>
        </p:txBody>
      </p:sp>
      <p:sp>
        <p:nvSpPr>
          <p:cNvPr id="19" name="Flowchart: Punched Tape 18">
            <a:extLst>
              <a:ext uri="{FF2B5EF4-FFF2-40B4-BE49-F238E27FC236}">
                <a16:creationId xmlns:a16="http://schemas.microsoft.com/office/drawing/2014/main" id="{B3F3D1B6-5CB5-4DE9-8CC5-8AB7C4534EF9}"/>
              </a:ext>
            </a:extLst>
          </p:cNvPr>
          <p:cNvSpPr/>
          <p:nvPr/>
        </p:nvSpPr>
        <p:spPr>
          <a:xfrm>
            <a:off x="9363110" y="1122612"/>
            <a:ext cx="1344349" cy="372478"/>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15</a:t>
            </a:r>
            <a:r>
              <a:rPr lang="en-GB" sz="1100" b="1" baseline="30000" dirty="0"/>
              <a:t>th</a:t>
            </a:r>
            <a:r>
              <a:rPr lang="en-GB" sz="1100" b="1" dirty="0"/>
              <a:t> – 21</a:t>
            </a:r>
            <a:r>
              <a:rPr lang="en-GB" sz="1100" b="1" baseline="30000" dirty="0"/>
              <a:t>st</a:t>
            </a:r>
            <a:r>
              <a:rPr lang="en-GB" sz="1100" b="1" dirty="0"/>
              <a:t> January</a:t>
            </a:r>
          </a:p>
        </p:txBody>
      </p:sp>
      <p:pic>
        <p:nvPicPr>
          <p:cNvPr id="20" name="Picture 6" descr="Sumdog — Watssman">
            <a:hlinkClick r:id="rId6"/>
            <a:extLst>
              <a:ext uri="{FF2B5EF4-FFF2-40B4-BE49-F238E27FC236}">
                <a16:creationId xmlns:a16="http://schemas.microsoft.com/office/drawing/2014/main" id="{F15A13CB-494E-44BF-910B-7253A3A36D6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530024" y="1458631"/>
            <a:ext cx="1052410" cy="701607"/>
          </a:xfrm>
          <a:prstGeom prst="rect">
            <a:avLst/>
          </a:prstGeom>
          <a:noFill/>
          <a:extLst>
            <a:ext uri="{909E8E84-426E-40DD-AFC4-6F175D3DCCD1}">
              <a14:hiddenFill xmlns:a14="http://schemas.microsoft.com/office/drawing/2010/main">
                <a:solidFill>
                  <a:srgbClr val="FFFFFF"/>
                </a:solidFill>
              </a14:hiddenFill>
            </a:ext>
          </a:extLst>
        </p:spPr>
      </p:pic>
      <p:sp>
        <p:nvSpPr>
          <p:cNvPr id="21" name="Star: 6 Points 20">
            <a:hlinkClick r:id="rId6"/>
            <a:extLst>
              <a:ext uri="{FF2B5EF4-FFF2-40B4-BE49-F238E27FC236}">
                <a16:creationId xmlns:a16="http://schemas.microsoft.com/office/drawing/2014/main" id="{0CB277D7-E22F-4C4E-BD6F-183F7B8B8E85}"/>
              </a:ext>
            </a:extLst>
          </p:cNvPr>
          <p:cNvSpPr/>
          <p:nvPr/>
        </p:nvSpPr>
        <p:spPr>
          <a:xfrm>
            <a:off x="10462439" y="1259612"/>
            <a:ext cx="925917" cy="95265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Join Here!</a:t>
            </a:r>
          </a:p>
        </p:txBody>
      </p:sp>
    </p:spTree>
    <p:extLst>
      <p:ext uri="{BB962C8B-B14F-4D97-AF65-F5344CB8AC3E}">
        <p14:creationId xmlns:p14="http://schemas.microsoft.com/office/powerpoint/2010/main" val="287776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9" name="Picture 8"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137760" y="131707"/>
            <a:ext cx="3580538" cy="2528755"/>
          </a:xfrm>
          <a:prstGeom prst="rect">
            <a:avLst/>
          </a:prstGeom>
        </p:spPr>
      </p:pic>
      <p:pic>
        <p:nvPicPr>
          <p:cNvPr id="10" name="Picture 9"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9779" y="407805"/>
            <a:ext cx="1923219" cy="1361639"/>
          </a:xfrm>
          <a:prstGeom prst="rect">
            <a:avLst/>
          </a:prstGeom>
        </p:spPr>
      </p:pic>
      <p:sp>
        <p:nvSpPr>
          <p:cNvPr id="11" name="TextBox 10">
            <a:hlinkClick r:id="rId5" action="ppaction://hlinksldjump"/>
          </p:cNvPr>
          <p:cNvSpPr txBox="1"/>
          <p:nvPr/>
        </p:nvSpPr>
        <p:spPr>
          <a:xfrm>
            <a:off x="8619759" y="756193"/>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5"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sp>
        <p:nvSpPr>
          <p:cNvPr id="12" name="Rectangle 11"/>
          <p:cNvSpPr/>
          <p:nvPr/>
        </p:nvSpPr>
        <p:spPr>
          <a:xfrm>
            <a:off x="807356" y="407805"/>
            <a:ext cx="6681393" cy="707886"/>
          </a:xfrm>
          <a:prstGeom prst="rect">
            <a:avLst/>
          </a:prstGeom>
          <a:noFill/>
          <a:ln>
            <a:solidFill>
              <a:schemeClr val="bg1"/>
            </a:solidFill>
          </a:ln>
        </p:spPr>
        <p:txBody>
          <a:bodyPr wrap="square" lIns="91440" tIns="45720" rIns="91440" bIns="45720" anchor="t">
            <a:spAutoFit/>
          </a:bodyPr>
          <a:lstStyle/>
          <a:p>
            <a:pPr algn="ctr"/>
            <a:r>
              <a:rPr lang="en-US" sz="4000" b="1" dirty="0">
                <a:ln w="22225">
                  <a:solidFill>
                    <a:srgbClr val="FF0000"/>
                  </a:solidFill>
                  <a:prstDash val="solid"/>
                </a:ln>
                <a:solidFill>
                  <a:srgbClr val="FF9999"/>
                </a:solidFill>
                <a:cs typeface="Calibri"/>
              </a:rPr>
              <a:t>Wednesday 20th January 2021</a:t>
            </a:r>
          </a:p>
        </p:txBody>
      </p:sp>
      <p:sp>
        <p:nvSpPr>
          <p:cNvPr id="13" name="TextBox 12"/>
          <p:cNvSpPr txBox="1"/>
          <p:nvPr/>
        </p:nvSpPr>
        <p:spPr>
          <a:xfrm>
            <a:off x="875962" y="1088624"/>
            <a:ext cx="6468149" cy="954107"/>
          </a:xfrm>
          <a:prstGeom prst="rect">
            <a:avLst/>
          </a:prstGeom>
          <a:noFill/>
        </p:spPr>
        <p:txBody>
          <a:bodyPr wrap="square" lIns="91440" tIns="45720" rIns="91440" bIns="45720" rtlCol="0" anchor="t">
            <a:spAutoFit/>
          </a:bodyPr>
          <a:lstStyle/>
          <a:p>
            <a:pPr algn="just"/>
            <a:r>
              <a:rPr lang="en-GB" sz="1400" dirty="0"/>
              <a:t>This is our virtual classroom! If you see anything blue &amp; underlined, click on it to take you to that activity! Check the pinboard on the right for some extra activities. You can also click on some of the objects on the shelves. </a:t>
            </a:r>
            <a:r>
              <a:rPr lang="en-GB" sz="1400" b="1" dirty="0"/>
              <a:t>The star will always bring you back here.</a:t>
            </a:r>
          </a:p>
        </p:txBody>
      </p:sp>
      <p:sp>
        <p:nvSpPr>
          <p:cNvPr id="14" name="TextBox 13"/>
          <p:cNvSpPr txBox="1"/>
          <p:nvPr/>
        </p:nvSpPr>
        <p:spPr>
          <a:xfrm>
            <a:off x="3314623" y="1871942"/>
            <a:ext cx="4186238" cy="1938992"/>
          </a:xfrm>
          <a:prstGeom prst="rect">
            <a:avLst/>
          </a:prstGeom>
          <a:noFill/>
        </p:spPr>
        <p:txBody>
          <a:bodyPr wrap="square" lIns="91440" tIns="45720" rIns="91440" bIns="45720" rtlCol="0" anchor="t">
            <a:spAutoFit/>
          </a:bodyPr>
          <a:lstStyle/>
          <a:p>
            <a:pPr algn="ctr"/>
            <a:endParaRPr lang="en-GB" sz="2000" b="1" dirty="0">
              <a:cs typeface="Cavolini" panose="03000502040302020204" pitchFamily="66" charset="0"/>
            </a:endParaRPr>
          </a:p>
          <a:p>
            <a:pPr algn="ctr"/>
            <a:r>
              <a:rPr lang="en-GB" sz="2000" b="1" dirty="0">
                <a:cs typeface="Cavolini" panose="03000502040302020204" pitchFamily="66" charset="0"/>
              </a:rPr>
              <a:t>Today’s Activities</a:t>
            </a:r>
          </a:p>
          <a:p>
            <a:pPr marL="285750" indent="-285750">
              <a:buFont typeface="Arial"/>
              <a:buChar char="•"/>
            </a:pPr>
            <a:r>
              <a:rPr lang="en-GB" sz="1600" dirty="0">
                <a:cs typeface="Cavolini"/>
              </a:rPr>
              <a:t>Writing</a:t>
            </a:r>
          </a:p>
          <a:p>
            <a:pPr marL="285750" indent="-285750">
              <a:buFont typeface="Arial"/>
              <a:buChar char="•"/>
            </a:pPr>
            <a:r>
              <a:rPr lang="en-GB" sz="1600" dirty="0">
                <a:cs typeface="Cavolini"/>
              </a:rPr>
              <a:t>Maths</a:t>
            </a:r>
          </a:p>
          <a:p>
            <a:pPr marL="285750" indent="-285750">
              <a:buFont typeface="Arial"/>
              <a:buChar char="•"/>
            </a:pPr>
            <a:r>
              <a:rPr lang="en-GB" sz="1600" dirty="0">
                <a:cs typeface="Cavolini"/>
              </a:rPr>
              <a:t>Gym</a:t>
            </a:r>
          </a:p>
          <a:p>
            <a:pPr marL="285750" indent="-285750">
              <a:buFont typeface="Arial" panose="020B0604020202020204" pitchFamily="34" charset="0"/>
              <a:buChar char="•"/>
            </a:pPr>
            <a:r>
              <a:rPr lang="en-GB" sz="1600" dirty="0">
                <a:cs typeface="Cavolini" panose="03000502040302020204" pitchFamily="66" charset="0"/>
              </a:rPr>
              <a:t>Daily Mile – if the weather allows get outside for some fresh air!</a:t>
            </a:r>
          </a:p>
        </p:txBody>
      </p:sp>
      <p:pic>
        <p:nvPicPr>
          <p:cNvPr id="15" name="Picture 14"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pic>
        <p:nvPicPr>
          <p:cNvPr id="16" name="Picture 15" descr="Bookshelves Rack · Free vector graphic on Pixabay"/>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62263" y="2700338"/>
            <a:ext cx="3896160" cy="2142888"/>
          </a:xfrm>
          <a:prstGeom prst="rect">
            <a:avLst/>
          </a:prstGeom>
        </p:spPr>
      </p:pic>
      <p:pic>
        <p:nvPicPr>
          <p:cNvPr id="18" name="Picture 17" descr="Sticky note PNG">
            <a:extLst>
              <a:ext uri="{FF2B5EF4-FFF2-40B4-BE49-F238E27FC236}">
                <a16:creationId xmlns:a16="http://schemas.microsoft.com/office/drawing/2014/main" id="{CD4DF7F8-AADF-4471-8504-5F6EC0D1D3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2969" y="706669"/>
            <a:ext cx="2226519" cy="1576375"/>
          </a:xfrm>
          <a:prstGeom prst="rect">
            <a:avLst/>
          </a:prstGeom>
        </p:spPr>
      </p:pic>
      <p:pic>
        <p:nvPicPr>
          <p:cNvPr id="1028" name="Picture 4" descr="BBC Newsround - Content - ClassConnect">
            <a:hlinkClick r:id="rId9"/>
            <a:extLst>
              <a:ext uri="{FF2B5EF4-FFF2-40B4-BE49-F238E27FC236}">
                <a16:creationId xmlns:a16="http://schemas.microsoft.com/office/drawing/2014/main" id="{167E87C5-8AB5-49C5-8C56-BE3DB8E53870}"/>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436230" y="3232846"/>
            <a:ext cx="969519" cy="5737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1AD2F8-1E2F-4CA1-A5CC-12F72BA873B7}"/>
              </a:ext>
            </a:extLst>
          </p:cNvPr>
          <p:cNvSpPr txBox="1"/>
          <p:nvPr/>
        </p:nvSpPr>
        <p:spPr>
          <a:xfrm>
            <a:off x="10010343" y="991567"/>
            <a:ext cx="1394568" cy="830997"/>
          </a:xfrm>
          <a:prstGeom prst="rect">
            <a:avLst/>
          </a:prstGeom>
          <a:noFill/>
        </p:spPr>
        <p:txBody>
          <a:bodyPr wrap="square" rtlCol="0">
            <a:spAutoFit/>
          </a:bodyPr>
          <a:lstStyle/>
          <a:p>
            <a:pPr algn="ctr"/>
            <a:r>
              <a:rPr lang="en-GB" sz="1000" b="1" dirty="0"/>
              <a:t>You can email me if you have any questions.</a:t>
            </a:r>
          </a:p>
          <a:p>
            <a:endParaRPr lang="en-GB" sz="1000" dirty="0"/>
          </a:p>
          <a:p>
            <a:r>
              <a:rPr lang="en-GB" sz="800" dirty="0"/>
              <a:t>gw08graycarly@glow.sch.uk</a:t>
            </a:r>
          </a:p>
        </p:txBody>
      </p:sp>
      <p:pic>
        <p:nvPicPr>
          <p:cNvPr id="19" name="Picture 2" descr="cartoon star with legs and arms #star #cartoon #funny | Star clipart,  Cartoon clip art, Clip art">
            <a:hlinkClick r:id="rId11" action="ppaction://hlinksldjump"/>
            <a:extLst>
              <a:ext uri="{FF2B5EF4-FFF2-40B4-BE49-F238E27FC236}">
                <a16:creationId xmlns:a16="http://schemas.microsoft.com/office/drawing/2014/main" id="{756B9EF1-B2ED-4EEC-A385-F9EEAA25A04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oilet, seat&#10;&#10;Description automatically generated">
            <a:extLst>
              <a:ext uri="{FF2B5EF4-FFF2-40B4-BE49-F238E27FC236}">
                <a16:creationId xmlns:a16="http://schemas.microsoft.com/office/drawing/2014/main" id="{1AE1F7DB-8E96-4785-A697-A217ADF8E90A}"/>
              </a:ext>
            </a:extLst>
          </p:cNvPr>
          <p:cNvPicPr>
            <a:picLocks noChangeAspect="1"/>
          </p:cNvPicPr>
          <p:nvPr/>
        </p:nvPicPr>
        <p:blipFill>
          <a:blip r:embed="rId13" cstate="screen">
            <a:extLst>
              <a:ext uri="{28A0092B-C50C-407E-A947-70E740481C1C}">
                <a14:useLocalDpi xmlns:a14="http://schemas.microsoft.com/office/drawing/2010/main"/>
              </a:ext>
              <a:ext uri="{837473B0-CC2E-450A-ABE3-18F120FF3D39}">
                <a1611:picAttrSrcUrl xmlns="" xmlns:a1611="http://schemas.microsoft.com/office/drawing/2016/11/main" r:id="rId16"/>
              </a:ext>
            </a:extLst>
          </a:blip>
          <a:stretch>
            <a:fillRect/>
          </a:stretch>
        </p:blipFill>
        <p:spPr>
          <a:xfrm>
            <a:off x="65084" y="3895499"/>
            <a:ext cx="2183088" cy="2555810"/>
          </a:xfrm>
          <a:prstGeom prst="rect">
            <a:avLst/>
          </a:prstGeom>
        </p:spPr>
      </p:pic>
      <p:pic>
        <p:nvPicPr>
          <p:cNvPr id="17" name="Picture 1">
            <a:hlinkClick r:id="rId11" action="ppaction://hlinksldjump"/>
            <a:extLst>
              <a:ext uri="{FF2B5EF4-FFF2-40B4-BE49-F238E27FC236}">
                <a16:creationId xmlns:a16="http://schemas.microsoft.com/office/drawing/2014/main" id="{29435AE0-AFC1-4B77-A28E-72BBFF512258}"/>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640290" y="3914063"/>
            <a:ext cx="1009650" cy="549698"/>
          </a:xfrm>
          <a:prstGeom prst="rect">
            <a:avLst/>
          </a:prstGeom>
          <a:noFill/>
          <a:ln w="9525">
            <a:noFill/>
            <a:miter lim="800000"/>
            <a:headEnd/>
            <a:tailEnd/>
          </a:ln>
          <a:effectLst/>
        </p:spPr>
      </p:pic>
    </p:spTree>
    <p:extLst>
      <p:ext uri="{BB962C8B-B14F-4D97-AF65-F5344CB8AC3E}">
        <p14:creationId xmlns:p14="http://schemas.microsoft.com/office/powerpoint/2010/main" val="2165708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5" name="Picture 4"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6" name="Picture 5"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0117" y="479759"/>
            <a:ext cx="2542691" cy="1800225"/>
          </a:xfrm>
          <a:prstGeom prst="rect">
            <a:avLst/>
          </a:prstGeom>
        </p:spPr>
      </p:pic>
      <p:pic>
        <p:nvPicPr>
          <p:cNvPr id="7" name="Picture 6"/>
          <p:cNvPicPr>
            <a:picLocks noChangeAspect="1"/>
          </p:cNvPicPr>
          <p:nvPr/>
        </p:nvPicPr>
        <p:blipFill>
          <a:blip r:embed="rId5"/>
          <a:stretch>
            <a:fillRect/>
          </a:stretch>
        </p:blipFill>
        <p:spPr>
          <a:xfrm>
            <a:off x="8062502" y="2734548"/>
            <a:ext cx="3895682" cy="2139881"/>
          </a:xfrm>
          <a:prstGeom prst="rect">
            <a:avLst/>
          </a:prstGeom>
        </p:spPr>
      </p:pic>
      <p:pic>
        <p:nvPicPr>
          <p:cNvPr id="8" name="Picture 7"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sp>
        <p:nvSpPr>
          <p:cNvPr id="9" name="Rectangle 8"/>
          <p:cNvSpPr/>
          <p:nvPr/>
        </p:nvSpPr>
        <p:spPr>
          <a:xfrm>
            <a:off x="3500368" y="312657"/>
            <a:ext cx="1609928" cy="646331"/>
          </a:xfrm>
          <a:prstGeom prst="rect">
            <a:avLst/>
          </a:prstGeom>
          <a:noFill/>
          <a:ln>
            <a:solidFill>
              <a:schemeClr val="bg1"/>
            </a:solidFill>
          </a:ln>
        </p:spPr>
        <p:txBody>
          <a:bodyPr wrap="none" lIns="91440" tIns="45720" rIns="91440" bIns="45720">
            <a:spAutoFit/>
          </a:bodyPr>
          <a:lstStyle/>
          <a:p>
            <a:pPr algn="ctr"/>
            <a:r>
              <a:rPr lang="en-US" sz="3600" b="1" dirty="0">
                <a:ln w="22225">
                  <a:solidFill>
                    <a:srgbClr val="FF0000"/>
                  </a:solidFill>
                  <a:prstDash val="solid"/>
                </a:ln>
                <a:solidFill>
                  <a:srgbClr val="FF9999"/>
                </a:solidFill>
              </a:rPr>
              <a:t>Writing</a:t>
            </a:r>
            <a:endParaRPr lang="en-US" sz="3600" b="1" cap="none" spc="0" dirty="0">
              <a:ln w="22225">
                <a:solidFill>
                  <a:srgbClr val="FF0000"/>
                </a:solidFill>
                <a:prstDash val="solid"/>
              </a:ln>
              <a:solidFill>
                <a:srgbClr val="FF9999"/>
              </a:solidFill>
              <a:effectLst/>
            </a:endParaRPr>
          </a:p>
        </p:txBody>
      </p:sp>
      <p:sp>
        <p:nvSpPr>
          <p:cNvPr id="13" name="TextBox 12"/>
          <p:cNvSpPr txBox="1"/>
          <p:nvPr/>
        </p:nvSpPr>
        <p:spPr>
          <a:xfrm>
            <a:off x="801869" y="1215880"/>
            <a:ext cx="6614251" cy="338554"/>
          </a:xfrm>
          <a:prstGeom prst="rect">
            <a:avLst/>
          </a:prstGeom>
          <a:solidFill>
            <a:schemeClr val="accent6">
              <a:lumMod val="40000"/>
              <a:lumOff val="60000"/>
            </a:schemeClr>
          </a:solidFill>
        </p:spPr>
        <p:txBody>
          <a:bodyPr wrap="square" lIns="91440" tIns="45720" rIns="91440" bIns="45720" rtlCol="0" anchor="t">
            <a:spAutoFit/>
          </a:bodyPr>
          <a:lstStyle/>
          <a:p>
            <a:pPr fontAlgn="base"/>
            <a:endParaRPr lang="en-US" sz="1600" dirty="0"/>
          </a:p>
        </p:txBody>
      </p:sp>
      <p:pic>
        <p:nvPicPr>
          <p:cNvPr id="5122" name="Picture 2" descr="cartoon star with legs and arms #star #cartoon #funny | Star clipart,  Cartoon clip art, Clip art">
            <a:hlinkClick r:id="rId7" action="ppaction://hlinksldjump"/>
            <a:extLst>
              <a:ext uri="{FF2B5EF4-FFF2-40B4-BE49-F238E27FC236}">
                <a16:creationId xmlns:a16="http://schemas.microsoft.com/office/drawing/2014/main" id="{57585D36-7965-47C7-AD80-5EC21CAAD8E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id Normal | Competition | Whippersnapperkids | The UK's hottest place for  competitions">
            <a:hlinkClick r:id="rId9"/>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671038" y="2300239"/>
            <a:ext cx="853503" cy="9412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Nessy - Reading, Writing And Spelling Help For Children With Dyslexia">
            <a:hlinkClick r:id="rId11"/>
            <a:extLst>
              <a:ext uri="{FF2B5EF4-FFF2-40B4-BE49-F238E27FC236}">
                <a16:creationId xmlns:a16="http://schemas.microsoft.com/office/drawing/2014/main" id="{0F28B737-6F9E-468A-B262-759BEEC37ACD}"/>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010343" y="3231017"/>
            <a:ext cx="655423" cy="65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63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5" name="Picture 4"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6" name="Picture 5"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0117" y="479759"/>
            <a:ext cx="2542691" cy="1800225"/>
          </a:xfrm>
          <a:prstGeom prst="rect">
            <a:avLst/>
          </a:prstGeom>
        </p:spPr>
      </p:pic>
      <p:pic>
        <p:nvPicPr>
          <p:cNvPr id="7" name="Picture 6"/>
          <p:cNvPicPr>
            <a:picLocks noChangeAspect="1"/>
          </p:cNvPicPr>
          <p:nvPr/>
        </p:nvPicPr>
        <p:blipFill>
          <a:blip r:embed="rId5"/>
          <a:stretch>
            <a:fillRect/>
          </a:stretch>
        </p:blipFill>
        <p:spPr>
          <a:xfrm>
            <a:off x="8062502" y="2734548"/>
            <a:ext cx="3895682" cy="2139881"/>
          </a:xfrm>
          <a:prstGeom prst="rect">
            <a:avLst/>
          </a:prstGeom>
        </p:spPr>
      </p:pic>
      <p:pic>
        <p:nvPicPr>
          <p:cNvPr id="8" name="Picture 7"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sp>
        <p:nvSpPr>
          <p:cNvPr id="9" name="Rectangle 8"/>
          <p:cNvSpPr/>
          <p:nvPr/>
        </p:nvSpPr>
        <p:spPr>
          <a:xfrm>
            <a:off x="3022768" y="312657"/>
            <a:ext cx="2565126" cy="646331"/>
          </a:xfrm>
          <a:prstGeom prst="rect">
            <a:avLst/>
          </a:prstGeom>
          <a:noFill/>
          <a:ln>
            <a:solidFill>
              <a:schemeClr val="bg1"/>
            </a:solidFill>
          </a:ln>
        </p:spPr>
        <p:txBody>
          <a:bodyPr wrap="none" lIns="91440" tIns="45720" rIns="91440" bIns="45720">
            <a:spAutoFit/>
          </a:bodyPr>
          <a:lstStyle/>
          <a:p>
            <a:pPr algn="ctr"/>
            <a:r>
              <a:rPr lang="en-US" sz="3600" b="1" dirty="0">
                <a:ln w="22225">
                  <a:solidFill>
                    <a:schemeClr val="accent4">
                      <a:lumMod val="75000"/>
                    </a:schemeClr>
                  </a:solidFill>
                  <a:prstDash val="solid"/>
                </a:ln>
                <a:solidFill>
                  <a:schemeClr val="accent4">
                    <a:lumMod val="40000"/>
                    <a:lumOff val="60000"/>
                  </a:schemeClr>
                </a:solidFill>
              </a:rPr>
              <a:t>Handwriting</a:t>
            </a:r>
            <a:endParaRPr lang="en-US" sz="3600" b="1" cap="none" spc="0" dirty="0">
              <a:ln w="22225">
                <a:solidFill>
                  <a:schemeClr val="accent4">
                    <a:lumMod val="75000"/>
                  </a:schemeClr>
                </a:solidFill>
                <a:prstDash val="solid"/>
              </a:ln>
              <a:solidFill>
                <a:schemeClr val="accent4">
                  <a:lumMod val="40000"/>
                  <a:lumOff val="60000"/>
                </a:schemeClr>
              </a:solidFill>
              <a:effectLst/>
            </a:endParaRPr>
          </a:p>
        </p:txBody>
      </p:sp>
      <p:sp>
        <p:nvSpPr>
          <p:cNvPr id="17" name="TextBox 16">
            <a:extLst>
              <a:ext uri="{FF2B5EF4-FFF2-40B4-BE49-F238E27FC236}">
                <a16:creationId xmlns:a16="http://schemas.microsoft.com/office/drawing/2014/main" id="{97E1E86D-7CB4-4D54-BD67-EEAC1709A26C}"/>
              </a:ext>
            </a:extLst>
          </p:cNvPr>
          <p:cNvSpPr txBox="1"/>
          <p:nvPr/>
        </p:nvSpPr>
        <p:spPr>
          <a:xfrm>
            <a:off x="9224880" y="899038"/>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7"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pic>
        <p:nvPicPr>
          <p:cNvPr id="5122" name="Picture 2" descr="cartoon star with legs and arms #star #cartoon #funny | Star clipart,  Cartoon clip art, Clip art">
            <a:hlinkClick r:id="" action="ppaction://noaction"/>
            <a:extLst>
              <a:ext uri="{FF2B5EF4-FFF2-40B4-BE49-F238E27FC236}">
                <a16:creationId xmlns:a16="http://schemas.microsoft.com/office/drawing/2014/main" id="{57585D36-7965-47C7-AD80-5EC21CAAD8EE}"/>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2038" y="1367274"/>
            <a:ext cx="6096000" cy="646331"/>
          </a:xfrm>
          <a:prstGeom prst="rect">
            <a:avLst/>
          </a:prstGeom>
        </p:spPr>
        <p:txBody>
          <a:bodyPr>
            <a:spAutoFit/>
          </a:bodyPr>
          <a:lstStyle/>
          <a:p>
            <a:r>
              <a:rPr lang="en-US" dirty="0">
                <a:solidFill>
                  <a:srgbClr val="000000"/>
                </a:solidFill>
                <a:latin typeface="Calibri Light" panose="020F0302020204030204" pitchFamily="34" charset="0"/>
              </a:rPr>
              <a:t>Please complete Unit 2 in your handwriting booklet in your lined jotter.  </a:t>
            </a:r>
            <a:endParaRPr lang="en-GB" dirty="0"/>
          </a:p>
        </p:txBody>
      </p:sp>
    </p:spTree>
    <p:extLst>
      <p:ext uri="{BB962C8B-B14F-4D97-AF65-F5344CB8AC3E}">
        <p14:creationId xmlns:p14="http://schemas.microsoft.com/office/powerpoint/2010/main" val="364306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CFB9A7E9-489E-4CAD-808A-FD7F97343CC7}"/>
              </a:ext>
            </a:extLst>
          </p:cNvPr>
          <p:cNvGraphicFramePr>
            <a:graphicFrameLocks noGrp="1"/>
          </p:cNvGraphicFramePr>
          <p:nvPr>
            <p:extLst/>
          </p:nvPr>
        </p:nvGraphicFramePr>
        <p:xfrm>
          <a:off x="133390" y="104852"/>
          <a:ext cx="8079006" cy="5532550"/>
        </p:xfrm>
        <a:graphic>
          <a:graphicData uri="http://schemas.openxmlformats.org/drawingml/2006/table">
            <a:tbl>
              <a:tblPr/>
              <a:tblGrid>
                <a:gridCol w="2738422">
                  <a:extLst>
                    <a:ext uri="{9D8B030D-6E8A-4147-A177-3AD203B41FA5}">
                      <a16:colId xmlns:a16="http://schemas.microsoft.com/office/drawing/2014/main" val="20000"/>
                    </a:ext>
                  </a:extLst>
                </a:gridCol>
                <a:gridCol w="2759145">
                  <a:extLst>
                    <a:ext uri="{9D8B030D-6E8A-4147-A177-3AD203B41FA5}">
                      <a16:colId xmlns:a16="http://schemas.microsoft.com/office/drawing/2014/main" val="20001"/>
                    </a:ext>
                  </a:extLst>
                </a:gridCol>
                <a:gridCol w="2581439">
                  <a:extLst>
                    <a:ext uri="{9D8B030D-6E8A-4147-A177-3AD203B41FA5}">
                      <a16:colId xmlns:a16="http://schemas.microsoft.com/office/drawing/2014/main" val="20002"/>
                    </a:ext>
                  </a:extLst>
                </a:gridCol>
              </a:tblGrid>
              <a:tr h="1950058">
                <a:tc>
                  <a:txBody>
                    <a:bodyPr/>
                    <a:lstStyle/>
                    <a:p>
                      <a:pPr rtl="0" fontAlgn="base"/>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tc>
                  <a:txBody>
                    <a:bodyPr/>
                    <a:lstStyle/>
                    <a:p>
                      <a:pPr algn="l">
                        <a:spcAft>
                          <a:spcPts val="0"/>
                        </a:spcAft>
                      </a:pPr>
                      <a:endParaRPr lang="en-GB" sz="1100" dirty="0">
                        <a:solidFill>
                          <a:schemeClr val="tx1"/>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tc>
                  <a:txBody>
                    <a:bodyPr/>
                    <a:lstStyle/>
                    <a:p>
                      <a:pPr algn="l">
                        <a:spcAft>
                          <a:spcPts val="0"/>
                        </a:spcAft>
                      </a:pPr>
                      <a:endParaRPr lang="en-GB" sz="1100" dirty="0">
                        <a:solidFill>
                          <a:schemeClr val="tx1"/>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28741">
                <a:tc>
                  <a:txBody>
                    <a:bodyPr/>
                    <a:lstStyle/>
                    <a:p>
                      <a:pPr marR="47625" algn="l">
                        <a:lnSpc>
                          <a:spcPct val="107000"/>
                        </a:lnSpc>
                        <a:spcAft>
                          <a:spcPts val="0"/>
                        </a:spcAft>
                      </a:pPr>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53751">
                <a:tc>
                  <a:txBody>
                    <a:bodyPr/>
                    <a:lstStyle/>
                    <a:p>
                      <a:pPr algn="l">
                        <a:lnSpc>
                          <a:spcPct val="107000"/>
                        </a:lnSpc>
                        <a:spcAft>
                          <a:spcPts val="0"/>
                        </a:spcAft>
                      </a:pPr>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tc>
                  <a:txBody>
                    <a:bodyPr/>
                    <a:lstStyle/>
                    <a:p>
                      <a:pPr algn="l">
                        <a:lnSpc>
                          <a:spcPct val="107000"/>
                        </a:lnSpc>
                        <a:spcAft>
                          <a:spcPts val="0"/>
                        </a:spcAft>
                      </a:pPr>
                      <a:endParaRPr lang="en-GB" sz="1100" dirty="0">
                        <a:solidFill>
                          <a:srgbClr val="FF0000"/>
                        </a:solidFill>
                        <a:latin typeface="Calibri"/>
                        <a:ea typeface="Calibri"/>
                        <a:cs typeface="Times New Roman"/>
                      </a:endParaRPr>
                    </a:p>
                  </a:txBody>
                  <a:tcPr marL="68228" marR="68228" marT="0" marB="0">
                    <a:lnL w="57150" cap="flat" cmpd="sng" algn="ctr">
                      <a:solidFill>
                        <a:srgbClr val="0066CC"/>
                      </a:solidFill>
                      <a:prstDash val="solid"/>
                      <a:round/>
                      <a:headEnd type="none" w="med" len="med"/>
                      <a:tailEnd type="none" w="med" len="med"/>
                    </a:lnL>
                    <a:lnR w="57150" cap="flat" cmpd="sng" algn="ctr">
                      <a:solidFill>
                        <a:srgbClr val="0066CC"/>
                      </a:solidFill>
                      <a:prstDash val="solid"/>
                      <a:round/>
                      <a:headEnd type="none" w="med" len="med"/>
                      <a:tailEnd type="none" w="med" len="med"/>
                    </a:lnR>
                    <a:lnT w="57150" cap="flat" cmpd="sng" algn="ctr">
                      <a:solidFill>
                        <a:srgbClr val="0066CC"/>
                      </a:solidFill>
                      <a:prstDash val="solid"/>
                      <a:round/>
                      <a:headEnd type="none" w="med" len="med"/>
                      <a:tailEnd type="none" w="med" len="med"/>
                    </a:lnT>
                    <a:lnB w="57150" cap="flat" cmpd="sng" algn="ctr">
                      <a:solidFill>
                        <a:srgbClr val="0066CC"/>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36" name="Picture 35" descr="Pin Board Cork Wood · Free image on Pixabay">
            <a:extLst>
              <a:ext uri="{FF2B5EF4-FFF2-40B4-BE49-F238E27FC236}">
                <a16:creationId xmlns:a16="http://schemas.microsoft.com/office/drawing/2014/main" id="{71CDAE22-C15F-400D-822E-DE613C5BAD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8385060" y="104850"/>
            <a:ext cx="3580538" cy="2528755"/>
          </a:xfrm>
          <a:prstGeom prst="rect">
            <a:avLst/>
          </a:prstGeom>
        </p:spPr>
      </p:pic>
      <p:sp>
        <p:nvSpPr>
          <p:cNvPr id="30" name="Text Box 10">
            <a:extLst>
              <a:ext uri="{FF2B5EF4-FFF2-40B4-BE49-F238E27FC236}">
                <a16:creationId xmlns:a16="http://schemas.microsoft.com/office/drawing/2014/main" id="{B06067A5-8C06-4C3B-9FFA-C0AD97004FBB}"/>
              </a:ext>
            </a:extLst>
          </p:cNvPr>
          <p:cNvSpPr txBox="1"/>
          <p:nvPr/>
        </p:nvSpPr>
        <p:spPr>
          <a:xfrm>
            <a:off x="7833266" y="506993"/>
            <a:ext cx="4767652" cy="86223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2000" b="1" dirty="0">
                <a:ln w="9525" cap="flat" cmpd="sng" algn="ctr">
                  <a:solidFill>
                    <a:srgbClr val="FFFFFF"/>
                  </a:solidFill>
                  <a:prstDash val="solid"/>
                  <a:round/>
                </a:ln>
                <a:solidFill>
                  <a:srgbClr val="00B05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Calibri" panose="020F0502020204030204" pitchFamily="34" charset="0"/>
              </a:rPr>
              <a:t>Primary 5 </a:t>
            </a:r>
          </a:p>
          <a:p>
            <a:pPr algn="ctr">
              <a:lnSpc>
                <a:spcPct val="107000"/>
              </a:lnSpc>
              <a:spcAft>
                <a:spcPts val="800"/>
              </a:spcAft>
            </a:pPr>
            <a:r>
              <a:rPr lang="en-GB" sz="2000" b="1" dirty="0">
                <a:ln w="9525" cap="flat" cmpd="sng" algn="ctr">
                  <a:solidFill>
                    <a:srgbClr val="FFFFFF"/>
                  </a:solidFill>
                  <a:prstDash val="solid"/>
                  <a:round/>
                </a:ln>
                <a:solidFill>
                  <a:srgbClr val="00B05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Calibri" panose="020F0502020204030204" pitchFamily="34" charset="0"/>
              </a:rPr>
              <a:t>Learning Grid</a:t>
            </a:r>
            <a:endParaRPr lang="en-GB" sz="20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8" name="Picture 37" descr="Bookshelves Rack · Free vector graphic on Pixabay">
            <a:extLst>
              <a:ext uri="{FF2B5EF4-FFF2-40B4-BE49-F238E27FC236}">
                <a16:creationId xmlns:a16="http://schemas.microsoft.com/office/drawing/2014/main" id="{D43DFB77-4EF9-44BB-BBEC-E7C74BF8AD7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27249" y="2670245"/>
            <a:ext cx="3896160" cy="2142888"/>
          </a:xfrm>
          <a:prstGeom prst="rect">
            <a:avLst/>
          </a:prstGeom>
        </p:spPr>
      </p:pic>
      <p:pic>
        <p:nvPicPr>
          <p:cNvPr id="39" name="Picture 38" descr="Flower Illustration Potted Plant · Free image on Pixabay">
            <a:extLst>
              <a:ext uri="{FF2B5EF4-FFF2-40B4-BE49-F238E27FC236}">
                <a16:creationId xmlns:a16="http://schemas.microsoft.com/office/drawing/2014/main" id="{5087293F-0399-4A25-83C7-C9E3B7F099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0735" y="2413155"/>
            <a:ext cx="951021" cy="749984"/>
          </a:xfrm>
          <a:prstGeom prst="rect">
            <a:avLst/>
          </a:prstGeom>
        </p:spPr>
      </p:pic>
      <p:pic>
        <p:nvPicPr>
          <p:cNvPr id="41" name="Picture 14" descr="Parents | Prodigy Education">
            <a:hlinkClick r:id="rId5"/>
            <a:extLst>
              <a:ext uri="{FF2B5EF4-FFF2-40B4-BE49-F238E27FC236}">
                <a16:creationId xmlns:a16="http://schemas.microsoft.com/office/drawing/2014/main" id="{965E4E79-CC61-4B07-A0A2-EC39DA55E32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690995" y="2593492"/>
            <a:ext cx="525328" cy="543370"/>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Oval 5">
            <a:extLst>
              <a:ext uri="{FF2B5EF4-FFF2-40B4-BE49-F238E27FC236}">
                <a16:creationId xmlns:a16="http://schemas.microsoft.com/office/drawing/2014/main" id="{3A41CA7B-9006-46BC-A8E7-B57BF291EE01}"/>
              </a:ext>
            </a:extLst>
          </p:cNvPr>
          <p:cNvSpPr/>
          <p:nvPr/>
        </p:nvSpPr>
        <p:spPr>
          <a:xfrm flipH="1">
            <a:off x="8586560" y="2413155"/>
            <a:ext cx="2102159" cy="184089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Try </a:t>
            </a:r>
            <a:r>
              <a:rPr lang="en-GB" sz="1400" dirty="0"/>
              <a:t>to do all the other activities first before using the grid</a:t>
            </a:r>
            <a:r>
              <a:rPr lang="en-GB" dirty="0"/>
              <a:t>.</a:t>
            </a:r>
          </a:p>
        </p:txBody>
      </p:sp>
      <p:pic>
        <p:nvPicPr>
          <p:cNvPr id="24" name="Picture 23" descr="Week 2 - Week 1 Png, Transparent Png , Transparent Png Image - PNGitem">
            <a:extLst>
              <a:ext uri="{FF2B5EF4-FFF2-40B4-BE49-F238E27FC236}">
                <a16:creationId xmlns:a16="http://schemas.microsoft.com/office/drawing/2014/main" id="{1B3869A5-E4AB-442B-8D09-820FE04F7C66}"/>
              </a:ext>
            </a:extLst>
          </p:cNvPr>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96312" y="1348575"/>
            <a:ext cx="942109" cy="952646"/>
          </a:xfrm>
          <a:prstGeom prst="rect">
            <a:avLst/>
          </a:prstGeom>
          <a:noFill/>
          <a:ln w="9525">
            <a:noFill/>
            <a:miter lim="800000"/>
            <a:headEnd/>
            <a:tailEnd/>
          </a:ln>
        </p:spPr>
      </p:pic>
      <p:pic>
        <p:nvPicPr>
          <p:cNvPr id="35" name="Picture 1">
            <a:hlinkClick r:id="rId8" action="ppaction://hlinksldjump"/>
            <a:extLst>
              <a:ext uri="{FF2B5EF4-FFF2-40B4-BE49-F238E27FC236}">
                <a16:creationId xmlns:a16="http://schemas.microsoft.com/office/drawing/2014/main" id="{84DC851D-A3E2-4547-9501-7D7CAAA21A00}"/>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68783" y="2616005"/>
            <a:ext cx="1009650" cy="549698"/>
          </a:xfrm>
          <a:prstGeom prst="rect">
            <a:avLst/>
          </a:prstGeom>
          <a:noFill/>
          <a:ln w="9525">
            <a:noFill/>
            <a:miter lim="800000"/>
            <a:headEnd/>
            <a:tailEnd/>
          </a:ln>
          <a:effectLst/>
        </p:spPr>
      </p:pic>
    </p:spTree>
    <p:extLst>
      <p:ext uri="{BB962C8B-B14F-4D97-AF65-F5344CB8AC3E}">
        <p14:creationId xmlns:p14="http://schemas.microsoft.com/office/powerpoint/2010/main" val="279315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0D5D1-4B72-A047-B5E5-3172327E2C52}"/>
              </a:ext>
            </a:extLst>
          </p:cNvPr>
          <p:cNvSpPr>
            <a:spLocks noGrp="1"/>
          </p:cNvSpPr>
          <p:nvPr>
            <p:ph type="ctrTitle"/>
          </p:nvPr>
        </p:nvSpPr>
        <p:spPr/>
        <p:txBody>
          <a:bodyPr/>
          <a:lstStyle/>
          <a:p>
            <a:r>
              <a:rPr lang="en-GB" dirty="0" smtClean="0">
                <a:solidFill>
                  <a:srgbClr val="002060"/>
                </a:solidFill>
                <a:latin typeface="Arial" panose="020B0604020202020204" pitchFamily="34" charset="0"/>
                <a:cs typeface="Arial" panose="020B0604020202020204" pitchFamily="34" charset="0"/>
              </a:rPr>
              <a:t>Bell’s Brae Primary School</a:t>
            </a:r>
            <a:endParaRPr lang="en-US" dirty="0"/>
          </a:p>
        </p:txBody>
      </p:sp>
      <p:sp>
        <p:nvSpPr>
          <p:cNvPr id="3" name="TextBox 2">
            <a:extLst>
              <a:ext uri="{FF2B5EF4-FFF2-40B4-BE49-F238E27FC236}">
                <a16:creationId xmlns:a16="http://schemas.microsoft.com/office/drawing/2014/main" id="{FADEE2A6-377D-0044-9148-52AF3D0DE193}"/>
              </a:ext>
            </a:extLst>
          </p:cNvPr>
          <p:cNvSpPr txBox="1"/>
          <p:nvPr/>
        </p:nvSpPr>
        <p:spPr>
          <a:xfrm>
            <a:off x="709798" y="2204357"/>
            <a:ext cx="10948802" cy="7109639"/>
          </a:xfrm>
          <a:prstGeom prst="rect">
            <a:avLst/>
          </a:prstGeom>
          <a:noFill/>
        </p:spPr>
        <p:txBody>
          <a:bodyPr wrap="square" numCol="2" spcCol="540000" rtlCol="0">
            <a:spAutoFit/>
          </a:bodyPr>
          <a:lstStyle/>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Bell’s Brae staff have </a:t>
            </a:r>
            <a:r>
              <a:rPr lang="en-GB" sz="2000" dirty="0">
                <a:latin typeface="Arial" panose="020B0604020202020204" pitchFamily="34" charset="0"/>
                <a:cs typeface="Arial" panose="020B0604020202020204" pitchFamily="34" charset="0"/>
              </a:rPr>
              <a:t>been developing a contingency plan for future lockdowns since November 2020. This included upskilling of staff, children and parents in the use of digital platforms and sharing of information. </a:t>
            </a: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a:latin typeface="Arial" panose="020B0604020202020204" pitchFamily="34" charset="0"/>
                <a:cs typeface="Arial" panose="020B0604020202020204" pitchFamily="34" charset="0"/>
              </a:rPr>
              <a:t>S</a:t>
            </a:r>
            <a:r>
              <a:rPr lang="en-GB" sz="2000" dirty="0" smtClean="0">
                <a:latin typeface="Arial" panose="020B0604020202020204" pitchFamily="34" charset="0"/>
                <a:cs typeface="Arial" panose="020B0604020202020204" pitchFamily="34" charset="0"/>
              </a:rPr>
              <a:t>taff </a:t>
            </a:r>
            <a:r>
              <a:rPr lang="en-GB" sz="2000" dirty="0">
                <a:latin typeface="Arial" panose="020B0604020202020204" pitchFamily="34" charset="0"/>
                <a:cs typeface="Arial" panose="020B0604020202020204" pitchFamily="34" charset="0"/>
              </a:rPr>
              <a:t>have </a:t>
            </a:r>
            <a:r>
              <a:rPr lang="en-GB" sz="2000" dirty="0" smtClean="0">
                <a:latin typeface="Arial" panose="020B0604020202020204" pitchFamily="34" charset="0"/>
                <a:cs typeface="Arial" panose="020B0604020202020204" pitchFamily="34" charset="0"/>
              </a:rPr>
              <a:t>streamlined platforms </a:t>
            </a:r>
            <a:r>
              <a:rPr lang="en-GB" sz="2000" dirty="0">
                <a:latin typeface="Arial" panose="020B0604020202020204" pitchFamily="34" charset="0"/>
                <a:cs typeface="Arial" panose="020B0604020202020204" pitchFamily="34" charset="0"/>
              </a:rPr>
              <a:t>in use, particularly for families with multiple siblings. </a:t>
            </a: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Children </a:t>
            </a:r>
            <a:r>
              <a:rPr lang="en-GB" sz="2000" dirty="0">
                <a:latin typeface="Arial" panose="020B0604020202020204" pitchFamily="34" charset="0"/>
                <a:cs typeface="Arial" panose="020B0604020202020204" pitchFamily="34" charset="0"/>
              </a:rPr>
              <a:t>from </a:t>
            </a:r>
            <a:r>
              <a:rPr lang="en-GB" sz="2000" dirty="0" err="1">
                <a:latin typeface="Arial" panose="020B0604020202020204" pitchFamily="34" charset="0"/>
                <a:cs typeface="Arial" panose="020B0604020202020204" pitchFamily="34" charset="0"/>
              </a:rPr>
              <a:t>ELC-P2</a:t>
            </a:r>
            <a:r>
              <a:rPr lang="en-GB" sz="2000" dirty="0">
                <a:latin typeface="Arial" panose="020B0604020202020204" pitchFamily="34" charset="0"/>
                <a:cs typeface="Arial" panose="020B0604020202020204" pitchFamily="34" charset="0"/>
              </a:rPr>
              <a:t> use Glow blogs and the rest of the school use Microsoft Teams</a:t>
            </a:r>
            <a:r>
              <a:rPr lang="en-GB" sz="2000"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Virtual </a:t>
            </a:r>
            <a:r>
              <a:rPr lang="en-GB" sz="2000" dirty="0">
                <a:latin typeface="Arial" panose="020B0604020202020204" pitchFamily="34" charset="0"/>
                <a:cs typeface="Arial" panose="020B0604020202020204" pitchFamily="34" charset="0"/>
              </a:rPr>
              <a:t>classrooms have been developed used across the school. </a:t>
            </a: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GB"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Staff led </a:t>
            </a:r>
            <a:r>
              <a:rPr lang="en-GB" sz="2000" dirty="0">
                <a:latin typeface="Arial" panose="020B0604020202020204" pitchFamily="34" charset="0"/>
                <a:cs typeface="Arial" panose="020B0604020202020204" pitchFamily="34" charset="0"/>
              </a:rPr>
              <a:t>this development, sharing their expertise with others, for example developing a video to show how to establish and operate a virtual classroom</a:t>
            </a:r>
            <a:r>
              <a:rPr lang="en-GB"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n-GB" sz="2000" dirty="0" smtClean="0">
                <a:latin typeface="Arial" panose="020B0604020202020204" pitchFamily="34" charset="0"/>
                <a:cs typeface="Arial" panose="020B0604020202020204" pitchFamily="34" charset="0"/>
              </a:rPr>
              <a:t>The school shared the following slides and this video to support others to set up a virtual classroom: </a:t>
            </a:r>
            <a:r>
              <a:rPr lang="en-GB" dirty="0"/>
              <a:t> </a:t>
            </a:r>
            <a:endParaRPr lang="en-GB" dirty="0" smtClean="0"/>
          </a:p>
          <a:p>
            <a:pPr marL="285750" indent="-285750" algn="just">
              <a:buFont typeface="Arial" panose="020B0604020202020204" pitchFamily="34" charset="0"/>
              <a:buChar char="•"/>
            </a:pPr>
            <a:endParaRPr lang="en-GB" dirty="0"/>
          </a:p>
          <a:p>
            <a:r>
              <a:rPr lang="en-GB" u="sng" dirty="0">
                <a:hlinkClick r:id="rId2"/>
              </a:rPr>
              <a:t>https://youtu.be/msjPx83tYHo</a:t>
            </a:r>
            <a:r>
              <a:rPr lang="en-GB" dirty="0"/>
              <a:t>  - a guide to creating a Virtual Classroom</a:t>
            </a:r>
          </a:p>
          <a:p>
            <a:r>
              <a:rPr lang="en-GB" dirty="0"/>
              <a:t> </a:t>
            </a:r>
            <a:endParaRPr lang="en-US" sz="2000" dirty="0"/>
          </a:p>
        </p:txBody>
      </p:sp>
    </p:spTree>
    <p:extLst>
      <p:ext uri="{BB962C8B-B14F-4D97-AF65-F5344CB8AC3E}">
        <p14:creationId xmlns:p14="http://schemas.microsoft.com/office/powerpoint/2010/main" val="209355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840" y="-41432"/>
            <a:ext cx="8220075" cy="6156494"/>
          </a:xfrm>
          <a:prstGeom prst="rect">
            <a:avLst/>
          </a:prstGeom>
        </p:spPr>
      </p:pic>
      <p:pic>
        <p:nvPicPr>
          <p:cNvPr id="9" name="Picture 8"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137760" y="131707"/>
            <a:ext cx="3580538" cy="2528755"/>
          </a:xfrm>
          <a:prstGeom prst="rect">
            <a:avLst/>
          </a:prstGeom>
        </p:spPr>
      </p:pic>
      <p:pic>
        <p:nvPicPr>
          <p:cNvPr id="10" name="Picture 9"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9779" y="407805"/>
            <a:ext cx="1923219" cy="1361639"/>
          </a:xfrm>
          <a:prstGeom prst="rect">
            <a:avLst/>
          </a:prstGeom>
        </p:spPr>
      </p:pic>
      <p:sp>
        <p:nvSpPr>
          <p:cNvPr id="11" name="TextBox 10"/>
          <p:cNvSpPr txBox="1"/>
          <p:nvPr/>
        </p:nvSpPr>
        <p:spPr>
          <a:xfrm>
            <a:off x="8619759" y="756193"/>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5" action="ppaction://hlinksldjump"/>
              </a:rPr>
              <a:t>Click here for the learning grid!</a:t>
            </a:r>
            <a:endParaRPr lang="en-GB" sz="1400" dirty="0">
              <a:latin typeface="Cavolini" panose="03000502040302020204" pitchFamily="66" charset="0"/>
              <a:cs typeface="Cavolini" panose="03000502040302020204" pitchFamily="66" charset="0"/>
            </a:endParaRPr>
          </a:p>
        </p:txBody>
      </p:sp>
      <p:sp>
        <p:nvSpPr>
          <p:cNvPr id="12" name="Rectangle 11"/>
          <p:cNvSpPr/>
          <p:nvPr/>
        </p:nvSpPr>
        <p:spPr>
          <a:xfrm>
            <a:off x="2858156" y="438448"/>
            <a:ext cx="2503762" cy="769441"/>
          </a:xfrm>
          <a:prstGeom prst="rect">
            <a:avLst/>
          </a:prstGeom>
          <a:noFill/>
          <a:ln>
            <a:solidFill>
              <a:schemeClr val="bg1"/>
            </a:solidFill>
          </a:ln>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Welcome </a:t>
            </a:r>
          </a:p>
        </p:txBody>
      </p:sp>
      <p:sp>
        <p:nvSpPr>
          <p:cNvPr id="13" name="TextBox 12"/>
          <p:cNvSpPr txBox="1"/>
          <p:nvPr/>
        </p:nvSpPr>
        <p:spPr>
          <a:xfrm>
            <a:off x="1030263" y="1067636"/>
            <a:ext cx="6468149" cy="1169551"/>
          </a:xfrm>
          <a:prstGeom prst="rect">
            <a:avLst/>
          </a:prstGeom>
          <a:noFill/>
        </p:spPr>
        <p:txBody>
          <a:bodyPr wrap="square" rtlCol="0">
            <a:spAutoFit/>
          </a:bodyPr>
          <a:lstStyle/>
          <a:p>
            <a:pPr algn="just"/>
            <a:r>
              <a:rPr lang="en-GB" sz="1400" dirty="0"/>
              <a:t>This is our </a:t>
            </a:r>
            <a:r>
              <a:rPr lang="en-GB" sz="1400" b="1" dirty="0"/>
              <a:t>virtual classroom</a:t>
            </a:r>
            <a:r>
              <a:rPr lang="en-GB" sz="1400" dirty="0"/>
              <a:t>! If you see anything </a:t>
            </a:r>
            <a:r>
              <a:rPr lang="en-GB" sz="1400" b="1" dirty="0">
                <a:solidFill>
                  <a:srgbClr val="0070C0"/>
                </a:solidFill>
              </a:rPr>
              <a:t>blue</a:t>
            </a:r>
            <a:r>
              <a:rPr lang="en-GB" sz="1400" dirty="0"/>
              <a:t> &amp; </a:t>
            </a:r>
            <a:r>
              <a:rPr lang="en-GB" sz="1400" u="sng" dirty="0"/>
              <a:t>underlined</a:t>
            </a:r>
            <a:r>
              <a:rPr lang="en-GB" sz="1400" dirty="0"/>
              <a:t>, click on it to take you to that activity! Check the </a:t>
            </a:r>
            <a:r>
              <a:rPr lang="en-GB" sz="1400" b="1" dirty="0"/>
              <a:t>pinboard</a:t>
            </a:r>
            <a:r>
              <a:rPr lang="en-GB" sz="1400" dirty="0"/>
              <a:t> on the right for our </a:t>
            </a:r>
            <a:r>
              <a:rPr lang="en-GB" sz="1400" b="1" dirty="0"/>
              <a:t>Learning Grid </a:t>
            </a:r>
            <a:r>
              <a:rPr lang="en-GB" sz="1400" dirty="0"/>
              <a:t>activities. You can also click on some of the objects on the shelves. The </a:t>
            </a:r>
            <a:r>
              <a:rPr lang="en-GB" sz="1400" b="1" dirty="0"/>
              <a:t>star</a:t>
            </a:r>
            <a:r>
              <a:rPr lang="en-GB" sz="1400" dirty="0"/>
              <a:t> will take you back to which ever </a:t>
            </a:r>
            <a:r>
              <a:rPr lang="en-GB" sz="1400" b="1" dirty="0"/>
              <a:t>day</a:t>
            </a:r>
            <a:r>
              <a:rPr lang="en-GB" sz="1400" dirty="0"/>
              <a:t> you clicked on, and the </a:t>
            </a:r>
            <a:r>
              <a:rPr lang="en-GB" sz="1400" b="1" dirty="0"/>
              <a:t>chalkboard</a:t>
            </a:r>
            <a:r>
              <a:rPr lang="en-GB" sz="1400" dirty="0"/>
              <a:t> will take you to the days of </a:t>
            </a:r>
            <a:r>
              <a:rPr lang="en-GB" sz="1400"/>
              <a:t>the week here</a:t>
            </a:r>
            <a:r>
              <a:rPr lang="en-GB" sz="1400" dirty="0"/>
              <a:t>.</a:t>
            </a:r>
          </a:p>
        </p:txBody>
      </p:sp>
      <p:pic>
        <p:nvPicPr>
          <p:cNvPr id="15" name="Picture 14"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pic>
        <p:nvPicPr>
          <p:cNvPr id="16" name="Picture 15" descr="Bookshelves Rack · Free vector graphic on Pixabay"/>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62263" y="2700338"/>
            <a:ext cx="3896160" cy="2142888"/>
          </a:xfrm>
          <a:prstGeom prst="rect">
            <a:avLst/>
          </a:prstGeom>
        </p:spPr>
      </p:pic>
      <p:pic>
        <p:nvPicPr>
          <p:cNvPr id="19" name="Picture 2" descr="cartoon star with legs and arms #star #cartoon #funny | Star clipart,  Cartoon clip art, Clip art">
            <a:extLst>
              <a:ext uri="{FF2B5EF4-FFF2-40B4-BE49-F238E27FC236}">
                <a16:creationId xmlns:a16="http://schemas.microsoft.com/office/drawing/2014/main" id="{756B9EF1-B2ED-4EEC-A385-F9EEAA25A04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Terminator 2">
            <a:hlinkClick r:id="rId9" action="ppaction://hlinksldjump"/>
            <a:extLst>
              <a:ext uri="{FF2B5EF4-FFF2-40B4-BE49-F238E27FC236}">
                <a16:creationId xmlns:a16="http://schemas.microsoft.com/office/drawing/2014/main" id="{239451B8-9318-4214-82B1-8D4CFDAA6160}"/>
              </a:ext>
            </a:extLst>
          </p:cNvPr>
          <p:cNvSpPr/>
          <p:nvPr/>
        </p:nvSpPr>
        <p:spPr>
          <a:xfrm>
            <a:off x="1028699" y="2258219"/>
            <a:ext cx="1680945" cy="77859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Monday</a:t>
            </a:r>
          </a:p>
        </p:txBody>
      </p:sp>
      <p:sp>
        <p:nvSpPr>
          <p:cNvPr id="24" name="Flowchart: Terminator 23">
            <a:hlinkClick r:id="rId10" action="ppaction://hlinksldjump"/>
            <a:extLst>
              <a:ext uri="{FF2B5EF4-FFF2-40B4-BE49-F238E27FC236}">
                <a16:creationId xmlns:a16="http://schemas.microsoft.com/office/drawing/2014/main" id="{161B127D-A2ED-41B8-A9C8-9B7158D7FDD4}"/>
              </a:ext>
            </a:extLst>
          </p:cNvPr>
          <p:cNvSpPr/>
          <p:nvPr/>
        </p:nvSpPr>
        <p:spPr>
          <a:xfrm>
            <a:off x="2930210" y="2258219"/>
            <a:ext cx="1680945" cy="778596"/>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Tuesday</a:t>
            </a:r>
          </a:p>
        </p:txBody>
      </p:sp>
      <p:sp>
        <p:nvSpPr>
          <p:cNvPr id="25" name="Flowchart: Terminator 24">
            <a:hlinkClick r:id="rId11" action="ppaction://hlinksldjump"/>
            <a:extLst>
              <a:ext uri="{FF2B5EF4-FFF2-40B4-BE49-F238E27FC236}">
                <a16:creationId xmlns:a16="http://schemas.microsoft.com/office/drawing/2014/main" id="{B6B5FBD0-616F-49C5-9E9F-A86F84F1A2BC}"/>
              </a:ext>
            </a:extLst>
          </p:cNvPr>
          <p:cNvSpPr/>
          <p:nvPr/>
        </p:nvSpPr>
        <p:spPr>
          <a:xfrm>
            <a:off x="4971192" y="2258219"/>
            <a:ext cx="1680945" cy="778596"/>
          </a:xfrm>
          <a:prstGeom prst="flowChartTermina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Wednesday</a:t>
            </a:r>
          </a:p>
        </p:txBody>
      </p:sp>
      <p:sp>
        <p:nvSpPr>
          <p:cNvPr id="26" name="Flowchart: Terminator 25">
            <a:hlinkClick r:id="rId12" action="ppaction://hlinksldjump"/>
            <a:extLst>
              <a:ext uri="{FF2B5EF4-FFF2-40B4-BE49-F238E27FC236}">
                <a16:creationId xmlns:a16="http://schemas.microsoft.com/office/drawing/2014/main" id="{B3FDEBB5-2D7B-4C29-8060-FFAA66B15C5E}"/>
              </a:ext>
            </a:extLst>
          </p:cNvPr>
          <p:cNvSpPr/>
          <p:nvPr/>
        </p:nvSpPr>
        <p:spPr>
          <a:xfrm>
            <a:off x="1025728" y="3331310"/>
            <a:ext cx="1680945" cy="778596"/>
          </a:xfrm>
          <a:prstGeom prst="flowChartTermina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Thursday</a:t>
            </a:r>
          </a:p>
        </p:txBody>
      </p:sp>
      <p:sp>
        <p:nvSpPr>
          <p:cNvPr id="27" name="Flowchart: Terminator 26">
            <a:hlinkClick r:id="" action="ppaction://noaction"/>
            <a:extLst>
              <a:ext uri="{FF2B5EF4-FFF2-40B4-BE49-F238E27FC236}">
                <a16:creationId xmlns:a16="http://schemas.microsoft.com/office/drawing/2014/main" id="{7464EBF6-4F41-4FB9-89C5-619D172EC17E}"/>
              </a:ext>
            </a:extLst>
          </p:cNvPr>
          <p:cNvSpPr/>
          <p:nvPr/>
        </p:nvSpPr>
        <p:spPr>
          <a:xfrm>
            <a:off x="2914564" y="3337365"/>
            <a:ext cx="1680945" cy="778596"/>
          </a:xfrm>
          <a:prstGeom prst="flowChartTerminator">
            <a:avLst/>
          </a:prstGeom>
          <a:solidFill>
            <a:srgbClr val="FF9999"/>
          </a:solidFill>
          <a:ln>
            <a:solidFill>
              <a:srgbClr val="F565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Friday</a:t>
            </a:r>
          </a:p>
        </p:txBody>
      </p:sp>
      <p:pic>
        <p:nvPicPr>
          <p:cNvPr id="20" name="Picture 1">
            <a:extLst>
              <a:ext uri="{FF2B5EF4-FFF2-40B4-BE49-F238E27FC236}">
                <a16:creationId xmlns:a16="http://schemas.microsoft.com/office/drawing/2014/main" id="{B9B0A756-319D-44C5-87F5-B6D4DA0A9FEA}"/>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640290" y="3914063"/>
            <a:ext cx="1009650" cy="549698"/>
          </a:xfrm>
          <a:prstGeom prst="rect">
            <a:avLst/>
          </a:prstGeom>
          <a:noFill/>
          <a:ln w="9525">
            <a:noFill/>
            <a:miter lim="800000"/>
            <a:headEnd/>
            <a:tailEnd/>
          </a:ln>
          <a:effectLst/>
        </p:spPr>
      </p:pic>
      <p:sp>
        <p:nvSpPr>
          <p:cNvPr id="21" name="Rounded Rectangle 19">
            <a:extLst>
              <a:ext uri="{FF2B5EF4-FFF2-40B4-BE49-F238E27FC236}">
                <a16:creationId xmlns:a16="http://schemas.microsoft.com/office/drawing/2014/main" id="{C042935B-C4E1-468C-B2E0-F1226E5D3E55}"/>
              </a:ext>
            </a:extLst>
          </p:cNvPr>
          <p:cNvSpPr/>
          <p:nvPr/>
        </p:nvSpPr>
        <p:spPr>
          <a:xfrm>
            <a:off x="809897" y="5146766"/>
            <a:ext cx="3827417" cy="1397726"/>
          </a:xfrm>
          <a:prstGeom prst="roundRect">
            <a:avLst/>
          </a:prstGeom>
          <a:solidFill>
            <a:schemeClr val="accent1">
              <a:lumMod val="60000"/>
              <a:lumOff val="40000"/>
            </a:schemeClr>
          </a:solidFill>
          <a:ln w="539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You can always </a:t>
            </a:r>
            <a:r>
              <a:rPr lang="en-GB" sz="1600" b="1" dirty="0">
                <a:solidFill>
                  <a:schemeClr val="tx1"/>
                </a:solidFill>
              </a:rPr>
              <a:t>email me </a:t>
            </a:r>
            <a:r>
              <a:rPr lang="en-GB" sz="1600" dirty="0">
                <a:solidFill>
                  <a:schemeClr val="tx1"/>
                </a:solidFill>
              </a:rPr>
              <a:t>if you have any questions – my address is:</a:t>
            </a:r>
            <a:br>
              <a:rPr lang="en-GB" sz="1600" dirty="0">
                <a:solidFill>
                  <a:schemeClr val="tx1"/>
                </a:solidFill>
              </a:rPr>
            </a:br>
            <a:endParaRPr lang="en-GB" sz="500" dirty="0">
              <a:solidFill>
                <a:schemeClr val="tx1"/>
              </a:solidFill>
            </a:endParaRPr>
          </a:p>
        </p:txBody>
      </p:sp>
    </p:spTree>
    <p:extLst>
      <p:ext uri="{BB962C8B-B14F-4D97-AF65-F5344CB8AC3E}">
        <p14:creationId xmlns:p14="http://schemas.microsoft.com/office/powerpoint/2010/main" val="416972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9" name="Picture 8"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137760" y="131707"/>
            <a:ext cx="3580538" cy="2528755"/>
          </a:xfrm>
          <a:prstGeom prst="rect">
            <a:avLst/>
          </a:prstGeom>
        </p:spPr>
      </p:pic>
      <p:pic>
        <p:nvPicPr>
          <p:cNvPr id="10" name="Picture 9"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9779" y="407805"/>
            <a:ext cx="1923219" cy="1361639"/>
          </a:xfrm>
          <a:prstGeom prst="rect">
            <a:avLst/>
          </a:prstGeom>
        </p:spPr>
      </p:pic>
      <p:sp>
        <p:nvSpPr>
          <p:cNvPr id="11" name="TextBox 10"/>
          <p:cNvSpPr txBox="1"/>
          <p:nvPr/>
        </p:nvSpPr>
        <p:spPr>
          <a:xfrm>
            <a:off x="8619759" y="756193"/>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5"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sp>
        <p:nvSpPr>
          <p:cNvPr id="12" name="Rectangle 11"/>
          <p:cNvSpPr/>
          <p:nvPr/>
        </p:nvSpPr>
        <p:spPr>
          <a:xfrm>
            <a:off x="922950" y="438448"/>
            <a:ext cx="6374182" cy="769441"/>
          </a:xfrm>
          <a:prstGeom prst="rect">
            <a:avLst/>
          </a:prstGeom>
          <a:noFill/>
          <a:ln>
            <a:solidFill>
              <a:schemeClr val="bg1"/>
            </a:solidFill>
          </a:ln>
        </p:spPr>
        <p:txBody>
          <a:bodyPr wrap="none" lIns="91440" tIns="45720" rIns="91440" bIns="45720">
            <a:spAutoFit/>
          </a:bodyPr>
          <a:lstStyle/>
          <a:p>
            <a:pPr algn="ctr"/>
            <a:r>
              <a:rPr lang="en-US" sz="4400" b="1" cap="none" spc="0" dirty="0">
                <a:ln w="22225">
                  <a:solidFill>
                    <a:srgbClr val="7030A0"/>
                  </a:solidFill>
                  <a:prstDash val="solid"/>
                </a:ln>
                <a:solidFill>
                  <a:srgbClr val="E5C7E5"/>
                </a:solidFill>
                <a:effectLst/>
              </a:rPr>
              <a:t>Monday 18</a:t>
            </a:r>
            <a:r>
              <a:rPr lang="en-US" sz="4400" b="1" cap="none" spc="0" baseline="30000" dirty="0">
                <a:ln w="22225">
                  <a:solidFill>
                    <a:srgbClr val="7030A0"/>
                  </a:solidFill>
                  <a:prstDash val="solid"/>
                </a:ln>
                <a:solidFill>
                  <a:srgbClr val="E5C7E5"/>
                </a:solidFill>
                <a:effectLst/>
              </a:rPr>
              <a:t>th</a:t>
            </a:r>
            <a:r>
              <a:rPr lang="en-US" sz="4400" b="1" cap="none" spc="0" dirty="0">
                <a:ln w="22225">
                  <a:solidFill>
                    <a:srgbClr val="7030A0"/>
                  </a:solidFill>
                  <a:prstDash val="solid"/>
                </a:ln>
                <a:solidFill>
                  <a:srgbClr val="E5C7E5"/>
                </a:solidFill>
                <a:effectLst/>
              </a:rPr>
              <a:t> January 2021</a:t>
            </a:r>
          </a:p>
        </p:txBody>
      </p:sp>
      <p:sp>
        <p:nvSpPr>
          <p:cNvPr id="13" name="TextBox 12"/>
          <p:cNvSpPr txBox="1"/>
          <p:nvPr/>
        </p:nvSpPr>
        <p:spPr>
          <a:xfrm>
            <a:off x="1028699" y="1210152"/>
            <a:ext cx="6468149" cy="738664"/>
          </a:xfrm>
          <a:prstGeom prst="rect">
            <a:avLst/>
          </a:prstGeom>
          <a:noFill/>
        </p:spPr>
        <p:txBody>
          <a:bodyPr wrap="square" rtlCol="0">
            <a:spAutoFit/>
          </a:bodyPr>
          <a:lstStyle/>
          <a:p>
            <a:pPr algn="just"/>
            <a:r>
              <a:rPr lang="en-GB" sz="1400" dirty="0"/>
              <a:t>If you see anything blue &amp; underlined, click on it to take you to that activity! Check the pinboard on the right for some extra activities. You can also click on some of the objects on the shelves. </a:t>
            </a:r>
            <a:endParaRPr lang="en-GB" sz="1400" b="1" dirty="0"/>
          </a:p>
        </p:txBody>
      </p:sp>
      <p:sp>
        <p:nvSpPr>
          <p:cNvPr id="14" name="TextBox 13"/>
          <p:cNvSpPr txBox="1"/>
          <p:nvPr/>
        </p:nvSpPr>
        <p:spPr>
          <a:xfrm>
            <a:off x="1672461" y="1973059"/>
            <a:ext cx="4186238" cy="2369880"/>
          </a:xfrm>
          <a:prstGeom prst="rect">
            <a:avLst/>
          </a:prstGeom>
          <a:noFill/>
        </p:spPr>
        <p:txBody>
          <a:bodyPr wrap="square" rtlCol="0">
            <a:spAutoFit/>
          </a:bodyPr>
          <a:lstStyle/>
          <a:p>
            <a:pPr algn="ctr"/>
            <a:r>
              <a:rPr lang="en-GB" sz="2000" b="1" dirty="0">
                <a:cs typeface="Cavolini" panose="03000502040302020204" pitchFamily="66" charset="0"/>
              </a:rPr>
              <a:t>Today’s Activities</a:t>
            </a:r>
          </a:p>
          <a:p>
            <a:pPr marL="285750" indent="-285750">
              <a:buFont typeface="Arial" panose="020B0604020202020204" pitchFamily="34" charset="0"/>
              <a:buChar char="•"/>
            </a:pPr>
            <a:r>
              <a:rPr lang="en-GB" sz="1600" dirty="0">
                <a:cs typeface="Cavolini" panose="03000502040302020204" pitchFamily="66" charset="0"/>
              </a:rPr>
              <a:t>Spelling</a:t>
            </a:r>
          </a:p>
          <a:p>
            <a:pPr marL="285750" indent="-285750">
              <a:buFont typeface="Arial" panose="020B0604020202020204" pitchFamily="34" charset="0"/>
              <a:buChar char="•"/>
            </a:pPr>
            <a:r>
              <a:rPr lang="en-GB" sz="1600" dirty="0">
                <a:cs typeface="Cavolini" panose="03000502040302020204" pitchFamily="66" charset="0"/>
              </a:rPr>
              <a:t>Maths</a:t>
            </a:r>
          </a:p>
          <a:p>
            <a:pPr marL="285750" indent="-285750">
              <a:buFont typeface="Arial" panose="020B0604020202020204" pitchFamily="34" charset="0"/>
              <a:buChar char="•"/>
            </a:pPr>
            <a:r>
              <a:rPr lang="en-GB" sz="1600" dirty="0">
                <a:cs typeface="Cavolini" panose="03000502040302020204" pitchFamily="66" charset="0"/>
              </a:rPr>
              <a:t>Art</a:t>
            </a:r>
          </a:p>
          <a:p>
            <a:pPr marL="285750" indent="-285750">
              <a:buFont typeface="Arial" panose="020B0604020202020204" pitchFamily="34" charset="0"/>
              <a:buChar char="•"/>
            </a:pPr>
            <a:r>
              <a:rPr lang="en-GB" sz="1600" dirty="0">
                <a:cs typeface="Cavolini" panose="03000502040302020204" pitchFamily="66" charset="0"/>
              </a:rPr>
              <a:t>Watch Newsround – look at the shelves to find the link</a:t>
            </a:r>
          </a:p>
          <a:p>
            <a:pPr marL="285750" indent="-285750">
              <a:buFont typeface="Arial" panose="020B0604020202020204" pitchFamily="34" charset="0"/>
              <a:buChar char="•"/>
            </a:pPr>
            <a:r>
              <a:rPr lang="en-GB" sz="1600" dirty="0">
                <a:cs typeface="Cavolini" panose="03000502040302020204" pitchFamily="66" charset="0"/>
              </a:rPr>
              <a:t>Daily Mile – if the weather allows get outside for some fresh air! Remember to tell Mrs Redfern how many miles you do!</a:t>
            </a:r>
          </a:p>
        </p:txBody>
      </p:sp>
      <p:pic>
        <p:nvPicPr>
          <p:cNvPr id="15" name="Picture 14"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pic>
        <p:nvPicPr>
          <p:cNvPr id="16" name="Picture 15" descr="Bookshelves Rack · Free vector graphic on Pixabay"/>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62263" y="2700338"/>
            <a:ext cx="3896160" cy="2142888"/>
          </a:xfrm>
          <a:prstGeom prst="rect">
            <a:avLst/>
          </a:prstGeom>
        </p:spPr>
      </p:pic>
      <p:pic>
        <p:nvPicPr>
          <p:cNvPr id="18" name="Picture 17" descr="Sticky note PNG">
            <a:extLst>
              <a:ext uri="{FF2B5EF4-FFF2-40B4-BE49-F238E27FC236}">
                <a16:creationId xmlns:a16="http://schemas.microsoft.com/office/drawing/2014/main" id="{CD4DF7F8-AADF-4471-8504-5F6EC0D1D3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2969" y="706669"/>
            <a:ext cx="2226519" cy="1576375"/>
          </a:xfrm>
          <a:prstGeom prst="rect">
            <a:avLst/>
          </a:prstGeom>
        </p:spPr>
      </p:pic>
      <p:sp>
        <p:nvSpPr>
          <p:cNvPr id="5" name="TextBox 4">
            <a:extLst>
              <a:ext uri="{FF2B5EF4-FFF2-40B4-BE49-F238E27FC236}">
                <a16:creationId xmlns:a16="http://schemas.microsoft.com/office/drawing/2014/main" id="{D61AD2F8-1E2F-4CA1-A5CC-12F72BA873B7}"/>
              </a:ext>
            </a:extLst>
          </p:cNvPr>
          <p:cNvSpPr txBox="1"/>
          <p:nvPr/>
        </p:nvSpPr>
        <p:spPr>
          <a:xfrm>
            <a:off x="10010343" y="991567"/>
            <a:ext cx="1394568" cy="830997"/>
          </a:xfrm>
          <a:prstGeom prst="rect">
            <a:avLst/>
          </a:prstGeom>
          <a:noFill/>
        </p:spPr>
        <p:txBody>
          <a:bodyPr wrap="square" rtlCol="0">
            <a:spAutoFit/>
          </a:bodyPr>
          <a:lstStyle/>
          <a:p>
            <a:pPr algn="ctr"/>
            <a:r>
              <a:rPr lang="en-GB" sz="1000" b="1" dirty="0"/>
              <a:t>You can email me if you have any questions.</a:t>
            </a:r>
          </a:p>
          <a:p>
            <a:endParaRPr lang="en-GB" sz="1000" dirty="0"/>
          </a:p>
          <a:p>
            <a:r>
              <a:rPr lang="en-GB" sz="800" dirty="0"/>
              <a:t>gw08graycarly@glow.sch.uk</a:t>
            </a:r>
          </a:p>
        </p:txBody>
      </p:sp>
      <p:pic>
        <p:nvPicPr>
          <p:cNvPr id="19" name="Picture 2" descr="cartoon star with legs and arms #star #cartoon #funny | Star clipart,  Cartoon clip art, Clip art">
            <a:extLst>
              <a:ext uri="{FF2B5EF4-FFF2-40B4-BE49-F238E27FC236}">
                <a16:creationId xmlns:a16="http://schemas.microsoft.com/office/drawing/2014/main" id="{756B9EF1-B2ED-4EEC-A385-F9EEAA25A042}"/>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a:hlinkClick r:id="rId10" action="ppaction://hlinksldjump"/>
            <a:extLst>
              <a:ext uri="{FF2B5EF4-FFF2-40B4-BE49-F238E27FC236}">
                <a16:creationId xmlns:a16="http://schemas.microsoft.com/office/drawing/2014/main" id="{9150FF06-29BB-4FEE-A5E7-3DE5500E4ACE}"/>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0640290" y="3914063"/>
            <a:ext cx="1009650" cy="549698"/>
          </a:xfrm>
          <a:prstGeom prst="rect">
            <a:avLst/>
          </a:prstGeom>
          <a:noFill/>
          <a:ln w="9525">
            <a:noFill/>
            <a:miter lim="800000"/>
            <a:headEnd/>
            <a:tailEnd/>
          </a:ln>
          <a:effectLst/>
        </p:spPr>
      </p:pic>
    </p:spTree>
    <p:extLst>
      <p:ext uri="{BB962C8B-B14F-4D97-AF65-F5344CB8AC3E}">
        <p14:creationId xmlns:p14="http://schemas.microsoft.com/office/powerpoint/2010/main" val="1241278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5" name="Picture 4"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6" name="Picture 5"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0117" y="479759"/>
            <a:ext cx="2542691" cy="1800225"/>
          </a:xfrm>
          <a:prstGeom prst="rect">
            <a:avLst/>
          </a:prstGeom>
        </p:spPr>
      </p:pic>
      <p:pic>
        <p:nvPicPr>
          <p:cNvPr id="7" name="Picture 6"/>
          <p:cNvPicPr>
            <a:picLocks noChangeAspect="1"/>
          </p:cNvPicPr>
          <p:nvPr/>
        </p:nvPicPr>
        <p:blipFill>
          <a:blip r:embed="rId5"/>
          <a:stretch>
            <a:fillRect/>
          </a:stretch>
        </p:blipFill>
        <p:spPr>
          <a:xfrm>
            <a:off x="8062502" y="2734548"/>
            <a:ext cx="3895682" cy="2139881"/>
          </a:xfrm>
          <a:prstGeom prst="rect">
            <a:avLst/>
          </a:prstGeom>
        </p:spPr>
      </p:pic>
      <p:pic>
        <p:nvPicPr>
          <p:cNvPr id="8" name="Picture 7"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sp>
        <p:nvSpPr>
          <p:cNvPr id="9" name="Rectangle 8"/>
          <p:cNvSpPr/>
          <p:nvPr/>
        </p:nvSpPr>
        <p:spPr>
          <a:xfrm>
            <a:off x="3094220" y="161417"/>
            <a:ext cx="2021708" cy="769441"/>
          </a:xfrm>
          <a:prstGeom prst="rect">
            <a:avLst/>
          </a:prstGeom>
          <a:noFill/>
          <a:ln>
            <a:solidFill>
              <a:schemeClr val="bg1"/>
            </a:solidFill>
          </a:ln>
        </p:spPr>
        <p:txBody>
          <a:bodyPr wrap="none" lIns="91440" tIns="45720" rIns="91440" bIns="45720">
            <a:spAutoFit/>
          </a:bodyPr>
          <a:lstStyle/>
          <a:p>
            <a:pPr algn="ctr"/>
            <a:r>
              <a:rPr lang="en-US" sz="4400" b="1" dirty="0">
                <a:ln w="22225">
                  <a:solidFill>
                    <a:srgbClr val="7030A0"/>
                  </a:solidFill>
                  <a:prstDash val="solid"/>
                </a:ln>
                <a:solidFill>
                  <a:srgbClr val="E5C7E5"/>
                </a:solidFill>
              </a:rPr>
              <a:t>Spelling</a:t>
            </a:r>
          </a:p>
        </p:txBody>
      </p:sp>
      <p:sp>
        <p:nvSpPr>
          <p:cNvPr id="10" name="TextBox 9"/>
          <p:cNvSpPr txBox="1"/>
          <p:nvPr/>
        </p:nvSpPr>
        <p:spPr>
          <a:xfrm>
            <a:off x="741657" y="894989"/>
            <a:ext cx="2245587" cy="369332"/>
          </a:xfrm>
          <a:prstGeom prst="rect">
            <a:avLst/>
          </a:prstGeom>
          <a:solidFill>
            <a:schemeClr val="accent1">
              <a:lumMod val="40000"/>
              <a:lumOff val="60000"/>
            </a:schemeClr>
          </a:solidFill>
        </p:spPr>
        <p:txBody>
          <a:bodyPr wrap="square" rtlCol="0">
            <a:spAutoFit/>
          </a:bodyPr>
          <a:lstStyle/>
          <a:p>
            <a:pPr fontAlgn="base"/>
            <a:r>
              <a:rPr lang="en-US" b="1" u="sng" dirty="0"/>
              <a:t>Group 1</a:t>
            </a:r>
            <a:endParaRPr lang="en-US" dirty="0"/>
          </a:p>
        </p:txBody>
      </p:sp>
      <p:sp>
        <p:nvSpPr>
          <p:cNvPr id="11" name="TextBox 10"/>
          <p:cNvSpPr txBox="1"/>
          <p:nvPr/>
        </p:nvSpPr>
        <p:spPr>
          <a:xfrm>
            <a:off x="3252964" y="894989"/>
            <a:ext cx="1898912" cy="892552"/>
          </a:xfrm>
          <a:prstGeom prst="rect">
            <a:avLst/>
          </a:prstGeom>
          <a:solidFill>
            <a:srgbClr val="E5C7E5"/>
          </a:solidFill>
        </p:spPr>
        <p:txBody>
          <a:bodyPr wrap="square" rtlCol="0">
            <a:spAutoFit/>
          </a:bodyPr>
          <a:lstStyle/>
          <a:p>
            <a:pPr fontAlgn="base"/>
            <a:r>
              <a:rPr lang="en-US" b="1" u="sng" dirty="0"/>
              <a:t>Group 2</a:t>
            </a:r>
            <a:endParaRPr lang="en-US" dirty="0"/>
          </a:p>
          <a:p>
            <a:pPr fontAlgn="base"/>
            <a:r>
              <a:rPr lang="en-US" sz="1600" dirty="0"/>
              <a:t>   </a:t>
            </a:r>
          </a:p>
          <a:p>
            <a:pPr fontAlgn="base"/>
            <a:endParaRPr lang="en-US" dirty="0"/>
          </a:p>
        </p:txBody>
      </p:sp>
      <p:sp>
        <p:nvSpPr>
          <p:cNvPr id="12" name="TextBox 11"/>
          <p:cNvSpPr txBox="1"/>
          <p:nvPr/>
        </p:nvSpPr>
        <p:spPr>
          <a:xfrm>
            <a:off x="5413032" y="894989"/>
            <a:ext cx="1944992" cy="923330"/>
          </a:xfrm>
          <a:prstGeom prst="rect">
            <a:avLst/>
          </a:prstGeom>
          <a:solidFill>
            <a:schemeClr val="accent4">
              <a:lumMod val="40000"/>
              <a:lumOff val="60000"/>
            </a:schemeClr>
          </a:solidFill>
        </p:spPr>
        <p:txBody>
          <a:bodyPr wrap="square" rtlCol="0">
            <a:spAutoFit/>
          </a:bodyPr>
          <a:lstStyle/>
          <a:p>
            <a:pPr fontAlgn="base"/>
            <a:r>
              <a:rPr lang="en-US" b="1" u="sng" dirty="0"/>
              <a:t>Group 3</a:t>
            </a:r>
            <a:endParaRPr lang="en-US" dirty="0"/>
          </a:p>
          <a:p>
            <a:pPr fontAlgn="base"/>
            <a:r>
              <a:rPr lang="en-US" sz="1600" dirty="0"/>
              <a:t>  </a:t>
            </a:r>
            <a:r>
              <a:rPr lang="en-US" dirty="0"/>
              <a:t> </a:t>
            </a:r>
          </a:p>
          <a:p>
            <a:pPr fontAlgn="base"/>
            <a:endParaRPr lang="en-US" dirty="0"/>
          </a:p>
        </p:txBody>
      </p:sp>
      <p:sp>
        <p:nvSpPr>
          <p:cNvPr id="13" name="TextBox 12"/>
          <p:cNvSpPr txBox="1"/>
          <p:nvPr/>
        </p:nvSpPr>
        <p:spPr>
          <a:xfrm>
            <a:off x="743773" y="2386968"/>
            <a:ext cx="6614251" cy="338554"/>
          </a:xfrm>
          <a:prstGeom prst="rect">
            <a:avLst/>
          </a:prstGeom>
          <a:solidFill>
            <a:schemeClr val="accent6">
              <a:lumMod val="40000"/>
              <a:lumOff val="60000"/>
            </a:schemeClr>
          </a:solidFill>
        </p:spPr>
        <p:txBody>
          <a:bodyPr wrap="square" lIns="91440" tIns="45720" rIns="91440" bIns="45720" rtlCol="0" anchor="t">
            <a:spAutoFit/>
          </a:bodyPr>
          <a:lstStyle/>
          <a:p>
            <a:pPr fontAlgn="base"/>
            <a:r>
              <a:rPr lang="en-US" sz="1600" b="1" u="sng" dirty="0"/>
              <a:t>Fast Finisher Activities</a:t>
            </a:r>
            <a:r>
              <a:rPr lang="en-US" sz="1600" dirty="0"/>
              <a:t> </a:t>
            </a:r>
          </a:p>
        </p:txBody>
      </p:sp>
      <p:sp>
        <p:nvSpPr>
          <p:cNvPr id="17" name="TextBox 16">
            <a:extLst>
              <a:ext uri="{FF2B5EF4-FFF2-40B4-BE49-F238E27FC236}">
                <a16:creationId xmlns:a16="http://schemas.microsoft.com/office/drawing/2014/main" id="{97E1E86D-7CB4-4D54-BD67-EEAC1709A26C}"/>
              </a:ext>
            </a:extLst>
          </p:cNvPr>
          <p:cNvSpPr txBox="1"/>
          <p:nvPr/>
        </p:nvSpPr>
        <p:spPr>
          <a:xfrm>
            <a:off x="9224880" y="899038"/>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7"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pic>
        <p:nvPicPr>
          <p:cNvPr id="5122" name="Picture 2" descr="cartoon star with legs and arms #star #cartoon #funny | Star clipart,  Cartoon clip art, Clip art">
            <a:hlinkClick r:id="rId8" action="ppaction://hlinksldjump"/>
            <a:extLst>
              <a:ext uri="{FF2B5EF4-FFF2-40B4-BE49-F238E27FC236}">
                <a16:creationId xmlns:a16="http://schemas.microsoft.com/office/drawing/2014/main" id="{57585D36-7965-47C7-AD80-5EC21CAAD8E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74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 Board Cork Wood · Free image on Pixabay"/>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4" name="Picture 3" descr="Lavagna Bianca Bordo Bianco Secco · Immagini gratis su Pixabay"/>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2684" y="-130629"/>
            <a:ext cx="8556171" cy="6408216"/>
          </a:xfrm>
          <a:prstGeom prst="rect">
            <a:avLst/>
          </a:prstGeom>
        </p:spPr>
      </p:pic>
      <p:pic>
        <p:nvPicPr>
          <p:cNvPr id="7" name="Picture 6" descr="Bookshelves Rack · Free vector graphic on Pixabay"/>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62263" y="2700338"/>
            <a:ext cx="3896160" cy="2142888"/>
          </a:xfrm>
          <a:prstGeom prst="rect">
            <a:avLst/>
          </a:prstGeom>
        </p:spPr>
      </p:pic>
      <p:pic>
        <p:nvPicPr>
          <p:cNvPr id="8" name="Picture 7" descr="Flower Illustration Potted Plant · Free image on Pixabay"/>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3487" y="2438793"/>
            <a:ext cx="951021" cy="749984"/>
          </a:xfrm>
          <a:prstGeom prst="rect">
            <a:avLst/>
          </a:prstGeom>
        </p:spPr>
      </p:pic>
      <p:sp>
        <p:nvSpPr>
          <p:cNvPr id="11" name="TextBox 10"/>
          <p:cNvSpPr txBox="1"/>
          <p:nvPr/>
        </p:nvSpPr>
        <p:spPr>
          <a:xfrm>
            <a:off x="1026263" y="361525"/>
            <a:ext cx="6429767" cy="769441"/>
          </a:xfrm>
          <a:prstGeom prst="rect">
            <a:avLst/>
          </a:prstGeom>
          <a:solidFill>
            <a:schemeClr val="accent1">
              <a:lumMod val="40000"/>
              <a:lumOff val="60000"/>
            </a:schemeClr>
          </a:solidFill>
        </p:spPr>
        <p:txBody>
          <a:bodyPr wrap="square" rtlCol="0">
            <a:spAutoFit/>
          </a:bodyPr>
          <a:lstStyle/>
          <a:p>
            <a:pPr algn="ctr" fontAlgn="base"/>
            <a:r>
              <a:rPr lang="en-US" b="1" u="sng" dirty="0"/>
              <a:t>Circles</a:t>
            </a:r>
          </a:p>
          <a:p>
            <a:pPr fontAlgn="base"/>
            <a:endParaRPr lang="en-US" sz="1400" dirty="0"/>
          </a:p>
          <a:p>
            <a:pPr fontAlgn="base"/>
            <a:r>
              <a:rPr lang="en-US" sz="1200" dirty="0"/>
              <a:t> </a:t>
            </a:r>
          </a:p>
        </p:txBody>
      </p:sp>
      <p:sp>
        <p:nvSpPr>
          <p:cNvPr id="15" name="TextBox 14">
            <a:extLst>
              <a:ext uri="{FF2B5EF4-FFF2-40B4-BE49-F238E27FC236}">
                <a16:creationId xmlns:a16="http://schemas.microsoft.com/office/drawing/2014/main" id="{7855887F-8BAA-47F6-A003-189C32AD139E}"/>
              </a:ext>
            </a:extLst>
          </p:cNvPr>
          <p:cNvSpPr txBox="1"/>
          <p:nvPr/>
        </p:nvSpPr>
        <p:spPr>
          <a:xfrm>
            <a:off x="946259" y="2438793"/>
            <a:ext cx="1852386" cy="369332"/>
          </a:xfrm>
          <a:prstGeom prst="rect">
            <a:avLst/>
          </a:prstGeom>
          <a:solidFill>
            <a:schemeClr val="accent2">
              <a:lumMod val="60000"/>
              <a:lumOff val="40000"/>
            </a:schemeClr>
          </a:solidFill>
        </p:spPr>
        <p:txBody>
          <a:bodyPr wrap="square" rtlCol="0">
            <a:spAutoFit/>
          </a:bodyPr>
          <a:lstStyle/>
          <a:p>
            <a:pPr algn="ctr" rtl="0" fontAlgn="base"/>
            <a:r>
              <a:rPr lang="en-GB" b="1" u="sng" dirty="0">
                <a:solidFill>
                  <a:srgbClr val="000000"/>
                </a:solidFill>
                <a:latin typeface="Calibri" panose="020F0502020204030204" pitchFamily="34" charset="0"/>
              </a:rPr>
              <a:t>Squares</a:t>
            </a:r>
            <a:endParaRPr lang="en-GB" b="1" i="0" u="sng" dirty="0">
              <a:solidFill>
                <a:srgbClr val="000000"/>
              </a:solidFill>
              <a:latin typeface="Calibri" panose="020F0502020204030204" pitchFamily="34" charset="0"/>
            </a:endParaRPr>
          </a:p>
        </p:txBody>
      </p:sp>
      <p:sp>
        <p:nvSpPr>
          <p:cNvPr id="16" name="TextBox 15">
            <a:extLst>
              <a:ext uri="{FF2B5EF4-FFF2-40B4-BE49-F238E27FC236}">
                <a16:creationId xmlns:a16="http://schemas.microsoft.com/office/drawing/2014/main" id="{6F300312-3C58-492C-BB2E-CBA4A05DEC50}"/>
              </a:ext>
            </a:extLst>
          </p:cNvPr>
          <p:cNvSpPr txBox="1"/>
          <p:nvPr/>
        </p:nvSpPr>
        <p:spPr>
          <a:xfrm>
            <a:off x="5037105" y="2536697"/>
            <a:ext cx="1829091" cy="369332"/>
          </a:xfrm>
          <a:prstGeom prst="rect">
            <a:avLst/>
          </a:prstGeom>
          <a:solidFill>
            <a:schemeClr val="accent6">
              <a:lumMod val="40000"/>
              <a:lumOff val="60000"/>
            </a:schemeClr>
          </a:solidFill>
        </p:spPr>
        <p:txBody>
          <a:bodyPr wrap="square" rtlCol="0">
            <a:spAutoFit/>
          </a:bodyPr>
          <a:lstStyle/>
          <a:p>
            <a:pPr algn="ctr" rtl="0" fontAlgn="base"/>
            <a:r>
              <a:rPr lang="en-GB" b="1" u="sng" dirty="0">
                <a:solidFill>
                  <a:srgbClr val="000000"/>
                </a:solidFill>
                <a:latin typeface="Calibri" panose="020F0502020204030204" pitchFamily="34" charset="0"/>
              </a:rPr>
              <a:t>Triangles</a:t>
            </a:r>
          </a:p>
        </p:txBody>
      </p:sp>
      <p:pic>
        <p:nvPicPr>
          <p:cNvPr id="2058" name="Picture 10" descr="Parents | Prodigy Education">
            <a:hlinkClick r:id="rId6"/>
            <a:extLst>
              <a:ext uri="{FF2B5EF4-FFF2-40B4-BE49-F238E27FC236}">
                <a16:creationId xmlns:a16="http://schemas.microsoft.com/office/drawing/2014/main" id="{E2F3E6FB-FECE-4F17-A35F-ABC63B98595B}"/>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443845" y="5405581"/>
            <a:ext cx="72419" cy="7490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arents | Prodigy Education">
            <a:hlinkClick r:id="rId6"/>
            <a:extLst>
              <a:ext uri="{FF2B5EF4-FFF2-40B4-BE49-F238E27FC236}">
                <a16:creationId xmlns:a16="http://schemas.microsoft.com/office/drawing/2014/main" id="{E99BD5B6-225D-4E5A-B1C7-FD91ECB055E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690995" y="2593492"/>
            <a:ext cx="525328" cy="5433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artoon star with legs and arms #star #cartoon #funny | Star clipart,  Cartoon clip art, Clip art">
            <a:hlinkClick r:id="rId9" action="ppaction://hlinksldjump"/>
            <a:extLst>
              <a:ext uri="{FF2B5EF4-FFF2-40B4-BE49-F238E27FC236}">
                <a16:creationId xmlns:a16="http://schemas.microsoft.com/office/drawing/2014/main" id="{89131672-4C6D-4F76-A048-6AFC27994A2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759499" y="2232904"/>
            <a:ext cx="843719" cy="95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28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9" name="Picture 8"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137760" y="131707"/>
            <a:ext cx="3580538" cy="2528755"/>
          </a:xfrm>
          <a:prstGeom prst="rect">
            <a:avLst/>
          </a:prstGeom>
        </p:spPr>
      </p:pic>
      <p:pic>
        <p:nvPicPr>
          <p:cNvPr id="10" name="Picture 9"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9779" y="407805"/>
            <a:ext cx="1923219" cy="1361639"/>
          </a:xfrm>
          <a:prstGeom prst="rect">
            <a:avLst/>
          </a:prstGeom>
        </p:spPr>
      </p:pic>
      <p:sp>
        <p:nvSpPr>
          <p:cNvPr id="11" name="TextBox 10">
            <a:hlinkClick r:id="rId5" action="ppaction://hlinksldjump"/>
          </p:cNvPr>
          <p:cNvSpPr txBox="1"/>
          <p:nvPr/>
        </p:nvSpPr>
        <p:spPr>
          <a:xfrm>
            <a:off x="8619759" y="756193"/>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5"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sp>
        <p:nvSpPr>
          <p:cNvPr id="12" name="Rectangle 11"/>
          <p:cNvSpPr/>
          <p:nvPr/>
        </p:nvSpPr>
        <p:spPr>
          <a:xfrm>
            <a:off x="807356" y="407805"/>
            <a:ext cx="6681393" cy="769441"/>
          </a:xfrm>
          <a:prstGeom prst="rect">
            <a:avLst/>
          </a:prstGeom>
          <a:noFill/>
          <a:ln>
            <a:solidFill>
              <a:schemeClr val="bg1"/>
            </a:solidFill>
          </a:ln>
        </p:spPr>
        <p:txBody>
          <a:bodyPr wrap="square" lIns="91440" tIns="45720" rIns="91440" bIns="45720" anchor="t">
            <a:spAutoFit/>
          </a:bodyPr>
          <a:lstStyle/>
          <a:p>
            <a:pPr algn="ctr"/>
            <a:r>
              <a:rPr lang="en-US" sz="4400" b="1" dirty="0">
                <a:ln w="22225">
                  <a:solidFill>
                    <a:srgbClr val="ED7D31"/>
                  </a:solidFill>
                  <a:prstDash val="solid"/>
                </a:ln>
                <a:solidFill>
                  <a:schemeClr val="accent2">
                    <a:lumMod val="40000"/>
                    <a:lumOff val="60000"/>
                  </a:schemeClr>
                </a:solidFill>
                <a:cs typeface="Calibri"/>
              </a:rPr>
              <a:t>Tuesday 19th January 2021</a:t>
            </a:r>
          </a:p>
        </p:txBody>
      </p:sp>
      <p:sp>
        <p:nvSpPr>
          <p:cNvPr id="13" name="TextBox 12"/>
          <p:cNvSpPr txBox="1"/>
          <p:nvPr/>
        </p:nvSpPr>
        <p:spPr>
          <a:xfrm>
            <a:off x="875962" y="1088624"/>
            <a:ext cx="6468149" cy="738664"/>
          </a:xfrm>
          <a:prstGeom prst="rect">
            <a:avLst/>
          </a:prstGeom>
          <a:noFill/>
        </p:spPr>
        <p:txBody>
          <a:bodyPr wrap="square" lIns="91440" tIns="45720" rIns="91440" bIns="45720" rtlCol="0" anchor="t">
            <a:spAutoFit/>
          </a:bodyPr>
          <a:lstStyle/>
          <a:p>
            <a:pPr algn="just"/>
            <a:r>
              <a:rPr lang="en-GB" sz="1400" dirty="0"/>
              <a:t>This is our virtual classroom! If you see anything blue &amp; underlined, click on it to take you to that activity! Check the pinboard on the right for some extra activities. You can also click on some of the objects on the shelves.</a:t>
            </a:r>
            <a:endParaRPr lang="en-GB" sz="1400" b="1" dirty="0"/>
          </a:p>
        </p:txBody>
      </p:sp>
      <p:sp>
        <p:nvSpPr>
          <p:cNvPr id="14" name="TextBox 13"/>
          <p:cNvSpPr txBox="1"/>
          <p:nvPr/>
        </p:nvSpPr>
        <p:spPr>
          <a:xfrm>
            <a:off x="2337543" y="1914398"/>
            <a:ext cx="4186238" cy="2185214"/>
          </a:xfrm>
          <a:prstGeom prst="rect">
            <a:avLst/>
          </a:prstGeom>
          <a:noFill/>
        </p:spPr>
        <p:txBody>
          <a:bodyPr wrap="square" lIns="91440" tIns="45720" rIns="91440" bIns="45720" rtlCol="0" anchor="t">
            <a:spAutoFit/>
          </a:bodyPr>
          <a:lstStyle/>
          <a:p>
            <a:pPr algn="ctr"/>
            <a:endParaRPr lang="en-GB" sz="2000" b="1" dirty="0">
              <a:cs typeface="Cavolini" panose="03000502040302020204" pitchFamily="66" charset="0"/>
            </a:endParaRPr>
          </a:p>
          <a:p>
            <a:pPr algn="ctr"/>
            <a:r>
              <a:rPr lang="en-GB" sz="2000" b="1" dirty="0">
                <a:cs typeface="Cavolini" panose="03000502040302020204" pitchFamily="66" charset="0"/>
              </a:rPr>
              <a:t>Today’s Activities</a:t>
            </a:r>
          </a:p>
          <a:p>
            <a:pPr marL="285750" indent="-285750">
              <a:buFont typeface="Arial" panose="020B0604020202020204" pitchFamily="34" charset="0"/>
              <a:buChar char="•"/>
            </a:pPr>
            <a:r>
              <a:rPr lang="en-GB" sz="1600" dirty="0">
                <a:cs typeface="Cavolini" panose="03000502040302020204" pitchFamily="66" charset="0"/>
              </a:rPr>
              <a:t>Reading</a:t>
            </a:r>
          </a:p>
          <a:p>
            <a:pPr marL="285750" indent="-285750">
              <a:buFont typeface="Arial" panose="020B0604020202020204" pitchFamily="34" charset="0"/>
              <a:buChar char="•"/>
            </a:pPr>
            <a:r>
              <a:rPr lang="en-GB" sz="1600" dirty="0">
                <a:cs typeface="Cavolini" panose="03000502040302020204" pitchFamily="66" charset="0"/>
              </a:rPr>
              <a:t>Maths</a:t>
            </a:r>
          </a:p>
          <a:p>
            <a:pPr marL="285750" indent="-285750">
              <a:buFont typeface="Arial" panose="020B0604020202020204" pitchFamily="34" charset="0"/>
              <a:buChar char="•"/>
            </a:pPr>
            <a:r>
              <a:rPr lang="en-GB" sz="1600" dirty="0">
                <a:cs typeface="Cavolini" panose="03000502040302020204" pitchFamily="66" charset="0"/>
              </a:rPr>
              <a:t>Class Novel</a:t>
            </a:r>
          </a:p>
          <a:p>
            <a:pPr marL="285750" indent="-285750">
              <a:buFont typeface="Arial" panose="020B0604020202020204" pitchFamily="34" charset="0"/>
              <a:buChar char="•"/>
            </a:pPr>
            <a:r>
              <a:rPr lang="en-GB" sz="1600" dirty="0">
                <a:cs typeface="Cavolini" panose="03000502040302020204" pitchFamily="66" charset="0"/>
              </a:rPr>
              <a:t>Music</a:t>
            </a:r>
          </a:p>
          <a:p>
            <a:pPr marL="285750" indent="-285750">
              <a:buFont typeface="Arial" panose="020B0604020202020204" pitchFamily="34" charset="0"/>
              <a:buChar char="•"/>
            </a:pPr>
            <a:r>
              <a:rPr lang="en-GB" sz="1600" dirty="0">
                <a:cs typeface="Cavolini" panose="03000502040302020204" pitchFamily="66" charset="0"/>
              </a:rPr>
              <a:t>Daily Mile – if the weather allows get outside for some fresh air!</a:t>
            </a:r>
          </a:p>
        </p:txBody>
      </p:sp>
      <p:pic>
        <p:nvPicPr>
          <p:cNvPr id="15" name="Picture 14"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pic>
        <p:nvPicPr>
          <p:cNvPr id="16" name="Picture 15" descr="Bookshelves Rack · Free vector graphic on Pixabay"/>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62263" y="2700338"/>
            <a:ext cx="3896160" cy="2142888"/>
          </a:xfrm>
          <a:prstGeom prst="rect">
            <a:avLst/>
          </a:prstGeom>
        </p:spPr>
      </p:pic>
      <p:pic>
        <p:nvPicPr>
          <p:cNvPr id="18" name="Picture 17" descr="Sticky note PNG">
            <a:extLst>
              <a:ext uri="{FF2B5EF4-FFF2-40B4-BE49-F238E27FC236}">
                <a16:creationId xmlns:a16="http://schemas.microsoft.com/office/drawing/2014/main" id="{CD4DF7F8-AADF-4471-8504-5F6EC0D1D38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2969" y="706669"/>
            <a:ext cx="2226519" cy="1576375"/>
          </a:xfrm>
          <a:prstGeom prst="rect">
            <a:avLst/>
          </a:prstGeom>
        </p:spPr>
      </p:pic>
      <p:sp>
        <p:nvSpPr>
          <p:cNvPr id="5" name="TextBox 4">
            <a:extLst>
              <a:ext uri="{FF2B5EF4-FFF2-40B4-BE49-F238E27FC236}">
                <a16:creationId xmlns:a16="http://schemas.microsoft.com/office/drawing/2014/main" id="{D61AD2F8-1E2F-4CA1-A5CC-12F72BA873B7}"/>
              </a:ext>
            </a:extLst>
          </p:cNvPr>
          <p:cNvSpPr txBox="1"/>
          <p:nvPr/>
        </p:nvSpPr>
        <p:spPr>
          <a:xfrm>
            <a:off x="10010343" y="991567"/>
            <a:ext cx="1394568" cy="830997"/>
          </a:xfrm>
          <a:prstGeom prst="rect">
            <a:avLst/>
          </a:prstGeom>
          <a:noFill/>
        </p:spPr>
        <p:txBody>
          <a:bodyPr wrap="square" rtlCol="0">
            <a:spAutoFit/>
          </a:bodyPr>
          <a:lstStyle/>
          <a:p>
            <a:pPr algn="ctr"/>
            <a:r>
              <a:rPr lang="en-GB" sz="1000" b="1" dirty="0"/>
              <a:t>You can email me if you have any questions.</a:t>
            </a:r>
          </a:p>
          <a:p>
            <a:endParaRPr lang="en-GB" sz="1000" dirty="0"/>
          </a:p>
          <a:p>
            <a:r>
              <a:rPr lang="en-GB" sz="800" dirty="0"/>
              <a:t>gw08graycarly@glow.sch.uk</a:t>
            </a:r>
          </a:p>
        </p:txBody>
      </p:sp>
      <p:pic>
        <p:nvPicPr>
          <p:cNvPr id="19" name="Picture 2" descr="cartoon star with legs and arms #star #cartoon #funny | Star clipart,  Cartoon clip art, Clip art">
            <a:hlinkClick r:id="rId9" action="ppaction://hlinksldjump"/>
            <a:extLst>
              <a:ext uri="{FF2B5EF4-FFF2-40B4-BE49-F238E27FC236}">
                <a16:creationId xmlns:a16="http://schemas.microsoft.com/office/drawing/2014/main" id="{756B9EF1-B2ED-4EEC-A385-F9EEAA25A042}"/>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oilet, seat&#10;&#10;Description automatically generated">
            <a:extLst>
              <a:ext uri="{FF2B5EF4-FFF2-40B4-BE49-F238E27FC236}">
                <a16:creationId xmlns:a16="http://schemas.microsoft.com/office/drawing/2014/main" id="{1AE1F7DB-8E96-4785-A697-A217ADF8E90A}"/>
              </a:ext>
            </a:extLst>
          </p:cNvPr>
          <p:cNvPicPr>
            <a:picLocks noChangeAspect="1"/>
          </p:cNvPicPr>
          <p:nvPr/>
        </p:nvPicPr>
        <p:blipFill>
          <a:blip r:embed="rId11" cstate="screen">
            <a:extLst>
              <a:ext uri="{28A0092B-C50C-407E-A947-70E740481C1C}">
                <a14:useLocalDpi xmlns:a14="http://schemas.microsoft.com/office/drawing/2010/main"/>
              </a:ext>
              <a:ext uri="{837473B0-CC2E-450A-ABE3-18F120FF3D39}">
                <a1611:picAttrSrcUrl xmlns="" xmlns:a1611="http://schemas.microsoft.com/office/drawing/2016/11/main" r:id="rId16"/>
              </a:ext>
            </a:extLst>
          </a:blip>
          <a:stretch>
            <a:fillRect/>
          </a:stretch>
        </p:blipFill>
        <p:spPr>
          <a:xfrm flipH="1">
            <a:off x="7301114" y="4048309"/>
            <a:ext cx="2291855" cy="2683147"/>
          </a:xfrm>
          <a:prstGeom prst="rect">
            <a:avLst/>
          </a:prstGeom>
        </p:spPr>
      </p:pic>
      <p:pic>
        <p:nvPicPr>
          <p:cNvPr id="17" name="Picture 1">
            <a:hlinkClick r:id="rId9" action="ppaction://hlinksldjump"/>
            <a:extLst>
              <a:ext uri="{FF2B5EF4-FFF2-40B4-BE49-F238E27FC236}">
                <a16:creationId xmlns:a16="http://schemas.microsoft.com/office/drawing/2014/main" id="{197AC1F6-E7C9-4768-BA7A-B5A7326E124F}"/>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0640290" y="3914063"/>
            <a:ext cx="1009650" cy="549698"/>
          </a:xfrm>
          <a:prstGeom prst="rect">
            <a:avLst/>
          </a:prstGeom>
          <a:noFill/>
          <a:ln w="9525">
            <a:noFill/>
            <a:miter lim="800000"/>
            <a:headEnd/>
            <a:tailEnd/>
          </a:ln>
          <a:effectLst/>
        </p:spPr>
      </p:pic>
    </p:spTree>
    <p:extLst>
      <p:ext uri="{BB962C8B-B14F-4D97-AF65-F5344CB8AC3E}">
        <p14:creationId xmlns:p14="http://schemas.microsoft.com/office/powerpoint/2010/main" val="159135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5" name="Picture 4"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6" name="Picture 5"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0117" y="479759"/>
            <a:ext cx="2542691" cy="1800225"/>
          </a:xfrm>
          <a:prstGeom prst="rect">
            <a:avLst/>
          </a:prstGeom>
        </p:spPr>
      </p:pic>
      <p:pic>
        <p:nvPicPr>
          <p:cNvPr id="7" name="Picture 6"/>
          <p:cNvPicPr>
            <a:picLocks noChangeAspect="1"/>
          </p:cNvPicPr>
          <p:nvPr/>
        </p:nvPicPr>
        <p:blipFill>
          <a:blip r:embed="rId5"/>
          <a:stretch>
            <a:fillRect/>
          </a:stretch>
        </p:blipFill>
        <p:spPr>
          <a:xfrm>
            <a:off x="8062502" y="2734548"/>
            <a:ext cx="3895682" cy="2139881"/>
          </a:xfrm>
          <a:prstGeom prst="rect">
            <a:avLst/>
          </a:prstGeom>
        </p:spPr>
      </p:pic>
      <p:pic>
        <p:nvPicPr>
          <p:cNvPr id="8" name="Picture 7"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sp>
        <p:nvSpPr>
          <p:cNvPr id="9" name="Rectangle 8"/>
          <p:cNvSpPr/>
          <p:nvPr/>
        </p:nvSpPr>
        <p:spPr>
          <a:xfrm>
            <a:off x="3441312" y="312657"/>
            <a:ext cx="1728037" cy="646331"/>
          </a:xfrm>
          <a:prstGeom prst="rect">
            <a:avLst/>
          </a:prstGeom>
          <a:noFill/>
          <a:ln>
            <a:solidFill>
              <a:schemeClr val="bg1"/>
            </a:solidFill>
          </a:ln>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Reading</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1" name="TextBox 10"/>
          <p:cNvSpPr txBox="1"/>
          <p:nvPr/>
        </p:nvSpPr>
        <p:spPr>
          <a:xfrm>
            <a:off x="1092861" y="1033620"/>
            <a:ext cx="6271835" cy="646331"/>
          </a:xfrm>
          <a:prstGeom prst="rect">
            <a:avLst/>
          </a:prstGeom>
          <a:solidFill>
            <a:srgbClr val="E5C7E5"/>
          </a:solidFill>
        </p:spPr>
        <p:txBody>
          <a:bodyPr wrap="square" rtlCol="0">
            <a:spAutoFit/>
          </a:bodyPr>
          <a:lstStyle/>
          <a:p>
            <a:pPr fontAlgn="base"/>
            <a:r>
              <a:rPr lang="en-US" b="1" u="sng" dirty="0"/>
              <a:t>Reading groups</a:t>
            </a:r>
            <a:endParaRPr lang="en-US" dirty="0"/>
          </a:p>
          <a:p>
            <a:pPr fontAlgn="base"/>
            <a:endParaRPr lang="en-US" dirty="0"/>
          </a:p>
        </p:txBody>
      </p:sp>
      <p:sp>
        <p:nvSpPr>
          <p:cNvPr id="17" name="TextBox 16">
            <a:extLst>
              <a:ext uri="{FF2B5EF4-FFF2-40B4-BE49-F238E27FC236}">
                <a16:creationId xmlns:a16="http://schemas.microsoft.com/office/drawing/2014/main" id="{97E1E86D-7CB4-4D54-BD67-EEAC1709A26C}"/>
              </a:ext>
            </a:extLst>
          </p:cNvPr>
          <p:cNvSpPr txBox="1"/>
          <p:nvPr/>
        </p:nvSpPr>
        <p:spPr>
          <a:xfrm>
            <a:off x="9224880" y="899038"/>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7"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pic>
        <p:nvPicPr>
          <p:cNvPr id="5122" name="Picture 2" descr="cartoon star with legs and arms #star #cartoon #funny | Star clipart,  Cartoon clip art, Clip art">
            <a:hlinkClick r:id="rId8" action="ppaction://hlinksldjump"/>
            <a:extLst>
              <a:ext uri="{FF2B5EF4-FFF2-40B4-BE49-F238E27FC236}">
                <a16:creationId xmlns:a16="http://schemas.microsoft.com/office/drawing/2014/main" id="{57585D36-7965-47C7-AD80-5EC21CAAD8E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D39E6D-12E4-4BE9-82FF-EEFEB9FF2D40}"/>
              </a:ext>
            </a:extLst>
          </p:cNvPr>
          <p:cNvSpPr txBox="1"/>
          <p:nvPr/>
        </p:nvSpPr>
        <p:spPr>
          <a:xfrm>
            <a:off x="1241571" y="3514987"/>
            <a:ext cx="4941497" cy="646331"/>
          </a:xfrm>
          <a:prstGeom prst="rect">
            <a:avLst/>
          </a:prstGeom>
          <a:noFill/>
        </p:spPr>
        <p:txBody>
          <a:bodyPr wrap="square" rtlCol="0">
            <a:spAutoFit/>
          </a:bodyPr>
          <a:lstStyle/>
          <a:p>
            <a:r>
              <a:rPr lang="en-GB" dirty="0"/>
              <a:t>If you are a </a:t>
            </a:r>
            <a:r>
              <a:rPr lang="en-GB" dirty="0" err="1"/>
              <a:t>Nessy</a:t>
            </a:r>
            <a:r>
              <a:rPr lang="en-GB" dirty="0"/>
              <a:t> user, please play </a:t>
            </a:r>
            <a:r>
              <a:rPr lang="en-GB" b="1" dirty="0"/>
              <a:t>20 minutes </a:t>
            </a:r>
            <a:r>
              <a:rPr lang="en-GB" dirty="0"/>
              <a:t>of </a:t>
            </a:r>
            <a:r>
              <a:rPr lang="en-GB" dirty="0" err="1"/>
              <a:t>Nessy</a:t>
            </a:r>
            <a:r>
              <a:rPr lang="en-GB" dirty="0"/>
              <a:t>.  Look on the shelves for the link. </a:t>
            </a:r>
          </a:p>
        </p:txBody>
      </p:sp>
    </p:spTree>
    <p:extLst>
      <p:ext uri="{BB962C8B-B14F-4D97-AF65-F5344CB8AC3E}">
        <p14:creationId xmlns:p14="http://schemas.microsoft.com/office/powerpoint/2010/main" val="80208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vagna Bianca Bordo Bianco Secco · Immagini gratis su Pixabay"/>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8220075" cy="6156494"/>
          </a:xfrm>
          <a:prstGeom prst="rect">
            <a:avLst/>
          </a:prstGeom>
        </p:spPr>
      </p:pic>
      <p:pic>
        <p:nvPicPr>
          <p:cNvPr id="5" name="Picture 4" descr="Pin Board Cork Wood · Free image on Pixaba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8220075" y="102896"/>
            <a:ext cx="3580538" cy="2528755"/>
          </a:xfrm>
          <a:prstGeom prst="rect">
            <a:avLst/>
          </a:prstGeom>
        </p:spPr>
      </p:pic>
      <p:pic>
        <p:nvPicPr>
          <p:cNvPr id="6" name="Picture 5" descr="Sticky note 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0117" y="479759"/>
            <a:ext cx="2542691" cy="1800225"/>
          </a:xfrm>
          <a:prstGeom prst="rect">
            <a:avLst/>
          </a:prstGeom>
        </p:spPr>
      </p:pic>
      <p:pic>
        <p:nvPicPr>
          <p:cNvPr id="7" name="Picture 6"/>
          <p:cNvPicPr>
            <a:picLocks noChangeAspect="1"/>
          </p:cNvPicPr>
          <p:nvPr/>
        </p:nvPicPr>
        <p:blipFill>
          <a:blip r:embed="rId5"/>
          <a:stretch>
            <a:fillRect/>
          </a:stretch>
        </p:blipFill>
        <p:spPr>
          <a:xfrm>
            <a:off x="8062502" y="2734548"/>
            <a:ext cx="3895682" cy="2139881"/>
          </a:xfrm>
          <a:prstGeom prst="rect">
            <a:avLst/>
          </a:prstGeom>
        </p:spPr>
      </p:pic>
      <p:pic>
        <p:nvPicPr>
          <p:cNvPr id="8" name="Picture 7" descr="Flower Illustration Potted Plant · Free image on Pixabay"/>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40965" y="2438793"/>
            <a:ext cx="951021" cy="749984"/>
          </a:xfrm>
          <a:prstGeom prst="rect">
            <a:avLst/>
          </a:prstGeom>
        </p:spPr>
      </p:pic>
      <p:sp>
        <p:nvSpPr>
          <p:cNvPr id="9" name="Rectangle 8"/>
          <p:cNvSpPr/>
          <p:nvPr/>
        </p:nvSpPr>
        <p:spPr>
          <a:xfrm>
            <a:off x="3128181" y="312657"/>
            <a:ext cx="2354299" cy="646331"/>
          </a:xfrm>
          <a:prstGeom prst="rect">
            <a:avLst/>
          </a:prstGeom>
          <a:noFill/>
          <a:ln>
            <a:solidFill>
              <a:schemeClr val="bg1"/>
            </a:solidFill>
          </a:ln>
        </p:spPr>
        <p:txBody>
          <a:bodyPr wrap="non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Class Novel</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13" name="TextBox 12"/>
          <p:cNvSpPr txBox="1"/>
          <p:nvPr/>
        </p:nvSpPr>
        <p:spPr>
          <a:xfrm>
            <a:off x="822373" y="905257"/>
            <a:ext cx="6614251" cy="615553"/>
          </a:xfrm>
          <a:prstGeom prst="rect">
            <a:avLst/>
          </a:prstGeom>
          <a:solidFill>
            <a:schemeClr val="accent6">
              <a:lumMod val="40000"/>
              <a:lumOff val="60000"/>
            </a:schemeClr>
          </a:solidFill>
        </p:spPr>
        <p:txBody>
          <a:bodyPr wrap="square" lIns="91440" tIns="45720" rIns="91440" bIns="45720" rtlCol="0" anchor="t">
            <a:spAutoFit/>
          </a:bodyPr>
          <a:lstStyle/>
          <a:p>
            <a:pPr fontAlgn="base"/>
            <a:r>
              <a:rPr lang="en-US" sz="1600" b="1" u="sng" dirty="0"/>
              <a:t>Class Novel</a:t>
            </a:r>
            <a:r>
              <a:rPr lang="en-US" sz="1600" dirty="0"/>
              <a:t> </a:t>
            </a:r>
          </a:p>
          <a:p>
            <a:r>
              <a:rPr lang="en-GB" dirty="0"/>
              <a:t> </a:t>
            </a:r>
            <a:endParaRPr lang="en-US" sz="1600" dirty="0"/>
          </a:p>
        </p:txBody>
      </p:sp>
      <p:sp>
        <p:nvSpPr>
          <p:cNvPr id="17" name="TextBox 16">
            <a:extLst>
              <a:ext uri="{FF2B5EF4-FFF2-40B4-BE49-F238E27FC236}">
                <a16:creationId xmlns:a16="http://schemas.microsoft.com/office/drawing/2014/main" id="{97E1E86D-7CB4-4D54-BD67-EEAC1709A26C}"/>
              </a:ext>
            </a:extLst>
          </p:cNvPr>
          <p:cNvSpPr txBox="1"/>
          <p:nvPr/>
        </p:nvSpPr>
        <p:spPr>
          <a:xfrm>
            <a:off x="9224880" y="899038"/>
            <a:ext cx="1214437" cy="738664"/>
          </a:xfrm>
          <a:prstGeom prst="rect">
            <a:avLst/>
          </a:prstGeom>
          <a:noFill/>
        </p:spPr>
        <p:txBody>
          <a:bodyPr wrap="square" rtlCol="0">
            <a:spAutoFit/>
          </a:bodyPr>
          <a:lstStyle/>
          <a:p>
            <a:r>
              <a:rPr lang="en-GB" sz="1400" dirty="0">
                <a:latin typeface="Cavolini" panose="03000502040302020204" pitchFamily="66" charset="0"/>
                <a:cs typeface="Cavolini" panose="03000502040302020204" pitchFamily="66" charset="0"/>
                <a:hlinkClick r:id="rId7" action="ppaction://hlinksldjump"/>
              </a:rPr>
              <a:t>Click here for extra activities</a:t>
            </a:r>
            <a:endParaRPr lang="en-GB" sz="1400" dirty="0">
              <a:latin typeface="Cavolini" panose="03000502040302020204" pitchFamily="66" charset="0"/>
              <a:cs typeface="Cavolini" panose="03000502040302020204" pitchFamily="66" charset="0"/>
            </a:endParaRPr>
          </a:p>
        </p:txBody>
      </p:sp>
      <p:pic>
        <p:nvPicPr>
          <p:cNvPr id="5122" name="Picture 2" descr="cartoon star with legs and arms #star #cartoon #funny | Star clipart,  Cartoon clip art, Clip art">
            <a:hlinkClick r:id="rId8" action="ppaction://hlinksldjump"/>
            <a:extLst>
              <a:ext uri="{FF2B5EF4-FFF2-40B4-BE49-F238E27FC236}">
                <a16:creationId xmlns:a16="http://schemas.microsoft.com/office/drawing/2014/main" id="{57585D36-7965-47C7-AD80-5EC21CAAD8E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98862" y="2258219"/>
            <a:ext cx="843719" cy="952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3526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677</Words>
  <Application>Microsoft Office PowerPoint</Application>
  <PresentationFormat>Widescreen</PresentationFormat>
  <Paragraphs>103</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Cavolini</vt:lpstr>
      <vt:lpstr>Helvetica</vt:lpstr>
      <vt:lpstr>Helvetica Light</vt:lpstr>
      <vt:lpstr>Times New Roman</vt:lpstr>
      <vt:lpstr>Office Theme</vt:lpstr>
      <vt:lpstr>Use of virtual classrooms  Bell’s Brae Primary School, Shetland Islands Council  </vt:lpstr>
      <vt:lpstr>Bell’s Brae Primary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Bell’s Brae Primary School, Shetland Islands Council </dc:title>
  <dc:creator>Gordon L (Louise)</dc:creator>
  <cp:lastModifiedBy>Stevenson J (Jeremy)</cp:lastModifiedBy>
  <cp:revision>30</cp:revision>
  <dcterms:created xsi:type="dcterms:W3CDTF">2021-02-02T15:43:17Z</dcterms:created>
  <dcterms:modified xsi:type="dcterms:W3CDTF">2021-02-08T11:13:41Z</dcterms:modified>
</cp:coreProperties>
</file>