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860" r:id="rId5"/>
    <p:sldId id="2862" r:id="rId6"/>
    <p:sldId id="2861" r:id="rId7"/>
    <p:sldId id="2754" r:id="rId8"/>
    <p:sldId id="2705" r:id="rId9"/>
    <p:sldId id="266" r:id="rId10"/>
    <p:sldId id="385" r:id="rId11"/>
    <p:sldId id="386" r:id="rId12"/>
    <p:sldId id="271" r:id="rId13"/>
    <p:sldId id="388" r:id="rId14"/>
    <p:sldId id="272" r:id="rId15"/>
    <p:sldId id="2867" r:id="rId16"/>
    <p:sldId id="270" r:id="rId17"/>
    <p:sldId id="269" r:id="rId18"/>
    <p:sldId id="273" r:id="rId19"/>
    <p:sldId id="2863" r:id="rId20"/>
    <p:sldId id="2864" r:id="rId21"/>
    <p:sldId id="2866" r:id="rId22"/>
    <p:sldId id="2757" r:id="rId23"/>
    <p:sldId id="2766" r:id="rId24"/>
    <p:sldId id="2859" r:id="rId25"/>
  </p:sldIdLst>
  <p:sldSz cx="12192000" cy="6858000"/>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4A1B0D-FC28-E263-DF88-3F5DB5EEC91E}" name="Lauren Nelson" initials="LN" userId="S::eslnelson@glow.gov.uk::4493baa3-aaeb-49de-a5f2-218d85580ce4" providerId="AD"/>
  <p188:author id="{2AD17371-5DB5-06F4-8F63-1328155A12F9}" name="Pauline Lynch" initials="PL" userId="S::esplynch@glow.gov.uk::a6e6c9ff-3550-4190-a7b6-c75ebf05e655" providerId="AD"/>
  <p188:author id="{7C5A78AF-2C99-43A6-82CB-29BC4F09F662}" name="Amy Johnson" initials="AJ" userId="S::esajohnson@glow.gov.uk::725abed4-9e1b-4714-8e6d-66f8dd4d34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89A94-07F2-4C79-B48A-B4A4C89F3DFB}" v="2" dt="2025-07-14T10:26:52.781"/>
    <p1510:client id="{DE311AAF-CFE7-41E4-BFE0-28514EEF0454}" v="4" dt="2025-07-14T10:24:07.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69" autoAdjust="0"/>
    <p:restoredTop sz="51750" autoAdjust="0"/>
  </p:normalViewPr>
  <p:slideViewPr>
    <p:cSldViewPr snapToGrid="0">
      <p:cViewPr varScale="1">
        <p:scale>
          <a:sx n="34" d="100"/>
          <a:sy n="34" d="100"/>
        </p:scale>
        <p:origin x="684"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1EA4CC-0ACE-306B-8BAB-623206CDD75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EA3A24C-54AE-791E-5CD7-A7993B833B2C}"/>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3A52422-7A56-4ECD-B796-0B17C199F8C1}" type="datetimeFigureOut">
              <a:rPr lang="en-GB"/>
              <a:pPr>
                <a:defRPr/>
              </a:pPr>
              <a:t>14/07/2025</a:t>
            </a:fld>
            <a:endParaRPr lang="en-GB"/>
          </a:p>
        </p:txBody>
      </p:sp>
      <p:sp>
        <p:nvSpPr>
          <p:cNvPr id="4" name="Footer Placeholder 3">
            <a:extLst>
              <a:ext uri="{FF2B5EF4-FFF2-40B4-BE49-F238E27FC236}">
                <a16:creationId xmlns:a16="http://schemas.microsoft.com/office/drawing/2014/main" id="{3FBAD704-26F7-F2DB-EA25-4134D90C2ED3}"/>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F13E63AA-5D45-1A58-82C4-D868CE6F13EC}"/>
              </a:ext>
            </a:extLst>
          </p:cNvPr>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D448FD-BBD0-4C08-8591-DA7468557BF5}"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96BAE3-FC4E-AB40-7535-C50BFDCF8C5E}"/>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41BA7A0-A62D-B752-990A-0EF3C047ED10}"/>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3C33132-53AA-428C-AEF0-843E68963D9E}" type="datetimeFigureOut">
              <a:rPr lang="en-GB"/>
              <a:pPr>
                <a:defRPr/>
              </a:pPr>
              <a:t>14/07/2025</a:t>
            </a:fld>
            <a:endParaRPr lang="en-GB"/>
          </a:p>
        </p:txBody>
      </p:sp>
      <p:sp>
        <p:nvSpPr>
          <p:cNvPr id="4" name="Slide Image Placeholder 3">
            <a:extLst>
              <a:ext uri="{FF2B5EF4-FFF2-40B4-BE49-F238E27FC236}">
                <a16:creationId xmlns:a16="http://schemas.microsoft.com/office/drawing/2014/main" id="{763FC881-3945-7AC1-2919-173FFDCF4227}"/>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6FA10D9-36CA-0127-658E-1150EC4DA3A2}"/>
              </a:ext>
            </a:extLst>
          </p:cNvPr>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2521FEF3-6BBD-9A00-30CE-D8AE6053AE0A}"/>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14450BC-9F9E-B36C-230F-9F14F24EB0DB}"/>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481123A-23D4-45FB-AAFE-EDAEA8108A9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cBA2U_AFBng?si=Se34VObtuY5_1h8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US89lFr0X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abp.lgfl.org.uk/section_B4.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gov.scot/resources/education-additional-support-for-learning-scotland-act-200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ssuu.com/includem2000_/docs/ncbp_includem_22_v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reportal.strath.ac.uk/en/persons/nina-vaswani"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trath.ac.uk/humanities/schoolofsocialworksocialpolicy/" TargetMode="External"/><Relationship Id="rId4" Type="http://schemas.openxmlformats.org/officeDocument/2006/relationships/hyperlink" Target="https://www.strath.ac.uk/staff/paulsallym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ure.strath.ac.uk/ws/portalfiles/portal/39424515/Vaswani_CJM_2014_abridged_article_Bereavement_among_young_men_in_prison.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ureportal.strath.ac.uk/en/publications/bereavement-and-offending-behaviours-a-role-for-early-and-effecti#:~:text=Research%20has%20identified%20a%20higher%20prevalence%20of%20loss,Vaswani%2C%202014%29%2C%20and%20adults%20in%20prison%20%28Vaswani%2C%202019%2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None/>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1F108-24D1-FF70-BF47-97F105E9F3C4}"/>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62A2C54-1684-0A21-C9BB-5D95E87BF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24A8CB7-4760-303B-B65A-24D8E47C3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b="1" dirty="0"/>
              <a:t>Examples</a:t>
            </a:r>
          </a:p>
          <a:p>
            <a:pPr>
              <a:spcBef>
                <a:spcPct val="0"/>
              </a:spcBef>
            </a:pPr>
            <a:r>
              <a:rPr lang="en-GB" b="1" dirty="0"/>
              <a:t>Physical Reactions: </a:t>
            </a:r>
          </a:p>
          <a:p>
            <a:pPr>
              <a:spcBef>
                <a:spcPct val="0"/>
              </a:spcBef>
            </a:pPr>
            <a:r>
              <a:rPr lang="en-GB" dirty="0"/>
              <a:t>Excessive tiredness despite sleep, hollow or churning stomach, tight chest, breathlessness, increased heart rate, weakness, dry mouth, more prone to minor ailments, muscle tightness, stomach aches and headaches </a:t>
            </a:r>
          </a:p>
          <a:p>
            <a:pPr>
              <a:spcBef>
                <a:spcPct val="0"/>
              </a:spcBef>
            </a:pPr>
            <a:r>
              <a:rPr lang="en-GB" b="1" dirty="0"/>
              <a:t>Feelings </a:t>
            </a:r>
          </a:p>
          <a:p>
            <a:pPr>
              <a:spcBef>
                <a:spcPct val="0"/>
              </a:spcBef>
            </a:pPr>
            <a:r>
              <a:rPr lang="en-GB" dirty="0"/>
              <a:t>Shock, sadness, anxiety and fear (including fear of separation and further loss), guilt, relief, abandonment, loneliness anger, numbness, blame including self-blame, irritability or frustration </a:t>
            </a:r>
          </a:p>
          <a:p>
            <a:pPr>
              <a:spcBef>
                <a:spcPct val="0"/>
              </a:spcBef>
            </a:pPr>
            <a:r>
              <a:rPr lang="en-GB" b="1" dirty="0"/>
              <a:t>Behaviours</a:t>
            </a:r>
            <a:r>
              <a:rPr lang="en-GB" dirty="0"/>
              <a:t> Restless over-activity or lethargy,  sleep disturbances, clinging, vivid dreams, crying, social withdrawal, avoidance of reminders of deceased/absent person, searching and calling out, visiting places/treasuring objects linked to the deceased </a:t>
            </a:r>
          </a:p>
          <a:p>
            <a:pPr>
              <a:spcBef>
                <a:spcPct val="0"/>
              </a:spcBef>
            </a:pPr>
            <a:r>
              <a:rPr lang="en-GB" b="1" dirty="0"/>
              <a:t>Spiritual</a:t>
            </a:r>
            <a:r>
              <a:rPr lang="en-GB" dirty="0"/>
              <a:t> what’s it all about? what is my purpose?</a:t>
            </a:r>
            <a:endParaRPr lang="en-GB" dirty="0">
              <a:ea typeface="Calibri"/>
              <a:cs typeface="Calibri"/>
            </a:endParaRPr>
          </a:p>
          <a:p>
            <a:pPr>
              <a:spcBef>
                <a:spcPct val="0"/>
              </a:spcBef>
            </a:pPr>
            <a:r>
              <a:rPr lang="en-GB" b="1" dirty="0"/>
              <a:t>Thoughts/cognitions </a:t>
            </a:r>
          </a:p>
          <a:p>
            <a:pPr>
              <a:spcBef>
                <a:spcPct val="0"/>
              </a:spcBef>
            </a:pPr>
            <a:r>
              <a:rPr lang="en-GB" dirty="0"/>
              <a:t>Disbelief, if only… ,preoccupation with what has been lost, sense of presence (of deceased person), forgetfulness, sense of not being present in own body </a:t>
            </a:r>
            <a:endParaRPr lang="en-GB" altLang="en-US" dirty="0"/>
          </a:p>
          <a:p>
            <a:pPr>
              <a:spcBef>
                <a:spcPct val="0"/>
              </a:spcBef>
            </a:pPr>
            <a:endParaRPr lang="en-GB" dirty="0">
              <a:ea typeface="Calibri"/>
              <a:cs typeface="Calibri"/>
            </a:endParaRPr>
          </a:p>
        </p:txBody>
      </p:sp>
      <p:sp>
        <p:nvSpPr>
          <p:cNvPr id="27652" name="Slide Number Placeholder 3">
            <a:extLst>
              <a:ext uri="{FF2B5EF4-FFF2-40B4-BE49-F238E27FC236}">
                <a16:creationId xmlns:a16="http://schemas.microsoft.com/office/drawing/2014/main" id="{4A7276E7-8110-A076-F903-F426A33355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71857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EDB0-BF95-91E4-D788-363AB4873899}"/>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B180721-9869-72F2-AF63-B8F2838A32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930B64A-BCDF-9346-E190-F463F230F8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dirty="0">
              <a:ea typeface="Calibri"/>
              <a:cs typeface="Calibri"/>
            </a:endParaRPr>
          </a:p>
        </p:txBody>
      </p:sp>
      <p:sp>
        <p:nvSpPr>
          <p:cNvPr id="27652" name="Slide Number Placeholder 3">
            <a:extLst>
              <a:ext uri="{FF2B5EF4-FFF2-40B4-BE49-F238E27FC236}">
                <a16:creationId xmlns:a16="http://schemas.microsoft.com/office/drawing/2014/main" id="{2CF1289C-51F8-D918-AD13-CB8348A510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589122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61460-0813-23EF-35BB-2C0960AF80F6}"/>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BF27182-9EC3-43BF-E615-1038962061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FD49D52-8ABC-969F-E111-43E8D5E8A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dirty="0"/>
              <a:t>Nurtured</a:t>
            </a:r>
          </a:p>
          <a:p>
            <a:pPr>
              <a:spcBef>
                <a:spcPct val="0"/>
              </a:spcBef>
            </a:pPr>
            <a:r>
              <a:rPr lang="en-GB" altLang="en-US" b="0" dirty="0"/>
              <a:t>Many care experienced children will have experienced a bereavement </a:t>
            </a:r>
          </a:p>
          <a:p>
            <a:pPr>
              <a:spcBef>
                <a:spcPct val="0"/>
              </a:spcBef>
            </a:pPr>
            <a:r>
              <a:rPr lang="en-GB" altLang="en-US" b="1" dirty="0"/>
              <a:t>Achieving</a:t>
            </a:r>
          </a:p>
          <a:p>
            <a:pPr>
              <a:spcBef>
                <a:spcPct val="0"/>
              </a:spcBef>
            </a:pPr>
            <a:r>
              <a:rPr lang="en-GB" altLang="en-US" b="0" dirty="0"/>
              <a:t>Worden’s 1996 study found lowered concentration a year</a:t>
            </a:r>
            <a:r>
              <a:rPr lang="en-GB" altLang="en-US" dirty="0"/>
              <a:t> after a bereavement</a:t>
            </a:r>
            <a:endParaRPr lang="en-GB" altLang="en-US" b="0">
              <a:ea typeface="Calibri"/>
              <a:cs typeface="Calibri"/>
            </a:endParaRPr>
          </a:p>
          <a:p>
            <a:pPr>
              <a:spcBef>
                <a:spcPct val="0"/>
              </a:spcBef>
            </a:pPr>
            <a:r>
              <a:rPr lang="en-GB" altLang="en-US" b="0" dirty="0" err="1"/>
              <a:t>Abdelnoor</a:t>
            </a:r>
            <a:r>
              <a:rPr lang="en-GB" altLang="en-US" b="0" dirty="0"/>
              <a:t> and Hollins (2004, UK) found that parentally bereaved young people’s GCSE </a:t>
            </a:r>
          </a:p>
          <a:p>
            <a:pPr>
              <a:spcBef>
                <a:spcPct val="0"/>
              </a:spcBef>
            </a:pPr>
            <a:r>
              <a:rPr lang="en-GB" altLang="en-US" b="0" dirty="0"/>
              <a:t>scores were an average of half a grade lower than their non-bereaved peers even when controlling for poverty. Girls bereaved of a sibling scored almost a full grade below their controls.</a:t>
            </a:r>
          </a:p>
          <a:p>
            <a:pPr>
              <a:spcBef>
                <a:spcPct val="0"/>
              </a:spcBef>
            </a:pPr>
            <a:r>
              <a:rPr lang="en-GB" altLang="en-US" b="1" dirty="0"/>
              <a:t>Healthy</a:t>
            </a:r>
          </a:p>
          <a:p>
            <a:pPr>
              <a:spcBef>
                <a:spcPct val="0"/>
              </a:spcBef>
            </a:pPr>
            <a:r>
              <a:rPr lang="en-GB" altLang="en-US" dirty="0"/>
              <a:t>Many children complain of somatic illnesses. 10% in the first year also have a serious illness.(more than those not bereaved although this settles after first year).</a:t>
            </a:r>
          </a:p>
          <a:p>
            <a:pPr>
              <a:spcBef>
                <a:spcPct val="0"/>
              </a:spcBef>
            </a:pPr>
            <a:r>
              <a:rPr lang="en-GB" altLang="en-US" dirty="0"/>
              <a:t>34% of children experienced accidents as they moved through the first year of their bereavement, compared to 26% among non-bereaved children. Adolescent boys had the majority of accidents (Worden, 1996, US)</a:t>
            </a:r>
            <a:endParaRPr lang="en-GB" altLang="en-US">
              <a:ea typeface="Calibri"/>
              <a:cs typeface="Calibri"/>
            </a:endParaRPr>
          </a:p>
          <a:p>
            <a:pPr>
              <a:spcBef>
                <a:spcPct val="0"/>
              </a:spcBef>
            </a:pPr>
            <a:r>
              <a:rPr lang="en-GB" altLang="en-US" dirty="0"/>
              <a:t>Analysis of ALSPAC data looked at the impact of different stressful life events on over 14,000 children born in Avon in 1991-2. Parents were asked about their children’s emotional, behavioural and social well-being at the age of 13 (Jones et al, 2013, UK). </a:t>
            </a:r>
            <a:endParaRPr lang="en-GB" altLang="en-US">
              <a:ea typeface="Calibri"/>
              <a:cs typeface="Calibri"/>
            </a:endParaRPr>
          </a:p>
          <a:p>
            <a:pPr>
              <a:spcBef>
                <a:spcPct val="0"/>
              </a:spcBef>
            </a:pPr>
            <a:r>
              <a:rPr lang="en-GB" altLang="en-US" dirty="0"/>
              <a:t>Teenagers who experienced bereavement at any age had lower emotional well-being aged 13 than those who hadn’t been bereaved of a family member. This remained significant even taking into account emotional well-being at age 10. </a:t>
            </a:r>
            <a:endParaRPr lang="en-GB" altLang="en-US">
              <a:ea typeface="Calibri"/>
              <a:cs typeface="Calibri"/>
            </a:endParaRPr>
          </a:p>
          <a:p>
            <a:pPr>
              <a:spcBef>
                <a:spcPct val="0"/>
              </a:spcBef>
            </a:pPr>
            <a:r>
              <a:rPr lang="en-GB" altLang="en-US" b="1" dirty="0"/>
              <a:t>Safe</a:t>
            </a:r>
          </a:p>
          <a:p>
            <a:pPr>
              <a:spcBef>
                <a:spcPct val="0"/>
              </a:spcBef>
            </a:pPr>
            <a:r>
              <a:rPr lang="en-GB" altLang="en-US" dirty="0"/>
              <a:t>Childhood bereavement UK report that bereaved young people often tell them they feel different to their peers resulting in social isolation, loneliness and, in some cases, bullying.</a:t>
            </a:r>
          </a:p>
          <a:p>
            <a:pPr>
              <a:spcBef>
                <a:spcPct val="0"/>
              </a:spcBef>
            </a:pPr>
            <a:r>
              <a:rPr lang="en-GB" altLang="en-US" b="1" dirty="0"/>
              <a:t>Included</a:t>
            </a:r>
            <a:endParaRPr lang="en-GB" altLang="en-US" b="1" dirty="0">
              <a:ea typeface="Calibri"/>
              <a:cs typeface="Calibri"/>
            </a:endParaRPr>
          </a:p>
          <a:p>
            <a:r>
              <a:rPr lang="en-GB" dirty="0"/>
              <a:t>A drop in income can be a barrier to opportunities</a:t>
            </a:r>
          </a:p>
          <a:p>
            <a:pPr>
              <a:spcBef>
                <a:spcPct val="0"/>
              </a:spcBef>
            </a:pPr>
            <a:r>
              <a:rPr lang="en-GB" altLang="en-US" b="1" dirty="0"/>
              <a:t>Responsible</a:t>
            </a:r>
          </a:p>
          <a:p>
            <a:pPr>
              <a:spcBef>
                <a:spcPct val="0"/>
              </a:spcBef>
            </a:pPr>
            <a:r>
              <a:rPr lang="en-GB" dirty="0"/>
              <a:t>Over the three years following the death of a parent, a sample of 240 young people were more likely to do things that risked their health than their non-bereaved peers. These included not wearing a seat belt, being in a car driven by someone who had been drinking, carrying a weapon, and being in a physical fight in the last year. These findings held even after taking into account correlates of bereavement and risky health behaviours, such as aggression, and antisocial or anxiety disorders of the deceased parent (Muniz-Cohen et al, 2010, US).</a:t>
            </a:r>
            <a:endParaRPr lang="en-GB" altLang="en-US" dirty="0"/>
          </a:p>
          <a:p>
            <a:pPr>
              <a:spcBef>
                <a:spcPct val="0"/>
              </a:spcBef>
            </a:pPr>
            <a:r>
              <a:rPr lang="en-GB" altLang="en-US" b="1" dirty="0"/>
              <a:t>Active</a:t>
            </a:r>
            <a:endParaRPr lang="en-GB" altLang="en-US" b="1" dirty="0">
              <a:ea typeface="Calibri"/>
              <a:cs typeface="Calibri"/>
            </a:endParaRPr>
          </a:p>
          <a:p>
            <a:pPr>
              <a:spcBef>
                <a:spcPct val="0"/>
              </a:spcBef>
            </a:pPr>
            <a:r>
              <a:rPr lang="en-GB" altLang="en-US" b="1" dirty="0"/>
              <a:t>Respected </a:t>
            </a:r>
            <a:endParaRPr lang="en-GB" altLang="en-US" b="1" dirty="0">
              <a:ea typeface="Calibri"/>
              <a:cs typeface="Calibri"/>
            </a:endParaRPr>
          </a:p>
        </p:txBody>
      </p:sp>
      <p:sp>
        <p:nvSpPr>
          <p:cNvPr id="27652" name="Slide Number Placeholder 3">
            <a:extLst>
              <a:ext uri="{FF2B5EF4-FFF2-40B4-BE49-F238E27FC236}">
                <a16:creationId xmlns:a16="http://schemas.microsoft.com/office/drawing/2014/main" id="{614D7ABD-85A4-E158-CB24-BF1DC1C8CF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2528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6E2B-DE04-22AA-65E9-437BCB02A12E}"/>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CCDE5B6-8901-62B3-0934-20A3CEF1EA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BA365B3-EBBF-D4A7-89C1-6730CADF41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dirty="0">
              <a:solidFill>
                <a:srgbClr val="0563C1"/>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563C1"/>
                </a:solidFill>
                <a:hlinkClick r:id="rId3">
                  <a:extLst>
                    <a:ext uri="{A12FA001-AC4F-418D-AE19-62706E023703}">
                      <ahyp:hlinkClr xmlns:ahyp="http://schemas.microsoft.com/office/drawing/2018/hyperlinkcolor" val="tx"/>
                    </a:ext>
                  </a:extLst>
                </a:hlinkClick>
              </a:rPr>
              <a:t>https://youtu.be/cBA2U_AFBng?si=Se34VObtuY5_1h8E</a:t>
            </a:r>
            <a:r>
              <a:rPr lang="en-GB" dirty="0"/>
              <a:t> 4 minutes </a:t>
            </a:r>
            <a:r>
              <a:rPr lang="en-GB" dirty="0" err="1"/>
              <a:t>48s</a:t>
            </a: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u="none" strike="noStrike"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This film from Childhood bereavement UK explores understanding of death from a developmental 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dirty="0"/>
          </a:p>
          <a:p>
            <a:pPr>
              <a:spcBef>
                <a:spcPct val="0"/>
              </a:spcBef>
            </a:pPr>
            <a:endParaRPr lang="en-GB" altLang="en-US" dirty="0"/>
          </a:p>
          <a:p>
            <a:pPr>
              <a:spcBef>
                <a:spcPct val="0"/>
              </a:spcBef>
            </a:pPr>
            <a:endParaRPr lang="en-GB" altLang="en-US" dirty="0"/>
          </a:p>
        </p:txBody>
      </p:sp>
      <p:sp>
        <p:nvSpPr>
          <p:cNvPr id="27652" name="Slide Number Placeholder 3">
            <a:extLst>
              <a:ext uri="{FF2B5EF4-FFF2-40B4-BE49-F238E27FC236}">
                <a16:creationId xmlns:a16="http://schemas.microsoft.com/office/drawing/2014/main" id="{522C4CBC-FDBA-9641-D600-3514C50CD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338540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2E8C-84DB-99AA-090F-F819A91D421D}"/>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EE581A7-F4EB-EE6C-0505-FABBB4DDC6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3062746-EFD1-8FD5-9C73-5FB0A076E5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rgbClr val="00ABB5"/>
              </a:buClr>
              <a:buFont typeface="Arial" panose="020B0604020202020204" pitchFamily="34" charset="0"/>
              <a:buChar char="•"/>
            </a:pPr>
            <a:r>
              <a:rPr lang="en-GB" b="1" dirty="0"/>
              <a:t>Adequate information- </a:t>
            </a:r>
            <a:r>
              <a:rPr lang="en-GB" dirty="0"/>
              <a:t>this needs to be without euphemisms and repeated as necessary to allow the information to be processed. As the child develops they are likely to have new questions at different developmental stages.</a:t>
            </a:r>
          </a:p>
          <a:p>
            <a:pPr marL="342900" indent="-342900">
              <a:buClr>
                <a:srgbClr val="00ABB5"/>
              </a:buClr>
              <a:buFont typeface="Arial" panose="020B0604020202020204" pitchFamily="34" charset="0"/>
              <a:buChar char="•"/>
            </a:pPr>
            <a:r>
              <a:rPr lang="en-GB" b="1" dirty="0"/>
              <a:t>Fears and anxieties addressed </a:t>
            </a:r>
            <a:r>
              <a:rPr lang="en-GB" dirty="0"/>
              <a:t>–children can fear that others will die too. They want to know the practical implications of the death. Who will take me to school now? Is the dead person lonely or hurting now?</a:t>
            </a:r>
          </a:p>
          <a:p>
            <a:pPr marL="342900" indent="-342900">
              <a:buClr>
                <a:srgbClr val="00ABB5"/>
              </a:buClr>
              <a:buFont typeface="Arial" panose="020B0604020202020204" pitchFamily="34" charset="0"/>
              <a:buChar char="•"/>
            </a:pPr>
            <a:r>
              <a:rPr lang="en-GB" b="1" dirty="0"/>
              <a:t>Reassurance they are not to blame </a:t>
            </a:r>
            <a:r>
              <a:rPr lang="en-GB" dirty="0"/>
              <a:t>–when we don’t understand why something happened children often blame themselves. They might also give themselves a hard time for any actions towards the bereaved that they regret.</a:t>
            </a:r>
          </a:p>
          <a:p>
            <a:pPr marL="342900" indent="-342900">
              <a:buClr>
                <a:srgbClr val="00ABB5"/>
              </a:buClr>
              <a:buFont typeface="Arial" panose="020B0604020202020204" pitchFamily="34" charset="0"/>
              <a:buChar char="•"/>
            </a:pPr>
            <a:r>
              <a:rPr lang="en-GB" b="1" dirty="0"/>
              <a:t>Careful listening</a:t>
            </a:r>
          </a:p>
          <a:p>
            <a:pPr marL="342900" indent="-342900">
              <a:buClr>
                <a:srgbClr val="00ABB5"/>
              </a:buClr>
              <a:buFont typeface="Arial" panose="020B0604020202020204" pitchFamily="34" charset="0"/>
              <a:buChar char="•"/>
            </a:pPr>
            <a:r>
              <a:rPr lang="en-GB" b="1" dirty="0"/>
              <a:t>Validation of individuals’ feelings- </a:t>
            </a:r>
            <a:r>
              <a:rPr lang="en-GB" dirty="0"/>
              <a:t>many young people fear they are the only ones feeling the way they do and acknowledge that while grieving is distressing there is no right or wrong way to feel. Where bereaved children had complicated relationships with the deceased these are important to acknowledge.</a:t>
            </a:r>
          </a:p>
          <a:p>
            <a:pPr marL="342900" indent="-342900">
              <a:buClr>
                <a:srgbClr val="00ABB5"/>
              </a:buClr>
              <a:buFont typeface="Arial" panose="020B0604020202020204" pitchFamily="34" charset="0"/>
              <a:buChar char="•"/>
            </a:pPr>
            <a:r>
              <a:rPr lang="en-GB" b="1" dirty="0"/>
              <a:t>Help with overwhelming feelings </a:t>
            </a:r>
            <a:r>
              <a:rPr lang="en-GB" dirty="0"/>
              <a:t>(consider looking at the input on Self-regulation in the IWE framework).</a:t>
            </a:r>
            <a:endParaRPr lang="en-GB" dirty="0">
              <a:ea typeface="Calibri"/>
              <a:cs typeface="Calibri"/>
            </a:endParaRPr>
          </a:p>
          <a:p>
            <a:pPr marL="342900" indent="-342900">
              <a:buClr>
                <a:srgbClr val="00ABB5"/>
              </a:buClr>
              <a:buFont typeface="Arial" panose="020B0604020202020204" pitchFamily="34" charset="0"/>
              <a:buChar char="•"/>
            </a:pPr>
            <a:r>
              <a:rPr lang="en-GB" b="1" dirty="0"/>
              <a:t>Involvement and inclusion- </a:t>
            </a:r>
            <a:r>
              <a:rPr lang="en-GB" dirty="0"/>
              <a:t>give children and young people the option to be part of the funeral/memorial services/seeing the body etc. All of these need preparation so that children and young people know what to expect.</a:t>
            </a:r>
          </a:p>
          <a:p>
            <a:pPr marL="342900" indent="-342900">
              <a:buClr>
                <a:srgbClr val="00ABB5"/>
              </a:buClr>
              <a:buFont typeface="Arial" panose="020B0604020202020204" pitchFamily="34" charset="0"/>
              <a:buChar char="•"/>
            </a:pPr>
            <a:r>
              <a:rPr lang="en-GB" b="1" dirty="0"/>
              <a:t>Continued routine activities </a:t>
            </a:r>
            <a:r>
              <a:rPr lang="en-GB" b="0" dirty="0"/>
              <a:t>where possible</a:t>
            </a:r>
            <a:r>
              <a:rPr lang="en-GB" dirty="0"/>
              <a:t>.</a:t>
            </a:r>
            <a:endParaRPr lang="en-GB" b="0" dirty="0">
              <a:ea typeface="Calibri"/>
              <a:cs typeface="Calibri"/>
            </a:endParaRPr>
          </a:p>
          <a:p>
            <a:pPr marL="342900" indent="-342900">
              <a:buClr>
                <a:srgbClr val="00ABB5"/>
              </a:buClr>
              <a:buFont typeface="Arial" panose="020B0604020202020204" pitchFamily="34" charset="0"/>
              <a:buChar char="•"/>
            </a:pPr>
            <a:r>
              <a:rPr lang="en-GB" b="1" dirty="0"/>
              <a:t>Modelled grief behaviours </a:t>
            </a:r>
            <a:r>
              <a:rPr lang="en-GB" b="0" dirty="0"/>
              <a:t>by key adults</a:t>
            </a:r>
            <a:r>
              <a:rPr lang="en-GB" dirty="0"/>
              <a:t>.</a:t>
            </a:r>
            <a:endParaRPr lang="en-GB" b="1" dirty="0"/>
          </a:p>
          <a:p>
            <a:pPr marL="342900" indent="-342900">
              <a:buClr>
                <a:srgbClr val="00ABB5"/>
              </a:buClr>
              <a:buFont typeface="Arial" panose="020B0604020202020204" pitchFamily="34" charset="0"/>
              <a:buChar char="•"/>
            </a:pPr>
            <a:r>
              <a:rPr lang="en-GB" b="1" dirty="0"/>
              <a:t>Opportunities to remember</a:t>
            </a:r>
            <a:r>
              <a:rPr lang="en-GB" dirty="0"/>
              <a:t>. –memory boxes, sharing stories about the deceased, anniversaries.</a:t>
            </a:r>
            <a:endParaRPr lang="en-GB" altLang="en-US" b="1" dirty="0"/>
          </a:p>
          <a:p>
            <a:pPr>
              <a:spcBef>
                <a:spcPct val="0"/>
              </a:spcBef>
            </a:pPr>
            <a:endParaRPr lang="en-GB" altLang="en-US" dirty="0"/>
          </a:p>
        </p:txBody>
      </p:sp>
      <p:sp>
        <p:nvSpPr>
          <p:cNvPr id="27652" name="Slide Number Placeholder 3">
            <a:extLst>
              <a:ext uri="{FF2B5EF4-FFF2-40B4-BE49-F238E27FC236}">
                <a16:creationId xmlns:a16="http://schemas.microsoft.com/office/drawing/2014/main" id="{B6A881F8-C959-BCA7-1F22-197E69AE54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263742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712AA-D8BD-337F-6BFB-5369D2185566}"/>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282BD61-691A-08B3-DF97-CCAF177279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4792792-F4C6-DB6F-94C0-9C648DA77E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a:t>This NHS animation explores what children and adolescents want to know before and after a death as well as the impact on infants </a:t>
            </a:r>
            <a:r>
              <a:rPr lang="en-GB" altLang="en-US" dirty="0" err="1"/>
              <a:t>5m22s</a:t>
            </a:r>
            <a:endParaRPr lang="en-GB" altLang="en-US" dirty="0"/>
          </a:p>
          <a:p>
            <a:pPr>
              <a:spcBef>
                <a:spcPct val="0"/>
              </a:spcBef>
            </a:pPr>
            <a:r>
              <a:rPr lang="en-GB" dirty="0">
                <a:hlinkClick r:id="rId3"/>
              </a:rPr>
              <a:t>Talking to children who are bereaved</a:t>
            </a:r>
            <a:endParaRPr lang="en-GB" altLang="en-US" dirty="0"/>
          </a:p>
        </p:txBody>
      </p:sp>
      <p:sp>
        <p:nvSpPr>
          <p:cNvPr id="27652" name="Slide Number Placeholder 3">
            <a:extLst>
              <a:ext uri="{FF2B5EF4-FFF2-40B4-BE49-F238E27FC236}">
                <a16:creationId xmlns:a16="http://schemas.microsoft.com/office/drawing/2014/main" id="{4EA8AC60-2222-56A8-5217-BFA54B19E2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429488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D335C-A206-45B9-0459-239841EB5648}"/>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CAC6025-38C5-69A0-E1D9-37A65D4FF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6E3D3DB-375A-4320-8965-D3195D6B9D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ea typeface="Calibri"/>
                <a:cs typeface="Calibri"/>
              </a:rPr>
              <a:t>As children mature they have  greater understanding of their loss and this can evoke new grief reactions and new questions.</a:t>
            </a:r>
          </a:p>
          <a:p>
            <a:pPr>
              <a:spcBef>
                <a:spcPct val="0"/>
              </a:spcBef>
            </a:pPr>
            <a:r>
              <a:rPr lang="en-GB" altLang="en-US" dirty="0">
                <a:ea typeface="Calibri"/>
                <a:cs typeface="Calibri"/>
              </a:rPr>
              <a:t>Many things can remind us of the death of our loved one-a smell, an event at which they are not present, another death even if it is not someone we are close to. These can make us feel the rawness of grief despite the death being some time ago.</a:t>
            </a:r>
          </a:p>
          <a:p>
            <a:pPr>
              <a:spcBef>
                <a:spcPct val="0"/>
              </a:spcBef>
            </a:pPr>
            <a:r>
              <a:rPr lang="en-GB" altLang="en-US">
                <a:ea typeface="Calibri"/>
                <a:cs typeface="Calibri"/>
              </a:rPr>
              <a:t>Some people try to put limits on grief 'It's more than a year since they lost their mum, they shouldn't be so upset'. This may reflect the person's lack of ease and insight rather than the nature of grief.</a:t>
            </a:r>
            <a:endParaRPr lang="en-GB"/>
          </a:p>
          <a:p>
            <a:pPr>
              <a:spcBef>
                <a:spcPct val="0"/>
              </a:spcBef>
            </a:pPr>
            <a:r>
              <a:rPr lang="en-GB" altLang="en-US" dirty="0">
                <a:ea typeface="Calibri"/>
                <a:cs typeface="Calibri"/>
              </a:rPr>
              <a:t>It is helpful to keep significant bereavements in pastoral notes as well as key dates that might be difficult for the young person or their family. This information should be highlighted during transitions.</a:t>
            </a:r>
            <a:endParaRPr lang="en-GB" altLang="en-US" dirty="0"/>
          </a:p>
          <a:p>
            <a:r>
              <a:rPr lang="en-GB" dirty="0"/>
              <a:t>This page explores </a:t>
            </a:r>
            <a:r>
              <a:rPr lang="en-GB" dirty="0">
                <a:hlinkClick r:id="rId3"/>
              </a:rPr>
              <a:t>this topic</a:t>
            </a:r>
            <a:r>
              <a:rPr lang="en-GB" dirty="0"/>
              <a:t> in more detail.</a:t>
            </a:r>
            <a:endParaRPr lang="en-GB" dirty="0">
              <a:ea typeface="Calibri"/>
              <a:cs typeface="Calibri"/>
            </a:endParaRPr>
          </a:p>
          <a:p>
            <a:pPr>
              <a:spcBef>
                <a:spcPct val="0"/>
              </a:spcBef>
            </a:pPr>
            <a:endParaRPr lang="en-GB" altLang="en-US" dirty="0">
              <a:ea typeface="Calibri"/>
              <a:cs typeface="Calibri"/>
            </a:endParaRPr>
          </a:p>
          <a:p>
            <a:pPr>
              <a:spcBef>
                <a:spcPct val="0"/>
              </a:spcBef>
            </a:pPr>
            <a:endParaRPr lang="en-GB" dirty="0">
              <a:ea typeface="Calibri"/>
              <a:cs typeface="Calibri"/>
            </a:endParaRPr>
          </a:p>
          <a:p>
            <a:pPr>
              <a:spcBef>
                <a:spcPct val="0"/>
              </a:spcBef>
            </a:pPr>
            <a:endParaRPr lang="en-GB" dirty="0">
              <a:ea typeface="Calibri"/>
              <a:cs typeface="Calibri"/>
            </a:endParaRPr>
          </a:p>
        </p:txBody>
      </p:sp>
      <p:sp>
        <p:nvSpPr>
          <p:cNvPr id="27652" name="Slide Number Placeholder 3">
            <a:extLst>
              <a:ext uri="{FF2B5EF4-FFF2-40B4-BE49-F238E27FC236}">
                <a16:creationId xmlns:a16="http://schemas.microsoft.com/office/drawing/2014/main" id="{0897343C-D9EA-FD80-D16D-5ED177D39D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8066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9F172-914D-A22A-57D4-B41C5C40C250}"/>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6AF8378-3D73-B809-7609-CB6A2A3E5D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FE3A3C-9663-54A8-0FE5-50481DF847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b="1" dirty="0">
                <a:solidFill>
                  <a:schemeClr val="tx2"/>
                </a:solidFill>
              </a:rPr>
              <a:t>Bereavement as an </a:t>
            </a:r>
            <a:r>
              <a:rPr lang="en-GB" b="1" dirty="0">
                <a:hlinkClick r:id="rId3"/>
              </a:rPr>
              <a:t>additional support need</a:t>
            </a:r>
          </a:p>
          <a:p>
            <a:pPr>
              <a:spcBef>
                <a:spcPct val="0"/>
              </a:spcBef>
            </a:pPr>
            <a:r>
              <a:rPr lang="en-GB"/>
              <a:t>An assessment of a child’s needs should align with GIRFEC policy guidance and Additional Support for Learning legislation and statutory guidance.</a:t>
            </a:r>
          </a:p>
          <a:p>
            <a:pPr>
              <a:spcBef>
                <a:spcPct val="0"/>
              </a:spcBef>
            </a:pPr>
            <a:r>
              <a:rPr lang="en-GB" dirty="0">
                <a:solidFill>
                  <a:srgbClr val="000000"/>
                </a:solidFill>
                <a:ea typeface="Calibri"/>
                <a:cs typeface="Calibri"/>
              </a:rPr>
              <a:t>It is also important to consider your learners who already have additional support needs and how that might impact their experience of bereavement.</a:t>
            </a:r>
          </a:p>
          <a:p>
            <a:pPr>
              <a:spcBef>
                <a:spcPct val="0"/>
              </a:spcBef>
            </a:pPr>
            <a:endParaRPr lang="en-GB" dirty="0">
              <a:solidFill>
                <a:srgbClr val="000000"/>
              </a:solidFill>
              <a:ea typeface="Calibri"/>
              <a:cs typeface="Calibri"/>
            </a:endParaRPr>
          </a:p>
          <a:p>
            <a:pPr>
              <a:spcBef>
                <a:spcPct val="0"/>
              </a:spcBef>
            </a:pPr>
            <a:endParaRPr lang="en-GB" dirty="0"/>
          </a:p>
        </p:txBody>
      </p:sp>
      <p:sp>
        <p:nvSpPr>
          <p:cNvPr id="27652" name="Slide Number Placeholder 3">
            <a:extLst>
              <a:ext uri="{FF2B5EF4-FFF2-40B4-BE49-F238E27FC236}">
                <a16:creationId xmlns:a16="http://schemas.microsoft.com/office/drawing/2014/main" id="{3E053354-DDA2-8231-83AD-F130B9702C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409687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range of resources can be accessed through this </a:t>
            </a:r>
            <a:r>
              <a:rPr lang="en-US" dirty="0" err="1">
                <a:ea typeface="Calibri"/>
                <a:cs typeface="Calibri"/>
              </a:rPr>
              <a:t>Thinglink</a:t>
            </a:r>
            <a:r>
              <a:rPr lang="en-US" dirty="0">
                <a:ea typeface="Calibri"/>
                <a:cs typeface="Calibri"/>
              </a:rPr>
              <a:t>. An accessible version is available </a:t>
            </a:r>
            <a:r>
              <a:rPr lang="en-US" dirty="0">
                <a:highlight>
                  <a:srgbClr val="FFFF00"/>
                </a:highlight>
                <a:ea typeface="Calibri"/>
                <a:cs typeface="Calibri"/>
              </a:rPr>
              <a:t>here. (insert resources page on hub)</a:t>
            </a:r>
          </a:p>
        </p:txBody>
      </p:sp>
      <p:sp>
        <p:nvSpPr>
          <p:cNvPr id="4" name="Slide Number Placeholder 3"/>
          <p:cNvSpPr>
            <a:spLocks noGrp="1"/>
          </p:cNvSpPr>
          <p:nvPr>
            <p:ph type="sldNum" sz="quarter" idx="5"/>
          </p:nvPr>
        </p:nvSpPr>
        <p:spPr/>
        <p:txBody>
          <a:bodyPr/>
          <a:lstStyle/>
          <a:p>
            <a:pPr>
              <a:defRPr/>
            </a:pPr>
            <a:fld id="{9481123A-23D4-45FB-AAFE-EDAEA8108A9D}" type="slidenum">
              <a:rPr lang="en-GB"/>
              <a:pPr>
                <a:defRPr/>
              </a:pPr>
              <a:t>18</a:t>
            </a:fld>
            <a:endParaRPr lang="en-GB"/>
          </a:p>
        </p:txBody>
      </p:sp>
    </p:spTree>
    <p:extLst>
      <p:ext uri="{BB962C8B-B14F-4D97-AF65-F5344CB8AC3E}">
        <p14:creationId xmlns:p14="http://schemas.microsoft.com/office/powerpoint/2010/main" val="359785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19</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Now consider the following reflective questions. Thank-you for taking part.</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800" dirty="0">
                <a:solidFill>
                  <a:srgbClr val="000000"/>
                </a:solidFill>
                <a:latin typeface="Calibri"/>
                <a:ea typeface="Calibri"/>
                <a:cs typeface="Calibri"/>
              </a:rPr>
              <a:t> </a:t>
            </a:r>
            <a:r>
              <a:rPr lang="en-GB" sz="1800" b="0" i="0" u="none" strike="noStrike" dirty="0">
                <a:solidFill>
                  <a:srgbClr val="000000"/>
                </a:solidFill>
                <a:effectLst/>
                <a:latin typeface="Calibri"/>
                <a:ea typeface="Calibri"/>
                <a:cs typeface="Calibri"/>
              </a:rPr>
              <a:t>All of the professional learning in the Framework fits into one of these four themes. The four themes are interconnected and interdependent.</a:t>
            </a:r>
            <a:r>
              <a:rPr lang="en-US" sz="1800" b="0" i="0" dirty="0">
                <a:solidFill>
                  <a:srgbClr val="000000"/>
                </a:solidFill>
                <a:effectLst/>
                <a:latin typeface="Calibri"/>
                <a:ea typeface="Calibri"/>
                <a:cs typeface="Calibri"/>
              </a:rPr>
              <a:t>​</a:t>
            </a:r>
            <a:endParaRPr lang="en-US" sz="1800" b="0" i="0" dirty="0">
              <a:solidFill>
                <a:srgbClr val="444444"/>
              </a:solidFill>
              <a:effectLst/>
              <a:latin typeface="Calibri"/>
              <a:ea typeface="Calibri"/>
              <a:cs typeface="Calibri"/>
            </a:endParaRPr>
          </a:p>
          <a:p>
            <a:pPr>
              <a:buFont typeface="Arial" panose="020B0604020202020204" pitchFamily="34" charset="0"/>
              <a:buChar char="•"/>
            </a:pPr>
            <a:r>
              <a:rPr lang="en-GB" sz="1800" dirty="0">
                <a:solidFill>
                  <a:srgbClr val="000000"/>
                </a:solidFill>
                <a:latin typeface="Calibri"/>
                <a:ea typeface="Calibri"/>
                <a:cs typeface="Calibri"/>
              </a:rPr>
              <a:t> </a:t>
            </a: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Wellbeing and Care</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a:ea typeface="ＭＳ Ｐゴシック"/>
              <a:cs typeface="Arial"/>
            </a:endParaRPr>
          </a:p>
          <a:p>
            <a:endParaRPr lang="en-US" altLang="en-US" b="0" dirty="0">
              <a:latin typeface="Arial"/>
              <a:ea typeface="ＭＳ Ｐゴシック"/>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endParaRPr lang="en-US" altLang="en-US" b="0" dirty="0">
              <a:latin typeface="Arial"/>
              <a:ea typeface="ＭＳ Ｐゴシック"/>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GB" sz="1200" dirty="0">
                <a:solidFill>
                  <a:schemeClr val="accent1">
                    <a:lumMod val="50000"/>
                  </a:schemeClr>
                </a:solidFill>
                <a:latin typeface="Segoe UI"/>
                <a:cs typeface="Segoe UI"/>
              </a:rPr>
              <a:t>This session provides an opportunity to:</a:t>
            </a:r>
            <a:endParaRPr lang="en-US" sz="1200" dirty="0">
              <a:solidFill>
                <a:schemeClr val="accent1">
                  <a:lumMod val="50000"/>
                </a:schemeClr>
              </a:solidFill>
              <a:latin typeface="Segoe UI"/>
              <a:cs typeface="Segoe UI"/>
            </a:endParaRPr>
          </a:p>
          <a:p>
            <a:pPr marL="342900" indent="-342900">
              <a:lnSpc>
                <a:spcPct val="200000"/>
              </a:lnSpc>
              <a:buFont typeface="Arial,Sans-Serif"/>
              <a:buChar char="•"/>
            </a:pPr>
            <a:r>
              <a:rPr lang="en-GB" sz="1200" dirty="0">
                <a:solidFill>
                  <a:schemeClr val="accent1">
                    <a:lumMod val="50000"/>
                  </a:schemeClr>
                </a:solidFill>
                <a:latin typeface="Segoe UI"/>
                <a:ea typeface="Times New Roman" panose="02020603050405020304" pitchFamily="18" charset="0"/>
                <a:cs typeface="Segoe UI"/>
              </a:rPr>
              <a:t>Understand the current educational context in terms of the need for nurture</a:t>
            </a:r>
          </a:p>
          <a:p>
            <a:pPr marL="342900" indent="-342900">
              <a:lnSpc>
                <a:spcPct val="200000"/>
              </a:lnSpc>
              <a:buFont typeface="Arial,Sans-Serif"/>
              <a:buChar char="•"/>
            </a:pPr>
            <a:r>
              <a:rPr lang="en-GB" sz="1200" dirty="0">
                <a:solidFill>
                  <a:schemeClr val="accent1">
                    <a:lumMod val="50000"/>
                  </a:schemeClr>
                </a:solidFill>
                <a:latin typeface="Segoe UI"/>
                <a:ea typeface="Times New Roman" panose="02020603050405020304" pitchFamily="18" charset="0"/>
                <a:cs typeface="Segoe UI"/>
              </a:rPr>
              <a:t>Consider the evidence for nurture</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540B8E4-71A7-A0EA-6534-5A3002651B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399EC09-8505-A75C-CB9A-364E3F7DA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definition of bereavement is the one used by a Scottish project looking at the experience of ‘Growing up Grieving’. The project is available </a:t>
            </a:r>
            <a:r>
              <a:rPr lang="en-GB"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here</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a:t>
            </a:r>
          </a:p>
          <a:p>
            <a:pPr>
              <a:spcBef>
                <a:spcPct val="0"/>
              </a:spcBef>
            </a:pPr>
            <a:endParaRPr lang="en-GB" altLang="en-US" dirty="0"/>
          </a:p>
        </p:txBody>
      </p:sp>
      <p:sp>
        <p:nvSpPr>
          <p:cNvPr id="27652" name="Slide Number Placeholder 3">
            <a:extLst>
              <a:ext uri="{FF2B5EF4-FFF2-40B4-BE49-F238E27FC236}">
                <a16:creationId xmlns:a16="http://schemas.microsoft.com/office/drawing/2014/main" id="{C2BD1CB8-CD5F-61C3-6DDB-0C47D19692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longitudinal data from the Growing Up in Scotland study, </a:t>
            </a:r>
            <a:r>
              <a:rPr lang="en-GB" sz="1200" b="0" i="0" kern="1200" dirty="0">
                <a:solidFill>
                  <a:schemeClr val="tx1"/>
                </a:solidFill>
                <a:effectLst/>
                <a:latin typeface="+mn-lt"/>
                <a:ea typeface="+mn-ea"/>
                <a:cs typeface="+mn-cs"/>
              </a:rPr>
              <a:t>researchers </a:t>
            </a:r>
            <a:r>
              <a:rPr lang="en-GB" sz="1200" b="0" i="0" u="none" strike="noStrike" kern="1200" dirty="0">
                <a:solidFill>
                  <a:schemeClr val="tx1"/>
                </a:solidFill>
                <a:effectLst/>
                <a:latin typeface="+mn-lt"/>
                <a:ea typeface="+mn-ea"/>
                <a:cs typeface="+mn-cs"/>
                <a:hlinkClick r:id="rId3"/>
              </a:rPr>
              <a:t>Nina Vaswani</a:t>
            </a:r>
            <a:r>
              <a:rPr lang="en-GB" sz="1200" b="0" i="0" kern="1200" dirty="0">
                <a:solidFill>
                  <a:schemeClr val="tx1"/>
                </a:solidFill>
                <a:effectLst/>
                <a:latin typeface="+mn-lt"/>
                <a:ea typeface="+mn-ea"/>
                <a:cs typeface="+mn-cs"/>
              </a:rPr>
              <a:t> (Children</a:t>
            </a:r>
            <a:r>
              <a:rPr lang="en-GB" sz="1200" b="0" i="0" kern="1200" baseline="0" dirty="0">
                <a:solidFill>
                  <a:schemeClr val="tx1"/>
                </a:solidFill>
                <a:effectLst/>
                <a:latin typeface="+mn-lt"/>
                <a:ea typeface="+mn-ea"/>
                <a:cs typeface="+mn-cs"/>
              </a:rPr>
              <a:t> and young people’s centre for justice</a:t>
            </a:r>
            <a:r>
              <a:rPr lang="en-GB" sz="1200" b="0" i="0"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4"/>
              </a:rPr>
              <a:t>Dr Sally Paul</a:t>
            </a:r>
            <a:r>
              <a:rPr lang="en-GB" sz="1200" b="0" i="0" kern="1200" dirty="0">
                <a:solidFill>
                  <a:schemeClr val="tx1"/>
                </a:solidFill>
                <a:effectLst/>
                <a:latin typeface="+mn-lt"/>
                <a:ea typeface="+mn-ea"/>
                <a:cs typeface="+mn-cs"/>
              </a:rPr>
              <a:t> (University of Strathclyde’s </a:t>
            </a:r>
            <a:r>
              <a:rPr lang="en-GB" sz="1200" b="0" i="0" u="none" strike="noStrike" kern="1200" dirty="0">
                <a:solidFill>
                  <a:schemeClr val="tx1"/>
                </a:solidFill>
                <a:effectLst/>
                <a:latin typeface="+mn-lt"/>
                <a:ea typeface="+mn-ea"/>
                <a:cs typeface="+mn-cs"/>
                <a:hlinkClick r:id="rId5"/>
              </a:rPr>
              <a:t>School of Social Work and Social Policy),</a:t>
            </a:r>
            <a:r>
              <a:rPr lang="en-GB" sz="1200" b="0" i="0" kern="1200" dirty="0">
                <a:solidFill>
                  <a:schemeClr val="tx1"/>
                </a:solidFill>
                <a:effectLst/>
                <a:latin typeface="+mn-lt"/>
                <a:ea typeface="+mn-ea"/>
                <a:cs typeface="+mn-cs"/>
              </a:rPr>
              <a:t> </a:t>
            </a:r>
            <a:r>
              <a:rPr lang="en-GB" sz="1200" b="0" i="0" kern="1200" baseline="0" dirty="0">
                <a:solidFill>
                  <a:schemeClr val="tx1"/>
                </a:solidFill>
                <a:effectLst/>
                <a:latin typeface="+mn-lt"/>
                <a:ea typeface="+mn-ea"/>
                <a:cs typeface="+mn-cs"/>
              </a:rPr>
              <a:t>looked into the impact of bereavement on children and young people in Scotland.</a:t>
            </a:r>
            <a:endParaRPr lang="en-GB" dirty="0"/>
          </a:p>
          <a:p>
            <a:endParaRPr lang="en-GB" dirty="0"/>
          </a:p>
          <a:p>
            <a:pPr marL="171450" indent="-171450">
              <a:buFont typeface="Arial" panose="020B0604020202020204" pitchFamily="34" charset="0"/>
              <a:buChar char="•"/>
            </a:pPr>
            <a:r>
              <a:rPr lang="en-GB" dirty="0"/>
              <a:t>The research</a:t>
            </a:r>
            <a:r>
              <a:rPr lang="en-GB" baseline="0" dirty="0"/>
              <a:t> </a:t>
            </a:r>
            <a:r>
              <a:rPr lang="en-GB" dirty="0"/>
              <a:t>found that 50.8% of all children are bereaved of a parent, sibling, grandparent or other close family member by age 8 and this rises to 62% by age 10. The most common death experienced was that of a grandparent or other close relative. </a:t>
            </a:r>
          </a:p>
          <a:p>
            <a:pPr marL="171450" indent="-171450">
              <a:buFont typeface="Arial" panose="020B0604020202020204" pitchFamily="34" charset="0"/>
              <a:buChar char="•"/>
            </a:pPr>
            <a:r>
              <a:rPr lang="en-GB" dirty="0"/>
              <a:t>UK data has shown by the age of 16, 4-7% of children</a:t>
            </a:r>
            <a:r>
              <a:rPr lang="en-GB" baseline="0" dirty="0"/>
              <a:t> will have lost a parent.</a:t>
            </a:r>
            <a:endParaRPr lang="en-GB" dirty="0">
              <a:ea typeface="Calibri"/>
              <a:cs typeface="Calibri"/>
            </a:endParaRPr>
          </a:p>
          <a:p>
            <a:pPr marL="171450" indent="-171450">
              <a:buFont typeface="Arial" panose="020B0604020202020204" pitchFamily="34" charset="0"/>
              <a:buChar char="•"/>
            </a:pPr>
            <a:r>
              <a:rPr lang="en-GB" baseline="0" dirty="0"/>
              <a:t>Young children who have been bereaved are most likely to have lost a sibling through miscarriage or stillbirth</a:t>
            </a:r>
          </a:p>
          <a:p>
            <a:pPr marL="171450" indent="-171450">
              <a:buFont typeface="Arial" panose="020B0604020202020204" pitchFamily="34" charset="0"/>
              <a:buChar char="•"/>
            </a:pPr>
            <a:r>
              <a:rPr lang="en-GB" dirty="0"/>
              <a:t>The study also found that children born into the lowest income households are at greater risk of being bereaved of a parent or sibling than those born into the highest income households. So supporting bereaved children is an issue of equity.  They are </a:t>
            </a:r>
            <a:r>
              <a:rPr lang="en-GB" dirty="0" err="1"/>
              <a:t>5x</a:t>
            </a:r>
            <a:r>
              <a:rPr lang="en-GB" dirty="0"/>
              <a:t> more likely to experience losing</a:t>
            </a:r>
            <a:r>
              <a:rPr lang="en-GB" baseline="0" dirty="0"/>
              <a:t> a parent and 4 x more likely at risk of losing a sibling</a:t>
            </a:r>
            <a:r>
              <a:rPr lang="en-GB" dirty="0"/>
              <a:t> than their more affluent counterparts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reseachers</a:t>
            </a:r>
            <a:r>
              <a:rPr lang="en-GB" sz="1200" b="0" i="0" kern="1200" baseline="0" dirty="0">
                <a:solidFill>
                  <a:schemeClr val="tx1"/>
                </a:solidFill>
                <a:effectLst/>
                <a:latin typeface="+mn-lt"/>
                <a:ea typeface="+mn-ea"/>
                <a:cs typeface="+mn-cs"/>
              </a:rPr>
              <a:t> believed</a:t>
            </a:r>
            <a:r>
              <a:rPr lang="en-GB" sz="1200" b="0" i="0" kern="1200" dirty="0">
                <a:solidFill>
                  <a:schemeClr val="tx1"/>
                </a:solidFill>
                <a:effectLst/>
                <a:latin typeface="+mn-lt"/>
                <a:ea typeface="+mn-ea"/>
                <a:cs typeface="+mn-cs"/>
              </a:rPr>
              <a:t> that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the figures are actually an underestimate of the true extent of childhood bereavement in Scotland as we only looked at data which reported on the death of close relatives. We don’t know how many children experienced the death of other important people, such as other family members, close friends, neighbours, teachers and so on. They also made the decision not to include people who dropped out the GUS study</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57602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Equity means recognizing that we do not all start from the same place and must acknowledge and make adjustments to imbalances. The process is ongoing, requiring us to identify and overcome intentional and unintentional barriers arising from bias or systemic structures.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Not only do children and young people </a:t>
            </a:r>
            <a:r>
              <a:rPr lang="en-GB" dirty="0"/>
              <a:t>living in poverty disproportionately</a:t>
            </a:r>
            <a:r>
              <a:rPr lang="en-GB" sz="1200" b="0" i="0" kern="1200" dirty="0">
                <a:solidFill>
                  <a:schemeClr val="tx1"/>
                </a:solidFill>
                <a:effectLst/>
                <a:latin typeface="+mn-lt"/>
                <a:ea typeface="+mn-ea"/>
                <a:cs typeface="+mn-cs"/>
              </a:rPr>
              <a:t> experience bereavement</a:t>
            </a:r>
            <a:r>
              <a:rPr lang="en-GB" dirty="0"/>
              <a:t>,</a:t>
            </a:r>
            <a:r>
              <a:rPr lang="en-GB" sz="1200" b="0" i="0" kern="1200" dirty="0">
                <a:solidFill>
                  <a:schemeClr val="tx1"/>
                </a:solidFill>
                <a:effectLst/>
                <a:latin typeface="+mn-lt"/>
                <a:ea typeface="+mn-ea"/>
                <a:cs typeface="+mn-cs"/>
              </a:rPr>
              <a:t> poverty can also inhibit recovery from bereavement.</a:t>
            </a:r>
            <a:endParaRPr lang="en-GB" sz="1200" b="0" i="0" kern="1200" dirty="0">
              <a:solidFill>
                <a:schemeClr val="tx1"/>
              </a:solidFill>
              <a:effectLst/>
              <a:latin typeface="+mn-lt"/>
              <a:ea typeface="Calibri"/>
              <a:cs typeface="Calibri"/>
            </a:endParaRPr>
          </a:p>
          <a:p>
            <a:endParaRPr lang="en-GB" sz="1200" b="1" i="0" kern="1200" dirty="0">
              <a:solidFill>
                <a:schemeClr val="tx1"/>
              </a:solidFill>
              <a:effectLst/>
              <a:latin typeface="+mn-lt"/>
              <a:ea typeface="+mn-ea"/>
              <a:cs typeface="+mn-cs"/>
            </a:endParaRPr>
          </a:p>
          <a:p>
            <a:r>
              <a:rPr lang="en-GB" dirty="0"/>
              <a:t>There are links to experiencing bereavement and becoming involved in the Criminal Justice System </a:t>
            </a:r>
            <a:r>
              <a:rPr lang="en-GB" dirty="0">
                <a:hlinkClick r:id="rId3"/>
              </a:rPr>
              <a:t>Vaswani 2014</a:t>
            </a:r>
            <a:r>
              <a:rPr lang="en-GB" dirty="0"/>
              <a:t>. Vaswani summarises the research into the bereavement experiences of 33 young men in prison. The prevalence of bereavement was high, at 91%, and multiple and traumatic bereavements were common.</a:t>
            </a:r>
          </a:p>
          <a:p>
            <a:r>
              <a:rPr lang="en-GB" dirty="0"/>
              <a:t>She explains that ‘while the research is clear about the existence of an association between loss, childhood bereavement and offending, there is less understanding about the nature, direction or mechanisms of this association. For example, the association may be one of correlation rather than causation as many childhood experiences that are related in some way to vulnerability and offending (poverty, inequality, familial substance misuse or mental health issues, community violence etc.) also increase the risk of premature death and bereavement. Or there may be something about the bereavement experience, or the response to that experience, that leaves some children vulnerable to poor outcomes.’</a:t>
            </a:r>
            <a:endParaRPr lang="en-GB" dirty="0">
              <a:ea typeface="Calibri"/>
              <a:cs typeface="Calibri"/>
            </a:endParaRPr>
          </a:p>
          <a:p>
            <a:r>
              <a:rPr lang="en-GB" dirty="0">
                <a:hlinkClick r:id="rId4"/>
              </a:rPr>
              <a:t>Bereavement and offending behaviours: a role for Early and Effective Intervention (EEI)? - University of Strathclyde</a:t>
            </a:r>
            <a:r>
              <a:rPr lang="en-GB" dirty="0"/>
              <a:t> Vaswani 2019</a:t>
            </a:r>
            <a:endParaRPr lang="en-GB" dirty="0">
              <a:ea typeface="Calibri"/>
              <a:cs typeface="Calibri"/>
            </a:endParaRPr>
          </a:p>
          <a:p>
            <a:pPr>
              <a:lnSpc>
                <a:spcPct val="150000"/>
              </a:lnSpc>
              <a:spcAft>
                <a:spcPts val="800"/>
              </a:spcAft>
            </a:pPr>
            <a:endParaRPr lang="en-GB" dirty="0">
              <a:ea typeface="Calibri"/>
              <a:cs typeface="Calibri"/>
            </a:endParaRPr>
          </a:p>
          <a:p>
            <a:pPr>
              <a:lnSpc>
                <a:spcPct val="150000"/>
              </a:lnSpc>
              <a:spcAft>
                <a:spcPts val="800"/>
              </a:spcAft>
            </a:pPr>
            <a:endParaRPr lang="en-GB" dirty="0">
              <a:latin typeface="Calibri"/>
              <a:ea typeface="Calibri"/>
              <a:cs typeface="Calibri"/>
            </a:endParaRPr>
          </a:p>
          <a:p>
            <a:pPr>
              <a:lnSpc>
                <a:spcPct val="150000"/>
              </a:lnSpc>
              <a:spcAft>
                <a:spcPts val="800"/>
              </a:spcAft>
            </a:pPr>
            <a:endParaRPr lang="en-GB" dirty="0">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99410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5D10-6113-95B9-FF4B-990F02E97446}"/>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5B8F7EE-5282-F85F-3491-9F74640AAB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4BDD4C9-9CE0-1EAA-8D62-EC5B7C2E68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dirty="0"/>
              <a:t>Grief has been defined as, ‘the human response to change and loss in our lives, such as the death of someone we love, parental separation or other major change. It is a natural and normal response, which has a physical impact on our bodies as well affecting our emotions and our thinking. Grief challenges the way we think about ourselves and the world and influences our spirituality and relationships.’</a:t>
            </a:r>
          </a:p>
          <a:p>
            <a:pPr>
              <a:spcBef>
                <a:spcPct val="0"/>
              </a:spcBef>
            </a:pPr>
            <a:r>
              <a:rPr lang="en-GB" dirty="0"/>
              <a:t>Mallon, B ‘Managing Loss, Separation and bereavement: Best policy and practice’ 2 </a:t>
            </a:r>
          </a:p>
          <a:p>
            <a:pPr>
              <a:spcBef>
                <a:spcPct val="0"/>
              </a:spcBef>
            </a:pPr>
            <a:endParaRPr lang="en-GB" altLang="en-US" dirty="0"/>
          </a:p>
        </p:txBody>
      </p:sp>
      <p:sp>
        <p:nvSpPr>
          <p:cNvPr id="27652" name="Slide Number Placeholder 3">
            <a:extLst>
              <a:ext uri="{FF2B5EF4-FFF2-40B4-BE49-F238E27FC236}">
                <a16:creationId xmlns:a16="http://schemas.microsoft.com/office/drawing/2014/main" id="{C7A3C84B-3B14-1790-48C3-47A1036920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3FDEE-08FB-4F99-A8A8-4FB596E803FC}" type="slidenum">
              <a:rPr lang="en-GB" altLang="en-US">
                <a:latin typeface="Calibri" panose="020F0502020204030204" pitchFamily="34" charset="0"/>
              </a:rPr>
              <a:pPr fontAlgn="base">
                <a:spcBef>
                  <a:spcPct val="0"/>
                </a:spcBef>
                <a:spcAft>
                  <a:spcPct val="0"/>
                </a:spcAft>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385299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9F41DD2-B7B3-6F78-D41A-771ED0DE2AF3}"/>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2DB2D40F-6021-B3F8-D1B5-221844E7BE34}"/>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dirty="0">
                <a:solidFill>
                  <a:srgbClr val="7F7F7F"/>
                </a:solidFill>
              </a:rPr>
              <a:t>Bereavement</a:t>
            </a:r>
          </a:p>
        </p:txBody>
      </p:sp>
      <p:sp>
        <p:nvSpPr>
          <p:cNvPr id="6" name="TextBox 4">
            <a:extLst>
              <a:ext uri="{FF2B5EF4-FFF2-40B4-BE49-F238E27FC236}">
                <a16:creationId xmlns:a16="http://schemas.microsoft.com/office/drawing/2014/main" id="{A79DD8FD-A7B9-ABC1-4567-92BFF012B059}"/>
              </a:ext>
            </a:extLst>
          </p:cNvPr>
          <p:cNvSpPr txBox="1">
            <a:spLocks noChangeArrowheads="1"/>
          </p:cNvSpPr>
          <p:nvPr/>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09783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B64F27-559D-2D60-377D-A497CCE68FDA}"/>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BC36BC26-F873-030C-C6E3-308A6FCE672D}"/>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6" name="TextBox 4">
            <a:extLst>
              <a:ext uri="{FF2B5EF4-FFF2-40B4-BE49-F238E27FC236}">
                <a16:creationId xmlns:a16="http://schemas.microsoft.com/office/drawing/2014/main" id="{8EADF1A3-B95E-6ED8-96C1-7895216AD54E}"/>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Vertical Title 1"/>
          <p:cNvSpPr>
            <a:spLocks noGrp="1"/>
          </p:cNvSpPr>
          <p:nvPr>
            <p:ph type="title" orient="vert"/>
          </p:nvPr>
        </p:nvSpPr>
        <p:spPr>
          <a:xfrm>
            <a:off x="8911168" y="830264"/>
            <a:ext cx="2747433" cy="47593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1532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61FD71-1FEA-43DA-8E1D-8088016D00A8}"/>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E424DB39-48BD-BF5C-BE2C-FF08A4767E25}"/>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6" name="TextBox 4">
            <a:extLst>
              <a:ext uri="{FF2B5EF4-FFF2-40B4-BE49-F238E27FC236}">
                <a16:creationId xmlns:a16="http://schemas.microsoft.com/office/drawing/2014/main" id="{F394C386-C644-05E8-7DED-D730562314BE}"/>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08933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090D86B-19AB-9E31-A5CC-F59AACBB3BC5}"/>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12FAA90A-D97A-158F-7D1F-72AAFE87443E}"/>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7" name="TextBox 4">
            <a:extLst>
              <a:ext uri="{FF2B5EF4-FFF2-40B4-BE49-F238E27FC236}">
                <a16:creationId xmlns:a16="http://schemas.microsoft.com/office/drawing/2014/main" id="{9ADABC3A-6E5B-D3FD-4D95-3348736F8BD6}"/>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2500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449EEAF-05E6-476F-991C-F1C261B3C055}"/>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965B84DF-37F9-85CB-39B0-32F14B440DB5}"/>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9" name="TextBox 4">
            <a:extLst>
              <a:ext uri="{FF2B5EF4-FFF2-40B4-BE49-F238E27FC236}">
                <a16:creationId xmlns:a16="http://schemas.microsoft.com/office/drawing/2014/main" id="{41008DC0-2BC7-9649-2E9B-18CC81EAD9C6}"/>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9819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6ACA965-7A15-FB85-8B4C-E3DAFCA83B44}"/>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EE5A36-D743-2A01-F099-CC4F95EBCA37}"/>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dirty="0">
                <a:solidFill>
                  <a:srgbClr val="7F7F7F"/>
                </a:solidFill>
              </a:rPr>
              <a:t>Bereavement</a:t>
            </a:r>
          </a:p>
        </p:txBody>
      </p:sp>
      <p:sp>
        <p:nvSpPr>
          <p:cNvPr id="5" name="TextBox 4">
            <a:extLst>
              <a:ext uri="{FF2B5EF4-FFF2-40B4-BE49-F238E27FC236}">
                <a16:creationId xmlns:a16="http://schemas.microsoft.com/office/drawing/2014/main" id="{AA29EB01-F0DF-D14E-6A14-1E736ED664D9}"/>
              </a:ext>
            </a:extLst>
          </p:cNvPr>
          <p:cNvSpPr txBox="1">
            <a:spLocks noChangeArrowheads="1"/>
          </p:cNvSpPr>
          <p:nvPr/>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7437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58C57C-4728-7ACD-DEDF-4A0FA1F109F8}"/>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3">
            <a:extLst>
              <a:ext uri="{FF2B5EF4-FFF2-40B4-BE49-F238E27FC236}">
                <a16:creationId xmlns:a16="http://schemas.microsoft.com/office/drawing/2014/main" id="{FD8650D5-F77D-26A9-AFDA-36332541DD7F}"/>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4" name="TextBox 4">
            <a:extLst>
              <a:ext uri="{FF2B5EF4-FFF2-40B4-BE49-F238E27FC236}">
                <a16:creationId xmlns:a16="http://schemas.microsoft.com/office/drawing/2014/main" id="{CF949B04-B579-A0D7-3F6E-662C6DA592F5}"/>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Tree>
    <p:extLst>
      <p:ext uri="{BB962C8B-B14F-4D97-AF65-F5344CB8AC3E}">
        <p14:creationId xmlns:p14="http://schemas.microsoft.com/office/powerpoint/2010/main" val="372104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F1AE76-78A0-082A-8FE8-554D71278394}"/>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E2996475-039F-A39B-D915-D4CC08BD2885}"/>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7" name="TextBox 4">
            <a:extLst>
              <a:ext uri="{FF2B5EF4-FFF2-40B4-BE49-F238E27FC236}">
                <a16:creationId xmlns:a16="http://schemas.microsoft.com/office/drawing/2014/main" id="{6D4EC5E5-F87C-C79B-24B5-CCFF876A6B28}"/>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22366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49C6889-EC18-328D-FD06-A078292D04A5}"/>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D3A396AC-6625-EA1E-FF41-E80514981561}"/>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7" name="TextBox 4">
            <a:extLst>
              <a:ext uri="{FF2B5EF4-FFF2-40B4-BE49-F238E27FC236}">
                <a16:creationId xmlns:a16="http://schemas.microsoft.com/office/drawing/2014/main" id="{CB673FB7-32AE-21D4-B83A-F59E96F02F4C}"/>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87752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1DF691-1A89-5C60-5A2F-92BB96926220}"/>
              </a:ext>
            </a:extLst>
          </p:cNvPr>
          <p:cNvCxnSpPr/>
          <p:nvPr/>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B558D3C4-7984-4627-94EE-81FD832110CF}"/>
              </a:ext>
            </a:extLst>
          </p:cNvPr>
          <p:cNvSpPr txBox="1">
            <a:spLocks noChangeArrowheads="1"/>
          </p:cNvSpPr>
          <p:nvPr/>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rgbClr val="7F7F7F"/>
                </a:solidFill>
              </a:rPr>
              <a:t>Document title</a:t>
            </a:r>
          </a:p>
        </p:txBody>
      </p:sp>
      <p:sp>
        <p:nvSpPr>
          <p:cNvPr id="6" name="TextBox 4">
            <a:extLst>
              <a:ext uri="{FF2B5EF4-FFF2-40B4-BE49-F238E27FC236}">
                <a16:creationId xmlns:a16="http://schemas.microsoft.com/office/drawing/2014/main" id="{B8004F3B-66B1-2115-B194-C0C3A7F42BC4}"/>
              </a:ext>
            </a:extLst>
          </p:cNvPr>
          <p:cNvSpPr txBox="1">
            <a:spLocks noChangeArrowheads="1"/>
          </p:cNvSpPr>
          <p:nvPr/>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3981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56B317-9CDD-C9A3-F4AD-8E9915D199E3}"/>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97361BCC-FB19-EA18-7AFD-A71E6D6ECBD0}"/>
              </a:ext>
            </a:extLst>
          </p:cNvPr>
          <p:cNvSpPr>
            <a:spLocks noGrp="1" noChangeArrowheads="1"/>
          </p:cNvSpPr>
          <p:nvPr>
            <p:ph type="body" idx="1"/>
          </p:nvPr>
        </p:nvSpPr>
        <p:spPr bwMode="auto">
          <a:xfrm>
            <a:off x="685800" y="1887538"/>
            <a:ext cx="10817225" cy="37020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GB" altLang="en-US"/>
              <a:t>Main body style like this and leading into bullets:</a:t>
            </a:r>
          </a:p>
          <a:p>
            <a:pPr lvl="1"/>
            <a:r>
              <a:rPr lang="en-GB" altLang="en-US"/>
              <a:t>First level bullet</a:t>
            </a:r>
          </a:p>
          <a:p>
            <a:pPr lvl="2"/>
            <a:r>
              <a:rPr lang="en-GB" altLang="en-US"/>
              <a:t>Second level bullet</a:t>
            </a:r>
          </a:p>
          <a:p>
            <a:pPr lvl="3"/>
            <a:r>
              <a:rPr lang="en-GB" altLang="en-US"/>
              <a:t>Third level bullet</a:t>
            </a:r>
          </a:p>
          <a:p>
            <a:pPr lvl="4"/>
            <a:r>
              <a:rPr lang="en-GB" altLang="en-US"/>
              <a:t>Fourth level</a:t>
            </a:r>
          </a:p>
          <a:p>
            <a:pPr lvl="4"/>
            <a:r>
              <a:rPr lang="en-GB" altLang="en-US"/>
              <a:t>Fifth level</a:t>
            </a:r>
          </a:p>
        </p:txBody>
      </p:sp>
      <p:sp>
        <p:nvSpPr>
          <p:cNvPr id="1029" name="Text Box 7">
            <a:extLst>
              <a:ext uri="{FF2B5EF4-FFF2-40B4-BE49-F238E27FC236}">
                <a16:creationId xmlns:a16="http://schemas.microsoft.com/office/drawing/2014/main" id="{1791DA59-D204-E7A8-FD49-707455BCD3C0}"/>
              </a:ext>
            </a:extLst>
          </p:cNvPr>
          <p:cNvSpPr txBox="1">
            <a:spLocks noChangeArrowheads="1"/>
          </p:cNvSpPr>
          <p:nvPr/>
        </p:nvSpPr>
        <p:spPr bwMode="auto">
          <a:xfrm>
            <a:off x="7127875" y="6303963"/>
            <a:ext cx="4511675"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ct val="50000"/>
              </a:spcBef>
              <a:spcAft>
                <a:spcPts val="0"/>
              </a:spcAft>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F3AC7678-95B1-D9B8-FC16-865129AC5177}"/>
              </a:ext>
            </a:extLst>
          </p:cNvPr>
          <p:cNvSpPr>
            <a:spLocks noChangeAspect="1" noChangeArrowheads="1"/>
          </p:cNvSpPr>
          <p:nvPr/>
        </p:nvSpPr>
        <p:spPr bwMode="auto">
          <a:xfrm>
            <a:off x="9359900" y="5892800"/>
            <a:ext cx="2159000" cy="6477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811922AE-61BE-66B1-4C4A-EC41E1EF6006}"/>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5AA50068-A2F3-2B18-B77D-9D9F0CAF918C}"/>
              </a:ext>
            </a:extLst>
          </p:cNvPr>
          <p:cNvSpPr txBox="1">
            <a:spLocks noChangeArrowheads="1"/>
          </p:cNvSpPr>
          <p:nvPr/>
        </p:nvSpPr>
        <p:spPr bwMode="auto">
          <a:xfrm>
            <a:off x="587375" y="6303963"/>
            <a:ext cx="4513263"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ABB5"/>
          </a:solidFill>
          <a:latin typeface="Arial" charset="0"/>
          <a:cs typeface="Arial" charset="0"/>
        </a:defRPr>
      </a:lvl2pPr>
      <a:lvl3pPr algn="l" rtl="0" eaLnBrk="1" fontAlgn="base" hangingPunct="1">
        <a:spcBef>
          <a:spcPct val="0"/>
        </a:spcBef>
        <a:spcAft>
          <a:spcPct val="0"/>
        </a:spcAft>
        <a:defRPr sz="3000" b="1">
          <a:solidFill>
            <a:srgbClr val="00ABB5"/>
          </a:solidFill>
          <a:latin typeface="Arial" charset="0"/>
          <a:cs typeface="Arial" charset="0"/>
        </a:defRPr>
      </a:lvl3pPr>
      <a:lvl4pPr algn="l" rtl="0" eaLnBrk="1" fontAlgn="base" hangingPunct="1">
        <a:spcBef>
          <a:spcPct val="0"/>
        </a:spcBef>
        <a:spcAft>
          <a:spcPct val="0"/>
        </a:spcAft>
        <a:defRPr sz="3000" b="1">
          <a:solidFill>
            <a:srgbClr val="00ABB5"/>
          </a:solidFill>
          <a:latin typeface="Arial" charset="0"/>
          <a:cs typeface="Arial" charset="0"/>
        </a:defRPr>
      </a:lvl4pPr>
      <a:lvl5pPr algn="l" rtl="0" eaLnBrk="1" fontAlgn="base" hangingPunct="1">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1" fontAlgn="base" hangingPunct="1">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1" fontAlgn="base" hangingPunct="1">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1" fontAlgn="base" hangingPunct="1">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cBA2U_AFBng?start=204&amp;feature=oembed" TargetMode="External"/><Relationship Id="rId5" Type="http://schemas.openxmlformats.org/officeDocument/2006/relationships/image" Target="../media/image19.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inglink.com/view/scene/196650579822588810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e/J2NQUuCHji"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ssuu.com/includem2000_/docs/ncbp_includem_22_v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Inclusion Wellbeing &amp; Equalities Professional Learning Framework&#10;&#10;Why Nurture? &#10;Is there an evidence base for responding to current challenges in Scotland by strengthening the nurturing approach in schools? &#10;"/>
          <p:cNvSpPr>
            <a:spLocks noGrp="1"/>
          </p:cNvSpPr>
          <p:nvPr>
            <p:ph type="title" idx="4294967295"/>
          </p:nvPr>
        </p:nvSpPr>
        <p:spPr>
          <a:xfrm>
            <a:off x="465571" y="1831698"/>
            <a:ext cx="11448133" cy="1834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kern="1200" dirty="0">
                <a:solidFill>
                  <a:schemeClr val="accent5">
                    <a:lumMod val="50000"/>
                  </a:schemeClr>
                </a:solidFill>
                <a:latin typeface="Segoe UI"/>
                <a:ea typeface="+mn-ea"/>
                <a:cs typeface="Segoe UI"/>
              </a:rPr>
              <a:t>Inclusion Wellbeing &amp; Equalities Professional Learning Framework</a:t>
            </a:r>
            <a:br>
              <a:rPr lang="en-GB" sz="2400" kern="1200" dirty="0">
                <a:solidFill>
                  <a:schemeClr val="accent5">
                    <a:lumMod val="50000"/>
                  </a:schemeClr>
                </a:solidFill>
                <a:latin typeface="Segoe UI"/>
                <a:ea typeface="+mn-ea"/>
                <a:cs typeface="Segoe UI"/>
              </a:rPr>
            </a:br>
            <a:br>
              <a:rPr lang="en-GB" sz="2400" kern="1200" dirty="0">
                <a:solidFill>
                  <a:schemeClr val="accent5">
                    <a:lumMod val="50000"/>
                  </a:schemeClr>
                </a:solidFill>
                <a:latin typeface="Segoe UI"/>
                <a:ea typeface="+mn-ea"/>
                <a:cs typeface="Segoe UI"/>
              </a:rPr>
            </a:br>
            <a:r>
              <a:rPr lang="en-GB" kern="1200" dirty="0">
                <a:solidFill>
                  <a:schemeClr val="accent5">
                    <a:lumMod val="50000"/>
                  </a:schemeClr>
                </a:solidFill>
                <a:latin typeface="Segoe UI"/>
                <a:ea typeface="+mn-ea"/>
                <a:cs typeface="Segoe UI"/>
              </a:rPr>
              <a:t>Bereavement</a:t>
            </a:r>
            <a:br>
              <a:rPr lang="en-GB" sz="4400" kern="1200" dirty="0">
                <a:solidFill>
                  <a:schemeClr val="accent5">
                    <a:lumMod val="50000"/>
                  </a:schemeClr>
                </a:solidFill>
                <a:latin typeface="Segoe UI"/>
                <a:ea typeface="+mn-ea"/>
                <a:cs typeface="Segoe UI"/>
              </a:rPr>
            </a:br>
            <a:endParaRPr lang="en-GB" dirty="0">
              <a:solidFill>
                <a:schemeClr val="accent5">
                  <a:lumMod val="50000"/>
                </a:schemeClr>
              </a:solidFill>
              <a:ea typeface="Calibri Light"/>
              <a:cs typeface="Calibri Light"/>
            </a:endParaRPr>
          </a:p>
        </p:txBody>
      </p:sp>
      <p:pic>
        <p:nvPicPr>
          <p:cNvPr id="12" name="Picture 11" descr="This image form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3757393"/>
            <a:ext cx="12209380" cy="3105484"/>
          </a:xfrm>
          <a:prstGeom prst="rect">
            <a:avLst/>
          </a:prstGeom>
        </p:spPr>
      </p:pic>
      <p:pic>
        <p:nvPicPr>
          <p:cNvPr id="5" name="Picture 4" descr="This is the Education Scotland logo. It is blue green and yellow."/>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6323079-8E6D-FC00-433B-3056F97A49B8}"/>
              </a:ext>
            </a:extLst>
          </p:cNvPr>
          <p:cNvSpPr/>
          <p:nvPr/>
        </p:nvSpPr>
        <p:spPr>
          <a:xfrm>
            <a:off x="468414" y="4525998"/>
            <a:ext cx="4102765" cy="461665"/>
          </a:xfrm>
          <a:prstGeom prst="rect">
            <a:avLst/>
          </a:prstGeom>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@ESInclusionTeam</a:t>
            </a:r>
            <a:endParaRPr lang="en-US" sz="2400">
              <a:ea typeface="Calibri"/>
              <a:cs typeface="Calibri"/>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BE31-506D-F102-133E-83378F496919}"/>
            </a:ext>
          </a:extLst>
        </p:cNvPr>
        <p:cNvGrpSpPr/>
        <p:nvPr/>
      </p:nvGrpSpPr>
      <p:grpSpPr>
        <a:xfrm>
          <a:off x="0" y="0"/>
          <a:ext cx="0" cy="0"/>
          <a:chOff x="0" y="0"/>
          <a:chExt cx="0" cy="0"/>
        </a:xfrm>
      </p:grpSpPr>
      <p:pic>
        <p:nvPicPr>
          <p:cNvPr id="3" name="Picture 2" descr="A diagram of  grief reactions&#10;Physical reactions&#10;Feelings&#10;Behaviours&#10;Spiritual&#10;Thoughts/cognitions">
            <a:extLst>
              <a:ext uri="{FF2B5EF4-FFF2-40B4-BE49-F238E27FC236}">
                <a16:creationId xmlns:a16="http://schemas.microsoft.com/office/drawing/2014/main" id="{972CF912-253A-EBB2-DDC0-659B9C6079B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1805116" y="873459"/>
            <a:ext cx="9007376" cy="5076520"/>
          </a:xfrm>
          <a:prstGeom prst="rect">
            <a:avLst/>
          </a:prstGeom>
        </p:spPr>
      </p:pic>
      <p:sp>
        <p:nvSpPr>
          <p:cNvPr id="26627" name="Title 1">
            <a:extLst>
              <a:ext uri="{FF2B5EF4-FFF2-40B4-BE49-F238E27FC236}">
                <a16:creationId xmlns:a16="http://schemas.microsoft.com/office/drawing/2014/main" id="{C95652BC-5537-AF0E-C835-C65E744C911E}"/>
              </a:ext>
            </a:extLst>
          </p:cNvPr>
          <p:cNvSpPr>
            <a:spLocks noGrp="1" noChangeArrowheads="1"/>
          </p:cNvSpPr>
          <p:nvPr>
            <p:ph type="title"/>
          </p:nvPr>
        </p:nvSpPr>
        <p:spPr>
          <a:xfrm>
            <a:off x="611188" y="485775"/>
            <a:ext cx="11050587" cy="782637"/>
          </a:xfrm>
        </p:spPr>
        <p:txBody>
          <a:bodyPr/>
          <a:lstStyle/>
          <a:p>
            <a:r>
              <a:rPr lang="en-GB" dirty="0"/>
              <a:t>Typical Grief Reactions</a:t>
            </a:r>
            <a:endParaRPr lang="en-GB" altLang="en-US" dirty="0"/>
          </a:p>
        </p:txBody>
      </p:sp>
      <p:sp>
        <p:nvSpPr>
          <p:cNvPr id="26628" name="Content Placeholder 2">
            <a:extLst>
              <a:ext uri="{FF2B5EF4-FFF2-40B4-BE49-F238E27FC236}">
                <a16:creationId xmlns:a16="http://schemas.microsoft.com/office/drawing/2014/main" id="{B0FEF2EB-9FF2-9D63-E8C4-84656DC88698}"/>
              </a:ext>
            </a:extLst>
          </p:cNvPr>
          <p:cNvSpPr>
            <a:spLocks noGrp="1" noChangeArrowheads="1"/>
          </p:cNvSpPr>
          <p:nvPr>
            <p:ph idx="1"/>
          </p:nvPr>
        </p:nvSpPr>
        <p:spPr>
          <a:xfrm>
            <a:off x="611188" y="1843087"/>
            <a:ext cx="10521950" cy="3497263"/>
          </a:xfrm>
        </p:spPr>
        <p:txBody>
          <a:bodyPr/>
          <a:lstStyle/>
          <a:p>
            <a:pPr>
              <a:buClr>
                <a:srgbClr val="00ABB5"/>
              </a:buClr>
            </a:pPr>
            <a:r>
              <a:rPr lang="en-GB" altLang="en-US" dirty="0"/>
              <a:t>.</a:t>
            </a:r>
          </a:p>
          <a:p>
            <a:pPr>
              <a:buClr>
                <a:srgbClr val="00ABB5"/>
              </a:buClr>
            </a:pPr>
            <a:endParaRPr lang="en-GB" altLang="en-US" b="1" dirty="0"/>
          </a:p>
        </p:txBody>
      </p:sp>
      <p:pic>
        <p:nvPicPr>
          <p:cNvPr id="26630" name="Picture 6" descr="decorative">
            <a:extLst>
              <a:ext uri="{FF2B5EF4-FFF2-40B4-BE49-F238E27FC236}">
                <a16:creationId xmlns:a16="http://schemas.microsoft.com/office/drawing/2014/main" id="{A8003B40-AFA0-5683-C69B-CA5587E5F1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3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77FE-70D1-FD21-EC08-1668C3E893FA}"/>
            </a:ext>
          </a:extLst>
        </p:cNvPr>
        <p:cNvGrpSpPr/>
        <p:nvPr/>
      </p:nvGrpSpPr>
      <p:grpSpPr>
        <a:xfrm>
          <a:off x="0" y="0"/>
          <a:ext cx="0" cy="0"/>
          <a:chOff x="0" y="0"/>
          <a:chExt cx="0" cy="0"/>
        </a:xfrm>
      </p:grpSpPr>
      <p:sp>
        <p:nvSpPr>
          <p:cNvPr id="26627" name="Title 1">
            <a:extLst>
              <a:ext uri="{FF2B5EF4-FFF2-40B4-BE49-F238E27FC236}">
                <a16:creationId xmlns:a16="http://schemas.microsoft.com/office/drawing/2014/main" id="{01600DA0-8878-9684-3C5B-9D375DB0F96D}"/>
              </a:ext>
            </a:extLst>
          </p:cNvPr>
          <p:cNvSpPr>
            <a:spLocks noGrp="1" noChangeArrowheads="1"/>
          </p:cNvSpPr>
          <p:nvPr>
            <p:ph type="title"/>
          </p:nvPr>
        </p:nvSpPr>
        <p:spPr>
          <a:xfrm>
            <a:off x="384176" y="304602"/>
            <a:ext cx="11050587" cy="782637"/>
          </a:xfrm>
        </p:spPr>
        <p:txBody>
          <a:bodyPr/>
          <a:lstStyle/>
          <a:p>
            <a:r>
              <a:rPr lang="en-GB" altLang="en-US" dirty="0"/>
              <a:t>What is the impact of bereavement?</a:t>
            </a:r>
          </a:p>
        </p:txBody>
      </p:sp>
      <p:sp>
        <p:nvSpPr>
          <p:cNvPr id="8" name="Rectangle 7">
            <a:extLst>
              <a:ext uri="{FF2B5EF4-FFF2-40B4-BE49-F238E27FC236}">
                <a16:creationId xmlns:a16="http://schemas.microsoft.com/office/drawing/2014/main" id="{8457116F-7B31-2DD3-A1CC-DCD4AE6F1ED6}"/>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30" name="Picture 6">
            <a:extLst>
              <a:ext uri="{FF2B5EF4-FFF2-40B4-BE49-F238E27FC236}">
                <a16:creationId xmlns:a16="http://schemas.microsoft.com/office/drawing/2014/main" id="{5BB6A6F8-662A-9B04-42E3-73384A0EC42D}"/>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84939B5E-4CB3-0479-EC2B-780C84519F24}"/>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18" name="Picture 17" descr="A newspaper with a picture of a group of people. The headlines is&#10;'Good news: with the right support bereaved children can flourish.">
            <a:extLst>
              <a:ext uri="{FF2B5EF4-FFF2-40B4-BE49-F238E27FC236}">
                <a16:creationId xmlns:a16="http://schemas.microsoft.com/office/drawing/2014/main" id="{9536FD27-2356-6743-43D6-92AFD85B0D1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556" l="10000" r="90000">
                        <a14:foregroundMark x1="19583" y1="11667" x2="57188" y2="59444"/>
                        <a14:foregroundMark x1="57188" y1="59444" x2="69948" y2="78056"/>
                        <a14:foregroundMark x1="69948" y1="78056" x2="75000" y2="81759"/>
                        <a14:foregroundMark x1="75000" y1="81759" x2="78333" y2="88981"/>
                        <a14:foregroundMark x1="78333" y1="88981" x2="78125" y2="89259"/>
                        <a14:foregroundMark x1="77396" y1="10741" x2="23438" y2="82222"/>
                        <a14:foregroundMark x1="23438" y1="82222" x2="20260" y2="89630"/>
                        <a14:foregroundMark x1="20260" y1="89630" x2="19583" y2="89815"/>
                        <a14:foregroundMark x1="19167" y1="50556" x2="64271" y2="52222"/>
                        <a14:foregroundMark x1="64271" y1="52222" x2="79896" y2="51111"/>
                        <a14:foregroundMark x1="19688" y1="28889" x2="35573" y2="29259"/>
                        <a14:foregroundMark x1="35573" y1="29259" x2="77448" y2="25000"/>
                        <a14:foregroundMark x1="77448" y1="25000" x2="78750" y2="25370"/>
                        <a14:foregroundMark x1="34896" y1="11667" x2="47969" y2="63981"/>
                        <a14:foregroundMark x1="47969" y1="63981" x2="59062" y2="89444"/>
                        <a14:foregroundMark x1="20833" y1="89815" x2="31302" y2="89815"/>
                        <a14:foregroundMark x1="31302" y1="89815" x2="43177" y2="89630"/>
                        <a14:foregroundMark x1="43177" y1="89630" x2="67344" y2="89815"/>
                        <a14:foregroundMark x1="67344" y1="89815" x2="77865" y2="89259"/>
                        <a14:foregroundMark x1="77865" y1="89259" x2="78021" y2="89259"/>
                        <a14:foregroundMark x1="19167" y1="30556" x2="45313" y2="54630"/>
                        <a14:foregroundMark x1="19688" y1="11852" x2="43021" y2="14722"/>
                        <a14:foregroundMark x1="43021" y1="14722" x2="31875" y2="16667"/>
                        <a14:foregroundMark x1="34583" y1="12037" x2="40208" y2="11667"/>
                        <a14:foregroundMark x1="40208" y1="11667" x2="59792" y2="12130"/>
                        <a14:foregroundMark x1="59792" y1="12130" x2="64583" y2="12037"/>
                        <a14:foregroundMark x1="64583" y1="12037" x2="73021" y2="12037"/>
                        <a14:foregroundMark x1="73021" y1="12037" x2="78802" y2="11759"/>
                        <a14:foregroundMark x1="78802" y1="11759" x2="80729" y2="21389"/>
                        <a14:foregroundMark x1="80729" y1="21389" x2="79063" y2="44074"/>
                        <a14:foregroundMark x1="79063" y1="44074" x2="80260" y2="73056"/>
                        <a14:foregroundMark x1="80260" y1="73056" x2="79583" y2="85185"/>
                        <a14:foregroundMark x1="79583" y1="85185" x2="77708" y2="90556"/>
                        <a14:foregroundMark x1="24479" y1="22037" x2="73229" y2="18333"/>
                        <a14:foregroundMark x1="24167" y1="32407" x2="61146" y2="32593"/>
                        <a14:foregroundMark x1="61146" y1="32593" x2="76875" y2="31296"/>
                        <a14:foregroundMark x1="29583" y1="57222" x2="38542" y2="57222"/>
                        <a14:foregroundMark x1="28021" y1="24444" x2="47917" y2="25741"/>
                        <a14:foregroundMark x1="39688" y1="65926" x2="49063" y2="64259"/>
                      </a14:backgroundRemoval>
                    </a14:imgEffect>
                  </a14:imgLayer>
                </a14:imgProps>
              </a:ext>
              <a:ext uri="{28A0092B-C50C-407E-A947-70E740481C1C}">
                <a14:useLocalDpi xmlns:a14="http://schemas.microsoft.com/office/drawing/2010/main"/>
              </a:ext>
            </a:extLst>
          </a:blip>
          <a:stretch>
            <a:fillRect/>
          </a:stretch>
        </p:blipFill>
        <p:spPr>
          <a:xfrm rot="21013688">
            <a:off x="1135083" y="768405"/>
            <a:ext cx="9333898" cy="5250318"/>
          </a:xfrm>
          <a:prstGeom prst="rect">
            <a:avLst/>
          </a:prstGeom>
        </p:spPr>
      </p:pic>
    </p:spTree>
    <p:extLst>
      <p:ext uri="{BB962C8B-B14F-4D97-AF65-F5344CB8AC3E}">
        <p14:creationId xmlns:p14="http://schemas.microsoft.com/office/powerpoint/2010/main" val="355122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29D05-0DB6-9181-A940-F8C08504BB3F}"/>
            </a:ext>
          </a:extLst>
        </p:cNvPr>
        <p:cNvGrpSpPr/>
        <p:nvPr/>
      </p:nvGrpSpPr>
      <p:grpSpPr>
        <a:xfrm>
          <a:off x="0" y="0"/>
          <a:ext cx="0" cy="0"/>
          <a:chOff x="0" y="0"/>
          <a:chExt cx="0" cy="0"/>
        </a:xfrm>
      </p:grpSpPr>
      <p:pic>
        <p:nvPicPr>
          <p:cNvPr id="6" name="Picture 5" descr="A colorful circle with the wellbeing indicators around it: Nurtured&#10;Achieving&#10;Healthy&#10;Safe&#10;Included&#10;Responsible&#10;Active&#10;Respected &#10;">
            <a:extLst>
              <a:ext uri="{FF2B5EF4-FFF2-40B4-BE49-F238E27FC236}">
                <a16:creationId xmlns:a16="http://schemas.microsoft.com/office/drawing/2014/main" id="{73757AA2-2694-8C1A-121F-BE9F3C2F5E4C}"/>
              </a:ext>
            </a:extLst>
          </p:cNvPr>
          <p:cNvPicPr>
            <a:picLocks noChangeAspect="1"/>
          </p:cNvPicPr>
          <p:nvPr/>
        </p:nvPicPr>
        <p:blipFill>
          <a:blip r:embed="rId3" cstate="email">
            <a:extLst>
              <a:ext uri="{28A0092B-C50C-407E-A947-70E740481C1C}">
                <a14:useLocalDpi xmlns:a14="http://schemas.microsoft.com/office/drawing/2010/main"/>
              </a:ext>
            </a:extLst>
          </a:blip>
          <a:srcRect b="-333"/>
          <a:stretch/>
        </p:blipFill>
        <p:spPr>
          <a:xfrm>
            <a:off x="7795477" y="120565"/>
            <a:ext cx="4434623" cy="2494475"/>
          </a:xfrm>
          <a:prstGeom prst="rect">
            <a:avLst/>
          </a:prstGeom>
        </p:spPr>
      </p:pic>
      <p:sp>
        <p:nvSpPr>
          <p:cNvPr id="26627" name="Title 1">
            <a:extLst>
              <a:ext uri="{FF2B5EF4-FFF2-40B4-BE49-F238E27FC236}">
                <a16:creationId xmlns:a16="http://schemas.microsoft.com/office/drawing/2014/main" id="{600D3744-7B1D-4729-8B7F-E957593D71F3}"/>
              </a:ext>
            </a:extLst>
          </p:cNvPr>
          <p:cNvSpPr>
            <a:spLocks noGrp="1" noChangeArrowheads="1"/>
          </p:cNvSpPr>
          <p:nvPr>
            <p:ph type="title"/>
          </p:nvPr>
        </p:nvSpPr>
        <p:spPr>
          <a:xfrm>
            <a:off x="384176" y="304602"/>
            <a:ext cx="11050587" cy="782637"/>
          </a:xfrm>
        </p:spPr>
        <p:txBody>
          <a:bodyPr/>
          <a:lstStyle/>
          <a:p>
            <a:r>
              <a:rPr lang="en-GB" altLang="en-US" dirty="0"/>
              <a:t>Bereavement can impact on wellbeing</a:t>
            </a:r>
          </a:p>
        </p:txBody>
      </p:sp>
      <p:sp>
        <p:nvSpPr>
          <p:cNvPr id="8" name="Rectangle 7">
            <a:extLst>
              <a:ext uri="{FF2B5EF4-FFF2-40B4-BE49-F238E27FC236}">
                <a16:creationId xmlns:a16="http://schemas.microsoft.com/office/drawing/2014/main" id="{C3D6B214-97B9-E0F7-E799-80BD3BA5E0EF}"/>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30" name="Picture 6">
            <a:extLst>
              <a:ext uri="{FF2B5EF4-FFF2-40B4-BE49-F238E27FC236}">
                <a16:creationId xmlns:a16="http://schemas.microsoft.com/office/drawing/2014/main" id="{96F91481-AC1C-532F-BCEE-05D70EB5B3BD}"/>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6812799E-01EB-6131-A9D6-67253E031636}"/>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E5AA126-F801-9C53-D74E-957D5D670CB1}"/>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
        <p:nvSpPr>
          <p:cNvPr id="7" name="TextBox 6">
            <a:extLst>
              <a:ext uri="{FF2B5EF4-FFF2-40B4-BE49-F238E27FC236}">
                <a16:creationId xmlns:a16="http://schemas.microsoft.com/office/drawing/2014/main" id="{9870E884-D931-4747-D7A9-DFF0CD736382}"/>
              </a:ext>
            </a:extLst>
          </p:cNvPr>
          <p:cNvSpPr txBox="1"/>
          <p:nvPr/>
        </p:nvSpPr>
        <p:spPr>
          <a:xfrm>
            <a:off x="6830855" y="2265960"/>
            <a:ext cx="6673596" cy="584775"/>
          </a:xfrm>
          <a:prstGeom prst="rect">
            <a:avLst/>
          </a:prstGeom>
          <a:noFill/>
        </p:spPr>
        <p:txBody>
          <a:bodyPr wrap="square" rtlCol="0">
            <a:spAutoFit/>
          </a:bodyPr>
          <a:lstStyle/>
          <a:p>
            <a:pPr algn="ctr"/>
            <a:r>
              <a:rPr lang="en-GB" sz="1600" b="1" dirty="0">
                <a:solidFill>
                  <a:schemeClr val="accent1">
                    <a:lumMod val="50000"/>
                  </a:schemeClr>
                </a:solidFill>
              </a:rPr>
              <a:t>Getting it Right for Every Child</a:t>
            </a:r>
          </a:p>
          <a:p>
            <a:pPr algn="ctr"/>
            <a:r>
              <a:rPr lang="en-GB" sz="1600" b="1" dirty="0">
                <a:solidFill>
                  <a:schemeClr val="accent1">
                    <a:lumMod val="50000"/>
                  </a:schemeClr>
                </a:solidFill>
              </a:rPr>
              <a:t> Wellbeing Indicators</a:t>
            </a:r>
          </a:p>
        </p:txBody>
      </p:sp>
      <p:sp>
        <p:nvSpPr>
          <p:cNvPr id="14" name="TextBox 13">
            <a:extLst>
              <a:ext uri="{FF2B5EF4-FFF2-40B4-BE49-F238E27FC236}">
                <a16:creationId xmlns:a16="http://schemas.microsoft.com/office/drawing/2014/main" id="{ABB917CB-BB27-70D4-947A-B97098AC1027}"/>
              </a:ext>
            </a:extLst>
          </p:cNvPr>
          <p:cNvSpPr txBox="1"/>
          <p:nvPr/>
        </p:nvSpPr>
        <p:spPr>
          <a:xfrm>
            <a:off x="384176" y="1461413"/>
            <a:ext cx="7762873" cy="5355312"/>
          </a:xfrm>
          <a:prstGeom prst="rect">
            <a:avLst/>
          </a:prstGeom>
          <a:noFill/>
        </p:spPr>
        <p:txBody>
          <a:bodyPr wrap="square" rtlCol="0">
            <a:spAutoFit/>
          </a:bodyPr>
          <a:lstStyle/>
          <a:p>
            <a:r>
              <a:rPr lang="en-GB" b="1" dirty="0"/>
              <a:t>Nurtured</a:t>
            </a:r>
            <a:r>
              <a:rPr lang="en-GB" dirty="0"/>
              <a:t>: Many care experienced learners will have experienced significant bereavements</a:t>
            </a:r>
          </a:p>
          <a:p>
            <a:endParaRPr lang="en-GB" dirty="0"/>
          </a:p>
          <a:p>
            <a:r>
              <a:rPr lang="en-GB" b="1" dirty="0"/>
              <a:t>Achieving</a:t>
            </a:r>
            <a:r>
              <a:rPr lang="en-GB" dirty="0"/>
              <a:t>: A UK study showed that even when controlling for other factors bereavement of a parent can reduce attainment</a:t>
            </a:r>
          </a:p>
          <a:p>
            <a:endParaRPr lang="en-GB" dirty="0"/>
          </a:p>
          <a:p>
            <a:r>
              <a:rPr lang="en-GB" b="1" dirty="0"/>
              <a:t>Healthy</a:t>
            </a:r>
            <a:r>
              <a:rPr lang="en-GB" dirty="0"/>
              <a:t>: Bereavement is linked to physical symptoms such as fatigue and a higher frequency of illness</a:t>
            </a:r>
          </a:p>
          <a:p>
            <a:endParaRPr lang="en-GB" dirty="0"/>
          </a:p>
          <a:p>
            <a:r>
              <a:rPr lang="en-GB" b="1" dirty="0"/>
              <a:t>Safe</a:t>
            </a:r>
            <a:r>
              <a:rPr lang="en-GB" dirty="0"/>
              <a:t>: some children and young people are bullied because of their bereavement</a:t>
            </a:r>
          </a:p>
          <a:p>
            <a:endParaRPr lang="en-GB" dirty="0"/>
          </a:p>
          <a:p>
            <a:r>
              <a:rPr lang="en-GB" b="1" dirty="0"/>
              <a:t>Included</a:t>
            </a:r>
            <a:r>
              <a:rPr lang="en-GB" dirty="0"/>
              <a:t>: a drop in income can be a barrier to opportunities</a:t>
            </a:r>
          </a:p>
          <a:p>
            <a:endParaRPr lang="en-GB" dirty="0"/>
          </a:p>
          <a:p>
            <a:r>
              <a:rPr lang="en-GB" b="1" dirty="0"/>
              <a:t>Responsible</a:t>
            </a:r>
            <a:r>
              <a:rPr lang="en-GB" dirty="0"/>
              <a:t>: Bereavement can reduce self-efficacy but many bereaved young people reflect on how the loss led to a growth in their maturity.</a:t>
            </a:r>
          </a:p>
          <a:p>
            <a:endParaRPr lang="en-GB" dirty="0"/>
          </a:p>
          <a:p>
            <a:endParaRPr lang="en-GB" dirty="0"/>
          </a:p>
          <a:p>
            <a:endParaRPr lang="en-GB" dirty="0"/>
          </a:p>
        </p:txBody>
      </p:sp>
    </p:spTree>
    <p:extLst>
      <p:ext uri="{BB962C8B-B14F-4D97-AF65-F5344CB8AC3E}">
        <p14:creationId xmlns:p14="http://schemas.microsoft.com/office/powerpoint/2010/main" val="131617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18861-A792-574A-18B6-5F11C7835EA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A24F60-985E-566A-0FC0-38CAA33DB8AB}"/>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1936BEDA-263D-3A83-6F7A-31321F5AD6A0}"/>
              </a:ext>
            </a:extLst>
          </p:cNvPr>
          <p:cNvSpPr>
            <a:spLocks noGrp="1" noChangeArrowheads="1"/>
          </p:cNvSpPr>
          <p:nvPr>
            <p:ph type="title"/>
          </p:nvPr>
        </p:nvSpPr>
        <p:spPr>
          <a:xfrm>
            <a:off x="264184" y="255169"/>
            <a:ext cx="10821898" cy="969993"/>
          </a:xfrm>
        </p:spPr>
        <p:txBody>
          <a:bodyPr/>
          <a:lstStyle/>
          <a:p>
            <a:r>
              <a:rPr lang="en-GB" altLang="en-US" dirty="0"/>
              <a:t>Understanding of death at different ages</a:t>
            </a:r>
          </a:p>
        </p:txBody>
      </p:sp>
      <p:pic>
        <p:nvPicPr>
          <p:cNvPr id="12" name="Online Media 11" title="Children's understanding of death at different ages">
            <a:hlinkClick r:id="" action="ppaction://media"/>
            <a:extLst>
              <a:ext uri="{FF2B5EF4-FFF2-40B4-BE49-F238E27FC236}">
                <a16:creationId xmlns:a16="http://schemas.microsoft.com/office/drawing/2014/main" id="{C9B45B0B-FD01-7632-37C2-A9D1B2982D66}"/>
              </a:ext>
            </a:extLst>
          </p:cNvPr>
          <p:cNvPicPr>
            <a:picLocks noGrp="1" noRot="1" noChangeAspect="1"/>
          </p:cNvPicPr>
          <p:nvPr>
            <p:ph idx="1"/>
            <a:videoFile r:link="rId1"/>
          </p:nvPr>
        </p:nvPicPr>
        <p:blipFill>
          <a:blip r:embed="rId4"/>
          <a:stretch>
            <a:fillRect/>
          </a:stretch>
        </p:blipFill>
        <p:spPr>
          <a:xfrm>
            <a:off x="2213964" y="1226181"/>
            <a:ext cx="7802441" cy="4334653"/>
          </a:xfrm>
          <a:prstGeom prst="rect">
            <a:avLst/>
          </a:prstGeom>
        </p:spPr>
      </p:pic>
      <p:pic>
        <p:nvPicPr>
          <p:cNvPr id="26630" name="Picture 6">
            <a:extLst>
              <a:ext uri="{FF2B5EF4-FFF2-40B4-BE49-F238E27FC236}">
                <a16:creationId xmlns:a16="http://schemas.microsoft.com/office/drawing/2014/main" id="{903CC525-2434-4501-1979-B01B1217651C}"/>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FE018D65-5EFF-F170-9A88-065AE4768817}"/>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DF02FB5-F7A6-944B-B2DA-FA4812544056}"/>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4163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F602-1F71-E19B-388A-F0AF598A1D4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7256BAB-2E9B-7660-6F23-A4540C594FA4}"/>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F2D724F2-7200-362E-457F-EDE7A605EF40}"/>
              </a:ext>
            </a:extLst>
          </p:cNvPr>
          <p:cNvSpPr>
            <a:spLocks noGrp="1" noChangeArrowheads="1"/>
          </p:cNvSpPr>
          <p:nvPr>
            <p:ph type="title"/>
          </p:nvPr>
        </p:nvSpPr>
        <p:spPr>
          <a:xfrm>
            <a:off x="611188" y="525463"/>
            <a:ext cx="11050587" cy="782637"/>
          </a:xfrm>
        </p:spPr>
        <p:txBody>
          <a:bodyPr/>
          <a:lstStyle/>
          <a:p>
            <a:r>
              <a:rPr lang="en-GB" altLang="en-US" dirty="0"/>
              <a:t>What do children and young people need following a bereavement?</a:t>
            </a:r>
          </a:p>
        </p:txBody>
      </p:sp>
      <p:pic>
        <p:nvPicPr>
          <p:cNvPr id="26630" name="Picture 6" descr="Decorative">
            <a:extLst>
              <a:ext uri="{FF2B5EF4-FFF2-40B4-BE49-F238E27FC236}">
                <a16:creationId xmlns:a16="http://schemas.microsoft.com/office/drawing/2014/main" id="{22882147-B908-8363-2C1B-1719247704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5777367"/>
            <a:ext cx="12187693" cy="108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24E764-CEA3-B7C9-95C9-A799F209DB16}"/>
              </a:ext>
            </a:extLst>
          </p:cNvPr>
          <p:cNvSpPr txBox="1"/>
          <p:nvPr/>
        </p:nvSpPr>
        <p:spPr>
          <a:xfrm>
            <a:off x="2268764" y="5971143"/>
            <a:ext cx="1565493" cy="369332"/>
          </a:xfrm>
          <a:prstGeom prst="rect">
            <a:avLst/>
          </a:prstGeom>
          <a:noFill/>
        </p:spPr>
        <p:txBody>
          <a:bodyPr wrap="none" rtlCol="0">
            <a:spAutoFit/>
          </a:bodyPr>
          <a:lstStyle/>
          <a:p>
            <a:r>
              <a:rPr lang="en-GB" dirty="0"/>
              <a:t>Worden 1996</a:t>
            </a:r>
          </a:p>
        </p:txBody>
      </p:sp>
      <p:sp>
        <p:nvSpPr>
          <p:cNvPr id="10" name="Text Box 8">
            <a:extLst>
              <a:ext uri="{FF2B5EF4-FFF2-40B4-BE49-F238E27FC236}">
                <a16:creationId xmlns:a16="http://schemas.microsoft.com/office/drawing/2014/main" id="{2795B2F3-256B-8B74-BE6F-5686F28FB70F}"/>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
        <p:nvSpPr>
          <p:cNvPr id="9" name="Text Box 8">
            <a:extLst>
              <a:ext uri="{FF2B5EF4-FFF2-40B4-BE49-F238E27FC236}">
                <a16:creationId xmlns:a16="http://schemas.microsoft.com/office/drawing/2014/main" id="{129071BC-979E-89C8-9277-2530E5461F8B}"/>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26628" name="Content Placeholder 2">
            <a:extLst>
              <a:ext uri="{FF2B5EF4-FFF2-40B4-BE49-F238E27FC236}">
                <a16:creationId xmlns:a16="http://schemas.microsoft.com/office/drawing/2014/main" id="{C1E7DA1F-E7A8-04A5-B250-58F9ACD40513}"/>
              </a:ext>
            </a:extLst>
          </p:cNvPr>
          <p:cNvSpPr>
            <a:spLocks noGrp="1" noChangeArrowheads="1"/>
          </p:cNvSpPr>
          <p:nvPr>
            <p:ph idx="1"/>
          </p:nvPr>
        </p:nvSpPr>
        <p:spPr>
          <a:xfrm>
            <a:off x="608936" y="1543087"/>
            <a:ext cx="10521950" cy="3780291"/>
          </a:xfrm>
        </p:spPr>
        <p:txBody>
          <a:bodyPr/>
          <a:lstStyle/>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Adequate information</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Fears and anxieties addressed </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Reassurance they are not to blame</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Careful listening</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Validation of individuals’ feelings</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Help with overwhelming feelings</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Involvement and inclusion</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Continued routine activities</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Modelled grief behaviours</a:t>
            </a:r>
          </a:p>
          <a:p>
            <a:pPr marL="342900" indent="-342900">
              <a:buClr>
                <a:srgbClr val="00ABB5"/>
              </a:buClr>
              <a:buFont typeface="Arial" panose="020B0604020202020204" pitchFamily="34" charset="0"/>
              <a:buChar char="•"/>
            </a:pPr>
            <a:r>
              <a:rPr lang="en-GB" sz="2300" dirty="0">
                <a:solidFill>
                  <a:schemeClr val="accent1">
                    <a:lumMod val="49000"/>
                  </a:schemeClr>
                </a:solidFill>
                <a:latin typeface="Segoe UI"/>
                <a:cs typeface="Segoe UI"/>
              </a:rPr>
              <a:t>Opportunities to remember. </a:t>
            </a:r>
            <a:endParaRPr lang="en-GB" altLang="en-US" sz="2300" b="1" dirty="0">
              <a:solidFill>
                <a:schemeClr val="accent1">
                  <a:lumMod val="49000"/>
                </a:schemeClr>
              </a:solidFill>
              <a:latin typeface="Segoe UI"/>
              <a:cs typeface="Segoe UI"/>
            </a:endParaRPr>
          </a:p>
        </p:txBody>
      </p:sp>
    </p:spTree>
    <p:extLst>
      <p:ext uri="{BB962C8B-B14F-4D97-AF65-F5344CB8AC3E}">
        <p14:creationId xmlns:p14="http://schemas.microsoft.com/office/powerpoint/2010/main" val="29651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A62C5-7B7E-02F6-C410-920C4615A87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C0D775-7277-CD3D-F358-8CA92C4A72D8}"/>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BA9733D7-CBA2-EC5D-F5B0-7D4862B335FC}"/>
              </a:ext>
            </a:extLst>
          </p:cNvPr>
          <p:cNvSpPr>
            <a:spLocks noGrp="1" noChangeArrowheads="1"/>
          </p:cNvSpPr>
          <p:nvPr>
            <p:ph type="title"/>
          </p:nvPr>
        </p:nvSpPr>
        <p:spPr/>
        <p:txBody>
          <a:bodyPr/>
          <a:lstStyle/>
          <a:p>
            <a:r>
              <a:rPr lang="en-GB" altLang="en-US" dirty="0"/>
              <a:t>Talking to Bereaved Children before and just after a death</a:t>
            </a:r>
          </a:p>
        </p:txBody>
      </p:sp>
      <p:sp>
        <p:nvSpPr>
          <p:cNvPr id="26628" name="Content Placeholder 2">
            <a:extLst>
              <a:ext uri="{FF2B5EF4-FFF2-40B4-BE49-F238E27FC236}">
                <a16:creationId xmlns:a16="http://schemas.microsoft.com/office/drawing/2014/main" id="{A86C75CE-F97D-D51A-BF59-51410F309CB5}"/>
              </a:ext>
              <a:ext uri="{C183D7F6-B498-43B3-948B-1728B52AA6E4}">
                <adec:decorative xmlns:adec="http://schemas.microsoft.com/office/drawing/2017/decorative" val="1"/>
              </a:ext>
            </a:extLst>
          </p:cNvPr>
          <p:cNvSpPr>
            <a:spLocks noGrp="1" noChangeArrowheads="1"/>
          </p:cNvSpPr>
          <p:nvPr>
            <p:ph idx="1"/>
          </p:nvPr>
        </p:nvSpPr>
        <p:spPr/>
        <p:txBody>
          <a:bodyPr/>
          <a:lstStyle/>
          <a:p>
            <a:pPr>
              <a:buClr>
                <a:srgbClr val="00ABB5"/>
              </a:buClr>
            </a:pPr>
            <a:endParaRPr lang="en-GB" altLang="en-US" b="1" dirty="0"/>
          </a:p>
          <a:p>
            <a:pPr>
              <a:buClr>
                <a:srgbClr val="00ABB5"/>
              </a:buClr>
            </a:pPr>
            <a:endParaRPr lang="en-GB" altLang="en-US" b="1" dirty="0"/>
          </a:p>
          <a:p>
            <a:pPr>
              <a:buClr>
                <a:srgbClr val="00ABB5"/>
              </a:buClr>
            </a:pPr>
            <a:endParaRPr lang="en-GB" altLang="en-US" b="1" dirty="0"/>
          </a:p>
        </p:txBody>
      </p:sp>
      <p:pic>
        <p:nvPicPr>
          <p:cNvPr id="26630" name="Picture 6">
            <a:extLst>
              <a:ext uri="{FF2B5EF4-FFF2-40B4-BE49-F238E27FC236}">
                <a16:creationId xmlns:a16="http://schemas.microsoft.com/office/drawing/2014/main" id="{A401E378-0B75-A5A0-18AD-651C80885659}"/>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F8495F2F-205C-D24E-2E73-31C156427170}"/>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5DE6B9F3-28ED-01AD-8305-CFB49C948A9A}"/>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3" name="Picture 2" descr="Screenshot of animation with words 'talking to children who are bereaved'">
            <a:extLst>
              <a:ext uri="{FF2B5EF4-FFF2-40B4-BE49-F238E27FC236}">
                <a16:creationId xmlns:a16="http://schemas.microsoft.com/office/drawing/2014/main" id="{51D04A7B-3636-7DB8-54F2-6FEFD9D634A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973580" y="1765300"/>
            <a:ext cx="7741920" cy="3912291"/>
          </a:xfrm>
          <a:prstGeom prst="rect">
            <a:avLst/>
          </a:prstGeom>
        </p:spPr>
      </p:pic>
    </p:spTree>
    <p:extLst>
      <p:ext uri="{BB962C8B-B14F-4D97-AF65-F5344CB8AC3E}">
        <p14:creationId xmlns:p14="http://schemas.microsoft.com/office/powerpoint/2010/main" val="69582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A1BE-3E1A-FFF3-7D34-6BEE6F655D7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5564924-66F5-9FC5-F6CB-017962370465}"/>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FD03CE42-969A-7DE6-0511-9CF6C7D53BA8}"/>
              </a:ext>
            </a:extLst>
          </p:cNvPr>
          <p:cNvSpPr>
            <a:spLocks noGrp="1" noChangeArrowheads="1"/>
          </p:cNvSpPr>
          <p:nvPr>
            <p:ph type="title"/>
          </p:nvPr>
        </p:nvSpPr>
        <p:spPr/>
        <p:txBody>
          <a:bodyPr/>
          <a:lstStyle/>
          <a:p>
            <a:r>
              <a:rPr lang="en-GB" altLang="en-US" dirty="0"/>
              <a:t>There is no time limit to the impact of bereavement</a:t>
            </a:r>
            <a:endParaRPr lang="en-US" dirty="0"/>
          </a:p>
        </p:txBody>
      </p:sp>
      <p:sp>
        <p:nvSpPr>
          <p:cNvPr id="26628" name="Content Placeholder 2">
            <a:extLst>
              <a:ext uri="{FF2B5EF4-FFF2-40B4-BE49-F238E27FC236}">
                <a16:creationId xmlns:a16="http://schemas.microsoft.com/office/drawing/2014/main" id="{4E3DF669-7B8A-6AD9-3A3D-635A94811E6C}"/>
              </a:ext>
              <a:ext uri="{C183D7F6-B498-43B3-948B-1728B52AA6E4}">
                <adec:decorative xmlns:adec="http://schemas.microsoft.com/office/drawing/2017/decorative" val="1"/>
              </a:ext>
            </a:extLst>
          </p:cNvPr>
          <p:cNvSpPr>
            <a:spLocks noGrp="1" noChangeArrowheads="1"/>
          </p:cNvSpPr>
          <p:nvPr>
            <p:ph idx="1"/>
          </p:nvPr>
        </p:nvSpPr>
        <p:spPr/>
        <p:txBody>
          <a:bodyPr/>
          <a:lstStyle/>
          <a:p>
            <a:pPr>
              <a:buClr>
                <a:srgbClr val="00ABB5"/>
              </a:buClr>
            </a:pPr>
            <a:endParaRPr lang="en-GB" altLang="en-US" b="1" dirty="0"/>
          </a:p>
          <a:p>
            <a:pPr>
              <a:buClr>
                <a:srgbClr val="00ABB5"/>
              </a:buClr>
            </a:pPr>
            <a:endParaRPr lang="en-GB" altLang="en-US" b="1" dirty="0"/>
          </a:p>
          <a:p>
            <a:pPr>
              <a:buClr>
                <a:srgbClr val="00ABB5"/>
              </a:buClr>
            </a:pPr>
            <a:endParaRPr lang="en-GB" altLang="en-US" b="1" dirty="0"/>
          </a:p>
        </p:txBody>
      </p:sp>
      <p:pic>
        <p:nvPicPr>
          <p:cNvPr id="26630" name="Picture 6">
            <a:extLst>
              <a:ext uri="{FF2B5EF4-FFF2-40B4-BE49-F238E27FC236}">
                <a16:creationId xmlns:a16="http://schemas.microsoft.com/office/drawing/2014/main" id="{776F7857-C69B-85D4-3F7E-7D5B6EB6C93D}"/>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6BF5E8CD-23C8-B8D9-8080-A9C29C2C978A}"/>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B20F01F1-5328-8F54-DC08-31D03CD033EE}"/>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pic>
        <p:nvPicPr>
          <p:cNvPr id="2" name="Picture 1" descr="A hand holding a stopwatch&#10;&#10;">
            <a:extLst>
              <a:ext uri="{FF2B5EF4-FFF2-40B4-BE49-F238E27FC236}">
                <a16:creationId xmlns:a16="http://schemas.microsoft.com/office/drawing/2014/main" id="{0A1B9074-B0C8-7049-3791-2024C67CF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3959" y="2865270"/>
            <a:ext cx="3136399" cy="2691565"/>
          </a:xfrm>
          <a:prstGeom prst="rect">
            <a:avLst/>
          </a:prstGeom>
        </p:spPr>
      </p:pic>
      <p:pic>
        <p:nvPicPr>
          <p:cNvPr id="3" name="Picture 2" descr="A sand clock with yellow liquid&#10;&#10;">
            <a:extLst>
              <a:ext uri="{FF2B5EF4-FFF2-40B4-BE49-F238E27FC236}">
                <a16:creationId xmlns:a16="http://schemas.microsoft.com/office/drawing/2014/main" id="{4AFE2ED6-E896-6388-37FE-80F98C9FCA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9194" y="1804736"/>
            <a:ext cx="2731401" cy="3983790"/>
          </a:xfrm>
          <a:prstGeom prst="rect">
            <a:avLst/>
          </a:prstGeom>
        </p:spPr>
      </p:pic>
    </p:spTree>
    <p:extLst>
      <p:ext uri="{BB962C8B-B14F-4D97-AF65-F5344CB8AC3E}">
        <p14:creationId xmlns:p14="http://schemas.microsoft.com/office/powerpoint/2010/main" val="68568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479A-F331-82A1-77B0-C78D9E7B477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923C20D-2483-8EAC-DC3E-F2E0C0F68B8E}"/>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614E3AA1-8749-3075-A490-493004008F62}"/>
              </a:ext>
            </a:extLst>
          </p:cNvPr>
          <p:cNvSpPr>
            <a:spLocks noGrp="1" noChangeArrowheads="1"/>
          </p:cNvSpPr>
          <p:nvPr>
            <p:ph type="title"/>
          </p:nvPr>
        </p:nvSpPr>
        <p:spPr/>
        <p:txBody>
          <a:bodyPr/>
          <a:lstStyle/>
          <a:p>
            <a:r>
              <a:rPr lang="en-GB" altLang="en-US" dirty="0"/>
              <a:t>Consider whether the bereavement is an additional support need</a:t>
            </a:r>
            <a:endParaRPr lang="en-US" dirty="0"/>
          </a:p>
        </p:txBody>
      </p:sp>
      <p:sp>
        <p:nvSpPr>
          <p:cNvPr id="26628" name="Content Placeholder 2">
            <a:extLst>
              <a:ext uri="{FF2B5EF4-FFF2-40B4-BE49-F238E27FC236}">
                <a16:creationId xmlns:a16="http://schemas.microsoft.com/office/drawing/2014/main" id="{F571F82D-FAA5-B06E-D76D-47C36F58CFF2}"/>
              </a:ext>
              <a:ext uri="{C183D7F6-B498-43B3-948B-1728B52AA6E4}">
                <adec:decorative xmlns:adec="http://schemas.microsoft.com/office/drawing/2017/decorative" val="1"/>
              </a:ext>
            </a:extLst>
          </p:cNvPr>
          <p:cNvSpPr>
            <a:spLocks noGrp="1" noChangeArrowheads="1"/>
          </p:cNvSpPr>
          <p:nvPr>
            <p:ph idx="1"/>
          </p:nvPr>
        </p:nvSpPr>
        <p:spPr/>
        <p:txBody>
          <a:bodyPr/>
          <a:lstStyle/>
          <a:p>
            <a:pPr>
              <a:buClr>
                <a:srgbClr val="00ABB5"/>
              </a:buClr>
            </a:pPr>
            <a:endParaRPr lang="en-GB" altLang="en-US" b="1" dirty="0"/>
          </a:p>
          <a:p>
            <a:pPr>
              <a:buClr>
                <a:srgbClr val="00ABB5"/>
              </a:buClr>
            </a:pPr>
            <a:endParaRPr lang="en-GB" altLang="en-US" b="1" dirty="0"/>
          </a:p>
          <a:p>
            <a:pPr>
              <a:buClr>
                <a:srgbClr val="00ABB5"/>
              </a:buClr>
            </a:pPr>
            <a:endParaRPr lang="en-GB" altLang="en-US" b="1" dirty="0"/>
          </a:p>
        </p:txBody>
      </p:sp>
      <p:pic>
        <p:nvPicPr>
          <p:cNvPr id="26630" name="Picture 6">
            <a:extLst>
              <a:ext uri="{FF2B5EF4-FFF2-40B4-BE49-F238E27FC236}">
                <a16:creationId xmlns:a16="http://schemas.microsoft.com/office/drawing/2014/main" id="{4E654605-8E37-BF92-0857-06FAA00B9050}"/>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7905AB53-A946-3011-3AF5-774ED8378113}"/>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DEF25BE0-A826-F72E-F670-52F4EDC98541}"/>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
        <p:nvSpPr>
          <p:cNvPr id="4" name="TextBox 3">
            <a:extLst>
              <a:ext uri="{FF2B5EF4-FFF2-40B4-BE49-F238E27FC236}">
                <a16:creationId xmlns:a16="http://schemas.microsoft.com/office/drawing/2014/main" id="{5AD3FF7D-BDF2-260B-ACDA-039690B1E62E}"/>
              </a:ext>
            </a:extLst>
          </p:cNvPr>
          <p:cNvSpPr txBox="1"/>
          <p:nvPr/>
        </p:nvSpPr>
        <p:spPr>
          <a:xfrm>
            <a:off x="669986" y="1883673"/>
            <a:ext cx="6294065"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dirty="0">
              <a:solidFill>
                <a:schemeClr val="tx2"/>
              </a:solidFill>
              <a:cs typeface="Arial"/>
            </a:endParaRPr>
          </a:p>
          <a:p>
            <a:r>
              <a:rPr lang="en-GB" sz="2000" dirty="0">
                <a:solidFill>
                  <a:schemeClr val="tx2"/>
                </a:solidFill>
                <a:latin typeface="Arial"/>
                <a:cs typeface="Arial"/>
              </a:rPr>
              <a:t>A child or young person has additional support needs if, for any reason, they need extra or different help than others their age to benefit fully from their education. Bereavement might therefore lead to additional support needs. </a:t>
            </a:r>
            <a:endParaRPr lang="en-GB" dirty="0">
              <a:solidFill>
                <a:schemeClr val="tx2"/>
              </a:solidFill>
            </a:endParaRPr>
          </a:p>
          <a:p>
            <a:endParaRPr lang="en-GB"/>
          </a:p>
          <a:p>
            <a:endParaRPr lang="en-GB" sz="2000" b="1" dirty="0">
              <a:solidFill>
                <a:schemeClr val="tx2"/>
              </a:solidFill>
              <a:latin typeface="Arial"/>
              <a:cs typeface="Arial"/>
            </a:endParaRPr>
          </a:p>
        </p:txBody>
      </p:sp>
      <p:pic>
        <p:nvPicPr>
          <p:cNvPr id="7" name="Picture 6" descr="A group of children studying in a classroom&#10;&#10;">
            <a:extLst>
              <a:ext uri="{FF2B5EF4-FFF2-40B4-BE49-F238E27FC236}">
                <a16:creationId xmlns:a16="http://schemas.microsoft.com/office/drawing/2014/main" id="{E346E2F8-6CC6-106C-5250-F4161CC0678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29713" y="1348821"/>
            <a:ext cx="4016643" cy="4221560"/>
          </a:xfrm>
          <a:prstGeom prst="rect">
            <a:avLst/>
          </a:prstGeom>
          <a:ln>
            <a:noFill/>
          </a:ln>
          <a:effectLst>
            <a:softEdge rad="112500"/>
          </a:effectLst>
        </p:spPr>
      </p:pic>
    </p:spTree>
    <p:extLst>
      <p:ext uri="{BB962C8B-B14F-4D97-AF65-F5344CB8AC3E}">
        <p14:creationId xmlns:p14="http://schemas.microsoft.com/office/powerpoint/2010/main" val="51964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F0BE-5514-A4B1-1B1E-D4A718729140}"/>
              </a:ext>
            </a:extLst>
          </p:cNvPr>
          <p:cNvSpPr>
            <a:spLocks noGrp="1"/>
          </p:cNvSpPr>
          <p:nvPr>
            <p:ph type="title"/>
          </p:nvPr>
        </p:nvSpPr>
        <p:spPr/>
        <p:txBody>
          <a:bodyPr/>
          <a:lstStyle/>
          <a:p>
            <a:r>
              <a:rPr lang="en-GB" dirty="0">
                <a:cs typeface="Arial"/>
              </a:rPr>
              <a:t>Resources</a:t>
            </a:r>
            <a:endParaRPr lang="en-GB" dirty="0"/>
          </a:p>
        </p:txBody>
      </p:sp>
      <p:sp>
        <p:nvSpPr>
          <p:cNvPr id="3" name="TextBox 2">
            <a:extLst>
              <a:ext uri="{FF2B5EF4-FFF2-40B4-BE49-F238E27FC236}">
                <a16:creationId xmlns:a16="http://schemas.microsoft.com/office/drawing/2014/main" id="{3ED6A540-E828-82A0-803F-8A6B5A64FF9A}"/>
              </a:ext>
            </a:extLst>
          </p:cNvPr>
          <p:cNvSpPr txBox="1"/>
          <p:nvPr/>
        </p:nvSpPr>
        <p:spPr>
          <a:xfrm>
            <a:off x="2286000" y="5511800"/>
            <a:ext cx="66167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https://www.thinglink.com/view/scene/1966505798225888100</a:t>
            </a:r>
            <a:endParaRPr lang="en-US"/>
          </a:p>
          <a:p>
            <a:endParaRPr lang="en-US" dirty="0">
              <a:cs typeface="Arial"/>
            </a:endParaRPr>
          </a:p>
        </p:txBody>
      </p:sp>
      <p:pic>
        <p:nvPicPr>
          <p:cNvPr id="4" name="Picture 3" descr="A sad child looking at the camera&#10;&#10;">
            <a:extLst>
              <a:ext uri="{FF2B5EF4-FFF2-40B4-BE49-F238E27FC236}">
                <a16:creationId xmlns:a16="http://schemas.microsoft.com/office/drawing/2014/main" id="{EB0E4D2A-D80C-CDB2-3520-45C8B792A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1714500"/>
            <a:ext cx="6070600" cy="3416300"/>
          </a:xfrm>
          <a:prstGeom prst="rect">
            <a:avLst/>
          </a:prstGeom>
        </p:spPr>
      </p:pic>
    </p:spTree>
    <p:extLst>
      <p:ext uri="{BB962C8B-B14F-4D97-AF65-F5344CB8AC3E}">
        <p14:creationId xmlns:p14="http://schemas.microsoft.com/office/powerpoint/2010/main" val="143623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accent5">
                    <a:lumMod val="50000"/>
                  </a:schemeClr>
                </a:solidFill>
                <a:effectLst/>
                <a:uLnTx/>
                <a:uFillTx/>
                <a:latin typeface="Segoe UI"/>
                <a:ea typeface="ＭＳ Ｐゴシック"/>
                <a:cs typeface="Arial"/>
              </a:rPr>
              <a:t>Final Reflection</a:t>
            </a:r>
            <a:endParaRPr kumimoji="0" lang="en-GB" sz="4400" b="1" i="0" u="none" strike="noStrike" kern="1200" cap="none" spc="0" normalizeH="0" baseline="0" noProof="0" dirty="0">
              <a:ln>
                <a:noFill/>
              </a:ln>
              <a:solidFill>
                <a:schemeClr val="accent5">
                  <a:lumMod val="50000"/>
                </a:schemeClr>
              </a:solidFill>
              <a:effectLst/>
              <a:uLnTx/>
              <a:uFillTx/>
              <a:latin typeface="Segoe UI"/>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484119" y="1466486"/>
            <a:ext cx="10524677" cy="31910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accent1">
                    <a:lumMod val="50000"/>
                  </a:schemeClr>
                </a:solidFill>
                <a:latin typeface="Segoe UI"/>
                <a:cs typeface="Arial"/>
              </a:rPr>
              <a:t>From what you have learned so far, think about:</a:t>
            </a:r>
            <a:endParaRPr lang="en-US" sz="3200">
              <a:solidFill>
                <a:schemeClr val="accent1">
                  <a:lumMod val="50000"/>
                </a:schemeClr>
              </a:solidFill>
              <a:latin typeface="Segoe UI"/>
              <a:cs typeface="Segoe UI"/>
            </a:endParaRPr>
          </a:p>
          <a:p>
            <a:endParaRPr lang="en-GB" sz="2300" b="1" dirty="0">
              <a:latin typeface="Segoe UI"/>
              <a:cs typeface="Arial"/>
            </a:endParaRPr>
          </a:p>
          <a:p>
            <a:pPr marL="457200" indent="-457200">
              <a:lnSpc>
                <a:spcPct val="130000"/>
              </a:lnSpc>
              <a:buFont typeface="Arial"/>
              <a:buChar char="•"/>
            </a:pPr>
            <a:r>
              <a:rPr lang="en-GB" sz="2300" dirty="0">
                <a:latin typeface="Segoe UI"/>
                <a:cs typeface="Arial"/>
              </a:rPr>
              <a:t>How has this made you feel?</a:t>
            </a:r>
          </a:p>
          <a:p>
            <a:pPr marL="457200" indent="-457200">
              <a:lnSpc>
                <a:spcPct val="130000"/>
              </a:lnSpc>
              <a:buFont typeface="Arial"/>
              <a:buChar char="•"/>
            </a:pPr>
            <a:r>
              <a:rPr lang="en-GB" sz="2300" dirty="0">
                <a:latin typeface="Segoe UI"/>
                <a:cs typeface="Arial"/>
              </a:rPr>
              <a:t>What has this made you think about?</a:t>
            </a:r>
          </a:p>
          <a:p>
            <a:pPr marL="457200" indent="-457200">
              <a:lnSpc>
                <a:spcPct val="130000"/>
              </a:lnSpc>
              <a:buFont typeface="Arial"/>
              <a:buChar char="•"/>
            </a:pPr>
            <a:r>
              <a:rPr lang="en-GB" sz="2300" dirty="0">
                <a:latin typeface="Segoe UI"/>
                <a:cs typeface="Arial"/>
              </a:rPr>
              <a:t>What one action would you like to take forward?</a:t>
            </a:r>
          </a:p>
          <a:p>
            <a:pPr marL="457200" indent="-457200">
              <a:lnSpc>
                <a:spcPct val="130000"/>
              </a:lnSpc>
              <a:buFont typeface="Arial"/>
              <a:buChar char="•"/>
            </a:pPr>
            <a:r>
              <a:rPr lang="en-GB" sz="2300" dirty="0">
                <a:latin typeface="Segoe UI"/>
                <a:cs typeface="Arial"/>
              </a:rPr>
              <a:t>How can you link what you plan to do with others in your setting?</a:t>
            </a:r>
          </a:p>
          <a:p>
            <a:pPr marL="457200" indent="-457200">
              <a:lnSpc>
                <a:spcPct val="130000"/>
              </a:lnSpc>
              <a:buFont typeface="Arial"/>
              <a:buChar char="•"/>
            </a:pPr>
            <a:r>
              <a:rPr lang="en-GB" sz="2300" dirty="0">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F491DDF4-F29F-1599-EE94-E4D2E64B71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416106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5">
                    <a:lumMod val="50000"/>
                  </a:schemeClr>
                </a:solidFill>
                <a:effectLst/>
                <a:uLnTx/>
                <a:uFillTx/>
                <a:latin typeface="Arial" charset="0"/>
                <a:ea typeface="ＭＳ Ｐゴシック" pitchFamily="34" charset="-128"/>
                <a:cs typeface="+mn-cs"/>
              </a:rPr>
              <a:t>Interconnectivity</a:t>
            </a: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wellbeing and care.">
            <a:extLst>
              <a:ext uri="{FF2B5EF4-FFF2-40B4-BE49-F238E27FC236}">
                <a16:creationId xmlns:a16="http://schemas.microsoft.com/office/drawing/2014/main" id="{DBA29CEC-7370-76C6-F7DE-FE599AA24CFA}"/>
              </a:ext>
            </a:extLst>
          </p:cNvPr>
          <p:cNvSpPr/>
          <p:nvPr/>
        </p:nvSpPr>
        <p:spPr>
          <a:xfrm>
            <a:off x="6611616" y="3289641"/>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a:extLst>
              <a:ext uri="{FF2B5EF4-FFF2-40B4-BE49-F238E27FC236}">
                <a16:creationId xmlns:a16="http://schemas.microsoft.com/office/drawing/2014/main" id="{EE0BEA88-FC79-3620-D4B6-2E34ECFEF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70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effectLst/>
                <a:uLnTx/>
                <a:uFillTx/>
                <a:latin typeface="Segoe UI"/>
                <a:ea typeface="+mn-ea"/>
                <a:cs typeface="Arial"/>
              </a:rPr>
              <a:t>Education Scotland is taking feedback </a:t>
            </a:r>
            <a:r>
              <a:rPr lang="en-GB" sz="2300" dirty="0">
                <a:latin typeface="Segoe UI"/>
                <a:cs typeface="Arial"/>
              </a:rPr>
              <a:t>so</a:t>
            </a:r>
            <a:r>
              <a:rPr kumimoji="0" lang="en-GB" sz="2300" b="0" i="0" u="none" strike="noStrike" kern="1200" cap="none" spc="0" normalizeH="0" baseline="0" noProof="0" dirty="0">
                <a:ln>
                  <a:noFill/>
                </a:ln>
                <a:effectLst/>
                <a:uLnTx/>
                <a:uFillTx/>
                <a:latin typeface="Segoe UI"/>
                <a:ea typeface="+mn-ea"/>
                <a:cs typeface="Arial"/>
              </a:rPr>
              <a:t> that we can continue improving our professional learning resources.</a:t>
            </a:r>
            <a:endParaRPr lang="en-GB" sz="2300" b="0" i="0" u="none" strike="noStrike" kern="1200" cap="none" spc="0" normalizeH="0" baseline="0" noProof="0" dirty="0">
              <a:ln>
                <a:noFill/>
              </a:ln>
              <a:effectLst/>
              <a:uLnTx/>
              <a:uFillTx/>
              <a:latin typeface="Segoe UI"/>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300" b="0" i="0" u="none" strike="noStrike" kern="1200" cap="none" spc="0" normalizeH="0" baseline="0" noProof="0" dirty="0">
              <a:ln>
                <a:noFill/>
              </a:ln>
              <a:effectLst/>
              <a:uLnTx/>
              <a:uFillTx/>
              <a:latin typeface="Segoe UI"/>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effectLst/>
                <a:uLnTx/>
                <a:uFillTx/>
                <a:latin typeface="Segoe UI"/>
                <a:ea typeface="+mn-ea"/>
                <a:cs typeface="Arial"/>
              </a:rPr>
              <a:t>Your feedback could help us improve this resource</a:t>
            </a:r>
            <a:endParaRPr lang="en-GB" sz="2300" b="1" i="0" u="none" strike="noStrike" kern="1200" cap="none" spc="0" normalizeH="0" baseline="0" noProof="0" dirty="0">
              <a:ln>
                <a:noFill/>
              </a:ln>
              <a:effectLst/>
              <a:uLnTx/>
              <a:uFillTx/>
              <a:latin typeface="Segoe UI"/>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300" b="0" i="0" u="none" strike="noStrike" kern="1200" cap="none" spc="0" normalizeH="0" baseline="0" noProof="0" dirty="0">
              <a:ln>
                <a:noFill/>
              </a:ln>
              <a:effectLst/>
              <a:uLnTx/>
              <a:uFillTx/>
              <a:latin typeface="Segoe UI"/>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effectLst/>
                <a:uLnTx/>
                <a:uFillTx/>
                <a:latin typeface="Segoe UI"/>
                <a:ea typeface="+mn-ea"/>
                <a:cs typeface="Arial"/>
              </a:rPr>
              <a:t>Please complete this short form, using the link or QR code, to let us know what you thought of it and any suggestions you have on how it could be improved</a:t>
            </a:r>
            <a:r>
              <a:rPr lang="en-GB" sz="2300" dirty="0">
                <a:latin typeface="Segoe UI"/>
                <a:cs typeface="Arial"/>
              </a:rPr>
              <a:t>.</a:t>
            </a:r>
            <a:endParaRPr kumimoji="0" lang="en-US" sz="2300" b="0" i="0" u="none" strike="noStrike" kern="1200" cap="none" spc="0" normalizeH="0" baseline="0" noProof="0" dirty="0">
              <a:ln>
                <a:noFill/>
              </a:ln>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8191" y="5337007"/>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GB" sz="1800" b="0" i="0" strike="noStrike" kern="1200" cap="none" spc="0" normalizeH="0" noProof="0">
                <a:ln>
                  <a:noFill/>
                </a:ln>
                <a:effectLst/>
                <a:uLnTx/>
                <a:uFillTx/>
                <a:latin typeface="Segoe UI"/>
                <a:ea typeface="Calibri"/>
                <a:cs typeface="Segoe UI"/>
              </a:rPr>
              <a:t>LINK: </a:t>
            </a:r>
            <a:r>
              <a:rPr kumimoji="0" lang="en-GB" sz="1800" b="0" i="0" strike="noStrike" kern="1200" cap="none" spc="0" normalizeH="0" baseline="0" noProof="0" dirty="0">
                <a:ln>
                  <a:noFill/>
                </a:ln>
                <a:effectLst/>
                <a:uLnTx/>
                <a:uFillTx/>
                <a:ea typeface="+mn-lt"/>
                <a:cs typeface="+mn-lt"/>
                <a:hlinkClick r:id="rId3">
                  <a:extLst>
                    <a:ext uri="{A12FA001-AC4F-418D-AE19-62706E023703}">
                      <ahyp:hlinkClr xmlns:ahyp="http://schemas.microsoft.com/office/drawing/2018/hyperlinkcolor" val="tx"/>
                    </a:ext>
                  </a:extLst>
                </a:hlinkClick>
              </a:rPr>
              <a:t>https://forms.office.com/e/</a:t>
            </a:r>
            <a:r>
              <a:rPr lang="en-GB" dirty="0">
                <a:ea typeface="+mn-lt"/>
                <a:cs typeface="+mn-lt"/>
                <a:hlinkClick r:id="rId3">
                  <a:extLst>
                    <a:ext uri="{A12FA001-AC4F-418D-AE19-62706E023703}">
                      <ahyp:hlinkClr xmlns:ahyp="http://schemas.microsoft.com/office/drawing/2018/hyperlinkcolor" val="tx"/>
                    </a:ext>
                  </a:extLst>
                </a:hlinkClick>
              </a:rPr>
              <a:t>J2NQUuCHji</a:t>
            </a:r>
            <a:r>
              <a:rPr lang="en-GB" dirty="0">
                <a:ea typeface="+mn-lt"/>
                <a:cs typeface="+mn-lt"/>
              </a:rPr>
              <a:t> </a:t>
            </a:r>
            <a:endParaRPr kumimoji="0" lang="en-GB"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3" name="Picture 2" descr="This is the Education Scotland, Inclusion, Wellbeing and Equalities logo. It is  blue green and yellow. ">
            <a:extLst>
              <a:ext uri="{FF2B5EF4-FFF2-40B4-BE49-F238E27FC236}">
                <a16:creationId xmlns:a16="http://schemas.microsoft.com/office/drawing/2014/main" id="{CA53A986-820B-2304-0136-5A8FED92DD26}"/>
              </a:ext>
            </a:extLst>
          </p:cNvPr>
          <p:cNvPicPr>
            <a:picLocks noChangeAspect="1"/>
          </p:cNvPicPr>
          <p:nvPr/>
        </p:nvPicPr>
        <p:blipFill>
          <a:blip r:embed="rId5"/>
          <a:stretch>
            <a:fillRect/>
          </a:stretch>
        </p:blipFill>
        <p:spPr>
          <a:xfrm>
            <a:off x="10781589" y="156691"/>
            <a:ext cx="1258363" cy="650317"/>
          </a:xfrm>
          <a:prstGeom prst="rect">
            <a:avLst/>
          </a:prstGeom>
        </p:spPr>
      </p:pic>
      <p:pic>
        <p:nvPicPr>
          <p:cNvPr id="4" name="Picture 3" descr="A qr code on a green background">
            <a:extLst>
              <a:ext uri="{FF2B5EF4-FFF2-40B4-BE49-F238E27FC236}">
                <a16:creationId xmlns:a16="http://schemas.microsoft.com/office/drawing/2014/main" id="{AF238CC9-8A98-3CD7-79DF-E847752F0B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8908" y="1597479"/>
            <a:ext cx="2981325" cy="3009900"/>
          </a:xfrm>
          <a:prstGeom prst="rect">
            <a:avLst/>
          </a:prstGeom>
        </p:spPr>
      </p:pic>
    </p:spTree>
    <p:extLst>
      <p:ext uri="{BB962C8B-B14F-4D97-AF65-F5344CB8AC3E}">
        <p14:creationId xmlns:p14="http://schemas.microsoft.com/office/powerpoint/2010/main" val="30744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35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5">
                    <a:lumMod val="50000"/>
                  </a:schemeClr>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chemeClr val="accent5">
                  <a:lumMod val="50000"/>
                </a:schemeClr>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latin typeface="Segoe UI"/>
                <a:ea typeface="Calibri"/>
                <a:cs typeface="Calibri"/>
              </a:rPr>
              <a:t>These slides can be used to facilitate professional learning in a group or whole-setting, or as a self-directed learning activity as an individual.</a:t>
            </a:r>
            <a:endParaRPr lang="en-US" sz="2300">
              <a:latin typeface="Segoe UI"/>
              <a:ea typeface="Calibri"/>
              <a:cs typeface="Calibri"/>
            </a:endParaRPr>
          </a:p>
          <a:p>
            <a:pPr marL="685800" indent="-342900">
              <a:lnSpc>
                <a:spcPct val="120000"/>
              </a:lnSpc>
              <a:buFont typeface="Arial"/>
              <a:buChar char="•"/>
            </a:pPr>
            <a:r>
              <a:rPr lang="en-GB" sz="2300" dirty="0">
                <a:latin typeface="Segoe UI"/>
                <a:ea typeface="Calibri"/>
                <a:cs typeface="Calibri"/>
              </a:rPr>
              <a:t>Facilitation notes are included at the bottom of each slide.</a:t>
            </a:r>
            <a:endParaRPr lang="en-US" sz="2300">
              <a:latin typeface="Segoe UI"/>
              <a:ea typeface="Calibri"/>
              <a:cs typeface="Calibri"/>
            </a:endParaRPr>
          </a:p>
          <a:p>
            <a:pPr marL="685800" indent="-342900">
              <a:lnSpc>
                <a:spcPct val="120000"/>
              </a:lnSpc>
              <a:buFont typeface="Arial"/>
              <a:buChar char="•"/>
            </a:pPr>
            <a:r>
              <a:rPr lang="en-GB" sz="2300" dirty="0">
                <a:latin typeface="Segoe UI"/>
                <a:ea typeface="Calibri"/>
                <a:cs typeface="Calibri"/>
              </a:rPr>
              <a:t>Please do not remove or change any of the slides included.</a:t>
            </a:r>
            <a:endParaRPr lang="en-US" sz="2300">
              <a:latin typeface="Segoe UI"/>
              <a:ea typeface="Calibri"/>
              <a:cs typeface="Calibri"/>
            </a:endParaRPr>
          </a:p>
          <a:p>
            <a:pPr marL="685800" indent="-342900">
              <a:lnSpc>
                <a:spcPct val="120000"/>
              </a:lnSpc>
              <a:buFont typeface="Arial"/>
              <a:buChar char="•"/>
            </a:pPr>
            <a:r>
              <a:rPr lang="en-GB" sz="2300" dirty="0">
                <a:latin typeface="Segoe UI"/>
                <a:ea typeface="Calibri"/>
                <a:cs typeface="Calibri"/>
              </a:rPr>
              <a:t>Facilitators are welcome to add slides or activities relevant to your own setting, to support discussion and exploration of the topic. </a:t>
            </a:r>
            <a:endParaRPr lang="en-US" sz="2300">
              <a:latin typeface="Segoe UI"/>
              <a:ea typeface="Calibri"/>
              <a:cs typeface="Calibri"/>
            </a:endParaRPr>
          </a:p>
          <a:p>
            <a:pPr marL="685800" indent="-342900">
              <a:lnSpc>
                <a:spcPct val="120000"/>
              </a:lnSpc>
              <a:buFont typeface="Arial"/>
              <a:buChar char="•"/>
            </a:pPr>
            <a:r>
              <a:rPr lang="en-GB" sz="2300" dirty="0">
                <a:latin typeface="Segoe UI"/>
                <a:ea typeface="Calibri"/>
                <a:cs typeface="Calibri"/>
              </a:rPr>
              <a:t>Facilitators will know their participants’ needs best.</a:t>
            </a:r>
            <a:endParaRPr lang="en-US" sz="2300">
              <a:latin typeface="Segoe UI"/>
              <a:ea typeface="Calibri"/>
              <a:cs typeface="Calibri"/>
            </a:endParaRPr>
          </a:p>
          <a:p>
            <a:pPr marL="685800" indent="-342900">
              <a:lnSpc>
                <a:spcPct val="120000"/>
              </a:lnSpc>
              <a:buFont typeface="Arial"/>
              <a:buChar char="•"/>
            </a:pPr>
            <a:r>
              <a:rPr lang="en-GB" sz="2300" dirty="0">
                <a:latin typeface="Segoe UI"/>
                <a:ea typeface="Calibri"/>
                <a:cs typeface="Calibri"/>
              </a:rPr>
              <a:t>Anyone who works in an educational setting can be a facilitator and use these slides. </a:t>
            </a:r>
            <a:endParaRPr lang="en-GB" sz="2300">
              <a:latin typeface="Segoe UI"/>
              <a:ea typeface="Calibri"/>
              <a:cs typeface="Arial"/>
            </a:endParaRPr>
          </a:p>
          <a:p>
            <a:pPr marL="685800" indent="-342900">
              <a:lnSpc>
                <a:spcPct val="120000"/>
              </a:lnSpc>
              <a:buFont typeface="Arial"/>
              <a:buChar char="•"/>
            </a:pPr>
            <a:r>
              <a:rPr lang="en-GB" sz="2300" dirty="0">
                <a:latin typeface="Segoe UI"/>
                <a:ea typeface="Calibri"/>
                <a:cs typeface="Calibri"/>
              </a:rPr>
              <a:t>For reflection or discussion activities, it is important to establish a safe space which encourages respect and honesty to ensure that everyone is able to participate.</a:t>
            </a:r>
            <a:r>
              <a:rPr lang="en-GB" sz="2300" dirty="0">
                <a:solidFill>
                  <a:schemeClr val="accent1">
                    <a:lumMod val="50000"/>
                  </a:schemeClr>
                </a:solidFill>
                <a:latin typeface="Segoe UI"/>
                <a:ea typeface="Calibri"/>
                <a:cs typeface="Calibri"/>
              </a:rPr>
              <a:t> </a:t>
            </a:r>
            <a:endParaRPr lang="en-GB" sz="2300">
              <a:solidFill>
                <a:schemeClr val="accent1">
                  <a:lumMod val="50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1556" y="92053"/>
            <a:ext cx="1572254" cy="1576058"/>
          </a:xfrm>
          <a:prstGeom prst="rect">
            <a:avLst/>
          </a:prstGeom>
        </p:spPr>
      </p:pic>
    </p:spTree>
    <p:extLst>
      <p:ext uri="{BB962C8B-B14F-4D97-AF65-F5344CB8AC3E}">
        <p14:creationId xmlns:p14="http://schemas.microsoft.com/office/powerpoint/2010/main" val="37154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5">
                    <a:lumMod val="50000"/>
                  </a:schemeClr>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chemeClr val="accent5">
                  <a:lumMod val="50000"/>
                </a:schemeClr>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300" dirty="0">
                <a:latin typeface="Segoe UI"/>
                <a:cs typeface="Segoe UI"/>
              </a:rPr>
              <a:t>This professional learning resource will support you to deepen your knowledge and understanding.</a:t>
            </a:r>
            <a:endParaRPr lang="en-GB" sz="2300" b="1">
              <a:latin typeface="Segoe UI" panose="020B0502040204020203" pitchFamily="34" charset="0"/>
              <a:cs typeface="Segoe UI" panose="020B0502040204020203" pitchFamily="34" charset="0"/>
            </a:endParaRPr>
          </a:p>
          <a:p>
            <a:pPr>
              <a:lnSpc>
                <a:spcPct val="130000"/>
              </a:lnSpc>
            </a:pPr>
            <a:endParaRPr lang="en-GB" sz="2300" dirty="0">
              <a:latin typeface="Segoe UI"/>
              <a:cs typeface="Segoe UI"/>
            </a:endParaRPr>
          </a:p>
          <a:p>
            <a:pPr>
              <a:lnSpc>
                <a:spcPct val="130000"/>
              </a:lnSpc>
            </a:pPr>
            <a:r>
              <a:rPr lang="en-GB" sz="2300" dirty="0">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8322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2828916"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accent5">
                    <a:lumMod val="50000"/>
                  </a:schemeClr>
                </a:solidFill>
                <a:effectLst/>
                <a:uLnTx/>
                <a:uFillTx/>
                <a:latin typeface="Segoe UI"/>
                <a:ea typeface="+mn-ea"/>
                <a:cs typeface="Segoe UI"/>
              </a:rPr>
              <a:t>Welcome</a:t>
            </a:r>
            <a:r>
              <a:rPr kumimoji="0" lang="en-GB" sz="5400" b="1" i="0" u="none" strike="noStrike" kern="1200" cap="none" spc="0" normalizeH="0" baseline="0" noProof="0" dirty="0">
                <a:ln>
                  <a:noFill/>
                </a:ln>
                <a:solidFill>
                  <a:schemeClr val="accent5">
                    <a:lumMod val="50000"/>
                  </a:schemeClr>
                </a:solidFill>
                <a:effectLst/>
                <a:uLnTx/>
                <a:uFillTx/>
                <a:latin typeface="Segoe UI"/>
                <a:ea typeface="+mn-ea"/>
                <a:cs typeface="Segoe UI"/>
              </a:rPr>
              <a:t> </a:t>
            </a:r>
            <a:endParaRPr kumimoji="0" lang="en-GB" sz="5400" b="1" i="0" u="none" strike="noStrike" kern="1200" cap="none" spc="0" normalizeH="0" baseline="0" noProof="0" dirty="0">
              <a:ln>
                <a:noFill/>
              </a:ln>
              <a:solidFill>
                <a:schemeClr val="accent5">
                  <a:lumMod val="50000"/>
                </a:schemeClr>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2199" y="1826838"/>
            <a:ext cx="10875366" cy="2131802"/>
          </a:xfrm>
          <a:prstGeom prst="rect">
            <a:avLst/>
          </a:prstGeom>
          <a:noFill/>
        </p:spPr>
        <p:txBody>
          <a:bodyPr wrap="square" lIns="91440" tIns="45720" rIns="91440" bIns="45720" rtlCol="0" anchor="t">
            <a:spAutoFit/>
          </a:bodyPr>
          <a:lstStyle/>
          <a:p>
            <a:r>
              <a:rPr lang="en-GB" sz="2300" dirty="0">
                <a:solidFill>
                  <a:schemeClr val="accent1">
                    <a:lumMod val="49000"/>
                  </a:schemeClr>
                </a:solidFill>
                <a:latin typeface="Segoe UI"/>
                <a:cs typeface="Segoe UI"/>
              </a:rPr>
              <a:t>This session provides an opportunity to:</a:t>
            </a:r>
            <a:endParaRPr lang="en-US" sz="2300">
              <a:solidFill>
                <a:schemeClr val="accent1">
                  <a:lumMod val="49000"/>
                </a:schemeClr>
              </a:solidFill>
              <a:latin typeface="Segoe UI"/>
              <a:cs typeface="Segoe UI"/>
            </a:endParaRPr>
          </a:p>
          <a:p>
            <a:pPr marL="342900" indent="-342900">
              <a:buFont typeface="Arial,Sans-Serif"/>
              <a:buChar char="•"/>
            </a:pPr>
            <a:r>
              <a:rPr lang="en-GB" sz="2300" dirty="0">
                <a:solidFill>
                  <a:schemeClr val="accent1">
                    <a:lumMod val="49000"/>
                  </a:schemeClr>
                </a:solidFill>
                <a:latin typeface="Segoe UI"/>
                <a:ea typeface="Times New Roman" panose="02020603050405020304" pitchFamily="18" charset="0"/>
                <a:cs typeface="Segoe UI"/>
              </a:rPr>
              <a:t>Understand the nature, prevalence and impact of bereavement.</a:t>
            </a:r>
          </a:p>
          <a:p>
            <a:pPr marL="342900" indent="-342900">
              <a:buFont typeface="Arial,Sans-Serif"/>
              <a:buChar char="•"/>
            </a:pPr>
            <a:r>
              <a:rPr lang="en-GB" sz="2300" dirty="0">
                <a:solidFill>
                  <a:schemeClr val="accent1">
                    <a:lumMod val="49000"/>
                  </a:schemeClr>
                </a:solidFill>
                <a:latin typeface="Segoe UI"/>
                <a:ea typeface="Times New Roman" panose="02020603050405020304" pitchFamily="18" charset="0"/>
                <a:cs typeface="Segoe UI"/>
              </a:rPr>
              <a:t>Explore the understanding of death at different ages and ways to talk to bereaved children and young people.</a:t>
            </a:r>
          </a:p>
          <a:p>
            <a:pPr marL="342900" indent="-342900">
              <a:lnSpc>
                <a:spcPct val="200000"/>
              </a:lnSpc>
              <a:buFont typeface="Arial,Sans-Serif"/>
              <a:buChar char="•"/>
            </a:pPr>
            <a:endParaRPr lang="en-GB" sz="2400" dirty="0">
              <a:solidFill>
                <a:schemeClr val="accent1">
                  <a:lumMod val="50000"/>
                </a:schemeClr>
              </a:solidFill>
              <a:latin typeface="Segoe UI"/>
              <a:ea typeface="Times New Roman" panose="02020603050405020304" pitchFamily="18" charset="0"/>
              <a:cs typeface="Segoe UI"/>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2F9741CA-DBC8-1B9B-80F0-4B9815C0D7D4}"/>
              </a:ext>
            </a:extLst>
          </p:cNvPr>
          <p:cNvSpPr>
            <a:spLocks noGrp="1" noChangeArrowheads="1"/>
          </p:cNvSpPr>
          <p:nvPr>
            <p:ph type="title"/>
          </p:nvPr>
        </p:nvSpPr>
        <p:spPr>
          <a:xfrm>
            <a:off x="611188" y="525463"/>
            <a:ext cx="11050587" cy="782637"/>
          </a:xfrm>
        </p:spPr>
        <p:txBody>
          <a:bodyPr/>
          <a:lstStyle/>
          <a:p>
            <a:r>
              <a:rPr lang="en-GB" altLang="en-US" dirty="0"/>
              <a:t>What do we mean by bereavement?</a:t>
            </a:r>
          </a:p>
        </p:txBody>
      </p:sp>
      <p:sp>
        <p:nvSpPr>
          <p:cNvPr id="4" name="TextBox 3">
            <a:extLst>
              <a:ext uri="{FF2B5EF4-FFF2-40B4-BE49-F238E27FC236}">
                <a16:creationId xmlns:a16="http://schemas.microsoft.com/office/drawing/2014/main" id="{F5DE7240-93B5-8285-0137-434DBEB1D40B}"/>
              </a:ext>
            </a:extLst>
          </p:cNvPr>
          <p:cNvSpPr txBox="1"/>
          <p:nvPr/>
        </p:nvSpPr>
        <p:spPr>
          <a:xfrm>
            <a:off x="804672" y="1674813"/>
            <a:ext cx="4288536" cy="1923604"/>
          </a:xfrm>
          <a:prstGeom prst="rect">
            <a:avLst/>
          </a:prstGeom>
          <a:noFill/>
        </p:spPr>
        <p:txBody>
          <a:bodyPr wrap="square" lIns="91440" tIns="45720" rIns="91440" bIns="45720" rtlCol="0" anchor="t">
            <a:spAutoFit/>
          </a:bodyPr>
          <a:lstStyle/>
          <a:p>
            <a:r>
              <a:rPr lang="en-GB" sz="2300" dirty="0">
                <a:solidFill>
                  <a:schemeClr val="accent1">
                    <a:lumMod val="49000"/>
                  </a:schemeClr>
                </a:solidFill>
                <a:latin typeface="Segoe UI"/>
                <a:cs typeface="Segoe UI"/>
              </a:rPr>
              <a:t>‘the death of someone important in the life of a child or young person’</a:t>
            </a:r>
          </a:p>
          <a:p>
            <a:endParaRPr lang="en-GB" dirty="0">
              <a:solidFill>
                <a:schemeClr val="accent1">
                  <a:lumMod val="49000"/>
                </a:schemeClr>
              </a:solidFill>
              <a:cs typeface="Arial"/>
            </a:endParaRPr>
          </a:p>
          <a:p>
            <a:r>
              <a:rPr lang="en-GB" sz="1600" dirty="0">
                <a:solidFill>
                  <a:schemeClr val="accent1">
                    <a:lumMod val="49000"/>
                  </a:schemeClr>
                </a:solidFill>
                <a:latin typeface="Arial"/>
                <a:cs typeface="Arial"/>
              </a:rPr>
              <a:t>From</a:t>
            </a:r>
            <a:r>
              <a:rPr lang="en-GB" sz="1600" dirty="0">
                <a:latin typeface="Arial"/>
                <a:cs typeface="Arial"/>
              </a:rPr>
              <a:t> </a:t>
            </a:r>
            <a:r>
              <a:rPr lang="en-GB" sz="1600" dirty="0">
                <a:latin typeface="Arial"/>
                <a:cs typeface="Arial"/>
                <a:hlinkClick r:id="rId3"/>
              </a:rPr>
              <a:t>‘Growing up Grieving:  A report by the National bereavement Project’ 2022</a:t>
            </a:r>
            <a:endParaRPr lang="en-GB" sz="1600" dirty="0">
              <a:latin typeface="Arial"/>
              <a:cs typeface="Arial"/>
            </a:endParaRPr>
          </a:p>
        </p:txBody>
      </p:sp>
      <p:pic>
        <p:nvPicPr>
          <p:cNvPr id="11" name="Content Placeholder 10" descr="A cartoon of a person holding a crying person">
            <a:extLst>
              <a:ext uri="{FF2B5EF4-FFF2-40B4-BE49-F238E27FC236}">
                <a16:creationId xmlns:a16="http://schemas.microsoft.com/office/drawing/2014/main" id="{E62E738D-BF99-41B3-C3C2-A8851DD4440C}"/>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098794" y="1453356"/>
            <a:ext cx="2082933" cy="4108328"/>
          </a:xfrm>
        </p:spPr>
      </p:pic>
      <p:pic>
        <p:nvPicPr>
          <p:cNvPr id="26630" name="Picture 6">
            <a:extLst>
              <a:ext uri="{FF2B5EF4-FFF2-40B4-BE49-F238E27FC236}">
                <a16:creationId xmlns:a16="http://schemas.microsoft.com/office/drawing/2014/main" id="{50F46D6C-F48E-1628-4DB4-1A9675B234EF}"/>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57" y="543510"/>
            <a:ext cx="10836972" cy="711200"/>
          </a:xfrm>
        </p:spPr>
        <p:txBody>
          <a:bodyPr/>
          <a:lstStyle/>
          <a:p>
            <a:r>
              <a:rPr lang="en-GB" dirty="0"/>
              <a:t>Bereavement is everybody’s business</a:t>
            </a:r>
          </a:p>
        </p:txBody>
      </p:sp>
      <p:pic>
        <p:nvPicPr>
          <p:cNvPr id="9218" name="Picture 2" descr="Two circles with the following text inside: By age 10 62% of Scottish children will have lost a close family member. By age 16 4-7% of UK children will have lost a par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3393" y="1254710"/>
            <a:ext cx="8368839" cy="455264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F83A08C-C024-1D0F-7E49-2C950B912293}"/>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14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804E60-415A-1B2B-228F-33D3A053508D}"/>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5" y="5961924"/>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Bereavement - An</a:t>
            </a:r>
            <a:r>
              <a:rPr lang="en-GB"/>
              <a:t> equity issue</a:t>
            </a:r>
          </a:p>
        </p:txBody>
      </p:sp>
      <p:sp>
        <p:nvSpPr>
          <p:cNvPr id="3" name="Content Placeholder 2"/>
          <p:cNvSpPr>
            <a:spLocks noGrp="1"/>
          </p:cNvSpPr>
          <p:nvPr>
            <p:ph idx="1"/>
          </p:nvPr>
        </p:nvSpPr>
        <p:spPr>
          <a:xfrm>
            <a:off x="674915" y="2035674"/>
            <a:ext cx="10828808" cy="3519079"/>
          </a:xfrm>
        </p:spPr>
        <p:txBody>
          <a:bodyPr/>
          <a:lstStyle/>
          <a:p>
            <a:pPr marL="342900" indent="-342900">
              <a:buFont typeface="Arial" panose="020B0604020202020204" pitchFamily="34" charset="0"/>
              <a:buChar char="•"/>
            </a:pPr>
            <a:r>
              <a:rPr lang="en-GB" sz="2300" dirty="0">
                <a:solidFill>
                  <a:schemeClr val="accent1">
                    <a:lumMod val="49000"/>
                  </a:schemeClr>
                </a:solidFill>
                <a:latin typeface="Segoe UI"/>
                <a:cs typeface="Segoe UI"/>
              </a:rPr>
              <a:t>People experiencing multiple disadvantages encounter bereavement and loss at a disproportionate rate.</a:t>
            </a:r>
          </a:p>
          <a:p>
            <a:pPr marL="342900" indent="-342900">
              <a:buFont typeface="Arial" panose="020B0604020202020204" pitchFamily="34" charset="0"/>
              <a:buChar char="•"/>
            </a:pPr>
            <a:r>
              <a:rPr lang="en-GB" sz="2300" dirty="0">
                <a:solidFill>
                  <a:schemeClr val="accent1">
                    <a:lumMod val="49000"/>
                  </a:schemeClr>
                </a:solidFill>
                <a:latin typeface="Segoe UI"/>
                <a:cs typeface="Segoe UI"/>
              </a:rPr>
              <a:t>Children and young people with a lower household socio-economic status (SES) were significantly more likely to experience the death of a parent or sibling.</a:t>
            </a:r>
          </a:p>
          <a:p>
            <a:pPr marL="342900" indent="-342900">
              <a:buFont typeface="Arial" panose="020B0604020202020204" pitchFamily="34" charset="0"/>
              <a:buChar char="•"/>
            </a:pPr>
            <a:r>
              <a:rPr lang="en-GB" sz="2300" dirty="0">
                <a:solidFill>
                  <a:schemeClr val="accent1">
                    <a:lumMod val="49000"/>
                  </a:schemeClr>
                </a:solidFill>
                <a:latin typeface="Segoe UI"/>
                <a:cs typeface="Segoe UI"/>
              </a:rPr>
              <a:t>In addition, poverty can also inhibit recovery from bereavement.</a:t>
            </a:r>
          </a:p>
          <a:p>
            <a:pPr marL="342900" indent="-342900">
              <a:buFont typeface="Arial" panose="020B0604020202020204" pitchFamily="34" charset="0"/>
              <a:buChar char="•"/>
            </a:pPr>
            <a:r>
              <a:rPr lang="en-GB" sz="2300" dirty="0">
                <a:solidFill>
                  <a:schemeClr val="accent1">
                    <a:lumMod val="49000"/>
                  </a:schemeClr>
                </a:solidFill>
                <a:latin typeface="Segoe UI"/>
                <a:cs typeface="Arial"/>
              </a:rPr>
              <a:t>There are correlations between experiencing bereavement and involvement in the criminal justice system but it is not known if the bereavement experience itself increases vulnerability.</a:t>
            </a:r>
          </a:p>
        </p:txBody>
      </p:sp>
      <p:pic>
        <p:nvPicPr>
          <p:cNvPr id="6" name="Picture 5" descr="Jigsaw with the word Equity in the middle"/>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975457" y="0"/>
            <a:ext cx="3081560" cy="2037806"/>
          </a:xfrm>
          <a:prstGeom prst="rect">
            <a:avLst/>
          </a:prstGeom>
          <a:ln>
            <a:noFill/>
          </a:ln>
          <a:effectLst>
            <a:softEdge rad="112500"/>
          </a:effectLst>
        </p:spPr>
      </p:pic>
    </p:spTree>
    <p:extLst>
      <p:ext uri="{BB962C8B-B14F-4D97-AF65-F5344CB8AC3E}">
        <p14:creationId xmlns:p14="http://schemas.microsoft.com/office/powerpoint/2010/main" val="92998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20012-7545-C56B-8DFC-01AD1B94035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E7C5B9B-0E78-FAD0-D6CE-3127DE3DBF20}"/>
              </a:ext>
              <a:ext uri="{C183D7F6-B498-43B3-948B-1728B52AA6E4}">
                <adec:decorative xmlns:adec="http://schemas.microsoft.com/office/drawing/2017/decorative" val="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7" name="Title 1">
            <a:extLst>
              <a:ext uri="{FF2B5EF4-FFF2-40B4-BE49-F238E27FC236}">
                <a16:creationId xmlns:a16="http://schemas.microsoft.com/office/drawing/2014/main" id="{0DC6C4C6-C1F4-301B-DE6A-F95808D56212}"/>
              </a:ext>
            </a:extLst>
          </p:cNvPr>
          <p:cNvSpPr>
            <a:spLocks noGrp="1" noChangeArrowheads="1"/>
          </p:cNvSpPr>
          <p:nvPr>
            <p:ph type="title"/>
          </p:nvPr>
        </p:nvSpPr>
        <p:spPr>
          <a:xfrm>
            <a:off x="611188" y="525463"/>
            <a:ext cx="11050587" cy="782637"/>
          </a:xfrm>
        </p:spPr>
        <p:txBody>
          <a:bodyPr/>
          <a:lstStyle/>
          <a:p>
            <a:r>
              <a:rPr lang="en-GB" dirty="0"/>
              <a:t>Activity: Typical Grief Reactions</a:t>
            </a:r>
            <a:endParaRPr lang="en-GB" altLang="en-US" dirty="0"/>
          </a:p>
        </p:txBody>
      </p:sp>
      <p:pic>
        <p:nvPicPr>
          <p:cNvPr id="3" name="Picture 2" descr="A blue icon of a notepad">
            <a:extLst>
              <a:ext uri="{FF2B5EF4-FFF2-40B4-BE49-F238E27FC236}">
                <a16:creationId xmlns:a16="http://schemas.microsoft.com/office/drawing/2014/main" id="{A43B9F86-8D0F-D5C2-7A24-F20817DEDAAE}"/>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1046802">
            <a:off x="8481809" y="723768"/>
            <a:ext cx="1871929" cy="1871929"/>
          </a:xfrm>
          <a:prstGeom prst="rect">
            <a:avLst/>
          </a:prstGeom>
        </p:spPr>
      </p:pic>
      <p:sp>
        <p:nvSpPr>
          <p:cNvPr id="26628" name="Content Placeholder 2">
            <a:extLst>
              <a:ext uri="{FF2B5EF4-FFF2-40B4-BE49-F238E27FC236}">
                <a16:creationId xmlns:a16="http://schemas.microsoft.com/office/drawing/2014/main" id="{FB8172B6-8046-520C-3704-83E6A0E210A6}"/>
              </a:ext>
            </a:extLst>
          </p:cNvPr>
          <p:cNvSpPr>
            <a:spLocks noGrp="1" noChangeArrowheads="1"/>
          </p:cNvSpPr>
          <p:nvPr>
            <p:ph idx="1"/>
          </p:nvPr>
        </p:nvSpPr>
        <p:spPr>
          <a:xfrm>
            <a:off x="611188" y="1843087"/>
            <a:ext cx="10521950" cy="3497263"/>
          </a:xfrm>
        </p:spPr>
        <p:txBody>
          <a:bodyPr/>
          <a:lstStyle/>
          <a:p>
            <a:pPr>
              <a:buClr>
                <a:srgbClr val="00ABB5"/>
              </a:buClr>
            </a:pPr>
            <a:r>
              <a:rPr lang="en-GB" altLang="en-US" sz="2300" dirty="0">
                <a:solidFill>
                  <a:schemeClr val="accent1">
                    <a:lumMod val="49000"/>
                  </a:schemeClr>
                </a:solidFill>
                <a:latin typeface="Segoe UI"/>
                <a:cs typeface="Segoe UI"/>
              </a:rPr>
              <a:t>Note down some reactions to grief that you have noticed.</a:t>
            </a:r>
          </a:p>
          <a:p>
            <a:pPr>
              <a:buClr>
                <a:srgbClr val="00ABB5"/>
              </a:buClr>
            </a:pPr>
            <a:endParaRPr lang="en-GB" altLang="en-US" b="1" dirty="0"/>
          </a:p>
        </p:txBody>
      </p:sp>
      <p:pic>
        <p:nvPicPr>
          <p:cNvPr id="26630" name="Picture 6">
            <a:extLst>
              <a:ext uri="{FF2B5EF4-FFF2-40B4-BE49-F238E27FC236}">
                <a16:creationId xmlns:a16="http://schemas.microsoft.com/office/drawing/2014/main" id="{3F957B26-ADF7-9B3D-17AB-21765395EA5A}"/>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28C5DEB-B04C-E36E-6A53-89F132FD499B}"/>
              </a:ext>
            </a:extLst>
          </p:cNvPr>
          <p:cNvSpPr txBox="1"/>
          <p:nvPr/>
        </p:nvSpPr>
        <p:spPr>
          <a:xfrm>
            <a:off x="7200900" y="6161088"/>
            <a:ext cx="5029200"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a:solidFill>
                  <a:srgbClr val="FFFFFF"/>
                </a:solidFill>
                <a:latin typeface="Arial Bold" panose="020B0704020202020204" pitchFamily="34" charset="0"/>
                <a:ea typeface="ＭＳ 明朝" panose="02020609040205080304" pitchFamily="49" charset="-128"/>
                <a:cs typeface="Times New Roman" panose="02020603050405020304" pitchFamily="18" charset="0"/>
              </a:rPr>
              <a:t>For Scotland's learners, with Scotland's educators</a:t>
            </a:r>
            <a:endParaRPr lang="en-GB" altLang="en-US" sz="1200">
              <a:solidFill>
                <a:srgbClr val="595959"/>
              </a:solidFill>
              <a:ea typeface="ＭＳ 明朝" panose="02020609040205080304"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F53810BF-1EC6-A231-5FC3-9050648F34C8}"/>
              </a:ext>
            </a:extLst>
          </p:cNvPr>
          <p:cNvSpPr txBox="1"/>
          <p:nvPr/>
        </p:nvSpPr>
        <p:spPr>
          <a:xfrm>
            <a:off x="6735763" y="6416675"/>
            <a:ext cx="5497512" cy="8001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204395846"/>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English and Gaelic PowerPoint Template.pptx  -  Read-Only" id="{D6FFB1DE-813A-4357-BE42-024E37E57C31}" vid="{8E7D2F2F-5AA6-480D-9DC6-C223B535D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8" ma:contentTypeDescription="Create a new document." ma:contentTypeScope="" ma:versionID="de23175d8fec961a8f6e554762b914b4">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4ddc7ba909215e461e398078ee1965b9"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07478566-c77e-4a5d-9cf3-8b922a5f4212"/>
    <ds:schemaRef ds:uri="a051077f-6078-4466-a38f-b6d930d916b1"/>
    <ds:schemaRef ds:uri="http://schemas.microsoft.com/office/2006/metadata/properties"/>
  </ds:schemaRefs>
</ds:datastoreItem>
</file>

<file path=customXml/itemProps2.xml><?xml version="1.0" encoding="utf-8"?>
<ds:datastoreItem xmlns:ds="http://schemas.openxmlformats.org/officeDocument/2006/customXml" ds:itemID="{DD9A68AC-B4EB-444F-A076-A2A15839C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English and Gaelic PowerPoint Template</Template>
  <TotalTime>7642</TotalTime>
  <Words>3083</Words>
  <Application>Microsoft Office PowerPoint</Application>
  <PresentationFormat>Widescreen</PresentationFormat>
  <Paragraphs>244</Paragraphs>
  <Slides>21</Slides>
  <Notes>21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ＭＳ 明朝</vt:lpstr>
      <vt:lpstr>Aptos</vt:lpstr>
      <vt:lpstr>Arial</vt:lpstr>
      <vt:lpstr>Arial Bold</vt:lpstr>
      <vt:lpstr>Arial,Sans-Serif</vt:lpstr>
      <vt:lpstr>Calibri</vt:lpstr>
      <vt:lpstr>Calibri Light</vt:lpstr>
      <vt:lpstr>inherit</vt:lpstr>
      <vt:lpstr>Lucida Grande</vt:lpstr>
      <vt:lpstr>Segoe UI</vt:lpstr>
      <vt:lpstr>Symbol,Sans-Serif</vt:lpstr>
      <vt:lpstr>Wingdings</vt:lpstr>
      <vt:lpstr>Powerpoint_template</vt:lpstr>
      <vt:lpstr>Inclusion Wellbeing &amp; Equalities Professional Learning Framework  Bereavement </vt:lpstr>
      <vt:lpstr>Interconnectivity </vt:lpstr>
      <vt:lpstr>How to use this resource</vt:lpstr>
      <vt:lpstr>National Model for Professional Learning</vt:lpstr>
      <vt:lpstr>Welcome </vt:lpstr>
      <vt:lpstr>What do we mean by bereavement?</vt:lpstr>
      <vt:lpstr>Bereavement is everybody’s business</vt:lpstr>
      <vt:lpstr>Bereavement - An equity issue</vt:lpstr>
      <vt:lpstr>Activity: Typical Grief Reactions</vt:lpstr>
      <vt:lpstr>Typical Grief Reactions</vt:lpstr>
      <vt:lpstr>What is the impact of bereavement?</vt:lpstr>
      <vt:lpstr>Bereavement can impact on wellbeing</vt:lpstr>
      <vt:lpstr>Understanding of death at different ages</vt:lpstr>
      <vt:lpstr>What do children and young people need following a bereavement?</vt:lpstr>
      <vt:lpstr>Talking to Bereaved Children before and just after a death</vt:lpstr>
      <vt:lpstr>There is no time limit to the impact of bereavement</vt:lpstr>
      <vt:lpstr>Consider whether the bereavement is an additional support need</vt:lpstr>
      <vt:lpstr>Resources</vt:lpstr>
      <vt:lpstr>Final Reflection</vt:lpstr>
      <vt:lpstr>We value your feedback</vt:lpstr>
      <vt:lpstr>For Scotland's learners, with Scotland's educators Do luchd-ionnsachaidh na h-Alba, le luchd-foghlaim Alba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 - IWE</dc:title>
  <dc:creator>Pauline Lynch</dc:creator>
  <cp:lastModifiedBy>Jeremy Stevenson</cp:lastModifiedBy>
  <cp:revision>309</cp:revision>
  <cp:lastPrinted>2014-02-19T15:05:01Z</cp:lastPrinted>
  <dcterms:created xsi:type="dcterms:W3CDTF">2025-02-26T13:57:03Z</dcterms:created>
  <dcterms:modified xsi:type="dcterms:W3CDTF">2025-07-14T16:07:06Z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