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Lst>
  <p:notesMasterIdLst>
    <p:notesMasterId r:id="rId25"/>
  </p:notesMasterIdLst>
  <p:sldIdLst>
    <p:sldId id="262" r:id="rId6"/>
    <p:sldId id="2753" r:id="rId7"/>
    <p:sldId id="260" r:id="rId8"/>
    <p:sldId id="259" r:id="rId9"/>
    <p:sldId id="258" r:id="rId10"/>
    <p:sldId id="257" r:id="rId11"/>
    <p:sldId id="2776" r:id="rId12"/>
    <p:sldId id="279" r:id="rId13"/>
    <p:sldId id="283" r:id="rId14"/>
    <p:sldId id="282" r:id="rId15"/>
    <p:sldId id="284" r:id="rId16"/>
    <p:sldId id="280" r:id="rId17"/>
    <p:sldId id="285" r:id="rId18"/>
    <p:sldId id="288" r:id="rId19"/>
    <p:sldId id="286" r:id="rId20"/>
    <p:sldId id="289" r:id="rId21"/>
    <p:sldId id="287" r:id="rId22"/>
    <p:sldId id="277" r:id="rId23"/>
    <p:sldId id="290"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425C08-BFDF-E7E7-2AAC-AC6663C54666}" name="Melina Valdelievre" initials="MV" userId="S::Melina.Valdelievre@educationscotland.gov.scot::b86915ba-22b5-4859-b2b1-4a7ef34b48d1" providerId="AD"/>
  <p188:author id="{6D9B1624-FAF2-C5A9-3BDE-4939F12E7DEE}" name="Janine McCullough" initials="JM" userId="S::esjmccullough@glow.gov.uk::121c437f-1665-47a3-907f-4aba2c6ab8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6E660-2A8F-4CA9-BA01-ACDE7702E14D}" v="1" dt="2024-03-08T15:37:48.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31" autoAdjust="0"/>
  </p:normalViewPr>
  <p:slideViewPr>
    <p:cSldViewPr snapToGrid="0">
      <p:cViewPr varScale="1">
        <p:scale>
          <a:sx n="70" d="100"/>
          <a:sy n="70" d="100"/>
        </p:scale>
        <p:origin x="13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57F30-EFB4-46C9-9233-94486CF29B15}" type="datetimeFigureOut">
              <a:t>3/8/2024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F2250-EFC2-4909-9CE9-A5B3BA4B665A}" type="slidenum">
              <a:t>‹#›</a:t>
            </a:fld>
            <a:endParaRPr lang="en-GB"/>
          </a:p>
        </p:txBody>
      </p:sp>
    </p:spTree>
    <p:extLst>
      <p:ext uri="{BB962C8B-B14F-4D97-AF65-F5344CB8AC3E}">
        <p14:creationId xmlns:p14="http://schemas.microsoft.com/office/powerpoint/2010/main" val="274966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1:</a:t>
            </a:r>
            <a:endParaRPr lang="en-US"/>
          </a:p>
          <a:p>
            <a:pPr marL="171450" indent="-171450">
              <a:buFont typeface="Symbol,Sans-Serif"/>
              <a:buChar char="•"/>
            </a:pPr>
            <a:r>
              <a:rPr lang="en-GB"/>
              <a:t>Inclusion Wellbeing &amp; Equalities Professional Learning Framework – Talking about Diversity</a:t>
            </a:r>
            <a:endParaRPr lang="en-US"/>
          </a:p>
          <a:p>
            <a:pPr marL="171450" indent="-171450">
              <a:buFont typeface="Symbol,Sans-Serif"/>
              <a:buChar char="•"/>
            </a:pPr>
            <a:r>
              <a:rPr lang="en-GB"/>
              <a:t>This professional learning is pitched at an informed level and is suitable for anyone working with children, young people and adult learners in an educational context.</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10</a:t>
            </a:r>
          </a:p>
          <a:p>
            <a:r>
              <a:rPr lang="en-GB"/>
              <a:t>Outdated and harmful language tends to have a </a:t>
            </a:r>
            <a:r>
              <a:rPr lang="en-GB" b="1"/>
              <a:t>history of inciting violence</a:t>
            </a:r>
            <a:r>
              <a:rPr lang="en-GB"/>
              <a:t> on marginalised people. We might think of words that were uttered during the oppression, lynching and burning of certain people based on an aspect of their diverse identity. </a:t>
            </a:r>
            <a:endParaRPr lang="en-US"/>
          </a:p>
          <a:p>
            <a:endParaRPr lang="en-GB"/>
          </a:p>
          <a:p>
            <a:r>
              <a:rPr lang="en-GB"/>
              <a:t>Unfortunately, much of those histories will have a </a:t>
            </a:r>
            <a:r>
              <a:rPr lang="en-GB" b="1"/>
              <a:t>lasting impact today.</a:t>
            </a:r>
            <a:r>
              <a:rPr lang="en-GB"/>
              <a:t> Those same words being uttered can cause a person to hide or even hate one aspect of their diverse identity: whether they are hiding their gender identity, their religion, their language, the colour of their skin, their disability and more.</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10</a:t>
            </a:fld>
            <a:endParaRPr lang="en-GB"/>
          </a:p>
        </p:txBody>
      </p:sp>
    </p:spTree>
    <p:extLst>
      <p:ext uri="{BB962C8B-B14F-4D97-AF65-F5344CB8AC3E}">
        <p14:creationId xmlns:p14="http://schemas.microsoft.com/office/powerpoint/2010/main" val="257559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Slide 11</a:t>
            </a:r>
          </a:p>
          <a:p>
            <a:pPr marL="171450" indent="-171450">
              <a:buFont typeface="Symbol"/>
              <a:buChar char="•"/>
            </a:pPr>
            <a:r>
              <a:rPr lang="en-GB" dirty="0"/>
              <a:t>Developing language that is respectful and inclusive is a </a:t>
            </a:r>
            <a:r>
              <a:rPr lang="en-GB" b="1" dirty="0"/>
              <a:t>skill that requires time and practice</a:t>
            </a:r>
            <a:r>
              <a:rPr lang="en-GB" dirty="0"/>
              <a:t>. </a:t>
            </a:r>
            <a:endParaRPr lang="en-US"/>
          </a:p>
          <a:p>
            <a:pPr marL="171450" indent="-171450">
              <a:buFont typeface="Symbol"/>
              <a:buChar char="•"/>
            </a:pPr>
            <a:r>
              <a:rPr lang="en-GB" dirty="0"/>
              <a:t>Instead of feeling defensive or embarrassed when someone points out that we used the wrong language or harmful terminology, it’s more effective to remain </a:t>
            </a:r>
            <a:r>
              <a:rPr lang="en-GB" b="1" dirty="0"/>
              <a:t>curious</a:t>
            </a:r>
            <a:r>
              <a:rPr lang="en-GB" dirty="0"/>
              <a:t>, </a:t>
            </a:r>
            <a:r>
              <a:rPr lang="en-GB" b="1" dirty="0"/>
              <a:t>humble </a:t>
            </a:r>
            <a:r>
              <a:rPr lang="en-GB" dirty="0"/>
              <a:t>and </a:t>
            </a:r>
            <a:r>
              <a:rPr lang="en-GB" b="1" dirty="0"/>
              <a:t>open</a:t>
            </a:r>
            <a:r>
              <a:rPr lang="en-GB" dirty="0"/>
              <a:t>, adopting a </a:t>
            </a:r>
            <a:r>
              <a:rPr lang="en-GB" b="1" dirty="0"/>
              <a:t>growth mindset</a:t>
            </a:r>
            <a:r>
              <a:rPr lang="en-GB" dirty="0"/>
              <a:t> whereby </a:t>
            </a:r>
            <a:r>
              <a:rPr lang="en-GB" b="1" dirty="0"/>
              <a:t>making mistakes and learning to grow from them</a:t>
            </a:r>
            <a:r>
              <a:rPr lang="en-GB" dirty="0"/>
              <a:t> is the way forward.</a:t>
            </a:r>
            <a:endParaRPr lang="en-US" dirty="0"/>
          </a:p>
          <a:p>
            <a:pPr marL="171450" indent="-171450">
              <a:buFont typeface="Symbol"/>
              <a:buChar char="•"/>
            </a:pPr>
            <a:r>
              <a:rPr lang="en-GB"/>
              <a:t>When we make a mistake, 1) we can </a:t>
            </a:r>
            <a:r>
              <a:rPr lang="en-GB" b="1"/>
              <a:t>apologise</a:t>
            </a:r>
            <a:r>
              <a:rPr lang="en-GB"/>
              <a:t> and </a:t>
            </a:r>
            <a:r>
              <a:rPr lang="en-GB" b="1"/>
              <a:t>thank </a:t>
            </a:r>
            <a:r>
              <a:rPr lang="en-GB"/>
              <a:t>people for raising our awareness, 2) do our best to </a:t>
            </a:r>
            <a:r>
              <a:rPr lang="en-GB" b="1"/>
              <a:t>listen </a:t>
            </a:r>
            <a:r>
              <a:rPr lang="en-GB"/>
              <a:t>and </a:t>
            </a:r>
            <a:r>
              <a:rPr lang="en-GB" b="1"/>
              <a:t>learn </a:t>
            </a:r>
            <a:r>
              <a:rPr lang="en-GB"/>
              <a:t>from the mistake (so we don’t keep repeating the mistake) and 3) </a:t>
            </a:r>
            <a:r>
              <a:rPr lang="en-GB" b="1"/>
              <a:t>keep learning, talking about, and taking action on the issues</a:t>
            </a:r>
            <a:r>
              <a:rPr lang="en-GB"/>
              <a:t> of diversity, equality and social justice.</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11</a:t>
            </a:fld>
            <a:endParaRPr lang="en-GB"/>
          </a:p>
        </p:txBody>
      </p:sp>
    </p:spTree>
    <p:extLst>
      <p:ext uri="{BB962C8B-B14F-4D97-AF65-F5344CB8AC3E}">
        <p14:creationId xmlns:p14="http://schemas.microsoft.com/office/powerpoint/2010/main" val="388639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12</a:t>
            </a:r>
          </a:p>
          <a:p>
            <a:r>
              <a:rPr lang="en-GB"/>
              <a:t>An apology can look like this: </a:t>
            </a:r>
            <a:endParaRPr lang="en-US"/>
          </a:p>
          <a:p>
            <a:pPr marL="171450" indent="-171450">
              <a:buFont typeface="Symbol"/>
              <a:buChar char="•"/>
            </a:pPr>
            <a:r>
              <a:rPr lang="en-GB"/>
              <a:t>“I’m sorry, I wasn’t aware that terminology was outdated. Thank you for raising my awareness. I’ll make sure to use better language next time”</a:t>
            </a:r>
            <a:endParaRPr lang="en-US"/>
          </a:p>
          <a:p>
            <a:pPr marL="171450" indent="-171450">
              <a:buFont typeface="Symbol"/>
              <a:buChar char="•"/>
            </a:pPr>
            <a:r>
              <a:rPr lang="en-GB"/>
              <a:t>“Sorry, I didn’t know you used the “they/them” pronouns. I’ll do my best to use your preferred pronouns and I’m grateful for your patience with this as it might take me a while to adjust.” </a:t>
            </a:r>
            <a:endParaRPr lang="en-US"/>
          </a:p>
          <a:p>
            <a:endParaRPr lang="en-GB">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12</a:t>
            </a:fld>
            <a:endParaRPr lang="en-GB"/>
          </a:p>
        </p:txBody>
      </p:sp>
    </p:spTree>
    <p:extLst>
      <p:ext uri="{BB962C8B-B14F-4D97-AF65-F5344CB8AC3E}">
        <p14:creationId xmlns:p14="http://schemas.microsoft.com/office/powerpoint/2010/main" val="380517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13</a:t>
            </a:r>
          </a:p>
          <a:p>
            <a:pPr marL="171450" indent="-171450">
              <a:buFont typeface="Symbol"/>
              <a:buChar char="•"/>
            </a:pPr>
            <a:r>
              <a:rPr lang="en-GB"/>
              <a:t>Not everyone agrees on terminology and there is no one word / one size that  fits all. </a:t>
            </a:r>
            <a:endParaRPr lang="en-US"/>
          </a:p>
          <a:p>
            <a:pPr marL="171450" indent="-171450">
              <a:buFont typeface="Symbol"/>
              <a:buChar char="•"/>
            </a:pPr>
            <a:r>
              <a:rPr lang="en-GB"/>
              <a:t>For example, the UN Convention for the Rights of Persons with Disabilities (CRPD) protects the rights of “people with disabilities”. However, some people prefer to refer themselves as “disabled people” which stems from the idea that disability is not inside them, but it is the world that is not equipped to allow them to participate and flourish. </a:t>
            </a:r>
            <a:endParaRPr lang="en-US"/>
          </a:p>
          <a:p>
            <a:pPr marL="171450" indent="-171450">
              <a:buFont typeface="Symbol"/>
              <a:buChar char="•"/>
            </a:pPr>
            <a:r>
              <a:rPr lang="en-GB"/>
              <a:t>Either way, the word “people” is essential as it humanises the people behind the labels. That means “disabled people” instead of “the disabled” and “ethnic minority people” instead “ethnic minorities” and “ethnics.” </a:t>
            </a:r>
            <a:endParaRPr lang="en-US"/>
          </a:p>
          <a:p>
            <a:pPr marL="171450" indent="-171450">
              <a:buFont typeface="Symbol"/>
              <a:buChar char="•"/>
            </a:pPr>
            <a:r>
              <a:rPr lang="en-GB"/>
              <a:t>If you don’t know which language to use, find out by doing your own research, being open to change, and where appropriate, asking people how they wish to be referred to.</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13</a:t>
            </a:fld>
            <a:endParaRPr lang="en-GB"/>
          </a:p>
        </p:txBody>
      </p:sp>
    </p:spTree>
    <p:extLst>
      <p:ext uri="{BB962C8B-B14F-4D97-AF65-F5344CB8AC3E}">
        <p14:creationId xmlns:p14="http://schemas.microsoft.com/office/powerpoint/2010/main" val="300323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14</a:t>
            </a:r>
          </a:p>
          <a:p>
            <a:r>
              <a:rPr lang="en-GB"/>
              <a:t>If anyone, whether educator, child, young person, adult learner, parent, carer, wider community member, does not understand a particular word or underlying concept, it is fine to ask and find out.</a:t>
            </a:r>
            <a:endParaRPr lang="en-US"/>
          </a:p>
          <a:p>
            <a:endParaRPr lang="en-US"/>
          </a:p>
          <a:p>
            <a:r>
              <a:rPr lang="en-GB"/>
              <a:t>When we model the process of: </a:t>
            </a:r>
            <a:endParaRPr lang="en-GB">
              <a:ea typeface="Calibri"/>
              <a:cs typeface="Calibri"/>
            </a:endParaRPr>
          </a:p>
          <a:p>
            <a:pPr marL="171450" indent="-171450">
              <a:buFont typeface="Calibri"/>
              <a:buChar char="•"/>
            </a:pPr>
            <a:r>
              <a:rPr lang="en-GB"/>
              <a:t>apologising </a:t>
            </a:r>
            <a:endParaRPr lang="en-GB">
              <a:ea typeface="Calibri"/>
              <a:cs typeface="Calibri"/>
            </a:endParaRPr>
          </a:p>
          <a:p>
            <a:pPr marL="171450" indent="-171450">
              <a:buFont typeface="Calibri"/>
              <a:buChar char="•"/>
            </a:pPr>
            <a:r>
              <a:rPr lang="en-GB"/>
              <a:t>being curious and respectful </a:t>
            </a:r>
            <a:endParaRPr lang="en-US"/>
          </a:p>
          <a:p>
            <a:pPr marL="171450" indent="-171450">
              <a:buFont typeface="Calibri"/>
              <a:buChar char="•"/>
            </a:pPr>
            <a:r>
              <a:rPr lang="en-GB"/>
              <a:t>asking questions about diversity... </a:t>
            </a:r>
            <a:endParaRPr lang="en-US"/>
          </a:p>
          <a:p>
            <a:r>
              <a:rPr lang="en-GB"/>
              <a:t>… we are supporting the creation a culture and ethos that values and normalises diversity, where it’s OK to make mistakes and learn.</a:t>
            </a:r>
            <a:endParaRPr lang="en-GB">
              <a:ea typeface="Calibri"/>
              <a:cs typeface="Calibri"/>
            </a:endParaRPr>
          </a:p>
          <a:p>
            <a:r>
              <a:rPr lang="en-GB"/>
              <a:t>Saying things like "thank you for raising my awareness" and asking "what does that word mean" creates a positive culture of openness, honesty and respect which values and normalises diversity.</a:t>
            </a:r>
            <a:endParaRPr lang="en-GB">
              <a:ea typeface="Calibri"/>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14</a:t>
            </a:fld>
            <a:endParaRPr lang="en-GB"/>
          </a:p>
        </p:txBody>
      </p:sp>
    </p:spTree>
    <p:extLst>
      <p:ext uri="{BB962C8B-B14F-4D97-AF65-F5344CB8AC3E}">
        <p14:creationId xmlns:p14="http://schemas.microsoft.com/office/powerpoint/2010/main" val="109088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15</a:t>
            </a:r>
          </a:p>
          <a:p>
            <a:pPr marL="171450" indent="-171450">
              <a:buFont typeface="Symbol"/>
              <a:buChar char="•"/>
            </a:pPr>
            <a:r>
              <a:rPr lang="en-GB"/>
              <a:t>Sometimes we don’t have much choice about which language to use (e.g. when referring to a specific study or filling in a census form)</a:t>
            </a:r>
            <a:endParaRPr lang="en-US"/>
          </a:p>
          <a:p>
            <a:pPr marL="171450" indent="-171450">
              <a:buFont typeface="Symbol"/>
              <a:buChar char="•"/>
            </a:pPr>
            <a:r>
              <a:rPr lang="en-GB"/>
              <a:t>But when dealing directly with children, young people, adult learners, colleagues, families, carers and wider community members, it is best to encourage self-identification where possible. This means, giving people the opportunity to indicate which language they feel most comfortable with.</a:t>
            </a:r>
            <a:endParaRPr lang="en-US"/>
          </a:p>
          <a:p>
            <a:pPr marL="171450" indent="-171450">
              <a:buFont typeface="Symbol"/>
              <a:buChar char="•"/>
            </a:pPr>
            <a:r>
              <a:rPr lang="en-GB"/>
              <a:t>Opportunities to self-identify can create a sense of respect, agency and of being valued.</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15</a:t>
            </a:fld>
            <a:endParaRPr lang="en-GB"/>
          </a:p>
        </p:txBody>
      </p:sp>
    </p:spTree>
    <p:extLst>
      <p:ext uri="{BB962C8B-B14F-4D97-AF65-F5344CB8AC3E}">
        <p14:creationId xmlns:p14="http://schemas.microsoft.com/office/powerpoint/2010/main" val="138237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Slide 16</a:t>
            </a:r>
            <a:endParaRPr lang="en-GB" b="1" dirty="0"/>
          </a:p>
          <a:p>
            <a:r>
              <a:rPr lang="en-GB" dirty="0"/>
              <a:t>Some examples of what that might look like...</a:t>
            </a:r>
            <a:r>
              <a:rPr lang="en-GB" i="1" dirty="0"/>
              <a:t> [these might need to be adapted for child-friendly language]</a:t>
            </a:r>
            <a:endParaRPr lang="en-US" dirty="0">
              <a:ea typeface="Calibri"/>
              <a:cs typeface="Calibri"/>
            </a:endParaRPr>
          </a:p>
          <a:p>
            <a:r>
              <a:rPr lang="en-GB" dirty="0"/>
              <a:t>“When talking about racism, I know not everyone likes being referred to as an ethnic minority, and some prefer to be called Black people or people of colour. How would you prefer your cultural, ethnic and racial identity to be described?”</a:t>
            </a:r>
            <a:endParaRPr lang="en-US" dirty="0"/>
          </a:p>
          <a:p>
            <a:r>
              <a:rPr lang="en-GB" dirty="0"/>
              <a:t>“When talking about ableism, not everyone likes being referred to as a person with a disability, some prefer being called disabled people. How would you like to describe that aspect of your diversity?”</a:t>
            </a:r>
            <a:endParaRPr lang="en-US" dirty="0"/>
          </a:p>
          <a:p>
            <a:r>
              <a:rPr lang="en-GB" dirty="0"/>
              <a:t>“I don’t want to make assumptions about people’s diverse identities and their lived experiences of discrimination. How would you like us to describe your diverse identities?”</a:t>
            </a:r>
            <a:endParaRPr lang="en-US" dirty="0"/>
          </a:p>
          <a:p>
            <a:endParaRPr lang="en-US">
              <a:ea typeface="Calibri"/>
              <a:cs typeface="Calibri"/>
            </a:endParaRPr>
          </a:p>
          <a:p>
            <a:r>
              <a:rPr lang="en-US" dirty="0">
                <a:ea typeface="Calibri"/>
                <a:cs typeface="Calibri"/>
              </a:rPr>
              <a:t>A note of caution:</a:t>
            </a:r>
            <a:r>
              <a:rPr lang="en-US" dirty="0"/>
              <a:t> </a:t>
            </a:r>
            <a:r>
              <a:rPr lang="en-GB" dirty="0"/>
              <a:t>it will not always be appropriate to ask people how they self-identify, and work has to be done to ensure there is trust and an inclusive, safe space first before these conversations are had. For example, asking someone the pronouns they use will not always feel safe and we have to be careful not to out people. It is perhaps more valuable to work on putting safety measures in place and taking steps such as sharing your own pronouns, making spaces accessible and taking constructive feedback. We can be cautious about asking about self-identity for people who maybe don't want to identify in a particular way or are still exploring their identity. Modelling how we identify (e.g. sharing our pronouns and other diverse identities where appropriate) can also support this.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16</a:t>
            </a:fld>
            <a:endParaRPr lang="en-GB"/>
          </a:p>
        </p:txBody>
      </p:sp>
    </p:spTree>
    <p:extLst>
      <p:ext uri="{BB962C8B-B14F-4D97-AF65-F5344CB8AC3E}">
        <p14:creationId xmlns:p14="http://schemas.microsoft.com/office/powerpoint/2010/main" val="129685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17</a:t>
            </a:r>
          </a:p>
          <a:p>
            <a:pPr marL="171450" indent="-171450">
              <a:buFont typeface="Symbol"/>
              <a:buChar char="•"/>
            </a:pPr>
            <a:r>
              <a:rPr lang="en-GB"/>
              <a:t>Avoid making assumptions about people’s diverse identities.  </a:t>
            </a:r>
            <a:endParaRPr lang="en-US"/>
          </a:p>
          <a:p>
            <a:r>
              <a:rPr lang="en-GB"/>
              <a:t>No every disability is visible. Not every racialised identity is obvious. Not every type of diversity is visible, but that doesn’t mean the diversity isn’t there. </a:t>
            </a:r>
            <a:endParaRPr lang="en-US"/>
          </a:p>
          <a:p>
            <a:pPr marL="171450" indent="-171450">
              <a:buFont typeface="Symbol"/>
              <a:buChar char="•"/>
            </a:pPr>
            <a:r>
              <a:rPr lang="en-GB"/>
              <a:t>Avoid language that erases the diversity that exists within one group.  </a:t>
            </a:r>
            <a:endParaRPr lang="en-US"/>
          </a:p>
          <a:p>
            <a:r>
              <a:rPr lang="en-GB"/>
              <a:t>For example, the BAME community” or the “LGBT community” can create an assumption that all the people within those umbrellas are the same, share the same identities and beliefs. Nevertheless, some people may prefer such terminology as it creates a sense of solidarity and shared identity between a wide range of individuals. </a:t>
            </a:r>
            <a:endParaRPr lang="en-US"/>
          </a:p>
          <a:p>
            <a:pPr marL="171450" indent="-171450">
              <a:buFont typeface="Symbol"/>
              <a:buChar char="•"/>
            </a:pPr>
            <a:r>
              <a:rPr lang="en-GB"/>
              <a:t>When using acronyms, it’s best to first write (or say) them in full words to ensure a shared understanding of what they refer to.  </a:t>
            </a:r>
            <a:endParaRPr lang="en-US"/>
          </a:p>
          <a:p>
            <a:r>
              <a:rPr lang="en-GB"/>
              <a:t>When we avoid saying acronyms as one word (e.g. “B-A-M-E" instead of "</a:t>
            </a:r>
            <a:r>
              <a:rPr lang="en-GB" err="1"/>
              <a:t>bame</a:t>
            </a:r>
            <a:r>
              <a:rPr lang="en-GB"/>
              <a:t>”), this can be a helpful reminder of the wide and diverse range of people covered in that acronym.</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17</a:t>
            </a:fld>
            <a:endParaRPr lang="en-GB"/>
          </a:p>
        </p:txBody>
      </p:sp>
    </p:spTree>
    <p:extLst>
      <p:ext uri="{BB962C8B-B14F-4D97-AF65-F5344CB8AC3E}">
        <p14:creationId xmlns:p14="http://schemas.microsoft.com/office/powerpoint/2010/main" val="383891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18</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a:ea typeface="ＭＳ Ｐゴシック"/>
                <a:cs typeface="Arial"/>
              </a:rPr>
              <a:t>Slide 18</a:t>
            </a:r>
          </a:p>
          <a:p>
            <a:r>
              <a:rPr lang="en-GB" dirty="0"/>
              <a:t>[Participants can do this in groups, or as an individual. </a:t>
            </a:r>
            <a:endParaRPr lang="en-GB" dirty="0">
              <a:cs typeface="Calibri"/>
            </a:endParaRPr>
          </a:p>
          <a:p>
            <a:r>
              <a:rPr lang="en-GB" dirty="0"/>
              <a:t>Encourage participants to look at reflection questions and consider how they may be taken forward in enquiry.  </a:t>
            </a:r>
            <a:endParaRPr lang="en-US" dirty="0"/>
          </a:p>
          <a:p>
            <a:r>
              <a:rPr lang="en-GB" dirty="0"/>
              <a:t>Consider the impact of the actions on learning.] </a:t>
            </a:r>
          </a:p>
          <a:p>
            <a:r>
              <a:rPr lang="en-GB" dirty="0"/>
              <a:t>From what you have learned so far, think about:  </a:t>
            </a:r>
            <a:endParaRPr lang="en-GB" dirty="0">
              <a:ea typeface="Calibri"/>
              <a:cs typeface="Calibri"/>
            </a:endParaRPr>
          </a:p>
          <a:p>
            <a:pPr marL="171450" indent="-171450">
              <a:buFont typeface="Symbol"/>
              <a:buChar char="•"/>
            </a:pPr>
            <a:r>
              <a:rPr lang="en-GB" dirty="0"/>
              <a:t>How has this made you feel?  </a:t>
            </a:r>
            <a:endParaRPr lang="en-US" dirty="0"/>
          </a:p>
          <a:p>
            <a:pPr marL="171450" indent="-171450">
              <a:buFont typeface="Symbol"/>
              <a:buChar char="•"/>
            </a:pPr>
            <a:r>
              <a:rPr lang="en-GB" dirty="0"/>
              <a:t>What has this made you think about?  </a:t>
            </a:r>
            <a:endParaRPr lang="en-US" dirty="0"/>
          </a:p>
          <a:p>
            <a:pPr marL="171450" indent="-171450">
              <a:buFont typeface="Symbol"/>
              <a:buChar char="•"/>
            </a:pPr>
            <a:r>
              <a:rPr lang="en-GB" dirty="0"/>
              <a:t>What one action would you like to take forward?  </a:t>
            </a:r>
            <a:endParaRPr lang="en-US" dirty="0"/>
          </a:p>
          <a:p>
            <a:pPr marL="171450" indent="-171450">
              <a:buFont typeface="Symbol"/>
              <a:buChar char="•"/>
            </a:pPr>
            <a:r>
              <a:rPr lang="en-GB" dirty="0"/>
              <a:t>How can you link what you plan to do with others in your setting?  </a:t>
            </a:r>
            <a:endParaRPr lang="en-US" dirty="0"/>
          </a:p>
          <a:p>
            <a:pPr marL="171450" indent="-171450">
              <a:buFont typeface="Symbol"/>
              <a:buChar char="•"/>
            </a:pPr>
            <a:r>
              <a:rPr lang="en-GB" dirty="0"/>
              <a:t>How you will know that this learning has made a difference?</a:t>
            </a:r>
            <a:endParaRPr lang="en-US" dirty="0"/>
          </a:p>
          <a:p>
            <a:endParaRPr lang="en-GB">
              <a:ea typeface="Calibri"/>
              <a:cs typeface="Calibri"/>
            </a:endParaRPr>
          </a:p>
          <a:p>
            <a:endParaRPr lang="en-US" altLang="en-US">
              <a:latin typeface="Arial" charset="0"/>
              <a:ea typeface="ＭＳ Ｐゴシック" pitchFamily="34" charset="-128"/>
              <a:cs typeface="Arial"/>
            </a:endParaRPr>
          </a:p>
          <a:p>
            <a:endParaRPr lang="en-GB">
              <a:cs typeface="Calibri"/>
            </a:endParaRPr>
          </a:p>
        </p:txBody>
      </p:sp>
    </p:spTree>
    <p:extLst>
      <p:ext uri="{BB962C8B-B14F-4D97-AF65-F5344CB8AC3E}">
        <p14:creationId xmlns:p14="http://schemas.microsoft.com/office/powerpoint/2010/main" val="288586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ea typeface="ＭＳ Ｐゴシック"/>
                <a:cs typeface="Arial"/>
              </a:rPr>
              <a:t>Slide 19</a:t>
            </a:r>
            <a:endParaRPr lang="en-US" altLang="en-US">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Slide 2</a:t>
            </a:r>
            <a:endParaRPr lang="en-US" dirty="0">
              <a:cs typeface="Calibri" panose="020F0502020204030204"/>
            </a:endParaRPr>
          </a:p>
          <a:p>
            <a:pPr>
              <a:defRPr/>
            </a:pPr>
            <a:r>
              <a:rPr lang="en-GB" dirty="0"/>
              <a:t>This professional learning resource comes under the Rights and Equalities theme of the Inclusion, Wellbeing and Equalities Professional Learning Framework.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b="1">
                <a:ea typeface="Calibri" panose="020F0502020204030204"/>
                <a:cs typeface="Calibri" panose="020F0502020204030204"/>
              </a:rPr>
              <a:t>Slide 3:</a:t>
            </a:r>
          </a:p>
          <a:p>
            <a:pPr marL="171450" indent="-171450">
              <a:buFont typeface="Symbol,Sans-Serif"/>
              <a:buChar char="•"/>
              <a:defRPr/>
            </a:pPr>
            <a:r>
              <a:rPr lang="en-GB" i="1"/>
              <a:t>[Option to skip this slide as instructions for facilitators only. No need to read to audience]</a:t>
            </a:r>
            <a:endParaRPr lang="en-GB">
              <a:ea typeface="Calibri"/>
              <a:cs typeface="Calibri"/>
            </a:endParaRPr>
          </a:p>
          <a:p>
            <a:pPr marL="171450" indent="-171450">
              <a:buFont typeface="Symbol,Sans-Serif"/>
              <a:buChar char="•"/>
              <a:defRPr/>
            </a:pPr>
            <a:r>
              <a:rPr lang="en-GB"/>
              <a:t>These slides can be used to facilitate professional learning in a group or whole-setting, or as a self-directed learning activity as an individual. </a:t>
            </a:r>
            <a:endParaRPr lang="en-US"/>
          </a:p>
          <a:p>
            <a:pPr marL="171450" indent="-171450">
              <a:buFont typeface="Symbol,Sans-Serif"/>
              <a:buChar char="•"/>
              <a:defRPr/>
            </a:pPr>
            <a:r>
              <a:rPr lang="en-GB"/>
              <a:t>Facilitation notes are included at the bottom of each slide </a:t>
            </a:r>
            <a:endParaRPr lang="en-US"/>
          </a:p>
          <a:p>
            <a:pPr marL="171450" indent="-171450">
              <a:buFont typeface="Symbol,Sans-Serif"/>
              <a:buChar char="•"/>
              <a:defRPr/>
            </a:pPr>
            <a:r>
              <a:rPr lang="en-GB"/>
              <a:t>Please do not remove or change any of the slides included. </a:t>
            </a:r>
            <a:endParaRPr lang="en-US"/>
          </a:p>
          <a:p>
            <a:pPr marL="171450" indent="-171450">
              <a:buFont typeface="Symbol,Sans-Serif"/>
              <a:buChar char="•"/>
              <a:defRPr/>
            </a:pPr>
            <a:r>
              <a:rPr lang="en-GB"/>
              <a:t>Facilitators are welcome to add slides or activities relevant to your own setting, to support discussion and exploration of the topic. Facilitators will know their participants’ needs best. </a:t>
            </a:r>
            <a:endParaRPr lang="en-US"/>
          </a:p>
          <a:p>
            <a:pPr marL="171450" indent="-171450">
              <a:buFont typeface="Symbol,Sans-Serif"/>
              <a:buChar char="•"/>
              <a:defRPr/>
            </a:pPr>
            <a:r>
              <a:rPr lang="en-GB"/>
              <a:t>Anyone who works in an educational setting can be a facilitator and use these slides. </a:t>
            </a:r>
            <a:endParaRPr lang="en-US"/>
          </a:p>
          <a:p>
            <a:pPr marL="171450" indent="-171450">
              <a:buFont typeface="Symbol,Sans-Serif"/>
              <a:buChar char="•"/>
              <a:defRPr/>
            </a:pPr>
            <a:r>
              <a:rPr lang="en-GB"/>
              <a:t>For reflection or discussion activities, it is important to establish a safe space which encourages respect and honesty to ensure that everyone is able to participate.</a:t>
            </a:r>
            <a:endParaRPr lang="en-US"/>
          </a:p>
          <a:p>
            <a:pPr>
              <a:defRPr/>
            </a:pPr>
            <a:endParaRPr lang="en-GB"/>
          </a:p>
          <a:p>
            <a:pPr>
              <a:defRPr/>
            </a:pPr>
            <a:r>
              <a:rPr lang="en-GB"/>
              <a:t>FACILITATION NOTES can also be found on a separate Word document on the Education Scotland Inclusion, Wellbeing and Equalities Professional Learning Framework.</a:t>
            </a:r>
            <a:endParaRPr lang="en-GB">
              <a:ea typeface="Calibri" panose="020F0502020204030204"/>
              <a:cs typeface="Calibri" panose="020F0502020204030204"/>
            </a:endParaRPr>
          </a:p>
          <a:p>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4:</a:t>
            </a:r>
            <a:endParaRPr lang="en-US"/>
          </a:p>
          <a:p>
            <a:pPr marL="171450" indent="-171450">
              <a:buFont typeface="Symbol,Sans-Serif"/>
              <a:buChar char="•"/>
            </a:pPr>
            <a:r>
              <a:rPr lang="en-GB"/>
              <a:t>This professional learning resource follows the national model for professional learning and is designed to help you gain more knowledge and have a deeper understanding of inclusion, wellbeing and equalities.</a:t>
            </a:r>
            <a:endParaRPr lang="en-US"/>
          </a:p>
          <a:p>
            <a:pPr marL="171450" indent="-171450">
              <a:buFont typeface="Symbol,Sans-Serif"/>
              <a:buChar char="•"/>
            </a:pPr>
            <a:r>
              <a:rPr lang="en-GB"/>
              <a:t>You will have the opportunity to consider how to take this learning forward on your own and with others and, on completion of the professional learning, you will be asked to consider what your next steps will be. </a:t>
            </a:r>
            <a:endParaRPr lang="en-US"/>
          </a:p>
          <a:p>
            <a:pPr marL="171450" indent="-171450">
              <a:buFont typeface="Symbol,Sans-Serif"/>
              <a:buChar char="•"/>
            </a:pPr>
            <a:r>
              <a:rPr lang="en-GB"/>
              <a:t>Please take some time to consider the reflective questions at the end of this resource</a:t>
            </a:r>
            <a:endParaRPr lang="en-US"/>
          </a:p>
          <a:p>
            <a:pPr marL="171450" indent="-171450">
              <a:buFont typeface="Arial,Sans-Serif"/>
              <a:buChar char="•"/>
            </a:pPr>
            <a:endParaRPr lang="en-GB"/>
          </a:p>
          <a:p>
            <a:pPr marL="171450" indent="-171450">
              <a:buFont typeface="Arial,Sans-Serif"/>
              <a:buChar char="•"/>
            </a:pPr>
            <a:r>
              <a:rPr lang="en-GB"/>
              <a:t>Links: </a:t>
            </a:r>
            <a:r>
              <a:rPr lang="en-GB" u="sng">
                <a:hlinkClick r:id="rId3"/>
              </a:rPr>
              <a:t>The National Model of Professional Learning</a:t>
            </a:r>
            <a:r>
              <a:rPr lang="en-GB"/>
              <a:t> </a:t>
            </a:r>
            <a:endParaRPr lang="en-US"/>
          </a:p>
          <a:p>
            <a:pPr marL="342900" indent="-342900">
              <a:buFont typeface="Arial,Sans-Serif"/>
              <a:buChar char="•"/>
            </a:pPr>
            <a:endParaRPr lang="en-GB"/>
          </a:p>
          <a:p>
            <a:pPr marL="342900" indent="-342900">
              <a:buFont typeface="Arial,Sans-Serif"/>
              <a:buChar char="•"/>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a:ea typeface="ＭＳ Ｐゴシック"/>
                <a:cs typeface="Arial"/>
              </a:rPr>
              <a:t>Slide 5:</a:t>
            </a:r>
          </a:p>
          <a:p>
            <a:r>
              <a:rPr lang="en-GB"/>
              <a:t>This session aims to provide an opportunity to:</a:t>
            </a:r>
            <a:endParaRPr lang="en-US"/>
          </a:p>
          <a:p>
            <a:pPr marL="171450" indent="-171450">
              <a:buFont typeface="Symbol"/>
              <a:buChar char="•"/>
            </a:pPr>
            <a:r>
              <a:rPr lang="en-GB"/>
              <a:t>Explore some of the different types of human diversity that exist in the Scottish context. </a:t>
            </a:r>
            <a:endParaRPr lang="en-US"/>
          </a:p>
          <a:p>
            <a:pPr marL="171450" indent="-171450">
              <a:buFont typeface="Symbol"/>
              <a:buChar char="•"/>
            </a:pPr>
            <a:r>
              <a:rPr lang="en-GB"/>
              <a:t>Consider the language of diversity and useful approaches to support you to talk about diversity and take action.</a:t>
            </a:r>
            <a:endParaRPr lang="en-US"/>
          </a:p>
          <a:p>
            <a:endParaRPr lang="en-US" altLang="en-US" b="1">
              <a:latin typeface="Arial" charset="0"/>
              <a:ea typeface="ＭＳ Ｐゴシック" pitchFamily="34" charset="-128"/>
              <a:cs typeface="Arial"/>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6</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a:t>Slide 6:</a:t>
            </a:r>
            <a:endParaRPr lang="en-US"/>
          </a:p>
          <a:p>
            <a:r>
              <a:rPr lang="en-GB"/>
              <a:t>When thinking about equality and inclusion, we often talk diversity and diverse people. It’s helpful to clarify first what we mean by diversity. What do you understand by "diversity"? What do you understand by "diverse people"?</a:t>
            </a:r>
            <a:endParaRPr lang="en-GB">
              <a:ea typeface="Calibri"/>
              <a:cs typeface="Calibri"/>
            </a:endParaRPr>
          </a:p>
          <a:p>
            <a:endParaRPr lang="en-GB"/>
          </a:p>
          <a:p>
            <a:r>
              <a:rPr lang="en-GB" i="1"/>
              <a:t>[If there is time in a group setting, you can pause here for a short discussion of participants' understanding of those terms]</a:t>
            </a:r>
            <a:endParaRPr lang="en-GB"/>
          </a:p>
          <a:p>
            <a:endParaRPr lang="en-GB">
              <a:ea typeface="Calibri"/>
              <a:cs typeface="Calibri"/>
            </a:endParaRPr>
          </a:p>
        </p:txBody>
      </p:sp>
    </p:spTree>
    <p:extLst>
      <p:ext uri="{BB962C8B-B14F-4D97-AF65-F5344CB8AC3E}">
        <p14:creationId xmlns:p14="http://schemas.microsoft.com/office/powerpoint/2010/main" val="287713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Slide 7:</a:t>
            </a:r>
            <a:endParaRPr lang="en-US"/>
          </a:p>
          <a:p>
            <a:r>
              <a:rPr lang="en-GB"/>
              <a:t>When exploring the concept of “diversity” - whether it is about embedding it in the curriculum, increasing diversity in the workforce, or ensuring diversity is valued and not the cause of discrimination - it is worth considering this diagram illustrating some of the features of diversity. </a:t>
            </a:r>
            <a:endParaRPr lang="en-GB" dirty="0"/>
          </a:p>
          <a:p>
            <a:endParaRPr lang="en-GB" dirty="0"/>
          </a:p>
          <a:p>
            <a:r>
              <a:rPr lang="en-GB"/>
              <a:t>Look at the types of diversity illustrated on the diagram (linguistic; religious/belief; ethnic/cultural/racial; gender/sex; sexual orientation, family; age; neurodiversity; disability; socioeconomic). For each feature of diversity, there are different groups of people to keep in mind. For example, diversity of family can include care-experienced learners, young carers, LGBT+ families, lone parent families, religious and cultural diversity in families and more. Challenges and discrimination experienced by these groups can include, for example, homophobia, racism, antisemitism and isolation.</a:t>
            </a:r>
            <a:endParaRPr lang="en-GB" dirty="0"/>
          </a:p>
          <a:p>
            <a:endParaRPr lang="en-GB" dirty="0"/>
          </a:p>
          <a:p>
            <a:r>
              <a:rPr lang="en-GB"/>
              <a:t>The features of diversity represented on the diagram have been inspired by the </a:t>
            </a:r>
            <a:r>
              <a:rPr lang="en-GB" b="1"/>
              <a:t>protected characteristics </a:t>
            </a:r>
            <a:r>
              <a:rPr lang="en-GB"/>
              <a:t>(disability, age, race, religion &amp; belief, sex, gender reassignment, pregnancy and maternity, sexual orientation and marriage and civil partnership) from the </a:t>
            </a:r>
            <a:r>
              <a:rPr lang="en-GB" b="1"/>
              <a:t>Equality Act 2010</a:t>
            </a:r>
            <a:r>
              <a:rPr lang="en-GB"/>
              <a:t>, the </a:t>
            </a:r>
            <a:r>
              <a:rPr lang="en-GB" b="1"/>
              <a:t>non-protected characteristics</a:t>
            </a:r>
            <a:r>
              <a:rPr lang="en-GB"/>
              <a:t> that are most relevant in the context of Scottish education and groups that are protected under the </a:t>
            </a:r>
            <a:r>
              <a:rPr lang="en-GB" b="1"/>
              <a:t>Education (Additional Support for Learning) (Scotland) Act 2004</a:t>
            </a:r>
            <a:r>
              <a:rPr lang="en-GB"/>
              <a:t>. </a:t>
            </a:r>
            <a:endParaRPr lang="en-US"/>
          </a:p>
          <a:p>
            <a:endParaRPr lang="en-GB" dirty="0"/>
          </a:p>
          <a:p>
            <a:r>
              <a:rPr lang="en-GB" dirty="0"/>
              <a:t>When we take a closer look at different features of diversity, it’s important to remember that the groups of people and issues mentioned are not exhaustive. It is also worth bearing in mind that diverse people are not homogenous, we all hold unique identities and strengths, and we should not be viewed through a lens of deficit.</a:t>
            </a:r>
            <a:endParaRPr lang="en-US" dirty="0"/>
          </a:p>
          <a:p>
            <a:endParaRPr lang="en-GB" dirty="0"/>
          </a:p>
          <a:p>
            <a:r>
              <a:rPr lang="en-GB" dirty="0"/>
              <a:t>Are there are any types of diversity that you would like to explore further? </a:t>
            </a:r>
            <a:endParaRPr lang="en-US" dirty="0"/>
          </a:p>
          <a:p>
            <a:r>
              <a:rPr lang="en-GB" i="1" dirty="0"/>
              <a:t>[option to pause for discussion in groups]</a:t>
            </a:r>
            <a:endParaRPr lang="en-GB" dirty="0"/>
          </a:p>
          <a:p>
            <a:endParaRPr lang="en-GB" dirty="0"/>
          </a:p>
          <a:p>
            <a:r>
              <a:rPr lang="en-GB" dirty="0"/>
              <a:t>For a closer look at the different features of diversity, please refer to the other “Diversity” resources under the Rights and Equalities theme of Education Scotland’s Inclusion, Wellbeing and Equality Professional Learning Framework.</a:t>
            </a:r>
            <a:endParaRPr lang="en-US" dirty="0"/>
          </a:p>
          <a:p>
            <a:endParaRPr lang="en-US" b="1" dirty="0">
              <a:cs typeface="Calibri"/>
            </a:endParaRPr>
          </a:p>
        </p:txBody>
      </p:sp>
    </p:spTree>
    <p:extLst>
      <p:ext uri="{BB962C8B-B14F-4D97-AF65-F5344CB8AC3E}">
        <p14:creationId xmlns:p14="http://schemas.microsoft.com/office/powerpoint/2010/main" val="14729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8:</a:t>
            </a:r>
            <a:endParaRPr lang="en-US">
              <a:ea typeface="Calibri"/>
              <a:cs typeface="Calibri"/>
            </a:endParaRPr>
          </a:p>
          <a:p>
            <a:r>
              <a:rPr lang="en-GB"/>
              <a:t>Professor Rowena Arshad uses the term "language paralysis" to describe the common feeling of being stuck when we don't know which language to use when talking about diversity. </a:t>
            </a:r>
            <a:endParaRPr lang="en-US"/>
          </a:p>
          <a:p>
            <a:endParaRPr lang="en-US"/>
          </a:p>
          <a:p>
            <a:r>
              <a:rPr lang="en-GB"/>
              <a:t>This happens when we </a:t>
            </a:r>
            <a:r>
              <a:rPr lang="en-GB" b="1"/>
              <a:t>don’t feel confident</a:t>
            </a:r>
            <a:r>
              <a:rPr lang="en-GB"/>
              <a:t> about which language to use to describe diverse groups of people. We might be </a:t>
            </a:r>
            <a:r>
              <a:rPr lang="en-GB" b="1"/>
              <a:t>worried about embarrassing ourselves</a:t>
            </a:r>
            <a:r>
              <a:rPr lang="en-GB"/>
              <a:t> for not being aware of the most current terminology. And we might be </a:t>
            </a:r>
            <a:r>
              <a:rPr lang="en-GB" b="1"/>
              <a:t>worried about causing offense</a:t>
            </a:r>
            <a:r>
              <a:rPr lang="en-GB"/>
              <a:t> for using the wrong words to describe a person or group of people.</a:t>
            </a:r>
            <a:endParaRPr lang="en-US"/>
          </a:p>
          <a:p>
            <a:endParaRPr lang="en-US"/>
          </a:p>
          <a:p>
            <a:r>
              <a:rPr lang="en-GB"/>
              <a:t>These are all normal feelings considering how</a:t>
            </a:r>
            <a:r>
              <a:rPr lang="en-GB" b="1"/>
              <a:t> language is complex and constantly evolving</a:t>
            </a:r>
            <a:r>
              <a:rPr lang="en-GB"/>
              <a:t>. And caution around outdated language is wise when some outdated </a:t>
            </a:r>
            <a:r>
              <a:rPr lang="en-GB" b="1"/>
              <a:t>language can genuinely cause offense and harm</a:t>
            </a:r>
            <a:r>
              <a:rPr lang="en-GB"/>
              <a:t>. </a:t>
            </a:r>
            <a:endParaRPr lang="en-US"/>
          </a:p>
          <a:p>
            <a:endParaRPr lang="en-US"/>
          </a:p>
          <a:p>
            <a:r>
              <a:rPr lang="en-GB"/>
              <a:t>For example, terms and expressions such as “coloured” and “that’s so gay” were relatively acceptable in the recent past. But today, these are no longer accepted and risk triggering feelings of stress, low self-esteem, anxiety, depression and trauma. Note that the term “coloured people” has evolved into “people of colour” which is often a preferred and positive expression.</a:t>
            </a:r>
            <a:endParaRPr lang="en-US"/>
          </a:p>
          <a:p>
            <a:endParaRPr lang="en-US" b="1">
              <a:ea typeface="Calibri"/>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8</a:t>
            </a:fld>
            <a:endParaRPr lang="en-GB"/>
          </a:p>
        </p:txBody>
      </p:sp>
    </p:spTree>
    <p:extLst>
      <p:ext uri="{BB962C8B-B14F-4D97-AF65-F5344CB8AC3E}">
        <p14:creationId xmlns:p14="http://schemas.microsoft.com/office/powerpoint/2010/main" val="338719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Slide 9:</a:t>
            </a:r>
          </a:p>
          <a:p>
            <a:r>
              <a:rPr lang="en-GB"/>
              <a:t>At the same time, </a:t>
            </a:r>
            <a:r>
              <a:rPr lang="en-GB" b="1"/>
              <a:t>new words emerge to help us better understand diversity</a:t>
            </a:r>
            <a:r>
              <a:rPr lang="en-GB"/>
              <a:t>. Terms that might seem unfamiliar at first can often become commonplace. It’s best to remain open to new terminology and to learning the reasons for language changing. </a:t>
            </a:r>
            <a:endParaRPr lang="en-US"/>
          </a:p>
          <a:p>
            <a:endParaRPr lang="en-GB"/>
          </a:p>
          <a:p>
            <a:r>
              <a:rPr lang="en-GB"/>
              <a:t>For example, the terms “cisgender” and “neurotypical” are relatively new, emerging in the 1990s. The word “cisgender” describes people whose sense of gender identity corresponds to the biological sex they were assigned at birth. And “neurotypical” describes people who are not autistic or who do not display any other neurologically atypical patterns of thought or behaviour.</a:t>
            </a:r>
          </a:p>
          <a:p>
            <a:endParaRPr lang="en-US"/>
          </a:p>
          <a:p>
            <a:r>
              <a:rPr lang="en-GB"/>
              <a:t>At the same time, some </a:t>
            </a:r>
            <a:r>
              <a:rPr lang="en-GB" b="1"/>
              <a:t>older terminology that might have been offensive in the past has been reclaimed </a:t>
            </a:r>
            <a:r>
              <a:rPr lang="en-GB"/>
              <a:t>by empowered people</a:t>
            </a:r>
            <a:r>
              <a:rPr lang="en-GB" b="1"/>
              <a:t> </a:t>
            </a:r>
            <a:r>
              <a:rPr lang="en-GB"/>
              <a:t>who have historically been marginalised. </a:t>
            </a:r>
            <a:endParaRPr lang="en-US"/>
          </a:p>
          <a:p>
            <a:endParaRPr lang="en-GB"/>
          </a:p>
          <a:p>
            <a:r>
              <a:rPr lang="en-GB"/>
              <a:t>An example would be the term “queer” which has a history of being used as an insult, but it is now generally accepted as an inclusive umbrella term for the spectrum of sexual and gender identities under the acronym LGBT+ (Lesbian, Gay, Bisexual, Transgender and more).</a:t>
            </a:r>
            <a:endParaRPr lang="en-US"/>
          </a:p>
          <a:p>
            <a:endParaRPr lang="en-US"/>
          </a:p>
          <a:p>
            <a:r>
              <a:rPr lang="en-GB"/>
              <a:t>So, ensuring that language is respectful and inclusive is central to equality and anti-discriminatory practice.</a:t>
            </a:r>
            <a:endParaRPr lang="en-US"/>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E2CF2250-EFC2-4909-9CE9-A5B3BA4B665A}" type="slidenum">
              <a:rPr lang="en-GB"/>
              <a:t>9</a:t>
            </a:fld>
            <a:endParaRPr lang="en-GB"/>
          </a:p>
        </p:txBody>
      </p:sp>
    </p:spTree>
    <p:extLst>
      <p:ext uri="{BB962C8B-B14F-4D97-AF65-F5344CB8AC3E}">
        <p14:creationId xmlns:p14="http://schemas.microsoft.com/office/powerpoint/2010/main" val="172655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90914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17536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99D1C4-7A00-4BC2-8FD8-937640773C8A}"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98986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99D1C4-7A00-4BC2-8FD8-937640773C8A}"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47652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99D1C4-7A00-4BC2-8FD8-937640773C8A}"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94894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99D1C4-7A00-4BC2-8FD8-937640773C8A}"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314992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9D1C4-7A00-4BC2-8FD8-937640773C8A}"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716835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9D1C4-7A00-4BC2-8FD8-937640773C8A}"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31972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9D1C4-7A00-4BC2-8FD8-937640773C8A}"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107715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75726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9D1C4-7A00-4BC2-8FD8-937640773C8A}"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F19BD1-3CFB-49E5-9F42-48A23E4780AA}" type="slidenum">
              <a:rPr lang="en-GB" smtClean="0"/>
              <a:t>‹#›</a:t>
            </a:fld>
            <a:endParaRPr lang="en-GB"/>
          </a:p>
        </p:txBody>
      </p:sp>
    </p:spTree>
    <p:extLst>
      <p:ext uri="{BB962C8B-B14F-4D97-AF65-F5344CB8AC3E}">
        <p14:creationId xmlns:p14="http://schemas.microsoft.com/office/powerpoint/2010/main" val="255335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9D1C4-7A00-4BC2-8FD8-937640773C8A}" type="datetimeFigureOut">
              <a:rPr lang="en-GB" smtClean="0"/>
              <a:t>08/03/2024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19BD1-3CFB-49E5-9F42-48A23E4780AA}" type="slidenum">
              <a:rPr lang="en-GB" smtClean="0"/>
              <a:t>‹#›</a:t>
            </a:fld>
            <a:endParaRPr lang="en-GB"/>
          </a:p>
        </p:txBody>
      </p:sp>
    </p:spTree>
    <p:extLst>
      <p:ext uri="{BB962C8B-B14F-4D97-AF65-F5344CB8AC3E}">
        <p14:creationId xmlns:p14="http://schemas.microsoft.com/office/powerpoint/2010/main" val="651054718"/>
      </p:ext>
    </p:extLst>
  </p:cSld>
  <p:clrMap bg1="lt1" tx1="dk1" bg2="lt2" tx2="dk2" accent1="accent1" accent2="accent2" accent3="accent3" accent4="accent4" accent5="accent5" accent6="accent6" hlink="hlink" folHlink="folHlink"/>
  <p:sldLayoutIdLst>
    <p:sldLayoutId id="2147483661"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forms.office.com/e/b5PCpJJJ3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decorative image is part of the Education Scotland branding. It is 2 teal-coloured overlapping triangle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7" y="3662274"/>
            <a:ext cx="12209380" cy="3226519"/>
          </a:xfrm>
          <a:prstGeom prst="rect">
            <a:avLst/>
          </a:prstGeom>
        </p:spPr>
      </p:pic>
      <p:pic>
        <p:nvPicPr>
          <p:cNvPr id="5" name="Picture 4" descr="This is the Education Scotland logo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sp>
        <p:nvSpPr>
          <p:cNvPr id="7" name="Title 6"/>
          <p:cNvSpPr>
            <a:spLocks noGrp="1"/>
          </p:cNvSpPr>
          <p:nvPr>
            <p:ph type="title" idx="4294967295"/>
          </p:nvPr>
        </p:nvSpPr>
        <p:spPr>
          <a:xfrm>
            <a:off x="836699" y="1964143"/>
            <a:ext cx="10180773"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and Equalities Professional Learning Framework</a:t>
            </a:r>
            <a:endParaRPr lang="en-US" dirty="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rgbClr val="00ABB5"/>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Segoe UI"/>
                <a:ea typeface="+mn-ea"/>
                <a:cs typeface="Segoe UI"/>
              </a:rPr>
              <a:t>Talking about Diversity</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00ABB5"/>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D99694"/>
                </a:solidFill>
                <a:effectLst/>
                <a:uLnTx/>
                <a:uFillTx/>
                <a:latin typeface="Segoe UI"/>
                <a:ea typeface="+mn-ea"/>
                <a:cs typeface="Segoe UI"/>
              </a:rPr>
              <a:t>Level – Informed </a:t>
            </a:r>
            <a:endParaRPr kumimoji="0" lang="en-GB" sz="3600" b="1" i="0" u="none" strike="noStrike" kern="1200" cap="none" spc="0" normalizeH="0" baseline="0" noProof="0" dirty="0">
              <a:ln>
                <a:noFill/>
              </a:ln>
              <a:solidFill>
                <a:srgbClr val="D99694"/>
              </a:solidFill>
              <a:effectLst/>
              <a:uLnTx/>
              <a:uFillTx/>
              <a:latin typeface="Segoe UI" panose="020B0502040204020203" pitchFamily="34" charset="0"/>
              <a:ea typeface="+mn-ea"/>
              <a:cs typeface="Segoe UI" panose="020B0502040204020203" pitchFamily="34" charset="0"/>
            </a:endParaRPr>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Do luchd-ionnsachaidh na h-Alba, le luchd-foghlaim Alba </a:t>
            </a:r>
          </a:p>
        </p:txBody>
      </p:sp>
      <p:pic>
        <p:nvPicPr>
          <p:cNvPr id="2" name="Picture 1" descr="This is the  Education Scotland, Inclusion, Wellbeing and Equalitie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65426" y="475679"/>
            <a:ext cx="1961623" cy="1005705"/>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0165" y="475679"/>
            <a:ext cx="1207497" cy="1013701"/>
          </a:xfrm>
          <a:prstGeom prst="rect">
            <a:avLst/>
          </a:prstGeom>
        </p:spPr>
      </p:pic>
      <p:pic>
        <p:nvPicPr>
          <p:cNvPr id="11" name="Picture 10" descr="This image represents Wellbeing and Care. Inside a centrally placed heart shape are 3 stylised icons representing gender neutral children and young people. One icon represents wheelchair users.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sp>
        <p:nvSpPr>
          <p:cNvPr id="3" name="Rectangle 2">
            <a:extLst>
              <a:ext uri="{FF2B5EF4-FFF2-40B4-BE49-F238E27FC236}">
                <a16:creationId xmlns:a16="http://schemas.microsoft.com/office/drawing/2014/main" id="{2D3802A0-84D6-F65D-A6B0-CE2B0721AB63}"/>
              </a:ext>
              <a:ext uri="{C183D7F6-B498-43B3-948B-1728B52AA6E4}">
                <adec:decorative xmlns:adec="http://schemas.microsoft.com/office/drawing/2017/decorative" val="1"/>
              </a:ext>
            </a:extLst>
          </p:cNvPr>
          <p:cNvSpPr/>
          <p:nvPr/>
        </p:nvSpPr>
        <p:spPr>
          <a:xfrm>
            <a:off x="3416968" y="1564105"/>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9BA73947-ABDA-F7FE-8ADF-853B1A6105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1589" y="493087"/>
            <a:ext cx="1167384" cy="978408"/>
          </a:xfrm>
          <a:prstGeom prst="rect">
            <a:avLst/>
          </a:prstGeom>
        </p:spPr>
      </p:pic>
      <p:sp>
        <p:nvSpPr>
          <p:cNvPr id="6" name="Rectangle 5">
            <a:extLst>
              <a:ext uri="{FF2B5EF4-FFF2-40B4-BE49-F238E27FC236}">
                <a16:creationId xmlns:a16="http://schemas.microsoft.com/office/drawing/2014/main" id="{F40B8C6C-DC0E-1C42-4F00-19E7FB490AD0}"/>
              </a:ext>
            </a:extLst>
          </p:cNvPr>
          <p:cNvSpPr/>
          <p:nvPr/>
        </p:nvSpPr>
        <p:spPr>
          <a:xfrm>
            <a:off x="834478" y="4680418"/>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solidFill>
                  <a:srgbClr val="B3D236"/>
                </a:solidFill>
              </a:rPr>
              <a:t>@ESInclusionTeam</a:t>
            </a:r>
            <a:endParaRPr lang="en-US" sz="2400">
              <a:solidFill>
                <a:srgbClr val="B3D236"/>
              </a:solidFill>
            </a:endParaRPr>
          </a:p>
        </p:txBody>
      </p:sp>
    </p:spTree>
    <p:extLst>
      <p:ext uri="{BB962C8B-B14F-4D97-AF65-F5344CB8AC3E}">
        <p14:creationId xmlns:p14="http://schemas.microsoft.com/office/powerpoint/2010/main" val="344562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838200" y="365125"/>
            <a:ext cx="8516731" cy="1336606"/>
          </a:xfrm>
        </p:spPr>
        <p:txBody>
          <a:bodyPr>
            <a:noAutofit/>
          </a:bodyPr>
          <a:lstStyle/>
          <a:p>
            <a:r>
              <a:rPr lang="en-GB" sz="3600" b="1">
                <a:solidFill>
                  <a:srgbClr val="00C4C4"/>
                </a:solidFill>
                <a:latin typeface="Segoe UI"/>
                <a:ea typeface="+mn-ea"/>
                <a:cs typeface="Segoe UI"/>
              </a:rPr>
              <a:t>Roots and Impact of Harmful Words</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528983" y="1571626"/>
            <a:ext cx="8746265" cy="4605337"/>
          </a:xfrm>
        </p:spPr>
        <p:txBody>
          <a:bodyPr vert="horz" lIns="91440" tIns="45720" rIns="91440" bIns="45720" rtlCol="0" anchor="t">
            <a:normAutofit/>
          </a:bodyPr>
          <a:lstStyle/>
          <a:p>
            <a:pPr marL="0" indent="0" algn="ctr">
              <a:buNone/>
            </a:pPr>
            <a:endParaRPr lang="en-GB" sz="3000">
              <a:solidFill>
                <a:srgbClr val="00ABB5"/>
              </a:solidFill>
              <a:latin typeface="Arial"/>
              <a:ea typeface="ＭＳ Ｐゴシック"/>
              <a:cs typeface="Arial"/>
            </a:endParaRPr>
          </a:p>
          <a:p>
            <a:r>
              <a:rPr lang="en-GB">
                <a:cs typeface="Calibri"/>
              </a:rPr>
              <a:t>Harmful language has a </a:t>
            </a:r>
            <a:r>
              <a:rPr lang="en-GB" b="1">
                <a:cs typeface="Calibri"/>
              </a:rPr>
              <a:t>history of violence.</a:t>
            </a:r>
            <a:endParaRPr lang="en-GB" b="1">
              <a:ea typeface="Calibri"/>
              <a:cs typeface="Calibri"/>
            </a:endParaRPr>
          </a:p>
          <a:p>
            <a:pPr marL="0" indent="0">
              <a:buNone/>
            </a:pPr>
            <a:r>
              <a:rPr lang="en-GB" sz="2400">
                <a:cs typeface="Calibri"/>
              </a:rPr>
              <a:t>We might think of words that were uttered during the oppression of certain groups of people...</a:t>
            </a:r>
            <a:endParaRPr lang="en-GB" sz="2400"/>
          </a:p>
          <a:p>
            <a:endParaRPr lang="en-GB">
              <a:cs typeface="Calibri"/>
            </a:endParaRPr>
          </a:p>
          <a:p>
            <a:r>
              <a:rPr lang="en-GB">
                <a:cs typeface="Calibri"/>
              </a:rPr>
              <a:t>Those histories have a </a:t>
            </a:r>
            <a:r>
              <a:rPr lang="en-GB" b="1">
                <a:cs typeface="Calibri"/>
              </a:rPr>
              <a:t>lasting impact today.</a:t>
            </a:r>
            <a:r>
              <a:rPr lang="en-GB">
                <a:cs typeface="Calibri"/>
              </a:rPr>
              <a:t> </a:t>
            </a:r>
          </a:p>
          <a:p>
            <a:pPr marL="0" indent="0">
              <a:buNone/>
            </a:pPr>
            <a:r>
              <a:rPr lang="en-GB" sz="2400">
                <a:cs typeface="Calibri"/>
              </a:rPr>
              <a:t>Those same words today can </a:t>
            </a:r>
            <a:r>
              <a:rPr lang="en-GB" sz="2400">
                <a:ea typeface="+mn-lt"/>
                <a:cs typeface="+mn-lt"/>
              </a:rPr>
              <a:t>cause a person to hide or even hate one aspect of their diverse identity: whether they are hiding their gender identity, their religion, their language, the colour of their skin, their disability and more.</a:t>
            </a:r>
            <a:endParaRPr lang="en-GB" sz="2400">
              <a:cs typeface="Calibri"/>
            </a:endParaRPr>
          </a:p>
          <a:p>
            <a:endParaRPr lang="en-GB">
              <a:cs typeface="Calibri"/>
            </a:endParaRPr>
          </a:p>
        </p:txBody>
      </p:sp>
      <p:pic>
        <p:nvPicPr>
          <p:cNvPr id="4" name="Picture 3" descr="A black and white image with a stick person being hanged.">
            <a:extLst>
              <a:ext uri="{FF2B5EF4-FFF2-40B4-BE49-F238E27FC236}">
                <a16:creationId xmlns:a16="http://schemas.microsoft.com/office/drawing/2014/main" id="{1DDA3BAB-F715-2C3D-8314-CD2F9C2AF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5576" y="724797"/>
            <a:ext cx="1705804" cy="1697797"/>
          </a:xfrm>
          <a:prstGeom prst="rect">
            <a:avLst/>
          </a:prstGeom>
        </p:spPr>
      </p:pic>
      <p:pic>
        <p:nvPicPr>
          <p:cNvPr id="5" name="Picture 4" descr="A black and white symbol of a person in a fire&#10;&#10;">
            <a:extLst>
              <a:ext uri="{FF2B5EF4-FFF2-40B4-BE49-F238E27FC236}">
                <a16:creationId xmlns:a16="http://schemas.microsoft.com/office/drawing/2014/main" id="{45B885E0-7589-D157-5270-D25F8D9442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5183" y="2682001"/>
            <a:ext cx="1837635" cy="1736954"/>
          </a:xfrm>
          <a:prstGeom prst="rect">
            <a:avLst/>
          </a:prstGeom>
        </p:spPr>
      </p:pic>
      <p:pic>
        <p:nvPicPr>
          <p:cNvPr id="6" name="Picture 5" descr="A person looking at a mirror with slumped shoulders.">
            <a:extLst>
              <a:ext uri="{FF2B5EF4-FFF2-40B4-BE49-F238E27FC236}">
                <a16:creationId xmlns:a16="http://schemas.microsoft.com/office/drawing/2014/main" id="{98260D21-AB00-A2C0-C3DC-1BD6247448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8744" y="4638743"/>
            <a:ext cx="1390512" cy="1953730"/>
          </a:xfrm>
          <a:prstGeom prst="rect">
            <a:avLst/>
          </a:prstGeom>
        </p:spPr>
      </p:pic>
    </p:spTree>
    <p:extLst>
      <p:ext uri="{BB962C8B-B14F-4D97-AF65-F5344CB8AC3E}">
        <p14:creationId xmlns:p14="http://schemas.microsoft.com/office/powerpoint/2010/main" val="88433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838200" y="254690"/>
            <a:ext cx="10515600" cy="1325563"/>
          </a:xfrm>
        </p:spPr>
        <p:txBody>
          <a:bodyPr>
            <a:normAutofit/>
          </a:bodyPr>
          <a:lstStyle/>
          <a:p>
            <a:r>
              <a:rPr lang="en-GB" sz="3600" b="1">
                <a:solidFill>
                  <a:srgbClr val="00C4C4"/>
                </a:solidFill>
                <a:latin typeface="Segoe UI"/>
                <a:ea typeface="+mn-ea"/>
                <a:cs typeface="Segoe UI"/>
              </a:rPr>
              <a:t>When we make mistakes...</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644849" y="1483279"/>
            <a:ext cx="7848691" cy="5212728"/>
          </a:xfrm>
        </p:spPr>
        <p:txBody>
          <a:bodyPr vert="horz" lIns="91440" tIns="45720" rIns="91440" bIns="45720" rtlCol="0" anchor="t">
            <a:noAutofit/>
          </a:bodyPr>
          <a:lstStyle/>
          <a:p>
            <a:pPr marL="0" indent="0">
              <a:buNone/>
            </a:pPr>
            <a:r>
              <a:rPr lang="en-GB" sz="2400" dirty="0">
                <a:latin typeface="Calibri"/>
                <a:cs typeface="Calibri"/>
              </a:rPr>
              <a:t>Developing language that is respectful and inclusive is a skill that </a:t>
            </a:r>
            <a:r>
              <a:rPr lang="en-GB" sz="2400" b="1" dirty="0">
                <a:latin typeface="Calibri"/>
                <a:cs typeface="Calibri"/>
              </a:rPr>
              <a:t>requires time and practice</a:t>
            </a:r>
            <a:r>
              <a:rPr lang="en-GB" sz="2400" dirty="0">
                <a:latin typeface="Calibri"/>
                <a:cs typeface="Calibri"/>
              </a:rPr>
              <a:t>. </a:t>
            </a:r>
            <a:endParaRPr lang="en-GB" sz="2400" dirty="0">
              <a:solidFill>
                <a:srgbClr val="00ABB5"/>
              </a:solidFill>
              <a:latin typeface="Arial"/>
              <a:ea typeface="ＭＳ Ｐゴシック"/>
              <a:cs typeface="Arial"/>
            </a:endParaRPr>
          </a:p>
          <a:p>
            <a:r>
              <a:rPr lang="en-GB" sz="2400" dirty="0">
                <a:latin typeface="Calibri"/>
                <a:cs typeface="Calibri"/>
              </a:rPr>
              <a:t>Instead of feeling defensive or embarrassed when someone points out that we used the wrong language...</a:t>
            </a:r>
            <a:endParaRPr lang="en-GB" sz="2400" dirty="0">
              <a:latin typeface="Calibri"/>
              <a:ea typeface="Calibri"/>
              <a:cs typeface="Calibri"/>
            </a:endParaRPr>
          </a:p>
          <a:p>
            <a:r>
              <a:rPr lang="en-GB" sz="2400" dirty="0">
                <a:latin typeface="Calibri"/>
                <a:cs typeface="Calibri"/>
              </a:rPr>
              <a:t>It’s more effective to be </a:t>
            </a:r>
            <a:r>
              <a:rPr lang="en-GB" sz="2400" b="1" dirty="0">
                <a:latin typeface="Calibri"/>
                <a:cs typeface="Calibri"/>
              </a:rPr>
              <a:t>curious</a:t>
            </a:r>
            <a:r>
              <a:rPr lang="en-GB" sz="2400" dirty="0">
                <a:latin typeface="Calibri"/>
                <a:cs typeface="Calibri"/>
              </a:rPr>
              <a:t>, </a:t>
            </a:r>
            <a:r>
              <a:rPr lang="en-GB" sz="2400" b="1" dirty="0">
                <a:latin typeface="Calibri"/>
                <a:cs typeface="Calibri"/>
              </a:rPr>
              <a:t>humble </a:t>
            </a:r>
            <a:r>
              <a:rPr lang="en-GB" sz="2400" dirty="0">
                <a:latin typeface="Calibri"/>
                <a:cs typeface="Calibri"/>
              </a:rPr>
              <a:t>and </a:t>
            </a:r>
            <a:r>
              <a:rPr lang="en-GB" sz="2400" b="1" dirty="0">
                <a:latin typeface="Calibri"/>
                <a:cs typeface="Calibri"/>
              </a:rPr>
              <a:t>open</a:t>
            </a:r>
            <a:r>
              <a:rPr lang="en-GB" sz="2400" dirty="0">
                <a:latin typeface="Calibri"/>
                <a:cs typeface="Calibri"/>
              </a:rPr>
              <a:t>, adopting a </a:t>
            </a:r>
            <a:r>
              <a:rPr lang="en-GB" sz="2400" b="1" dirty="0">
                <a:latin typeface="Calibri"/>
                <a:cs typeface="Calibri"/>
              </a:rPr>
              <a:t>growth mindset</a:t>
            </a:r>
            <a:r>
              <a:rPr lang="en-GB" sz="2400" dirty="0">
                <a:latin typeface="Calibri"/>
                <a:cs typeface="Calibri"/>
              </a:rPr>
              <a:t>.</a:t>
            </a:r>
            <a:endParaRPr lang="en-GB" sz="2400" dirty="0">
              <a:ea typeface="Calibri"/>
              <a:cs typeface="Calibri"/>
            </a:endParaRPr>
          </a:p>
          <a:p>
            <a:pPr marL="0" indent="0">
              <a:buNone/>
            </a:pPr>
            <a:r>
              <a:rPr lang="en-GB" sz="2400" dirty="0">
                <a:latin typeface="Calibri"/>
                <a:cs typeface="Calibri"/>
              </a:rPr>
              <a:t>When we make a mistake:</a:t>
            </a:r>
            <a:endParaRPr lang="en-GB" sz="2400" dirty="0">
              <a:latin typeface="Calibri"/>
              <a:ea typeface="Calibri"/>
              <a:cs typeface="Calibri"/>
            </a:endParaRPr>
          </a:p>
          <a:p>
            <a:pPr marL="514350" indent="-514350">
              <a:buAutoNum type="arabicPeriod"/>
            </a:pPr>
            <a:r>
              <a:rPr lang="en-GB" sz="2400" dirty="0">
                <a:latin typeface="Calibri"/>
                <a:cs typeface="Calibri"/>
              </a:rPr>
              <a:t> we can </a:t>
            </a:r>
            <a:r>
              <a:rPr lang="en-GB" sz="2400" b="1" dirty="0">
                <a:latin typeface="Calibri"/>
                <a:cs typeface="Calibri"/>
              </a:rPr>
              <a:t>apologise</a:t>
            </a:r>
            <a:r>
              <a:rPr lang="en-GB" sz="2400" dirty="0">
                <a:latin typeface="Calibri"/>
                <a:cs typeface="Calibri"/>
              </a:rPr>
              <a:t> and </a:t>
            </a:r>
            <a:r>
              <a:rPr lang="en-GB" sz="2400" b="1" dirty="0">
                <a:latin typeface="Calibri"/>
                <a:cs typeface="Calibri"/>
              </a:rPr>
              <a:t>thank </a:t>
            </a:r>
            <a:r>
              <a:rPr lang="en-GB" sz="2400" dirty="0">
                <a:latin typeface="Calibri"/>
                <a:cs typeface="Calibri"/>
              </a:rPr>
              <a:t>people for raising our awareness</a:t>
            </a:r>
            <a:endParaRPr lang="en-GB" sz="2400" b="1" dirty="0">
              <a:latin typeface="Calibri"/>
              <a:ea typeface="Calibri"/>
              <a:cs typeface="Calibri"/>
            </a:endParaRPr>
          </a:p>
          <a:p>
            <a:pPr marL="514350" indent="-514350">
              <a:buAutoNum type="arabicPeriod"/>
            </a:pPr>
            <a:r>
              <a:rPr lang="en-GB" sz="2400" dirty="0">
                <a:latin typeface="Calibri"/>
                <a:cs typeface="Calibri"/>
              </a:rPr>
              <a:t> do our best to </a:t>
            </a:r>
            <a:r>
              <a:rPr lang="en-GB" sz="2400" b="1" dirty="0">
                <a:latin typeface="Calibri"/>
                <a:cs typeface="Calibri"/>
              </a:rPr>
              <a:t>listen </a:t>
            </a:r>
            <a:r>
              <a:rPr lang="en-GB" sz="2400" dirty="0">
                <a:latin typeface="Calibri"/>
                <a:cs typeface="Calibri"/>
              </a:rPr>
              <a:t>and </a:t>
            </a:r>
            <a:r>
              <a:rPr lang="en-GB" sz="2400" b="1" dirty="0">
                <a:latin typeface="Calibri"/>
                <a:cs typeface="Calibri"/>
              </a:rPr>
              <a:t>learn </a:t>
            </a:r>
            <a:r>
              <a:rPr lang="en-GB" sz="2400" dirty="0">
                <a:latin typeface="Calibri"/>
                <a:cs typeface="Calibri"/>
              </a:rPr>
              <a:t>from the mistake (so we don’t keep repeating the mistake) </a:t>
            </a:r>
            <a:endParaRPr lang="en-GB" sz="2400" dirty="0">
              <a:latin typeface="Calibri"/>
              <a:ea typeface="Calibri"/>
              <a:cs typeface="Calibri"/>
            </a:endParaRPr>
          </a:p>
          <a:p>
            <a:pPr marL="514350" indent="-514350">
              <a:buAutoNum type="arabicPeriod"/>
            </a:pPr>
            <a:r>
              <a:rPr lang="en-GB" sz="2400" dirty="0">
                <a:latin typeface="Calibri"/>
                <a:cs typeface="Calibri"/>
              </a:rPr>
              <a:t> </a:t>
            </a:r>
            <a:r>
              <a:rPr lang="en-GB" sz="2400" b="1" dirty="0">
                <a:latin typeface="Calibri"/>
                <a:cs typeface="Calibri"/>
              </a:rPr>
              <a:t>keep learning</a:t>
            </a:r>
            <a:r>
              <a:rPr lang="en-GB" sz="2400" dirty="0">
                <a:latin typeface="Calibri"/>
                <a:cs typeface="Calibri"/>
              </a:rPr>
              <a:t>, talking about, and taking </a:t>
            </a:r>
            <a:r>
              <a:rPr lang="en-GB" sz="2400" dirty="0">
                <a:cs typeface="Calibri"/>
              </a:rPr>
              <a:t>action on </a:t>
            </a:r>
            <a:r>
              <a:rPr lang="en-GB" sz="2400" b="1" dirty="0">
                <a:latin typeface="Calibri"/>
                <a:cs typeface="Calibri"/>
              </a:rPr>
              <a:t>the </a:t>
            </a:r>
            <a:r>
              <a:rPr lang="en-GB" sz="2400" b="1" dirty="0">
                <a:cs typeface="Calibri"/>
              </a:rPr>
              <a:t>issues</a:t>
            </a:r>
            <a:r>
              <a:rPr lang="en-GB" sz="2400" dirty="0">
                <a:latin typeface="Calibri"/>
                <a:cs typeface="Calibri"/>
              </a:rPr>
              <a:t>.</a:t>
            </a:r>
            <a:r>
              <a:rPr lang="en-GB" sz="2600" dirty="0">
                <a:cs typeface="Calibri"/>
              </a:rPr>
              <a:t> </a:t>
            </a:r>
            <a:endParaRPr lang="en-GB" sz="2600">
              <a:latin typeface="Calibri"/>
              <a:cs typeface="Calibri"/>
            </a:endParaRPr>
          </a:p>
          <a:p>
            <a:endParaRPr lang="en-GB">
              <a:cs typeface="Calibri"/>
            </a:endParaRPr>
          </a:p>
          <a:p>
            <a:endParaRPr lang="en-GB">
              <a:cs typeface="Calibri"/>
            </a:endParaRPr>
          </a:p>
          <a:p>
            <a:endParaRPr lang="en-GB">
              <a:cs typeface="Calibri"/>
            </a:endParaRPr>
          </a:p>
        </p:txBody>
      </p:sp>
      <p:pic>
        <p:nvPicPr>
          <p:cNvPr id="5" name="Picture 4" descr="A black and white speech bubble with the word &quot;Oops!&quot;">
            <a:extLst>
              <a:ext uri="{FF2B5EF4-FFF2-40B4-BE49-F238E27FC236}">
                <a16:creationId xmlns:a16="http://schemas.microsoft.com/office/drawing/2014/main" id="{2F6E2882-2890-73BA-3AF6-CAFE57195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6748" y="762946"/>
            <a:ext cx="2743200" cy="2571238"/>
          </a:xfrm>
          <a:prstGeom prst="rect">
            <a:avLst/>
          </a:prstGeom>
        </p:spPr>
      </p:pic>
      <p:pic>
        <p:nvPicPr>
          <p:cNvPr id="6" name="Picture 5" descr="A flower with text on a white background and the words &quot;growth mindset&quot;">
            <a:extLst>
              <a:ext uri="{FF2B5EF4-FFF2-40B4-BE49-F238E27FC236}">
                <a16:creationId xmlns:a16="http://schemas.microsoft.com/office/drawing/2014/main" id="{71AF432F-E3D9-B2DF-D541-AD97BB47B6E9}"/>
              </a:ext>
            </a:extLst>
          </p:cNvPr>
          <p:cNvPicPr>
            <a:picLocks noChangeAspect="1"/>
          </p:cNvPicPr>
          <p:nvPr/>
        </p:nvPicPr>
        <p:blipFill>
          <a:blip r:embed="rId4"/>
          <a:stretch>
            <a:fillRect/>
          </a:stretch>
        </p:blipFill>
        <p:spPr>
          <a:xfrm>
            <a:off x="9000572" y="3878676"/>
            <a:ext cx="2495550" cy="2524125"/>
          </a:xfrm>
          <a:prstGeom prst="rect">
            <a:avLst/>
          </a:prstGeom>
        </p:spPr>
      </p:pic>
    </p:spTree>
    <p:extLst>
      <p:ext uri="{BB962C8B-B14F-4D97-AF65-F5344CB8AC3E}">
        <p14:creationId xmlns:p14="http://schemas.microsoft.com/office/powerpoint/2010/main" val="1120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407504" y="309913"/>
            <a:ext cx="7269497" cy="1325563"/>
          </a:xfrm>
        </p:spPr>
        <p:txBody>
          <a:bodyPr>
            <a:normAutofit/>
          </a:bodyPr>
          <a:lstStyle/>
          <a:p>
            <a:r>
              <a:rPr lang="en-GB" sz="3600" b="1">
                <a:solidFill>
                  <a:srgbClr val="00C4C4"/>
                </a:solidFill>
                <a:latin typeface="Segoe UI"/>
                <a:ea typeface="+mn-ea"/>
                <a:cs typeface="Segoe UI"/>
              </a:rPr>
              <a:t>An apology can look like this:</a:t>
            </a:r>
            <a:endParaRPr lang="en-US">
              <a:ea typeface="+mn-ea"/>
              <a:cs typeface="Calibri Light" panose="020F0302020204030204"/>
            </a:endParaRPr>
          </a:p>
        </p:txBody>
      </p:sp>
      <p:sp>
        <p:nvSpPr>
          <p:cNvPr id="4" name="Speech Bubble: Rectangle with Corners Rounded 3">
            <a:extLst>
              <a:ext uri="{FF2B5EF4-FFF2-40B4-BE49-F238E27FC236}">
                <a16:creationId xmlns:a16="http://schemas.microsoft.com/office/drawing/2014/main" id="{844A99DB-7D2F-33D2-08F3-86840D6C1861}"/>
              </a:ext>
            </a:extLst>
          </p:cNvPr>
          <p:cNvSpPr/>
          <p:nvPr/>
        </p:nvSpPr>
        <p:spPr>
          <a:xfrm flipH="1">
            <a:off x="819510" y="2962029"/>
            <a:ext cx="4461564" cy="213139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cs typeface="Calibri"/>
              </a:rPr>
              <a:t>I'm sorry, I wasn't aware that terminology was outdated. Thank you for raising my awareness. I'll make sure to use better language next time.</a:t>
            </a:r>
            <a:endParaRPr lang="en-GB" sz="2400"/>
          </a:p>
        </p:txBody>
      </p:sp>
      <p:sp>
        <p:nvSpPr>
          <p:cNvPr id="5" name="Speech Bubble: Rectangle with Corners Rounded 4">
            <a:extLst>
              <a:ext uri="{FF2B5EF4-FFF2-40B4-BE49-F238E27FC236}">
                <a16:creationId xmlns:a16="http://schemas.microsoft.com/office/drawing/2014/main" id="{F6DD2236-3FEC-D648-82EC-75DA1B1DAD88}"/>
              </a:ext>
            </a:extLst>
          </p:cNvPr>
          <p:cNvSpPr/>
          <p:nvPr/>
        </p:nvSpPr>
        <p:spPr>
          <a:xfrm>
            <a:off x="6467953" y="1942464"/>
            <a:ext cx="4649303" cy="265208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cs typeface="Calibri"/>
              </a:rPr>
              <a:t>Sorry, I didn't know you used the "they/them" pronouns. I'll do my best to use your correct pronouns and I'm grateful for your patience with this as it might take me a while to adjust.</a:t>
            </a:r>
          </a:p>
        </p:txBody>
      </p:sp>
    </p:spTree>
    <p:extLst>
      <p:ext uri="{BB962C8B-B14F-4D97-AF65-F5344CB8AC3E}">
        <p14:creationId xmlns:p14="http://schemas.microsoft.com/office/powerpoint/2010/main" val="371510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828040" y="122610"/>
            <a:ext cx="10515600" cy="1325563"/>
          </a:xfrm>
        </p:spPr>
        <p:txBody>
          <a:bodyPr>
            <a:normAutofit/>
          </a:bodyPr>
          <a:lstStyle/>
          <a:p>
            <a:r>
              <a:rPr lang="en-GB" sz="3600" b="1">
                <a:solidFill>
                  <a:srgbClr val="00C4C4"/>
                </a:solidFill>
                <a:latin typeface="Segoe UI"/>
                <a:ea typeface="+mn-ea"/>
                <a:cs typeface="Segoe UI"/>
              </a:rPr>
              <a:t>No One Size Fits All</a:t>
            </a:r>
            <a:endParaRPr lang="en-US">
              <a:ea typeface="+mn-ea"/>
            </a:endParaRP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3713169" y="1310559"/>
            <a:ext cx="8029804" cy="5212728"/>
          </a:xfrm>
        </p:spPr>
        <p:txBody>
          <a:bodyPr vert="horz" lIns="91440" tIns="45720" rIns="91440" bIns="45720" rtlCol="0" anchor="t">
            <a:normAutofit/>
          </a:bodyPr>
          <a:lstStyle/>
          <a:p>
            <a:r>
              <a:rPr lang="en-GB" sz="2400">
                <a:latin typeface="Calibri"/>
                <a:ea typeface="ＭＳ Ｐゴシック"/>
                <a:cs typeface="Calibri"/>
              </a:rPr>
              <a:t>Not everyone agrees on terminology and there is </a:t>
            </a:r>
            <a:r>
              <a:rPr lang="en-GB" sz="2400" b="1">
                <a:latin typeface="Calibri"/>
                <a:ea typeface="ＭＳ Ｐゴシック"/>
                <a:cs typeface="Calibri"/>
              </a:rPr>
              <a:t>no one word / one size that fits all</a:t>
            </a:r>
            <a:r>
              <a:rPr lang="en-GB" sz="2400">
                <a:latin typeface="Calibri"/>
                <a:ea typeface="ＭＳ Ｐゴシック"/>
                <a:cs typeface="Calibri"/>
              </a:rPr>
              <a:t>. </a:t>
            </a:r>
          </a:p>
          <a:p>
            <a:pPr marL="0" indent="0">
              <a:buNone/>
            </a:pPr>
            <a:r>
              <a:rPr lang="en-GB" sz="2000">
                <a:latin typeface="Calibri"/>
                <a:cs typeface="Calibri"/>
              </a:rPr>
              <a:t>For example, the UN Convention for the Rights of Persons with Disabilities (CRPD) protects the rights of “people with disabilities” and some prefer being referred to as a "disabled people." </a:t>
            </a:r>
            <a:endParaRPr lang="en-GB" sz="2000">
              <a:latin typeface="Calibri"/>
              <a:ea typeface="Calibri"/>
              <a:cs typeface="Calibri"/>
            </a:endParaRPr>
          </a:p>
          <a:p>
            <a:pPr marL="0" indent="0">
              <a:buNone/>
            </a:pPr>
            <a:endParaRPr lang="en-GB" sz="2000">
              <a:latin typeface="Calibri"/>
              <a:cs typeface="Calibri"/>
            </a:endParaRPr>
          </a:p>
          <a:p>
            <a:r>
              <a:rPr lang="en-GB" sz="2400">
                <a:latin typeface="Calibri"/>
                <a:cs typeface="Calibri"/>
              </a:rPr>
              <a:t>Either way, the word “</a:t>
            </a:r>
            <a:r>
              <a:rPr lang="en-GB" sz="2400" b="1">
                <a:latin typeface="Calibri"/>
                <a:cs typeface="Calibri"/>
              </a:rPr>
              <a:t>people</a:t>
            </a:r>
            <a:r>
              <a:rPr lang="en-GB" sz="2400">
                <a:latin typeface="Calibri"/>
                <a:cs typeface="Calibri"/>
              </a:rPr>
              <a:t>” is essential as it </a:t>
            </a:r>
            <a:r>
              <a:rPr lang="en-GB" sz="2400" b="1">
                <a:latin typeface="Calibri"/>
                <a:cs typeface="Calibri"/>
              </a:rPr>
              <a:t>humanises the people</a:t>
            </a:r>
            <a:r>
              <a:rPr lang="en-GB" sz="2400">
                <a:latin typeface="Calibri"/>
                <a:cs typeface="Calibri"/>
              </a:rPr>
              <a:t> behind the labels. </a:t>
            </a:r>
          </a:p>
          <a:p>
            <a:pPr marL="0" indent="0">
              <a:buNone/>
            </a:pPr>
            <a:r>
              <a:rPr lang="en-GB" sz="2000">
                <a:latin typeface="Calibri"/>
                <a:cs typeface="Calibri"/>
              </a:rPr>
              <a:t>That means “disabled people” instead of “the disabled” and “ethnic minority people” instead “ethnic minorities” and “ethnics.” </a:t>
            </a:r>
            <a:endParaRPr lang="en-GB" sz="2000">
              <a:cs typeface="Calibri" panose="020F0502020204030204"/>
            </a:endParaRPr>
          </a:p>
          <a:p>
            <a:pPr marL="0" indent="0">
              <a:buNone/>
            </a:pPr>
            <a:endParaRPr lang="en-GB" sz="2000">
              <a:latin typeface="Calibri"/>
              <a:cs typeface="Calibri"/>
            </a:endParaRPr>
          </a:p>
          <a:p>
            <a:r>
              <a:rPr lang="en-GB" sz="2400" b="1">
                <a:latin typeface="Calibri"/>
                <a:cs typeface="Calibri"/>
              </a:rPr>
              <a:t>If you don’t know which language to use, find out </a:t>
            </a:r>
            <a:r>
              <a:rPr lang="en-GB" sz="2400">
                <a:latin typeface="Calibri"/>
                <a:cs typeface="Calibri"/>
              </a:rPr>
              <a:t>by doing your own research, </a:t>
            </a:r>
            <a:r>
              <a:rPr lang="en-GB" sz="2400" b="1">
                <a:latin typeface="Calibri"/>
                <a:cs typeface="Calibri"/>
              </a:rPr>
              <a:t>being open to change</a:t>
            </a:r>
            <a:r>
              <a:rPr lang="en-GB" sz="2400">
                <a:latin typeface="Calibri"/>
                <a:cs typeface="Calibri"/>
              </a:rPr>
              <a:t>, and where appropriate, </a:t>
            </a:r>
            <a:r>
              <a:rPr lang="en-GB" sz="2400" b="1">
                <a:latin typeface="Calibri"/>
                <a:cs typeface="Calibri"/>
              </a:rPr>
              <a:t>asking </a:t>
            </a:r>
            <a:r>
              <a:rPr lang="en-GB" sz="2400">
                <a:latin typeface="Calibri"/>
                <a:cs typeface="Calibri"/>
              </a:rPr>
              <a:t>people how they wish to be referred to. </a:t>
            </a:r>
          </a:p>
          <a:p>
            <a:endParaRPr lang="en-GB">
              <a:latin typeface="Calibri"/>
              <a:cs typeface="Calibri"/>
            </a:endParaRPr>
          </a:p>
          <a:p>
            <a:pPr marL="0" indent="0">
              <a:buNone/>
            </a:pPr>
            <a:endParaRPr lang="en-GB" sz="2600">
              <a:cs typeface="Calibri"/>
            </a:endParaRPr>
          </a:p>
          <a:p>
            <a:pPr marL="0" indent="0">
              <a:buNone/>
            </a:pPr>
            <a:endParaRPr lang="en-GB">
              <a:latin typeface="Calibri"/>
              <a:cs typeface="Calibri"/>
            </a:endParaRPr>
          </a:p>
          <a:p>
            <a:endParaRPr lang="en-GB">
              <a:cs typeface="Calibri"/>
            </a:endParaRPr>
          </a:p>
          <a:p>
            <a:endParaRPr lang="en-GB">
              <a:cs typeface="Calibri"/>
            </a:endParaRPr>
          </a:p>
          <a:p>
            <a:endParaRPr lang="en-GB">
              <a:cs typeface="Calibri"/>
            </a:endParaRPr>
          </a:p>
        </p:txBody>
      </p:sp>
      <p:pic>
        <p:nvPicPr>
          <p:cNvPr id="4" name="Picture 3" descr="Fingers holding a label stating: One Size Fits None">
            <a:extLst>
              <a:ext uri="{FF2B5EF4-FFF2-40B4-BE49-F238E27FC236}">
                <a16:creationId xmlns:a16="http://schemas.microsoft.com/office/drawing/2014/main" id="{5B4141E7-F095-839B-8BA2-3CA78108D0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46"/>
          <a:stretch/>
        </p:blipFill>
        <p:spPr>
          <a:xfrm>
            <a:off x="568960" y="1586873"/>
            <a:ext cx="2905769" cy="4476757"/>
          </a:xfrm>
          <a:prstGeom prst="rect">
            <a:avLst/>
          </a:prstGeom>
        </p:spPr>
      </p:pic>
    </p:spTree>
    <p:extLst>
      <p:ext uri="{BB962C8B-B14F-4D97-AF65-F5344CB8AC3E}">
        <p14:creationId xmlns:p14="http://schemas.microsoft.com/office/powerpoint/2010/main" val="9621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502396" y="189584"/>
            <a:ext cx="6695066" cy="1325563"/>
          </a:xfrm>
        </p:spPr>
        <p:txBody>
          <a:bodyPr>
            <a:normAutofit/>
          </a:bodyPr>
          <a:lstStyle/>
          <a:p>
            <a:r>
              <a:rPr lang="en-GB" sz="3600" b="1">
                <a:solidFill>
                  <a:srgbClr val="00C4C4"/>
                </a:solidFill>
                <a:latin typeface="Segoe UI"/>
                <a:ea typeface="+mn-ea"/>
                <a:cs typeface="Segoe UI"/>
              </a:rPr>
              <a:t>Culture: Normalising Diversity</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506387" y="1874403"/>
            <a:ext cx="10861007" cy="3917567"/>
          </a:xfrm>
        </p:spPr>
        <p:txBody>
          <a:bodyPr vert="horz" lIns="91440" tIns="45720" rIns="91440" bIns="45720" rtlCol="0" anchor="t">
            <a:noAutofit/>
          </a:bodyPr>
          <a:lstStyle/>
          <a:p>
            <a:pPr marL="0" indent="0">
              <a:buNone/>
            </a:pPr>
            <a:r>
              <a:rPr lang="en-GB" sz="2400">
                <a:cs typeface="Calibri"/>
              </a:rPr>
              <a:t>If anyone does not understand a particular word or underlying concept, it is fine to </a:t>
            </a:r>
            <a:r>
              <a:rPr lang="en-GB" sz="2400" b="1">
                <a:cs typeface="Calibri"/>
              </a:rPr>
              <a:t>ask and find out</a:t>
            </a:r>
            <a:r>
              <a:rPr lang="en-GB" sz="2400">
                <a:cs typeface="Calibri"/>
              </a:rPr>
              <a:t>.</a:t>
            </a:r>
          </a:p>
          <a:p>
            <a:endParaRPr lang="en-GB" sz="2400">
              <a:cs typeface="Calibri"/>
            </a:endParaRPr>
          </a:p>
          <a:p>
            <a:pPr marL="0" indent="0">
              <a:buNone/>
            </a:pPr>
            <a:r>
              <a:rPr lang="en-GB" sz="2400">
                <a:cs typeface="Calibri"/>
              </a:rPr>
              <a:t>When we </a:t>
            </a:r>
            <a:r>
              <a:rPr lang="en-GB" sz="2400" b="1">
                <a:cs typeface="Calibri"/>
              </a:rPr>
              <a:t>model the process</a:t>
            </a:r>
            <a:r>
              <a:rPr lang="en-GB" sz="2400">
                <a:cs typeface="Calibri"/>
              </a:rPr>
              <a:t> of</a:t>
            </a:r>
            <a:r>
              <a:rPr lang="en-GB" sz="2400" b="1">
                <a:cs typeface="Calibri"/>
              </a:rPr>
              <a:t>:</a:t>
            </a:r>
            <a:endParaRPr lang="en-GB">
              <a:cs typeface="Calibri"/>
            </a:endParaRPr>
          </a:p>
          <a:p>
            <a:pPr marL="342900" indent="-342900"/>
            <a:r>
              <a:rPr lang="en-GB" sz="2400" b="1">
                <a:cs typeface="Calibri"/>
              </a:rPr>
              <a:t>apologising</a:t>
            </a:r>
            <a:endParaRPr lang="en-GB" sz="2400">
              <a:cs typeface="Calibri"/>
            </a:endParaRPr>
          </a:p>
          <a:p>
            <a:pPr marL="342900" indent="-342900"/>
            <a:r>
              <a:rPr lang="en-GB" sz="2400" b="1">
                <a:ea typeface="Calibri"/>
                <a:cs typeface="Calibri"/>
              </a:rPr>
              <a:t>being curious and respectful</a:t>
            </a:r>
          </a:p>
          <a:p>
            <a:pPr marL="342900" indent="-342900"/>
            <a:r>
              <a:rPr lang="en-GB" sz="2400" b="1">
                <a:ea typeface="Calibri"/>
                <a:cs typeface="Calibri"/>
              </a:rPr>
              <a:t>asking questions about diversity...</a:t>
            </a:r>
          </a:p>
          <a:p>
            <a:pPr marL="0" indent="0">
              <a:buNone/>
            </a:pPr>
            <a:r>
              <a:rPr lang="en-GB" sz="2400">
                <a:cs typeface="Calibri"/>
              </a:rPr>
              <a:t>… we are supporting the </a:t>
            </a:r>
            <a:r>
              <a:rPr lang="en-GB" sz="2400" b="1">
                <a:cs typeface="Calibri"/>
              </a:rPr>
              <a:t>creation a culture and ethos that</a:t>
            </a:r>
            <a:r>
              <a:rPr lang="en-GB" sz="2400">
                <a:cs typeface="Calibri"/>
              </a:rPr>
              <a:t> </a:t>
            </a:r>
            <a:r>
              <a:rPr lang="en-GB" sz="2400" b="1">
                <a:cs typeface="Calibri"/>
              </a:rPr>
              <a:t>values and</a:t>
            </a:r>
            <a:r>
              <a:rPr lang="en-GB" sz="2400">
                <a:cs typeface="Calibri"/>
              </a:rPr>
              <a:t> </a:t>
            </a:r>
            <a:r>
              <a:rPr lang="en-GB" sz="2400" b="1">
                <a:cs typeface="Calibri"/>
              </a:rPr>
              <a:t>normalises diversity</a:t>
            </a:r>
            <a:r>
              <a:rPr lang="en-GB" sz="2400">
                <a:cs typeface="Calibri"/>
              </a:rPr>
              <a:t>, where it’s OK to make mistakes and learn.</a:t>
            </a:r>
            <a:endParaRPr lang="en-GB">
              <a:cs typeface="Calibri"/>
            </a:endParaRPr>
          </a:p>
          <a:p>
            <a:endParaRPr lang="en-GB" sz="2400" i="1">
              <a:cs typeface="Calibri"/>
            </a:endParaRPr>
          </a:p>
          <a:p>
            <a:pPr marL="0" indent="0">
              <a:buNone/>
            </a:pPr>
            <a:endParaRPr lang="en-GB" sz="2000">
              <a:ea typeface="Calibri"/>
              <a:cs typeface="Calibri"/>
            </a:endParaRPr>
          </a:p>
          <a:p>
            <a:endParaRPr lang="en-GB" sz="2000">
              <a:ea typeface="Calibri"/>
              <a:cs typeface="Calibri"/>
            </a:endParaRPr>
          </a:p>
        </p:txBody>
      </p:sp>
      <p:pic>
        <p:nvPicPr>
          <p:cNvPr id="7" name="Picture 6" descr="A hand pressing a button stating help">
            <a:extLst>
              <a:ext uri="{FF2B5EF4-FFF2-40B4-BE49-F238E27FC236}">
                <a16:creationId xmlns:a16="http://schemas.microsoft.com/office/drawing/2014/main" id="{68A2CC42-3F3D-E769-E563-579EE9695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00000">
            <a:off x="7604273" y="274939"/>
            <a:ext cx="1060206" cy="1500554"/>
          </a:xfrm>
          <a:prstGeom prst="rect">
            <a:avLst/>
          </a:prstGeom>
        </p:spPr>
      </p:pic>
      <p:pic>
        <p:nvPicPr>
          <p:cNvPr id="8" name="Picture 7" descr="A black text in a rectangle stating sorry">
            <a:extLst>
              <a:ext uri="{FF2B5EF4-FFF2-40B4-BE49-F238E27FC236}">
                <a16:creationId xmlns:a16="http://schemas.microsoft.com/office/drawing/2014/main" id="{C8ADF45D-6549-3EA4-1A9E-BDB417CCF0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20000">
            <a:off x="1880282" y="5778997"/>
            <a:ext cx="1465385" cy="945093"/>
          </a:xfrm>
          <a:prstGeom prst="rect">
            <a:avLst/>
          </a:prstGeom>
        </p:spPr>
      </p:pic>
      <p:pic>
        <p:nvPicPr>
          <p:cNvPr id="9" name="Picture 8" descr="A group of children smiling&#10;&#10;">
            <a:extLst>
              <a:ext uri="{FF2B5EF4-FFF2-40B4-BE49-F238E27FC236}">
                <a16:creationId xmlns:a16="http://schemas.microsoft.com/office/drawing/2014/main" id="{43E0FEFE-E990-8D7B-34DD-7E151961CA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2124" y="5526426"/>
            <a:ext cx="5134707" cy="1326717"/>
          </a:xfrm>
          <a:prstGeom prst="rect">
            <a:avLst/>
          </a:prstGeom>
        </p:spPr>
      </p:pic>
      <p:sp>
        <p:nvSpPr>
          <p:cNvPr id="11" name="Speech Bubble: Rectangle with Corners Rounded 10">
            <a:extLst>
              <a:ext uri="{FF2B5EF4-FFF2-40B4-BE49-F238E27FC236}">
                <a16:creationId xmlns:a16="http://schemas.microsoft.com/office/drawing/2014/main" id="{F4A140BA-8A09-C6B1-3AFC-D4E8EA25DC8B}"/>
              </a:ext>
            </a:extLst>
          </p:cNvPr>
          <p:cNvSpPr/>
          <p:nvPr/>
        </p:nvSpPr>
        <p:spPr>
          <a:xfrm>
            <a:off x="9846116" y="425504"/>
            <a:ext cx="2094354" cy="110010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What does that word mean?</a:t>
            </a:r>
          </a:p>
        </p:txBody>
      </p:sp>
      <p:sp>
        <p:nvSpPr>
          <p:cNvPr id="12" name="Speech Bubble: Rectangle with Corners Rounded 11">
            <a:extLst>
              <a:ext uri="{FF2B5EF4-FFF2-40B4-BE49-F238E27FC236}">
                <a16:creationId xmlns:a16="http://schemas.microsoft.com/office/drawing/2014/main" id="{69ABCE6D-F323-2E83-FD01-3A9A14892280}"/>
              </a:ext>
            </a:extLst>
          </p:cNvPr>
          <p:cNvSpPr/>
          <p:nvPr/>
        </p:nvSpPr>
        <p:spPr>
          <a:xfrm>
            <a:off x="8137941" y="2872746"/>
            <a:ext cx="2697114" cy="1311116"/>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Thanks for raising my awareness</a:t>
            </a:r>
            <a:endParaRPr lang="en-GB" sz="2400">
              <a:ea typeface="Calibri"/>
              <a:cs typeface="Calibri"/>
            </a:endParaRPr>
          </a:p>
        </p:txBody>
      </p:sp>
    </p:spTree>
    <p:extLst>
      <p:ext uri="{BB962C8B-B14F-4D97-AF65-F5344CB8AC3E}">
        <p14:creationId xmlns:p14="http://schemas.microsoft.com/office/powerpoint/2010/main" val="413343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550653" y="227186"/>
            <a:ext cx="10515600" cy="1325563"/>
          </a:xfrm>
        </p:spPr>
        <p:txBody>
          <a:bodyPr>
            <a:normAutofit/>
          </a:bodyPr>
          <a:lstStyle/>
          <a:p>
            <a:r>
              <a:rPr lang="en-GB" sz="3600" b="1">
                <a:solidFill>
                  <a:srgbClr val="00C4C4"/>
                </a:solidFill>
                <a:latin typeface="Segoe UI"/>
                <a:ea typeface="+mn-ea"/>
                <a:cs typeface="Segoe UI"/>
              </a:rPr>
              <a:t>Self-Identification</a:t>
            </a:r>
            <a:endParaRPr lang="en-US">
              <a:ea typeface="+mn-ea"/>
            </a:endParaRP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556501" y="1328670"/>
            <a:ext cx="6620656" cy="5212728"/>
          </a:xfrm>
        </p:spPr>
        <p:txBody>
          <a:bodyPr vert="horz" lIns="91440" tIns="45720" rIns="91440" bIns="45720" rtlCol="0" anchor="t">
            <a:noAutofit/>
          </a:bodyPr>
          <a:lstStyle/>
          <a:p>
            <a:pPr marL="0" indent="0">
              <a:buNone/>
            </a:pPr>
            <a:r>
              <a:rPr lang="en-GB" sz="2400" dirty="0">
                <a:ea typeface="ＭＳ Ｐゴシック"/>
                <a:cs typeface="Calibri"/>
              </a:rPr>
              <a:t>Sometimes, we don’t have much choice about which language to use (e.g. when referring to a specific study or filling in a census form).</a:t>
            </a:r>
            <a:endParaRPr lang="en-US" sz="2400" dirty="0">
              <a:ea typeface="Calibri"/>
              <a:cs typeface="Calibri" panose="020F0502020204030204"/>
            </a:endParaRPr>
          </a:p>
          <a:p>
            <a:pPr marL="0" indent="0">
              <a:buNone/>
            </a:pPr>
            <a:endParaRPr lang="en-GB" sz="2400">
              <a:ea typeface="ＭＳ Ｐゴシック"/>
              <a:cs typeface="Calibri"/>
            </a:endParaRPr>
          </a:p>
          <a:p>
            <a:pPr marL="0" indent="0">
              <a:buNone/>
            </a:pPr>
            <a:r>
              <a:rPr lang="en-GB" sz="2400" dirty="0">
                <a:ea typeface="ＭＳ Ｐゴシック"/>
                <a:cs typeface="Calibri"/>
              </a:rPr>
              <a:t>But when we do have the choice, it is best to encourage </a:t>
            </a:r>
            <a:r>
              <a:rPr lang="en-GB" sz="2400" b="1" dirty="0">
                <a:ea typeface="ＭＳ Ｐゴシック"/>
                <a:cs typeface="Calibri"/>
              </a:rPr>
              <a:t>self-identification</a:t>
            </a:r>
            <a:r>
              <a:rPr lang="en-GB" sz="2400" dirty="0">
                <a:ea typeface="ＭＳ Ｐゴシック"/>
                <a:cs typeface="Calibri"/>
              </a:rPr>
              <a:t> where possible. </a:t>
            </a:r>
          </a:p>
          <a:p>
            <a:pPr marL="342900" indent="-342900">
              <a:buFont typeface="Wingdings" panose="020B0604020202020204" pitchFamily="34" charset="0"/>
              <a:buChar char="Ø"/>
            </a:pPr>
            <a:r>
              <a:rPr lang="en-GB" sz="2400" dirty="0">
                <a:ea typeface="ＭＳ Ｐゴシック"/>
                <a:cs typeface="Calibri"/>
              </a:rPr>
              <a:t>That means, giving people the </a:t>
            </a:r>
            <a:r>
              <a:rPr lang="en-GB" sz="2400" b="1" dirty="0">
                <a:ea typeface="ＭＳ Ｐゴシック"/>
                <a:cs typeface="Calibri"/>
              </a:rPr>
              <a:t>opportunity to choose the language they feel most comfortable with</a:t>
            </a:r>
            <a:r>
              <a:rPr lang="en-GB" sz="2400" dirty="0">
                <a:ea typeface="ＭＳ Ｐゴシック"/>
                <a:cs typeface="Calibri"/>
              </a:rPr>
              <a:t>. </a:t>
            </a:r>
            <a:endParaRPr lang="en-GB" sz="2400" dirty="0">
              <a:ea typeface="Calibri"/>
              <a:cs typeface="Calibri"/>
            </a:endParaRPr>
          </a:p>
          <a:p>
            <a:pPr marL="0" indent="0">
              <a:buNone/>
            </a:pPr>
            <a:endParaRPr lang="en-GB" sz="2400">
              <a:ea typeface="ＭＳ Ｐゴシック"/>
              <a:cs typeface="Calibri"/>
            </a:endParaRPr>
          </a:p>
          <a:p>
            <a:pPr marL="0" indent="0">
              <a:buNone/>
            </a:pPr>
            <a:r>
              <a:rPr lang="en-GB" sz="2400" dirty="0">
                <a:ea typeface="ＭＳ Ｐゴシック"/>
                <a:cs typeface="Calibri"/>
              </a:rPr>
              <a:t>Opportunities to self-identify can create a </a:t>
            </a:r>
            <a:r>
              <a:rPr lang="en-GB" sz="2400" b="1" dirty="0">
                <a:ea typeface="ＭＳ Ｐゴシック"/>
                <a:cs typeface="Calibri"/>
              </a:rPr>
              <a:t>sense of respect, agency and of being valued</a:t>
            </a:r>
            <a:r>
              <a:rPr lang="en-GB" sz="2400" dirty="0">
                <a:ea typeface="ＭＳ Ｐゴシック"/>
                <a:cs typeface="Calibri"/>
              </a:rPr>
              <a:t>.</a:t>
            </a:r>
            <a:endParaRPr lang="en-GB" dirty="0"/>
          </a:p>
          <a:p>
            <a:endParaRPr lang="en-GB">
              <a:ea typeface="ＭＳ Ｐゴシック"/>
              <a:cs typeface="Calibri"/>
            </a:endParaRPr>
          </a:p>
          <a:p>
            <a:endParaRPr lang="en-GB">
              <a:latin typeface="Calibri"/>
              <a:ea typeface="ＭＳ Ｐゴシック"/>
              <a:cs typeface="Calibri"/>
            </a:endParaRPr>
          </a:p>
          <a:p>
            <a:endParaRPr lang="en-GB">
              <a:cs typeface="Calibri"/>
            </a:endParaRPr>
          </a:p>
          <a:p>
            <a:pPr marL="0" indent="0">
              <a:buNone/>
            </a:pPr>
            <a:endParaRPr lang="en-GB" sz="2600">
              <a:latin typeface="Calibri"/>
              <a:cs typeface="Calibri"/>
            </a:endParaRPr>
          </a:p>
          <a:p>
            <a:pPr marL="0" indent="0">
              <a:buNone/>
            </a:pPr>
            <a:endParaRPr lang="en-GB">
              <a:cs typeface="Calibri"/>
            </a:endParaRPr>
          </a:p>
          <a:p>
            <a:endParaRPr lang="en-GB">
              <a:cs typeface="Calibri"/>
            </a:endParaRPr>
          </a:p>
          <a:p>
            <a:endParaRPr lang="en-GB">
              <a:cs typeface="Calibri"/>
            </a:endParaRPr>
          </a:p>
          <a:p>
            <a:endParaRPr lang="en-GB">
              <a:cs typeface="Calibri"/>
            </a:endParaRPr>
          </a:p>
        </p:txBody>
      </p:sp>
      <p:pic>
        <p:nvPicPr>
          <p:cNvPr id="4" name="Picture 3" descr="A note on a keyboard with the words: your opinion matters">
            <a:extLst>
              <a:ext uri="{FF2B5EF4-FFF2-40B4-BE49-F238E27FC236}">
                <a16:creationId xmlns:a16="http://schemas.microsoft.com/office/drawing/2014/main" id="{69DCBAE1-04E7-1299-B431-63738CB2CF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4523" y="1885455"/>
            <a:ext cx="4771292" cy="3286384"/>
          </a:xfrm>
          <a:prstGeom prst="rect">
            <a:avLst/>
          </a:prstGeom>
        </p:spPr>
      </p:pic>
    </p:spTree>
    <p:extLst>
      <p:ext uri="{BB962C8B-B14F-4D97-AF65-F5344CB8AC3E}">
        <p14:creationId xmlns:p14="http://schemas.microsoft.com/office/powerpoint/2010/main" val="364041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838200" y="155299"/>
            <a:ext cx="10515600" cy="1325563"/>
          </a:xfrm>
        </p:spPr>
        <p:txBody>
          <a:bodyPr>
            <a:normAutofit/>
          </a:bodyPr>
          <a:lstStyle/>
          <a:p>
            <a:r>
              <a:rPr lang="en-GB" sz="3600" b="1">
                <a:solidFill>
                  <a:srgbClr val="00C4C4"/>
                </a:solidFill>
                <a:latin typeface="Segoe UI"/>
                <a:ea typeface="+mn-ea"/>
                <a:cs typeface="Segoe UI"/>
              </a:rPr>
              <a:t>Self-Identification can look like this...</a:t>
            </a:r>
          </a:p>
        </p:txBody>
      </p:sp>
      <p:sp>
        <p:nvSpPr>
          <p:cNvPr id="5" name="Speech Bubble: Rectangle with Corners Rounded 4">
            <a:extLst>
              <a:ext uri="{FF2B5EF4-FFF2-40B4-BE49-F238E27FC236}">
                <a16:creationId xmlns:a16="http://schemas.microsoft.com/office/drawing/2014/main" id="{CCB2A419-7940-C409-4920-E85FB33D12C6}"/>
              </a:ext>
            </a:extLst>
          </p:cNvPr>
          <p:cNvSpPr/>
          <p:nvPr/>
        </p:nvSpPr>
        <p:spPr>
          <a:xfrm flipH="1">
            <a:off x="945746" y="2200031"/>
            <a:ext cx="5059568" cy="336053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400">
                <a:solidFill>
                  <a:srgbClr val="FFFFFF"/>
                </a:solidFill>
                <a:latin typeface="Calibri"/>
                <a:cs typeface="Calibri"/>
              </a:rPr>
              <a:t>When talking about racism, I know not everyone likes being referred to as an ethnic minority, and some prefer to be called Black people or people of colour. How would you prefer your cultural, ethnic and racial identity to be described?</a:t>
            </a:r>
            <a:endParaRPr lang="en-US" sz="2400">
              <a:cs typeface="Calibri"/>
            </a:endParaRPr>
          </a:p>
        </p:txBody>
      </p:sp>
      <p:sp>
        <p:nvSpPr>
          <p:cNvPr id="6" name="Speech Bubble: Rectangle with Corners Rounded 5">
            <a:extLst>
              <a:ext uri="{FF2B5EF4-FFF2-40B4-BE49-F238E27FC236}">
                <a16:creationId xmlns:a16="http://schemas.microsoft.com/office/drawing/2014/main" id="{74C21ABC-32EF-EFE5-A598-A3F059876101}"/>
              </a:ext>
            </a:extLst>
          </p:cNvPr>
          <p:cNvSpPr/>
          <p:nvPr/>
        </p:nvSpPr>
        <p:spPr>
          <a:xfrm>
            <a:off x="7144236" y="2198669"/>
            <a:ext cx="4319658" cy="31159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400">
                <a:solidFill>
                  <a:srgbClr val="FFFFFF"/>
                </a:solidFill>
                <a:latin typeface="Calibri"/>
                <a:cs typeface="Calibri"/>
              </a:rPr>
              <a:t>I don’t want to make assumptions about people’s diverse identities and their lived experiences of discrimination. How would you like us to describe your diverse identities?</a:t>
            </a:r>
            <a:endParaRPr lang="en-US" sz="2000"/>
          </a:p>
        </p:txBody>
      </p:sp>
    </p:spTree>
    <p:extLst>
      <p:ext uri="{BB962C8B-B14F-4D97-AF65-F5344CB8AC3E}">
        <p14:creationId xmlns:p14="http://schemas.microsoft.com/office/powerpoint/2010/main" val="327516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a:xfrm>
            <a:off x="838200" y="254690"/>
            <a:ext cx="10515600" cy="1325563"/>
          </a:xfrm>
        </p:spPr>
        <p:txBody>
          <a:bodyPr>
            <a:normAutofit/>
          </a:bodyPr>
          <a:lstStyle/>
          <a:p>
            <a:r>
              <a:rPr lang="en-GB" sz="3600" b="1">
                <a:solidFill>
                  <a:srgbClr val="00C4C4"/>
                </a:solidFill>
                <a:latin typeface="Segoe UI"/>
                <a:ea typeface="+mn-ea"/>
                <a:cs typeface="Segoe UI"/>
              </a:rPr>
              <a:t>Some final pointers...</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583889" y="1473119"/>
            <a:ext cx="8390484" cy="5212728"/>
          </a:xfrm>
        </p:spPr>
        <p:txBody>
          <a:bodyPr vert="horz" lIns="91440" tIns="45720" rIns="91440" bIns="45720" rtlCol="0" anchor="t">
            <a:noAutofit/>
          </a:bodyPr>
          <a:lstStyle/>
          <a:p>
            <a:r>
              <a:rPr lang="en-GB" sz="2400" b="1" dirty="0">
                <a:latin typeface="Calibri"/>
                <a:ea typeface="ＭＳ Ｐゴシック"/>
                <a:cs typeface="Calibri"/>
              </a:rPr>
              <a:t>Avoid making assumptions</a:t>
            </a:r>
            <a:r>
              <a:rPr lang="en-GB" sz="2400" dirty="0">
                <a:latin typeface="Calibri"/>
                <a:ea typeface="ＭＳ Ｐゴシック"/>
                <a:cs typeface="Calibri"/>
              </a:rPr>
              <a:t> about people’s diverse identities. </a:t>
            </a:r>
            <a:endParaRPr lang="en-US" sz="2400" dirty="0">
              <a:ea typeface="Calibri"/>
              <a:cs typeface="Calibri"/>
            </a:endParaRPr>
          </a:p>
          <a:p>
            <a:pPr marL="0" indent="0">
              <a:buNone/>
            </a:pPr>
            <a:r>
              <a:rPr lang="en-GB" sz="1900" dirty="0">
                <a:latin typeface="Calibri"/>
                <a:ea typeface="ＭＳ Ｐゴシック"/>
                <a:cs typeface="Calibri"/>
              </a:rPr>
              <a:t>Not every disability is visible. Not every racialised identity is obvious. Not every type of diversity is visible, but that doesn’t mean the diversity isn’t there.</a:t>
            </a:r>
            <a:endParaRPr lang="en-GB" sz="1900" dirty="0">
              <a:ea typeface="Calibri"/>
              <a:cs typeface="Calibri"/>
            </a:endParaRPr>
          </a:p>
          <a:p>
            <a:r>
              <a:rPr lang="en-GB" sz="2400" b="1" dirty="0">
                <a:latin typeface="Calibri"/>
                <a:cs typeface="Calibri"/>
              </a:rPr>
              <a:t>Avoid language that erases the diversity that exists within one group</a:t>
            </a:r>
            <a:r>
              <a:rPr lang="en-GB" sz="2400" dirty="0">
                <a:latin typeface="Calibri"/>
                <a:cs typeface="Calibri"/>
              </a:rPr>
              <a:t>. </a:t>
            </a:r>
            <a:endParaRPr lang="en-GB" sz="2400" dirty="0">
              <a:latin typeface="Calibri"/>
              <a:ea typeface="Calibri"/>
              <a:cs typeface="Calibri"/>
            </a:endParaRPr>
          </a:p>
          <a:p>
            <a:pPr marL="0" indent="0">
              <a:buNone/>
            </a:pPr>
            <a:r>
              <a:rPr lang="en-GB" sz="1900" dirty="0">
                <a:latin typeface="Calibri"/>
                <a:cs typeface="Calibri"/>
              </a:rPr>
              <a:t>For example, the "BAME community” or the “LGBT community” can create an assumption that all the people within those umbrellas are the same, share the same identities and beliefs. Still, some people may prefer such terminology as it creates a sense of solidarity and shared identity between a wide range of individuals.</a:t>
            </a:r>
            <a:endParaRPr lang="en-GB" sz="1900" dirty="0">
              <a:ea typeface="Calibri"/>
              <a:cs typeface="Calibri"/>
            </a:endParaRPr>
          </a:p>
          <a:p>
            <a:r>
              <a:rPr lang="en-GB" sz="2400" b="1" dirty="0">
                <a:latin typeface="Calibri"/>
                <a:cs typeface="Calibri"/>
              </a:rPr>
              <a:t>When using acronyms</a:t>
            </a:r>
            <a:r>
              <a:rPr lang="en-GB" sz="2400" dirty="0">
                <a:latin typeface="Calibri"/>
                <a:cs typeface="Calibri"/>
              </a:rPr>
              <a:t>, it’s best to first write (or say) them in full words to ensure a shared understanding of what they refer to. </a:t>
            </a:r>
            <a:endParaRPr lang="en-GB" sz="2400" dirty="0">
              <a:latin typeface="Calibri"/>
              <a:ea typeface="Calibri"/>
              <a:cs typeface="Calibri"/>
            </a:endParaRPr>
          </a:p>
          <a:p>
            <a:pPr marL="0" indent="0">
              <a:buNone/>
            </a:pPr>
            <a:r>
              <a:rPr lang="en-GB" sz="1900" dirty="0">
                <a:latin typeface="Calibri"/>
                <a:cs typeface="Calibri"/>
              </a:rPr>
              <a:t>When we avoid saying them as one word (e.g. “B-A-M-E"  instead of “</a:t>
            </a:r>
            <a:r>
              <a:rPr lang="en-GB" sz="1900" err="1">
                <a:latin typeface="Calibri"/>
                <a:cs typeface="Calibri"/>
              </a:rPr>
              <a:t>bame</a:t>
            </a:r>
            <a:r>
              <a:rPr lang="en-GB" sz="1900" dirty="0">
                <a:latin typeface="Calibri"/>
                <a:cs typeface="Calibri"/>
              </a:rPr>
              <a:t>"), this can be a helpful reminder of the </a:t>
            </a:r>
            <a:r>
              <a:rPr lang="en-GB" sz="1900" b="1" dirty="0">
                <a:latin typeface="Calibri"/>
                <a:cs typeface="Calibri"/>
              </a:rPr>
              <a:t>wide and diverse range of people covered in that acronym</a:t>
            </a:r>
            <a:r>
              <a:rPr lang="en-GB" sz="1900" dirty="0">
                <a:latin typeface="Calibri"/>
                <a:cs typeface="Calibri"/>
              </a:rPr>
              <a:t>.</a:t>
            </a:r>
            <a:endParaRPr lang="en-GB" sz="1900" dirty="0">
              <a:ea typeface="Calibri" panose="020F0502020204030204"/>
              <a:cs typeface="Calibri"/>
            </a:endParaRPr>
          </a:p>
          <a:p>
            <a:pPr marL="0" indent="0">
              <a:buNone/>
            </a:pPr>
            <a:endParaRPr lang="en-GB">
              <a:ea typeface="ＭＳ Ｐゴシック"/>
              <a:cs typeface="Calibri"/>
            </a:endParaRPr>
          </a:p>
          <a:p>
            <a:endParaRPr lang="en-GB">
              <a:latin typeface="Calibri"/>
              <a:cs typeface="Calibri"/>
            </a:endParaRPr>
          </a:p>
          <a:p>
            <a:pPr marL="0" indent="0">
              <a:buNone/>
            </a:pPr>
            <a:endParaRPr lang="en-GB" sz="2600">
              <a:cs typeface="Calibri"/>
            </a:endParaRPr>
          </a:p>
          <a:p>
            <a:pPr marL="0" indent="0">
              <a:buNone/>
            </a:pPr>
            <a:endParaRPr lang="en-GB">
              <a:latin typeface="Calibri"/>
              <a:cs typeface="Calibri"/>
            </a:endParaRPr>
          </a:p>
          <a:p>
            <a:endParaRPr lang="en-GB">
              <a:cs typeface="Calibri"/>
            </a:endParaRPr>
          </a:p>
          <a:p>
            <a:endParaRPr lang="en-GB">
              <a:cs typeface="Calibri"/>
            </a:endParaRPr>
          </a:p>
          <a:p>
            <a:endParaRPr lang="en-GB">
              <a:cs typeface="Calibri"/>
            </a:endParaRPr>
          </a:p>
        </p:txBody>
      </p:sp>
      <p:pic>
        <p:nvPicPr>
          <p:cNvPr id="4" name="Picture 3" descr="A group of people in a circle&#10;&#10;">
            <a:extLst>
              <a:ext uri="{FF2B5EF4-FFF2-40B4-BE49-F238E27FC236}">
                <a16:creationId xmlns:a16="http://schemas.microsoft.com/office/drawing/2014/main" id="{FF371FF6-6DF5-DDE1-B023-A237EC51F7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7940" y="1175483"/>
            <a:ext cx="2954020" cy="2906834"/>
          </a:xfrm>
          <a:prstGeom prst="rect">
            <a:avLst/>
          </a:prstGeom>
        </p:spPr>
      </p:pic>
    </p:spTree>
    <p:extLst>
      <p:ext uri="{BB962C8B-B14F-4D97-AF65-F5344CB8AC3E}">
        <p14:creationId xmlns:p14="http://schemas.microsoft.com/office/powerpoint/2010/main" val="106402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985523" y="1877025"/>
            <a:ext cx="9693317" cy="2923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sz="2400" b="1" dirty="0">
                <a:cs typeface="Arial"/>
              </a:rPr>
              <a:t>From what you have learned so far, think about:</a:t>
            </a:r>
            <a:endParaRPr lang="en-US" sz="2400">
              <a:cs typeface="Arial"/>
            </a:endParaRPr>
          </a:p>
          <a:p>
            <a:pPr marL="342900">
              <a:lnSpc>
                <a:spcPct val="130000"/>
              </a:lnSpc>
              <a:buFont typeface="Wingdings"/>
              <a:buChar char="§"/>
            </a:pPr>
            <a:r>
              <a:rPr lang="en-GB" sz="2400" dirty="0">
                <a:cs typeface="Arial"/>
              </a:rPr>
              <a:t>How has this made you feel?</a:t>
            </a:r>
          </a:p>
          <a:p>
            <a:pPr marL="342900">
              <a:lnSpc>
                <a:spcPct val="130000"/>
              </a:lnSpc>
              <a:buFont typeface="Wingdings"/>
              <a:buChar char="§"/>
            </a:pPr>
            <a:r>
              <a:rPr lang="en-GB" sz="2400" dirty="0">
                <a:cs typeface="Arial"/>
              </a:rPr>
              <a:t>What has this made you think about?</a:t>
            </a:r>
          </a:p>
          <a:p>
            <a:pPr marL="342900">
              <a:lnSpc>
                <a:spcPct val="130000"/>
              </a:lnSpc>
              <a:buFont typeface="Wingdings"/>
              <a:buChar char="§"/>
            </a:pPr>
            <a:r>
              <a:rPr lang="en-GB" sz="2400" dirty="0">
                <a:cs typeface="Arial"/>
              </a:rPr>
              <a:t>What one action would you like to take forward?</a:t>
            </a:r>
          </a:p>
          <a:p>
            <a:pPr marL="342900">
              <a:lnSpc>
                <a:spcPct val="130000"/>
              </a:lnSpc>
              <a:buFont typeface="Wingdings"/>
              <a:buChar char="§"/>
            </a:pPr>
            <a:r>
              <a:rPr lang="en-GB" sz="2400" dirty="0">
                <a:cs typeface="Arial"/>
              </a:rPr>
              <a:t>How can you link what you plan to do with others in your setting?</a:t>
            </a:r>
          </a:p>
          <a:p>
            <a:pPr marL="342900">
              <a:lnSpc>
                <a:spcPct val="130000"/>
              </a:lnSpc>
              <a:buFont typeface="Wingdings"/>
              <a:buChar char="§"/>
            </a:pPr>
            <a:r>
              <a:rPr lang="en-GB" sz="2400" dirty="0">
                <a:cs typeface="Arial"/>
              </a:rPr>
              <a:t>How you will know that this learning has made a difference?</a:t>
            </a:r>
          </a:p>
        </p:txBody>
      </p:sp>
    </p:spTree>
    <p:extLst>
      <p:ext uri="{BB962C8B-B14F-4D97-AF65-F5344CB8AC3E}">
        <p14:creationId xmlns:p14="http://schemas.microsoft.com/office/powerpoint/2010/main" val="268000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6" y="222808"/>
            <a:ext cx="905624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We value your feedback</a:t>
            </a:r>
            <a:endPar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a:ln>
                <a:noFill/>
              </a:ln>
              <a:solidFill>
                <a:prstClr val="black"/>
              </a:solidFill>
              <a:effectLst/>
              <a:uLnTx/>
              <a:uFillTx/>
              <a:latin typeface="Segoe UI"/>
              <a:ea typeface="+mn-ea"/>
              <a:cs typeface="Arial"/>
            </a:endParaRPr>
          </a:p>
        </p:txBody>
      </p:sp>
      <p:pic>
        <p:nvPicPr>
          <p:cNvPr id="4" name="Picture 3" descr="This is the  Education Scotland, Inclusion, Wellbeing and Equalities logo">
            <a:extLst>
              <a:ext uri="{FF2B5EF4-FFF2-40B4-BE49-F238E27FC236}">
                <a16:creationId xmlns:a16="http://schemas.microsoft.com/office/drawing/2014/main" id="{7FB749AE-829F-F913-873C-6AEBCC455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2829" y="0"/>
            <a:ext cx="1321787" cy="677520"/>
          </a:xfrm>
          <a:prstGeom prst="rect">
            <a:avLst/>
          </a:prstGeom>
        </p:spPr>
      </p:pic>
      <p:sp>
        <p:nvSpPr>
          <p:cNvPr id="7" name="TextBox 6">
            <a:extLst>
              <a:ext uri="{FF2B5EF4-FFF2-40B4-BE49-F238E27FC236}">
                <a16:creationId xmlns:a16="http://schemas.microsoft.com/office/drawing/2014/main" id="{689B5DA9-7EB1-6512-7768-8CC6D2B5FF9E}"/>
              </a:ext>
            </a:extLst>
          </p:cNvPr>
          <p:cNvSpPr txBox="1"/>
          <p:nvPr/>
        </p:nvSpPr>
        <p:spPr>
          <a:xfrm>
            <a:off x="2342606" y="5567045"/>
            <a:ext cx="48593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a:ln>
                  <a:noFill/>
                </a:ln>
                <a:effectLst/>
                <a:uLnTx/>
                <a:uFillTx/>
                <a:latin typeface="Segoe UI" panose="020B0502040204020203" pitchFamily="34" charset="0"/>
                <a:ea typeface="Calibri" panose="020F0502020204030204" pitchFamily="34" charset="0"/>
                <a:cs typeface="Segoe UI" panose="020B0502040204020203" pitchFamily="34" charset="0"/>
              </a:rPr>
              <a:t>LINK: </a:t>
            </a:r>
            <a:r>
              <a:rPr kumimoji="0" lang="en-GB" sz="1800" b="0" i="0" u="sng" strike="noStrike" kern="1200" cap="none" spc="0" normalizeH="0" baseline="0" noProof="0">
                <a:ln>
                  <a:noFill/>
                </a:ln>
                <a:solidFill>
                  <a:srgbClr val="00C8A5"/>
                </a:solidFill>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2" name="Picture 11">
            <a:extLst>
              <a:ext uri="{FF2B5EF4-FFF2-40B4-BE49-F238E27FC236}">
                <a16:creationId xmlns:a16="http://schemas.microsoft.com/office/drawing/2014/main" id="{0EA6FC52-B4E5-86A6-CB22-60CCD004DB9E}"/>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Picture of a QR code which links to the feedback form for the Professional Learning Framework.">
            <a:extLst>
              <a:ext uri="{FF2B5EF4-FFF2-40B4-BE49-F238E27FC236}">
                <a16:creationId xmlns:a16="http://schemas.microsoft.com/office/drawing/2014/main" id="{BC7184C6-B54B-A525-1269-6274803082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spTree>
    <p:extLst>
      <p:ext uri="{BB962C8B-B14F-4D97-AF65-F5344CB8AC3E}">
        <p14:creationId xmlns:p14="http://schemas.microsoft.com/office/powerpoint/2010/main" val="45986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Each theme has a logo.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46" y="1101450"/>
            <a:ext cx="6760624" cy="4070428"/>
          </a:xfrm>
          <a:prstGeom prst="rect">
            <a:avLst/>
          </a:prstGeom>
        </p:spPr>
      </p:pic>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318516" y="295574"/>
            <a:ext cx="10617603"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GB" kern="1200" dirty="0">
                <a:solidFill>
                  <a:srgbClr val="00ABB5"/>
                </a:solidFill>
                <a:latin typeface="Arial"/>
                <a:ea typeface="ＭＳ Ｐゴシック"/>
                <a:cs typeface="Arial"/>
              </a:rPr>
              <a:t>Inclusion, Wellbeing and Equalities</a:t>
            </a:r>
            <a:r>
              <a:rPr kumimoji="0" lang="en-GB" b="1" i="0" u="none" strike="noStrike" kern="1200" cap="none" spc="0" normalizeH="0" baseline="0" noProof="0" dirty="0">
                <a:ln>
                  <a:noFill/>
                </a:ln>
                <a:solidFill>
                  <a:srgbClr val="00ABB5"/>
                </a:solidFill>
                <a:effectLst/>
                <a:uLnTx/>
                <a:uFillTx/>
                <a:latin typeface="Arial"/>
                <a:ea typeface="ＭＳ Ｐゴシック"/>
                <a:cs typeface="Arial"/>
              </a:rPr>
              <a:t> Professional Learning Framework</a:t>
            </a:r>
            <a:endParaRPr lang="en-GB" b="1" i="0" u="none" strike="noStrike" kern="1200" cap="none" spc="0" normalizeH="0" baseline="0" noProof="0">
              <a:ln>
                <a:noFill/>
              </a:ln>
              <a:solidFill>
                <a:prstClr val="white"/>
              </a:solidFill>
              <a:effectLst/>
              <a:uLnTx/>
              <a:uFillTx/>
              <a:latin typeface="Arial"/>
              <a:ea typeface="ＭＳ Ｐゴシック"/>
              <a:cs typeface="Arial"/>
            </a:endParaRPr>
          </a:p>
        </p:txBody>
      </p:sp>
      <p:pic>
        <p:nvPicPr>
          <p:cNvPr id="10" name="Picture 9" descr="A picture containing graphics, heart, logo, clipart&#10;&#10;Description automatically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2118" y="3609475"/>
            <a:ext cx="1349409" cy="1130966"/>
          </a:xfrm>
          <a:prstGeom prst="rect">
            <a:avLst/>
          </a:prstGeom>
          <a:ln>
            <a:noFill/>
          </a:ln>
          <a:effectLst>
            <a:outerShdw blurRad="292100" dist="139700" dir="2700000" algn="tl" rotWithShape="0">
              <a:srgbClr val="333333">
                <a:alpha val="65000"/>
              </a:srgbClr>
            </a:outerShdw>
          </a:effectLst>
        </p:spPr>
      </p:pic>
      <p:pic>
        <p:nvPicPr>
          <p:cNvPr id="12" name="Picture 11" descr="A heart with people around it&#10;&#10;Description automatically generated with low confidence">
            <a:extLst>
              <a:ext uri="{FF2B5EF4-FFF2-40B4-BE49-F238E27FC236}">
                <a16:creationId xmlns:a16="http://schemas.microsoft.com/office/drawing/2014/main" id="{A8261908-E3C9-E387-F520-9170EACFE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8823" y="1411784"/>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A picture containing heart, graphics, design&#10;&#10;Description automatically generated">
            <a:extLst>
              <a:ext uri="{FF2B5EF4-FFF2-40B4-BE49-F238E27FC236}">
                <a16:creationId xmlns:a16="http://schemas.microsoft.com/office/drawing/2014/main" id="{EF86A003-7A79-0CBA-2D10-8E08922ED2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18825" y="3699313"/>
            <a:ext cx="1297566" cy="1084128"/>
          </a:xfrm>
          <a:prstGeom prst="rect">
            <a:avLst/>
          </a:prstGeom>
          <a:ln>
            <a:noFill/>
          </a:ln>
          <a:effectLst>
            <a:outerShdw blurRad="292100" dist="139700" dir="2700000" algn="tl" rotWithShape="0">
              <a:srgbClr val="333333">
                <a:alpha val="65000"/>
              </a:srgbClr>
            </a:outerShdw>
          </a:effectLst>
        </p:spPr>
      </p:pic>
      <p:pic>
        <p:nvPicPr>
          <p:cNvPr id="2" name="Picture 1" descr="A picture containing graphics, heart, design&#10;&#10;Description automatically generated">
            <a:extLst>
              <a:ext uri="{FF2B5EF4-FFF2-40B4-BE49-F238E27FC236}">
                <a16:creationId xmlns:a16="http://schemas.microsoft.com/office/drawing/2014/main" id="{0AF9A1DF-33B0-B81B-A6D7-0F456032E9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3874" y="1287171"/>
            <a:ext cx="1167384" cy="97840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C8BD6351-508E-9514-B441-742A45E70130}"/>
              </a:ext>
            </a:extLst>
          </p:cNvPr>
          <p:cNvSpPr/>
          <p:nvPr/>
        </p:nvSpPr>
        <p:spPr>
          <a:xfrm>
            <a:off x="1148662" y="983226"/>
            <a:ext cx="4003441" cy="1799303"/>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his is the Education Scotland, Inclusion, Wellbeing and Equalities logo. It is  blue green and yellow.">
            <a:extLst>
              <a:ext uri="{FF2B5EF4-FFF2-40B4-BE49-F238E27FC236}">
                <a16:creationId xmlns:a16="http://schemas.microsoft.com/office/drawing/2014/main" id="{B318931C-4BCE-E58B-3CD4-B8802FCEB7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pic>
        <p:nvPicPr>
          <p:cNvPr id="9" name="Picture 8" descr="Education Scotland Inclusion, Wellbeing and Equalities logo">
            <a:extLst>
              <a:ext uri="{FF2B5EF4-FFF2-40B4-BE49-F238E27FC236}">
                <a16:creationId xmlns:a16="http://schemas.microsoft.com/office/drawing/2014/main" id="{FEE37694-BDC7-2088-D82A-7D1C346286B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45175" y="3570288"/>
            <a:ext cx="501650" cy="250825"/>
          </a:xfrm>
          <a:prstGeom prst="rect">
            <a:avLst/>
          </a:prstGeom>
        </p:spPr>
      </p:pic>
    </p:spTree>
    <p:extLst>
      <p:ext uri="{BB962C8B-B14F-4D97-AF65-F5344CB8AC3E}">
        <p14:creationId xmlns:p14="http://schemas.microsoft.com/office/powerpoint/2010/main" val="16505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8202823"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a:ea typeface="+mn-ea"/>
                <a:cs typeface="Segoe UI"/>
              </a:rPr>
              <a:t>How to use this resource</a:t>
            </a:r>
            <a:endPar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443578" y="1294559"/>
            <a:ext cx="10795033" cy="4524315"/>
          </a:xfrm>
          <a:prstGeom prst="rect">
            <a:avLst/>
          </a:prstGeom>
          <a:noFill/>
        </p:spPr>
        <p:txBody>
          <a:bodyPr wrap="square" lIns="91440" tIns="45720" rIns="91440" bIns="45720" rtlCol="0" anchor="t">
            <a:spAutoFit/>
          </a:bodyPr>
          <a:lstStyle/>
          <a:p>
            <a:endParaRPr lang="en-GB" sz="2400" b="1">
              <a:latin typeface="Calibri"/>
              <a:ea typeface="Calibri"/>
              <a:cs typeface="Calibri"/>
            </a:endParaRPr>
          </a:p>
          <a:p>
            <a:pPr marL="285750" indent="-285750">
              <a:buFont typeface="Symbol,Sans-Serif"/>
              <a:buChar char="•"/>
            </a:pPr>
            <a:r>
              <a:rPr lang="en-GB" sz="2400">
                <a:latin typeface="Calibri"/>
                <a:ea typeface="Calibri"/>
                <a:cs typeface="Calibri"/>
              </a:rPr>
              <a:t>These slides can be used to facilitate professional learning in a group or whole-setting, or as a self-directed learning activity as an individual.</a:t>
            </a:r>
          </a:p>
          <a:p>
            <a:pPr marL="285750" indent="-285750">
              <a:buFont typeface="Symbol,Sans-Serif"/>
              <a:buChar char="•"/>
            </a:pPr>
            <a:r>
              <a:rPr lang="en-GB" sz="2400">
                <a:latin typeface="Calibri"/>
                <a:ea typeface="Calibri"/>
                <a:cs typeface="Calibri"/>
              </a:rPr>
              <a:t>Facilitation notes are included at the bottom of each slide</a:t>
            </a:r>
            <a:endParaRPr lang="en-US" sz="2400">
              <a:latin typeface="Calibri"/>
              <a:ea typeface="Calibri"/>
              <a:cs typeface="Calibri"/>
            </a:endParaRPr>
          </a:p>
          <a:p>
            <a:pPr marL="285750" indent="-285750">
              <a:buFont typeface="Symbol,Sans-Serif"/>
              <a:buChar char="•"/>
            </a:pPr>
            <a:r>
              <a:rPr lang="en-GB" sz="2400">
                <a:latin typeface="Calibri"/>
                <a:ea typeface="Calibri"/>
                <a:cs typeface="Calibri"/>
              </a:rPr>
              <a:t>Please do not remove or change any of the slides included.</a:t>
            </a:r>
            <a:endParaRPr lang="en-US" sz="2400">
              <a:latin typeface="Calibri"/>
              <a:ea typeface="Calibri"/>
              <a:cs typeface="Calibri"/>
            </a:endParaRPr>
          </a:p>
          <a:p>
            <a:pPr marL="285750" indent="-285750">
              <a:buFont typeface="Symbol,Sans-Serif"/>
              <a:buChar char="•"/>
            </a:pPr>
            <a:r>
              <a:rPr lang="en-GB" sz="2400">
                <a:latin typeface="Calibri"/>
                <a:ea typeface="Calibri"/>
                <a:cs typeface="Calibri"/>
              </a:rPr>
              <a:t>Facilitators are welcome to add slides or activities relevant to your own setting, to support discussion and exploration of the topic. Facilitators will know their participants’ needs best.</a:t>
            </a:r>
            <a:endParaRPr lang="en-US" sz="2400">
              <a:latin typeface="Calibri"/>
              <a:ea typeface="Calibri"/>
              <a:cs typeface="Calibri"/>
            </a:endParaRPr>
          </a:p>
          <a:p>
            <a:pPr marL="285750" indent="-285750">
              <a:buFont typeface="Symbol,Sans-Serif"/>
              <a:buChar char="•"/>
            </a:pPr>
            <a:r>
              <a:rPr lang="en-GB" sz="2400">
                <a:latin typeface="Calibri"/>
                <a:ea typeface="Calibri"/>
                <a:cs typeface="Calibri"/>
              </a:rPr>
              <a:t>Anyone who works in an educational setting can be a facilitator and use these slides. </a:t>
            </a:r>
            <a:endParaRPr lang="en-US" sz="2400">
              <a:latin typeface="Calibri"/>
              <a:ea typeface="Calibri"/>
              <a:cs typeface="Calibri"/>
            </a:endParaRPr>
          </a:p>
          <a:p>
            <a:pPr marL="285750" indent="-285750">
              <a:buFont typeface="Symbol,Sans-Serif"/>
              <a:buChar char="•"/>
            </a:pPr>
            <a:r>
              <a:rPr lang="en-GB" sz="2400">
                <a:latin typeface="Calibri"/>
                <a:ea typeface="Calibri"/>
                <a:cs typeface="Calibri"/>
              </a:rPr>
              <a:t>For reflection or discussion activities, it is important to establish a safe space which encourages respect and honesty to ensure that everyone is able to participate. </a:t>
            </a:r>
            <a:endParaRPr lang="en-GB" sz="2400">
              <a:latin typeface="Arial"/>
              <a:ea typeface="Calibri"/>
              <a:cs typeface="Arial"/>
            </a:endParaRPr>
          </a:p>
        </p:txBody>
      </p:sp>
    </p:spTree>
    <p:extLst>
      <p:ext uri="{BB962C8B-B14F-4D97-AF65-F5344CB8AC3E}">
        <p14:creationId xmlns:p14="http://schemas.microsoft.com/office/powerpoint/2010/main" val="332498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3"/>
              </a:rPr>
              <a:t>The National Model of Professional Learning (</a:t>
            </a:r>
            <a:r>
              <a:rPr lang="en-GB" err="1">
                <a:hlinkClick r:id="rId3"/>
              </a:rPr>
              <a:t>education.gov.scot</a:t>
            </a:r>
            <a:r>
              <a:rPr lang="en-GB">
                <a:hlinkClick r:id="rId3"/>
              </a:rPr>
              <a:t>)</a:t>
            </a:r>
            <a:endParaRPr lang="en-GB"/>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908762"/>
          </a:xfrm>
          <a:prstGeom prst="rect">
            <a:avLst/>
          </a:prstGeom>
          <a:noFill/>
        </p:spPr>
        <p:txBody>
          <a:bodyPr wrap="square" lIns="91440" tIns="45720" rIns="91440" bIns="45720" rtlCol="0" anchor="t">
            <a:spAutoFit/>
          </a:bodyPr>
          <a:lstStyle/>
          <a:p>
            <a:r>
              <a:rPr lang="en-GB" sz="2800">
                <a:solidFill>
                  <a:srgbClr val="000000"/>
                </a:solidFill>
                <a:latin typeface="Segoe UI"/>
                <a:cs typeface="Segoe UI"/>
              </a:rPr>
              <a:t>This professional learning resource will support you to deepen your knowledge and understanding.</a:t>
            </a:r>
            <a:endParaRPr lang="en-GB" sz="2800" b="1">
              <a:solidFill>
                <a:srgbClr val="00ABB5"/>
              </a:solidFill>
              <a:latin typeface="Segoe UI" panose="020B0502040204020203" pitchFamily="34" charset="0"/>
              <a:cs typeface="Segoe UI" panose="020B0502040204020203" pitchFamily="34" charset="0"/>
            </a:endParaRPr>
          </a:p>
          <a:p>
            <a:endParaRPr lang="en-GB" sz="2800">
              <a:solidFill>
                <a:srgbClr val="000000"/>
              </a:solidFill>
              <a:latin typeface="Segoe UI"/>
              <a:cs typeface="Segoe UI"/>
            </a:endParaRPr>
          </a:p>
          <a:p>
            <a:r>
              <a:rPr lang="en-GB" sz="2800">
                <a:solidFill>
                  <a:srgbClr val="000000"/>
                </a:solidFill>
                <a:latin typeface="Segoe UI"/>
                <a:cs typeface="Segoe UI"/>
              </a:rPr>
              <a:t>You will have the opportunity to consider how to take this learning forward on your own and with others. </a:t>
            </a:r>
            <a:endParaRPr lang="en-GB" sz="2800">
              <a:solidFill>
                <a:srgbClr val="254061"/>
              </a:solidFill>
              <a:latin typeface="Segoe UI"/>
              <a:cs typeface="Segoe UI"/>
            </a:endParaRPr>
          </a:p>
          <a:p>
            <a:endParaRPr lang="en-GB" sz="2400">
              <a:solidFill>
                <a:srgbClr val="000000"/>
              </a:solidFill>
              <a:latin typeface="Segoe UI"/>
              <a:cs typeface="Segoe UI"/>
            </a:endParaRPr>
          </a:p>
        </p:txBody>
      </p:sp>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2968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
        <p:nvSpPr>
          <p:cNvPr id="3" name="Title 2"/>
          <p:cNvSpPr txBox="1">
            <a:spLocks noGrp="1"/>
          </p:cNvSpPr>
          <p:nvPr>
            <p:ph type="title" idx="4294967295"/>
          </p:nvPr>
        </p:nvSpPr>
        <p:spPr>
          <a:xfrm>
            <a:off x="442199" y="560472"/>
            <a:ext cx="3403817"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C4C4"/>
                </a:solidFill>
                <a:effectLst/>
                <a:uLnTx/>
                <a:uFillTx/>
                <a:latin typeface="Segoe UI" panose="020B0502040204020203" pitchFamily="34" charset="0"/>
                <a:ea typeface="+mn-ea"/>
                <a:cs typeface="Segoe UI" panose="020B0502040204020203" pitchFamily="34" charset="0"/>
              </a:rPr>
              <a:t>Welcome </a:t>
            </a:r>
          </a:p>
        </p:txBody>
      </p:sp>
      <p:sp>
        <p:nvSpPr>
          <p:cNvPr id="5" name="TextBox 4"/>
          <p:cNvSpPr txBox="1"/>
          <p:nvPr/>
        </p:nvSpPr>
        <p:spPr>
          <a:xfrm>
            <a:off x="442199" y="1858715"/>
            <a:ext cx="11135108" cy="4524315"/>
          </a:xfrm>
          <a:prstGeom prst="rect">
            <a:avLst/>
          </a:prstGeom>
          <a:noFill/>
        </p:spPr>
        <p:txBody>
          <a:bodyPr wrap="square" lIns="91440" tIns="45720" rIns="91440" bIns="45720" rtlCol="0" anchor="t">
            <a:spAutoFit/>
          </a:bodyPr>
          <a:lstStyle/>
          <a:p>
            <a:pPr>
              <a:lnSpc>
                <a:spcPct val="150000"/>
              </a:lnSpc>
            </a:pPr>
            <a:r>
              <a:rPr lang="en-GB" sz="2800">
                <a:solidFill>
                  <a:schemeClr val="tx1">
                    <a:lumMod val="65000"/>
                    <a:lumOff val="35000"/>
                  </a:schemeClr>
                </a:solidFill>
                <a:latin typeface="Segoe UI"/>
                <a:cs typeface="Segoe UI"/>
              </a:rPr>
              <a:t>This session aims to provide an opportunity to:</a:t>
            </a:r>
          </a:p>
          <a:p>
            <a:pPr marL="457200" indent="-457200">
              <a:lnSpc>
                <a:spcPct val="150000"/>
              </a:lnSpc>
              <a:buFont typeface="Arial" panose="020B0604020202020204" pitchFamily="34" charset="0"/>
              <a:buChar char="•"/>
            </a:pPr>
            <a:r>
              <a:rPr lang="en-GB" sz="2800">
                <a:solidFill>
                  <a:schemeClr val="tx1">
                    <a:lumMod val="65000"/>
                    <a:lumOff val="35000"/>
                  </a:schemeClr>
                </a:solidFill>
                <a:latin typeface="Segoe UI"/>
                <a:cs typeface="Segoe UI"/>
              </a:rPr>
              <a:t>Explore some of the different types of human diversity that exist in the Scottish context. </a:t>
            </a:r>
          </a:p>
          <a:p>
            <a:pPr marL="457200" indent="-457200">
              <a:lnSpc>
                <a:spcPct val="150000"/>
              </a:lnSpc>
              <a:buFont typeface="Arial" panose="020B0604020202020204" pitchFamily="34" charset="0"/>
              <a:buChar char="•"/>
            </a:pPr>
            <a:r>
              <a:rPr lang="en-GB" sz="2800">
                <a:solidFill>
                  <a:schemeClr val="tx1">
                    <a:lumMod val="65000"/>
                    <a:lumOff val="35000"/>
                  </a:schemeClr>
                </a:solidFill>
                <a:latin typeface="Segoe UI"/>
                <a:cs typeface="Segoe UI"/>
              </a:rPr>
              <a:t>Consider the language of diversity and useful approaches to support you to talk about diversity and take action.</a:t>
            </a:r>
          </a:p>
          <a:p>
            <a:pPr>
              <a:lnSpc>
                <a:spcPct val="150000"/>
              </a:lnSpc>
            </a:pPr>
            <a:endParaRPr lang="en-GB" sz="2800">
              <a:solidFill>
                <a:srgbClr val="404040"/>
              </a:solidFill>
              <a:latin typeface="Segoe UI" panose="020B0502040204020203" pitchFamily="34" charset="0"/>
              <a:cs typeface="Segoe UI" panose="020B0502040204020203" pitchFamily="34" charset="0"/>
            </a:endParaRPr>
          </a:p>
          <a:p>
            <a:endParaRPr lang="en-GB" sz="3600">
              <a:solidFill>
                <a:srgbClr val="00C4C4"/>
              </a:solidFill>
              <a:latin typeface="Arial"/>
              <a:cs typeface="Arial"/>
            </a:endParaRPr>
          </a:p>
        </p:txBody>
      </p:sp>
    </p:spTree>
    <p:extLst>
      <p:ext uri="{BB962C8B-B14F-4D97-AF65-F5344CB8AC3E}">
        <p14:creationId xmlns:p14="http://schemas.microsoft.com/office/powerpoint/2010/main" val="378921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sz="3200" b="1">
                <a:solidFill>
                  <a:schemeClr val="bg1"/>
                </a:solidFill>
              </a:rPr>
              <a:t>Pause for Thought… </a:t>
            </a:r>
          </a:p>
        </p:txBody>
      </p:sp>
      <p:sp>
        <p:nvSpPr>
          <p:cNvPr id="3" name="Title 2"/>
          <p:cNvSpPr txBox="1">
            <a:spLocks noGrp="1"/>
          </p:cNvSpPr>
          <p:nvPr>
            <p:ph type="title" idx="4294967295"/>
          </p:nvPr>
        </p:nvSpPr>
        <p:spPr>
          <a:xfrm>
            <a:off x="564943" y="1714523"/>
            <a:ext cx="110533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ABB5"/>
                </a:solidFill>
                <a:effectLst/>
                <a:uLnTx/>
                <a:uFillTx/>
                <a:latin typeface="Arial"/>
                <a:ea typeface="ＭＳ Ｐゴシック"/>
                <a:cs typeface="Arial"/>
              </a:rPr>
              <a:t>What do we mean by "diversity" </a:t>
            </a:r>
            <a:endParaRPr kumimoji="0" lang="en-US" sz="1800" b="0" i="0" u="none" strike="noStrike" kern="1200" cap="none" spc="0" normalizeH="0" baseline="0" noProof="0">
              <a:ln>
                <a:noFill/>
              </a:ln>
              <a:solidFill>
                <a:schemeClr val="tx1"/>
              </a:solidFill>
              <a:effectLst/>
              <a:uLnTx/>
              <a:uFillTx/>
              <a:latin typeface="+mn-lt"/>
              <a:ea typeface="+mn-ea"/>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a:noFill/>
                </a:ln>
                <a:solidFill>
                  <a:srgbClr val="00ABB5"/>
                </a:solidFill>
                <a:effectLst/>
                <a:uLnTx/>
                <a:uFillTx/>
                <a:latin typeface="Arial"/>
                <a:ea typeface="ＭＳ Ｐゴシック"/>
                <a:cs typeface="Arial"/>
              </a:rPr>
              <a:t>and "diverse people"?</a:t>
            </a:r>
            <a:endParaRPr kumimoji="0" lang="en-GB" sz="1800" b="0" i="0" u="none" strike="noStrike" kern="1200" cap="none" spc="0" normalizeH="0" baseline="0" noProof="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300518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ChangeArrowheads="1"/>
          </p:cNvSpPr>
          <p:nvPr/>
        </p:nvSpPr>
        <p:spPr bwMode="auto">
          <a:xfrm>
            <a:off x="239185" y="704850"/>
            <a:ext cx="109918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Arial" charset="0"/>
                <a:ea typeface="ＭＳ Ｐゴシック" pitchFamily="34" charset="-128"/>
                <a:cs typeface="+mn-cs"/>
              </a:rPr>
              <a:t>Pause for Thought… </a:t>
            </a:r>
          </a:p>
        </p:txBody>
      </p:sp>
      <p:grpSp>
        <p:nvGrpSpPr>
          <p:cNvPr id="17" name="Group 16" descr="This image shows a colourful circle. The words on the slide are placed around the outside of the circle, they read 'linguistic, religious, ethnic/cultural/racial, gender/sex, sexual orientation, family, age neurodiversity, disability, socioeconomic.'">
            <a:extLst>
              <a:ext uri="{FF2B5EF4-FFF2-40B4-BE49-F238E27FC236}">
                <a16:creationId xmlns:a16="http://schemas.microsoft.com/office/drawing/2014/main" id="{0489356D-BFA6-EEF3-C21C-E4CD575367FE}"/>
              </a:ext>
            </a:extLst>
          </p:cNvPr>
          <p:cNvGrpSpPr/>
          <p:nvPr/>
        </p:nvGrpSpPr>
        <p:grpSpPr>
          <a:xfrm>
            <a:off x="3048458" y="823283"/>
            <a:ext cx="5625898" cy="5043302"/>
            <a:chOff x="4180888" y="1643605"/>
            <a:chExt cx="3399341" cy="3399340"/>
          </a:xfrm>
        </p:grpSpPr>
        <p:sp>
          <p:nvSpPr>
            <p:cNvPr id="6" name="Oval 5" descr="This image shows circle ">
              <a:extLst>
                <a:ext uri="{FF2B5EF4-FFF2-40B4-BE49-F238E27FC236}">
                  <a16:creationId xmlns:a16="http://schemas.microsoft.com/office/drawing/2014/main" id="{DE58301F-8812-87A1-F235-DA791B57A21B}"/>
                </a:ext>
              </a:extLst>
            </p:cNvPr>
            <p:cNvSpPr>
              <a:spLocks noChangeAspect="1"/>
            </p:cNvSpPr>
            <p:nvPr/>
          </p:nvSpPr>
          <p:spPr>
            <a:xfrm>
              <a:off x="4180889" y="1643605"/>
              <a:ext cx="3399340" cy="3399340"/>
            </a:xfrm>
            <a:prstGeom prst="ellipse">
              <a:avLst/>
            </a:prstGeom>
            <a:solidFill>
              <a:schemeClr val="bg1">
                <a:lumMod val="95000"/>
              </a:scheme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AF806D3-4D5B-CC0C-4D88-EF72307708D7}"/>
                </a:ext>
              </a:extLst>
            </p:cNvPr>
            <p:cNvSpPr>
              <a:spLocks noChangeAspect="1"/>
            </p:cNvSpPr>
            <p:nvPr/>
          </p:nvSpPr>
          <p:spPr>
            <a:xfrm>
              <a:off x="5310453" y="1692935"/>
              <a:ext cx="1704914" cy="1704914"/>
            </a:xfrm>
            <a:prstGeom prst="ellipse">
              <a:avLst/>
            </a:prstGeom>
            <a:solidFill>
              <a:srgbClr val="9437FF">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BFCA1E-C69D-672D-1387-304FF9796D79}"/>
                </a:ext>
              </a:extLst>
            </p:cNvPr>
            <p:cNvSpPr>
              <a:spLocks noChangeAspect="1"/>
            </p:cNvSpPr>
            <p:nvPr/>
          </p:nvSpPr>
          <p:spPr>
            <a:xfrm>
              <a:off x="5723569" y="1988414"/>
              <a:ext cx="1704914" cy="1704914"/>
            </a:xfrm>
            <a:prstGeom prst="ellipse">
              <a:avLst/>
            </a:prstGeom>
            <a:solidFill>
              <a:srgbClr val="0070C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95307D8-52DA-737E-EDB0-BA20E23D2F7E}"/>
                </a:ext>
              </a:extLst>
            </p:cNvPr>
            <p:cNvSpPr>
              <a:spLocks noChangeAspect="1"/>
            </p:cNvSpPr>
            <p:nvPr/>
          </p:nvSpPr>
          <p:spPr>
            <a:xfrm>
              <a:off x="5875315" y="2490818"/>
              <a:ext cx="1704914" cy="1704914"/>
            </a:xfrm>
            <a:prstGeom prst="ellipse">
              <a:avLst/>
            </a:prstGeom>
            <a:solidFill>
              <a:srgbClr val="00B0F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F0A6EB1-3E7F-A9EA-33F8-C74387777F25}"/>
                </a:ext>
              </a:extLst>
            </p:cNvPr>
            <p:cNvSpPr>
              <a:spLocks noChangeAspect="1"/>
            </p:cNvSpPr>
            <p:nvPr/>
          </p:nvSpPr>
          <p:spPr>
            <a:xfrm>
              <a:off x="5734153" y="2964790"/>
              <a:ext cx="1704914" cy="1704914"/>
            </a:xfrm>
            <a:prstGeom prst="ellipse">
              <a:avLst/>
            </a:prstGeom>
            <a:solidFill>
              <a:srgbClr val="00B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86316B2-048C-A225-DC2E-0D9ED5C71DEC}"/>
                </a:ext>
              </a:extLst>
            </p:cNvPr>
            <p:cNvSpPr>
              <a:spLocks noChangeAspect="1"/>
            </p:cNvSpPr>
            <p:nvPr/>
          </p:nvSpPr>
          <p:spPr>
            <a:xfrm>
              <a:off x="5303803" y="3294936"/>
              <a:ext cx="1704914" cy="1704914"/>
            </a:xfrm>
            <a:prstGeom prst="ellipse">
              <a:avLst/>
            </a:prstGeom>
            <a:solidFill>
              <a:srgbClr val="92D05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7AD1DF3-FD58-F1E0-F2DC-8BDB27376B12}"/>
                </a:ext>
              </a:extLst>
            </p:cNvPr>
            <p:cNvSpPr>
              <a:spLocks noChangeAspect="1"/>
            </p:cNvSpPr>
            <p:nvPr/>
          </p:nvSpPr>
          <p:spPr>
            <a:xfrm>
              <a:off x="4772071" y="3303695"/>
              <a:ext cx="1704914" cy="1704914"/>
            </a:xfrm>
            <a:prstGeom prst="ellipse">
              <a:avLst/>
            </a:prstGeom>
            <a:solidFill>
              <a:srgbClr val="FFFF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9D92A6D-83DD-4474-7500-B71E96416464}"/>
                </a:ext>
              </a:extLst>
            </p:cNvPr>
            <p:cNvSpPr>
              <a:spLocks noChangeAspect="1"/>
            </p:cNvSpPr>
            <p:nvPr/>
          </p:nvSpPr>
          <p:spPr>
            <a:xfrm>
              <a:off x="4338955" y="2973549"/>
              <a:ext cx="1704914" cy="1704914"/>
            </a:xfrm>
            <a:prstGeom prst="ellipse">
              <a:avLst/>
            </a:prstGeom>
            <a:solidFill>
              <a:srgbClr val="FFC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E5BFF2A-5E7C-BE7D-C8D3-8E359F397534}"/>
                </a:ext>
              </a:extLst>
            </p:cNvPr>
            <p:cNvSpPr>
              <a:spLocks noChangeAspect="1"/>
            </p:cNvSpPr>
            <p:nvPr/>
          </p:nvSpPr>
          <p:spPr>
            <a:xfrm>
              <a:off x="4180888" y="2499577"/>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2FAA3E0-FAA2-4529-8246-C165E8CFE3D6}"/>
                </a:ext>
              </a:extLst>
            </p:cNvPr>
            <p:cNvSpPr>
              <a:spLocks noChangeAspect="1"/>
            </p:cNvSpPr>
            <p:nvPr/>
          </p:nvSpPr>
          <p:spPr>
            <a:xfrm>
              <a:off x="4338955" y="1988414"/>
              <a:ext cx="1704914" cy="1704914"/>
            </a:xfrm>
            <a:prstGeom prst="ellipse">
              <a:avLst/>
            </a:prstGeom>
            <a:solidFill>
              <a:srgbClr val="FF0000">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5EAE2F5-68D7-534B-2519-077B4339E29F}"/>
                </a:ext>
              </a:extLst>
            </p:cNvPr>
            <p:cNvSpPr>
              <a:spLocks noChangeAspect="1"/>
            </p:cNvSpPr>
            <p:nvPr/>
          </p:nvSpPr>
          <p:spPr>
            <a:xfrm>
              <a:off x="4744711" y="1690728"/>
              <a:ext cx="1704914" cy="1704914"/>
            </a:xfrm>
            <a:prstGeom prst="ellipse">
              <a:avLst/>
            </a:prstGeom>
            <a:solidFill>
              <a:srgbClr val="FF2F92">
                <a:alpha val="34000"/>
              </a:srgbClr>
            </a:solidFill>
            <a:ln w="25400">
              <a:solidFill>
                <a:schemeClr val="tx1">
                  <a:alpha val="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4824F926-AF2A-2F28-6D29-039F18760A78}"/>
              </a:ext>
            </a:extLst>
          </p:cNvPr>
          <p:cNvSpPr txBox="1"/>
          <p:nvPr/>
        </p:nvSpPr>
        <p:spPr>
          <a:xfrm>
            <a:off x="964228" y="3180445"/>
            <a:ext cx="2736437"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Disability</a:t>
            </a:r>
          </a:p>
        </p:txBody>
      </p:sp>
      <p:sp>
        <p:nvSpPr>
          <p:cNvPr id="25" name="TextBox 24">
            <a:extLst>
              <a:ext uri="{FF2B5EF4-FFF2-40B4-BE49-F238E27FC236}">
                <a16:creationId xmlns:a16="http://schemas.microsoft.com/office/drawing/2014/main" id="{F51ACC64-3443-5FD3-626F-3D78096F792D}"/>
              </a:ext>
            </a:extLst>
          </p:cNvPr>
          <p:cNvSpPr txBox="1"/>
          <p:nvPr/>
        </p:nvSpPr>
        <p:spPr>
          <a:xfrm>
            <a:off x="458548" y="1414535"/>
            <a:ext cx="2818985"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a:ea typeface="+mn-ea"/>
                <a:cs typeface="Arial"/>
              </a:rPr>
              <a:t>Socioeconomic</a:t>
            </a:r>
            <a:endPar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2AC0247-4AD8-70E4-A68F-CED0BE5ABEA8}"/>
              </a:ext>
            </a:extLst>
          </p:cNvPr>
          <p:cNvSpPr txBox="1"/>
          <p:nvPr/>
        </p:nvSpPr>
        <p:spPr>
          <a:xfrm>
            <a:off x="3355416" y="255337"/>
            <a:ext cx="2186148"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a:ea typeface="+mn-ea"/>
                <a:cs typeface="Arial"/>
              </a:rPr>
              <a:t>Linguistic</a:t>
            </a:r>
          </a:p>
        </p:txBody>
      </p:sp>
      <p:sp>
        <p:nvSpPr>
          <p:cNvPr id="31" name="TextBox 30">
            <a:extLst>
              <a:ext uri="{FF2B5EF4-FFF2-40B4-BE49-F238E27FC236}">
                <a16:creationId xmlns:a16="http://schemas.microsoft.com/office/drawing/2014/main" id="{FAAA1EFE-5D1E-F2C3-6BA9-533756C47902}"/>
              </a:ext>
            </a:extLst>
          </p:cNvPr>
          <p:cNvSpPr txBox="1"/>
          <p:nvPr/>
        </p:nvSpPr>
        <p:spPr>
          <a:xfrm>
            <a:off x="6375237" y="251368"/>
            <a:ext cx="2894674"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3F3F3F"/>
                </a:solidFill>
                <a:effectLst>
                  <a:glow rad="25400">
                    <a:prstClr val="white"/>
                  </a:glow>
                </a:effectLst>
                <a:latin typeface="Arial"/>
                <a:cs typeface="Arial"/>
              </a:rPr>
              <a:t>Religion/Belief</a:t>
            </a:r>
            <a:endPar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E7365ED8-A9E2-37BD-60E2-5489F00B4762}"/>
              </a:ext>
            </a:extLst>
          </p:cNvPr>
          <p:cNvSpPr txBox="1"/>
          <p:nvPr/>
        </p:nvSpPr>
        <p:spPr>
          <a:xfrm>
            <a:off x="8871532" y="3101251"/>
            <a:ext cx="2736437"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a:ea typeface="+mn-ea"/>
                <a:cs typeface="Arial"/>
              </a:rPr>
              <a:t>Gender/Sex</a:t>
            </a:r>
          </a:p>
        </p:txBody>
      </p:sp>
      <p:sp>
        <p:nvSpPr>
          <p:cNvPr id="39" name="TextBox 38">
            <a:extLst>
              <a:ext uri="{FF2B5EF4-FFF2-40B4-BE49-F238E27FC236}">
                <a16:creationId xmlns:a16="http://schemas.microsoft.com/office/drawing/2014/main" id="{4EC831B6-F05E-7EBB-C877-E2F99DD532C1}"/>
              </a:ext>
            </a:extLst>
          </p:cNvPr>
          <p:cNvSpPr txBox="1"/>
          <p:nvPr/>
        </p:nvSpPr>
        <p:spPr>
          <a:xfrm>
            <a:off x="8222970" y="1416740"/>
            <a:ext cx="3967513" cy="49244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a:ea typeface="+mn-ea"/>
                <a:cs typeface="Arial"/>
              </a:rPr>
              <a:t>Ethnic/Cultural/Racial</a:t>
            </a:r>
            <a:endPar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3D745317-C7B9-2CE6-93C6-AEBD832E79A2}"/>
              </a:ext>
            </a:extLst>
          </p:cNvPr>
          <p:cNvSpPr txBox="1"/>
          <p:nvPr/>
        </p:nvSpPr>
        <p:spPr>
          <a:xfrm>
            <a:off x="8439693" y="4549808"/>
            <a:ext cx="395346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Sexual Orientation</a:t>
            </a:r>
          </a:p>
        </p:txBody>
      </p:sp>
      <p:sp>
        <p:nvSpPr>
          <p:cNvPr id="43" name="TextBox 42">
            <a:extLst>
              <a:ext uri="{FF2B5EF4-FFF2-40B4-BE49-F238E27FC236}">
                <a16:creationId xmlns:a16="http://schemas.microsoft.com/office/drawing/2014/main" id="{FE69965B-3EF7-FB19-0FA8-0D6983806BFD}"/>
              </a:ext>
            </a:extLst>
          </p:cNvPr>
          <p:cNvSpPr txBox="1"/>
          <p:nvPr/>
        </p:nvSpPr>
        <p:spPr>
          <a:xfrm>
            <a:off x="7610395" y="5625390"/>
            <a:ext cx="1485254"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glow rad="25400">
                    <a:prstClr val="white"/>
                  </a:glow>
                </a:effectLst>
                <a:uLnTx/>
                <a:uFillTx/>
                <a:latin typeface="Arial" panose="020B0604020202020204" pitchFamily="34" charset="0"/>
                <a:ea typeface="+mn-ea"/>
                <a:cs typeface="Arial" panose="020B0604020202020204" pitchFamily="34" charset="0"/>
              </a:rPr>
              <a:t>Family</a:t>
            </a:r>
          </a:p>
        </p:txBody>
      </p:sp>
      <p:sp>
        <p:nvSpPr>
          <p:cNvPr id="45" name="TextBox 44">
            <a:extLst>
              <a:ext uri="{FF2B5EF4-FFF2-40B4-BE49-F238E27FC236}">
                <a16:creationId xmlns:a16="http://schemas.microsoft.com/office/drawing/2014/main" id="{CE4C13D1-5114-3EA7-292D-16B2212848AA}"/>
              </a:ext>
            </a:extLst>
          </p:cNvPr>
          <p:cNvSpPr txBox="1"/>
          <p:nvPr/>
        </p:nvSpPr>
        <p:spPr>
          <a:xfrm>
            <a:off x="3884307" y="5621741"/>
            <a:ext cx="986825"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Age</a:t>
            </a:r>
          </a:p>
        </p:txBody>
      </p:sp>
      <p:sp>
        <p:nvSpPr>
          <p:cNvPr id="47" name="TextBox 46">
            <a:extLst>
              <a:ext uri="{FF2B5EF4-FFF2-40B4-BE49-F238E27FC236}">
                <a16:creationId xmlns:a16="http://schemas.microsoft.com/office/drawing/2014/main" id="{5A9B8780-E3ED-7A2E-4C48-735D52469CCB}"/>
              </a:ext>
            </a:extLst>
          </p:cNvPr>
          <p:cNvSpPr txBox="1"/>
          <p:nvPr/>
        </p:nvSpPr>
        <p:spPr>
          <a:xfrm>
            <a:off x="341121" y="4554463"/>
            <a:ext cx="324764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glow rad="25400">
                    <a:prstClr val="white"/>
                  </a:glow>
                </a:effectLst>
                <a:uLnTx/>
                <a:uFillTx/>
                <a:latin typeface="Arial" panose="020B0604020202020204" pitchFamily="34" charset="0"/>
                <a:ea typeface="+mn-ea"/>
                <a:cs typeface="Arial" panose="020B0604020202020204" pitchFamily="34" charset="0"/>
              </a:rPr>
              <a:t>Neurodiversity</a:t>
            </a:r>
          </a:p>
        </p:txBody>
      </p:sp>
      <p:sp>
        <p:nvSpPr>
          <p:cNvPr id="3" name="Title 2">
            <a:extLst>
              <a:ext uri="{FF2B5EF4-FFF2-40B4-BE49-F238E27FC236}">
                <a16:creationId xmlns:a16="http://schemas.microsoft.com/office/drawing/2014/main" id="{BD86FCB1-A5BB-0E6D-41EB-402AD3EAB2D7}"/>
              </a:ext>
            </a:extLst>
          </p:cNvPr>
          <p:cNvSpPr txBox="1">
            <a:spLocks noGrp="1"/>
          </p:cNvSpPr>
          <p:nvPr>
            <p:ph type="title" idx="4294967295"/>
          </p:nvPr>
        </p:nvSpPr>
        <p:spPr>
          <a:xfrm>
            <a:off x="4595005" y="2725947"/>
            <a:ext cx="301636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262626"/>
                </a:solidFill>
                <a:effectLst/>
                <a:uLnTx/>
                <a:uFillTx/>
                <a:latin typeface="+mn-lt"/>
                <a:ea typeface="+mn-ea"/>
                <a:cs typeface="Arial"/>
              </a:rPr>
              <a:t>Diversity</a:t>
            </a:r>
            <a:endParaRPr kumimoji="0" lang="en-US" sz="1800" b="0" i="0" u="none" strike="noStrike" kern="1200" cap="none" spc="0" normalizeH="0" baseline="0" noProof="0" dirty="0">
              <a:ln>
                <a:noFill/>
              </a:ln>
              <a:solidFill>
                <a:srgbClr val="262626"/>
              </a:solidFill>
              <a:effectLst/>
              <a:uLnTx/>
              <a:uFillTx/>
              <a:latin typeface="+mn-lt"/>
              <a:ea typeface="+mn-ea"/>
              <a:cs typeface="+mn-cs"/>
            </a:endParaRPr>
          </a:p>
        </p:txBody>
      </p:sp>
    </p:spTree>
    <p:extLst>
      <p:ext uri="{BB962C8B-B14F-4D97-AF65-F5344CB8AC3E}">
        <p14:creationId xmlns:p14="http://schemas.microsoft.com/office/powerpoint/2010/main" val="91615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p:txBody>
          <a:bodyPr>
            <a:normAutofit/>
          </a:bodyPr>
          <a:lstStyle/>
          <a:p>
            <a:r>
              <a:rPr lang="en-GB" sz="3600" b="1">
                <a:solidFill>
                  <a:srgbClr val="00C4C4"/>
                </a:solidFill>
                <a:latin typeface="Segoe UI"/>
                <a:cs typeface="Segoe UI"/>
              </a:rPr>
              <a:t>Common</a:t>
            </a:r>
            <a:r>
              <a:rPr lang="en-GB" sz="3600" b="1">
                <a:solidFill>
                  <a:srgbClr val="00C4C4"/>
                </a:solidFill>
                <a:latin typeface="Segoe UI"/>
                <a:ea typeface="+mn-ea"/>
                <a:cs typeface="Segoe UI"/>
              </a:rPr>
              <a:t> Challenge: Language Paralysis </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838200" y="1880843"/>
            <a:ext cx="10515600" cy="4605337"/>
          </a:xfrm>
        </p:spPr>
        <p:txBody>
          <a:bodyPr vert="horz" lIns="91440" tIns="45720" rIns="91440" bIns="45720" rtlCol="0" anchor="t">
            <a:normAutofit/>
          </a:bodyPr>
          <a:lstStyle/>
          <a:p>
            <a:pPr marL="0" indent="0">
              <a:buNone/>
            </a:pPr>
            <a:r>
              <a:rPr lang="en-GB" sz="2600">
                <a:solidFill>
                  <a:srgbClr val="00ABB5"/>
                </a:solidFill>
                <a:latin typeface="Arial"/>
                <a:ea typeface="ＭＳ Ｐゴシック"/>
                <a:cs typeface="Arial"/>
              </a:rPr>
              <a:t>Professor Rowena Arshad uses the term "language paralysis" to describe the common </a:t>
            </a:r>
            <a:r>
              <a:rPr lang="en-GB" sz="2600" b="1">
                <a:solidFill>
                  <a:srgbClr val="00ABB5"/>
                </a:solidFill>
                <a:latin typeface="Arial"/>
                <a:ea typeface="ＭＳ Ｐゴシック"/>
                <a:cs typeface="Arial"/>
              </a:rPr>
              <a:t>feeling of being stuck</a:t>
            </a:r>
            <a:r>
              <a:rPr lang="en-GB" sz="2600" dirty="0">
                <a:solidFill>
                  <a:srgbClr val="00ABB5"/>
                </a:solidFill>
                <a:latin typeface="Arial"/>
                <a:ea typeface="ＭＳ Ｐゴシック"/>
                <a:cs typeface="Arial"/>
              </a:rPr>
              <a:t> </a:t>
            </a:r>
            <a:r>
              <a:rPr lang="en-GB" sz="2600" b="1">
                <a:solidFill>
                  <a:srgbClr val="00ABB5"/>
                </a:solidFill>
                <a:latin typeface="Arial"/>
                <a:ea typeface="ＭＳ Ｐゴシック"/>
                <a:cs typeface="Arial"/>
              </a:rPr>
              <a:t>when we don't know which language to use </a:t>
            </a:r>
            <a:r>
              <a:rPr lang="en-GB" sz="2600">
                <a:solidFill>
                  <a:srgbClr val="00ABB5"/>
                </a:solidFill>
                <a:latin typeface="Arial"/>
                <a:ea typeface="ＭＳ Ｐゴシック"/>
                <a:cs typeface="Arial"/>
              </a:rPr>
              <a:t>when talking about diversity.</a:t>
            </a:r>
            <a:endParaRPr lang="en-US" sz="2600">
              <a:cs typeface="Calibri" panose="020F0502020204030204"/>
            </a:endParaRPr>
          </a:p>
          <a:p>
            <a:pPr marL="0" indent="0" algn="ctr">
              <a:buNone/>
            </a:pPr>
            <a:endParaRPr lang="en-GB" sz="2600">
              <a:solidFill>
                <a:srgbClr val="00ABB5"/>
              </a:solidFill>
              <a:latin typeface="Arial"/>
              <a:ea typeface="ＭＳ Ｐゴシック"/>
              <a:cs typeface="Arial"/>
            </a:endParaRPr>
          </a:p>
          <a:p>
            <a:r>
              <a:rPr lang="en-GB" dirty="0">
                <a:cs typeface="Calibri"/>
              </a:rPr>
              <a:t>This is often because of our </a:t>
            </a:r>
            <a:r>
              <a:rPr lang="en-GB" b="1" dirty="0">
                <a:cs typeface="Calibri"/>
              </a:rPr>
              <a:t>lack of confidence</a:t>
            </a:r>
            <a:r>
              <a:rPr lang="en-GB" dirty="0">
                <a:cs typeface="Calibri"/>
              </a:rPr>
              <a:t>, </a:t>
            </a:r>
            <a:r>
              <a:rPr lang="en-GB" b="1" dirty="0">
                <a:cs typeface="Calibri"/>
              </a:rPr>
              <a:t>fear of embarrassment</a:t>
            </a:r>
            <a:r>
              <a:rPr lang="en-GB" dirty="0">
                <a:cs typeface="Calibri"/>
              </a:rPr>
              <a:t> and </a:t>
            </a:r>
            <a:r>
              <a:rPr lang="en-GB" b="1" dirty="0">
                <a:cs typeface="Calibri"/>
              </a:rPr>
              <a:t>fear of offending</a:t>
            </a:r>
            <a:r>
              <a:rPr lang="en-GB" dirty="0">
                <a:cs typeface="Calibri"/>
              </a:rPr>
              <a:t>.</a:t>
            </a:r>
          </a:p>
          <a:p>
            <a:r>
              <a:rPr lang="en-GB" dirty="0">
                <a:cs typeface="Calibri"/>
              </a:rPr>
              <a:t>Language is</a:t>
            </a:r>
            <a:r>
              <a:rPr lang="en-GB" b="1" dirty="0">
                <a:cs typeface="Calibri"/>
              </a:rPr>
              <a:t> complex and constantly evolving</a:t>
            </a:r>
            <a:r>
              <a:rPr lang="en-GB" dirty="0">
                <a:cs typeface="Calibri"/>
              </a:rPr>
              <a:t>; words that were acceptable in the past are no longer appropriate today.</a:t>
            </a:r>
          </a:p>
          <a:p>
            <a:pPr marL="0" indent="0">
              <a:buNone/>
            </a:pPr>
            <a:r>
              <a:rPr lang="en-GB" dirty="0">
                <a:cs typeface="Calibri"/>
              </a:rPr>
              <a:t>For example, "coloured people" and "that's gay" are no longer acceptable.</a:t>
            </a:r>
            <a:endParaRPr lang="en-GB" dirty="0">
              <a:ea typeface="Calibri"/>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408991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755C-B55B-5A5F-DD02-AD0CF5424196}"/>
              </a:ext>
            </a:extLst>
          </p:cNvPr>
          <p:cNvSpPr>
            <a:spLocks noGrp="1"/>
          </p:cNvSpPr>
          <p:nvPr>
            <p:ph type="title"/>
          </p:nvPr>
        </p:nvSpPr>
        <p:spPr/>
        <p:txBody>
          <a:bodyPr>
            <a:normAutofit/>
          </a:bodyPr>
          <a:lstStyle/>
          <a:p>
            <a:r>
              <a:rPr lang="en-GB" sz="3600" b="1">
                <a:solidFill>
                  <a:srgbClr val="00C4C4"/>
                </a:solidFill>
                <a:latin typeface="Segoe UI"/>
                <a:ea typeface="+mn-ea"/>
                <a:cs typeface="Segoe UI"/>
              </a:rPr>
              <a:t>Growth of the Language of Diversity</a:t>
            </a:r>
          </a:p>
        </p:txBody>
      </p:sp>
      <p:sp>
        <p:nvSpPr>
          <p:cNvPr id="3" name="Content Placeholder 2">
            <a:extLst>
              <a:ext uri="{FF2B5EF4-FFF2-40B4-BE49-F238E27FC236}">
                <a16:creationId xmlns:a16="http://schemas.microsoft.com/office/drawing/2014/main" id="{0163C521-4FAD-3769-A833-A651871E5FF9}"/>
              </a:ext>
            </a:extLst>
          </p:cNvPr>
          <p:cNvSpPr>
            <a:spLocks noGrp="1"/>
          </p:cNvSpPr>
          <p:nvPr>
            <p:ph idx="1"/>
          </p:nvPr>
        </p:nvSpPr>
        <p:spPr>
          <a:xfrm>
            <a:off x="4256067" y="1560583"/>
            <a:ext cx="7583647" cy="4605337"/>
          </a:xfrm>
        </p:spPr>
        <p:txBody>
          <a:bodyPr vert="horz" lIns="91440" tIns="45720" rIns="91440" bIns="45720" rtlCol="0" anchor="t">
            <a:normAutofit/>
          </a:bodyPr>
          <a:lstStyle/>
          <a:p>
            <a:pPr marL="0" indent="0" algn="ctr">
              <a:buNone/>
            </a:pPr>
            <a:endParaRPr lang="en-GB" sz="3000">
              <a:solidFill>
                <a:srgbClr val="00ABB5"/>
              </a:solidFill>
              <a:latin typeface="Arial"/>
              <a:ea typeface="ＭＳ Ｐゴシック"/>
              <a:cs typeface="Arial"/>
            </a:endParaRPr>
          </a:p>
          <a:p>
            <a:r>
              <a:rPr lang="en-GB" b="1">
                <a:cs typeface="Calibri"/>
              </a:rPr>
              <a:t>New words emerge</a:t>
            </a:r>
            <a:r>
              <a:rPr lang="en-GB">
                <a:cs typeface="Calibri"/>
              </a:rPr>
              <a:t> to help us better understand diversity. </a:t>
            </a:r>
            <a:r>
              <a:rPr lang="en-GB">
                <a:latin typeface="Calibri"/>
                <a:cs typeface="Calibri"/>
              </a:rPr>
              <a:t>Terms that might seem unfamiliar at first can often become commonplace.</a:t>
            </a:r>
          </a:p>
          <a:p>
            <a:pPr marL="0" indent="0">
              <a:buNone/>
            </a:pPr>
            <a:r>
              <a:rPr lang="en-GB" sz="2400">
                <a:cs typeface="Calibri"/>
              </a:rPr>
              <a:t>Examples: "Cisgender" and "neurotypical"</a:t>
            </a:r>
            <a:endParaRPr lang="en-GB" sz="2400">
              <a:ea typeface="Calibri"/>
              <a:cs typeface="Calibri"/>
            </a:endParaRPr>
          </a:p>
          <a:p>
            <a:pPr marL="0" indent="0">
              <a:buNone/>
            </a:pPr>
            <a:endParaRPr lang="en-GB">
              <a:cs typeface="Calibri"/>
            </a:endParaRPr>
          </a:p>
          <a:p>
            <a:r>
              <a:rPr lang="en-GB" b="1">
                <a:cs typeface="Calibri"/>
              </a:rPr>
              <a:t>Older terms</a:t>
            </a:r>
            <a:r>
              <a:rPr lang="en-GB">
                <a:cs typeface="Calibri"/>
              </a:rPr>
              <a:t> that might have been offensive in the past have been </a:t>
            </a:r>
            <a:r>
              <a:rPr lang="en-GB" b="1">
                <a:cs typeface="Calibri"/>
              </a:rPr>
              <a:t>reclaimed by empowered people</a:t>
            </a:r>
            <a:r>
              <a:rPr lang="en-GB">
                <a:cs typeface="Calibri"/>
              </a:rPr>
              <a:t> who have historically been marginalised.</a:t>
            </a:r>
          </a:p>
          <a:p>
            <a:pPr marL="0" indent="0">
              <a:buNone/>
            </a:pPr>
            <a:r>
              <a:rPr lang="en-GB" sz="2400">
                <a:cs typeface="Calibri"/>
              </a:rPr>
              <a:t>Example: "Queer"</a:t>
            </a:r>
            <a:endParaRPr lang="en-GB" sz="2400">
              <a:ea typeface="Calibri"/>
              <a:cs typeface="Calibri"/>
            </a:endParaRPr>
          </a:p>
          <a:p>
            <a:endParaRPr lang="en-GB">
              <a:cs typeface="Calibri"/>
            </a:endParaRPr>
          </a:p>
          <a:p>
            <a:endParaRPr lang="en-GB">
              <a:cs typeface="Calibri"/>
            </a:endParaRPr>
          </a:p>
        </p:txBody>
      </p:sp>
      <p:pic>
        <p:nvPicPr>
          <p:cNvPr id="4" name="Picture 3" descr="A rainbow coloured solidarity fist with black outline&#10;&#10;">
            <a:extLst>
              <a:ext uri="{FF2B5EF4-FFF2-40B4-BE49-F238E27FC236}">
                <a16:creationId xmlns:a16="http://schemas.microsoft.com/office/drawing/2014/main" id="{61808231-B828-8030-FBAA-1AD0F0C77BD7}"/>
              </a:ext>
            </a:extLst>
          </p:cNvPr>
          <p:cNvPicPr>
            <a:picLocks noChangeAspect="1"/>
          </p:cNvPicPr>
          <p:nvPr/>
        </p:nvPicPr>
        <p:blipFill>
          <a:blip r:embed="rId3"/>
          <a:stretch>
            <a:fillRect/>
          </a:stretch>
        </p:blipFill>
        <p:spPr>
          <a:xfrm>
            <a:off x="99231" y="1316872"/>
            <a:ext cx="3599044" cy="5173635"/>
          </a:xfrm>
          <a:prstGeom prst="rect">
            <a:avLst/>
          </a:prstGeom>
        </p:spPr>
      </p:pic>
    </p:spTree>
    <p:extLst>
      <p:ext uri="{BB962C8B-B14F-4D97-AF65-F5344CB8AC3E}">
        <p14:creationId xmlns:p14="http://schemas.microsoft.com/office/powerpoint/2010/main" val="3757996175"/>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4afdfec-cd12-4de7-84df-bdc010d6bd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C09B061F155042A7949DFFA483C7C3" ma:contentTypeVersion="16" ma:contentTypeDescription="Create a new document." ma:contentTypeScope="" ma:versionID="85889c4e083b937dfcb41e391b91283c">
  <xsd:schema xmlns:xsd="http://www.w3.org/2001/XMLSchema" xmlns:xs="http://www.w3.org/2001/XMLSchema" xmlns:p="http://schemas.microsoft.com/office/2006/metadata/properties" xmlns:ns3="ab85e584-de49-409f-94c8-4b0a4aa712e4" xmlns:ns4="94afdfec-cd12-4de7-84df-bdc010d6bd76" targetNamespace="http://schemas.microsoft.com/office/2006/metadata/properties" ma:root="true" ma:fieldsID="c111e4579bb0447d8a31931497e174aa" ns3:_="" ns4:_="">
    <xsd:import namespace="ab85e584-de49-409f-94c8-4b0a4aa712e4"/>
    <xsd:import namespace="94afdfec-cd12-4de7-84df-bdc010d6bd76"/>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OCR" minOccurs="0"/>
                <xsd:element ref="ns4:MediaServiceGenerationTime" minOccurs="0"/>
                <xsd:element ref="ns4:MediaServiceEventHashCode" minOccurs="0"/>
                <xsd:element ref="ns4:MediaServiceLocation" minOccurs="0"/>
                <xsd:element ref="ns3:SharedWithDetails" minOccurs="0"/>
                <xsd:element ref="ns3:SharingHintHash"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5e584-de49-409f-94c8-4b0a4aa712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afdfec-cd12-4de7-84df-bdc010d6bd7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E11FBD-0FE0-4A7B-AA16-9E2ECCD55853}">
  <ds:schemaRefs>
    <ds:schemaRef ds:uri="http://schemas.microsoft.com/office/2006/metadata/properties"/>
    <ds:schemaRef ds:uri="http://purl.org/dc/dcmitype/"/>
    <ds:schemaRef ds:uri="http://purl.org/dc/elements/1.1/"/>
    <ds:schemaRef ds:uri="http://schemas.microsoft.com/office/2006/documentManagement/types"/>
    <ds:schemaRef ds:uri="94afdfec-cd12-4de7-84df-bdc010d6bd76"/>
    <ds:schemaRef ds:uri="http://purl.org/dc/terms/"/>
    <ds:schemaRef ds:uri="http://schemas.openxmlformats.org/package/2006/metadata/core-properties"/>
    <ds:schemaRef ds:uri="http://schemas.microsoft.com/office/infopath/2007/PartnerControls"/>
    <ds:schemaRef ds:uri="ab85e584-de49-409f-94c8-4b0a4aa712e4"/>
    <ds:schemaRef ds:uri="http://www.w3.org/XML/1998/namespace"/>
  </ds:schemaRefs>
</ds:datastoreItem>
</file>

<file path=customXml/itemProps2.xml><?xml version="1.0" encoding="utf-8"?>
<ds:datastoreItem xmlns:ds="http://schemas.openxmlformats.org/officeDocument/2006/customXml" ds:itemID="{D86E574C-7675-48E9-85FF-1CEA8AB2A8DF}">
  <ds:schemaRefs>
    <ds:schemaRef ds:uri="http://schemas.microsoft.com/sharepoint/v3/contenttype/forms"/>
  </ds:schemaRefs>
</ds:datastoreItem>
</file>

<file path=customXml/itemProps3.xml><?xml version="1.0" encoding="utf-8"?>
<ds:datastoreItem xmlns:ds="http://schemas.openxmlformats.org/officeDocument/2006/customXml" ds:itemID="{0D248F6E-E42D-4011-B59A-63D2659F7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85e584-de49-409f-94c8-4b0a4aa712e4"/>
    <ds:schemaRef ds:uri="94afdfec-cd12-4de7-84df-bdc010d6bd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3981</Words>
  <Application>Microsoft Office PowerPoint</Application>
  <PresentationFormat>Widescreen</PresentationFormat>
  <Paragraphs>276</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Arial,Sans-Serif</vt:lpstr>
      <vt:lpstr>Calibri</vt:lpstr>
      <vt:lpstr>Calibri Light</vt:lpstr>
      <vt:lpstr>Lucida Grande</vt:lpstr>
      <vt:lpstr>Segoe UI</vt:lpstr>
      <vt:lpstr>Symbol</vt:lpstr>
      <vt:lpstr>Symbol,Sans-Serif</vt:lpstr>
      <vt:lpstr>Wingdings</vt:lpstr>
      <vt:lpstr>Powerpoint_template</vt:lpstr>
      <vt:lpstr>Office Theme</vt:lpstr>
      <vt:lpstr>Inclusion, Wellbeing and Equalities Professional Learning Framework  Talking about Diversity  Level – Informed </vt:lpstr>
      <vt:lpstr>Inclusion, Wellbeing and Equalities Professional Learning Framework</vt:lpstr>
      <vt:lpstr>How to use this resource</vt:lpstr>
      <vt:lpstr>National Model for Professional Learning</vt:lpstr>
      <vt:lpstr>Welcome </vt:lpstr>
      <vt:lpstr>What do we mean by "diversity"  and "diverse people"?</vt:lpstr>
      <vt:lpstr>Diversity</vt:lpstr>
      <vt:lpstr>Common Challenge: Language Paralysis </vt:lpstr>
      <vt:lpstr>Growth of the Language of Diversity</vt:lpstr>
      <vt:lpstr>Roots and Impact of Harmful Words</vt:lpstr>
      <vt:lpstr>When we make mistakes...</vt:lpstr>
      <vt:lpstr>An apology can look like this:</vt:lpstr>
      <vt:lpstr>No One Size Fits All</vt:lpstr>
      <vt:lpstr>Culture: Normalising Diversity</vt:lpstr>
      <vt:lpstr>Self-Identification</vt:lpstr>
      <vt:lpstr>Self-Identification can look like this...</vt:lpstr>
      <vt:lpstr>Some final pointers...</vt:lpstr>
      <vt:lpstr>Reflection</vt:lpstr>
      <vt:lpstr>We value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hTalking about diversity</dc:title>
  <dc:creator>Stevenson J (Jeremy)</dc:creator>
  <cp:lastModifiedBy>Jeremy Stevenson</cp:lastModifiedBy>
  <cp:revision>103</cp:revision>
  <dcterms:created xsi:type="dcterms:W3CDTF">2023-07-24T15:04:24Z</dcterms:created>
  <dcterms:modified xsi:type="dcterms:W3CDTF">2024-03-08T15:37:49Z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0x01010047C09B061F155042A7949DFFA483C7C3</vt:lpwstr>
  </property>
  <property fmtid="{D5CDD505-2E9C-101B-9397-08002B2CF9AE}" pid="3" name="MediaServiceImageTags">
    <vt:lpwstr/>
  </property>
</Properties>
</file>