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AD"/>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6D182C-5987-4F2B-9322-4EA0DA3C776F}" v="44" dt="2021-11-06T02:27:51.02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6"/>
    <p:restoredTop sz="94779"/>
  </p:normalViewPr>
  <p:slideViewPr>
    <p:cSldViewPr>
      <p:cViewPr varScale="1">
        <p:scale>
          <a:sx n="51" d="100"/>
          <a:sy n="51" d="100"/>
        </p:scale>
        <p:origin x="126" y="59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994919" y="3556296"/>
            <a:ext cx="4127500" cy="1596389"/>
          </a:xfrm>
          <a:prstGeom prst="rect">
            <a:avLst/>
          </a:prstGeom>
        </p:spPr>
        <p:txBody>
          <a:bodyPr wrap="square" lIns="0" tIns="0" rIns="0" bIns="0">
            <a:spAutoFit/>
          </a:bodyPr>
          <a:lstStyle>
            <a:lvl1pPr>
              <a:defRPr sz="10300" b="1" i="0">
                <a:solidFill>
                  <a:srgbClr val="0078AD"/>
                </a:solidFill>
                <a:latin typeface="Degular-Black"/>
                <a:cs typeface="Degular-Black"/>
              </a:defRPr>
            </a:lvl1pPr>
          </a:lstStyle>
          <a:p>
            <a:endParaRPr/>
          </a:p>
        </p:txBody>
      </p:sp>
      <p:sp>
        <p:nvSpPr>
          <p:cNvPr id="3" name="Holder 3"/>
          <p:cNvSpPr>
            <a:spLocks noGrp="1"/>
          </p:cNvSpPr>
          <p:nvPr>
            <p:ph type="subTitle" idx="4"/>
          </p:nvPr>
        </p:nvSpPr>
        <p:spPr>
          <a:xfrm>
            <a:off x="5915952" y="8167985"/>
            <a:ext cx="8272194" cy="1533525"/>
          </a:xfrm>
          <a:prstGeom prst="rect">
            <a:avLst/>
          </a:prstGeom>
        </p:spPr>
        <p:txBody>
          <a:bodyPr wrap="square" lIns="0" tIns="0" rIns="0" bIns="0">
            <a:spAutoFit/>
          </a:bodyPr>
          <a:lstStyle>
            <a:lvl1pPr>
              <a:defRPr sz="2950" b="0" i="0">
                <a:solidFill>
                  <a:srgbClr val="0078AD"/>
                </a:solidFill>
                <a:latin typeface="BentonSans Regular"/>
                <a:cs typeface="BentonSans Regula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50" b="1" i="0">
                <a:solidFill>
                  <a:srgbClr val="0078AD"/>
                </a:solidFill>
                <a:latin typeface="BentonSans Bold"/>
                <a:cs typeface="BentonSans Bold"/>
              </a:defRPr>
            </a:lvl1pPr>
          </a:lstStyle>
          <a:p>
            <a:endParaRPr/>
          </a:p>
        </p:txBody>
      </p:sp>
      <p:sp>
        <p:nvSpPr>
          <p:cNvPr id="3" name="Holder 3"/>
          <p:cNvSpPr>
            <a:spLocks noGrp="1"/>
          </p:cNvSpPr>
          <p:nvPr>
            <p:ph type="body" idx="1"/>
          </p:nvPr>
        </p:nvSpPr>
        <p:spPr/>
        <p:txBody>
          <a:bodyPr lIns="0" tIns="0" rIns="0" bIns="0"/>
          <a:lstStyle>
            <a:lvl1pPr>
              <a:defRPr sz="2950" b="0" i="0">
                <a:solidFill>
                  <a:srgbClr val="0078AD"/>
                </a:solidFill>
                <a:latin typeface="BentonSans Regular"/>
                <a:cs typeface="BentonSans Regula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50" b="1" i="0">
                <a:solidFill>
                  <a:srgbClr val="0078AD"/>
                </a:solidFill>
                <a:latin typeface="BentonSans Bold"/>
                <a:cs typeface="BentonSans Bol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50" b="1" i="0">
                <a:solidFill>
                  <a:srgbClr val="0078AD"/>
                </a:solidFill>
                <a:latin typeface="BentonSans Bold"/>
                <a:cs typeface="BentonSans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748670" y="1583839"/>
            <a:ext cx="2606758" cy="1502410"/>
          </a:xfrm>
          <a:prstGeom prst="rect">
            <a:avLst/>
          </a:prstGeom>
        </p:spPr>
        <p:txBody>
          <a:bodyPr wrap="square" lIns="0" tIns="0" rIns="0" bIns="0">
            <a:spAutoFit/>
          </a:bodyPr>
          <a:lstStyle>
            <a:lvl1pPr>
              <a:defRPr sz="4750" b="1" i="0">
                <a:solidFill>
                  <a:srgbClr val="0078AD"/>
                </a:solidFill>
                <a:latin typeface="BentonSans Bold"/>
                <a:cs typeface="BentonSans Bold"/>
              </a:defRPr>
            </a:lvl1pPr>
          </a:lstStyle>
          <a:p>
            <a:endParaRPr/>
          </a:p>
        </p:txBody>
      </p:sp>
      <p:sp>
        <p:nvSpPr>
          <p:cNvPr id="3" name="Holder 3"/>
          <p:cNvSpPr>
            <a:spLocks noGrp="1"/>
          </p:cNvSpPr>
          <p:nvPr>
            <p:ph type="body" idx="1"/>
          </p:nvPr>
        </p:nvSpPr>
        <p:spPr>
          <a:xfrm>
            <a:off x="5767380" y="3362031"/>
            <a:ext cx="8569338" cy="5998209"/>
          </a:xfrm>
          <a:prstGeom prst="rect">
            <a:avLst/>
          </a:prstGeom>
        </p:spPr>
        <p:txBody>
          <a:bodyPr wrap="square" lIns="0" tIns="0" rIns="0" bIns="0">
            <a:spAutoFit/>
          </a:bodyPr>
          <a:lstStyle>
            <a:lvl1pPr>
              <a:defRPr sz="2950" b="0" i="0">
                <a:solidFill>
                  <a:srgbClr val="0078AD"/>
                </a:solidFill>
                <a:latin typeface="BentonSans Regular"/>
                <a:cs typeface="BentonSans Regula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11/15/2021</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_popup?v=ngiK1gQKgK8&amp;vq=hd1080" TargetMode="External"/><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_popup?v=ngiK1gQKgK8&amp;vq=hd1080" TargetMode="External"/><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_popup?v=rdSFujnGZ6M&amp;vq=hd1080" TargetMode="External"/><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_popup?v=7yV7EYeP0Mk&amp;vq=hd1080" TargetMode="External"/><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_popup?v=XMlG1QeJW2U&amp;vq=hd1080" TargetMode="External"/><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_popup?v=TA2okED2U-k&amp;vq=hd1080" TargetMode="External"/><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_popup?v=w75ET6JJJug&amp;vq=hd1080" TargetMode="External"/><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changingfaces.org.uk/for-professionals/teachers-youth-workers"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5285568" y="2932581"/>
            <a:ext cx="8576945" cy="1533525"/>
          </a:xfrm>
          <a:prstGeom prst="rect">
            <a:avLst/>
          </a:prstGeom>
        </p:spPr>
        <p:txBody>
          <a:bodyPr vert="horz" wrap="square" lIns="0" tIns="12065" rIns="0" bIns="0" rtlCol="0">
            <a:spAutoFit/>
          </a:bodyPr>
          <a:lstStyle/>
          <a:p>
            <a:pPr marL="12700" marR="5080">
              <a:lnSpc>
                <a:spcPts val="4040"/>
              </a:lnSpc>
              <a:spcBef>
                <a:spcPts val="95"/>
              </a:spcBef>
            </a:pPr>
            <a:r>
              <a:rPr sz="2950" b="0" dirty="0">
                <a:solidFill>
                  <a:schemeClr val="bg1"/>
                </a:solidFill>
                <a:latin typeface="Arial" panose="020B0604020202020204" pitchFamily="34" charset="0"/>
                <a:cs typeface="Arial" panose="020B0604020202020204" pitchFamily="34" charset="0"/>
              </a:rPr>
              <a:t>When participants in a study compared photos of  people with a facial visible difference with those  without, they judged them be:</a:t>
            </a:r>
          </a:p>
        </p:txBody>
      </p:sp>
      <p:sp>
        <p:nvSpPr>
          <p:cNvPr id="3" name="object 3"/>
          <p:cNvSpPr txBox="1"/>
          <p:nvPr/>
        </p:nvSpPr>
        <p:spPr>
          <a:xfrm>
            <a:off x="5662519" y="4524155"/>
            <a:ext cx="5838825" cy="3624069"/>
          </a:xfrm>
          <a:prstGeom prst="rect">
            <a:avLst/>
          </a:prstGeom>
        </p:spPr>
        <p:txBody>
          <a:bodyPr vert="horz" wrap="square" lIns="0" tIns="274320" rIns="0" bIns="0" rtlCol="0">
            <a:spAutoFit/>
          </a:bodyPr>
          <a:lstStyle/>
          <a:p>
            <a:pPr marL="469265" indent="-457200">
              <a:lnSpc>
                <a:spcPct val="100000"/>
              </a:lnSpc>
              <a:spcBef>
                <a:spcPts val="2160"/>
              </a:spcBef>
              <a:buFont typeface="Arial" panose="020B0604020202020204" pitchFamily="34" charset="0"/>
              <a:buChar char="•"/>
              <a:tabLst>
                <a:tab pos="389255" algn="l"/>
                <a:tab pos="389890" algn="l"/>
              </a:tabLst>
            </a:pPr>
            <a:r>
              <a:rPr sz="2950" b="1" dirty="0">
                <a:solidFill>
                  <a:schemeClr val="bg1"/>
                </a:solidFill>
                <a:latin typeface="Arial" panose="020B0604020202020204" pitchFamily="34" charset="0"/>
                <a:cs typeface="Arial" panose="020B0604020202020204" pitchFamily="34" charset="0"/>
              </a:rPr>
              <a:t>Less out-going</a:t>
            </a:r>
          </a:p>
          <a:p>
            <a:pPr marL="469265" indent="-457200">
              <a:lnSpc>
                <a:spcPct val="100000"/>
              </a:lnSpc>
              <a:spcBef>
                <a:spcPts val="2070"/>
              </a:spcBef>
              <a:buFont typeface="Arial" panose="020B0604020202020204" pitchFamily="34" charset="0"/>
              <a:buChar char="•"/>
              <a:tabLst>
                <a:tab pos="389255" algn="l"/>
                <a:tab pos="389890" algn="l"/>
              </a:tabLst>
            </a:pPr>
            <a:r>
              <a:rPr sz="2950" b="1" dirty="0">
                <a:solidFill>
                  <a:schemeClr val="bg1"/>
                </a:solidFill>
                <a:latin typeface="Arial" panose="020B0604020202020204" pitchFamily="34" charset="0"/>
                <a:cs typeface="Arial" panose="020B0604020202020204" pitchFamily="34" charset="0"/>
              </a:rPr>
              <a:t>Less competitive</a:t>
            </a:r>
          </a:p>
          <a:p>
            <a:pPr marL="469265" indent="-457200">
              <a:lnSpc>
                <a:spcPct val="100000"/>
              </a:lnSpc>
              <a:spcBef>
                <a:spcPts val="2065"/>
              </a:spcBef>
              <a:buFont typeface="Arial" panose="020B0604020202020204" pitchFamily="34" charset="0"/>
              <a:buChar char="•"/>
              <a:tabLst>
                <a:tab pos="389255" algn="l"/>
                <a:tab pos="389890" algn="l"/>
              </a:tabLst>
            </a:pPr>
            <a:r>
              <a:rPr sz="2950" b="1" dirty="0">
                <a:solidFill>
                  <a:schemeClr val="bg1"/>
                </a:solidFill>
                <a:latin typeface="Arial" panose="020B0604020202020204" pitchFamily="34" charset="0"/>
                <a:cs typeface="Arial" panose="020B0604020202020204" pitchFamily="34" charset="0"/>
              </a:rPr>
              <a:t>Less assertive</a:t>
            </a:r>
          </a:p>
          <a:p>
            <a:pPr marL="469265" indent="-457200">
              <a:lnSpc>
                <a:spcPct val="100000"/>
              </a:lnSpc>
              <a:spcBef>
                <a:spcPts val="2065"/>
              </a:spcBef>
              <a:buFont typeface="Arial" panose="020B0604020202020204" pitchFamily="34" charset="0"/>
              <a:buChar char="•"/>
              <a:tabLst>
                <a:tab pos="389255" algn="l"/>
                <a:tab pos="389890" algn="l"/>
              </a:tabLst>
            </a:pPr>
            <a:r>
              <a:rPr sz="2950" b="1" dirty="0">
                <a:solidFill>
                  <a:schemeClr val="bg1"/>
                </a:solidFill>
                <a:latin typeface="Arial" panose="020B0604020202020204" pitchFamily="34" charset="0"/>
                <a:cs typeface="Arial" panose="020B0604020202020204" pitchFamily="34" charset="0"/>
              </a:rPr>
              <a:t>More sensitive and emotional</a:t>
            </a:r>
          </a:p>
          <a:p>
            <a:pPr marL="469265" indent="-457200">
              <a:lnSpc>
                <a:spcPct val="100000"/>
              </a:lnSpc>
              <a:spcBef>
                <a:spcPts val="2065"/>
              </a:spcBef>
              <a:buFont typeface="Arial" panose="020B0604020202020204" pitchFamily="34" charset="0"/>
              <a:buChar char="•"/>
              <a:tabLst>
                <a:tab pos="389255" algn="l"/>
                <a:tab pos="389890" algn="l"/>
              </a:tabLst>
            </a:pPr>
            <a:r>
              <a:rPr sz="2950" b="1" dirty="0">
                <a:solidFill>
                  <a:schemeClr val="bg1"/>
                </a:solidFill>
                <a:latin typeface="Arial" panose="020B0604020202020204" pitchFamily="34" charset="0"/>
                <a:cs typeface="Arial" panose="020B0604020202020204" pitchFamily="34" charset="0"/>
              </a:rPr>
              <a:t>Followers rather than leaders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230344" y="1822823"/>
            <a:ext cx="2630706" cy="905375"/>
          </a:xfrm>
          <a:prstGeom prst="rect">
            <a:avLst/>
          </a:prstGeom>
        </p:spPr>
        <p:txBody>
          <a:bodyPr vert="horz" wrap="square" lIns="0" tIns="58419" rIns="0" bIns="0" rtlCol="0">
            <a:spAutoFit/>
          </a:bodyPr>
          <a:lstStyle/>
          <a:p>
            <a:pPr marL="12700" marR="5080">
              <a:lnSpc>
                <a:spcPts val="3260"/>
              </a:lnSpc>
              <a:spcBef>
                <a:spcPts val="459"/>
              </a:spcBef>
            </a:pPr>
            <a:r>
              <a:rPr sz="2950" b="0" spc="-195" dirty="0">
                <a:solidFill>
                  <a:schemeClr val="bg1"/>
                </a:solidFill>
                <a:latin typeface="Arial" panose="020B0604020202020204" pitchFamily="34" charset="0"/>
                <a:cs typeface="Arial" panose="020B0604020202020204" pitchFamily="34" charset="0"/>
              </a:rPr>
              <a:t>W</a:t>
            </a:r>
            <a:r>
              <a:rPr sz="2950" b="0" spc="5" dirty="0">
                <a:solidFill>
                  <a:schemeClr val="bg1"/>
                </a:solidFill>
                <a:latin typeface="Arial" panose="020B0604020202020204" pitchFamily="34" charset="0"/>
                <a:cs typeface="Arial" panose="020B0604020202020204" pitchFamily="34" charset="0"/>
              </a:rPr>
              <a:t>onder </a:t>
            </a:r>
            <a:r>
              <a:rPr lang="en-GB" sz="2950" b="0" spc="5" dirty="0">
                <a:solidFill>
                  <a:schemeClr val="bg1"/>
                </a:solidFill>
                <a:latin typeface="Arial" panose="020B0604020202020204" pitchFamily="34" charset="0"/>
                <a:cs typeface="Arial" panose="020B0604020202020204" pitchFamily="34" charset="0"/>
              </a:rPr>
              <a:t/>
            </a:r>
            <a:br>
              <a:rPr lang="en-GB" sz="2950" b="0" spc="5" dirty="0">
                <a:solidFill>
                  <a:schemeClr val="bg1"/>
                </a:solidFill>
                <a:latin typeface="Arial" panose="020B0604020202020204" pitchFamily="34" charset="0"/>
                <a:cs typeface="Arial" panose="020B0604020202020204" pitchFamily="34" charset="0"/>
              </a:rPr>
            </a:br>
            <a:r>
              <a:rPr sz="2950" b="0" dirty="0">
                <a:solidFill>
                  <a:schemeClr val="bg1"/>
                </a:solidFill>
                <a:latin typeface="Arial" panose="020B0604020202020204" pitchFamily="34" charset="0"/>
                <a:cs typeface="Arial" panose="020B0604020202020204" pitchFamily="34" charset="0"/>
              </a:rPr>
              <a:t>trailer</a:t>
            </a:r>
          </a:p>
        </p:txBody>
      </p:sp>
      <p:sp>
        <p:nvSpPr>
          <p:cNvPr id="3" name="Rectangle 2">
            <a:hlinkClick r:id="rId3"/>
            <a:extLst>
              <a:ext uri="{FF2B5EF4-FFF2-40B4-BE49-F238E27FC236}">
                <a16:creationId xmlns:a16="http://schemas.microsoft.com/office/drawing/2014/main" id="{70B6D38A-F72B-A74D-96A1-430F76A0AE55}"/>
              </a:ext>
            </a:extLst>
          </p:cNvPr>
          <p:cNvSpPr/>
          <p:nvPr/>
        </p:nvSpPr>
        <p:spPr>
          <a:xfrm>
            <a:off x="2965450" y="1692275"/>
            <a:ext cx="14173200" cy="792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37B158EC-E595-D447-8B92-DC23C542E6F7}"/>
              </a:ext>
            </a:extLst>
          </p:cNvPr>
          <p:cNvSpPr txBox="1"/>
          <p:nvPr/>
        </p:nvSpPr>
        <p:spPr>
          <a:xfrm>
            <a:off x="5636895" y="3812765"/>
            <a:ext cx="8830310" cy="3683820"/>
          </a:xfrm>
          <a:prstGeom prst="rect">
            <a:avLst/>
          </a:prstGeom>
        </p:spPr>
        <p:txBody>
          <a:bodyPr vert="horz" wrap="square" lIns="0" tIns="72000" rIns="0" bIns="0" rtlCol="0">
            <a:spAutoFit/>
          </a:bodyPr>
          <a:lstStyle/>
          <a:p>
            <a:pPr marL="12700" algn="ctr">
              <a:lnSpc>
                <a:spcPts val="7660"/>
              </a:lnSpc>
              <a:spcBef>
                <a:spcPts val="5230"/>
              </a:spcBef>
            </a:pPr>
            <a:r>
              <a:rPr lang="en-GB" sz="8200" b="1" dirty="0">
                <a:solidFill>
                  <a:schemeClr val="bg1"/>
                </a:solidFill>
                <a:latin typeface="Arial Black" panose="020B0604020202020204" pitchFamily="34" charset="0"/>
                <a:cs typeface="Arial Black" panose="020B0604020202020204" pitchFamily="34" charset="0"/>
              </a:rPr>
              <a:t>GROUP</a:t>
            </a:r>
            <a:br>
              <a:rPr lang="en-GB" sz="8200" b="1" dirty="0">
                <a:solidFill>
                  <a:schemeClr val="bg1"/>
                </a:solidFill>
                <a:latin typeface="Arial Black" panose="020B0604020202020204" pitchFamily="34" charset="0"/>
                <a:cs typeface="Arial Black" panose="020B0604020202020204" pitchFamily="34" charset="0"/>
              </a:rPr>
            </a:br>
            <a:r>
              <a:rPr sz="8200" b="1" dirty="0">
                <a:solidFill>
                  <a:schemeClr val="bg1"/>
                </a:solidFill>
                <a:latin typeface="Arial Black" panose="020B0604020202020204" pitchFamily="34" charset="0"/>
                <a:cs typeface="Arial Black" panose="020B0604020202020204" pitchFamily="34" charset="0"/>
              </a:rPr>
              <a:t>DISCUSSION</a:t>
            </a:r>
          </a:p>
          <a:p>
            <a:pPr marL="12065" marR="5080" algn="ctr">
              <a:lnSpc>
                <a:spcPts val="4040"/>
              </a:lnSpc>
              <a:spcBef>
                <a:spcPts val="1075"/>
              </a:spcBef>
            </a:pPr>
            <a:r>
              <a:rPr lang="en-GB" sz="2950" dirty="0">
                <a:solidFill>
                  <a:schemeClr val="bg1"/>
                </a:solidFill>
                <a:latin typeface="Arial" panose="020B0604020202020204" pitchFamily="34" charset="0"/>
                <a:cs typeface="Arial" panose="020B0604020202020204" pitchFamily="34" charset="0"/>
              </a:rPr>
              <a:t>When you see the clip of Wonder for the second time, reflect on the following questions and then discuss them in your groups.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4346679" y="2932581"/>
            <a:ext cx="11976735" cy="7151510"/>
          </a:xfrm>
          <a:prstGeom prst="rect">
            <a:avLst/>
          </a:prstGeom>
        </p:spPr>
        <p:txBody>
          <a:bodyPr vert="horz" wrap="square" lIns="0" tIns="12065" rIns="0" bIns="0" rtlCol="0">
            <a:spAutoFit/>
          </a:bodyPr>
          <a:lstStyle/>
          <a:p>
            <a:pPr marL="527050" marR="294005" indent="-514350">
              <a:lnSpc>
                <a:spcPts val="4040"/>
              </a:lnSpc>
              <a:spcBef>
                <a:spcPts val="95"/>
              </a:spcBef>
              <a:buFont typeface="+mj-lt"/>
              <a:buAutoNum type="arabicPeriod"/>
            </a:pPr>
            <a:r>
              <a:rPr sz="2950" dirty="0">
                <a:solidFill>
                  <a:srgbClr val="0078AD"/>
                </a:solidFill>
                <a:latin typeface="Arial" panose="020B0604020202020204" pitchFamily="34" charset="0"/>
                <a:cs typeface="Arial" panose="020B0604020202020204" pitchFamily="34" charset="0"/>
              </a:rPr>
              <a:t>What do you think the filmmaker wanted you to think and feel when  Auggie takes off his helmet for the first time?</a:t>
            </a:r>
            <a:endParaRPr sz="2950" dirty="0">
              <a:latin typeface="Arial" panose="020B0604020202020204" pitchFamily="34" charset="0"/>
              <a:cs typeface="Arial" panose="020B0604020202020204" pitchFamily="34" charset="0"/>
            </a:endParaRPr>
          </a:p>
          <a:p>
            <a:pPr marL="457200" indent="-457200">
              <a:lnSpc>
                <a:spcPts val="4040"/>
              </a:lnSpc>
              <a:spcBef>
                <a:spcPts val="5"/>
              </a:spcBef>
              <a:buFont typeface="+mj-lt"/>
              <a:buAutoNum type="arabicPeriod"/>
            </a:pPr>
            <a:endParaRPr sz="2350" dirty="0">
              <a:latin typeface="Arial" panose="020B0604020202020204" pitchFamily="34" charset="0"/>
              <a:cs typeface="Arial" panose="020B0604020202020204" pitchFamily="34" charset="0"/>
            </a:endParaRPr>
          </a:p>
          <a:p>
            <a:pPr marL="527050" marR="5080" indent="-514350">
              <a:lnSpc>
                <a:spcPts val="4040"/>
              </a:lnSpc>
              <a:buFont typeface="+mj-lt"/>
              <a:buAutoNum type="arabicPeriod"/>
            </a:pPr>
            <a:r>
              <a:rPr sz="2950" dirty="0">
                <a:solidFill>
                  <a:srgbClr val="0078AD"/>
                </a:solidFill>
                <a:latin typeface="Arial" panose="020B0604020202020204" pitchFamily="34" charset="0"/>
                <a:cs typeface="Arial" panose="020B0604020202020204" pitchFamily="34" charset="0"/>
              </a:rPr>
              <a:t>What did you notice as Auggie walked through the playground for the  first time?</a:t>
            </a:r>
            <a:endParaRPr sz="2950" dirty="0">
              <a:latin typeface="Arial" panose="020B0604020202020204" pitchFamily="34" charset="0"/>
              <a:cs typeface="Arial" panose="020B0604020202020204" pitchFamily="34" charset="0"/>
            </a:endParaRPr>
          </a:p>
          <a:p>
            <a:pPr marL="457200" indent="-457200">
              <a:lnSpc>
                <a:spcPts val="4040"/>
              </a:lnSpc>
              <a:spcBef>
                <a:spcPts val="10"/>
              </a:spcBef>
              <a:buFont typeface="+mj-lt"/>
              <a:buAutoNum type="arabicPeriod"/>
            </a:pPr>
            <a:endParaRPr sz="2350" dirty="0">
              <a:latin typeface="Arial" panose="020B0604020202020204" pitchFamily="34" charset="0"/>
              <a:cs typeface="Arial" panose="020B0604020202020204" pitchFamily="34" charset="0"/>
            </a:endParaRPr>
          </a:p>
          <a:p>
            <a:pPr marL="527050" marR="1791335" indent="-514350">
              <a:lnSpc>
                <a:spcPts val="4040"/>
              </a:lnSpc>
              <a:buFont typeface="+mj-lt"/>
              <a:buAutoNum type="arabicPeriod"/>
            </a:pPr>
            <a:r>
              <a:rPr sz="2950" dirty="0">
                <a:solidFill>
                  <a:srgbClr val="0078AD"/>
                </a:solidFill>
                <a:latin typeface="Arial" panose="020B0604020202020204" pitchFamily="34" charset="0"/>
                <a:cs typeface="Arial" panose="020B0604020202020204" pitchFamily="34" charset="0"/>
              </a:rPr>
              <a:t>If you were Auggie, how would you feel walking through the  playground for the first time?</a:t>
            </a:r>
            <a:endParaRPr sz="2950" dirty="0">
              <a:latin typeface="Arial" panose="020B0604020202020204" pitchFamily="34" charset="0"/>
              <a:cs typeface="Arial" panose="020B0604020202020204" pitchFamily="34" charset="0"/>
            </a:endParaRPr>
          </a:p>
          <a:p>
            <a:pPr marL="457200" indent="-457200">
              <a:lnSpc>
                <a:spcPts val="4040"/>
              </a:lnSpc>
              <a:spcBef>
                <a:spcPts val="5"/>
              </a:spcBef>
              <a:buFont typeface="+mj-lt"/>
              <a:buAutoNum type="arabicPeriod"/>
            </a:pPr>
            <a:endParaRPr sz="2350" dirty="0">
              <a:latin typeface="Arial" panose="020B0604020202020204" pitchFamily="34" charset="0"/>
              <a:cs typeface="Arial" panose="020B0604020202020204" pitchFamily="34" charset="0"/>
            </a:endParaRPr>
          </a:p>
          <a:p>
            <a:pPr marL="527050" marR="480695" indent="-514350">
              <a:lnSpc>
                <a:spcPts val="4040"/>
              </a:lnSpc>
              <a:spcBef>
                <a:spcPts val="5"/>
              </a:spcBef>
              <a:buFont typeface="+mj-lt"/>
              <a:buAutoNum type="arabicPeriod"/>
            </a:pPr>
            <a:r>
              <a:rPr sz="2950" dirty="0">
                <a:solidFill>
                  <a:srgbClr val="0078AD"/>
                </a:solidFill>
                <a:latin typeface="Arial" panose="020B0604020202020204" pitchFamily="34" charset="0"/>
                <a:cs typeface="Arial" panose="020B0604020202020204" pitchFamily="34" charset="0"/>
              </a:rPr>
              <a:t>What do you think Auggie’s parents were thinking as they watched  him go into the playground for the first time?</a:t>
            </a:r>
            <a:endParaRPr sz="2950" dirty="0">
              <a:latin typeface="Arial" panose="020B0604020202020204" pitchFamily="34" charset="0"/>
              <a:cs typeface="Arial" panose="020B0604020202020204" pitchFamily="34" charset="0"/>
            </a:endParaRPr>
          </a:p>
          <a:p>
            <a:pPr marL="457200" indent="-457200">
              <a:lnSpc>
                <a:spcPts val="4040"/>
              </a:lnSpc>
              <a:spcBef>
                <a:spcPts val="5"/>
              </a:spcBef>
              <a:buFont typeface="+mj-lt"/>
              <a:buAutoNum type="arabicPeriod"/>
            </a:pPr>
            <a:endParaRPr sz="2350" dirty="0">
              <a:latin typeface="Arial" panose="020B0604020202020204" pitchFamily="34" charset="0"/>
              <a:cs typeface="Arial" panose="020B0604020202020204" pitchFamily="34" charset="0"/>
            </a:endParaRPr>
          </a:p>
          <a:p>
            <a:pPr marL="527050" marR="278765" indent="-514350">
              <a:lnSpc>
                <a:spcPts val="4040"/>
              </a:lnSpc>
              <a:buFont typeface="+mj-lt"/>
              <a:buAutoNum type="arabicPeriod"/>
            </a:pPr>
            <a:r>
              <a:rPr sz="2950" dirty="0">
                <a:solidFill>
                  <a:srgbClr val="0078AD"/>
                </a:solidFill>
                <a:latin typeface="Arial" panose="020B0604020202020204" pitchFamily="34" charset="0"/>
                <a:cs typeface="Arial" panose="020B0604020202020204" pitchFamily="34" charset="0"/>
              </a:rPr>
              <a:t>What do you think the other children were thinking as they watched  Auggie walk through the playground for the first time?</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9E652244-820C-AD4D-9DDE-E23CEEF227F9}"/>
              </a:ext>
            </a:extLst>
          </p:cNvPr>
          <p:cNvSpPr txBox="1">
            <a:spLocks/>
          </p:cNvSpPr>
          <p:nvPr/>
        </p:nvSpPr>
        <p:spPr>
          <a:xfrm>
            <a:off x="3230344" y="1822823"/>
            <a:ext cx="2630706" cy="905375"/>
          </a:xfrm>
          <a:prstGeom prst="rect">
            <a:avLst/>
          </a:prstGeom>
        </p:spPr>
        <p:txBody>
          <a:bodyPr vert="horz" wrap="square" lIns="0" tIns="58419" rIns="0" bIns="0" rtlCol="0">
            <a:spAutoFit/>
          </a:bodyPr>
          <a:lstStyle>
            <a:lvl1pPr>
              <a:defRPr>
                <a:latin typeface="+mj-lt"/>
                <a:ea typeface="+mj-ea"/>
                <a:cs typeface="+mj-cs"/>
              </a:defRPr>
            </a:lvl1pPr>
          </a:lstStyle>
          <a:p>
            <a:pPr marL="12700" marR="5080">
              <a:lnSpc>
                <a:spcPts val="3260"/>
              </a:lnSpc>
              <a:spcBef>
                <a:spcPts val="459"/>
              </a:spcBef>
            </a:pPr>
            <a:r>
              <a:rPr lang="en-GB" sz="2950" kern="0" spc="-195">
                <a:solidFill>
                  <a:schemeClr val="bg1"/>
                </a:solidFill>
                <a:latin typeface="Arial" panose="020B0604020202020204" pitchFamily="34" charset="0"/>
                <a:cs typeface="Arial" panose="020B0604020202020204" pitchFamily="34" charset="0"/>
              </a:rPr>
              <a:t>W</a:t>
            </a:r>
            <a:r>
              <a:rPr lang="en-GB" sz="2950" kern="0" spc="5">
                <a:solidFill>
                  <a:schemeClr val="bg1"/>
                </a:solidFill>
                <a:latin typeface="Arial" panose="020B0604020202020204" pitchFamily="34" charset="0"/>
                <a:cs typeface="Arial" panose="020B0604020202020204" pitchFamily="34" charset="0"/>
              </a:rPr>
              <a:t>onder </a:t>
            </a:r>
            <a:br>
              <a:rPr lang="en-GB" sz="2950" kern="0" spc="5">
                <a:solidFill>
                  <a:schemeClr val="bg1"/>
                </a:solidFill>
                <a:latin typeface="Arial" panose="020B0604020202020204" pitchFamily="34" charset="0"/>
                <a:cs typeface="Arial" panose="020B0604020202020204" pitchFamily="34" charset="0"/>
              </a:rPr>
            </a:br>
            <a:r>
              <a:rPr lang="en-GB" sz="2950" kern="0">
                <a:solidFill>
                  <a:schemeClr val="bg1"/>
                </a:solidFill>
                <a:latin typeface="Arial" panose="020B0604020202020204" pitchFamily="34" charset="0"/>
                <a:cs typeface="Arial" panose="020B0604020202020204" pitchFamily="34" charset="0"/>
              </a:rPr>
              <a:t>trailer</a:t>
            </a:r>
            <a:endParaRPr lang="en-GB" sz="2950" kern="0" dirty="0">
              <a:solidFill>
                <a:schemeClr val="bg1"/>
              </a:solidFill>
              <a:latin typeface="Arial" panose="020B0604020202020204" pitchFamily="34" charset="0"/>
              <a:cs typeface="Arial" panose="020B0604020202020204" pitchFamily="34" charset="0"/>
            </a:endParaRPr>
          </a:p>
        </p:txBody>
      </p:sp>
      <p:sp>
        <p:nvSpPr>
          <p:cNvPr id="4" name="Rectangle 3">
            <a:hlinkClick r:id="rId3"/>
            <a:extLst>
              <a:ext uri="{FF2B5EF4-FFF2-40B4-BE49-F238E27FC236}">
                <a16:creationId xmlns:a16="http://schemas.microsoft.com/office/drawing/2014/main" id="{2E6D39AC-6A0A-1D42-8967-2256EE31A9C1}"/>
              </a:ext>
            </a:extLst>
          </p:cNvPr>
          <p:cNvSpPr/>
          <p:nvPr/>
        </p:nvSpPr>
        <p:spPr>
          <a:xfrm>
            <a:off x="2965450" y="1692275"/>
            <a:ext cx="14173200" cy="792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A6B85A3D-E8E5-C14B-B067-6DABF1B97CCB}"/>
              </a:ext>
            </a:extLst>
          </p:cNvPr>
          <p:cNvSpPr txBox="1"/>
          <p:nvPr/>
        </p:nvSpPr>
        <p:spPr>
          <a:xfrm>
            <a:off x="4346679" y="2932581"/>
            <a:ext cx="11976735" cy="7151510"/>
          </a:xfrm>
          <a:prstGeom prst="rect">
            <a:avLst/>
          </a:prstGeom>
        </p:spPr>
        <p:txBody>
          <a:bodyPr vert="horz" wrap="square" lIns="0" tIns="12065" rIns="0" bIns="0" rtlCol="0">
            <a:spAutoFit/>
          </a:bodyPr>
          <a:lstStyle/>
          <a:p>
            <a:pPr marL="527050" marR="294005" indent="-514350">
              <a:lnSpc>
                <a:spcPts val="4040"/>
              </a:lnSpc>
              <a:spcBef>
                <a:spcPts val="95"/>
              </a:spcBef>
              <a:buFont typeface="+mj-lt"/>
              <a:buAutoNum type="arabicPeriod"/>
            </a:pPr>
            <a:r>
              <a:rPr sz="2950" dirty="0">
                <a:solidFill>
                  <a:srgbClr val="0078AD"/>
                </a:solidFill>
                <a:latin typeface="Arial" panose="020B0604020202020204" pitchFamily="34" charset="0"/>
                <a:cs typeface="Arial" panose="020B0604020202020204" pitchFamily="34" charset="0"/>
              </a:rPr>
              <a:t>What do you think the filmmaker wanted you to think and feel when  Auggie takes off his helmet for the first time?</a:t>
            </a:r>
            <a:endParaRPr sz="2950" dirty="0">
              <a:latin typeface="Arial" panose="020B0604020202020204" pitchFamily="34" charset="0"/>
              <a:cs typeface="Arial" panose="020B0604020202020204" pitchFamily="34" charset="0"/>
            </a:endParaRPr>
          </a:p>
          <a:p>
            <a:pPr marL="457200" indent="-457200">
              <a:lnSpc>
                <a:spcPts val="4040"/>
              </a:lnSpc>
              <a:spcBef>
                <a:spcPts val="5"/>
              </a:spcBef>
              <a:buFont typeface="+mj-lt"/>
              <a:buAutoNum type="arabicPeriod"/>
            </a:pPr>
            <a:endParaRPr sz="2350" dirty="0">
              <a:latin typeface="Arial" panose="020B0604020202020204" pitchFamily="34" charset="0"/>
              <a:cs typeface="Arial" panose="020B0604020202020204" pitchFamily="34" charset="0"/>
            </a:endParaRPr>
          </a:p>
          <a:p>
            <a:pPr marL="527050" marR="5080" indent="-514350">
              <a:lnSpc>
                <a:spcPts val="4040"/>
              </a:lnSpc>
              <a:buFont typeface="+mj-lt"/>
              <a:buAutoNum type="arabicPeriod"/>
            </a:pPr>
            <a:r>
              <a:rPr sz="2950" dirty="0">
                <a:solidFill>
                  <a:srgbClr val="0078AD"/>
                </a:solidFill>
                <a:latin typeface="Arial" panose="020B0604020202020204" pitchFamily="34" charset="0"/>
                <a:cs typeface="Arial" panose="020B0604020202020204" pitchFamily="34" charset="0"/>
              </a:rPr>
              <a:t>What did you notice as Auggie walked through the playground for the  first time?</a:t>
            </a:r>
            <a:endParaRPr sz="2950" dirty="0">
              <a:latin typeface="Arial" panose="020B0604020202020204" pitchFamily="34" charset="0"/>
              <a:cs typeface="Arial" panose="020B0604020202020204" pitchFamily="34" charset="0"/>
            </a:endParaRPr>
          </a:p>
          <a:p>
            <a:pPr marL="457200" indent="-457200">
              <a:lnSpc>
                <a:spcPts val="4040"/>
              </a:lnSpc>
              <a:spcBef>
                <a:spcPts val="10"/>
              </a:spcBef>
              <a:buFont typeface="+mj-lt"/>
              <a:buAutoNum type="arabicPeriod"/>
            </a:pPr>
            <a:endParaRPr sz="2350" dirty="0">
              <a:latin typeface="Arial" panose="020B0604020202020204" pitchFamily="34" charset="0"/>
              <a:cs typeface="Arial" panose="020B0604020202020204" pitchFamily="34" charset="0"/>
            </a:endParaRPr>
          </a:p>
          <a:p>
            <a:pPr marL="527050" marR="1791335" indent="-514350">
              <a:lnSpc>
                <a:spcPts val="4040"/>
              </a:lnSpc>
              <a:buFont typeface="+mj-lt"/>
              <a:buAutoNum type="arabicPeriod"/>
            </a:pPr>
            <a:r>
              <a:rPr sz="2950" dirty="0">
                <a:solidFill>
                  <a:srgbClr val="0078AD"/>
                </a:solidFill>
                <a:latin typeface="Arial" panose="020B0604020202020204" pitchFamily="34" charset="0"/>
                <a:cs typeface="Arial" panose="020B0604020202020204" pitchFamily="34" charset="0"/>
              </a:rPr>
              <a:t>If you were Auggie, how would you feel walking through the  playground for the first time?</a:t>
            </a:r>
            <a:endParaRPr sz="2950" dirty="0">
              <a:latin typeface="Arial" panose="020B0604020202020204" pitchFamily="34" charset="0"/>
              <a:cs typeface="Arial" panose="020B0604020202020204" pitchFamily="34" charset="0"/>
            </a:endParaRPr>
          </a:p>
          <a:p>
            <a:pPr marL="457200" indent="-457200">
              <a:lnSpc>
                <a:spcPts val="4040"/>
              </a:lnSpc>
              <a:spcBef>
                <a:spcPts val="5"/>
              </a:spcBef>
              <a:buFont typeface="+mj-lt"/>
              <a:buAutoNum type="arabicPeriod"/>
            </a:pPr>
            <a:endParaRPr sz="2350" dirty="0">
              <a:latin typeface="Arial" panose="020B0604020202020204" pitchFamily="34" charset="0"/>
              <a:cs typeface="Arial" panose="020B0604020202020204" pitchFamily="34" charset="0"/>
            </a:endParaRPr>
          </a:p>
          <a:p>
            <a:pPr marL="527050" marR="480695" indent="-514350">
              <a:lnSpc>
                <a:spcPts val="4040"/>
              </a:lnSpc>
              <a:spcBef>
                <a:spcPts val="5"/>
              </a:spcBef>
              <a:buFont typeface="+mj-lt"/>
              <a:buAutoNum type="arabicPeriod"/>
            </a:pPr>
            <a:r>
              <a:rPr sz="2950" dirty="0">
                <a:solidFill>
                  <a:srgbClr val="0078AD"/>
                </a:solidFill>
                <a:latin typeface="Arial" panose="020B0604020202020204" pitchFamily="34" charset="0"/>
                <a:cs typeface="Arial" panose="020B0604020202020204" pitchFamily="34" charset="0"/>
              </a:rPr>
              <a:t>What do you think Auggie’s parents were thinking as they watched  him go into the playground for the first time?</a:t>
            </a:r>
            <a:endParaRPr sz="2950" dirty="0">
              <a:latin typeface="Arial" panose="020B0604020202020204" pitchFamily="34" charset="0"/>
              <a:cs typeface="Arial" panose="020B0604020202020204" pitchFamily="34" charset="0"/>
            </a:endParaRPr>
          </a:p>
          <a:p>
            <a:pPr marL="457200" indent="-457200">
              <a:lnSpc>
                <a:spcPts val="4040"/>
              </a:lnSpc>
              <a:spcBef>
                <a:spcPts val="5"/>
              </a:spcBef>
              <a:buFont typeface="+mj-lt"/>
              <a:buAutoNum type="arabicPeriod"/>
            </a:pPr>
            <a:endParaRPr sz="2350" dirty="0">
              <a:latin typeface="Arial" panose="020B0604020202020204" pitchFamily="34" charset="0"/>
              <a:cs typeface="Arial" panose="020B0604020202020204" pitchFamily="34" charset="0"/>
            </a:endParaRPr>
          </a:p>
          <a:p>
            <a:pPr marL="527050" marR="278765" indent="-514350">
              <a:lnSpc>
                <a:spcPts val="4040"/>
              </a:lnSpc>
              <a:buFont typeface="+mj-lt"/>
              <a:buAutoNum type="arabicPeriod"/>
            </a:pPr>
            <a:r>
              <a:rPr sz="2950" dirty="0">
                <a:solidFill>
                  <a:srgbClr val="0078AD"/>
                </a:solidFill>
                <a:latin typeface="Arial" panose="020B0604020202020204" pitchFamily="34" charset="0"/>
                <a:cs typeface="Arial" panose="020B0604020202020204" pitchFamily="34" charset="0"/>
              </a:rPr>
              <a:t>What do you think the other children were thinking as they watched  Auggie walk through the playground for the first time?</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470837C3-3684-DC4E-9628-ACA3968C51D9}"/>
              </a:ext>
            </a:extLst>
          </p:cNvPr>
          <p:cNvSpPr txBox="1"/>
          <p:nvPr/>
        </p:nvSpPr>
        <p:spPr>
          <a:xfrm>
            <a:off x="5636895" y="3299002"/>
            <a:ext cx="8830310" cy="4711345"/>
          </a:xfrm>
          <a:prstGeom prst="rect">
            <a:avLst/>
          </a:prstGeom>
        </p:spPr>
        <p:txBody>
          <a:bodyPr vert="horz" wrap="square" lIns="0" tIns="72000" rIns="0" bIns="0" rtlCol="0">
            <a:spAutoFit/>
          </a:bodyPr>
          <a:lstStyle/>
          <a:p>
            <a:pPr marL="12700" algn="ctr">
              <a:lnSpc>
                <a:spcPts val="7660"/>
              </a:lnSpc>
              <a:spcBef>
                <a:spcPts val="5230"/>
              </a:spcBef>
            </a:pPr>
            <a:r>
              <a:rPr lang="en-GB" sz="8200" b="1" dirty="0">
                <a:solidFill>
                  <a:schemeClr val="bg1"/>
                </a:solidFill>
                <a:latin typeface="Arial Black" panose="020B0604020202020204" pitchFamily="34" charset="0"/>
                <a:cs typeface="Arial Black" panose="020B0604020202020204" pitchFamily="34" charset="0"/>
              </a:rPr>
              <a:t>GROUP</a:t>
            </a:r>
            <a:br>
              <a:rPr lang="en-GB" sz="8200" b="1" dirty="0">
                <a:solidFill>
                  <a:schemeClr val="bg1"/>
                </a:solidFill>
                <a:latin typeface="Arial Black" panose="020B0604020202020204" pitchFamily="34" charset="0"/>
                <a:cs typeface="Arial Black" panose="020B0604020202020204" pitchFamily="34" charset="0"/>
              </a:rPr>
            </a:br>
            <a:r>
              <a:rPr sz="8200" b="1" dirty="0">
                <a:solidFill>
                  <a:schemeClr val="bg1"/>
                </a:solidFill>
                <a:latin typeface="Arial Black" panose="020B0604020202020204" pitchFamily="34" charset="0"/>
                <a:cs typeface="Arial Black" panose="020B0604020202020204" pitchFamily="34" charset="0"/>
              </a:rPr>
              <a:t>DISCUSSION</a:t>
            </a:r>
          </a:p>
          <a:p>
            <a:pPr marL="12700" marR="5080" indent="-635" algn="ctr">
              <a:lnSpc>
                <a:spcPts val="4040"/>
              </a:lnSpc>
              <a:spcBef>
                <a:spcPts val="1075"/>
              </a:spcBef>
            </a:pPr>
            <a:r>
              <a:rPr lang="en-GB" sz="2950" dirty="0">
                <a:solidFill>
                  <a:schemeClr val="bg1"/>
                </a:solidFill>
                <a:latin typeface="Arial" panose="020B0604020202020204" pitchFamily="34" charset="0"/>
                <a:cs typeface="Arial" panose="020B0604020202020204" pitchFamily="34" charset="0"/>
              </a:rPr>
              <a:t>If you had a child like Auggie joining your class, what  would you want to know and what do think some of  the challenges might be? If you’ve had to deal with situations like this already, it will be useful to share your experiences with colleagues.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9DE33320-EDBE-A146-AF97-CB8836B6CD87}"/>
              </a:ext>
            </a:extLst>
          </p:cNvPr>
          <p:cNvSpPr txBox="1"/>
          <p:nvPr/>
        </p:nvSpPr>
        <p:spPr>
          <a:xfrm>
            <a:off x="6129972" y="4068444"/>
            <a:ext cx="7844155" cy="3172462"/>
          </a:xfrm>
          <a:prstGeom prst="rect">
            <a:avLst/>
          </a:prstGeom>
        </p:spPr>
        <p:txBody>
          <a:bodyPr vert="horz" wrap="square" lIns="0" tIns="72000" rIns="0" bIns="0" rtlCol="0">
            <a:spAutoFit/>
          </a:bodyPr>
          <a:lstStyle/>
          <a:p>
            <a:pPr marL="12700" algn="ctr">
              <a:lnSpc>
                <a:spcPts val="7660"/>
              </a:lnSpc>
              <a:spcBef>
                <a:spcPts val="5230"/>
              </a:spcBef>
            </a:pPr>
            <a:r>
              <a:rPr lang="en-GB" sz="8200" b="1" dirty="0">
                <a:solidFill>
                  <a:schemeClr val="bg1"/>
                </a:solidFill>
                <a:latin typeface="Arial Black" panose="020B0604020202020204" pitchFamily="34" charset="0"/>
                <a:cs typeface="Arial Black" panose="020B0604020202020204" pitchFamily="34" charset="0"/>
              </a:rPr>
              <a:t>GROUP</a:t>
            </a:r>
            <a:br>
              <a:rPr lang="en-GB" sz="8200" b="1" dirty="0">
                <a:solidFill>
                  <a:schemeClr val="bg1"/>
                </a:solidFill>
                <a:latin typeface="Arial Black" panose="020B0604020202020204" pitchFamily="34" charset="0"/>
                <a:cs typeface="Arial Black" panose="020B0604020202020204" pitchFamily="34" charset="0"/>
              </a:rPr>
            </a:br>
            <a:r>
              <a:rPr sz="8200" b="1" dirty="0">
                <a:solidFill>
                  <a:schemeClr val="bg1"/>
                </a:solidFill>
                <a:latin typeface="Arial Black" panose="020B0604020202020204" pitchFamily="34" charset="0"/>
                <a:cs typeface="Arial Black" panose="020B0604020202020204" pitchFamily="34" charset="0"/>
              </a:rPr>
              <a:t>DISCUSSION</a:t>
            </a:r>
          </a:p>
          <a:p>
            <a:pPr marL="12700" marR="5080" indent="-635" algn="ctr">
              <a:lnSpc>
                <a:spcPts val="4040"/>
              </a:lnSpc>
              <a:spcBef>
                <a:spcPts val="1075"/>
              </a:spcBef>
            </a:pPr>
            <a:r>
              <a:rPr lang="en-GB" sz="2950" dirty="0">
                <a:solidFill>
                  <a:schemeClr val="bg1"/>
                </a:solidFill>
                <a:latin typeface="Arial" panose="020B0604020202020204" pitchFamily="34" charset="0"/>
                <a:cs typeface="Arial" panose="020B0604020202020204" pitchFamily="34" charset="0"/>
              </a:rPr>
              <a:t>What do you think unconscious </a:t>
            </a:r>
            <a:br>
              <a:rPr lang="en-GB" sz="2950" dirty="0">
                <a:solidFill>
                  <a:schemeClr val="bg1"/>
                </a:solidFill>
                <a:latin typeface="Arial" panose="020B0604020202020204" pitchFamily="34" charset="0"/>
                <a:cs typeface="Arial" panose="020B0604020202020204" pitchFamily="34" charset="0"/>
              </a:rPr>
            </a:br>
            <a:r>
              <a:rPr lang="en-GB" sz="2950" dirty="0">
                <a:solidFill>
                  <a:schemeClr val="bg1"/>
                </a:solidFill>
                <a:latin typeface="Arial" panose="020B0604020202020204" pitchFamily="34" charset="0"/>
                <a:cs typeface="Arial" panose="020B0604020202020204" pitchFamily="34" charset="0"/>
              </a:rPr>
              <a:t>(or implicit) bias means?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5915952" y="8254753"/>
            <a:ext cx="7861300" cy="1496060"/>
          </a:xfrm>
          <a:prstGeom prst="rect">
            <a:avLst/>
          </a:prstGeom>
        </p:spPr>
        <p:txBody>
          <a:bodyPr vert="horz" wrap="square" lIns="0" tIns="12065" rIns="0" bIns="0" rtlCol="0">
            <a:spAutoFit/>
          </a:bodyPr>
          <a:lstStyle/>
          <a:p>
            <a:pPr marL="12700" marR="5080">
              <a:lnSpc>
                <a:spcPts val="4040"/>
              </a:lnSpc>
              <a:spcBef>
                <a:spcPts val="95"/>
              </a:spcBef>
            </a:pPr>
            <a:r>
              <a:rPr sz="2950" dirty="0">
                <a:solidFill>
                  <a:schemeClr val="bg1"/>
                </a:solidFill>
                <a:latin typeface="Arial" panose="020B0604020202020204" pitchFamily="34" charset="0"/>
                <a:cs typeface="Arial" panose="020B0604020202020204" pitchFamily="34" charset="0"/>
              </a:rPr>
              <a:t>Note the things that surprise you in this film  about the impact of unconscious (or implicit)  bias in the classroom.</a:t>
            </a:r>
          </a:p>
        </p:txBody>
      </p:sp>
      <p:sp>
        <p:nvSpPr>
          <p:cNvPr id="3" name="object 3"/>
          <p:cNvSpPr txBox="1"/>
          <p:nvPr/>
        </p:nvSpPr>
        <p:spPr>
          <a:xfrm>
            <a:off x="3230344" y="1822823"/>
            <a:ext cx="2384425" cy="905375"/>
          </a:xfrm>
          <a:prstGeom prst="rect">
            <a:avLst/>
          </a:prstGeom>
        </p:spPr>
        <p:txBody>
          <a:bodyPr vert="horz" wrap="square" lIns="0" tIns="58419" rIns="0" bIns="0" rtlCol="0">
            <a:spAutoFit/>
          </a:bodyPr>
          <a:lstStyle/>
          <a:p>
            <a:pPr marL="12700" marR="5080">
              <a:lnSpc>
                <a:spcPts val="3260"/>
              </a:lnSpc>
              <a:spcBef>
                <a:spcPts val="459"/>
              </a:spcBef>
            </a:pPr>
            <a:r>
              <a:rPr sz="2950" spc="10" dirty="0">
                <a:solidFill>
                  <a:schemeClr val="bg1"/>
                </a:solidFill>
                <a:latin typeface="Arial" panose="020B0604020202020204" pitchFamily="34" charset="0"/>
                <a:cs typeface="Arial" panose="020B0604020202020204" pitchFamily="34" charset="0"/>
              </a:rPr>
              <a:t>Un</a:t>
            </a:r>
            <a:r>
              <a:rPr sz="2950" spc="-10" dirty="0">
                <a:solidFill>
                  <a:schemeClr val="bg1"/>
                </a:solidFill>
                <a:latin typeface="Arial" panose="020B0604020202020204" pitchFamily="34" charset="0"/>
                <a:cs typeface="Arial" panose="020B0604020202020204" pitchFamily="34" charset="0"/>
              </a:rPr>
              <a:t>c</a:t>
            </a:r>
            <a:r>
              <a:rPr sz="2950" spc="10" dirty="0">
                <a:solidFill>
                  <a:schemeClr val="bg1"/>
                </a:solidFill>
                <a:latin typeface="Arial" panose="020B0604020202020204" pitchFamily="34" charset="0"/>
                <a:cs typeface="Arial" panose="020B0604020202020204" pitchFamily="34" charset="0"/>
              </a:rPr>
              <a:t>on</a:t>
            </a:r>
            <a:r>
              <a:rPr sz="2950" spc="-15" dirty="0">
                <a:solidFill>
                  <a:schemeClr val="bg1"/>
                </a:solidFill>
                <a:latin typeface="Arial" panose="020B0604020202020204" pitchFamily="34" charset="0"/>
                <a:cs typeface="Arial" panose="020B0604020202020204" pitchFamily="34" charset="0"/>
              </a:rPr>
              <a:t>s</a:t>
            </a:r>
            <a:r>
              <a:rPr sz="2950" spc="5" dirty="0">
                <a:solidFill>
                  <a:schemeClr val="bg1"/>
                </a:solidFill>
                <a:latin typeface="Arial" panose="020B0604020202020204" pitchFamily="34" charset="0"/>
                <a:cs typeface="Arial" panose="020B0604020202020204" pitchFamily="34" charset="0"/>
              </a:rPr>
              <a:t>cious  Bias</a:t>
            </a:r>
            <a:endParaRPr sz="2950" dirty="0">
              <a:solidFill>
                <a:schemeClr val="bg1"/>
              </a:solidFill>
              <a:latin typeface="Arial" panose="020B0604020202020204" pitchFamily="34" charset="0"/>
              <a:cs typeface="Arial" panose="020B0604020202020204" pitchFamily="34" charset="0"/>
            </a:endParaRPr>
          </a:p>
        </p:txBody>
      </p:sp>
      <p:sp>
        <p:nvSpPr>
          <p:cNvPr id="4" name="Rectangle 3">
            <a:hlinkClick r:id="rId3"/>
            <a:extLst>
              <a:ext uri="{FF2B5EF4-FFF2-40B4-BE49-F238E27FC236}">
                <a16:creationId xmlns:a16="http://schemas.microsoft.com/office/drawing/2014/main" id="{32E3D489-11A8-1044-A5D2-CE452C0D42FF}"/>
              </a:ext>
            </a:extLst>
          </p:cNvPr>
          <p:cNvSpPr/>
          <p:nvPr/>
        </p:nvSpPr>
        <p:spPr>
          <a:xfrm>
            <a:off x="3041650" y="1692275"/>
            <a:ext cx="14097000" cy="8058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90" y="2933771"/>
            <a:ext cx="1527810" cy="754380"/>
          </a:xfrm>
          <a:prstGeom prst="rect">
            <a:avLst/>
          </a:prstGeom>
        </p:spPr>
        <p:txBody>
          <a:bodyPr vert="horz" wrap="square" lIns="0" tIns="16510" rIns="0" bIns="0" rtlCol="0">
            <a:spAutoFit/>
          </a:bodyPr>
          <a:lstStyle/>
          <a:p>
            <a:pPr marL="12700">
              <a:lnSpc>
                <a:spcPct val="100000"/>
              </a:lnSpc>
              <a:spcBef>
                <a:spcPts val="130"/>
              </a:spcBef>
            </a:pPr>
            <a:r>
              <a:rPr spc="15" dirty="0">
                <a:latin typeface="Arial" panose="020B0604020202020204" pitchFamily="34" charset="0"/>
                <a:cs typeface="Arial" panose="020B0604020202020204" pitchFamily="34" charset="0"/>
              </a:rPr>
              <a:t>Aims</a:t>
            </a:r>
          </a:p>
        </p:txBody>
      </p:sp>
      <p:sp>
        <p:nvSpPr>
          <p:cNvPr id="3" name="object 3"/>
          <p:cNvSpPr txBox="1"/>
          <p:nvPr/>
        </p:nvSpPr>
        <p:spPr>
          <a:xfrm>
            <a:off x="3659090" y="3880339"/>
            <a:ext cx="12706985" cy="4548233"/>
          </a:xfrm>
          <a:prstGeom prst="rect">
            <a:avLst/>
          </a:prstGeom>
        </p:spPr>
        <p:txBody>
          <a:bodyPr vert="horz" wrap="square" lIns="0" tIns="12065" rIns="0" bIns="0" rtlCol="0">
            <a:spAutoFit/>
          </a:bodyPr>
          <a:lstStyle/>
          <a:p>
            <a:pPr marL="469265" marR="443865" indent="-457200">
              <a:lnSpc>
                <a:spcPts val="4040"/>
              </a:lnSpc>
              <a:spcBef>
                <a:spcPts val="95"/>
              </a:spcBef>
              <a:buFont typeface="Arial" panose="020B0604020202020204" pitchFamily="34" charset="0"/>
              <a:buChar char="•"/>
              <a:tabLst>
                <a:tab pos="351790" algn="l"/>
                <a:tab pos="352425" algn="l"/>
              </a:tabLst>
            </a:pPr>
            <a:r>
              <a:rPr sz="2950" spc="-195" dirty="0">
                <a:solidFill>
                  <a:srgbClr val="0078AD"/>
                </a:solidFill>
                <a:latin typeface="Arial" panose="020B0604020202020204" pitchFamily="34" charset="0"/>
                <a:cs typeface="Arial" panose="020B0604020202020204" pitchFamily="34" charset="0"/>
              </a:rPr>
              <a:t>To</a:t>
            </a:r>
            <a:r>
              <a:rPr sz="2950"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reflect</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on</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what</a:t>
            </a:r>
            <a:r>
              <a:rPr sz="2950" spc="5" dirty="0">
                <a:solidFill>
                  <a:srgbClr val="0078AD"/>
                </a:solidFill>
                <a:latin typeface="Arial" panose="020B0604020202020204" pitchFamily="34" charset="0"/>
                <a:cs typeface="Arial" panose="020B0604020202020204" pitchFamily="34" charset="0"/>
              </a:rPr>
              <a:t> it</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means </a:t>
            </a:r>
            <a:r>
              <a:rPr sz="2950" spc="-5" dirty="0">
                <a:solidFill>
                  <a:srgbClr val="0078AD"/>
                </a:solidFill>
                <a:latin typeface="Arial" panose="020B0604020202020204" pitchFamily="34" charset="0"/>
                <a:cs typeface="Arial" panose="020B0604020202020204" pitchFamily="34" charset="0"/>
              </a:rPr>
              <a:t>to</a:t>
            </a:r>
            <a:r>
              <a:rPr sz="2950" spc="5"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have</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visible </a:t>
            </a:r>
            <a:r>
              <a:rPr sz="2950" spc="-25" dirty="0">
                <a:solidFill>
                  <a:srgbClr val="0078AD"/>
                </a:solidFill>
                <a:latin typeface="Arial" panose="020B0604020202020204" pitchFamily="34" charset="0"/>
                <a:cs typeface="Arial" panose="020B0604020202020204" pitchFamily="34" charset="0"/>
              </a:rPr>
              <a:t>difference</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its</a:t>
            </a:r>
            <a:r>
              <a:rPr sz="2950" spc="5"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impact </a:t>
            </a:r>
            <a:r>
              <a:rPr sz="2950" spc="-67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on</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child</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or </a:t>
            </a:r>
            <a:r>
              <a:rPr sz="2950" spc="-10" dirty="0">
                <a:solidFill>
                  <a:srgbClr val="0078AD"/>
                </a:solidFill>
                <a:latin typeface="Arial" panose="020B0604020202020204" pitchFamily="34" charset="0"/>
                <a:cs typeface="Arial" panose="020B0604020202020204" pitchFamily="34" charset="0"/>
              </a:rPr>
              <a:t>young</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person,</a:t>
            </a:r>
            <a:r>
              <a:rPr sz="2950" spc="-8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family</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a:t>
            </a:r>
            <a:r>
              <a:rPr sz="2950" dirty="0">
                <a:solidFill>
                  <a:srgbClr val="0078AD"/>
                </a:solidFill>
                <a:latin typeface="Arial" panose="020B0604020202020204" pitchFamily="34" charset="0"/>
                <a:cs typeface="Arial" panose="020B0604020202020204" pitchFamily="34" charset="0"/>
              </a:rPr>
              <a:t> school.</a:t>
            </a:r>
            <a:endParaRPr sz="2950" dirty="0">
              <a:latin typeface="Arial" panose="020B0604020202020204" pitchFamily="34" charset="0"/>
              <a:cs typeface="Arial" panose="020B0604020202020204" pitchFamily="34" charset="0"/>
            </a:endParaRPr>
          </a:p>
          <a:p>
            <a:pPr marL="469265" indent="-457200">
              <a:lnSpc>
                <a:spcPts val="4040"/>
              </a:lnSpc>
              <a:spcBef>
                <a:spcPts val="2725"/>
              </a:spcBef>
              <a:buFont typeface="Arial" panose="020B0604020202020204" pitchFamily="34" charset="0"/>
              <a:buChar char="•"/>
              <a:tabLst>
                <a:tab pos="351790" algn="l"/>
                <a:tab pos="352425" algn="l"/>
              </a:tabLst>
            </a:pPr>
            <a:r>
              <a:rPr sz="2950" spc="-195" dirty="0">
                <a:solidFill>
                  <a:srgbClr val="0078AD"/>
                </a:solidFill>
                <a:latin typeface="Arial" panose="020B0604020202020204" pitchFamily="34" charset="0"/>
                <a:cs typeface="Arial" panose="020B0604020202020204" pitchFamily="34" charset="0"/>
              </a:rPr>
              <a:t>To</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think about </a:t>
            </a:r>
            <a:r>
              <a:rPr sz="2950" dirty="0">
                <a:solidFill>
                  <a:srgbClr val="0078AD"/>
                </a:solidFill>
                <a:latin typeface="Arial" panose="020B0604020202020204" pitchFamily="34" charset="0"/>
                <a:cs typeface="Arial" panose="020B0604020202020204" pitchFamily="34" charset="0"/>
              </a:rPr>
              <a:t>unconscious</a:t>
            </a:r>
            <a:r>
              <a:rPr sz="2950" spc="5" dirty="0">
                <a:solidFill>
                  <a:srgbClr val="0078AD"/>
                </a:solidFill>
                <a:latin typeface="Arial" panose="020B0604020202020204" pitchFamily="34" charset="0"/>
                <a:cs typeface="Arial" panose="020B0604020202020204" pitchFamily="34" charset="0"/>
              </a:rPr>
              <a:t> (implicit) bias </a:t>
            </a:r>
            <a:r>
              <a:rPr sz="2950" spc="10" dirty="0">
                <a:solidFill>
                  <a:srgbClr val="0078AD"/>
                </a:solidFill>
                <a:latin typeface="Arial" panose="020B0604020202020204" pitchFamily="34" charset="0"/>
                <a:cs typeface="Arial" panose="020B0604020202020204" pitchFamily="34" charset="0"/>
              </a:rPr>
              <a:t>and</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its</a:t>
            </a:r>
            <a:r>
              <a:rPr sz="2950" spc="5" dirty="0">
                <a:solidFill>
                  <a:srgbClr val="0078AD"/>
                </a:solidFill>
                <a:latin typeface="Arial" panose="020B0604020202020204" pitchFamily="34" charset="0"/>
                <a:cs typeface="Arial" panose="020B0604020202020204" pitchFamily="34" charset="0"/>
              </a:rPr>
              <a:t> impact.</a:t>
            </a:r>
            <a:endParaRPr sz="2950" dirty="0">
              <a:latin typeface="Arial" panose="020B0604020202020204" pitchFamily="34" charset="0"/>
              <a:cs typeface="Arial" panose="020B0604020202020204" pitchFamily="34" charset="0"/>
            </a:endParaRPr>
          </a:p>
          <a:p>
            <a:pPr marL="469265" indent="-457200">
              <a:lnSpc>
                <a:spcPts val="4040"/>
              </a:lnSpc>
              <a:spcBef>
                <a:spcPts val="2725"/>
              </a:spcBef>
              <a:buFont typeface="Arial" panose="020B0604020202020204" pitchFamily="34" charset="0"/>
              <a:buChar char="•"/>
              <a:tabLst>
                <a:tab pos="351790" algn="l"/>
                <a:tab pos="352425" algn="l"/>
              </a:tabLst>
            </a:pPr>
            <a:r>
              <a:rPr sz="2950" spc="-195" dirty="0">
                <a:solidFill>
                  <a:srgbClr val="0078AD"/>
                </a:solidFill>
                <a:latin typeface="Arial" panose="020B0604020202020204" pitchFamily="34" charset="0"/>
                <a:cs typeface="Arial" panose="020B0604020202020204" pitchFamily="34" charset="0"/>
              </a:rPr>
              <a:t>To</a:t>
            </a:r>
            <a:r>
              <a:rPr sz="2950" dirty="0">
                <a:solidFill>
                  <a:srgbClr val="0078AD"/>
                </a:solidFill>
                <a:latin typeface="Arial" panose="020B0604020202020204" pitchFamily="34" charset="0"/>
                <a:cs typeface="Arial" panose="020B0604020202020204" pitchFamily="34" charset="0"/>
              </a:rPr>
              <a:t> understand</a:t>
            </a:r>
            <a:r>
              <a:rPr sz="2950" spc="5"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more</a:t>
            </a:r>
            <a:r>
              <a:rPr sz="2950" spc="5" dirty="0">
                <a:solidFill>
                  <a:srgbClr val="0078AD"/>
                </a:solidFill>
                <a:latin typeface="Arial" panose="020B0604020202020204" pitchFamily="34" charset="0"/>
                <a:cs typeface="Arial" panose="020B0604020202020204" pitchFamily="34" charset="0"/>
              </a:rPr>
              <a:t> about living with </a:t>
            </a:r>
            <a:r>
              <a:rPr sz="2950" spc="10" dirty="0">
                <a:solidFill>
                  <a:srgbClr val="0078AD"/>
                </a:solidFill>
                <a:latin typeface="Arial" panose="020B0604020202020204" pitchFamily="34" charset="0"/>
                <a:cs typeface="Arial" panose="020B0604020202020204" pitchFamily="34" charset="0"/>
              </a:rPr>
              <a:t>a</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visible </a:t>
            </a:r>
            <a:r>
              <a:rPr sz="2950" spc="-25" dirty="0">
                <a:solidFill>
                  <a:srgbClr val="0078AD"/>
                </a:solidFill>
                <a:latin typeface="Arial" panose="020B0604020202020204" pitchFamily="34" charset="0"/>
                <a:cs typeface="Arial" panose="020B0604020202020204" pitchFamily="34" charset="0"/>
              </a:rPr>
              <a:t>difference</a:t>
            </a:r>
            <a:r>
              <a:rPr sz="2950" spc="5" dirty="0">
                <a:solidFill>
                  <a:srgbClr val="0078AD"/>
                </a:solidFill>
                <a:latin typeface="Arial" panose="020B0604020202020204" pitchFamily="34" charset="0"/>
                <a:cs typeface="Arial" panose="020B0604020202020204" pitchFamily="34" charset="0"/>
              </a:rPr>
              <a:t> </a:t>
            </a:r>
            <a:r>
              <a:rPr sz="2950" spc="-30" dirty="0">
                <a:solidFill>
                  <a:srgbClr val="0078AD"/>
                </a:solidFill>
                <a:latin typeface="Arial" panose="020B0604020202020204" pitchFamily="34" charset="0"/>
                <a:cs typeface="Arial" panose="020B0604020202020204" pitchFamily="34" charset="0"/>
              </a:rPr>
              <a:t>by</a:t>
            </a:r>
            <a:r>
              <a:rPr sz="2950" spc="5"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listening</a:t>
            </a:r>
            <a:r>
              <a:rPr lang="en-GB" sz="2950" dirty="0">
                <a:latin typeface="Arial" panose="020B0604020202020204" pitchFamily="34" charset="0"/>
                <a:cs typeface="Arial" panose="020B0604020202020204" pitchFamily="34" charset="0"/>
              </a:rPr>
              <a:t/>
            </a:r>
            <a:br>
              <a:rPr lang="en-GB" sz="2950" dirty="0">
                <a:latin typeface="Arial" panose="020B0604020202020204" pitchFamily="34" charset="0"/>
                <a:cs typeface="Arial" panose="020B0604020202020204" pitchFamily="34" charset="0"/>
              </a:rPr>
            </a:br>
            <a:r>
              <a:rPr sz="2950" spc="-5" dirty="0">
                <a:solidFill>
                  <a:srgbClr val="0078AD"/>
                </a:solidFill>
                <a:latin typeface="Arial" panose="020B0604020202020204" pitchFamily="34" charset="0"/>
                <a:cs typeface="Arial" panose="020B0604020202020204" pitchFamily="34" charset="0"/>
              </a:rPr>
              <a:t>to</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children</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young</a:t>
            </a:r>
            <a:r>
              <a:rPr sz="2950" spc="5" dirty="0">
                <a:solidFill>
                  <a:srgbClr val="0078AD"/>
                </a:solidFill>
                <a:latin typeface="Arial" panose="020B0604020202020204" pitchFamily="34" charset="0"/>
                <a:cs typeface="Arial" panose="020B0604020202020204" pitchFamily="34" charset="0"/>
              </a:rPr>
              <a:t> people</a:t>
            </a:r>
            <a:r>
              <a:rPr sz="2950" spc="1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with </a:t>
            </a:r>
            <a:r>
              <a:rPr sz="2950" spc="10" dirty="0">
                <a:solidFill>
                  <a:srgbClr val="0078AD"/>
                </a:solidFill>
                <a:latin typeface="Arial" panose="020B0604020202020204" pitchFamily="34" charset="0"/>
                <a:cs typeface="Arial" panose="020B0604020202020204" pitchFamily="34" charset="0"/>
              </a:rPr>
              <a:t>a</a:t>
            </a:r>
            <a:r>
              <a:rPr sz="2950" spc="5" dirty="0">
                <a:solidFill>
                  <a:srgbClr val="0078AD"/>
                </a:solidFill>
                <a:latin typeface="Arial" panose="020B0604020202020204" pitchFamily="34" charset="0"/>
                <a:cs typeface="Arial" panose="020B0604020202020204" pitchFamily="34" charset="0"/>
              </a:rPr>
              <a:t> visible </a:t>
            </a:r>
            <a:r>
              <a:rPr sz="2950" spc="-25" dirty="0">
                <a:solidFill>
                  <a:srgbClr val="0078AD"/>
                </a:solidFill>
                <a:latin typeface="Arial" panose="020B0604020202020204" pitchFamily="34" charset="0"/>
                <a:cs typeface="Arial" panose="020B0604020202020204" pitchFamily="34" charset="0"/>
              </a:rPr>
              <a:t>difference</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 </a:t>
            </a:r>
            <a:r>
              <a:rPr sz="2950" spc="5" dirty="0">
                <a:solidFill>
                  <a:srgbClr val="0078AD"/>
                </a:solidFill>
                <a:latin typeface="Arial" panose="020B0604020202020204" pitchFamily="34" charset="0"/>
                <a:cs typeface="Arial" panose="020B0604020202020204" pitchFamily="34" charset="0"/>
              </a:rPr>
              <a:t>their </a:t>
            </a:r>
            <a:r>
              <a:rPr sz="2950" spc="-15" dirty="0">
                <a:solidFill>
                  <a:srgbClr val="0078AD"/>
                </a:solidFill>
                <a:latin typeface="Arial" panose="020B0604020202020204" pitchFamily="34" charset="0"/>
                <a:cs typeface="Arial" panose="020B0604020202020204" pitchFamily="34" charset="0"/>
              </a:rPr>
              <a:t>parents.</a:t>
            </a:r>
            <a:endParaRPr sz="2950" dirty="0">
              <a:latin typeface="Arial" panose="020B0604020202020204" pitchFamily="34" charset="0"/>
              <a:cs typeface="Arial" panose="020B0604020202020204" pitchFamily="34" charset="0"/>
            </a:endParaRPr>
          </a:p>
          <a:p>
            <a:pPr marL="469265" marR="2081530" indent="-457200">
              <a:lnSpc>
                <a:spcPts val="4040"/>
              </a:lnSpc>
              <a:spcBef>
                <a:spcPts val="2310"/>
              </a:spcBef>
              <a:buClr>
                <a:srgbClr val="0078AD"/>
              </a:buClr>
              <a:buFont typeface="Arial" panose="020B0604020202020204" pitchFamily="34" charset="0"/>
              <a:buChar char="•"/>
              <a:tabLst>
                <a:tab pos="389255" algn="l"/>
                <a:tab pos="389890" algn="l"/>
              </a:tabLst>
            </a:pPr>
            <a:r>
              <a:rPr sz="2950" spc="-195" dirty="0">
                <a:solidFill>
                  <a:srgbClr val="0078AD"/>
                </a:solidFill>
                <a:latin typeface="Arial" panose="020B0604020202020204" pitchFamily="34" charset="0"/>
                <a:cs typeface="Arial" panose="020B0604020202020204" pitchFamily="34" charset="0"/>
              </a:rPr>
              <a:t>To</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listen</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to</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children</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young</a:t>
            </a:r>
            <a:r>
              <a:rPr sz="2950" spc="5" dirty="0">
                <a:solidFill>
                  <a:srgbClr val="0078AD"/>
                </a:solidFill>
                <a:latin typeface="Arial" panose="020B0604020202020204" pitchFamily="34" charset="0"/>
                <a:cs typeface="Arial" panose="020B0604020202020204" pitchFamily="34" charset="0"/>
              </a:rPr>
              <a:t> people </a:t>
            </a:r>
            <a:r>
              <a:rPr sz="2950" spc="10" dirty="0">
                <a:solidFill>
                  <a:srgbClr val="0078AD"/>
                </a:solidFill>
                <a:latin typeface="Arial" panose="020B0604020202020204" pitchFamily="34" charset="0"/>
                <a:cs typeface="Arial" panose="020B0604020202020204" pitchFamily="34" charset="0"/>
              </a:rPr>
              <a:t>and</a:t>
            </a:r>
            <a:r>
              <a:rPr sz="2950" spc="5"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schools</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to</a:t>
            </a:r>
            <a:r>
              <a:rPr sz="2950" spc="5" dirty="0">
                <a:solidFill>
                  <a:srgbClr val="0078AD"/>
                </a:solidFill>
                <a:latin typeface="Arial" panose="020B0604020202020204" pitchFamily="34" charset="0"/>
                <a:cs typeface="Arial" panose="020B0604020202020204" pitchFamily="34" charset="0"/>
              </a:rPr>
              <a:t> begin </a:t>
            </a:r>
            <a:r>
              <a:rPr sz="2950" spc="-67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to</a:t>
            </a:r>
            <a:r>
              <a:rPr sz="2950"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reflect</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on</a:t>
            </a:r>
            <a:r>
              <a:rPr sz="2950" dirty="0">
                <a:solidFill>
                  <a:srgbClr val="0078AD"/>
                </a:solidFill>
                <a:latin typeface="Arial" panose="020B0604020202020204" pitchFamily="34" charset="0"/>
                <a:cs typeface="Arial" panose="020B0604020202020204" pitchFamily="34" charset="0"/>
              </a:rPr>
              <a:t> </a:t>
            </a:r>
            <a:r>
              <a:rPr sz="2950" spc="-25" dirty="0">
                <a:solidFill>
                  <a:srgbClr val="0078AD"/>
                </a:solidFill>
                <a:latin typeface="Arial" panose="020B0604020202020204" pitchFamily="34" charset="0"/>
                <a:cs typeface="Arial" panose="020B0604020202020204" pitchFamily="34" charset="0"/>
              </a:rPr>
              <a:t>effective</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practices.</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33771"/>
            <a:ext cx="9567545" cy="754380"/>
          </a:xfrm>
          <a:prstGeom prst="rect">
            <a:avLst/>
          </a:prstGeom>
        </p:spPr>
        <p:txBody>
          <a:bodyPr vert="horz" wrap="square" lIns="0" tIns="16510" rIns="0" bIns="0" rtlCol="0">
            <a:spAutoFit/>
          </a:bodyPr>
          <a:lstStyle/>
          <a:p>
            <a:pPr marL="12700">
              <a:lnSpc>
                <a:spcPct val="100000"/>
              </a:lnSpc>
              <a:spcBef>
                <a:spcPts val="130"/>
              </a:spcBef>
            </a:pPr>
            <a:r>
              <a:rPr spc="10" dirty="0">
                <a:latin typeface="Arial" panose="020B0604020202020204" pitchFamily="34" charset="0"/>
                <a:cs typeface="Arial" panose="020B0604020202020204" pitchFamily="34" charset="0"/>
              </a:rPr>
              <a:t>Unconscious</a:t>
            </a:r>
            <a:r>
              <a:rPr dirty="0">
                <a:latin typeface="Arial" panose="020B0604020202020204" pitchFamily="34" charset="0"/>
                <a:cs typeface="Arial" panose="020B0604020202020204" pitchFamily="34" charset="0"/>
              </a:rPr>
              <a:t> </a:t>
            </a:r>
            <a:r>
              <a:rPr spc="-35" dirty="0">
                <a:latin typeface="Arial" panose="020B0604020202020204" pitchFamily="34" charset="0"/>
                <a:cs typeface="Arial" panose="020B0604020202020204" pitchFamily="34" charset="0"/>
              </a:rPr>
              <a:t>(or</a:t>
            </a:r>
            <a:r>
              <a:rPr spc="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implicit)</a:t>
            </a:r>
            <a:r>
              <a:rPr spc="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biases</a:t>
            </a:r>
          </a:p>
        </p:txBody>
      </p:sp>
      <p:sp>
        <p:nvSpPr>
          <p:cNvPr id="3" name="object 3"/>
          <p:cNvSpPr txBox="1"/>
          <p:nvPr/>
        </p:nvSpPr>
        <p:spPr>
          <a:xfrm>
            <a:off x="3659089" y="3880339"/>
            <a:ext cx="12787630" cy="2538730"/>
          </a:xfrm>
          <a:prstGeom prst="rect">
            <a:avLst/>
          </a:prstGeom>
        </p:spPr>
        <p:txBody>
          <a:bodyPr vert="horz" wrap="square" lIns="0" tIns="12065" rIns="0" bIns="0" rtlCol="0">
            <a:spAutoFit/>
          </a:bodyPr>
          <a:lstStyle/>
          <a:p>
            <a:pPr marL="12700" marR="5080">
              <a:lnSpc>
                <a:spcPts val="4040"/>
              </a:lnSpc>
              <a:spcBef>
                <a:spcPts val="95"/>
              </a:spcBef>
            </a:pPr>
            <a:r>
              <a:rPr sz="2950" spc="-5" dirty="0">
                <a:solidFill>
                  <a:srgbClr val="0078AD"/>
                </a:solidFill>
                <a:latin typeface="Arial" panose="020B0604020202020204" pitchFamily="34" charset="0"/>
                <a:cs typeface="Arial" panose="020B0604020202020204" pitchFamily="34" charset="0"/>
              </a:rPr>
              <a:t>Unlike</a:t>
            </a:r>
            <a:r>
              <a:rPr sz="2950" dirty="0">
                <a:solidFill>
                  <a:srgbClr val="0078AD"/>
                </a:solidFill>
                <a:latin typeface="Arial" panose="020B0604020202020204" pitchFamily="34" charset="0"/>
                <a:cs typeface="Arial" panose="020B0604020202020204" pitchFamily="34" charset="0"/>
              </a:rPr>
              <a:t> conscious</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biases,</a:t>
            </a:r>
            <a:r>
              <a:rPr sz="2950" spc="-80"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unconscious</a:t>
            </a:r>
            <a:r>
              <a:rPr sz="2950" spc="5" dirty="0">
                <a:solidFill>
                  <a:srgbClr val="0078AD"/>
                </a:solidFill>
                <a:latin typeface="Arial" panose="020B0604020202020204" pitchFamily="34" charset="0"/>
                <a:cs typeface="Arial" panose="020B0604020202020204" pitchFamily="34" charset="0"/>
              </a:rPr>
              <a:t> </a:t>
            </a:r>
            <a:r>
              <a:rPr sz="2950" spc="-25" dirty="0">
                <a:solidFill>
                  <a:srgbClr val="0078AD"/>
                </a:solidFill>
                <a:latin typeface="Arial" panose="020B0604020202020204" pitchFamily="34" charset="0"/>
                <a:cs typeface="Arial" panose="020B0604020202020204" pitchFamily="34" charset="0"/>
              </a:rPr>
              <a:t>(or</a:t>
            </a:r>
            <a:r>
              <a:rPr sz="2950" spc="5" dirty="0">
                <a:solidFill>
                  <a:srgbClr val="0078AD"/>
                </a:solidFill>
                <a:latin typeface="Arial" panose="020B0604020202020204" pitchFamily="34" charset="0"/>
                <a:cs typeface="Arial" panose="020B0604020202020204" pitchFamily="34" charset="0"/>
              </a:rPr>
              <a:t> implicit) </a:t>
            </a:r>
            <a:r>
              <a:rPr sz="2950" spc="-5" dirty="0">
                <a:solidFill>
                  <a:srgbClr val="0078AD"/>
                </a:solidFill>
                <a:latin typeface="Arial" panose="020B0604020202020204" pitchFamily="34" charset="0"/>
                <a:cs typeface="Arial" panose="020B0604020202020204" pitchFamily="34" charset="0"/>
              </a:rPr>
              <a:t>biases</a:t>
            </a:r>
            <a:r>
              <a:rPr sz="2950" spc="5"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are</a:t>
            </a:r>
            <a:r>
              <a:rPr sz="2950" spc="5" dirty="0">
                <a:solidFill>
                  <a:srgbClr val="0078AD"/>
                </a:solidFill>
                <a:latin typeface="Arial" panose="020B0604020202020204" pitchFamily="34" charset="0"/>
                <a:cs typeface="Arial" panose="020B0604020202020204" pitchFamily="34" charset="0"/>
              </a:rPr>
              <a:t> the </a:t>
            </a:r>
            <a:r>
              <a:rPr sz="2950" spc="-5" dirty="0">
                <a:solidFill>
                  <a:srgbClr val="0078AD"/>
                </a:solidFill>
                <a:latin typeface="Arial" panose="020B0604020202020204" pitchFamily="34" charset="0"/>
                <a:cs typeface="Arial" panose="020B0604020202020204" pitchFamily="34" charset="0"/>
              </a:rPr>
              <a:t>views </a:t>
            </a:r>
            <a:r>
              <a:rPr lang="en-GB" sz="2950" spc="-5" dirty="0">
                <a:solidFill>
                  <a:srgbClr val="0078AD"/>
                </a:solidFill>
                <a:latin typeface="Arial" panose="020B0604020202020204" pitchFamily="34" charset="0"/>
                <a:cs typeface="Arial" panose="020B0604020202020204" pitchFamily="34" charset="0"/>
              </a:rPr>
              <a:t/>
            </a:r>
            <a:br>
              <a:rPr lang="en-GB" sz="2950" spc="-5" dirty="0">
                <a:solidFill>
                  <a:srgbClr val="0078AD"/>
                </a:solidFill>
                <a:latin typeface="Arial" panose="020B0604020202020204" pitchFamily="34" charset="0"/>
                <a:cs typeface="Arial" panose="020B0604020202020204" pitchFamily="34" charset="0"/>
              </a:rPr>
            </a:br>
            <a:r>
              <a:rPr sz="2950" spc="10" dirty="0">
                <a:solidFill>
                  <a:srgbClr val="0078AD"/>
                </a:solidFill>
                <a:latin typeface="Arial" panose="020B0604020202020204" pitchFamily="34" charset="0"/>
                <a:cs typeface="Arial" panose="020B0604020202020204" pitchFamily="34" charset="0"/>
              </a:rPr>
              <a:t>and</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opinions that </a:t>
            </a:r>
            <a:r>
              <a:rPr sz="2950" spc="-15" dirty="0">
                <a:solidFill>
                  <a:srgbClr val="0078AD"/>
                </a:solidFill>
                <a:latin typeface="Arial" panose="020B0604020202020204" pitchFamily="34" charset="0"/>
                <a:cs typeface="Arial" panose="020B0604020202020204" pitchFamily="34" charset="0"/>
              </a:rPr>
              <a:t>we</a:t>
            </a:r>
            <a:r>
              <a:rPr sz="2950" spc="5"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are</a:t>
            </a:r>
            <a:r>
              <a:rPr sz="2950" spc="5"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unaware</a:t>
            </a:r>
            <a:r>
              <a:rPr sz="2950"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of;</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they</a:t>
            </a:r>
            <a:r>
              <a:rPr sz="2950" spc="5"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are</a:t>
            </a:r>
            <a:r>
              <a:rPr sz="2950" spc="5"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automatically</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activated</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 </a:t>
            </a:r>
            <a:r>
              <a:rPr sz="2950" spc="-680"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frequently </a:t>
            </a:r>
            <a:r>
              <a:rPr sz="2950" spc="-5" dirty="0">
                <a:solidFill>
                  <a:srgbClr val="0078AD"/>
                </a:solidFill>
                <a:latin typeface="Arial" panose="020B0604020202020204" pitchFamily="34" charset="0"/>
                <a:cs typeface="Arial" panose="020B0604020202020204" pitchFamily="34" charset="0"/>
              </a:rPr>
              <a:t>operate</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outside</a:t>
            </a:r>
            <a:r>
              <a:rPr sz="2950" dirty="0">
                <a:solidFill>
                  <a:srgbClr val="0078AD"/>
                </a:solidFill>
                <a:latin typeface="Arial" panose="020B0604020202020204" pitchFamily="34" charset="0"/>
                <a:cs typeface="Arial" panose="020B0604020202020204" pitchFamily="34" charset="0"/>
              </a:rPr>
              <a:t> conscious</a:t>
            </a:r>
            <a:r>
              <a:rPr sz="2950" spc="5"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awareness</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dirty="0">
                <a:solidFill>
                  <a:srgbClr val="0078AD"/>
                </a:solidFill>
                <a:latin typeface="Arial" panose="020B0604020202020204" pitchFamily="34" charset="0"/>
                <a:cs typeface="Arial" panose="020B0604020202020204" pitchFamily="34" charset="0"/>
              </a:rPr>
              <a:t> </a:t>
            </a:r>
            <a:r>
              <a:rPr sz="2950" spc="-25" dirty="0">
                <a:solidFill>
                  <a:srgbClr val="0078AD"/>
                </a:solidFill>
                <a:latin typeface="Arial" panose="020B0604020202020204" pitchFamily="34" charset="0"/>
                <a:cs typeface="Arial" panose="020B0604020202020204" pitchFamily="34" charset="0"/>
              </a:rPr>
              <a:t>affect</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our </a:t>
            </a:r>
            <a:r>
              <a:rPr sz="2950" spc="-25" dirty="0">
                <a:solidFill>
                  <a:srgbClr val="0078AD"/>
                </a:solidFill>
                <a:latin typeface="Arial" panose="020B0604020202020204" pitchFamily="34" charset="0"/>
                <a:cs typeface="Arial" panose="020B0604020202020204" pitchFamily="34" charset="0"/>
              </a:rPr>
              <a:t>everyday </a:t>
            </a:r>
            <a:r>
              <a:rPr sz="2950" spc="-2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behaviour</a:t>
            </a:r>
            <a:r>
              <a:rPr sz="2950" spc="8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spc="8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decision</a:t>
            </a:r>
            <a:r>
              <a:rPr sz="2950" spc="8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making.</a:t>
            </a:r>
            <a:r>
              <a:rPr sz="2950" spc="-5"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Our</a:t>
            </a:r>
            <a:r>
              <a:rPr sz="2950" spc="85"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unconscious</a:t>
            </a:r>
            <a:r>
              <a:rPr sz="2950" spc="8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biases</a:t>
            </a:r>
            <a:r>
              <a:rPr sz="2950" spc="85"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are</a:t>
            </a:r>
            <a:r>
              <a:rPr sz="2950" spc="85"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influenced </a:t>
            </a:r>
            <a:r>
              <a:rPr lang="en-GB" sz="2950" dirty="0">
                <a:solidFill>
                  <a:srgbClr val="0078AD"/>
                </a:solidFill>
                <a:latin typeface="Arial" panose="020B0604020202020204" pitchFamily="34" charset="0"/>
                <a:cs typeface="Arial" panose="020B0604020202020204" pitchFamily="34" charset="0"/>
              </a:rPr>
              <a:t/>
            </a:r>
            <a:br>
              <a:rPr lang="en-GB" sz="2950" dirty="0">
                <a:solidFill>
                  <a:srgbClr val="0078AD"/>
                </a:solidFill>
                <a:latin typeface="Arial" panose="020B0604020202020204" pitchFamily="34" charset="0"/>
                <a:cs typeface="Arial" panose="020B0604020202020204" pitchFamily="34" charset="0"/>
              </a:rPr>
            </a:br>
            <a:r>
              <a:rPr sz="2950" spc="-30" dirty="0">
                <a:solidFill>
                  <a:srgbClr val="0078AD"/>
                </a:solidFill>
                <a:latin typeface="Arial" panose="020B0604020202020204" pitchFamily="34" charset="0"/>
                <a:cs typeface="Arial" panose="020B0604020202020204" pitchFamily="34" charset="0"/>
              </a:rPr>
              <a:t>by</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our</a:t>
            </a:r>
            <a:r>
              <a:rPr sz="2950" dirty="0">
                <a:solidFill>
                  <a:srgbClr val="0078AD"/>
                </a:solidFill>
                <a:latin typeface="Arial" panose="020B0604020202020204" pitchFamily="34" charset="0"/>
                <a:cs typeface="Arial" panose="020B0604020202020204" pitchFamily="34" charset="0"/>
              </a:rPr>
              <a:t> background,</a:t>
            </a:r>
            <a:r>
              <a:rPr sz="2950" spc="-90"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culture,</a:t>
            </a:r>
            <a:r>
              <a:rPr sz="2950" spc="-8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context</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personal</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experiences.</a:t>
            </a:r>
            <a:endParaRPr sz="2950" dirty="0">
              <a:latin typeface="Arial" panose="020B0604020202020204" pitchFamily="34" charset="0"/>
              <a:cs typeface="Arial" panose="020B0604020202020204" pitchFamily="34" charset="0"/>
            </a:endParaRPr>
          </a:p>
        </p:txBody>
      </p:sp>
      <p:sp>
        <p:nvSpPr>
          <p:cNvPr id="4" name="object 4"/>
          <p:cNvSpPr txBox="1"/>
          <p:nvPr/>
        </p:nvSpPr>
        <p:spPr>
          <a:xfrm>
            <a:off x="3659089" y="6872918"/>
            <a:ext cx="5464810" cy="278281"/>
          </a:xfrm>
          <a:prstGeom prst="rect">
            <a:avLst/>
          </a:prstGeom>
        </p:spPr>
        <p:txBody>
          <a:bodyPr vert="horz" wrap="square" lIns="0" tIns="16510" rIns="0" bIns="0" rtlCol="0">
            <a:spAutoFit/>
          </a:bodyPr>
          <a:lstStyle/>
          <a:p>
            <a:pPr marL="12700">
              <a:lnSpc>
                <a:spcPct val="100000"/>
              </a:lnSpc>
              <a:spcBef>
                <a:spcPts val="130"/>
              </a:spcBef>
            </a:pPr>
            <a:r>
              <a:rPr sz="1700" spc="5" dirty="0">
                <a:solidFill>
                  <a:srgbClr val="0078AD"/>
                </a:solidFill>
                <a:latin typeface="Arial" panose="020B0604020202020204" pitchFamily="34" charset="0"/>
                <a:cs typeface="Arial" panose="020B0604020202020204" pitchFamily="34" charset="0"/>
              </a:rPr>
              <a:t>Equality </a:t>
            </a:r>
            <a:r>
              <a:rPr sz="1700" spc="15" dirty="0">
                <a:solidFill>
                  <a:srgbClr val="0078AD"/>
                </a:solidFill>
                <a:latin typeface="Arial" panose="020B0604020202020204" pitchFamily="34" charset="0"/>
                <a:cs typeface="Arial" panose="020B0604020202020204" pitchFamily="34" charset="0"/>
              </a:rPr>
              <a:t>and</a:t>
            </a:r>
            <a:r>
              <a:rPr sz="1700" spc="5" dirty="0">
                <a:solidFill>
                  <a:srgbClr val="0078AD"/>
                </a:solidFill>
                <a:latin typeface="Arial" panose="020B0604020202020204" pitchFamily="34" charset="0"/>
                <a:cs typeface="Arial" panose="020B0604020202020204" pitchFamily="34" charset="0"/>
              </a:rPr>
              <a:t> </a:t>
            </a:r>
            <a:r>
              <a:rPr sz="1700" spc="20" dirty="0">
                <a:solidFill>
                  <a:srgbClr val="0078AD"/>
                </a:solidFill>
                <a:latin typeface="Arial" panose="020B0604020202020204" pitchFamily="34" charset="0"/>
                <a:cs typeface="Arial" panose="020B0604020202020204" pitchFamily="34" charset="0"/>
              </a:rPr>
              <a:t>Human</a:t>
            </a:r>
            <a:r>
              <a:rPr sz="1700" spc="5" dirty="0">
                <a:solidFill>
                  <a:srgbClr val="0078AD"/>
                </a:solidFill>
                <a:latin typeface="Arial" panose="020B0604020202020204" pitchFamily="34" charset="0"/>
                <a:cs typeface="Arial" panose="020B0604020202020204" pitchFamily="34" charset="0"/>
              </a:rPr>
              <a:t> </a:t>
            </a:r>
            <a:r>
              <a:rPr sz="1700" spc="10" dirty="0">
                <a:solidFill>
                  <a:srgbClr val="0078AD"/>
                </a:solidFill>
                <a:latin typeface="Arial" panose="020B0604020202020204" pitchFamily="34" charset="0"/>
                <a:cs typeface="Arial" panose="020B0604020202020204" pitchFamily="34" charset="0"/>
              </a:rPr>
              <a:t>Rights Commission,</a:t>
            </a:r>
            <a:r>
              <a:rPr sz="1700" spc="-45" dirty="0">
                <a:solidFill>
                  <a:srgbClr val="0078AD"/>
                </a:solidFill>
                <a:latin typeface="Arial" panose="020B0604020202020204" pitchFamily="34" charset="0"/>
                <a:cs typeface="Arial" panose="020B0604020202020204" pitchFamily="34" charset="0"/>
              </a:rPr>
              <a:t> </a:t>
            </a:r>
            <a:r>
              <a:rPr sz="1700" spc="5" dirty="0">
                <a:solidFill>
                  <a:srgbClr val="0078AD"/>
                </a:solidFill>
                <a:latin typeface="Arial" panose="020B0604020202020204" pitchFamily="34" charset="0"/>
                <a:cs typeface="Arial" panose="020B0604020202020204" pitchFamily="34" charset="0"/>
              </a:rPr>
              <a:t>2018,</a:t>
            </a:r>
            <a:r>
              <a:rPr sz="1700" spc="-45" dirty="0">
                <a:solidFill>
                  <a:srgbClr val="0078AD"/>
                </a:solidFill>
                <a:latin typeface="Arial" panose="020B0604020202020204" pitchFamily="34" charset="0"/>
                <a:cs typeface="Arial" panose="020B0604020202020204" pitchFamily="34" charset="0"/>
              </a:rPr>
              <a:t> </a:t>
            </a:r>
            <a:r>
              <a:rPr sz="1700" spc="-10" dirty="0">
                <a:solidFill>
                  <a:srgbClr val="0078AD"/>
                </a:solidFill>
                <a:latin typeface="Arial" panose="020B0604020202020204" pitchFamily="34" charset="0"/>
                <a:cs typeface="Arial" panose="020B0604020202020204" pitchFamily="34" charset="0"/>
              </a:rPr>
              <a:t>pp.4-5</a:t>
            </a:r>
            <a:endParaRPr sz="1700" dirty="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33771"/>
            <a:ext cx="6791325" cy="754380"/>
          </a:xfrm>
          <a:prstGeom prst="rect">
            <a:avLst/>
          </a:prstGeom>
        </p:spPr>
        <p:txBody>
          <a:bodyPr vert="horz" wrap="square" lIns="0" tIns="16510" rIns="0" bIns="0" rtlCol="0">
            <a:spAutoFit/>
          </a:bodyPr>
          <a:lstStyle/>
          <a:p>
            <a:pPr marL="12700">
              <a:lnSpc>
                <a:spcPct val="100000"/>
              </a:lnSpc>
              <a:spcBef>
                <a:spcPts val="130"/>
              </a:spcBef>
            </a:pPr>
            <a:r>
              <a:rPr spc="-5" dirty="0">
                <a:latin typeface="Arial" panose="020B0604020202020204" pitchFamily="34" charset="0"/>
                <a:cs typeface="Arial" panose="020B0604020202020204" pitchFamily="34" charset="0"/>
              </a:rPr>
              <a:t>Reaction</a:t>
            </a:r>
            <a:r>
              <a:rPr spc="-25" dirty="0">
                <a:latin typeface="Arial" panose="020B0604020202020204" pitchFamily="34" charset="0"/>
                <a:cs typeface="Arial" panose="020B0604020202020204" pitchFamily="34" charset="0"/>
              </a:rPr>
              <a:t> </a:t>
            </a:r>
            <a:r>
              <a:rPr spc="15" dirty="0">
                <a:latin typeface="Arial" panose="020B0604020202020204" pitchFamily="34" charset="0"/>
                <a:cs typeface="Arial" panose="020B0604020202020204" pitchFamily="34" charset="0"/>
              </a:rPr>
              <a:t>and</a:t>
            </a:r>
            <a:r>
              <a:rPr spc="-20"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response</a:t>
            </a:r>
          </a:p>
        </p:txBody>
      </p:sp>
      <p:sp>
        <p:nvSpPr>
          <p:cNvPr id="3" name="object 3"/>
          <p:cNvSpPr txBox="1"/>
          <p:nvPr/>
        </p:nvSpPr>
        <p:spPr>
          <a:xfrm>
            <a:off x="3659089" y="3880339"/>
            <a:ext cx="12786995" cy="4632960"/>
          </a:xfrm>
          <a:prstGeom prst="rect">
            <a:avLst/>
          </a:prstGeom>
        </p:spPr>
        <p:txBody>
          <a:bodyPr vert="horz" wrap="square" lIns="0" tIns="12065" rIns="0" bIns="0" rtlCol="0">
            <a:spAutoFit/>
          </a:bodyPr>
          <a:lstStyle/>
          <a:p>
            <a:pPr marL="12700" marR="1633220">
              <a:lnSpc>
                <a:spcPts val="4040"/>
              </a:lnSpc>
              <a:spcBef>
                <a:spcPts val="95"/>
              </a:spcBef>
            </a:pPr>
            <a:r>
              <a:rPr sz="2950" dirty="0">
                <a:solidFill>
                  <a:srgbClr val="0078AD"/>
                </a:solidFill>
                <a:latin typeface="Arial" panose="020B0604020202020204" pitchFamily="34" charset="0"/>
                <a:cs typeface="Arial" panose="020B0604020202020204" pitchFamily="34" charset="0"/>
              </a:rPr>
              <a:t>Our initial reaction to a situation or event is instinctive and is not  something we have control over.</a:t>
            </a:r>
            <a:endParaRPr sz="2950" dirty="0">
              <a:latin typeface="Arial" panose="020B0604020202020204" pitchFamily="34" charset="0"/>
              <a:cs typeface="Arial" panose="020B0604020202020204" pitchFamily="34" charset="0"/>
            </a:endParaRPr>
          </a:p>
          <a:p>
            <a:pPr marL="12700" marR="5080">
              <a:lnSpc>
                <a:spcPts val="4040"/>
              </a:lnSpc>
              <a:spcBef>
                <a:spcPts val="2310"/>
              </a:spcBef>
            </a:pPr>
            <a:r>
              <a:rPr sz="2950" dirty="0">
                <a:solidFill>
                  <a:srgbClr val="0078AD"/>
                </a:solidFill>
                <a:latin typeface="Arial" panose="020B0604020202020204" pitchFamily="34" charset="0"/>
                <a:cs typeface="Arial" panose="020B0604020202020204" pitchFamily="34" charset="0"/>
              </a:rPr>
              <a:t>Our reaction to disfigurement/visible difference might be discomfort and  avoidance, due to repeated associations of disfigurement/visible difference  </a:t>
            </a:r>
            <a:r>
              <a:rPr lang="en-GB" sz="2950" dirty="0">
                <a:solidFill>
                  <a:srgbClr val="0078AD"/>
                </a:solidFill>
                <a:latin typeface="Arial" panose="020B0604020202020204" pitchFamily="34" charset="0"/>
                <a:cs typeface="Arial" panose="020B0604020202020204" pitchFamily="34" charset="0"/>
              </a:rPr>
              <a:t/>
            </a:r>
            <a:br>
              <a:rPr lang="en-GB" sz="2950" dirty="0">
                <a:solidFill>
                  <a:srgbClr val="0078AD"/>
                </a:solidFill>
                <a:latin typeface="Arial" panose="020B0604020202020204" pitchFamily="34" charset="0"/>
                <a:cs typeface="Arial" panose="020B0604020202020204" pitchFamily="34" charset="0"/>
              </a:rPr>
            </a:br>
            <a:r>
              <a:rPr sz="2950" dirty="0">
                <a:solidFill>
                  <a:srgbClr val="0078AD"/>
                </a:solidFill>
                <a:latin typeface="Arial" panose="020B0604020202020204" pitchFamily="34" charset="0"/>
                <a:cs typeface="Arial" panose="020B0604020202020204" pitchFamily="34" charset="0"/>
              </a:rPr>
              <a:t>with negative qualities that we see presented within popular culture.</a:t>
            </a:r>
            <a:endParaRPr sz="2950" dirty="0">
              <a:latin typeface="Arial" panose="020B0604020202020204" pitchFamily="34" charset="0"/>
              <a:cs typeface="Arial" panose="020B0604020202020204" pitchFamily="34" charset="0"/>
            </a:endParaRPr>
          </a:p>
          <a:p>
            <a:pPr marL="12700" marR="718820">
              <a:lnSpc>
                <a:spcPts val="4040"/>
              </a:lnSpc>
              <a:spcBef>
                <a:spcPts val="2305"/>
              </a:spcBef>
            </a:pPr>
            <a:r>
              <a:rPr sz="2950" dirty="0">
                <a:solidFill>
                  <a:srgbClr val="0078AD"/>
                </a:solidFill>
                <a:latin typeface="Arial" panose="020B0604020202020204" pitchFamily="34" charset="0"/>
                <a:cs typeface="Arial" panose="020B0604020202020204" pitchFamily="34" charset="0"/>
              </a:rPr>
              <a:t>By reflecting on such reactions, we can ensure that when we respond,  we make the unconscious conscious. This can help us overcome our  unconscious biases and unlearn our negative stereotypes.</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33771"/>
            <a:ext cx="6160135" cy="1445267"/>
          </a:xfrm>
          <a:prstGeom prst="rect">
            <a:avLst/>
          </a:prstGeom>
        </p:spPr>
        <p:txBody>
          <a:bodyPr vert="horz" wrap="square" lIns="0" tIns="85090" rIns="0" bIns="0" rtlCol="0">
            <a:spAutoFit/>
          </a:bodyPr>
          <a:lstStyle/>
          <a:p>
            <a:pPr marL="12700" marR="5080">
              <a:lnSpc>
                <a:spcPts val="5260"/>
              </a:lnSpc>
              <a:spcBef>
                <a:spcPts val="670"/>
              </a:spcBef>
            </a:pPr>
            <a:r>
              <a:rPr spc="5" dirty="0">
                <a:latin typeface="Arial" panose="020B0604020202020204" pitchFamily="34" charset="0"/>
                <a:cs typeface="Arial" panose="020B0604020202020204" pitchFamily="34" charset="0"/>
              </a:rPr>
              <a:t>Listening</a:t>
            </a:r>
            <a:r>
              <a:rPr spc="-20"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to</a:t>
            </a:r>
            <a:r>
              <a:rPr spc="-1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children </a:t>
            </a:r>
            <a:r>
              <a:rPr spc="-1265" dirty="0">
                <a:latin typeface="Arial" panose="020B0604020202020204" pitchFamily="34" charset="0"/>
                <a:cs typeface="Arial" panose="020B0604020202020204" pitchFamily="34" charset="0"/>
              </a:rPr>
              <a:t> </a:t>
            </a:r>
            <a:r>
              <a:rPr spc="15" dirty="0">
                <a:latin typeface="Arial" panose="020B0604020202020204" pitchFamily="34" charset="0"/>
                <a:cs typeface="Arial" panose="020B0604020202020204" pitchFamily="34" charset="0"/>
              </a:rPr>
              <a:t>and</a:t>
            </a:r>
            <a:r>
              <a:rPr spc="-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young</a:t>
            </a:r>
            <a:r>
              <a:rPr dirty="0">
                <a:latin typeface="Arial" panose="020B0604020202020204" pitchFamily="34" charset="0"/>
                <a:cs typeface="Arial" panose="020B0604020202020204" pitchFamily="34" charset="0"/>
              </a:rPr>
              <a:t> </a:t>
            </a:r>
            <a:r>
              <a:rPr spc="15" dirty="0">
                <a:latin typeface="Arial" panose="020B0604020202020204" pitchFamily="34" charset="0"/>
                <a:cs typeface="Arial" panose="020B0604020202020204" pitchFamily="34" charset="0"/>
              </a:rPr>
              <a:t>people</a:t>
            </a:r>
          </a:p>
        </p:txBody>
      </p:sp>
      <p:sp>
        <p:nvSpPr>
          <p:cNvPr id="3" name="object 3"/>
          <p:cNvSpPr txBox="1"/>
          <p:nvPr/>
        </p:nvSpPr>
        <p:spPr>
          <a:xfrm>
            <a:off x="3659089" y="4586077"/>
            <a:ext cx="9498965" cy="3101682"/>
          </a:xfrm>
          <a:prstGeom prst="rect">
            <a:avLst/>
          </a:prstGeom>
        </p:spPr>
        <p:txBody>
          <a:bodyPr vert="horz" wrap="square" lIns="0" tIns="14604" rIns="0" bIns="0" rtlCol="0">
            <a:spAutoFit/>
          </a:bodyPr>
          <a:lstStyle/>
          <a:p>
            <a:pPr marL="12700">
              <a:lnSpc>
                <a:spcPts val="4040"/>
              </a:lnSpc>
              <a:spcBef>
                <a:spcPts val="114"/>
              </a:spcBef>
            </a:pPr>
            <a:r>
              <a:rPr sz="2950" spc="5" dirty="0">
                <a:solidFill>
                  <a:srgbClr val="0078AD"/>
                </a:solidFill>
                <a:latin typeface="Arial" panose="020B0604020202020204" pitchFamily="34" charset="0"/>
                <a:cs typeface="Arial" panose="020B0604020202020204" pitchFamily="34" charset="0"/>
              </a:rPr>
              <a:t>While</a:t>
            </a:r>
            <a:r>
              <a:rPr sz="2950" dirty="0">
                <a:solidFill>
                  <a:srgbClr val="0078AD"/>
                </a:solidFill>
                <a:latin typeface="Arial" panose="020B0604020202020204" pitchFamily="34" charset="0"/>
                <a:cs typeface="Arial" panose="020B0604020202020204" pitchFamily="34" charset="0"/>
              </a:rPr>
              <a:t> watching </a:t>
            </a:r>
            <a:r>
              <a:rPr sz="2950" spc="5" dirty="0">
                <a:solidFill>
                  <a:srgbClr val="0078AD"/>
                </a:solidFill>
                <a:latin typeface="Arial" panose="020B0604020202020204" pitchFamily="34" charset="0"/>
                <a:cs typeface="Arial" panose="020B0604020202020204" pitchFamily="34" charset="0"/>
              </a:rPr>
              <a:t>the </a:t>
            </a:r>
            <a:r>
              <a:rPr sz="2950" spc="-10" dirty="0">
                <a:solidFill>
                  <a:srgbClr val="0078AD"/>
                </a:solidFill>
                <a:latin typeface="Arial" panose="020B0604020202020204" pitchFamily="34" charset="0"/>
                <a:cs typeface="Arial" panose="020B0604020202020204" pitchFamily="34" charset="0"/>
              </a:rPr>
              <a:t>video,</a:t>
            </a:r>
            <a:r>
              <a:rPr sz="2950" spc="-8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ask</a:t>
            </a:r>
            <a:r>
              <a:rPr sz="2950"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yourself:</a:t>
            </a:r>
            <a:endParaRPr sz="2950" dirty="0">
              <a:latin typeface="Arial" panose="020B0604020202020204" pitchFamily="34" charset="0"/>
              <a:cs typeface="Arial" panose="020B0604020202020204" pitchFamily="34" charset="0"/>
            </a:endParaRPr>
          </a:p>
          <a:p>
            <a:pPr marL="457200" marR="5080" indent="-457200">
              <a:lnSpc>
                <a:spcPts val="4040"/>
              </a:lnSpc>
              <a:spcBef>
                <a:spcPts val="2080"/>
              </a:spcBef>
              <a:buFont typeface="Arial" panose="020B0604020202020204" pitchFamily="34" charset="0"/>
              <a:buChar char="•"/>
              <a:tabLst>
                <a:tab pos="351790" algn="l"/>
                <a:tab pos="352425" algn="l"/>
              </a:tabLst>
            </a:pPr>
            <a:r>
              <a:rPr sz="2950" spc="10" dirty="0">
                <a:solidFill>
                  <a:srgbClr val="0078AD"/>
                </a:solidFill>
                <a:latin typeface="Arial" panose="020B0604020202020204" pitchFamily="34" charset="0"/>
                <a:cs typeface="Arial" panose="020B0604020202020204" pitchFamily="34" charset="0"/>
              </a:rPr>
              <a:t>When a </a:t>
            </a:r>
            <a:r>
              <a:rPr sz="2950" spc="5" dirty="0">
                <a:solidFill>
                  <a:srgbClr val="0078AD"/>
                </a:solidFill>
                <a:latin typeface="Arial" panose="020B0604020202020204" pitchFamily="34" charset="0"/>
                <a:cs typeface="Arial" panose="020B0604020202020204" pitchFamily="34" charset="0"/>
              </a:rPr>
              <a:t>child </a:t>
            </a:r>
            <a:r>
              <a:rPr sz="2950" spc="10" dirty="0">
                <a:solidFill>
                  <a:srgbClr val="0078AD"/>
                </a:solidFill>
                <a:latin typeface="Arial" panose="020B0604020202020204" pitchFamily="34" charset="0"/>
                <a:cs typeface="Arial" panose="020B0604020202020204" pitchFamily="34" charset="0"/>
              </a:rPr>
              <a:t>has a </a:t>
            </a:r>
            <a:r>
              <a:rPr sz="2950" spc="5" dirty="0">
                <a:solidFill>
                  <a:srgbClr val="0078AD"/>
                </a:solidFill>
                <a:latin typeface="Arial" panose="020B0604020202020204" pitchFamily="34" charset="0"/>
                <a:cs typeface="Arial" panose="020B0604020202020204" pitchFamily="34" charset="0"/>
              </a:rPr>
              <a:t>visible </a:t>
            </a:r>
            <a:r>
              <a:rPr sz="2950" spc="-25" dirty="0">
                <a:solidFill>
                  <a:srgbClr val="0078AD"/>
                </a:solidFill>
                <a:latin typeface="Arial" panose="020B0604020202020204" pitchFamily="34" charset="0"/>
                <a:cs typeface="Arial" panose="020B0604020202020204" pitchFamily="34" charset="0"/>
              </a:rPr>
              <a:t>difference, </a:t>
            </a:r>
            <a:r>
              <a:rPr sz="2950" spc="10" dirty="0">
                <a:solidFill>
                  <a:srgbClr val="0078AD"/>
                </a:solidFill>
                <a:latin typeface="Arial" panose="020B0604020202020204" pitchFamily="34" charset="0"/>
                <a:cs typeface="Arial" panose="020B0604020202020204" pitchFamily="34" charset="0"/>
              </a:rPr>
              <a:t>what </a:t>
            </a:r>
            <a:r>
              <a:rPr sz="2950" spc="-20" dirty="0">
                <a:solidFill>
                  <a:srgbClr val="0078AD"/>
                </a:solidFill>
                <a:latin typeface="Arial" panose="020B0604020202020204" pitchFamily="34" charset="0"/>
                <a:cs typeface="Arial" panose="020B0604020202020204" pitchFamily="34" charset="0"/>
              </a:rPr>
              <a:t>are </a:t>
            </a:r>
            <a:r>
              <a:rPr sz="2950" spc="5" dirty="0">
                <a:solidFill>
                  <a:srgbClr val="0078AD"/>
                </a:solidFill>
                <a:latin typeface="Arial" panose="020B0604020202020204" pitchFamily="34" charset="0"/>
                <a:cs typeface="Arial" panose="020B0604020202020204" pitchFamily="34" charset="0"/>
              </a:rPr>
              <a:t>the </a:t>
            </a:r>
            <a:r>
              <a:rPr sz="2950" spc="1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implications</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to</a:t>
            </a:r>
            <a:r>
              <a:rPr sz="2950" spc="5" dirty="0">
                <a:solidFill>
                  <a:srgbClr val="0078AD"/>
                </a:solidFill>
                <a:latin typeface="Arial" panose="020B0604020202020204" pitchFamily="34" charset="0"/>
                <a:cs typeface="Arial" panose="020B0604020202020204" pitchFamily="34" charset="0"/>
              </a:rPr>
              <a:t> their </a:t>
            </a:r>
            <a:r>
              <a:rPr sz="2950" dirty="0">
                <a:solidFill>
                  <a:srgbClr val="0078AD"/>
                </a:solidFill>
                <a:latin typeface="Arial" panose="020B0604020202020204" pitchFamily="34" charset="0"/>
                <a:cs typeface="Arial" panose="020B0604020202020204" pitchFamily="34" charset="0"/>
              </a:rPr>
              <a:t>social</a:t>
            </a:r>
            <a:r>
              <a:rPr sz="2950" spc="5" dirty="0">
                <a:solidFill>
                  <a:srgbClr val="0078AD"/>
                </a:solidFill>
                <a:latin typeface="Arial" panose="020B0604020202020204" pitchFamily="34" charset="0"/>
                <a:cs typeface="Arial" panose="020B0604020202020204" pitchFamily="34" charset="0"/>
              </a:rPr>
              <a:t> inclusion </a:t>
            </a:r>
            <a:r>
              <a:rPr sz="2950" spc="10" dirty="0">
                <a:solidFill>
                  <a:srgbClr val="0078AD"/>
                </a:solidFill>
                <a:latin typeface="Arial" panose="020B0604020202020204" pitchFamily="34" charset="0"/>
                <a:cs typeface="Arial" panose="020B0604020202020204" pitchFamily="34" charset="0"/>
              </a:rPr>
              <a:t>and</a:t>
            </a:r>
            <a:r>
              <a:rPr sz="2950" spc="5"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well-being?</a:t>
            </a:r>
            <a:endParaRPr sz="2950" dirty="0">
              <a:latin typeface="Arial" panose="020B0604020202020204" pitchFamily="34" charset="0"/>
              <a:cs typeface="Arial" panose="020B0604020202020204" pitchFamily="34" charset="0"/>
            </a:endParaRPr>
          </a:p>
          <a:p>
            <a:pPr marL="469265" marR="850265" indent="-457200">
              <a:lnSpc>
                <a:spcPts val="4040"/>
              </a:lnSpc>
              <a:spcBef>
                <a:spcPts val="2305"/>
              </a:spcBef>
              <a:buFont typeface="Arial" panose="020B0604020202020204" pitchFamily="34" charset="0"/>
              <a:buChar char="•"/>
              <a:tabLst>
                <a:tab pos="351790" algn="l"/>
                <a:tab pos="352425" algn="l"/>
              </a:tabLst>
            </a:pPr>
            <a:r>
              <a:rPr sz="2950" spc="10" dirty="0">
                <a:solidFill>
                  <a:srgbClr val="0078AD"/>
                </a:solidFill>
                <a:latin typeface="Arial" panose="020B0604020202020204" pitchFamily="34" charset="0"/>
                <a:cs typeface="Arial" panose="020B0604020202020204" pitchFamily="34" charset="0"/>
              </a:rPr>
              <a:t>What</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do</a:t>
            </a:r>
            <a:r>
              <a:rPr sz="2950" spc="5"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you</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think </a:t>
            </a:r>
            <a:r>
              <a:rPr sz="2950" dirty="0">
                <a:solidFill>
                  <a:srgbClr val="0078AD"/>
                </a:solidFill>
                <a:latin typeface="Arial" panose="020B0604020202020204" pitchFamily="34" charset="0"/>
                <a:cs typeface="Arial" panose="020B0604020202020204" pitchFamily="34" charset="0"/>
              </a:rPr>
              <a:t>schools </a:t>
            </a:r>
            <a:r>
              <a:rPr sz="2950" spc="5" dirty="0">
                <a:solidFill>
                  <a:srgbClr val="0078AD"/>
                </a:solidFill>
                <a:latin typeface="Arial" panose="020B0604020202020204" pitchFamily="34" charset="0"/>
                <a:cs typeface="Arial" panose="020B0604020202020204" pitchFamily="34" charset="0"/>
              </a:rPr>
              <a:t>should </a:t>
            </a:r>
            <a:r>
              <a:rPr sz="2950" spc="10" dirty="0">
                <a:solidFill>
                  <a:srgbClr val="0078AD"/>
                </a:solidFill>
                <a:latin typeface="Arial" panose="020B0604020202020204" pitchFamily="34" charset="0"/>
                <a:cs typeface="Arial" panose="020B0604020202020204" pitchFamily="34" charset="0"/>
              </a:rPr>
              <a:t>do</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to</a:t>
            </a:r>
            <a:r>
              <a:rPr sz="2950" spc="5" dirty="0">
                <a:solidFill>
                  <a:srgbClr val="0078AD"/>
                </a:solidFill>
                <a:latin typeface="Arial" panose="020B0604020202020204" pitchFamily="34" charset="0"/>
                <a:cs typeface="Arial" panose="020B0604020202020204" pitchFamily="34" charset="0"/>
              </a:rPr>
              <a:t> support </a:t>
            </a:r>
            <a:r>
              <a:rPr sz="2950" spc="-68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inclusion</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of</a:t>
            </a:r>
            <a:r>
              <a:rPr sz="2950" dirty="0">
                <a:solidFill>
                  <a:srgbClr val="0078AD"/>
                </a:solidFill>
                <a:latin typeface="Arial" panose="020B0604020202020204" pitchFamily="34" charset="0"/>
                <a:cs typeface="Arial" panose="020B0604020202020204" pitchFamily="34" charset="0"/>
              </a:rPr>
              <a:t> students </a:t>
            </a:r>
            <a:r>
              <a:rPr sz="2950" spc="5" dirty="0">
                <a:solidFill>
                  <a:srgbClr val="0078AD"/>
                </a:solidFill>
                <a:latin typeface="Arial" panose="020B0604020202020204" pitchFamily="34" charset="0"/>
                <a:cs typeface="Arial" panose="020B0604020202020204" pitchFamily="34" charset="0"/>
              </a:rPr>
              <a:t>with</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visible</a:t>
            </a:r>
            <a:r>
              <a:rPr sz="2950"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difference?</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230344" y="1822823"/>
            <a:ext cx="3608704" cy="905375"/>
          </a:xfrm>
          <a:prstGeom prst="rect">
            <a:avLst/>
          </a:prstGeom>
        </p:spPr>
        <p:txBody>
          <a:bodyPr vert="horz" wrap="square" lIns="0" tIns="58419" rIns="0" bIns="0" rtlCol="0">
            <a:spAutoFit/>
          </a:bodyPr>
          <a:lstStyle/>
          <a:p>
            <a:pPr marL="12700" marR="5080">
              <a:lnSpc>
                <a:spcPts val="3260"/>
              </a:lnSpc>
              <a:spcBef>
                <a:spcPts val="459"/>
              </a:spcBef>
            </a:pPr>
            <a:r>
              <a:rPr sz="2950" b="0" dirty="0">
                <a:solidFill>
                  <a:schemeClr val="bg1"/>
                </a:solidFill>
                <a:latin typeface="Arial" panose="020B0604020202020204" pitchFamily="34" charset="0"/>
                <a:cs typeface="Arial" panose="020B0604020202020204" pitchFamily="34" charset="0"/>
              </a:rPr>
              <a:t>Children</a:t>
            </a:r>
            <a:r>
              <a:rPr sz="2950" b="0" spc="-35" dirty="0">
                <a:solidFill>
                  <a:schemeClr val="bg1"/>
                </a:solidFill>
                <a:latin typeface="Arial" panose="020B0604020202020204" pitchFamily="34" charset="0"/>
                <a:cs typeface="Arial" panose="020B0604020202020204" pitchFamily="34" charset="0"/>
              </a:rPr>
              <a:t> </a:t>
            </a:r>
            <a:r>
              <a:rPr sz="2950" b="0" spc="10" dirty="0">
                <a:solidFill>
                  <a:schemeClr val="bg1"/>
                </a:solidFill>
                <a:latin typeface="Arial" panose="020B0604020202020204" pitchFamily="34" charset="0"/>
                <a:cs typeface="Arial" panose="020B0604020202020204" pitchFamily="34" charset="0"/>
              </a:rPr>
              <a:t>and</a:t>
            </a:r>
            <a:r>
              <a:rPr sz="2950" b="0" spc="-35" dirty="0">
                <a:solidFill>
                  <a:schemeClr val="bg1"/>
                </a:solidFill>
                <a:latin typeface="Arial" panose="020B0604020202020204" pitchFamily="34" charset="0"/>
                <a:cs typeface="Arial" panose="020B0604020202020204" pitchFamily="34" charset="0"/>
              </a:rPr>
              <a:t> </a:t>
            </a:r>
            <a:r>
              <a:rPr sz="2950" b="0" spc="-10" dirty="0">
                <a:solidFill>
                  <a:schemeClr val="bg1"/>
                </a:solidFill>
                <a:latin typeface="Arial" panose="020B0604020202020204" pitchFamily="34" charset="0"/>
                <a:cs typeface="Arial" panose="020B0604020202020204" pitchFamily="34" charset="0"/>
              </a:rPr>
              <a:t>young </a:t>
            </a:r>
            <a:r>
              <a:rPr sz="2950" b="0" spc="-775" dirty="0">
                <a:solidFill>
                  <a:schemeClr val="bg1"/>
                </a:solidFill>
                <a:latin typeface="Arial" panose="020B0604020202020204" pitchFamily="34" charset="0"/>
                <a:cs typeface="Arial" panose="020B0604020202020204" pitchFamily="34" charset="0"/>
              </a:rPr>
              <a:t> </a:t>
            </a:r>
            <a:r>
              <a:rPr sz="2950" b="0" spc="-10" dirty="0">
                <a:solidFill>
                  <a:schemeClr val="bg1"/>
                </a:solidFill>
                <a:latin typeface="Arial" panose="020B0604020202020204" pitchFamily="34" charset="0"/>
                <a:cs typeface="Arial" panose="020B0604020202020204" pitchFamily="34" charset="0"/>
              </a:rPr>
              <a:t>people’s </a:t>
            </a:r>
            <a:r>
              <a:rPr sz="2950" b="0" spc="-15" dirty="0">
                <a:solidFill>
                  <a:schemeClr val="bg1"/>
                </a:solidFill>
                <a:latin typeface="Arial" panose="020B0604020202020204" pitchFamily="34" charset="0"/>
                <a:cs typeface="Arial" panose="020B0604020202020204" pitchFamily="34" charset="0"/>
              </a:rPr>
              <a:t>voices</a:t>
            </a:r>
            <a:endParaRPr sz="2950" b="0" dirty="0">
              <a:solidFill>
                <a:schemeClr val="bg1"/>
              </a:solidFill>
              <a:latin typeface="Arial" panose="020B0604020202020204" pitchFamily="34" charset="0"/>
              <a:cs typeface="Arial" panose="020B0604020202020204" pitchFamily="34" charset="0"/>
            </a:endParaRPr>
          </a:p>
        </p:txBody>
      </p:sp>
      <p:sp>
        <p:nvSpPr>
          <p:cNvPr id="3" name="Rectangle 2">
            <a:hlinkClick r:id="rId3"/>
            <a:extLst>
              <a:ext uri="{FF2B5EF4-FFF2-40B4-BE49-F238E27FC236}">
                <a16:creationId xmlns:a16="http://schemas.microsoft.com/office/drawing/2014/main" id="{6AE94FBE-FE6A-2749-8C78-0BA7878F1A1B}"/>
              </a:ext>
            </a:extLst>
          </p:cNvPr>
          <p:cNvSpPr/>
          <p:nvPr/>
        </p:nvSpPr>
        <p:spPr>
          <a:xfrm>
            <a:off x="3041650" y="1692275"/>
            <a:ext cx="14097000" cy="792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33771"/>
            <a:ext cx="4483100" cy="754380"/>
          </a:xfrm>
          <a:prstGeom prst="rect">
            <a:avLst/>
          </a:prstGeom>
        </p:spPr>
        <p:txBody>
          <a:bodyPr vert="horz" wrap="square" lIns="0" tIns="16510" rIns="0" bIns="0" rtlCol="0">
            <a:spAutoFit/>
          </a:bodyPr>
          <a:lstStyle/>
          <a:p>
            <a:pPr marL="12700">
              <a:lnSpc>
                <a:spcPct val="100000"/>
              </a:lnSpc>
              <a:spcBef>
                <a:spcPts val="130"/>
              </a:spcBef>
            </a:pPr>
            <a:r>
              <a:rPr spc="-100" dirty="0">
                <a:latin typeface="Arial" panose="020B0604020202020204" pitchFamily="34" charset="0"/>
                <a:cs typeface="Arial" panose="020B0604020202020204" pitchFamily="34" charset="0"/>
              </a:rPr>
              <a:t>P</a:t>
            </a:r>
            <a:r>
              <a:rPr spc="15" dirty="0">
                <a:latin typeface="Arial" panose="020B0604020202020204" pitchFamily="34" charset="0"/>
                <a:cs typeface="Arial" panose="020B0604020202020204" pitchFamily="34" charset="0"/>
              </a:rPr>
              <a:t>a</a:t>
            </a:r>
            <a:r>
              <a:rPr spc="-100" dirty="0">
                <a:latin typeface="Arial" panose="020B0604020202020204" pitchFamily="34" charset="0"/>
                <a:cs typeface="Arial" panose="020B0604020202020204" pitchFamily="34" charset="0"/>
              </a:rPr>
              <a:t>r</a:t>
            </a:r>
            <a:r>
              <a:rPr spc="15" dirty="0">
                <a:latin typeface="Arial" panose="020B0604020202020204" pitchFamily="34" charset="0"/>
                <a:cs typeface="Arial" panose="020B0604020202020204" pitchFamily="34" charset="0"/>
              </a:rPr>
              <a:t>en</a:t>
            </a:r>
            <a:r>
              <a:rPr spc="-5" dirty="0">
                <a:latin typeface="Arial" panose="020B0604020202020204" pitchFamily="34" charset="0"/>
                <a:cs typeface="Arial" panose="020B0604020202020204" pitchFamily="34" charset="0"/>
              </a:rPr>
              <a:t>t</a:t>
            </a:r>
            <a:r>
              <a:rPr spc="10" dirty="0">
                <a:latin typeface="Arial" panose="020B0604020202020204" pitchFamily="34" charset="0"/>
                <a:cs typeface="Arial" panose="020B0604020202020204" pitchFamily="34" charset="0"/>
              </a:rPr>
              <a:t>s’</a:t>
            </a:r>
            <a:r>
              <a:rPr spc="-280" dirty="0">
                <a:latin typeface="Arial" panose="020B0604020202020204" pitchFamily="34" charset="0"/>
                <a:cs typeface="Arial" panose="020B0604020202020204" pitchFamily="34" charset="0"/>
              </a:rPr>
              <a:t> </a:t>
            </a:r>
            <a:r>
              <a:rPr spc="-105" dirty="0">
                <a:latin typeface="Arial" panose="020B0604020202020204" pitchFamily="34" charset="0"/>
                <a:cs typeface="Arial" panose="020B0604020202020204" pitchFamily="34" charset="0"/>
              </a:rPr>
              <a:t>v</a:t>
            </a:r>
            <a:r>
              <a:rPr spc="10" dirty="0">
                <a:latin typeface="Arial" panose="020B0604020202020204" pitchFamily="34" charset="0"/>
                <a:cs typeface="Arial" panose="020B0604020202020204" pitchFamily="34" charset="0"/>
              </a:rPr>
              <a:t>oi</a:t>
            </a:r>
            <a:r>
              <a:rPr spc="-15" dirty="0">
                <a:latin typeface="Arial" panose="020B0604020202020204" pitchFamily="34" charset="0"/>
                <a:cs typeface="Arial" panose="020B0604020202020204" pitchFamily="34" charset="0"/>
              </a:rPr>
              <a:t>c</a:t>
            </a:r>
            <a:r>
              <a:rPr spc="-35" dirty="0">
                <a:latin typeface="Arial" panose="020B0604020202020204" pitchFamily="34" charset="0"/>
                <a:cs typeface="Arial" panose="020B0604020202020204" pitchFamily="34" charset="0"/>
              </a:rPr>
              <a:t>e</a:t>
            </a:r>
            <a:r>
              <a:rPr spc="15" dirty="0">
                <a:latin typeface="Arial" panose="020B0604020202020204" pitchFamily="34" charset="0"/>
                <a:cs typeface="Arial" panose="020B0604020202020204" pitchFamily="34" charset="0"/>
              </a:rPr>
              <a:t>s</a:t>
            </a:r>
          </a:p>
        </p:txBody>
      </p:sp>
      <p:sp>
        <p:nvSpPr>
          <p:cNvPr id="3" name="object 3"/>
          <p:cNvSpPr txBox="1"/>
          <p:nvPr/>
        </p:nvSpPr>
        <p:spPr>
          <a:xfrm>
            <a:off x="3659089" y="3918034"/>
            <a:ext cx="10071100" cy="4101956"/>
          </a:xfrm>
          <a:prstGeom prst="rect">
            <a:avLst/>
          </a:prstGeom>
        </p:spPr>
        <p:txBody>
          <a:bodyPr vert="horz" wrap="square" lIns="0" tIns="14604" rIns="0" bIns="0" rtlCol="0">
            <a:spAutoFit/>
          </a:bodyPr>
          <a:lstStyle/>
          <a:p>
            <a:pPr marL="12700">
              <a:lnSpc>
                <a:spcPts val="4040"/>
              </a:lnSpc>
              <a:spcBef>
                <a:spcPts val="114"/>
              </a:spcBef>
            </a:pPr>
            <a:r>
              <a:rPr sz="2950" dirty="0">
                <a:solidFill>
                  <a:srgbClr val="0078AD"/>
                </a:solidFill>
                <a:latin typeface="Arial" panose="020B0604020202020204" pitchFamily="34" charset="0"/>
                <a:cs typeface="Arial" panose="020B0604020202020204" pitchFamily="34" charset="0"/>
              </a:rPr>
              <a:t>While watching the video think about:</a:t>
            </a:r>
            <a:endParaRPr sz="2950" dirty="0">
              <a:latin typeface="Arial" panose="020B0604020202020204" pitchFamily="34" charset="0"/>
              <a:cs typeface="Arial" panose="020B0604020202020204" pitchFamily="34" charset="0"/>
            </a:endParaRPr>
          </a:p>
          <a:p>
            <a:pPr marL="469265" marR="510540" indent="-457200">
              <a:lnSpc>
                <a:spcPts val="4040"/>
              </a:lnSpc>
              <a:spcBef>
                <a:spcPts val="2080"/>
              </a:spcBef>
              <a:buFont typeface="Arial" panose="020B0604020202020204" pitchFamily="34" charset="0"/>
              <a:buChar char="•"/>
              <a:tabLst>
                <a:tab pos="351790" algn="l"/>
                <a:tab pos="352425" algn="l"/>
              </a:tabLst>
            </a:pPr>
            <a:r>
              <a:rPr sz="2950" dirty="0">
                <a:solidFill>
                  <a:srgbClr val="0078AD"/>
                </a:solidFill>
                <a:latin typeface="Arial" panose="020B0604020202020204" pitchFamily="34" charset="0"/>
                <a:cs typeface="Arial" panose="020B0604020202020204" pitchFamily="34" charset="0"/>
              </a:rPr>
              <a:t>Whether the children and their parents have different  priorities and views.</a:t>
            </a:r>
            <a:endParaRPr sz="2950" dirty="0">
              <a:latin typeface="Arial" panose="020B0604020202020204" pitchFamily="34" charset="0"/>
              <a:cs typeface="Arial" panose="020B0604020202020204" pitchFamily="34" charset="0"/>
            </a:endParaRPr>
          </a:p>
          <a:p>
            <a:pPr marL="469265" marR="5080" indent="-457200">
              <a:lnSpc>
                <a:spcPts val="4040"/>
              </a:lnSpc>
              <a:spcBef>
                <a:spcPts val="2075"/>
              </a:spcBef>
              <a:buFont typeface="Arial" panose="020B0604020202020204" pitchFamily="34" charset="0"/>
              <a:buChar char="•"/>
              <a:tabLst>
                <a:tab pos="351790" algn="l"/>
                <a:tab pos="352425" algn="l"/>
              </a:tabLst>
            </a:pPr>
            <a:r>
              <a:rPr sz="2950" dirty="0">
                <a:solidFill>
                  <a:srgbClr val="0078AD"/>
                </a:solidFill>
                <a:latin typeface="Arial" panose="020B0604020202020204" pitchFamily="34" charset="0"/>
                <a:cs typeface="Arial" panose="020B0604020202020204" pitchFamily="34" charset="0"/>
              </a:rPr>
              <a:t>The challenges that parents face when negotiating with  schools and if there are practices that your school could  put in place to initiate and maintain an honest and open  dialogue with parents and their children?</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230344" y="1822823"/>
            <a:ext cx="1557020" cy="905375"/>
          </a:xfrm>
          <a:prstGeom prst="rect">
            <a:avLst/>
          </a:prstGeom>
        </p:spPr>
        <p:txBody>
          <a:bodyPr vert="horz" wrap="square" lIns="0" tIns="58419" rIns="0" bIns="0" rtlCol="0">
            <a:spAutoFit/>
          </a:bodyPr>
          <a:lstStyle/>
          <a:p>
            <a:pPr marL="12700" marR="5080">
              <a:lnSpc>
                <a:spcPts val="3260"/>
              </a:lnSpc>
              <a:spcBef>
                <a:spcPts val="459"/>
              </a:spcBef>
            </a:pPr>
            <a:r>
              <a:rPr sz="2950" b="0" spc="-65" dirty="0">
                <a:solidFill>
                  <a:schemeClr val="bg1"/>
                </a:solidFill>
                <a:latin typeface="Arial" panose="020B0604020202020204" pitchFamily="34" charset="0"/>
                <a:cs typeface="Arial" panose="020B0604020202020204" pitchFamily="34" charset="0"/>
              </a:rPr>
              <a:t>P</a:t>
            </a:r>
            <a:r>
              <a:rPr sz="2950" b="0" spc="10" dirty="0">
                <a:solidFill>
                  <a:schemeClr val="bg1"/>
                </a:solidFill>
                <a:latin typeface="Arial" panose="020B0604020202020204" pitchFamily="34" charset="0"/>
                <a:cs typeface="Arial" panose="020B0604020202020204" pitchFamily="34" charset="0"/>
              </a:rPr>
              <a:t>a</a:t>
            </a:r>
            <a:r>
              <a:rPr sz="2950" b="0" spc="-65" dirty="0">
                <a:solidFill>
                  <a:schemeClr val="bg1"/>
                </a:solidFill>
                <a:latin typeface="Arial" panose="020B0604020202020204" pitchFamily="34" charset="0"/>
                <a:cs typeface="Arial" panose="020B0604020202020204" pitchFamily="34" charset="0"/>
              </a:rPr>
              <a:t>r</a:t>
            </a:r>
            <a:r>
              <a:rPr sz="2950" b="0" spc="10" dirty="0">
                <a:solidFill>
                  <a:schemeClr val="bg1"/>
                </a:solidFill>
                <a:latin typeface="Arial" panose="020B0604020202020204" pitchFamily="34" charset="0"/>
                <a:cs typeface="Arial" panose="020B0604020202020204" pitchFamily="34" charset="0"/>
              </a:rPr>
              <a:t>en</a:t>
            </a:r>
            <a:r>
              <a:rPr sz="2950" b="0" spc="-5" dirty="0">
                <a:solidFill>
                  <a:schemeClr val="bg1"/>
                </a:solidFill>
                <a:latin typeface="Arial" panose="020B0604020202020204" pitchFamily="34" charset="0"/>
                <a:cs typeface="Arial" panose="020B0604020202020204" pitchFamily="34" charset="0"/>
              </a:rPr>
              <a:t>t</a:t>
            </a:r>
            <a:r>
              <a:rPr sz="2950" b="0" spc="5" dirty="0">
                <a:solidFill>
                  <a:schemeClr val="bg1"/>
                </a:solidFill>
                <a:latin typeface="Arial" panose="020B0604020202020204" pitchFamily="34" charset="0"/>
                <a:cs typeface="Arial" panose="020B0604020202020204" pitchFamily="34" charset="0"/>
              </a:rPr>
              <a:t>s’  </a:t>
            </a:r>
            <a:r>
              <a:rPr sz="2950" b="0" spc="-15" dirty="0">
                <a:solidFill>
                  <a:schemeClr val="bg1"/>
                </a:solidFill>
                <a:latin typeface="Arial" panose="020B0604020202020204" pitchFamily="34" charset="0"/>
                <a:cs typeface="Arial" panose="020B0604020202020204" pitchFamily="34" charset="0"/>
              </a:rPr>
              <a:t>voices</a:t>
            </a:r>
            <a:endParaRPr sz="2950" b="0" dirty="0">
              <a:solidFill>
                <a:schemeClr val="bg1"/>
              </a:solidFill>
              <a:latin typeface="Arial" panose="020B0604020202020204" pitchFamily="34" charset="0"/>
              <a:cs typeface="Arial" panose="020B0604020202020204" pitchFamily="34" charset="0"/>
            </a:endParaRPr>
          </a:p>
        </p:txBody>
      </p:sp>
      <p:sp>
        <p:nvSpPr>
          <p:cNvPr id="3" name="Rectangle 2">
            <a:hlinkClick r:id="rId3"/>
            <a:extLst>
              <a:ext uri="{FF2B5EF4-FFF2-40B4-BE49-F238E27FC236}">
                <a16:creationId xmlns:a16="http://schemas.microsoft.com/office/drawing/2014/main" id="{1A0158CA-8102-C74F-B0A8-7EE37C50B3F9}"/>
              </a:ext>
            </a:extLst>
          </p:cNvPr>
          <p:cNvSpPr/>
          <p:nvPr/>
        </p:nvSpPr>
        <p:spPr>
          <a:xfrm>
            <a:off x="3041650" y="1692275"/>
            <a:ext cx="14020800" cy="792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subTitle" idx="4"/>
          </p:nvPr>
        </p:nvSpPr>
        <p:spPr>
          <a:prstGeom prst="rect">
            <a:avLst/>
          </a:prstGeom>
        </p:spPr>
        <p:txBody>
          <a:bodyPr vert="horz" wrap="square" lIns="0" tIns="12065" rIns="0" bIns="0" rtlCol="0">
            <a:spAutoFit/>
          </a:bodyPr>
          <a:lstStyle/>
          <a:p>
            <a:pPr marL="12700" marR="5080">
              <a:lnSpc>
                <a:spcPts val="4040"/>
              </a:lnSpc>
              <a:spcBef>
                <a:spcPts val="95"/>
              </a:spcBef>
            </a:pPr>
            <a:r>
              <a:rPr spc="10" dirty="0">
                <a:solidFill>
                  <a:schemeClr val="bg1"/>
                </a:solidFill>
                <a:latin typeface="Arial" panose="020B0604020202020204" pitchFamily="34" charset="0"/>
                <a:cs typeface="Arial" panose="020B0604020202020204" pitchFamily="34" charset="0"/>
              </a:rPr>
              <a:t>When</a:t>
            </a:r>
            <a:r>
              <a:rPr spc="-5" dirty="0">
                <a:solidFill>
                  <a:schemeClr val="bg1"/>
                </a:solidFill>
                <a:latin typeface="Arial" panose="020B0604020202020204" pitchFamily="34" charset="0"/>
                <a:cs typeface="Arial" panose="020B0604020202020204" pitchFamily="34" charset="0"/>
              </a:rPr>
              <a:t> </a:t>
            </a:r>
            <a:r>
              <a:rPr dirty="0">
                <a:solidFill>
                  <a:schemeClr val="bg1"/>
                </a:solidFill>
                <a:latin typeface="Arial" panose="020B0604020202020204" pitchFamily="34" charset="0"/>
                <a:cs typeface="Arial" panose="020B0604020202020204" pitchFamily="34" charset="0"/>
              </a:rPr>
              <a:t>watching </a:t>
            </a:r>
            <a:r>
              <a:rPr spc="5" dirty="0">
                <a:solidFill>
                  <a:schemeClr val="bg1"/>
                </a:solidFill>
                <a:latin typeface="Arial" panose="020B0604020202020204" pitchFamily="34" charset="0"/>
                <a:cs typeface="Arial" panose="020B0604020202020204" pitchFamily="34" charset="0"/>
              </a:rPr>
              <a:t>this</a:t>
            </a:r>
            <a:r>
              <a:rPr dirty="0">
                <a:solidFill>
                  <a:schemeClr val="bg1"/>
                </a:solidFill>
                <a:latin typeface="Arial" panose="020B0604020202020204" pitchFamily="34" charset="0"/>
                <a:cs typeface="Arial" panose="020B0604020202020204" pitchFamily="34" charset="0"/>
              </a:rPr>
              <a:t> </a:t>
            </a:r>
            <a:r>
              <a:rPr spc="-10" dirty="0">
                <a:solidFill>
                  <a:schemeClr val="bg1"/>
                </a:solidFill>
                <a:latin typeface="Arial" panose="020B0604020202020204" pitchFamily="34" charset="0"/>
                <a:cs typeface="Arial" panose="020B0604020202020204" pitchFamily="34" charset="0"/>
              </a:rPr>
              <a:t>video,</a:t>
            </a:r>
            <a:r>
              <a:rPr spc="-85" dirty="0">
                <a:solidFill>
                  <a:schemeClr val="bg1"/>
                </a:solidFill>
                <a:latin typeface="Arial" panose="020B0604020202020204" pitchFamily="34" charset="0"/>
                <a:cs typeface="Arial" panose="020B0604020202020204" pitchFamily="34" charset="0"/>
              </a:rPr>
              <a:t> </a:t>
            </a:r>
            <a:r>
              <a:rPr spc="5" dirty="0">
                <a:solidFill>
                  <a:schemeClr val="bg1"/>
                </a:solidFill>
                <a:latin typeface="Arial" panose="020B0604020202020204" pitchFamily="34" charset="0"/>
                <a:cs typeface="Arial" panose="020B0604020202020204" pitchFamily="34" charset="0"/>
              </a:rPr>
              <a:t>think</a:t>
            </a:r>
            <a:r>
              <a:rPr dirty="0">
                <a:solidFill>
                  <a:schemeClr val="bg1"/>
                </a:solidFill>
                <a:latin typeface="Arial" panose="020B0604020202020204" pitchFamily="34" charset="0"/>
                <a:cs typeface="Arial" panose="020B0604020202020204" pitchFamily="34" charset="0"/>
              </a:rPr>
              <a:t> </a:t>
            </a:r>
            <a:r>
              <a:rPr spc="5" dirty="0">
                <a:solidFill>
                  <a:schemeClr val="bg1"/>
                </a:solidFill>
                <a:latin typeface="Arial" panose="020B0604020202020204" pitchFamily="34" charset="0"/>
                <a:cs typeface="Arial" panose="020B0604020202020204" pitchFamily="34" charset="0"/>
              </a:rPr>
              <a:t>about</a:t>
            </a:r>
            <a:r>
              <a:rPr dirty="0">
                <a:solidFill>
                  <a:schemeClr val="bg1"/>
                </a:solidFill>
                <a:latin typeface="Arial" panose="020B0604020202020204" pitchFamily="34" charset="0"/>
                <a:cs typeface="Arial" panose="020B0604020202020204" pitchFamily="34" charset="0"/>
              </a:rPr>
              <a:t> </a:t>
            </a:r>
            <a:r>
              <a:rPr spc="5" dirty="0">
                <a:solidFill>
                  <a:schemeClr val="bg1"/>
                </a:solidFill>
                <a:latin typeface="Arial" panose="020B0604020202020204" pitchFamily="34" charset="0"/>
                <a:cs typeface="Arial" panose="020B0604020202020204" pitchFamily="34" charset="0"/>
              </a:rPr>
              <a:t>anything </a:t>
            </a:r>
            <a:r>
              <a:rPr spc="-675" dirty="0">
                <a:solidFill>
                  <a:schemeClr val="bg1"/>
                </a:solidFill>
                <a:latin typeface="Arial" panose="020B0604020202020204" pitchFamily="34" charset="0"/>
                <a:cs typeface="Arial" panose="020B0604020202020204" pitchFamily="34" charset="0"/>
              </a:rPr>
              <a:t> </a:t>
            </a:r>
            <a:r>
              <a:rPr spc="5" dirty="0">
                <a:solidFill>
                  <a:schemeClr val="bg1"/>
                </a:solidFill>
                <a:latin typeface="Arial" panose="020B0604020202020204" pitchFamily="34" charset="0"/>
                <a:cs typeface="Arial" panose="020B0604020202020204" pitchFamily="34" charset="0"/>
              </a:rPr>
              <a:t>that</a:t>
            </a:r>
            <a:r>
              <a:rPr spc="-5" dirty="0">
                <a:solidFill>
                  <a:schemeClr val="bg1"/>
                </a:solidFill>
                <a:latin typeface="Arial" panose="020B0604020202020204" pitchFamily="34" charset="0"/>
                <a:cs typeface="Arial" panose="020B0604020202020204" pitchFamily="34" charset="0"/>
              </a:rPr>
              <a:t> </a:t>
            </a:r>
            <a:r>
              <a:rPr dirty="0">
                <a:solidFill>
                  <a:schemeClr val="bg1"/>
                </a:solidFill>
                <a:latin typeface="Arial" panose="020B0604020202020204" pitchFamily="34" charset="0"/>
                <a:cs typeface="Arial" panose="020B0604020202020204" pitchFamily="34" charset="0"/>
              </a:rPr>
              <a:t>surprises </a:t>
            </a:r>
            <a:r>
              <a:rPr spc="-20" dirty="0">
                <a:solidFill>
                  <a:schemeClr val="bg1"/>
                </a:solidFill>
                <a:latin typeface="Arial" panose="020B0604020202020204" pitchFamily="34" charset="0"/>
                <a:cs typeface="Arial" panose="020B0604020202020204" pitchFamily="34" charset="0"/>
              </a:rPr>
              <a:t>you</a:t>
            </a:r>
            <a:r>
              <a:rPr spc="-5" dirty="0">
                <a:solidFill>
                  <a:schemeClr val="bg1"/>
                </a:solidFill>
                <a:latin typeface="Arial" panose="020B0604020202020204" pitchFamily="34" charset="0"/>
                <a:cs typeface="Arial" panose="020B0604020202020204" pitchFamily="34" charset="0"/>
              </a:rPr>
              <a:t> </a:t>
            </a:r>
            <a:r>
              <a:rPr spc="10" dirty="0">
                <a:solidFill>
                  <a:schemeClr val="bg1"/>
                </a:solidFill>
                <a:latin typeface="Arial" panose="020B0604020202020204" pitchFamily="34" charset="0"/>
                <a:cs typeface="Arial" panose="020B0604020202020204" pitchFamily="34" charset="0"/>
              </a:rPr>
              <a:t>and</a:t>
            </a:r>
            <a:r>
              <a:rPr dirty="0">
                <a:solidFill>
                  <a:schemeClr val="bg1"/>
                </a:solidFill>
                <a:latin typeface="Arial" panose="020B0604020202020204" pitchFamily="34" charset="0"/>
                <a:cs typeface="Arial" panose="020B0604020202020204" pitchFamily="34" charset="0"/>
              </a:rPr>
              <a:t> </a:t>
            </a:r>
            <a:r>
              <a:rPr spc="5" dirty="0">
                <a:solidFill>
                  <a:schemeClr val="bg1"/>
                </a:solidFill>
                <a:latin typeface="Arial" panose="020B0604020202020204" pitchFamily="34" charset="0"/>
                <a:cs typeface="Arial" panose="020B0604020202020204" pitchFamily="34" charset="0"/>
              </a:rPr>
              <a:t>the</a:t>
            </a:r>
            <a:r>
              <a:rPr dirty="0">
                <a:solidFill>
                  <a:schemeClr val="bg1"/>
                </a:solidFill>
                <a:latin typeface="Arial" panose="020B0604020202020204" pitchFamily="34" charset="0"/>
                <a:cs typeface="Arial" panose="020B0604020202020204" pitchFamily="34" charset="0"/>
              </a:rPr>
              <a:t> </a:t>
            </a:r>
            <a:r>
              <a:rPr spc="-30" dirty="0">
                <a:solidFill>
                  <a:schemeClr val="bg1"/>
                </a:solidFill>
                <a:latin typeface="Arial" panose="020B0604020202020204" pitchFamily="34" charset="0"/>
                <a:cs typeface="Arial" panose="020B0604020202020204" pitchFamily="34" charset="0"/>
              </a:rPr>
              <a:t>key</a:t>
            </a:r>
            <a:r>
              <a:rPr spc="-5" dirty="0">
                <a:solidFill>
                  <a:schemeClr val="bg1"/>
                </a:solidFill>
                <a:latin typeface="Arial" panose="020B0604020202020204" pitchFamily="34" charset="0"/>
                <a:cs typeface="Arial" panose="020B0604020202020204" pitchFamily="34" charset="0"/>
              </a:rPr>
              <a:t> </a:t>
            </a:r>
            <a:r>
              <a:rPr spc="-15" dirty="0">
                <a:solidFill>
                  <a:schemeClr val="bg1"/>
                </a:solidFill>
                <a:latin typeface="Arial" panose="020B0604020202020204" pitchFamily="34" charset="0"/>
                <a:cs typeface="Arial" panose="020B0604020202020204" pitchFamily="34" charset="0"/>
              </a:rPr>
              <a:t>messages</a:t>
            </a:r>
            <a:r>
              <a:rPr dirty="0">
                <a:solidFill>
                  <a:schemeClr val="bg1"/>
                </a:solidFill>
                <a:latin typeface="Arial" panose="020B0604020202020204" pitchFamily="34" charset="0"/>
                <a:cs typeface="Arial" panose="020B0604020202020204" pitchFamily="34" charset="0"/>
              </a:rPr>
              <a:t> </a:t>
            </a:r>
            <a:r>
              <a:rPr spc="-20" dirty="0">
                <a:solidFill>
                  <a:schemeClr val="bg1"/>
                </a:solidFill>
                <a:latin typeface="Arial" panose="020B0604020202020204" pitchFamily="34" charset="0"/>
                <a:cs typeface="Arial" panose="020B0604020202020204" pitchFamily="34" charset="0"/>
              </a:rPr>
              <a:t>you </a:t>
            </a:r>
            <a:r>
              <a:rPr spc="-15" dirty="0">
                <a:solidFill>
                  <a:schemeClr val="bg1"/>
                </a:solidFill>
                <a:latin typeface="Arial" panose="020B0604020202020204" pitchFamily="34" charset="0"/>
                <a:cs typeface="Arial" panose="020B0604020202020204" pitchFamily="34" charset="0"/>
              </a:rPr>
              <a:t> take</a:t>
            </a:r>
            <a:r>
              <a:rPr spc="-5" dirty="0">
                <a:solidFill>
                  <a:schemeClr val="bg1"/>
                </a:solidFill>
                <a:latin typeface="Arial" panose="020B0604020202020204" pitchFamily="34" charset="0"/>
                <a:cs typeface="Arial" panose="020B0604020202020204" pitchFamily="34" charset="0"/>
              </a:rPr>
              <a:t> </a:t>
            </a:r>
            <a:r>
              <a:rPr spc="-10" dirty="0">
                <a:solidFill>
                  <a:schemeClr val="bg1"/>
                </a:solidFill>
                <a:latin typeface="Arial" panose="020B0604020202020204" pitchFamily="34" charset="0"/>
                <a:cs typeface="Arial" panose="020B0604020202020204" pitchFamily="34" charset="0"/>
              </a:rPr>
              <a:t>from</a:t>
            </a:r>
            <a:r>
              <a:rPr dirty="0">
                <a:solidFill>
                  <a:schemeClr val="bg1"/>
                </a:solidFill>
                <a:latin typeface="Arial" panose="020B0604020202020204" pitchFamily="34" charset="0"/>
                <a:cs typeface="Arial" panose="020B0604020202020204" pitchFamily="34" charset="0"/>
              </a:rPr>
              <a:t> </a:t>
            </a:r>
            <a:r>
              <a:rPr spc="5" dirty="0">
                <a:solidFill>
                  <a:schemeClr val="bg1"/>
                </a:solidFill>
                <a:latin typeface="Arial" panose="020B0604020202020204" pitchFamily="34" charset="0"/>
                <a:cs typeface="Arial" panose="020B0604020202020204" pitchFamily="34" charset="0"/>
              </a:rPr>
              <a:t>the</a:t>
            </a:r>
            <a:r>
              <a:rPr spc="-5" dirty="0">
                <a:solidFill>
                  <a:schemeClr val="bg1"/>
                </a:solidFill>
                <a:latin typeface="Arial" panose="020B0604020202020204" pitchFamily="34" charset="0"/>
                <a:cs typeface="Arial" panose="020B0604020202020204" pitchFamily="34" charset="0"/>
              </a:rPr>
              <a:t> children</a:t>
            </a:r>
            <a:r>
              <a:rPr dirty="0">
                <a:solidFill>
                  <a:schemeClr val="bg1"/>
                </a:solidFill>
                <a:latin typeface="Arial" panose="020B0604020202020204" pitchFamily="34" charset="0"/>
                <a:cs typeface="Arial" panose="020B0604020202020204" pitchFamily="34" charset="0"/>
              </a:rPr>
              <a:t> </a:t>
            </a:r>
            <a:r>
              <a:rPr spc="10" dirty="0">
                <a:solidFill>
                  <a:schemeClr val="bg1"/>
                </a:solidFill>
                <a:latin typeface="Arial" panose="020B0604020202020204" pitchFamily="34" charset="0"/>
                <a:cs typeface="Arial" panose="020B0604020202020204" pitchFamily="34" charset="0"/>
              </a:rPr>
              <a:t>and</a:t>
            </a:r>
            <a:r>
              <a:rPr dirty="0">
                <a:solidFill>
                  <a:schemeClr val="bg1"/>
                </a:solidFill>
                <a:latin typeface="Arial" panose="020B0604020202020204" pitchFamily="34" charset="0"/>
                <a:cs typeface="Arial" panose="020B0604020202020204" pitchFamily="34" charset="0"/>
              </a:rPr>
              <a:t> </a:t>
            </a:r>
            <a:r>
              <a:rPr spc="-10" dirty="0">
                <a:solidFill>
                  <a:schemeClr val="bg1"/>
                </a:solidFill>
                <a:latin typeface="Arial" panose="020B0604020202020204" pitchFamily="34" charset="0"/>
                <a:cs typeface="Arial" panose="020B0604020202020204" pitchFamily="34" charset="0"/>
              </a:rPr>
              <a:t>young</a:t>
            </a:r>
            <a:r>
              <a:rPr spc="-5" dirty="0">
                <a:solidFill>
                  <a:schemeClr val="bg1"/>
                </a:solidFill>
                <a:latin typeface="Arial" panose="020B0604020202020204" pitchFamily="34" charset="0"/>
                <a:cs typeface="Arial" panose="020B0604020202020204" pitchFamily="34" charset="0"/>
              </a:rPr>
              <a:t> </a:t>
            </a:r>
            <a:r>
              <a:rPr dirty="0">
                <a:solidFill>
                  <a:schemeClr val="bg1"/>
                </a:solidFill>
                <a:latin typeface="Arial" panose="020B0604020202020204" pitchFamily="34" charset="0"/>
                <a:cs typeface="Arial" panose="020B0604020202020204" pitchFamily="34" charset="0"/>
              </a:rPr>
              <a:t>people.</a:t>
            </a:r>
          </a:p>
        </p:txBody>
      </p:sp>
      <p:sp>
        <p:nvSpPr>
          <p:cNvPr id="3" name="object 3"/>
          <p:cNvSpPr txBox="1"/>
          <p:nvPr/>
        </p:nvSpPr>
        <p:spPr>
          <a:xfrm>
            <a:off x="3230344" y="1822823"/>
            <a:ext cx="3608704" cy="905375"/>
          </a:xfrm>
          <a:prstGeom prst="rect">
            <a:avLst/>
          </a:prstGeom>
        </p:spPr>
        <p:txBody>
          <a:bodyPr vert="horz" wrap="square" lIns="0" tIns="58419" rIns="0" bIns="0" rtlCol="0">
            <a:spAutoFit/>
          </a:bodyPr>
          <a:lstStyle/>
          <a:p>
            <a:pPr marL="12700" marR="5080">
              <a:lnSpc>
                <a:spcPts val="3260"/>
              </a:lnSpc>
              <a:spcBef>
                <a:spcPts val="459"/>
              </a:spcBef>
            </a:pPr>
            <a:r>
              <a:rPr sz="2950" dirty="0">
                <a:solidFill>
                  <a:schemeClr val="bg1"/>
                </a:solidFill>
                <a:latin typeface="Arial" panose="020B0604020202020204" pitchFamily="34" charset="0"/>
                <a:cs typeface="Arial" panose="020B0604020202020204" pitchFamily="34" charset="0"/>
              </a:rPr>
              <a:t>Children</a:t>
            </a:r>
            <a:r>
              <a:rPr sz="2950" spc="-35" dirty="0">
                <a:solidFill>
                  <a:schemeClr val="bg1"/>
                </a:solidFill>
                <a:latin typeface="Arial" panose="020B0604020202020204" pitchFamily="34" charset="0"/>
                <a:cs typeface="Arial" panose="020B0604020202020204" pitchFamily="34" charset="0"/>
              </a:rPr>
              <a:t> </a:t>
            </a:r>
            <a:r>
              <a:rPr sz="2950" spc="10" dirty="0">
                <a:solidFill>
                  <a:schemeClr val="bg1"/>
                </a:solidFill>
                <a:latin typeface="Arial" panose="020B0604020202020204" pitchFamily="34" charset="0"/>
                <a:cs typeface="Arial" panose="020B0604020202020204" pitchFamily="34" charset="0"/>
              </a:rPr>
              <a:t>and</a:t>
            </a:r>
            <a:r>
              <a:rPr sz="2950" spc="-35" dirty="0">
                <a:solidFill>
                  <a:schemeClr val="bg1"/>
                </a:solidFill>
                <a:latin typeface="Arial" panose="020B0604020202020204" pitchFamily="34" charset="0"/>
                <a:cs typeface="Arial" panose="020B0604020202020204" pitchFamily="34" charset="0"/>
              </a:rPr>
              <a:t> </a:t>
            </a:r>
            <a:r>
              <a:rPr sz="2950" spc="-10" dirty="0">
                <a:solidFill>
                  <a:schemeClr val="bg1"/>
                </a:solidFill>
                <a:latin typeface="Arial" panose="020B0604020202020204" pitchFamily="34" charset="0"/>
                <a:cs typeface="Arial" panose="020B0604020202020204" pitchFamily="34" charset="0"/>
              </a:rPr>
              <a:t>young </a:t>
            </a:r>
            <a:r>
              <a:rPr sz="2950" spc="-775" dirty="0">
                <a:solidFill>
                  <a:schemeClr val="bg1"/>
                </a:solidFill>
                <a:latin typeface="Arial" panose="020B0604020202020204" pitchFamily="34" charset="0"/>
                <a:cs typeface="Arial" panose="020B0604020202020204" pitchFamily="34" charset="0"/>
              </a:rPr>
              <a:t> </a:t>
            </a:r>
            <a:r>
              <a:rPr sz="2950" spc="-10" dirty="0">
                <a:solidFill>
                  <a:schemeClr val="bg1"/>
                </a:solidFill>
                <a:latin typeface="Arial" panose="020B0604020202020204" pitchFamily="34" charset="0"/>
                <a:cs typeface="Arial" panose="020B0604020202020204" pitchFamily="34" charset="0"/>
              </a:rPr>
              <a:t>people’s </a:t>
            </a:r>
            <a:r>
              <a:rPr sz="2950" spc="-15" dirty="0">
                <a:solidFill>
                  <a:schemeClr val="bg1"/>
                </a:solidFill>
                <a:latin typeface="Arial" panose="020B0604020202020204" pitchFamily="34" charset="0"/>
                <a:cs typeface="Arial" panose="020B0604020202020204" pitchFamily="34" charset="0"/>
              </a:rPr>
              <a:t>voices</a:t>
            </a:r>
            <a:endParaRPr sz="2950" dirty="0">
              <a:solidFill>
                <a:schemeClr val="bg1"/>
              </a:solidFill>
              <a:latin typeface="Arial" panose="020B0604020202020204" pitchFamily="34" charset="0"/>
              <a:cs typeface="Arial" panose="020B0604020202020204" pitchFamily="34" charset="0"/>
            </a:endParaRPr>
          </a:p>
        </p:txBody>
      </p:sp>
      <p:sp>
        <p:nvSpPr>
          <p:cNvPr id="4" name="Rectangle 3">
            <a:hlinkClick r:id="rId3"/>
            <a:extLst>
              <a:ext uri="{FF2B5EF4-FFF2-40B4-BE49-F238E27FC236}">
                <a16:creationId xmlns:a16="http://schemas.microsoft.com/office/drawing/2014/main" id="{808AC910-C748-E44C-8BA6-E100102F7A6F}"/>
              </a:ext>
            </a:extLst>
          </p:cNvPr>
          <p:cNvSpPr/>
          <p:nvPr/>
        </p:nvSpPr>
        <p:spPr>
          <a:xfrm>
            <a:off x="3041650" y="1692275"/>
            <a:ext cx="14097000" cy="784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D682443F-B961-0640-BEE8-45A7347888B5}"/>
              </a:ext>
            </a:extLst>
          </p:cNvPr>
          <p:cNvSpPr txBox="1"/>
          <p:nvPr/>
        </p:nvSpPr>
        <p:spPr>
          <a:xfrm>
            <a:off x="5636895" y="3811963"/>
            <a:ext cx="8830310" cy="3685423"/>
          </a:xfrm>
          <a:prstGeom prst="rect">
            <a:avLst/>
          </a:prstGeom>
        </p:spPr>
        <p:txBody>
          <a:bodyPr vert="horz" wrap="square" lIns="0" tIns="72000" rIns="0" bIns="0" rtlCol="0">
            <a:spAutoFit/>
          </a:bodyPr>
          <a:lstStyle/>
          <a:p>
            <a:pPr marL="12700" algn="ctr">
              <a:lnSpc>
                <a:spcPts val="7660"/>
              </a:lnSpc>
              <a:spcBef>
                <a:spcPts val="5230"/>
              </a:spcBef>
            </a:pPr>
            <a:r>
              <a:rPr lang="en-GB" sz="8200" b="1" dirty="0">
                <a:solidFill>
                  <a:schemeClr val="bg1"/>
                </a:solidFill>
                <a:latin typeface="Arial Black" panose="020B0604020202020204" pitchFamily="34" charset="0"/>
                <a:cs typeface="Arial Black" panose="020B0604020202020204" pitchFamily="34" charset="0"/>
              </a:rPr>
              <a:t>GROUP</a:t>
            </a:r>
            <a:br>
              <a:rPr lang="en-GB" sz="8200" b="1" dirty="0">
                <a:solidFill>
                  <a:schemeClr val="bg1"/>
                </a:solidFill>
                <a:latin typeface="Arial Black" panose="020B0604020202020204" pitchFamily="34" charset="0"/>
                <a:cs typeface="Arial Black" panose="020B0604020202020204" pitchFamily="34" charset="0"/>
              </a:rPr>
            </a:br>
            <a:r>
              <a:rPr sz="8200" b="1" dirty="0">
                <a:solidFill>
                  <a:schemeClr val="bg1"/>
                </a:solidFill>
                <a:latin typeface="Arial Black" panose="020B0604020202020204" pitchFamily="34" charset="0"/>
                <a:cs typeface="Arial Black" panose="020B0604020202020204" pitchFamily="34" charset="0"/>
              </a:rPr>
              <a:t>DISCUSSION</a:t>
            </a:r>
          </a:p>
          <a:p>
            <a:pPr marL="12700" marR="5080" indent="-635" algn="ctr">
              <a:lnSpc>
                <a:spcPts val="4040"/>
              </a:lnSpc>
              <a:spcBef>
                <a:spcPts val="1075"/>
              </a:spcBef>
            </a:pPr>
            <a:r>
              <a:rPr lang="en-GB" sz="2950" dirty="0">
                <a:solidFill>
                  <a:schemeClr val="bg1"/>
                </a:solidFill>
                <a:latin typeface="Arial" panose="020B0604020202020204" pitchFamily="34" charset="0"/>
                <a:cs typeface="Arial" panose="020B0604020202020204" pitchFamily="34" charset="0"/>
              </a:rPr>
              <a:t>Was there anything that surprised you?</a:t>
            </a:r>
            <a:br>
              <a:rPr lang="en-GB" sz="2950" dirty="0">
                <a:solidFill>
                  <a:schemeClr val="bg1"/>
                </a:solidFill>
                <a:latin typeface="Arial" panose="020B0604020202020204" pitchFamily="34" charset="0"/>
                <a:cs typeface="Arial" panose="020B0604020202020204" pitchFamily="34" charset="0"/>
              </a:rPr>
            </a:br>
            <a:r>
              <a:rPr lang="en-GB" sz="2950" dirty="0">
                <a:solidFill>
                  <a:schemeClr val="bg1"/>
                </a:solidFill>
                <a:latin typeface="Arial" panose="020B0604020202020204" pitchFamily="34" charset="0"/>
                <a:cs typeface="Arial" panose="020B0604020202020204" pitchFamily="34" charset="0"/>
              </a:rPr>
              <a:t>What are the key messages you have taken </a:t>
            </a:r>
            <a:br>
              <a:rPr lang="en-GB" sz="2950" dirty="0">
                <a:solidFill>
                  <a:schemeClr val="bg1"/>
                </a:solidFill>
                <a:latin typeface="Arial" panose="020B0604020202020204" pitchFamily="34" charset="0"/>
                <a:cs typeface="Arial" panose="020B0604020202020204" pitchFamily="34" charset="0"/>
              </a:rPr>
            </a:br>
            <a:r>
              <a:rPr lang="en-GB" sz="2950" dirty="0">
                <a:solidFill>
                  <a:schemeClr val="bg1"/>
                </a:solidFill>
                <a:latin typeface="Arial" panose="020B0604020202020204" pitchFamily="34" charset="0"/>
                <a:cs typeface="Arial" panose="020B0604020202020204" pitchFamily="34" charset="0"/>
              </a:rPr>
              <a:t>from the children and young people?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33771"/>
            <a:ext cx="4836795" cy="754380"/>
          </a:xfrm>
          <a:prstGeom prst="rect">
            <a:avLst/>
          </a:prstGeom>
        </p:spPr>
        <p:txBody>
          <a:bodyPr vert="horz" wrap="square" lIns="0" tIns="16510" rIns="0" bIns="0" rtlCol="0">
            <a:spAutoFit/>
          </a:bodyPr>
          <a:lstStyle/>
          <a:p>
            <a:pPr marL="12700">
              <a:lnSpc>
                <a:spcPct val="100000"/>
              </a:lnSpc>
              <a:spcBef>
                <a:spcPts val="130"/>
              </a:spcBef>
            </a:pPr>
            <a:r>
              <a:rPr spc="-580" dirty="0">
                <a:latin typeface="Arial" panose="020B0604020202020204" pitchFamily="34" charset="0"/>
                <a:cs typeface="Arial" panose="020B0604020202020204" pitchFamily="34" charset="0"/>
              </a:rPr>
              <a:t>T</a:t>
            </a:r>
            <a:r>
              <a:rPr spc="-15" dirty="0">
                <a:latin typeface="Arial" panose="020B0604020202020204" pitchFamily="34" charset="0"/>
                <a:cs typeface="Arial" panose="020B0604020202020204" pitchFamily="34" charset="0"/>
              </a:rPr>
              <a:t>e</a:t>
            </a:r>
            <a:r>
              <a:rPr spc="15" dirty="0">
                <a:latin typeface="Arial" panose="020B0604020202020204" pitchFamily="34" charset="0"/>
                <a:cs typeface="Arial" panose="020B0604020202020204" pitchFamily="34" charset="0"/>
              </a:rPr>
              <a:t>ache</a:t>
            </a:r>
            <a:r>
              <a:rPr spc="-65" dirty="0">
                <a:latin typeface="Arial" panose="020B0604020202020204" pitchFamily="34" charset="0"/>
                <a:cs typeface="Arial" panose="020B0604020202020204" pitchFamily="34" charset="0"/>
              </a:rPr>
              <a:t>r</a:t>
            </a:r>
            <a:r>
              <a:rPr spc="10" dirty="0">
                <a:latin typeface="Arial" panose="020B0604020202020204" pitchFamily="34" charset="0"/>
                <a:cs typeface="Arial" panose="020B0604020202020204" pitchFamily="34" charset="0"/>
              </a:rPr>
              <a:t>s’</a:t>
            </a:r>
            <a:r>
              <a:rPr spc="-280" dirty="0">
                <a:latin typeface="Arial" panose="020B0604020202020204" pitchFamily="34" charset="0"/>
                <a:cs typeface="Arial" panose="020B0604020202020204" pitchFamily="34" charset="0"/>
              </a:rPr>
              <a:t> </a:t>
            </a:r>
            <a:r>
              <a:rPr spc="-105" dirty="0">
                <a:latin typeface="Arial" panose="020B0604020202020204" pitchFamily="34" charset="0"/>
                <a:cs typeface="Arial" panose="020B0604020202020204" pitchFamily="34" charset="0"/>
              </a:rPr>
              <a:t>v</a:t>
            </a:r>
            <a:r>
              <a:rPr spc="10" dirty="0">
                <a:latin typeface="Arial" panose="020B0604020202020204" pitchFamily="34" charset="0"/>
                <a:cs typeface="Arial" panose="020B0604020202020204" pitchFamily="34" charset="0"/>
              </a:rPr>
              <a:t>oi</a:t>
            </a:r>
            <a:r>
              <a:rPr spc="-15" dirty="0">
                <a:latin typeface="Arial" panose="020B0604020202020204" pitchFamily="34" charset="0"/>
                <a:cs typeface="Arial" panose="020B0604020202020204" pitchFamily="34" charset="0"/>
              </a:rPr>
              <a:t>c</a:t>
            </a:r>
            <a:r>
              <a:rPr spc="-35" dirty="0">
                <a:latin typeface="Arial" panose="020B0604020202020204" pitchFamily="34" charset="0"/>
                <a:cs typeface="Arial" panose="020B0604020202020204" pitchFamily="34" charset="0"/>
              </a:rPr>
              <a:t>e</a:t>
            </a:r>
            <a:r>
              <a:rPr spc="15" dirty="0">
                <a:latin typeface="Arial" panose="020B0604020202020204" pitchFamily="34" charset="0"/>
                <a:cs typeface="Arial" panose="020B0604020202020204" pitchFamily="34" charset="0"/>
              </a:rPr>
              <a:t>s</a:t>
            </a:r>
          </a:p>
        </p:txBody>
      </p:sp>
      <p:sp>
        <p:nvSpPr>
          <p:cNvPr id="3" name="object 3"/>
          <p:cNvSpPr txBox="1"/>
          <p:nvPr/>
        </p:nvSpPr>
        <p:spPr>
          <a:xfrm>
            <a:off x="3659089" y="3918034"/>
            <a:ext cx="10310495" cy="3455670"/>
          </a:xfrm>
          <a:prstGeom prst="rect">
            <a:avLst/>
          </a:prstGeom>
        </p:spPr>
        <p:txBody>
          <a:bodyPr vert="horz" wrap="square" lIns="0" tIns="14604" rIns="0" bIns="0" rtlCol="0">
            <a:spAutoFit/>
          </a:bodyPr>
          <a:lstStyle/>
          <a:p>
            <a:pPr marL="12700">
              <a:lnSpc>
                <a:spcPct val="100000"/>
              </a:lnSpc>
              <a:spcBef>
                <a:spcPts val="114"/>
              </a:spcBef>
            </a:pPr>
            <a:r>
              <a:rPr sz="2950" spc="5" dirty="0">
                <a:solidFill>
                  <a:srgbClr val="0078AD"/>
                </a:solidFill>
                <a:latin typeface="Arial" panose="020B0604020202020204" pitchFamily="34" charset="0"/>
                <a:cs typeface="Arial" panose="020B0604020202020204" pitchFamily="34" charset="0"/>
              </a:rPr>
              <a:t>While</a:t>
            </a:r>
            <a:r>
              <a:rPr sz="2950" dirty="0">
                <a:solidFill>
                  <a:srgbClr val="0078AD"/>
                </a:solidFill>
                <a:latin typeface="Arial" panose="020B0604020202020204" pitchFamily="34" charset="0"/>
                <a:cs typeface="Arial" panose="020B0604020202020204" pitchFamily="34" charset="0"/>
              </a:rPr>
              <a:t> watching </a:t>
            </a:r>
            <a:r>
              <a:rPr sz="2950" spc="5" dirty="0">
                <a:solidFill>
                  <a:srgbClr val="0078AD"/>
                </a:solidFill>
                <a:latin typeface="Arial" panose="020B0604020202020204" pitchFamily="34" charset="0"/>
                <a:cs typeface="Arial" panose="020B0604020202020204" pitchFamily="34" charset="0"/>
              </a:rPr>
              <a:t>the</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video</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think</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about:</a:t>
            </a:r>
            <a:endParaRPr sz="2950" dirty="0">
              <a:latin typeface="Arial" panose="020B0604020202020204" pitchFamily="34" charset="0"/>
              <a:cs typeface="Arial" panose="020B0604020202020204" pitchFamily="34" charset="0"/>
            </a:endParaRPr>
          </a:p>
          <a:p>
            <a:pPr marL="469265" marR="5080" indent="-457200">
              <a:lnSpc>
                <a:spcPct val="109000"/>
              </a:lnSpc>
              <a:spcBef>
                <a:spcPts val="2080"/>
              </a:spcBef>
              <a:buFont typeface="Arial" panose="020B0604020202020204" pitchFamily="34" charset="0"/>
              <a:buChar char="•"/>
              <a:tabLst>
                <a:tab pos="351790" algn="l"/>
                <a:tab pos="352425" algn="l"/>
              </a:tabLst>
            </a:pPr>
            <a:r>
              <a:rPr sz="2950" spc="10" dirty="0">
                <a:solidFill>
                  <a:srgbClr val="0078AD"/>
                </a:solidFill>
                <a:latin typeface="Arial" panose="020B0604020202020204" pitchFamily="34" charset="0"/>
                <a:cs typeface="Arial" panose="020B0604020202020204" pitchFamily="34" charset="0"/>
              </a:rPr>
              <a:t>The</a:t>
            </a:r>
            <a:r>
              <a:rPr sz="2950" dirty="0">
                <a:solidFill>
                  <a:srgbClr val="0078AD"/>
                </a:solidFill>
                <a:latin typeface="Arial" panose="020B0604020202020204" pitchFamily="34" charset="0"/>
                <a:cs typeface="Arial" panose="020B0604020202020204" pitchFamily="34" charset="0"/>
              </a:rPr>
              <a:t> </a:t>
            </a:r>
            <a:r>
              <a:rPr sz="2950" spc="-30" dirty="0">
                <a:solidFill>
                  <a:srgbClr val="0078AD"/>
                </a:solidFill>
                <a:latin typeface="Arial" panose="020B0604020202020204" pitchFamily="34" charset="0"/>
                <a:cs typeface="Arial" panose="020B0604020202020204" pitchFamily="34" charset="0"/>
              </a:rPr>
              <a:t>key</a:t>
            </a:r>
            <a:r>
              <a:rPr sz="2950" dirty="0">
                <a:solidFill>
                  <a:srgbClr val="0078AD"/>
                </a:solidFill>
                <a:latin typeface="Arial" panose="020B0604020202020204" pitchFamily="34" charset="0"/>
                <a:cs typeface="Arial" panose="020B0604020202020204" pitchFamily="34" charset="0"/>
              </a:rPr>
              <a:t> </a:t>
            </a:r>
            <a:r>
              <a:rPr sz="2950" spc="-25" dirty="0">
                <a:solidFill>
                  <a:srgbClr val="0078AD"/>
                </a:solidFill>
                <a:latin typeface="Arial" panose="020B0604020202020204" pitchFamily="34" charset="0"/>
                <a:cs typeface="Arial" panose="020B0604020202020204" pitchFamily="34" charset="0"/>
              </a:rPr>
              <a:t>differences</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between</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what</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 </a:t>
            </a:r>
            <a:r>
              <a:rPr sz="2950" spc="-5" dirty="0">
                <a:solidFill>
                  <a:srgbClr val="0078AD"/>
                </a:solidFill>
                <a:latin typeface="Arial" panose="020B0604020202020204" pitchFamily="34" charset="0"/>
                <a:cs typeface="Arial" panose="020B0604020202020204" pitchFamily="34" charset="0"/>
              </a:rPr>
              <a:t>children</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young </a:t>
            </a:r>
            <a:r>
              <a:rPr sz="2950" spc="-67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people</a:t>
            </a:r>
            <a:r>
              <a:rPr sz="2950"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say</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what</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teachers</a:t>
            </a:r>
            <a:r>
              <a:rPr sz="2950"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say</a:t>
            </a:r>
            <a:r>
              <a:rPr sz="2950" spc="5" dirty="0">
                <a:solidFill>
                  <a:srgbClr val="0078AD"/>
                </a:solidFill>
                <a:latin typeface="Arial" panose="020B0604020202020204" pitchFamily="34" charset="0"/>
                <a:cs typeface="Arial" panose="020B0604020202020204" pitchFamily="34" charset="0"/>
              </a:rPr>
              <a:t> about</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their</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priorities?</a:t>
            </a:r>
            <a:endParaRPr sz="2950" dirty="0">
              <a:latin typeface="Arial" panose="020B0604020202020204" pitchFamily="34" charset="0"/>
              <a:cs typeface="Arial" panose="020B0604020202020204" pitchFamily="34" charset="0"/>
            </a:endParaRPr>
          </a:p>
          <a:p>
            <a:pPr marL="469265" marR="1535430" indent="-457200">
              <a:lnSpc>
                <a:spcPct val="109000"/>
              </a:lnSpc>
              <a:spcBef>
                <a:spcPts val="2075"/>
              </a:spcBef>
              <a:buClr>
                <a:srgbClr val="0078AD"/>
              </a:buClr>
              <a:buFont typeface="Arial" panose="020B0604020202020204" pitchFamily="34" charset="0"/>
              <a:buChar char="•"/>
              <a:tabLst>
                <a:tab pos="389255" algn="l"/>
                <a:tab pos="389890" algn="l"/>
              </a:tabLst>
            </a:pPr>
            <a:r>
              <a:rPr sz="2950" spc="-5" dirty="0">
                <a:solidFill>
                  <a:srgbClr val="0078AD"/>
                </a:solidFill>
                <a:latin typeface="Arial" panose="020B0604020202020204" pitchFamily="34" charset="0"/>
                <a:cs typeface="Arial" panose="020B0604020202020204" pitchFamily="34" charset="0"/>
              </a:rPr>
              <a:t>How </a:t>
            </a:r>
            <a:r>
              <a:rPr sz="2950" spc="-20" dirty="0">
                <a:solidFill>
                  <a:srgbClr val="0078AD"/>
                </a:solidFill>
                <a:latin typeface="Arial" panose="020B0604020202020204" pitchFamily="34" charset="0"/>
                <a:cs typeface="Arial" panose="020B0604020202020204" pitchFamily="34" charset="0"/>
              </a:rPr>
              <a:t>you</a:t>
            </a:r>
            <a:r>
              <a:rPr sz="2950" dirty="0">
                <a:solidFill>
                  <a:srgbClr val="0078AD"/>
                </a:solidFill>
                <a:latin typeface="Arial" panose="020B0604020202020204" pitchFamily="34" charset="0"/>
                <a:cs typeface="Arial" panose="020B0604020202020204" pitchFamily="34" charset="0"/>
              </a:rPr>
              <a:t> could use </a:t>
            </a:r>
            <a:r>
              <a:rPr sz="2950" spc="5" dirty="0">
                <a:solidFill>
                  <a:srgbClr val="0078AD"/>
                </a:solidFill>
                <a:latin typeface="Arial" panose="020B0604020202020204" pitchFamily="34" charset="0"/>
                <a:cs typeface="Arial" panose="020B0604020202020204" pitchFamily="34" charset="0"/>
              </a:rPr>
              <a:t>both</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perspectives</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to</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support </a:t>
            </a:r>
            <a:r>
              <a:rPr sz="2950" spc="-680" dirty="0">
                <a:solidFill>
                  <a:srgbClr val="0078AD"/>
                </a:solidFill>
                <a:latin typeface="Arial" panose="020B0604020202020204" pitchFamily="34" charset="0"/>
                <a:cs typeface="Arial" panose="020B0604020202020204" pitchFamily="34" charset="0"/>
              </a:rPr>
              <a:t> </a:t>
            </a:r>
            <a:r>
              <a:rPr lang="en-GB" sz="2950" spc="-680" dirty="0">
                <a:solidFill>
                  <a:srgbClr val="0078AD"/>
                </a:solidFill>
                <a:latin typeface="Arial" panose="020B0604020202020204" pitchFamily="34" charset="0"/>
                <a:cs typeface="Arial" panose="020B0604020202020204" pitchFamily="34" charset="0"/>
              </a:rPr>
              <a:t/>
            </a:r>
            <a:br>
              <a:rPr lang="en-GB" sz="2950" spc="-680" dirty="0">
                <a:solidFill>
                  <a:srgbClr val="0078AD"/>
                </a:solidFill>
                <a:latin typeface="Arial" panose="020B0604020202020204" pitchFamily="34" charset="0"/>
                <a:cs typeface="Arial" panose="020B0604020202020204" pitchFamily="34" charset="0"/>
              </a:rPr>
            </a:br>
            <a:r>
              <a:rPr sz="2950" spc="10" dirty="0">
                <a:solidFill>
                  <a:srgbClr val="0078AD"/>
                </a:solidFill>
                <a:latin typeface="Arial" panose="020B0604020202020204" pitchFamily="34" charset="0"/>
                <a:cs typeface="Arial" panose="020B0604020202020204" pitchFamily="34" charset="0"/>
              </a:rPr>
              <a:t>a</a:t>
            </a:r>
            <a:r>
              <a:rPr lang="en-GB" sz="2950" spc="1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student with </a:t>
            </a:r>
            <a:r>
              <a:rPr sz="2950" spc="10" dirty="0">
                <a:solidFill>
                  <a:srgbClr val="0078AD"/>
                </a:solidFill>
                <a:latin typeface="Arial" panose="020B0604020202020204" pitchFamily="34" charset="0"/>
                <a:cs typeface="Arial" panose="020B0604020202020204" pitchFamily="34" charset="0"/>
              </a:rPr>
              <a:t>a </a:t>
            </a:r>
            <a:r>
              <a:rPr sz="2950" spc="5" dirty="0">
                <a:solidFill>
                  <a:srgbClr val="0078AD"/>
                </a:solidFill>
                <a:latin typeface="Arial" panose="020B0604020202020204" pitchFamily="34" charset="0"/>
                <a:cs typeface="Arial" panose="020B0604020202020204" pitchFamily="34" charset="0"/>
              </a:rPr>
              <a:t>visible </a:t>
            </a:r>
            <a:r>
              <a:rPr sz="2950" spc="-25" dirty="0">
                <a:solidFill>
                  <a:srgbClr val="0078AD"/>
                </a:solidFill>
                <a:latin typeface="Arial" panose="020B0604020202020204" pitchFamily="34" charset="0"/>
                <a:cs typeface="Arial" panose="020B0604020202020204" pitchFamily="34" charset="0"/>
              </a:rPr>
              <a:t>difference </a:t>
            </a:r>
            <a:r>
              <a:rPr sz="2950" spc="5" dirty="0">
                <a:solidFill>
                  <a:srgbClr val="0078AD"/>
                </a:solidFill>
                <a:latin typeface="Arial" panose="020B0604020202020204" pitchFamily="34" charset="0"/>
                <a:cs typeface="Arial" panose="020B0604020202020204" pitchFamily="34" charset="0"/>
              </a:rPr>
              <a:t>in </a:t>
            </a:r>
            <a:r>
              <a:rPr sz="2950" spc="-15" dirty="0">
                <a:solidFill>
                  <a:srgbClr val="0078AD"/>
                </a:solidFill>
                <a:latin typeface="Arial" panose="020B0604020202020204" pitchFamily="34" charset="0"/>
                <a:cs typeface="Arial" panose="020B0604020202020204" pitchFamily="34" charset="0"/>
              </a:rPr>
              <a:t>your </a:t>
            </a:r>
            <a:r>
              <a:rPr sz="2950" spc="-5" dirty="0">
                <a:solidFill>
                  <a:srgbClr val="0078AD"/>
                </a:solidFill>
                <a:latin typeface="Arial" panose="020B0604020202020204" pitchFamily="34" charset="0"/>
                <a:cs typeface="Arial" panose="020B0604020202020204" pitchFamily="34" charset="0"/>
              </a:rPr>
              <a:t>class. </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Expect to</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make</a:t>
            </a:r>
            <a:r>
              <a:rPr sz="2950" dirty="0">
                <a:solidFill>
                  <a:srgbClr val="0078AD"/>
                </a:solidFill>
                <a:latin typeface="Arial" panose="020B0604020202020204" pitchFamily="34" charset="0"/>
                <a:cs typeface="Arial" panose="020B0604020202020204" pitchFamily="34" charset="0"/>
              </a:rPr>
              <a:t> some </a:t>
            </a:r>
            <a:r>
              <a:rPr sz="2950" spc="-10" dirty="0">
                <a:solidFill>
                  <a:srgbClr val="0078AD"/>
                </a:solidFill>
                <a:latin typeface="Arial" panose="020B0604020202020204" pitchFamily="34" charset="0"/>
                <a:cs typeface="Arial" panose="020B0604020202020204" pitchFamily="34" charset="0"/>
              </a:rPr>
              <a:t>mistakes</a:t>
            </a:r>
            <a:endParaRPr sz="295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230344" y="1822823"/>
            <a:ext cx="1765935" cy="905375"/>
          </a:xfrm>
          <a:prstGeom prst="rect">
            <a:avLst/>
          </a:prstGeom>
        </p:spPr>
        <p:txBody>
          <a:bodyPr vert="horz" wrap="square" lIns="0" tIns="58419" rIns="0" bIns="0" rtlCol="0">
            <a:spAutoFit/>
          </a:bodyPr>
          <a:lstStyle/>
          <a:p>
            <a:pPr marL="12700" marR="5080">
              <a:lnSpc>
                <a:spcPts val="3260"/>
              </a:lnSpc>
              <a:spcBef>
                <a:spcPts val="459"/>
              </a:spcBef>
            </a:pPr>
            <a:r>
              <a:rPr sz="2950" b="0" spc="-365" dirty="0">
                <a:solidFill>
                  <a:schemeClr val="bg1"/>
                </a:solidFill>
                <a:latin typeface="Arial" panose="020B0604020202020204" pitchFamily="34" charset="0"/>
                <a:cs typeface="Arial" panose="020B0604020202020204" pitchFamily="34" charset="0"/>
              </a:rPr>
              <a:t>T</a:t>
            </a:r>
            <a:r>
              <a:rPr sz="2950" b="0" spc="-10" dirty="0">
                <a:solidFill>
                  <a:schemeClr val="bg1"/>
                </a:solidFill>
                <a:latin typeface="Arial" panose="020B0604020202020204" pitchFamily="34" charset="0"/>
                <a:cs typeface="Arial" panose="020B0604020202020204" pitchFamily="34" charset="0"/>
              </a:rPr>
              <a:t>e</a:t>
            </a:r>
            <a:r>
              <a:rPr sz="2950" b="0" spc="10" dirty="0">
                <a:solidFill>
                  <a:schemeClr val="bg1"/>
                </a:solidFill>
                <a:latin typeface="Arial" panose="020B0604020202020204" pitchFamily="34" charset="0"/>
                <a:cs typeface="Arial" panose="020B0604020202020204" pitchFamily="34" charset="0"/>
              </a:rPr>
              <a:t>acher</a:t>
            </a:r>
            <a:r>
              <a:rPr sz="2950" b="0" spc="5" dirty="0">
                <a:solidFill>
                  <a:schemeClr val="bg1"/>
                </a:solidFill>
                <a:latin typeface="Arial" panose="020B0604020202020204" pitchFamily="34" charset="0"/>
                <a:cs typeface="Arial" panose="020B0604020202020204" pitchFamily="34" charset="0"/>
              </a:rPr>
              <a:t>s</a:t>
            </a:r>
            <a:r>
              <a:rPr lang="en-GB" sz="2950" b="0" spc="5" dirty="0">
                <a:solidFill>
                  <a:schemeClr val="bg1"/>
                </a:solidFill>
                <a:latin typeface="Arial" panose="020B0604020202020204" pitchFamily="34" charset="0"/>
                <a:cs typeface="Arial" panose="020B0604020202020204" pitchFamily="34" charset="0"/>
              </a:rPr>
              <a:t>'</a:t>
            </a:r>
            <a:r>
              <a:rPr sz="2950" b="0" spc="5" dirty="0">
                <a:solidFill>
                  <a:schemeClr val="bg1"/>
                </a:solidFill>
                <a:latin typeface="Arial" panose="020B0604020202020204" pitchFamily="34" charset="0"/>
                <a:cs typeface="Arial" panose="020B0604020202020204" pitchFamily="34" charset="0"/>
              </a:rPr>
              <a:t>  </a:t>
            </a:r>
            <a:r>
              <a:rPr sz="2950" b="0" spc="-15" dirty="0">
                <a:solidFill>
                  <a:schemeClr val="bg1"/>
                </a:solidFill>
                <a:latin typeface="Arial" panose="020B0604020202020204" pitchFamily="34" charset="0"/>
                <a:cs typeface="Arial" panose="020B0604020202020204" pitchFamily="34" charset="0"/>
              </a:rPr>
              <a:t>voices</a:t>
            </a:r>
            <a:endParaRPr sz="2950" b="0" dirty="0">
              <a:solidFill>
                <a:schemeClr val="bg1"/>
              </a:solidFill>
              <a:latin typeface="Arial" panose="020B0604020202020204" pitchFamily="34" charset="0"/>
              <a:cs typeface="Arial" panose="020B0604020202020204" pitchFamily="34" charset="0"/>
            </a:endParaRPr>
          </a:p>
        </p:txBody>
      </p:sp>
      <p:sp>
        <p:nvSpPr>
          <p:cNvPr id="3" name="Rectangle 2">
            <a:hlinkClick r:id="rId3"/>
            <a:extLst>
              <a:ext uri="{FF2B5EF4-FFF2-40B4-BE49-F238E27FC236}">
                <a16:creationId xmlns:a16="http://schemas.microsoft.com/office/drawing/2014/main" id="{0512257D-DBB5-3F4C-8017-3C771E0D632A}"/>
              </a:ext>
            </a:extLst>
          </p:cNvPr>
          <p:cNvSpPr/>
          <p:nvPr/>
        </p:nvSpPr>
        <p:spPr>
          <a:xfrm>
            <a:off x="3041650" y="1692275"/>
            <a:ext cx="14020800" cy="792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33771"/>
            <a:ext cx="9683750" cy="754380"/>
          </a:xfrm>
          <a:prstGeom prst="rect">
            <a:avLst/>
          </a:prstGeom>
        </p:spPr>
        <p:txBody>
          <a:bodyPr vert="horz" wrap="square" lIns="0" tIns="16510" rIns="0" bIns="0" rtlCol="0">
            <a:spAutoFit/>
          </a:bodyPr>
          <a:lstStyle/>
          <a:p>
            <a:pPr marL="12700">
              <a:lnSpc>
                <a:spcPct val="100000"/>
              </a:lnSpc>
              <a:spcBef>
                <a:spcPts val="130"/>
              </a:spcBef>
            </a:pPr>
            <a:r>
              <a:rPr dirty="0">
                <a:latin typeface="Arial" panose="020B0604020202020204" pitchFamily="34" charset="0"/>
                <a:cs typeface="Arial" panose="020B0604020202020204" pitchFamily="34" charset="0"/>
              </a:rPr>
              <a:t>Visible difference/disfigurement</a:t>
            </a:r>
          </a:p>
        </p:txBody>
      </p:sp>
      <p:sp>
        <p:nvSpPr>
          <p:cNvPr id="3" name="object 3"/>
          <p:cNvSpPr txBox="1"/>
          <p:nvPr/>
        </p:nvSpPr>
        <p:spPr>
          <a:xfrm>
            <a:off x="3659089" y="3880339"/>
            <a:ext cx="10544175" cy="3627754"/>
          </a:xfrm>
          <a:prstGeom prst="rect">
            <a:avLst/>
          </a:prstGeom>
        </p:spPr>
        <p:txBody>
          <a:bodyPr vert="horz" wrap="square" lIns="0" tIns="12065" rIns="0" bIns="0" rtlCol="0">
            <a:spAutoFit/>
          </a:bodyPr>
          <a:lstStyle/>
          <a:p>
            <a:pPr marL="469265" marR="600075" indent="-457200">
              <a:lnSpc>
                <a:spcPts val="4040"/>
              </a:lnSpc>
              <a:spcBef>
                <a:spcPts val="95"/>
              </a:spcBef>
              <a:buFont typeface="Arial" panose="020B0604020202020204" pitchFamily="34" charset="0"/>
              <a:buChar char="•"/>
              <a:tabLst>
                <a:tab pos="351790" algn="l"/>
                <a:tab pos="352425" algn="l"/>
              </a:tabLst>
            </a:pPr>
            <a:r>
              <a:rPr sz="2950" dirty="0">
                <a:solidFill>
                  <a:srgbClr val="0078AD"/>
                </a:solidFill>
                <a:latin typeface="Arial" panose="020B0604020202020204" pitchFamily="34" charset="0"/>
                <a:cs typeface="Arial" panose="020B0604020202020204" pitchFamily="34" charset="0"/>
              </a:rPr>
              <a:t>What do you understand by the terms visible difference  and disfigurement?</a:t>
            </a:r>
            <a:endParaRPr sz="2950" dirty="0">
              <a:latin typeface="Arial" panose="020B0604020202020204" pitchFamily="34" charset="0"/>
              <a:cs typeface="Arial" panose="020B0604020202020204" pitchFamily="34" charset="0"/>
            </a:endParaRPr>
          </a:p>
          <a:p>
            <a:pPr marL="469265" marR="5080" indent="-457200">
              <a:lnSpc>
                <a:spcPts val="4040"/>
              </a:lnSpc>
              <a:spcBef>
                <a:spcPts val="2310"/>
              </a:spcBef>
              <a:buFont typeface="Arial" panose="020B0604020202020204" pitchFamily="34" charset="0"/>
              <a:buChar char="•"/>
              <a:tabLst>
                <a:tab pos="351790" algn="l"/>
                <a:tab pos="352425" algn="l"/>
              </a:tabLst>
            </a:pPr>
            <a:r>
              <a:rPr sz="2950" dirty="0">
                <a:solidFill>
                  <a:srgbClr val="0078AD"/>
                </a:solidFill>
                <a:latin typeface="Arial" panose="020B0604020202020204" pitchFamily="34" charset="0"/>
                <a:cs typeface="Arial" panose="020B0604020202020204" pitchFamily="34" charset="0"/>
              </a:rPr>
              <a:t>Why do you think there is a move towards using the phrase  ‘visible difference’ rather than ‘disfigurement’?</a:t>
            </a:r>
            <a:endParaRPr sz="2950" dirty="0">
              <a:latin typeface="Arial" panose="020B0604020202020204" pitchFamily="34" charset="0"/>
              <a:cs typeface="Arial" panose="020B0604020202020204" pitchFamily="34" charset="0"/>
            </a:endParaRPr>
          </a:p>
          <a:p>
            <a:pPr marL="469265" marR="462915" indent="-457200">
              <a:lnSpc>
                <a:spcPts val="4040"/>
              </a:lnSpc>
              <a:spcBef>
                <a:spcPts val="2305"/>
              </a:spcBef>
              <a:buFont typeface="Arial" panose="020B0604020202020204" pitchFamily="34" charset="0"/>
              <a:buChar char="•"/>
              <a:tabLst>
                <a:tab pos="351790" algn="l"/>
                <a:tab pos="352425" algn="l"/>
              </a:tabLst>
            </a:pPr>
            <a:r>
              <a:rPr sz="2950" dirty="0">
                <a:solidFill>
                  <a:srgbClr val="0078AD"/>
                </a:solidFill>
                <a:latin typeface="Arial" panose="020B0604020202020204" pitchFamily="34" charset="0"/>
                <a:cs typeface="Arial" panose="020B0604020202020204" pitchFamily="34" charset="0"/>
              </a:rPr>
              <a:t>Discuss these in your groups and make notes, so we can  take feedback.</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8562159" y="1583839"/>
            <a:ext cx="2979780" cy="1501052"/>
          </a:xfrm>
          <a:prstGeom prst="rect">
            <a:avLst/>
          </a:prstGeom>
        </p:spPr>
        <p:txBody>
          <a:bodyPr vert="horz" wrap="square" lIns="0" tIns="414655" rIns="0" bIns="0" rtlCol="0">
            <a:spAutoFit/>
          </a:bodyPr>
          <a:lstStyle/>
          <a:p>
            <a:pPr marL="19050" marR="10795" algn="ctr">
              <a:lnSpc>
                <a:spcPct val="100000"/>
              </a:lnSpc>
              <a:spcBef>
                <a:spcPts val="3265"/>
              </a:spcBef>
            </a:pPr>
            <a:r>
              <a:rPr spc="-80" dirty="0">
                <a:latin typeface="Arial" panose="020B0604020202020204" pitchFamily="34" charset="0"/>
                <a:cs typeface="Arial" panose="020B0604020202020204" pitchFamily="34" charset="0"/>
              </a:rPr>
              <a:t>Face</a:t>
            </a:r>
          </a:p>
          <a:p>
            <a:pPr marL="19050" algn="ctr">
              <a:lnSpc>
                <a:spcPct val="100000"/>
              </a:lnSpc>
              <a:spcBef>
                <a:spcPts val="1015"/>
              </a:spcBef>
            </a:pPr>
            <a:r>
              <a:rPr sz="1450" spc="300" dirty="0">
                <a:latin typeface="Arial" panose="020B0604020202020204" pitchFamily="34" charset="0"/>
                <a:cs typeface="Arial" panose="020B0604020202020204" pitchFamily="34" charset="0"/>
              </a:rPr>
              <a:t>BY HANNAH LINDFIELD </a:t>
            </a:r>
          </a:p>
        </p:txBody>
      </p:sp>
      <p:sp>
        <p:nvSpPr>
          <p:cNvPr id="3" name="object 3"/>
          <p:cNvSpPr txBox="1">
            <a:spLocks noGrp="1"/>
          </p:cNvSpPr>
          <p:nvPr>
            <p:ph type="body" idx="1"/>
          </p:nvPr>
        </p:nvSpPr>
        <p:spPr>
          <a:xfrm>
            <a:off x="5767380" y="3362031"/>
            <a:ext cx="8569338" cy="6262292"/>
          </a:xfrm>
          <a:prstGeom prst="rect">
            <a:avLst/>
          </a:prstGeom>
        </p:spPr>
        <p:txBody>
          <a:bodyPr vert="horz" wrap="square" lIns="0" tIns="12065" rIns="0" bIns="0" rtlCol="0">
            <a:spAutoFit/>
          </a:bodyPr>
          <a:lstStyle/>
          <a:p>
            <a:pPr marL="444500" marR="436880" algn="ctr">
              <a:lnSpc>
                <a:spcPts val="4040"/>
              </a:lnSpc>
              <a:spcBef>
                <a:spcPts val="95"/>
              </a:spcBef>
            </a:pPr>
            <a:r>
              <a:rPr dirty="0">
                <a:latin typeface="Arial" panose="020B0604020202020204" pitchFamily="34" charset="0"/>
                <a:cs typeface="Arial" panose="020B0604020202020204" pitchFamily="34" charset="0"/>
              </a:rPr>
              <a:t>See past the scars, I can laugh and smile too  See past the disability, I have a brain too</a:t>
            </a:r>
          </a:p>
          <a:p>
            <a:pPr algn="ctr">
              <a:lnSpc>
                <a:spcPts val="4040"/>
              </a:lnSpc>
              <a:spcBef>
                <a:spcPts val="2625"/>
              </a:spcBef>
            </a:pPr>
            <a:r>
              <a:rPr dirty="0">
                <a:latin typeface="Arial" panose="020B0604020202020204" pitchFamily="34" charset="0"/>
                <a:cs typeface="Arial" panose="020B0604020202020204" pitchFamily="34" charset="0"/>
              </a:rPr>
              <a:t>Do you really care</a:t>
            </a:r>
          </a:p>
          <a:p>
            <a:pPr algn="ctr">
              <a:lnSpc>
                <a:spcPts val="4040"/>
              </a:lnSpc>
              <a:spcBef>
                <a:spcPts val="320"/>
              </a:spcBef>
            </a:pPr>
            <a:r>
              <a:rPr dirty="0">
                <a:latin typeface="Arial" panose="020B0604020202020204" pitchFamily="34" charset="0"/>
                <a:cs typeface="Arial" panose="020B0604020202020204" pitchFamily="34" charset="0"/>
              </a:rPr>
              <a:t>Or is that a hard question to ask?</a:t>
            </a:r>
          </a:p>
          <a:p>
            <a:pPr marL="940435" marR="932815" algn="ctr">
              <a:lnSpc>
                <a:spcPts val="4040"/>
              </a:lnSpc>
            </a:pPr>
            <a:r>
              <a:rPr dirty="0">
                <a:latin typeface="Arial" panose="020B0604020202020204" pitchFamily="34" charset="0"/>
                <a:cs typeface="Arial" panose="020B0604020202020204" pitchFamily="34" charset="0"/>
              </a:rPr>
              <a:t>With each stare or with each comment  You will always open old wounds</a:t>
            </a:r>
          </a:p>
          <a:p>
            <a:pPr marL="713740" marR="706120" indent="586740">
              <a:lnSpc>
                <a:spcPts val="4040"/>
              </a:lnSpc>
              <a:spcBef>
                <a:spcPts val="2080"/>
              </a:spcBef>
            </a:pPr>
            <a:r>
              <a:rPr dirty="0">
                <a:latin typeface="Arial" panose="020B0604020202020204" pitchFamily="34" charset="0"/>
                <a:cs typeface="Arial" panose="020B0604020202020204" pitchFamily="34" charset="0"/>
              </a:rPr>
              <a:t>If you see me wobble, or if I stutter  </a:t>
            </a:r>
            <a:r>
              <a:rPr lang="en-GB" dirty="0">
                <a:latin typeface="Arial" panose="020B0604020202020204" pitchFamily="34" charset="0"/>
                <a:cs typeface="Arial" panose="020B0604020202020204" pitchFamily="34" charset="0"/>
              </a:rPr>
              <a:t/>
            </a:r>
            <a:br>
              <a:rPr lang="en-GB"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Will you help me or will you let me suffer?</a:t>
            </a:r>
          </a:p>
          <a:p>
            <a:pPr>
              <a:lnSpc>
                <a:spcPts val="4040"/>
              </a:lnSpc>
              <a:spcBef>
                <a:spcPts val="5"/>
              </a:spcBef>
            </a:pPr>
            <a:endParaRPr sz="2750" dirty="0">
              <a:latin typeface="Arial" panose="020B0604020202020204" pitchFamily="34" charset="0"/>
              <a:cs typeface="Arial" panose="020B0604020202020204" pitchFamily="34" charset="0"/>
            </a:endParaRPr>
          </a:p>
          <a:p>
            <a:pPr marL="12700" marR="5080" indent="727075">
              <a:lnSpc>
                <a:spcPts val="4040"/>
              </a:lnSpc>
            </a:pPr>
            <a:r>
              <a:rPr dirty="0">
                <a:latin typeface="Arial" panose="020B0604020202020204" pitchFamily="34" charset="0"/>
                <a:cs typeface="Arial" panose="020B0604020202020204" pitchFamily="34" charset="0"/>
              </a:rPr>
              <a:t>After reading this poem, I hope you know</a:t>
            </a:r>
            <a:r>
              <a:rPr lang="en-GB" dirty="0">
                <a:latin typeface="Arial" panose="020B0604020202020204" pitchFamily="34" charset="0"/>
                <a:cs typeface="Arial" panose="020B0604020202020204" pitchFamily="34" charset="0"/>
              </a:rPr>
              <a:t/>
            </a:r>
            <a:br>
              <a:rPr lang="en-GB"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Why normal is a place where I have no wish to go</a:t>
            </a:r>
            <a:r>
              <a:rPr spc="-15" dirty="0"/>
              <a: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26712"/>
            <a:ext cx="4653915" cy="754380"/>
          </a:xfrm>
          <a:prstGeom prst="rect">
            <a:avLst/>
          </a:prstGeom>
        </p:spPr>
        <p:txBody>
          <a:bodyPr vert="horz" wrap="square" lIns="0" tIns="16510" rIns="0" bIns="0" rtlCol="0">
            <a:spAutoFit/>
          </a:bodyPr>
          <a:lstStyle/>
          <a:p>
            <a:pPr marL="12700">
              <a:lnSpc>
                <a:spcPct val="100000"/>
              </a:lnSpc>
              <a:spcBef>
                <a:spcPts val="130"/>
              </a:spcBef>
            </a:pPr>
            <a:r>
              <a:rPr dirty="0">
                <a:latin typeface="Arial" panose="020B0604020202020204" pitchFamily="34" charset="0"/>
                <a:cs typeface="Arial" panose="020B0604020202020204" pitchFamily="34" charset="0"/>
              </a:rPr>
              <a:t>Moving forward</a:t>
            </a:r>
          </a:p>
        </p:txBody>
      </p:sp>
      <p:sp>
        <p:nvSpPr>
          <p:cNvPr id="3" name="object 3"/>
          <p:cNvSpPr txBox="1"/>
          <p:nvPr/>
        </p:nvSpPr>
        <p:spPr>
          <a:xfrm>
            <a:off x="3659089" y="3873280"/>
            <a:ext cx="10803255" cy="2329180"/>
          </a:xfrm>
          <a:prstGeom prst="rect">
            <a:avLst/>
          </a:prstGeom>
        </p:spPr>
        <p:txBody>
          <a:bodyPr vert="horz" wrap="square" lIns="0" tIns="12065" rIns="0" bIns="0" rtlCol="0">
            <a:spAutoFit/>
          </a:bodyPr>
          <a:lstStyle/>
          <a:p>
            <a:pPr marL="12700" marR="297180">
              <a:lnSpc>
                <a:spcPts val="4040"/>
              </a:lnSpc>
              <a:spcBef>
                <a:spcPts val="95"/>
              </a:spcBef>
            </a:pPr>
            <a:r>
              <a:rPr sz="2950" dirty="0">
                <a:solidFill>
                  <a:srgbClr val="0078AD"/>
                </a:solidFill>
                <a:latin typeface="Arial" panose="020B0604020202020204" pitchFamily="34" charset="0"/>
                <a:cs typeface="Arial" panose="020B0604020202020204" pitchFamily="34" charset="0"/>
              </a:rPr>
              <a:t>Identify three key points that you will take away from today’s  session and make a note of them.</a:t>
            </a:r>
            <a:endParaRPr sz="2950" dirty="0">
              <a:latin typeface="Arial" panose="020B0604020202020204" pitchFamily="34" charset="0"/>
              <a:cs typeface="Arial" panose="020B0604020202020204" pitchFamily="34" charset="0"/>
            </a:endParaRPr>
          </a:p>
          <a:p>
            <a:pPr marL="12700" marR="5080">
              <a:lnSpc>
                <a:spcPts val="4040"/>
              </a:lnSpc>
              <a:spcBef>
                <a:spcPts val="2310"/>
              </a:spcBef>
            </a:pPr>
            <a:r>
              <a:rPr sz="2950" dirty="0">
                <a:solidFill>
                  <a:srgbClr val="0078AD"/>
                </a:solidFill>
                <a:latin typeface="Arial" panose="020B0604020202020204" pitchFamily="34" charset="0"/>
                <a:cs typeface="Arial" panose="020B0604020202020204" pitchFamily="34" charset="0"/>
              </a:rPr>
              <a:t>This is just the beginning, so don’t be afraid to make mistakes. </a:t>
            </a:r>
            <a:r>
              <a:rPr lang="en-GB" sz="2950" dirty="0">
                <a:solidFill>
                  <a:srgbClr val="0078AD"/>
                </a:solidFill>
                <a:latin typeface="Arial" panose="020B0604020202020204" pitchFamily="34" charset="0"/>
                <a:cs typeface="Arial" panose="020B0604020202020204" pitchFamily="34" charset="0"/>
              </a:rPr>
              <a:t/>
            </a:r>
            <a:br>
              <a:rPr lang="en-GB" sz="2950" dirty="0">
                <a:solidFill>
                  <a:srgbClr val="0078AD"/>
                </a:solidFill>
                <a:latin typeface="Arial" panose="020B0604020202020204" pitchFamily="34" charset="0"/>
                <a:cs typeface="Arial" panose="020B0604020202020204" pitchFamily="34" charset="0"/>
              </a:rPr>
            </a:br>
            <a:r>
              <a:rPr sz="2950" dirty="0">
                <a:solidFill>
                  <a:srgbClr val="0078AD"/>
                </a:solidFill>
                <a:latin typeface="Arial" panose="020B0604020202020204" pitchFamily="34" charset="0"/>
                <a:cs typeface="Arial" panose="020B0604020202020204" pitchFamily="34" charset="0"/>
              </a:rPr>
              <a:t>It is better to try and fail, than not to try at all.</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33771"/>
            <a:ext cx="7759065" cy="754380"/>
          </a:xfrm>
          <a:prstGeom prst="rect">
            <a:avLst/>
          </a:prstGeom>
        </p:spPr>
        <p:txBody>
          <a:bodyPr vert="horz" wrap="square" lIns="0" tIns="16510" rIns="0" bIns="0" rtlCol="0">
            <a:spAutoFit/>
          </a:bodyPr>
          <a:lstStyle/>
          <a:p>
            <a:pPr marL="12700">
              <a:lnSpc>
                <a:spcPct val="100000"/>
              </a:lnSpc>
              <a:spcBef>
                <a:spcPts val="130"/>
              </a:spcBef>
            </a:pPr>
            <a:r>
              <a:rPr dirty="0">
                <a:latin typeface="Arial" panose="020B0604020202020204" pitchFamily="34" charset="0"/>
                <a:cs typeface="Arial" panose="020B0604020202020204" pitchFamily="34" charset="0"/>
              </a:rPr>
              <a:t>Changing Faces resources</a:t>
            </a:r>
          </a:p>
        </p:txBody>
      </p:sp>
      <p:sp>
        <p:nvSpPr>
          <p:cNvPr id="3" name="object 3"/>
          <p:cNvSpPr txBox="1"/>
          <p:nvPr/>
        </p:nvSpPr>
        <p:spPr>
          <a:xfrm>
            <a:off x="3659089" y="3880339"/>
            <a:ext cx="11964035" cy="1030605"/>
          </a:xfrm>
          <a:prstGeom prst="rect">
            <a:avLst/>
          </a:prstGeom>
        </p:spPr>
        <p:txBody>
          <a:bodyPr vert="horz" wrap="square" lIns="0" tIns="64769" rIns="0" bIns="0" rtlCol="0">
            <a:spAutoFit/>
          </a:bodyPr>
          <a:lstStyle/>
          <a:p>
            <a:pPr marL="12700">
              <a:lnSpc>
                <a:spcPct val="100000"/>
              </a:lnSpc>
              <a:spcBef>
                <a:spcPts val="509"/>
              </a:spcBef>
            </a:pPr>
            <a:r>
              <a:rPr sz="2950" dirty="0">
                <a:solidFill>
                  <a:srgbClr val="0078AD"/>
                </a:solidFill>
                <a:latin typeface="Arial" panose="020B0604020202020204" pitchFamily="34" charset="0"/>
                <a:cs typeface="Arial" panose="020B0604020202020204" pitchFamily="34" charset="0"/>
              </a:rPr>
              <a:t>For more advice and support from Changing Faces go to:</a:t>
            </a:r>
            <a:endParaRPr sz="2950" dirty="0">
              <a:latin typeface="Arial" panose="020B0604020202020204" pitchFamily="34" charset="0"/>
              <a:cs typeface="Arial" panose="020B0604020202020204" pitchFamily="34" charset="0"/>
            </a:endParaRPr>
          </a:p>
          <a:p>
            <a:pPr marL="12700">
              <a:lnSpc>
                <a:spcPct val="100000"/>
              </a:lnSpc>
              <a:spcBef>
                <a:spcPts val="420"/>
              </a:spcBef>
            </a:pPr>
            <a:r>
              <a:rPr sz="2950" b="1" dirty="0">
                <a:solidFill>
                  <a:srgbClr val="0078AD"/>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changingfaces.org.uk/for-professionals/teachers-youth-workers</a:t>
            </a:r>
            <a:endParaRPr sz="2950" b="1" dirty="0">
              <a:solidFill>
                <a:srgbClr val="0078AD"/>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33771"/>
            <a:ext cx="10125075" cy="747641"/>
          </a:xfrm>
          <a:prstGeom prst="rect">
            <a:avLst/>
          </a:prstGeom>
        </p:spPr>
        <p:txBody>
          <a:bodyPr vert="horz" wrap="square" lIns="0" tIns="16510" rIns="0" bIns="0" rtlCol="0">
            <a:spAutoFit/>
          </a:bodyPr>
          <a:lstStyle/>
          <a:p>
            <a:pPr marL="12700">
              <a:lnSpc>
                <a:spcPct val="100000"/>
              </a:lnSpc>
              <a:spcBef>
                <a:spcPts val="130"/>
              </a:spcBef>
            </a:pPr>
            <a:r>
              <a:rPr dirty="0">
                <a:latin typeface="Arial" panose="020B0604020202020204" pitchFamily="34" charset="0"/>
                <a:cs typeface="Arial" panose="020B0604020202020204" pitchFamily="34" charset="0"/>
              </a:rPr>
              <a:t>Some causes of visible difference:</a:t>
            </a:r>
          </a:p>
        </p:txBody>
      </p:sp>
      <p:sp>
        <p:nvSpPr>
          <p:cNvPr id="3" name="object 3"/>
          <p:cNvSpPr txBox="1"/>
          <p:nvPr/>
        </p:nvSpPr>
        <p:spPr>
          <a:xfrm>
            <a:off x="3659089" y="3930600"/>
            <a:ext cx="8117840" cy="5692135"/>
          </a:xfrm>
          <a:prstGeom prst="rect">
            <a:avLst/>
          </a:prstGeom>
        </p:spPr>
        <p:txBody>
          <a:bodyPr vert="horz" wrap="square" lIns="0" tIns="14604" rIns="0" bIns="0" rtlCol="0">
            <a:spAutoFit/>
          </a:bodyPr>
          <a:lstStyle/>
          <a:p>
            <a:pPr marL="469265" indent="-457200">
              <a:lnSpc>
                <a:spcPts val="4040"/>
              </a:lnSpc>
              <a:spcBef>
                <a:spcPts val="114"/>
              </a:spcBef>
              <a:buFont typeface="Arial" panose="020B0604020202020204" pitchFamily="34" charset="0"/>
              <a:buChar char="•"/>
              <a:tabLst>
                <a:tab pos="351790" algn="l"/>
                <a:tab pos="352425" algn="l"/>
              </a:tabLst>
            </a:pPr>
            <a:r>
              <a:rPr sz="2950" spc="5" dirty="0">
                <a:solidFill>
                  <a:srgbClr val="0078AD"/>
                </a:solidFill>
                <a:latin typeface="Arial" panose="020B0604020202020204" pitchFamily="34" charset="0"/>
                <a:cs typeface="Arial" panose="020B0604020202020204" pitchFamily="34" charset="0"/>
              </a:rPr>
              <a:t>Skin</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conditions</a:t>
            </a:r>
            <a:r>
              <a:rPr sz="2950"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like</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eczema,</a:t>
            </a:r>
            <a:r>
              <a:rPr sz="2950" spc="-8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acne,</a:t>
            </a:r>
            <a:r>
              <a:rPr sz="2950" spc="-8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or</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vitiligo</a:t>
            </a:r>
            <a:endParaRPr sz="2950" dirty="0">
              <a:latin typeface="Arial" panose="020B0604020202020204" pitchFamily="34" charset="0"/>
              <a:cs typeface="Arial" panose="020B0604020202020204" pitchFamily="34" charset="0"/>
            </a:endParaRPr>
          </a:p>
          <a:p>
            <a:pPr marL="469265" indent="-457200">
              <a:lnSpc>
                <a:spcPts val="4040"/>
              </a:lnSpc>
              <a:spcBef>
                <a:spcPts val="2730"/>
              </a:spcBef>
              <a:buFont typeface="Arial" panose="020B0604020202020204" pitchFamily="34" charset="0"/>
              <a:buChar char="•"/>
              <a:tabLst>
                <a:tab pos="351790" algn="l"/>
                <a:tab pos="352425" algn="l"/>
              </a:tabLst>
            </a:pPr>
            <a:r>
              <a:rPr sz="2950" spc="10" dirty="0">
                <a:solidFill>
                  <a:srgbClr val="0078AD"/>
                </a:solidFill>
                <a:latin typeface="Arial" panose="020B0604020202020204" pitchFamily="34" charset="0"/>
                <a:cs typeface="Arial" panose="020B0604020202020204" pitchFamily="34" charset="0"/>
              </a:rPr>
              <a:t>Burns</a:t>
            </a:r>
            <a:endParaRPr sz="2950" dirty="0">
              <a:latin typeface="Arial" panose="020B0604020202020204" pitchFamily="34" charset="0"/>
              <a:cs typeface="Arial" panose="020B0604020202020204" pitchFamily="34" charset="0"/>
            </a:endParaRPr>
          </a:p>
          <a:p>
            <a:pPr marL="469265" indent="-457200">
              <a:lnSpc>
                <a:spcPts val="4040"/>
              </a:lnSpc>
              <a:spcBef>
                <a:spcPts val="2725"/>
              </a:spcBef>
              <a:buFont typeface="Arial" panose="020B0604020202020204" pitchFamily="34" charset="0"/>
              <a:buChar char="•"/>
              <a:tabLst>
                <a:tab pos="351790" algn="l"/>
                <a:tab pos="352425" algn="l"/>
              </a:tabLst>
            </a:pPr>
            <a:r>
              <a:rPr sz="2950" spc="5" dirty="0">
                <a:solidFill>
                  <a:srgbClr val="0078AD"/>
                </a:solidFill>
                <a:latin typeface="Arial" panose="020B0604020202020204" pitchFamily="34" charset="0"/>
                <a:cs typeface="Arial" panose="020B0604020202020204" pitchFamily="34" charset="0"/>
              </a:rPr>
              <a:t>Birthmarks</a:t>
            </a:r>
            <a:endParaRPr sz="2950" dirty="0">
              <a:latin typeface="Arial" panose="020B0604020202020204" pitchFamily="34" charset="0"/>
              <a:cs typeface="Arial" panose="020B0604020202020204" pitchFamily="34" charset="0"/>
            </a:endParaRPr>
          </a:p>
          <a:p>
            <a:pPr marL="469265" marR="86360" indent="-457200">
              <a:lnSpc>
                <a:spcPts val="4040"/>
              </a:lnSpc>
              <a:spcBef>
                <a:spcPts val="2305"/>
              </a:spcBef>
              <a:buFont typeface="Arial" panose="020B0604020202020204" pitchFamily="34" charset="0"/>
              <a:buChar char="•"/>
              <a:tabLst>
                <a:tab pos="351790" algn="l"/>
                <a:tab pos="352425" algn="l"/>
              </a:tabLst>
            </a:pPr>
            <a:r>
              <a:rPr sz="2950" spc="-5" dirty="0">
                <a:solidFill>
                  <a:srgbClr val="0078AD"/>
                </a:solidFill>
                <a:latin typeface="Arial" panose="020B0604020202020204" pitchFamily="34" charset="0"/>
                <a:cs typeface="Arial" panose="020B0604020202020204" pitchFamily="34" charset="0"/>
              </a:rPr>
              <a:t>Craniofacial </a:t>
            </a:r>
            <a:r>
              <a:rPr sz="2950" dirty="0">
                <a:solidFill>
                  <a:srgbClr val="0078AD"/>
                </a:solidFill>
                <a:latin typeface="Arial" panose="020B0604020202020204" pitchFamily="34" charset="0"/>
                <a:cs typeface="Arial" panose="020B0604020202020204" pitchFamily="34" charset="0"/>
              </a:rPr>
              <a:t>conditions,</a:t>
            </a:r>
            <a:r>
              <a:rPr sz="2950" spc="-90"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affecting</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growth </a:t>
            </a:r>
            <a:r>
              <a:rPr sz="2950" spc="-67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spc="-5" dirty="0">
                <a:solidFill>
                  <a:srgbClr val="0078AD"/>
                </a:solidFill>
                <a:latin typeface="Arial" panose="020B0604020202020204" pitchFamily="34" charset="0"/>
                <a:cs typeface="Arial" panose="020B0604020202020204" pitchFamily="34" charset="0"/>
              </a:rPr>
              <a:t> development</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of</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skull</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face</a:t>
            </a:r>
            <a:endParaRPr sz="2950" dirty="0">
              <a:latin typeface="Arial" panose="020B0604020202020204" pitchFamily="34" charset="0"/>
              <a:cs typeface="Arial" panose="020B0604020202020204" pitchFamily="34" charset="0"/>
            </a:endParaRPr>
          </a:p>
          <a:p>
            <a:pPr marL="469265" marR="5080" indent="-457200">
              <a:lnSpc>
                <a:spcPts val="4040"/>
              </a:lnSpc>
              <a:spcBef>
                <a:spcPts val="2310"/>
              </a:spcBef>
              <a:buFont typeface="Arial" panose="020B0604020202020204" pitchFamily="34" charset="0"/>
              <a:buChar char="•"/>
              <a:tabLst>
                <a:tab pos="351790" algn="l"/>
                <a:tab pos="352425" algn="l"/>
              </a:tabLst>
            </a:pPr>
            <a:r>
              <a:rPr sz="2950" dirty="0">
                <a:solidFill>
                  <a:srgbClr val="0078AD"/>
                </a:solidFill>
                <a:latin typeface="Arial" panose="020B0604020202020204" pitchFamily="34" charset="0"/>
                <a:cs typeface="Arial" panose="020B0604020202020204" pitchFamily="34" charset="0"/>
              </a:rPr>
              <a:t>Cleft </a:t>
            </a:r>
            <a:r>
              <a:rPr sz="2950" spc="-30" dirty="0">
                <a:solidFill>
                  <a:srgbClr val="0078AD"/>
                </a:solidFill>
                <a:latin typeface="Arial" panose="020B0604020202020204" pitchFamily="34" charset="0"/>
                <a:cs typeface="Arial" panose="020B0604020202020204" pitchFamily="34" charset="0"/>
              </a:rPr>
              <a:t>lip/palate</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(a</a:t>
            </a:r>
            <a:r>
              <a:rPr sz="2950"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gap</a:t>
            </a:r>
            <a:r>
              <a:rPr sz="2950" spc="5" dirty="0">
                <a:solidFill>
                  <a:srgbClr val="0078AD"/>
                </a:solidFill>
                <a:latin typeface="Arial" panose="020B0604020202020204" pitchFamily="34" charset="0"/>
                <a:cs typeface="Arial" panose="020B0604020202020204" pitchFamily="34" charset="0"/>
              </a:rPr>
              <a:t> or</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split</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in</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 upper</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lip </a:t>
            </a:r>
            <a:r>
              <a:rPr sz="2950" spc="-675" dirty="0">
                <a:solidFill>
                  <a:srgbClr val="0078AD"/>
                </a:solidFill>
                <a:latin typeface="Arial" panose="020B0604020202020204" pitchFamily="34" charset="0"/>
                <a:cs typeface="Arial" panose="020B0604020202020204" pitchFamily="34" charset="0"/>
              </a:rPr>
              <a:t> </a:t>
            </a:r>
            <a:r>
              <a:rPr sz="2950" spc="-45" dirty="0">
                <a:solidFill>
                  <a:srgbClr val="0078AD"/>
                </a:solidFill>
                <a:latin typeface="Arial" panose="020B0604020202020204" pitchFamily="34" charset="0"/>
                <a:cs typeface="Arial" panose="020B0604020202020204" pitchFamily="34" charset="0"/>
              </a:rPr>
              <a:t>and/or</a:t>
            </a:r>
            <a:r>
              <a:rPr sz="2950" spc="-5"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roof</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of</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mouth)</a:t>
            </a:r>
            <a:endParaRPr sz="2950" dirty="0">
              <a:latin typeface="Arial" panose="020B0604020202020204" pitchFamily="34" charset="0"/>
              <a:cs typeface="Arial" panose="020B0604020202020204" pitchFamily="34" charset="0"/>
            </a:endParaRPr>
          </a:p>
          <a:p>
            <a:pPr marL="469265" indent="-457200">
              <a:lnSpc>
                <a:spcPts val="4040"/>
              </a:lnSpc>
              <a:spcBef>
                <a:spcPts val="2625"/>
              </a:spcBef>
              <a:buFont typeface="Arial" panose="020B0604020202020204" pitchFamily="34" charset="0"/>
              <a:buChar char="•"/>
              <a:tabLst>
                <a:tab pos="351790" algn="l"/>
                <a:tab pos="352425" algn="l"/>
              </a:tabLst>
            </a:pPr>
            <a:r>
              <a:rPr sz="2950" spc="5" dirty="0">
                <a:solidFill>
                  <a:srgbClr val="0078AD"/>
                </a:solidFill>
                <a:latin typeface="Arial" panose="020B0604020202020204" pitchFamily="34" charset="0"/>
                <a:cs typeface="Arial" panose="020B0604020202020204" pitchFamily="34" charset="0"/>
              </a:rPr>
              <a:t>Cancer</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3659089" y="2933771"/>
            <a:ext cx="12453620" cy="754380"/>
          </a:xfrm>
          <a:prstGeom prst="rect">
            <a:avLst/>
          </a:prstGeom>
        </p:spPr>
        <p:txBody>
          <a:bodyPr vert="horz" wrap="square" lIns="0" tIns="16510" rIns="0" bIns="0" rtlCol="0">
            <a:spAutoFit/>
          </a:bodyPr>
          <a:lstStyle/>
          <a:p>
            <a:pPr marL="12700">
              <a:lnSpc>
                <a:spcPct val="100000"/>
              </a:lnSpc>
              <a:spcBef>
                <a:spcPts val="130"/>
              </a:spcBef>
            </a:pPr>
            <a:r>
              <a:rPr sz="4750" b="1" dirty="0">
                <a:solidFill>
                  <a:srgbClr val="0078AD"/>
                </a:solidFill>
                <a:latin typeface="Arial" panose="020B0604020202020204" pitchFamily="34" charset="0"/>
                <a:cs typeface="Arial" panose="020B0604020202020204" pitchFamily="34" charset="0"/>
              </a:rPr>
              <a:t>Equality Act (2010): Severe disfigurement</a:t>
            </a:r>
            <a:endParaRPr sz="4750" b="1" dirty="0">
              <a:latin typeface="Arial" panose="020B0604020202020204" pitchFamily="34" charset="0"/>
              <a:cs typeface="Arial" panose="020B0604020202020204" pitchFamily="34" charset="0"/>
            </a:endParaRPr>
          </a:p>
        </p:txBody>
      </p:sp>
      <p:sp>
        <p:nvSpPr>
          <p:cNvPr id="3" name="object 3"/>
          <p:cNvSpPr txBox="1"/>
          <p:nvPr/>
        </p:nvSpPr>
        <p:spPr>
          <a:xfrm>
            <a:off x="3659089" y="3880339"/>
            <a:ext cx="12448540" cy="1533525"/>
          </a:xfrm>
          <a:prstGeom prst="rect">
            <a:avLst/>
          </a:prstGeom>
        </p:spPr>
        <p:txBody>
          <a:bodyPr vert="horz" wrap="square" lIns="0" tIns="12065" rIns="0" bIns="0" rtlCol="0">
            <a:spAutoFit/>
          </a:bodyPr>
          <a:lstStyle/>
          <a:p>
            <a:pPr marL="12700" marR="5080">
              <a:lnSpc>
                <a:spcPts val="4040"/>
              </a:lnSpc>
              <a:spcBef>
                <a:spcPts val="95"/>
              </a:spcBef>
            </a:pPr>
            <a:r>
              <a:rPr sz="2950" dirty="0">
                <a:solidFill>
                  <a:srgbClr val="0078AD"/>
                </a:solidFill>
                <a:latin typeface="Arial" panose="020B0604020202020204" pitchFamily="34" charset="0"/>
                <a:cs typeface="Arial" panose="020B0604020202020204" pitchFamily="34" charset="0"/>
              </a:rPr>
              <a:t>An impairment which consists of a severe disfigurement is to be treated  as having a substantial adverse effect on the ability of the person concerned to carry out normal day-to-day activities.</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object 3"/>
          <p:cNvSpPr txBox="1"/>
          <p:nvPr/>
        </p:nvSpPr>
        <p:spPr>
          <a:xfrm>
            <a:off x="5636895" y="3548938"/>
            <a:ext cx="8830310" cy="4294565"/>
          </a:xfrm>
          <a:prstGeom prst="rect">
            <a:avLst/>
          </a:prstGeom>
        </p:spPr>
        <p:txBody>
          <a:bodyPr vert="horz" wrap="square" lIns="0" tIns="72000" rIns="0" bIns="0" rtlCol="0">
            <a:spAutoFit/>
          </a:bodyPr>
          <a:lstStyle/>
          <a:p>
            <a:pPr marL="12700" algn="ctr">
              <a:lnSpc>
                <a:spcPts val="7660"/>
              </a:lnSpc>
              <a:spcBef>
                <a:spcPts val="5230"/>
              </a:spcBef>
            </a:pPr>
            <a:r>
              <a:rPr lang="en-GB" sz="8200" b="1" dirty="0">
                <a:solidFill>
                  <a:schemeClr val="bg1"/>
                </a:solidFill>
                <a:latin typeface="Arial Black" panose="020B0604020202020204" pitchFamily="34" charset="0"/>
                <a:cs typeface="Arial Black" panose="020B0604020202020204" pitchFamily="34" charset="0"/>
              </a:rPr>
              <a:t>GROUP</a:t>
            </a:r>
            <a:br>
              <a:rPr lang="en-GB" sz="8200" b="1" dirty="0">
                <a:solidFill>
                  <a:schemeClr val="bg1"/>
                </a:solidFill>
                <a:latin typeface="Arial Black" panose="020B0604020202020204" pitchFamily="34" charset="0"/>
                <a:cs typeface="Arial Black" panose="020B0604020202020204" pitchFamily="34" charset="0"/>
              </a:rPr>
            </a:br>
            <a:r>
              <a:rPr sz="8200" b="1" dirty="0">
                <a:solidFill>
                  <a:schemeClr val="bg1"/>
                </a:solidFill>
                <a:latin typeface="Arial Black" panose="020B0604020202020204" pitchFamily="34" charset="0"/>
                <a:cs typeface="Arial Black" panose="020B0604020202020204" pitchFamily="34" charset="0"/>
              </a:rPr>
              <a:t>DISCUSSION</a:t>
            </a:r>
          </a:p>
          <a:p>
            <a:pPr marL="12700" marR="5080" indent="-635" algn="ctr">
              <a:lnSpc>
                <a:spcPts val="4040"/>
              </a:lnSpc>
              <a:spcBef>
                <a:spcPts val="1075"/>
              </a:spcBef>
            </a:pPr>
            <a:r>
              <a:rPr sz="2950" dirty="0">
                <a:solidFill>
                  <a:schemeClr val="bg1"/>
                </a:solidFill>
                <a:latin typeface="Arial" panose="020B0604020202020204" pitchFamily="34" charset="0"/>
                <a:cs typeface="Arial" panose="020B0604020202020204" pitchFamily="34" charset="0"/>
              </a:rPr>
              <a:t>Why do you think the Equality Act includes ‘severe  disfigurement’ as a disability that has an adverse  effect on the ability of a person to carry out normal  day-to-day activities?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33771"/>
            <a:ext cx="9587230" cy="747641"/>
          </a:xfrm>
          <a:prstGeom prst="rect">
            <a:avLst/>
          </a:prstGeom>
        </p:spPr>
        <p:txBody>
          <a:bodyPr vert="horz" wrap="square" lIns="0" tIns="16510" rIns="0" bIns="0" rtlCol="0">
            <a:spAutoFit/>
          </a:bodyPr>
          <a:lstStyle/>
          <a:p>
            <a:pPr marL="12700">
              <a:lnSpc>
                <a:spcPct val="100000"/>
              </a:lnSpc>
              <a:spcBef>
                <a:spcPts val="130"/>
              </a:spcBef>
            </a:pPr>
            <a:r>
              <a:rPr spc="-15" dirty="0">
                <a:latin typeface="Arial" panose="020B0604020202020204" pitchFamily="34" charset="0"/>
                <a:cs typeface="Arial" panose="020B0604020202020204" pitchFamily="34" charset="0"/>
              </a:rPr>
              <a:t>Perceptions</a:t>
            </a:r>
            <a:r>
              <a:rPr spc="-10" dirty="0">
                <a:latin typeface="Arial" panose="020B0604020202020204" pitchFamily="34" charset="0"/>
                <a:cs typeface="Arial" panose="020B0604020202020204" pitchFamily="34" charset="0"/>
              </a:rPr>
              <a:t> of</a:t>
            </a:r>
            <a:r>
              <a:rPr spc="-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visible</a:t>
            </a:r>
            <a:r>
              <a:rPr spc="-5" dirty="0">
                <a:latin typeface="Arial" panose="020B0604020202020204" pitchFamily="34" charset="0"/>
                <a:cs typeface="Arial" panose="020B0604020202020204" pitchFamily="34" charset="0"/>
              </a:rPr>
              <a:t> </a:t>
            </a:r>
            <a:r>
              <a:rPr spc="-45" dirty="0">
                <a:latin typeface="Arial" panose="020B0604020202020204" pitchFamily="34" charset="0"/>
                <a:cs typeface="Arial" panose="020B0604020202020204" pitchFamily="34" charset="0"/>
              </a:rPr>
              <a:t>difference</a:t>
            </a:r>
          </a:p>
        </p:txBody>
      </p:sp>
      <p:sp>
        <p:nvSpPr>
          <p:cNvPr id="3" name="object 3"/>
          <p:cNvSpPr txBox="1"/>
          <p:nvPr/>
        </p:nvSpPr>
        <p:spPr>
          <a:xfrm>
            <a:off x="3659089" y="3880339"/>
            <a:ext cx="12400280" cy="3334385"/>
          </a:xfrm>
          <a:prstGeom prst="rect">
            <a:avLst/>
          </a:prstGeom>
        </p:spPr>
        <p:txBody>
          <a:bodyPr vert="horz" wrap="square" lIns="0" tIns="12065" rIns="0" bIns="0" rtlCol="0">
            <a:spAutoFit/>
          </a:bodyPr>
          <a:lstStyle/>
          <a:p>
            <a:pPr marL="12700" marR="116205">
              <a:lnSpc>
                <a:spcPts val="4040"/>
              </a:lnSpc>
              <a:spcBef>
                <a:spcPts val="95"/>
              </a:spcBef>
            </a:pPr>
            <a:r>
              <a:rPr sz="2950" dirty="0">
                <a:solidFill>
                  <a:srgbClr val="0078AD"/>
                </a:solidFill>
                <a:latin typeface="Arial" panose="020B0604020202020204" pitchFamily="34" charset="0"/>
                <a:cs typeface="Arial" panose="020B0604020202020204" pitchFamily="34" charset="0"/>
              </a:rPr>
              <a:t>There are a number of persistent myths and assumptions, which affect  how people with a visible difference are viewed by society, such as not  being very clever or being characterised as evil.</a:t>
            </a:r>
            <a:endParaRPr sz="2950" dirty="0">
              <a:latin typeface="Arial" panose="020B0604020202020204" pitchFamily="34" charset="0"/>
              <a:cs typeface="Arial" panose="020B0604020202020204" pitchFamily="34" charset="0"/>
            </a:endParaRPr>
          </a:p>
          <a:p>
            <a:pPr marL="12700" marR="5080">
              <a:lnSpc>
                <a:spcPts val="4040"/>
              </a:lnSpc>
              <a:spcBef>
                <a:spcPts val="2310"/>
              </a:spcBef>
            </a:pPr>
            <a:r>
              <a:rPr sz="2950" dirty="0">
                <a:solidFill>
                  <a:srgbClr val="0078AD"/>
                </a:solidFill>
                <a:latin typeface="Arial" panose="020B0604020202020204" pitchFamily="34" charset="0"/>
                <a:cs typeface="Arial" panose="020B0604020202020204" pitchFamily="34" charset="0"/>
              </a:rPr>
              <a:t>Stone (2017) found that people with a visible difference/disfigurement are viewed much less favourably than people with other disabilities that are easily identified, such as wheelchair users.</a:t>
            </a:r>
            <a:endParaRPr sz="2950"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C13EB55D44A004883305724D6078FBC" ma:contentTypeVersion="12" ma:contentTypeDescription="Create a new document." ma:contentTypeScope="" ma:versionID="2f38b6207cbaf35e939ebe923ad3549e">
  <xsd:schema xmlns:xsd="http://www.w3.org/2001/XMLSchema" xmlns:xs="http://www.w3.org/2001/XMLSchema" xmlns:p="http://schemas.microsoft.com/office/2006/metadata/properties" xmlns:ns2="ede18a2a-a617-4ead-abcd-0110f8bf8f88" xmlns:ns3="bbc4e049-01e5-4740-8e31-eebd57e17c8c" targetNamespace="http://schemas.microsoft.com/office/2006/metadata/properties" ma:root="true" ma:fieldsID="0b3687d5b9f4066f121b171042f4784e" ns2:_="" ns3:_="">
    <xsd:import namespace="ede18a2a-a617-4ead-abcd-0110f8bf8f88"/>
    <xsd:import namespace="bbc4e049-01e5-4740-8e31-eebd57e17c8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e18a2a-a617-4ead-abcd-0110f8bf8f8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c4e049-01e5-4740-8e31-eebd57e17c8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E39CF9-E895-4582-8656-C59A6384A956}">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bbc4e049-01e5-4740-8e31-eebd57e17c8c"/>
    <ds:schemaRef ds:uri="http://purl.org/dc/dcmitype/"/>
    <ds:schemaRef ds:uri="http://schemas.openxmlformats.org/package/2006/metadata/core-properties"/>
    <ds:schemaRef ds:uri="ede18a2a-a617-4ead-abcd-0110f8bf8f88"/>
    <ds:schemaRef ds:uri="http://www.w3.org/XML/1998/namespace"/>
  </ds:schemaRefs>
</ds:datastoreItem>
</file>

<file path=customXml/itemProps2.xml><?xml version="1.0" encoding="utf-8"?>
<ds:datastoreItem xmlns:ds="http://schemas.openxmlformats.org/officeDocument/2006/customXml" ds:itemID="{51CF8525-6570-465C-B130-BB4AE18DD882}">
  <ds:schemaRefs>
    <ds:schemaRef ds:uri="http://schemas.microsoft.com/sharepoint/v3/contenttype/forms"/>
  </ds:schemaRefs>
</ds:datastoreItem>
</file>

<file path=customXml/itemProps3.xml><?xml version="1.0" encoding="utf-8"?>
<ds:datastoreItem xmlns:ds="http://schemas.openxmlformats.org/officeDocument/2006/customXml" ds:itemID="{651A88B5-77DA-4A0D-8955-4E2ABA6DF8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e18a2a-a617-4ead-abcd-0110f8bf8f88"/>
    <ds:schemaRef ds:uri="bbc4e049-01e5-4740-8e31-eebd57e17c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888</TotalTime>
  <Words>1237</Words>
  <Application>Microsoft Office PowerPoint</Application>
  <PresentationFormat>Custom</PresentationFormat>
  <Paragraphs>98</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Arial Black</vt:lpstr>
      <vt:lpstr>BentonSans Bold</vt:lpstr>
      <vt:lpstr>BentonSans Regular</vt:lpstr>
      <vt:lpstr>Calibri</vt:lpstr>
      <vt:lpstr>Degular-Black</vt:lpstr>
      <vt:lpstr>Office Theme</vt:lpstr>
      <vt:lpstr>PowerPoint Presentation</vt:lpstr>
      <vt:lpstr>Aims</vt:lpstr>
      <vt:lpstr>Visible difference/disfigurement</vt:lpstr>
      <vt:lpstr>Some causes of visible difference:</vt:lpstr>
      <vt:lpstr>PowerPoint Presentation</vt:lpstr>
      <vt:lpstr>PowerPoint Presentation</vt:lpstr>
      <vt:lpstr>PowerPoint Presentation</vt:lpstr>
      <vt:lpstr>PowerPoint Presentation</vt:lpstr>
      <vt:lpstr>Perceptions of visible difference</vt:lpstr>
      <vt:lpstr>PowerPoint Presentation</vt:lpstr>
      <vt:lpstr>When participants in a study compared photos of  people with a facial visible difference with those  without, they judged them be:</vt:lpstr>
      <vt:lpstr>Wonder  trailer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Unconscious (or implicit) biases</vt:lpstr>
      <vt:lpstr>Reaction and response</vt:lpstr>
      <vt:lpstr>Listening to children  and young people</vt:lpstr>
      <vt:lpstr>Children and young  people’s voices</vt:lpstr>
      <vt:lpstr>Parents’ voices</vt:lpstr>
      <vt:lpstr>Parents’  voices</vt:lpstr>
      <vt:lpstr>PowerPoint Presentation</vt:lpstr>
      <vt:lpstr>PowerPoint Presentation</vt:lpstr>
      <vt:lpstr>Teachers’ voices</vt:lpstr>
      <vt:lpstr>Teachers'  voices</vt:lpstr>
      <vt:lpstr>Face BY HANNAH LINDFIELD </vt:lpstr>
      <vt:lpstr>Moving forward</vt:lpstr>
      <vt:lpstr>Changing Faces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Stevenson J (Jeremy)</dc:creator>
  <cp:lastModifiedBy>Stevenson J (Jeremy)</cp:lastModifiedBy>
  <cp:revision>58</cp:revision>
  <dcterms:created xsi:type="dcterms:W3CDTF">2021-05-01T11:05:03Z</dcterms:created>
  <dcterms:modified xsi:type="dcterms:W3CDTF">2021-11-15T11:12:10Z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2021-05-01T00:00:00Z</vt:filetime>
  </property>
  <property fmtid="{D5CDD505-2E9C-101B-9397-08002B2CF9AE}" pid="3" name="Creator">
    <vt:lpwstr>Adobe InDesign 16.1 (Macintosh)</vt:lpwstr>
  </property>
  <property fmtid="{D5CDD505-2E9C-101B-9397-08002B2CF9AE}" pid="4" name="LastSaved">
    <vt:filetime>2021-05-01T00:00:00Z</vt:filetime>
  </property>
  <property fmtid="{D5CDD505-2E9C-101B-9397-08002B2CF9AE}" pid="5" name="ContentTypeId">
    <vt:lpwstr>0x0101004C13EB55D44A004883305724D6078FBC</vt:lpwstr>
  </property>
</Properties>
</file>