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4" r:id="rId5"/>
    <p:sldId id="266" r:id="rId6"/>
    <p:sldId id="273" r:id="rId7"/>
    <p:sldId id="272" r:id="rId8"/>
    <p:sldId id="267" r:id="rId9"/>
    <p:sldId id="268" r:id="rId10"/>
    <p:sldId id="269" r:id="rId11"/>
    <p:sldId id="270" r:id="rId12"/>
    <p:sldId id="271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C4C4"/>
    <a:srgbClr val="B3D236"/>
    <a:srgbClr val="00ABB5"/>
    <a:srgbClr val="EB834A"/>
    <a:srgbClr val="87649E"/>
    <a:srgbClr val="C9C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75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3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ri Thomson" userId="S::esmthomson@glow.gov.uk::eed393bf-24a9-4d78-ad05-65e15d254fbb" providerId="AD" clId="Web-{70074479-337C-4571-BB73-BEF3408B6E2D}"/>
    <pc:docChg chg="modSld">
      <pc:chgData name="Mairi Thomson" userId="S::esmthomson@glow.gov.uk::eed393bf-24a9-4d78-ad05-65e15d254fbb" providerId="AD" clId="Web-{70074479-337C-4571-BB73-BEF3408B6E2D}" dt="2019-08-05T08:59:46.740" v="3" actId="20577"/>
      <pc:docMkLst>
        <pc:docMk/>
      </pc:docMkLst>
      <pc:sldChg chg="modSp">
        <pc:chgData name="Mairi Thomson" userId="S::esmthomson@glow.gov.uk::eed393bf-24a9-4d78-ad05-65e15d254fbb" providerId="AD" clId="Web-{70074479-337C-4571-BB73-BEF3408B6E2D}" dt="2019-08-05T08:59:46.740" v="3" actId="20577"/>
        <pc:sldMkLst>
          <pc:docMk/>
          <pc:sldMk cId="3490643524" sldId="331"/>
        </pc:sldMkLst>
        <pc:spChg chg="mod">
          <ac:chgData name="Mairi Thomson" userId="S::esmthomson@glow.gov.uk::eed393bf-24a9-4d78-ad05-65e15d254fbb" providerId="AD" clId="Web-{70074479-337C-4571-BB73-BEF3408B6E2D}" dt="2019-08-05T08:59:46.740" v="3" actId="20577"/>
          <ac:spMkLst>
            <pc:docMk/>
            <pc:sldMk cId="3490643524" sldId="331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EAC2-6BA7-4ABE-8AD8-0D26EC897E9A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C41-7247-444A-9DC9-E9ACA2EFD3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0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B34D-ADEC-457E-B4B9-B8BA594A1FF5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C683-9137-4122-84BD-5AA5692D6A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edit PL title, name and email address.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22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outline.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outline.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85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outline.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51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outline.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78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outline.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965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outline.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55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outline.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11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/>
              <a:t>Main body style like this and leading into bullets: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 bullet</a:t>
            </a:r>
          </a:p>
          <a:p>
            <a:pPr lvl="3"/>
            <a:r>
              <a:rPr lang="en-US"/>
              <a:t>Third level bullet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10" name="Text Box 8"/>
          <p:cNvSpPr txBox="1"/>
          <p:nvPr userDrawn="1"/>
        </p:nvSpPr>
        <p:spPr>
          <a:xfrm>
            <a:off x="7162800" y="627578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450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10" name="Text Box 8"/>
          <p:cNvSpPr txBox="1"/>
          <p:nvPr userDrawn="1"/>
        </p:nvSpPr>
        <p:spPr>
          <a:xfrm>
            <a:off x="7162800" y="627578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765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7" name="Text Box 8"/>
          <p:cNvSpPr txBox="1"/>
          <p:nvPr userDrawn="1"/>
        </p:nvSpPr>
        <p:spPr>
          <a:xfrm>
            <a:off x="7162800" y="627578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392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DF3-0DE4-4C23-A6D0-78AD531D067F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6230-76B3-4B3C-B96E-FE0E8E012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70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Main body style like this and leading into bullets: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 bullet</a:t>
            </a:r>
          </a:p>
          <a:p>
            <a:pPr lvl="3"/>
            <a:r>
              <a:rPr lang="en-US"/>
              <a:t>Third level bullet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  <a:endParaRPr lang="en-GB"/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 dirty="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7127342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85800" y="6235122"/>
            <a:ext cx="10817923" cy="0"/>
          </a:xfrm>
          <a:prstGeom prst="line">
            <a:avLst/>
          </a:prstGeom>
          <a:ln w="12700"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1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35109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 userDrawn="1"/>
        </p:nvSpPr>
        <p:spPr>
          <a:xfrm>
            <a:off x="7162800" y="627578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47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812" y="194794"/>
            <a:ext cx="3392718" cy="1428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4292" y="2960203"/>
            <a:ext cx="541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Post-16 Transitions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5491" y="1180113"/>
            <a:ext cx="5361330" cy="401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5839489"/>
            <a:ext cx="12209380" cy="1256137"/>
            <a:chOff x="0" y="5819743"/>
            <a:chExt cx="12209380" cy="1256137"/>
          </a:xfrm>
        </p:grpSpPr>
        <p:pic>
          <p:nvPicPr>
            <p:cNvPr id="7" name="Picture 6" descr="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819743"/>
              <a:ext cx="12209380" cy="1029367"/>
            </a:xfrm>
            <a:prstGeom prst="rect">
              <a:avLst/>
            </a:prstGeom>
          </p:spPr>
        </p:pic>
        <p:sp>
          <p:nvSpPr>
            <p:cNvPr id="9" name="Text Box 8"/>
            <p:cNvSpPr txBox="1"/>
            <p:nvPr/>
          </p:nvSpPr>
          <p:spPr>
            <a:xfrm>
              <a:off x="7162800" y="6275780"/>
              <a:ext cx="502920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259715" algn="r">
                <a:spcAft>
                  <a:spcPts val="0"/>
                </a:spcAft>
                <a:tabLst>
                  <a:tab pos="3330575" algn="l"/>
                </a:tabLst>
              </a:pPr>
              <a:r>
                <a:rPr lang="en-GB" sz="1400" dirty="0">
                  <a:solidFill>
                    <a:srgbClr val="FFFFFF"/>
                  </a:solidFill>
                  <a:effectLst/>
                  <a:latin typeface="Arial Bold"/>
                  <a:ea typeface="ＭＳ 明朝"/>
                  <a:cs typeface="Times New Roman"/>
                </a:rPr>
                <a:t>For Scotland's learners, with Scotland's educators</a:t>
              </a:r>
              <a:endParaRPr lang="en-GB" sz="1200" dirty="0">
                <a:solidFill>
                  <a:srgbClr val="595959"/>
                </a:solidFill>
                <a:effectLst/>
                <a:latin typeface="Arial"/>
                <a:ea typeface="ＭＳ 明朝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-2460"/>
            <a:ext cx="12192000" cy="934497"/>
            <a:chOff x="0" y="0"/>
            <a:chExt cx="12192000" cy="542729"/>
          </a:xfrm>
          <a:solidFill>
            <a:srgbClr val="4BACC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F7132-F366-48F9-808B-73F2DE0618C9}"/>
                </a:ext>
              </a:extLst>
            </p:cNvPr>
            <p:cNvSpPr/>
            <p:nvPr/>
          </p:nvSpPr>
          <p:spPr>
            <a:xfrm>
              <a:off x="0" y="0"/>
              <a:ext cx="12192000" cy="542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ACF5F7-20FB-49E5-880B-540206745DDA}"/>
                </a:ext>
              </a:extLst>
            </p:cNvPr>
            <p:cNvSpPr txBox="1"/>
            <p:nvPr/>
          </p:nvSpPr>
          <p:spPr>
            <a:xfrm>
              <a:off x="134199" y="137303"/>
              <a:ext cx="12057801" cy="2681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</a:rPr>
                <a:t>Post-16 Background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34198" y="909401"/>
            <a:ext cx="767976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ea typeface="Arial Unicode MS"/>
              </a:rPr>
              <a:t>This workshop provides questions for senior managers to consider to support young people, prior to, and during their transition from school to post-school learning. </a:t>
            </a:r>
            <a:endParaRPr lang="en-US" sz="1700" b="1" dirty="0" smtClean="0">
              <a:ea typeface="Arial Unicode MS"/>
            </a:endParaRPr>
          </a:p>
          <a:p>
            <a:endParaRPr lang="en-US" sz="1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Adjust </a:t>
            </a:r>
            <a:r>
              <a:rPr lang="en-US" sz="1700" b="1" dirty="0"/>
              <a:t>educational provision and services to accommodate changes to the learning landscape emerging through COVID-19.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700" b="1" dirty="0"/>
              <a:t>P</a:t>
            </a:r>
            <a:r>
              <a:rPr lang="en-US" sz="1700" b="1" dirty="0" smtClean="0"/>
              <a:t>reparing </a:t>
            </a:r>
            <a:r>
              <a:rPr lang="en-US" sz="1700" b="1" dirty="0"/>
              <a:t>and supporting young people to make informed decisions about their future learning</a:t>
            </a:r>
            <a:r>
              <a:rPr lang="en-US" sz="1700" b="1" dirty="0" smtClean="0"/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700" b="1" dirty="0"/>
              <a:t>S</a:t>
            </a:r>
            <a:r>
              <a:rPr lang="en-US" sz="1700" b="1" dirty="0" smtClean="0"/>
              <a:t>electing </a:t>
            </a:r>
            <a:r>
              <a:rPr lang="en-US" sz="1700" b="1" dirty="0"/>
              <a:t>and recruiting young people on to post-school provision</a:t>
            </a:r>
            <a:r>
              <a:rPr lang="en-US" sz="1700" b="1" dirty="0" smtClean="0"/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700" b="1" dirty="0"/>
              <a:t>P</a:t>
            </a:r>
            <a:r>
              <a:rPr lang="en-US" sz="1700" b="1" dirty="0" smtClean="0"/>
              <a:t>roviding </a:t>
            </a:r>
            <a:r>
              <a:rPr lang="en-US" sz="1700" b="1" dirty="0"/>
              <a:t>learners with access to support services to ease and enable transition to post-school options</a:t>
            </a:r>
            <a:r>
              <a:rPr lang="en-US" sz="1700" b="1" dirty="0" smtClean="0"/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700" b="1" dirty="0"/>
              <a:t>P</a:t>
            </a:r>
            <a:r>
              <a:rPr lang="en-US" sz="1700" b="1" dirty="0" smtClean="0"/>
              <a:t>reparing </a:t>
            </a:r>
            <a:r>
              <a:rPr lang="en-US" sz="1700" b="1" dirty="0"/>
              <a:t>and equipping young people to engage productively in post-school learning situations and activities</a:t>
            </a:r>
            <a:r>
              <a:rPr lang="en-US" sz="1700" b="1" dirty="0" smtClean="0"/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P</a:t>
            </a:r>
            <a:r>
              <a:rPr lang="en-US" sz="1700" b="1" dirty="0" smtClean="0"/>
              <a:t>rovide </a:t>
            </a:r>
            <a:r>
              <a:rPr lang="en-US" sz="1700" b="1" dirty="0"/>
              <a:t>an infrastructure which supports future learning</a:t>
            </a:r>
            <a:endParaRPr lang="en-GB" sz="1700" b="1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963" y="1718472"/>
            <a:ext cx="4166466" cy="31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4E36CA6-E602-964F-AF44-C094630A2BB6}"/>
              </a:ext>
            </a:extLst>
          </p:cNvPr>
          <p:cNvGrpSpPr/>
          <p:nvPr/>
        </p:nvGrpSpPr>
        <p:grpSpPr>
          <a:xfrm>
            <a:off x="0" y="-3778"/>
            <a:ext cx="12192000" cy="650727"/>
            <a:chOff x="0" y="-1102"/>
            <a:chExt cx="12192000" cy="54383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28187D-601A-E346-8F8E-5AAA4EFA73B2}"/>
                </a:ext>
              </a:extLst>
            </p:cNvPr>
            <p:cNvSpPr/>
            <p:nvPr/>
          </p:nvSpPr>
          <p:spPr>
            <a:xfrm>
              <a:off x="0" y="0"/>
              <a:ext cx="12192000" cy="542729"/>
            </a:xfrm>
            <a:prstGeom prst="rect">
              <a:avLst/>
            </a:prstGeom>
            <a:solidFill>
              <a:srgbClr val="009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88973A-BB2B-B749-8BD9-8A7DE350C71E}"/>
                </a:ext>
              </a:extLst>
            </p:cNvPr>
            <p:cNvSpPr txBox="1"/>
            <p:nvPr/>
          </p:nvSpPr>
          <p:spPr>
            <a:xfrm>
              <a:off x="124508" y="-1102"/>
              <a:ext cx="10725819" cy="54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Post-16 Benchmarking Exercise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D2F3FC-B36A-DE4B-B2D8-E7CCECDFCAFD}"/>
              </a:ext>
            </a:extLst>
          </p:cNvPr>
          <p:cNvGrpSpPr/>
          <p:nvPr/>
        </p:nvGrpSpPr>
        <p:grpSpPr>
          <a:xfrm>
            <a:off x="221672" y="905788"/>
            <a:ext cx="11748656" cy="5117948"/>
            <a:chOff x="100516" y="646949"/>
            <a:chExt cx="11822457" cy="603370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D62A05C-5069-C84A-83B3-6B69B0882281}"/>
                </a:ext>
              </a:extLst>
            </p:cNvPr>
            <p:cNvGrpSpPr/>
            <p:nvPr/>
          </p:nvGrpSpPr>
          <p:grpSpPr>
            <a:xfrm>
              <a:off x="533694" y="646949"/>
              <a:ext cx="11389279" cy="5916759"/>
              <a:chOff x="713677" y="801858"/>
              <a:chExt cx="10545836" cy="5691513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713677" y="801858"/>
                <a:ext cx="10545836" cy="5691513"/>
                <a:chOff x="105750" y="288958"/>
                <a:chExt cx="12190827" cy="6608920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1471749" y="824544"/>
                  <a:ext cx="9248501" cy="5497250"/>
                  <a:chOff x="1711956" y="350485"/>
                  <a:chExt cx="8359748" cy="6165668"/>
                </a:xfrm>
              </p:grpSpPr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2102877" y="693536"/>
                    <a:ext cx="7551297" cy="5418667"/>
                    <a:chOff x="3386664" y="719663"/>
                    <a:chExt cx="5418667" cy="5418667"/>
                  </a:xfrm>
                </p:grpSpPr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3386664" y="719663"/>
                      <a:ext cx="5418667" cy="5418667"/>
                    </a:xfrm>
                    <a:prstGeom prst="ellipse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3783928" y="1126063"/>
                      <a:ext cx="4605866" cy="4605866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77" name="Oval 76"/>
                    <p:cNvSpPr/>
                    <p:nvPr/>
                  </p:nvSpPr>
                  <p:spPr>
                    <a:xfrm>
                      <a:off x="4164218" y="1514590"/>
                      <a:ext cx="3793066" cy="3793066"/>
                    </a:xfrm>
                    <a:prstGeom prst="ellipse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4605866" y="1938865"/>
                      <a:ext cx="2980266" cy="2980266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5012265" y="2345264"/>
                      <a:ext cx="2167466" cy="2167466"/>
                    </a:xfrm>
                    <a:prstGeom prst="ellipse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80" name="Oval 79"/>
                    <p:cNvSpPr/>
                    <p:nvPr/>
                  </p:nvSpPr>
                  <p:spPr>
                    <a:xfrm>
                      <a:off x="5418666" y="2751665"/>
                      <a:ext cx="1354666" cy="135466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</p:grp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5891830" y="350485"/>
                    <a:ext cx="0" cy="616566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 flipV="1">
                    <a:off x="1711956" y="3364872"/>
                    <a:ext cx="8359748" cy="4024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2854167" y="842939"/>
                    <a:ext cx="6106523" cy="508411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2825263" y="858666"/>
                    <a:ext cx="6008289" cy="514930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" name="TextBox 61"/>
                <p:cNvSpPr txBox="1"/>
                <p:nvPr/>
              </p:nvSpPr>
              <p:spPr>
                <a:xfrm>
                  <a:off x="123572" y="1754608"/>
                  <a:ext cx="2412610" cy="7506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How well are we informing young people about the range of Post-16 options?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151520" y="290790"/>
                  <a:ext cx="2523601" cy="9651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How well do we collaborate with a diverse range of partners to meet the needs of all young people? 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734101" y="288958"/>
                  <a:ext cx="2655812" cy="7506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How well do we involve young people, parents/carers in the </a:t>
                  </a:r>
                  <a:r>
                    <a:rPr lang="en-GB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Post-16 process</a:t>
                  </a:r>
                  <a:r>
                    <a:rPr lang="en-GB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9890420" y="1853489"/>
                  <a:ext cx="2356745" cy="7506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How well do we enable practitioners to access Post-16 information?</a:t>
                  </a: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9850562" y="4636014"/>
                  <a:ext cx="2446015" cy="9651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How well do we maximise the opportunities available from the wide range of Post-16 options? </a:t>
                  </a: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870584" y="5952462"/>
                  <a:ext cx="1792797" cy="7506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How do our plans address </a:t>
                  </a:r>
                  <a:r>
                    <a:rPr lang="en-GB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equalities </a:t>
                  </a:r>
                  <a:r>
                    <a:rPr lang="en-GB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issues?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105750" y="4067401"/>
                  <a:ext cx="1981864" cy="11708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How innovative are we in designing the Senior Phase offer to include Post-16 pathways?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3296261" y="5939896"/>
                  <a:ext cx="2446900" cy="9579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How formalised are our partnerships in working toward a shared Post-16 vision?</a:t>
                  </a: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38E49CE-C35E-EA41-9D08-1ED3696A3461}"/>
                  </a:ext>
                </a:extLst>
              </p:cNvPr>
              <p:cNvSpPr txBox="1"/>
              <p:nvPr/>
            </p:nvSpPr>
            <p:spPr>
              <a:xfrm>
                <a:off x="5870172" y="1783689"/>
                <a:ext cx="293447" cy="35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0742015-A053-A548-915D-39E706B16CFE}"/>
                  </a:ext>
                </a:extLst>
              </p:cNvPr>
              <p:cNvSpPr txBox="1"/>
              <p:nvPr/>
            </p:nvSpPr>
            <p:spPr>
              <a:xfrm>
                <a:off x="5874082" y="2746130"/>
                <a:ext cx="358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10D7B2C-0E3E-EC4B-A331-13E5DB7EABFC}"/>
                  </a:ext>
                </a:extLst>
              </p:cNvPr>
              <p:cNvSpPr txBox="1"/>
              <p:nvPr/>
            </p:nvSpPr>
            <p:spPr>
              <a:xfrm>
                <a:off x="5874082" y="2451162"/>
                <a:ext cx="289536" cy="35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38E49CE-C35E-EA41-9D08-1ED3696A3461}"/>
                  </a:ext>
                </a:extLst>
              </p:cNvPr>
              <p:cNvSpPr txBox="1"/>
              <p:nvPr/>
            </p:nvSpPr>
            <p:spPr>
              <a:xfrm>
                <a:off x="5870702" y="2133381"/>
                <a:ext cx="293447" cy="35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38E49CE-C35E-EA41-9D08-1ED3696A3461}"/>
                  </a:ext>
                </a:extLst>
              </p:cNvPr>
              <p:cNvSpPr txBox="1"/>
              <p:nvPr/>
            </p:nvSpPr>
            <p:spPr>
              <a:xfrm>
                <a:off x="5870702" y="1492845"/>
                <a:ext cx="293447" cy="35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F7175A4-4D35-824D-B609-54F9A7A86380}"/>
                </a:ext>
              </a:extLst>
            </p:cNvPr>
            <p:cNvSpPr txBox="1"/>
            <p:nvPr/>
          </p:nvSpPr>
          <p:spPr>
            <a:xfrm>
              <a:off x="100516" y="6403655"/>
              <a:ext cx="3112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5 for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confident,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 for less confident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33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5819743"/>
            <a:ext cx="12209380" cy="1256137"/>
            <a:chOff x="0" y="5819743"/>
            <a:chExt cx="12209380" cy="1256137"/>
          </a:xfrm>
        </p:grpSpPr>
        <p:pic>
          <p:nvPicPr>
            <p:cNvPr id="7" name="Picture 6" descr="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819743"/>
              <a:ext cx="12209380" cy="1029367"/>
            </a:xfrm>
            <a:prstGeom prst="rect">
              <a:avLst/>
            </a:prstGeom>
          </p:spPr>
        </p:pic>
        <p:sp>
          <p:nvSpPr>
            <p:cNvPr id="9" name="Text Box 8"/>
            <p:cNvSpPr txBox="1"/>
            <p:nvPr/>
          </p:nvSpPr>
          <p:spPr>
            <a:xfrm>
              <a:off x="7162800" y="6275780"/>
              <a:ext cx="502920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259715" algn="r">
                <a:spcAft>
                  <a:spcPts val="0"/>
                </a:spcAft>
                <a:tabLst>
                  <a:tab pos="3330575" algn="l"/>
                </a:tabLst>
              </a:pPr>
              <a:r>
                <a:rPr lang="en-GB" sz="1400" dirty="0">
                  <a:solidFill>
                    <a:srgbClr val="FFFFFF"/>
                  </a:solidFill>
                  <a:effectLst/>
                  <a:latin typeface="Arial Bold"/>
                  <a:ea typeface="ＭＳ 明朝"/>
                  <a:cs typeface="Times New Roman"/>
                </a:rPr>
                <a:t>For Scotland's learners, with Scotland's educators</a:t>
              </a:r>
              <a:endParaRPr lang="en-GB" sz="1200" dirty="0">
                <a:solidFill>
                  <a:srgbClr val="595959"/>
                </a:solidFill>
                <a:effectLst/>
                <a:latin typeface="Arial"/>
                <a:ea typeface="ＭＳ 明朝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-2460"/>
            <a:ext cx="12192000" cy="934497"/>
            <a:chOff x="0" y="0"/>
            <a:chExt cx="12192000" cy="542729"/>
          </a:xfrm>
          <a:solidFill>
            <a:srgbClr val="4BACC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F7132-F366-48F9-808B-73F2DE0618C9}"/>
                </a:ext>
              </a:extLst>
            </p:cNvPr>
            <p:cNvSpPr/>
            <p:nvPr/>
          </p:nvSpPr>
          <p:spPr>
            <a:xfrm>
              <a:off x="0" y="0"/>
              <a:ext cx="12192000" cy="542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ACF5F7-20FB-49E5-880B-540206745DDA}"/>
                </a:ext>
              </a:extLst>
            </p:cNvPr>
            <p:cNvSpPr txBox="1"/>
            <p:nvPr/>
          </p:nvSpPr>
          <p:spPr>
            <a:xfrm>
              <a:off x="134199" y="30054"/>
              <a:ext cx="12057801" cy="4826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</a:rPr>
                <a:t>Adjust </a:t>
              </a:r>
              <a:r>
                <a:rPr lang="en-US" sz="2400" b="1" dirty="0">
                  <a:solidFill>
                    <a:schemeClr val="bg1"/>
                  </a:solidFill>
                </a:rPr>
                <a:t>educational provision and services to accommodate changes to the learning landscape emerging through COVID-19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8244" y="1520087"/>
            <a:ext cx="7897501" cy="4047997"/>
            <a:chOff x="443339" y="1170067"/>
            <a:chExt cx="8326586" cy="4714911"/>
          </a:xfrm>
          <a:solidFill>
            <a:schemeClr val="bg1"/>
          </a:solidFill>
        </p:grpSpPr>
        <p:sp>
          <p:nvSpPr>
            <p:cNvPr id="22" name="Flowchart: Process 21"/>
            <p:cNvSpPr/>
            <p:nvPr/>
          </p:nvSpPr>
          <p:spPr>
            <a:xfrm>
              <a:off x="443339" y="3595703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Arial Unicode MS"/>
                </a:rPr>
                <a:t>How will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Arial Unicode MS"/>
                </a:rPr>
                <a:t>we collaborate to ensure our shared knowledge of post-school options is up-to-date?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 algn="ctr"/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443342" y="1170067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Arial Unicode MS"/>
                </a:rPr>
                <a:t>What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Arial Unicode MS"/>
                </a:rPr>
                <a:t>arrangements are in place to identify the range of options which will be available to young people from August 2020?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 algn="ctr"/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443340" y="2382885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Arial Unicode MS"/>
                </a:rPr>
                <a:t>How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Arial Unicode MS"/>
                </a:rPr>
                <a:t>will the types and levels of programmes (SCQF) be understood and promoted by key influencers?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 algn="ctr"/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443339" y="4808521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 Unicode MS"/>
                  <a:cs typeface="Arial" panose="020B0604020202020204" pitchFamily="34" charset="0"/>
                </a:rPr>
                <a:t>How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 Unicode MS"/>
                  <a:cs typeface="Arial" panose="020B0604020202020204" pitchFamily="34" charset="0"/>
                </a:rPr>
                <a:t>can we work together to maximise our resources and expertise, for the benefit of all our young people?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 algn="ctr"/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074" name="Picture 2" descr="Image result for lear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0097" y="1936440"/>
            <a:ext cx="2865430" cy="253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5855745"/>
            <a:ext cx="12209380" cy="1256137"/>
            <a:chOff x="0" y="5819743"/>
            <a:chExt cx="12209380" cy="1256137"/>
          </a:xfrm>
        </p:grpSpPr>
        <p:pic>
          <p:nvPicPr>
            <p:cNvPr id="7" name="Picture 6" descr="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819743"/>
              <a:ext cx="12209380" cy="1029367"/>
            </a:xfrm>
            <a:prstGeom prst="rect">
              <a:avLst/>
            </a:prstGeom>
          </p:spPr>
        </p:pic>
        <p:sp>
          <p:nvSpPr>
            <p:cNvPr id="9" name="Text Box 8"/>
            <p:cNvSpPr txBox="1"/>
            <p:nvPr/>
          </p:nvSpPr>
          <p:spPr>
            <a:xfrm>
              <a:off x="7162800" y="6275780"/>
              <a:ext cx="502920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259715" algn="r">
                <a:spcAft>
                  <a:spcPts val="0"/>
                </a:spcAft>
                <a:tabLst>
                  <a:tab pos="3330575" algn="l"/>
                </a:tabLst>
              </a:pPr>
              <a:r>
                <a:rPr lang="en-GB" sz="1400" dirty="0">
                  <a:solidFill>
                    <a:srgbClr val="FFFFFF"/>
                  </a:solidFill>
                  <a:effectLst/>
                  <a:latin typeface="Arial Bold"/>
                  <a:ea typeface="ＭＳ 明朝"/>
                  <a:cs typeface="Times New Roman"/>
                </a:rPr>
                <a:t>For Scotland's learners, with Scotland's educators</a:t>
              </a:r>
              <a:endParaRPr lang="en-GB" sz="1200" dirty="0">
                <a:solidFill>
                  <a:srgbClr val="595959"/>
                </a:solidFill>
                <a:effectLst/>
                <a:latin typeface="Arial"/>
                <a:ea typeface="ＭＳ 明朝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-2460"/>
            <a:ext cx="12192000" cy="934497"/>
            <a:chOff x="0" y="0"/>
            <a:chExt cx="12192000" cy="5427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F7132-F366-48F9-808B-73F2DE0618C9}"/>
                </a:ext>
              </a:extLst>
            </p:cNvPr>
            <p:cNvSpPr/>
            <p:nvPr/>
          </p:nvSpPr>
          <p:spPr>
            <a:xfrm>
              <a:off x="0" y="0"/>
              <a:ext cx="12192000" cy="542729"/>
            </a:xfrm>
            <a:prstGeom prst="rect">
              <a:avLst/>
            </a:prstGeom>
            <a:solidFill>
              <a:srgbClr val="009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ACF5F7-20FB-49E5-880B-540206745DDA}"/>
                </a:ext>
              </a:extLst>
            </p:cNvPr>
            <p:cNvSpPr txBox="1"/>
            <p:nvPr/>
          </p:nvSpPr>
          <p:spPr>
            <a:xfrm>
              <a:off x="75789" y="47878"/>
              <a:ext cx="12057801" cy="48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</a:rPr>
                <a:t>Preparing </a:t>
              </a:r>
              <a:r>
                <a:rPr lang="en-US" sz="2400" b="1" dirty="0">
                  <a:solidFill>
                    <a:schemeClr val="bg1"/>
                  </a:solidFill>
                </a:rPr>
                <a:t>and supporting young people to make informed decisions about their future learning.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0395" y="1052616"/>
            <a:ext cx="8229313" cy="5048624"/>
            <a:chOff x="443342" y="1170067"/>
            <a:chExt cx="8326586" cy="6871684"/>
          </a:xfrm>
          <a:solidFill>
            <a:schemeClr val="bg1"/>
          </a:solidFill>
        </p:grpSpPr>
        <p:sp>
          <p:nvSpPr>
            <p:cNvPr id="18" name="Flowchart: Process 17"/>
            <p:cNvSpPr/>
            <p:nvPr/>
          </p:nvSpPr>
          <p:spPr>
            <a:xfrm>
              <a:off x="443342" y="3595703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will we raise the awareness of subject teachers of the range of post-school opportunities linked to their specific subject area?  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 algn="ctr"/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443345" y="1170067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What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arrangements are in place across partners to ensure all young people are provided with accessible opportunities to discuss and explore their post-school options?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443342" y="2382885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will we ensure that young people receive sufficiently comprehensive information about the range of options available to them and the progression opportunities to work further learning?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 algn="ctr"/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443342" y="4808521"/>
              <a:ext cx="8326583" cy="1014125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will we ensure that young people and their parents/carers receive appropriate advice and information about ancillary services, such as funding and transport arrangements, to prepare for transition?  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 algn="ctr"/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443342" y="5923219"/>
              <a:ext cx="8326583" cy="1014125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can we draw on feedback form young people to influence and improve arrangements?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 algn="ctr"/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443342" y="7027626"/>
              <a:ext cx="8326583" cy="1014125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can we work together to maximise our resources and expertise to support young people to make informed choices?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>
                <a:spcAft>
                  <a:spcPts val="0"/>
                </a:spcAft>
              </a:pP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 algn="ctr"/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252567" y="16091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 Unicode MS"/>
              </a:rPr>
              <a:t> </a:t>
            </a:r>
            <a:endParaRPr lang="en-GB" dirty="0">
              <a:latin typeface="Times New Roman" panose="02020603050405020304" pitchFamily="18" charset="0"/>
              <a:ea typeface="Arial Unicode MS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 Unicode MS"/>
              </a:rPr>
              <a:t> </a:t>
            </a:r>
            <a:endParaRPr lang="en-GB" dirty="0">
              <a:latin typeface="Times New Roman" panose="02020603050405020304" pitchFamily="18" charset="0"/>
              <a:ea typeface="Arial Unicode MS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Arial Unicode MS"/>
              </a:rPr>
              <a:t> </a:t>
            </a:r>
            <a:endParaRPr lang="en-GB" dirty="0">
              <a:latin typeface="Times New Roman" panose="02020603050405020304" pitchFamily="18" charset="0"/>
              <a:ea typeface="Arial Unicode MS"/>
            </a:endParaRPr>
          </a:p>
        </p:txBody>
      </p:sp>
      <p:pic>
        <p:nvPicPr>
          <p:cNvPr id="6150" name="Picture 6" descr="Image result for inform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6368" y="1805349"/>
            <a:ext cx="2910706" cy="294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5839489"/>
            <a:ext cx="12209380" cy="1256137"/>
            <a:chOff x="0" y="5819743"/>
            <a:chExt cx="12209380" cy="1256137"/>
          </a:xfrm>
        </p:grpSpPr>
        <p:pic>
          <p:nvPicPr>
            <p:cNvPr id="7" name="Picture 6" descr="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819743"/>
              <a:ext cx="12209380" cy="1029367"/>
            </a:xfrm>
            <a:prstGeom prst="rect">
              <a:avLst/>
            </a:prstGeom>
          </p:spPr>
        </p:pic>
        <p:sp>
          <p:nvSpPr>
            <p:cNvPr id="9" name="Text Box 8"/>
            <p:cNvSpPr txBox="1"/>
            <p:nvPr/>
          </p:nvSpPr>
          <p:spPr>
            <a:xfrm>
              <a:off x="7162800" y="6275780"/>
              <a:ext cx="502920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259715" algn="r">
                <a:spcAft>
                  <a:spcPts val="0"/>
                </a:spcAft>
                <a:tabLst>
                  <a:tab pos="3330575" algn="l"/>
                </a:tabLst>
              </a:pPr>
              <a:r>
                <a:rPr lang="en-GB" sz="1400" dirty="0">
                  <a:solidFill>
                    <a:srgbClr val="FFFFFF"/>
                  </a:solidFill>
                  <a:effectLst/>
                  <a:latin typeface="Arial Bold"/>
                  <a:ea typeface="ＭＳ 明朝"/>
                  <a:cs typeface="Times New Roman"/>
                </a:rPr>
                <a:t>For Scotland's learners, with Scotland's educators</a:t>
              </a:r>
              <a:endParaRPr lang="en-GB" sz="1200" dirty="0">
                <a:solidFill>
                  <a:srgbClr val="595959"/>
                </a:solidFill>
                <a:effectLst/>
                <a:latin typeface="Arial"/>
                <a:ea typeface="ＭＳ 明朝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-2460"/>
            <a:ext cx="12192000" cy="934497"/>
            <a:chOff x="0" y="0"/>
            <a:chExt cx="12192000" cy="5427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F7132-F366-48F9-808B-73F2DE0618C9}"/>
                </a:ext>
              </a:extLst>
            </p:cNvPr>
            <p:cNvSpPr/>
            <p:nvPr/>
          </p:nvSpPr>
          <p:spPr>
            <a:xfrm>
              <a:off x="0" y="0"/>
              <a:ext cx="12192000" cy="542729"/>
            </a:xfrm>
            <a:prstGeom prst="rect">
              <a:avLst/>
            </a:prstGeom>
            <a:solidFill>
              <a:srgbClr val="009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ACF5F7-20FB-49E5-880B-540206745DDA}"/>
                </a:ext>
              </a:extLst>
            </p:cNvPr>
            <p:cNvSpPr txBox="1"/>
            <p:nvPr/>
          </p:nvSpPr>
          <p:spPr>
            <a:xfrm>
              <a:off x="134199" y="126431"/>
              <a:ext cx="12057801" cy="26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</a:rPr>
                <a:t>Selecting </a:t>
              </a:r>
              <a:r>
                <a:rPr lang="en-US" sz="2400" b="1" dirty="0">
                  <a:solidFill>
                    <a:schemeClr val="bg1"/>
                  </a:solidFill>
                </a:rPr>
                <a:t>and recruiting young people on to post-school provision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5816" y="1282331"/>
            <a:ext cx="7302619" cy="4512523"/>
            <a:chOff x="443339" y="1170067"/>
            <a:chExt cx="8326586" cy="5757948"/>
          </a:xfrm>
          <a:solidFill>
            <a:schemeClr val="bg1"/>
          </a:solidFill>
        </p:grpSpPr>
        <p:sp>
          <p:nvSpPr>
            <p:cNvPr id="34" name="Flowchart: Process 33"/>
            <p:cNvSpPr/>
            <p:nvPr/>
          </p:nvSpPr>
          <p:spPr>
            <a:xfrm>
              <a:off x="443339" y="3595703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will we prepare and equip our young people to engage productively in different types of selection processes?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443342" y="1170067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What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processes are in place to select and recruit young people onto the various types of post-school options?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443340" y="2382885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can we ensure that young people understand the different types of selection processes applied by different organisations?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443339" y="4808521"/>
              <a:ext cx="8326583" cy="1042291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can we draw on feedback form young people to influence and improve arrangements?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443339" y="5981466"/>
              <a:ext cx="8326583" cy="946549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can we work together to maximise our resources and expertise to ensure young people to enter appropriate post-school provision?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461" y="1972257"/>
            <a:ext cx="4009162" cy="26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5839489"/>
            <a:ext cx="12209380" cy="1256137"/>
            <a:chOff x="0" y="5819743"/>
            <a:chExt cx="12209380" cy="1256137"/>
          </a:xfrm>
        </p:grpSpPr>
        <p:pic>
          <p:nvPicPr>
            <p:cNvPr id="7" name="Picture 6" descr="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819743"/>
              <a:ext cx="12209380" cy="1029367"/>
            </a:xfrm>
            <a:prstGeom prst="rect">
              <a:avLst/>
            </a:prstGeom>
          </p:spPr>
        </p:pic>
        <p:sp>
          <p:nvSpPr>
            <p:cNvPr id="9" name="Text Box 8"/>
            <p:cNvSpPr txBox="1"/>
            <p:nvPr/>
          </p:nvSpPr>
          <p:spPr>
            <a:xfrm>
              <a:off x="7162800" y="6275780"/>
              <a:ext cx="502920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259715" algn="r">
                <a:spcAft>
                  <a:spcPts val="0"/>
                </a:spcAft>
                <a:tabLst>
                  <a:tab pos="3330575" algn="l"/>
                </a:tabLst>
              </a:pPr>
              <a:r>
                <a:rPr lang="en-GB" sz="1400" dirty="0">
                  <a:solidFill>
                    <a:srgbClr val="FFFFFF"/>
                  </a:solidFill>
                  <a:effectLst/>
                  <a:latin typeface="Arial Bold"/>
                  <a:ea typeface="ＭＳ 明朝"/>
                  <a:cs typeface="Times New Roman"/>
                </a:rPr>
                <a:t>For Scotland's learners, with Scotland's educators</a:t>
              </a:r>
              <a:endParaRPr lang="en-GB" sz="1200" dirty="0">
                <a:solidFill>
                  <a:srgbClr val="595959"/>
                </a:solidFill>
                <a:effectLst/>
                <a:latin typeface="Arial"/>
                <a:ea typeface="ＭＳ 明朝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-4487"/>
            <a:ext cx="12192000" cy="934497"/>
            <a:chOff x="0" y="0"/>
            <a:chExt cx="12192000" cy="5427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F7132-F366-48F9-808B-73F2DE0618C9}"/>
                </a:ext>
              </a:extLst>
            </p:cNvPr>
            <p:cNvSpPr/>
            <p:nvPr/>
          </p:nvSpPr>
          <p:spPr>
            <a:xfrm>
              <a:off x="0" y="0"/>
              <a:ext cx="12192000" cy="542729"/>
            </a:xfrm>
            <a:prstGeom prst="rect">
              <a:avLst/>
            </a:prstGeom>
            <a:solidFill>
              <a:srgbClr val="009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ACF5F7-20FB-49E5-880B-540206745DDA}"/>
                </a:ext>
              </a:extLst>
            </p:cNvPr>
            <p:cNvSpPr txBox="1"/>
            <p:nvPr/>
          </p:nvSpPr>
          <p:spPr>
            <a:xfrm>
              <a:off x="134199" y="30054"/>
              <a:ext cx="12057801" cy="26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77091" y="55665"/>
            <a:ext cx="1173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  <a:ea typeface="Arial Unicode MS"/>
                <a:cs typeface="Arial" panose="020B0604020202020204" pitchFamily="34" charset="0"/>
              </a:rPr>
              <a:t>Providing 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Arial Unicode MS"/>
                <a:cs typeface="Arial" panose="020B0604020202020204" pitchFamily="34" charset="0"/>
              </a:rPr>
              <a:t>learners with access to support services to ease and enable transition to post-school options.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7091" y="1233055"/>
            <a:ext cx="7633854" cy="4561799"/>
            <a:chOff x="434296" y="1211825"/>
            <a:chExt cx="8335626" cy="5810046"/>
          </a:xfrm>
          <a:solidFill>
            <a:schemeClr val="bg1"/>
          </a:solidFill>
        </p:grpSpPr>
        <p:sp>
          <p:nvSpPr>
            <p:cNvPr id="27" name="Flowchart: Process 26"/>
            <p:cNvSpPr/>
            <p:nvPr/>
          </p:nvSpPr>
          <p:spPr>
            <a:xfrm>
              <a:off x="443339" y="3595703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can we ensure that additional support requirements are in place for young people at the point of entering post-school provision?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434296" y="2386216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can we ensure that young people are aware of the support services available to them, and are able to access them quickly and easily?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434296" y="4804260"/>
              <a:ext cx="8326583" cy="1042291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can we draw on feedback </a:t>
              </a: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from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young people to influence and improve arrangements? 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443339" y="5979580"/>
              <a:ext cx="8326583" cy="1042291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can we </a:t>
              </a: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work together to maximize our resources and expertise to ensure support services ease and enable successful transition to post-school options? 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434296" y="1211825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can we ensure that we all have up-to-date knowledge of the full range of support services available to young people within post-school options?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057" y="2088699"/>
            <a:ext cx="3388587" cy="25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5873142"/>
            <a:ext cx="12209380" cy="1256137"/>
            <a:chOff x="0" y="5819743"/>
            <a:chExt cx="12209380" cy="1256137"/>
          </a:xfrm>
        </p:grpSpPr>
        <p:pic>
          <p:nvPicPr>
            <p:cNvPr id="7" name="Picture 6" descr="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819743"/>
              <a:ext cx="12209380" cy="1029367"/>
            </a:xfrm>
            <a:prstGeom prst="rect">
              <a:avLst/>
            </a:prstGeom>
          </p:spPr>
        </p:pic>
        <p:sp>
          <p:nvSpPr>
            <p:cNvPr id="9" name="Text Box 8"/>
            <p:cNvSpPr txBox="1"/>
            <p:nvPr/>
          </p:nvSpPr>
          <p:spPr>
            <a:xfrm>
              <a:off x="7162800" y="6275780"/>
              <a:ext cx="502920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259715" algn="r">
                <a:spcAft>
                  <a:spcPts val="0"/>
                </a:spcAft>
                <a:tabLst>
                  <a:tab pos="3330575" algn="l"/>
                </a:tabLst>
              </a:pPr>
              <a:r>
                <a:rPr lang="en-GB" sz="1400" dirty="0">
                  <a:solidFill>
                    <a:srgbClr val="FFFFFF"/>
                  </a:solidFill>
                  <a:effectLst/>
                  <a:latin typeface="Arial Bold"/>
                  <a:ea typeface="ＭＳ 明朝"/>
                  <a:cs typeface="Times New Roman"/>
                </a:rPr>
                <a:t>For Scotland's learners, with Scotland's educators</a:t>
              </a:r>
              <a:endParaRPr lang="en-GB" sz="1200" dirty="0">
                <a:solidFill>
                  <a:srgbClr val="595959"/>
                </a:solidFill>
                <a:effectLst/>
                <a:latin typeface="Arial"/>
                <a:ea typeface="ＭＳ 明朝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87982" y="233"/>
            <a:ext cx="12379982" cy="934497"/>
            <a:chOff x="-187982" y="0"/>
            <a:chExt cx="12379982" cy="5427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F7132-F366-48F9-808B-73F2DE0618C9}"/>
                </a:ext>
              </a:extLst>
            </p:cNvPr>
            <p:cNvSpPr/>
            <p:nvPr/>
          </p:nvSpPr>
          <p:spPr>
            <a:xfrm>
              <a:off x="0" y="0"/>
              <a:ext cx="12192000" cy="542729"/>
            </a:xfrm>
            <a:prstGeom prst="rect">
              <a:avLst/>
            </a:prstGeom>
            <a:solidFill>
              <a:srgbClr val="009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ACF5F7-20FB-49E5-880B-540206745DDA}"/>
                </a:ext>
              </a:extLst>
            </p:cNvPr>
            <p:cNvSpPr txBox="1"/>
            <p:nvPr/>
          </p:nvSpPr>
          <p:spPr>
            <a:xfrm>
              <a:off x="-187982" y="30054"/>
              <a:ext cx="12057801" cy="48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</a:rPr>
                <a:t>Preparing </a:t>
              </a:r>
              <a:r>
                <a:rPr lang="en-US" sz="2400" b="1" dirty="0">
                  <a:solidFill>
                    <a:schemeClr val="bg1"/>
                  </a:solidFill>
                </a:rPr>
                <a:t>and equipping young people to engage productively in post-school learning situations and activities.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1579" y="1094510"/>
            <a:ext cx="7731657" cy="4963390"/>
            <a:chOff x="443339" y="1306428"/>
            <a:chExt cx="8339078" cy="6694772"/>
          </a:xfrm>
          <a:solidFill>
            <a:schemeClr val="bg1"/>
          </a:solidFill>
        </p:grpSpPr>
        <p:sp>
          <p:nvSpPr>
            <p:cNvPr id="27" name="Flowchart: Process 26"/>
            <p:cNvSpPr/>
            <p:nvPr/>
          </p:nvSpPr>
          <p:spPr>
            <a:xfrm>
              <a:off x="443339" y="3595703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What arrangements are in place to support young people to identify and address the gaps in skills required to engage productively in all types of learning activities?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443339" y="1306428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What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arrangements are in place to introduce and induct young people into new learning situations and environments?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443339" y="2464750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What arrangements are in place to assess the confidence and skills of young people to engage in projected types of leaning activities?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443339" y="4808521"/>
              <a:ext cx="8326583" cy="1042291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What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arrangements are in place to monitor the engagement and performance of young people experiencing different types of learning contexts? 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443339" y="5999109"/>
              <a:ext cx="8326583" cy="946549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can we work together to maximise our resources and expertise to support young people to engage in different types of learning contexts?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455834" y="7054651"/>
              <a:ext cx="8326583" cy="946549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0"/>
                </a:spcAft>
              </a:pPr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 algn="just"/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 algn="just"/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can we draw on feedback from young people to influence and improve arrangements? 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endParaRPr lang="en-GB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 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</p:txBody>
        </p:sp>
      </p:grp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6974" y="1922798"/>
            <a:ext cx="376022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5839489"/>
            <a:ext cx="12209380" cy="1256137"/>
            <a:chOff x="0" y="5819743"/>
            <a:chExt cx="12209380" cy="1256137"/>
          </a:xfrm>
        </p:grpSpPr>
        <p:pic>
          <p:nvPicPr>
            <p:cNvPr id="7" name="Picture 6" descr="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819743"/>
              <a:ext cx="12209380" cy="1029367"/>
            </a:xfrm>
            <a:prstGeom prst="rect">
              <a:avLst/>
            </a:prstGeom>
          </p:spPr>
        </p:pic>
        <p:sp>
          <p:nvSpPr>
            <p:cNvPr id="9" name="Text Box 8"/>
            <p:cNvSpPr txBox="1"/>
            <p:nvPr/>
          </p:nvSpPr>
          <p:spPr>
            <a:xfrm>
              <a:off x="7162800" y="6275780"/>
              <a:ext cx="502920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259715" algn="r">
                <a:spcAft>
                  <a:spcPts val="0"/>
                </a:spcAft>
                <a:tabLst>
                  <a:tab pos="3330575" algn="l"/>
                </a:tabLst>
              </a:pPr>
              <a:r>
                <a:rPr lang="en-GB" sz="1400" dirty="0">
                  <a:solidFill>
                    <a:srgbClr val="FFFFFF"/>
                  </a:solidFill>
                  <a:effectLst/>
                  <a:latin typeface="Arial Bold"/>
                  <a:ea typeface="ＭＳ 明朝"/>
                  <a:cs typeface="Times New Roman"/>
                </a:rPr>
                <a:t>For Scotland's learners, with Scotland's educators</a:t>
              </a:r>
              <a:endParaRPr lang="en-GB" sz="1200" dirty="0">
                <a:solidFill>
                  <a:srgbClr val="595959"/>
                </a:solidFill>
                <a:effectLst/>
                <a:latin typeface="Arial"/>
                <a:ea typeface="ＭＳ 明朝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12192000" cy="934497"/>
            <a:chOff x="0" y="0"/>
            <a:chExt cx="12192000" cy="5427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F7132-F366-48F9-808B-73F2DE0618C9}"/>
                </a:ext>
              </a:extLst>
            </p:cNvPr>
            <p:cNvSpPr/>
            <p:nvPr/>
          </p:nvSpPr>
          <p:spPr>
            <a:xfrm>
              <a:off x="0" y="0"/>
              <a:ext cx="12192000" cy="542729"/>
            </a:xfrm>
            <a:prstGeom prst="rect">
              <a:avLst/>
            </a:prstGeom>
            <a:solidFill>
              <a:srgbClr val="009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ACF5F7-20FB-49E5-880B-540206745DDA}"/>
                </a:ext>
              </a:extLst>
            </p:cNvPr>
            <p:cNvSpPr txBox="1"/>
            <p:nvPr/>
          </p:nvSpPr>
          <p:spPr>
            <a:xfrm>
              <a:off x="116819" y="142988"/>
              <a:ext cx="12057801" cy="26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</a:rPr>
                <a:t>Provide </a:t>
              </a:r>
              <a:r>
                <a:rPr lang="en-US" sz="2400" b="1" dirty="0">
                  <a:solidFill>
                    <a:schemeClr val="bg1"/>
                  </a:solidFill>
                </a:rPr>
                <a:t>an infrastructure which supports future learning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9670" y="1180701"/>
            <a:ext cx="7538147" cy="4762899"/>
            <a:chOff x="443339" y="1170067"/>
            <a:chExt cx="8326586" cy="5757948"/>
          </a:xfrm>
          <a:solidFill>
            <a:schemeClr val="bg1"/>
          </a:solidFill>
        </p:grpSpPr>
        <p:sp>
          <p:nvSpPr>
            <p:cNvPr id="27" name="Flowchart: Process 26"/>
            <p:cNvSpPr/>
            <p:nvPr/>
          </p:nvSpPr>
          <p:spPr>
            <a:xfrm>
              <a:off x="443339" y="3595703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will funding arrangements take account of hardship and changing circumstances?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443342" y="1170067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Unicode MS"/>
              </a:endParaRPr>
            </a:p>
            <a:p>
              <a:pPr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can we share best practice to inform adjustment of internal and shared policies and practices to take account of the impact of COVID-19? 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  <a:p>
              <a:endPara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 Unicode MS"/>
              </a:endParaRPr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443340" y="2382885"/>
              <a:ext cx="8326583" cy="1076457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n-US" sz="1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</a:t>
              </a: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can we coordinate and timetable joint learning activities, to enable young people to access to learning opportunities across different partners?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443339" y="4808521"/>
              <a:ext cx="8326583" cy="1042291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0"/>
                </a:spcAft>
              </a:pPr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can we draw on feedback from young people to influence and improve arrangements?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/>
              </a:endParaRP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443339" y="5981466"/>
              <a:ext cx="8326583" cy="946549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rial Unicode MS"/>
                </a:rPr>
                <a:t>How will we monitor the effectiveness of our arrangements and draw collectively on our findings to refine and enhance our provision?</a:t>
              </a:r>
              <a:endParaRPr lang="en-GB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924" y="1958888"/>
            <a:ext cx="2938952" cy="29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84A20BC9BC149837A653C9F893097" ma:contentTypeVersion="10" ma:contentTypeDescription="Create a new document." ma:contentTypeScope="" ma:versionID="fba72f8e24df9a70f4785aaf8e29e9d0">
  <xsd:schema xmlns:xsd="http://www.w3.org/2001/XMLSchema" xmlns:xs="http://www.w3.org/2001/XMLSchema" xmlns:p="http://schemas.microsoft.com/office/2006/metadata/properties" xmlns:ns2="a0ec9494-760e-40da-97a5-6687ab9d55a1" xmlns:ns3="1d05d553-9ac0-4e61-9542-2e43abd48581" targetNamespace="http://schemas.microsoft.com/office/2006/metadata/properties" ma:root="true" ma:fieldsID="ff7abebd2f4f306f7f2b268586fb28c1" ns2:_="" ns3:_="">
    <xsd:import namespace="a0ec9494-760e-40da-97a5-6687ab9d55a1"/>
    <xsd:import namespace="1d05d553-9ac0-4e61-9542-2e43abd48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c9494-760e-40da-97a5-6687ab9d55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5d553-9ac0-4e61-9542-2e43abd485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967039-C71A-4B84-9858-0728C216CC08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1d05d553-9ac0-4e61-9542-2e43abd48581"/>
    <ds:schemaRef ds:uri="a0ec9494-760e-40da-97a5-6687ab9d55a1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9E5C11-31B8-44BB-9DF8-DB055D4E2957}">
  <ds:schemaRefs>
    <ds:schemaRef ds:uri="1d05d553-9ac0-4e61-9542-2e43abd48581"/>
    <ds:schemaRef ds:uri="a0ec9494-760e-40da-97a5-6687ab9d55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8976</TotalTime>
  <Words>1069</Words>
  <Application>Microsoft Office PowerPoint</Application>
  <PresentationFormat>Widescreen</PresentationFormat>
  <Paragraphs>147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Bold</vt:lpstr>
      <vt:lpstr>Arial Unicode MS</vt:lpstr>
      <vt:lpstr>Calibri</vt:lpstr>
      <vt:lpstr>Lucida Grande</vt:lpstr>
      <vt:lpstr>ＭＳ 明朝</vt:lpstr>
      <vt:lpstr>Times New Roman</vt:lpstr>
      <vt:lpstr>Wingdings</vt:lpstr>
      <vt:lpstr>Powerpoint_template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STEM capital</dc:title>
  <dc:creator>Gardner H (Hazel)</dc:creator>
  <cp:lastModifiedBy>Stevenson J (Jeremy)</cp:lastModifiedBy>
  <cp:revision>115</cp:revision>
  <cp:lastPrinted>2014-02-19T15:05:01Z</cp:lastPrinted>
  <dcterms:created xsi:type="dcterms:W3CDTF">2019-03-04T09:19:24Z</dcterms:created>
  <dcterms:modified xsi:type="dcterms:W3CDTF">2020-05-22T09:01:33Z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0x010100F6A84A20BC9BC149837A653C9F893097</vt:lpwstr>
  </property>
  <property fmtid="{D5CDD505-2E9C-101B-9397-08002B2CF9AE}" pid="3" name="_dlc_DocIdItemGuid">
    <vt:lpwstr>c74d0d01-22fa-4460-a599-e806a271597e</vt:lpwstr>
  </property>
  <property fmtid="{D5CDD505-2E9C-101B-9397-08002B2CF9AE}" pid="4" name="Objective-Id">
    <vt:lpwstr>A21498026</vt:lpwstr>
  </property>
  <property fmtid="{D5CDD505-2E9C-101B-9397-08002B2CF9AE}" pid="5" name="Objective-Title">
    <vt:lpwstr>ES PP Template</vt:lpwstr>
  </property>
  <property fmtid="{D5CDD505-2E9C-101B-9397-08002B2CF9AE}" pid="6" name="Objective-Description">
    <vt:lpwstr/>
  </property>
  <property fmtid="{D5CDD505-2E9C-101B-9397-08002B2CF9AE}" pid="7" name="Objective-CreationStamp">
    <vt:filetime>2018-07-03T15:47:23Z</vt:filetime>
  </property>
  <property fmtid="{D5CDD505-2E9C-101B-9397-08002B2CF9AE}" pid="8" name="Objective-IsApproved">
    <vt:bool>false</vt:bool>
  </property>
  <property fmtid="{D5CDD505-2E9C-101B-9397-08002B2CF9AE}" pid="9" name="Objective-IsPublished">
    <vt:bool>false</vt:bool>
  </property>
  <property fmtid="{D5CDD505-2E9C-101B-9397-08002B2CF9AE}" pid="10" name="Objective-DatePublished">
    <vt:lpwstr/>
  </property>
  <property fmtid="{D5CDD505-2E9C-101B-9397-08002B2CF9AE}" pid="11" name="Objective-ModificationStamp">
    <vt:filetime>2018-07-18T13:20:05Z</vt:filetime>
  </property>
  <property fmtid="{D5CDD505-2E9C-101B-9397-08002B2CF9AE}" pid="12" name="Objective-Owner">
    <vt:lpwstr>Gore, Hazel H (Z612349)</vt:lpwstr>
  </property>
  <property fmtid="{D5CDD505-2E9C-101B-9397-08002B2CF9AE}" pid="13" name="Objective-Path">
    <vt:lpwstr>Objective Global Folder:SG File Plan:Administration:Corporate strategy:Communications:General: Communications:Education Scotland: Communications: Branding and Templates: 2016-2021:</vt:lpwstr>
  </property>
  <property fmtid="{D5CDD505-2E9C-101B-9397-08002B2CF9AE}" pid="14" name="Objective-Parent">
    <vt:lpwstr>Education Scotland: Communications: Branding and Templates: 2016-2021</vt:lpwstr>
  </property>
  <property fmtid="{D5CDD505-2E9C-101B-9397-08002B2CF9AE}" pid="15" name="Objective-State">
    <vt:lpwstr>Being Drafted</vt:lpwstr>
  </property>
  <property fmtid="{D5CDD505-2E9C-101B-9397-08002B2CF9AE}" pid="16" name="Objective-VersionId">
    <vt:lpwstr>vA30249846</vt:lpwstr>
  </property>
  <property fmtid="{D5CDD505-2E9C-101B-9397-08002B2CF9AE}" pid="17" name="Objective-Version">
    <vt:lpwstr>0.2</vt:lpwstr>
  </property>
  <property fmtid="{D5CDD505-2E9C-101B-9397-08002B2CF9AE}" pid="18" name="Objective-VersionNumber">
    <vt:r8>2</vt:r8>
  </property>
  <property fmtid="{D5CDD505-2E9C-101B-9397-08002B2CF9AE}" pid="19" name="Objective-VersionComment">
    <vt:lpwstr>Version 2</vt:lpwstr>
  </property>
  <property fmtid="{D5CDD505-2E9C-101B-9397-08002B2CF9AE}" pid="20" name="Objective-FileNumber">
    <vt:lpwstr/>
  </property>
  <property fmtid="{D5CDD505-2E9C-101B-9397-08002B2CF9AE}" pid="21" name="Objective-Classification">
    <vt:lpwstr>[Inherited - OFFICIAL]</vt:lpwstr>
  </property>
  <property fmtid="{D5CDD505-2E9C-101B-9397-08002B2CF9AE}" pid="22" name="Objective-Caveats">
    <vt:lpwstr/>
  </property>
  <property fmtid="{D5CDD505-2E9C-101B-9397-08002B2CF9AE}" pid="23" name="Objective-Connect Creator">
    <vt:lpwstr/>
  </property>
  <property fmtid="{D5CDD505-2E9C-101B-9397-08002B2CF9AE}" pid="24" name="Objective-Date Received">
    <vt:lpwstr/>
  </property>
  <property fmtid="{D5CDD505-2E9C-101B-9397-08002B2CF9AE}" pid="25" name="Objective-Date of Original">
    <vt:lpwstr/>
  </property>
  <property fmtid="{D5CDD505-2E9C-101B-9397-08002B2CF9AE}" pid="26" name="Objective-SG Web Publication - Category">
    <vt:lpwstr/>
  </property>
  <property fmtid="{D5CDD505-2E9C-101B-9397-08002B2CF9AE}" pid="27" name="Objective-SG Web Publication - Category 2 Classification">
    <vt:lpwstr/>
  </property>
  <property fmtid="{D5CDD505-2E9C-101B-9397-08002B2CF9AE}" pid="28" name="Objective-Comment">
    <vt:lpwstr/>
  </property>
  <property fmtid="{D5CDD505-2E9C-101B-9397-08002B2CF9AE}" pid="29" name="Objective-Date of Original [system]">
    <vt:lpwstr/>
  </property>
  <property fmtid="{D5CDD505-2E9C-101B-9397-08002B2CF9AE}" pid="30" name="Objective-Date Received [system]">
    <vt:lpwstr/>
  </property>
  <property fmtid="{D5CDD505-2E9C-101B-9397-08002B2CF9AE}" pid="31" name="Objective-SG Web Publication - Category [system]">
    <vt:lpwstr/>
  </property>
  <property fmtid="{D5CDD505-2E9C-101B-9397-08002B2CF9AE}" pid="32" name="Objective-SG Web Publication - Category 2 Classification [system]">
    <vt:lpwstr/>
  </property>
  <property fmtid="{D5CDD505-2E9C-101B-9397-08002B2CF9AE}" pid="33" name="Objective-Connect Creator [system]">
    <vt:lpwstr/>
  </property>
  <property fmtid="{D5CDD505-2E9C-101B-9397-08002B2CF9AE}" pid="34" name="AuthorIds_UIVersion_512">
    <vt:lpwstr>34</vt:lpwstr>
  </property>
  <property fmtid="{D5CDD505-2E9C-101B-9397-08002B2CF9AE}" pid="35" name="AuthorIds_UIVersion_3584">
    <vt:lpwstr>34</vt:lpwstr>
  </property>
  <property fmtid="{D5CDD505-2E9C-101B-9397-08002B2CF9AE}" pid="36" name="AuthorIds_UIVersion_8192">
    <vt:lpwstr>34</vt:lpwstr>
  </property>
  <property fmtid="{D5CDD505-2E9C-101B-9397-08002B2CF9AE}" pid="37" name="AuthorIds_UIVersion_10752">
    <vt:lpwstr>34</vt:lpwstr>
  </property>
  <property fmtid="{D5CDD505-2E9C-101B-9397-08002B2CF9AE}" pid="38" name="AuthorIds_UIVersion_1536">
    <vt:lpwstr>34</vt:lpwstr>
  </property>
</Properties>
</file>