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8"/>
  </p:notesMasterIdLst>
  <p:handoutMasterIdLst>
    <p:handoutMasterId r:id="rId19"/>
  </p:handoutMasterIdLst>
  <p:sldIdLst>
    <p:sldId id="445" r:id="rId6"/>
    <p:sldId id="266" r:id="rId7"/>
    <p:sldId id="274" r:id="rId8"/>
    <p:sldId id="446" r:id="rId9"/>
    <p:sldId id="269" r:id="rId10"/>
    <p:sldId id="275" r:id="rId11"/>
    <p:sldId id="448" r:id="rId12"/>
    <p:sldId id="449" r:id="rId13"/>
    <p:sldId id="270" r:id="rId14"/>
    <p:sldId id="272" r:id="rId15"/>
    <p:sldId id="268" r:id="rId16"/>
    <p:sldId id="447" r:id="rId17"/>
  </p:sldIdLst>
  <p:sldSz cx="12192000" cy="6858000"/>
  <p:notesSz cx="6797675" cy="99266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D6A8"/>
    <a:srgbClr val="00ABB5"/>
    <a:srgbClr val="B3D236"/>
    <a:srgbClr val="00C4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B00B7F-CAD8-43B9-928D-59AB5F2D6A47}" v="1" dt="2025-07-15T14:03:29.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676" autoAdjust="0"/>
  </p:normalViewPr>
  <p:slideViewPr>
    <p:cSldViewPr snapToGrid="0">
      <p:cViewPr varScale="1">
        <p:scale>
          <a:sx n="58" d="100"/>
          <a:sy n="58" d="100"/>
        </p:scale>
        <p:origin x="96" y="21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2BE453-F2C0-A890-49CB-D31E61B5349B}"/>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0D01CC2C-1436-05F7-0CA9-F5A0A1E44578}"/>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4FC9F68B-2522-4F8D-826B-D818E6E99FA5}" type="datetimeFigureOut">
              <a:rPr lang="en-GB"/>
              <a:pPr>
                <a:defRPr/>
              </a:pPr>
              <a:t>15/07/2025</a:t>
            </a:fld>
            <a:endParaRPr lang="en-GB"/>
          </a:p>
        </p:txBody>
      </p:sp>
      <p:sp>
        <p:nvSpPr>
          <p:cNvPr id="4" name="Footer Placeholder 3">
            <a:extLst>
              <a:ext uri="{FF2B5EF4-FFF2-40B4-BE49-F238E27FC236}">
                <a16:creationId xmlns:a16="http://schemas.microsoft.com/office/drawing/2014/main" id="{77F527A5-11EA-ED0F-4643-63201C7C0B5D}"/>
              </a:ext>
            </a:extLst>
          </p:cNvPr>
          <p:cNvSpPr>
            <a:spLocks noGrp="1"/>
          </p:cNvSpPr>
          <p:nvPr>
            <p:ph type="ftr" sz="quarter" idx="2"/>
          </p:nvPr>
        </p:nvSpPr>
        <p:spPr>
          <a:xfrm>
            <a:off x="0" y="9428163"/>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5" name="Slide Number Placeholder 4">
            <a:extLst>
              <a:ext uri="{FF2B5EF4-FFF2-40B4-BE49-F238E27FC236}">
                <a16:creationId xmlns:a16="http://schemas.microsoft.com/office/drawing/2014/main" id="{48159260-3418-6233-37F5-AB6E58A4E6CF}"/>
              </a:ext>
            </a:extLst>
          </p:cNvPr>
          <p:cNvSpPr>
            <a:spLocks noGrp="1"/>
          </p:cNvSpPr>
          <p:nvPr>
            <p:ph type="sldNum" sz="quarter" idx="3"/>
          </p:nvPr>
        </p:nvSpPr>
        <p:spPr>
          <a:xfrm>
            <a:off x="3849688" y="9428163"/>
            <a:ext cx="2946400" cy="498475"/>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C66E2546-7D50-41B4-B5AC-332C7D263E5D}" type="slidenum">
              <a:rPr lang="en-GB"/>
              <a:pPr>
                <a:defRPr/>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336CDDE-5C22-D2EA-DE4E-089A2BABF0B2}"/>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F3C59D21-B6F2-DED6-D2FB-BF31FF2D4A86}"/>
              </a:ext>
            </a:extLst>
          </p:cNvPr>
          <p:cNvSpPr>
            <a:spLocks noGrp="1"/>
          </p:cNvSpPr>
          <p:nvPr>
            <p:ph type="dt" idx="1"/>
          </p:nvPr>
        </p:nvSpPr>
        <p:spPr>
          <a:xfrm>
            <a:off x="3849688" y="0"/>
            <a:ext cx="2946400" cy="498475"/>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4C6C8F23-C8EE-4CF8-8627-5D2F2754F956}" type="datetimeFigureOut">
              <a:rPr lang="en-GB"/>
              <a:pPr>
                <a:defRPr/>
              </a:pPr>
              <a:t>15/07/2025</a:t>
            </a:fld>
            <a:endParaRPr lang="en-GB"/>
          </a:p>
        </p:txBody>
      </p:sp>
      <p:sp>
        <p:nvSpPr>
          <p:cNvPr id="4" name="Slide Image Placeholder 3">
            <a:extLst>
              <a:ext uri="{FF2B5EF4-FFF2-40B4-BE49-F238E27FC236}">
                <a16:creationId xmlns:a16="http://schemas.microsoft.com/office/drawing/2014/main" id="{0C1381FC-267F-8EC5-B4AB-3ABF47482911}"/>
              </a:ext>
            </a:extLst>
          </p:cNvPr>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A3DC81FA-8E11-2445-8EEE-B77AD2781B7C}"/>
              </a:ext>
            </a:extLst>
          </p:cNvPr>
          <p:cNvSpPr>
            <a:spLocks noGrp="1"/>
          </p:cNvSpPr>
          <p:nvPr>
            <p:ph type="body" sz="quarter" idx="3"/>
          </p:nvPr>
        </p:nvSpPr>
        <p:spPr>
          <a:xfrm>
            <a:off x="679450" y="4776788"/>
            <a:ext cx="5438775" cy="3908425"/>
          </a:xfrm>
          <a:prstGeom prst="rect">
            <a:avLst/>
          </a:prstGeom>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 name="Footer Placeholder 5">
            <a:extLst>
              <a:ext uri="{FF2B5EF4-FFF2-40B4-BE49-F238E27FC236}">
                <a16:creationId xmlns:a16="http://schemas.microsoft.com/office/drawing/2014/main" id="{A23205A3-8EB5-1A02-AD09-BB0A12B25445}"/>
              </a:ext>
            </a:extLst>
          </p:cNvPr>
          <p:cNvSpPr>
            <a:spLocks noGrp="1"/>
          </p:cNvSpPr>
          <p:nvPr>
            <p:ph type="ftr" sz="quarter" idx="4"/>
          </p:nvPr>
        </p:nvSpPr>
        <p:spPr>
          <a:xfrm>
            <a:off x="0" y="9428163"/>
            <a:ext cx="294640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CD49E1CF-7E2B-5271-DAC1-83CE51BCD6BC}"/>
              </a:ext>
            </a:extLst>
          </p:cNvPr>
          <p:cNvSpPr>
            <a:spLocks noGrp="1"/>
          </p:cNvSpPr>
          <p:nvPr>
            <p:ph type="sldNum" sz="quarter" idx="5"/>
          </p:nvPr>
        </p:nvSpPr>
        <p:spPr>
          <a:xfrm>
            <a:off x="3849688" y="9428163"/>
            <a:ext cx="2946400" cy="498475"/>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AEB807D6-D345-4E14-B9A2-0529A178585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38C683-9137-4122-84BD-5AA5692D6AF0}" type="slidenum">
              <a:rPr lang="en-GB" smtClean="0"/>
              <a:t>1</a:t>
            </a:fld>
            <a:endParaRPr lang="en-GB"/>
          </a:p>
        </p:txBody>
      </p:sp>
    </p:spTree>
    <p:extLst>
      <p:ext uri="{BB962C8B-B14F-4D97-AF65-F5344CB8AC3E}">
        <p14:creationId xmlns:p14="http://schemas.microsoft.com/office/powerpoint/2010/main" val="2097532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B46D7-A6CD-A230-440F-50E11B7D666F}"/>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A3915FD0-E4CE-BB06-7B23-3431F380099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1967EA6-1559-07AB-D0E7-353146F97B7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D786DB24-43C5-9B21-FDC9-C5B958E84C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10</a:t>
            </a:fld>
            <a:endParaRPr lang="en-GB" altLang="en-US">
              <a:latin typeface="Calibri" panose="020F0502020204030204" pitchFamily="34" charset="0"/>
            </a:endParaRPr>
          </a:p>
        </p:txBody>
      </p:sp>
    </p:spTree>
    <p:extLst>
      <p:ext uri="{BB962C8B-B14F-4D97-AF65-F5344CB8AC3E}">
        <p14:creationId xmlns:p14="http://schemas.microsoft.com/office/powerpoint/2010/main" val="973385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6B948-A274-66F5-05C2-FCFDC8D81FCA}"/>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733A76F0-51ED-C9AB-2B65-F3EC5A84A06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5679302-1F45-D8C8-17CC-8E02FE8C9AB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26109564-FF78-BCFB-F8B7-10E65F1FD8D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11</a:t>
            </a:fld>
            <a:endParaRPr lang="en-GB" altLang="en-US">
              <a:latin typeface="Calibri" panose="020F0502020204030204" pitchFamily="34" charset="0"/>
            </a:endParaRPr>
          </a:p>
        </p:txBody>
      </p:sp>
    </p:spTree>
    <p:extLst>
      <p:ext uri="{BB962C8B-B14F-4D97-AF65-F5344CB8AC3E}">
        <p14:creationId xmlns:p14="http://schemas.microsoft.com/office/powerpoint/2010/main" val="586657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C7585-1817-8580-D44A-55E8BB17D73E}"/>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BB41219C-4B7E-39AC-EBB8-7E6576AFFD6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B7240CB8-CD74-5A16-683C-BFF9777886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2B9CD5DD-B0AC-5804-BED6-1A1432031A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12</a:t>
            </a:fld>
            <a:endParaRPr lang="en-GB" altLang="en-US">
              <a:latin typeface="Calibri" panose="020F0502020204030204" pitchFamily="34" charset="0"/>
            </a:endParaRPr>
          </a:p>
        </p:txBody>
      </p:sp>
    </p:spTree>
    <p:extLst>
      <p:ext uri="{BB962C8B-B14F-4D97-AF65-F5344CB8AC3E}">
        <p14:creationId xmlns:p14="http://schemas.microsoft.com/office/powerpoint/2010/main" val="970279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F9C12BB-4EF4-C672-8658-2F2C4438C57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4FF1204-469A-2D60-1772-4C1896553FB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440B7D67-0DA8-D206-D6EE-CB4CD2640C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2</a:t>
            </a:fld>
            <a:endParaRPr lang="en-GB"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6C34A-3792-B27A-47F5-58A3FA3D9411}"/>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0AF2685-FB96-E575-29E7-C61C4141FD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C3EC321-02FA-3F31-EF22-E0E3F60AB7A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376FE495-FF73-366E-C76D-CA2F469F1EF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3</a:t>
            </a:fld>
            <a:endParaRPr lang="en-GB" altLang="en-US">
              <a:latin typeface="Calibri" panose="020F0502020204030204" pitchFamily="34" charset="0"/>
            </a:endParaRPr>
          </a:p>
        </p:txBody>
      </p:sp>
    </p:spTree>
    <p:extLst>
      <p:ext uri="{BB962C8B-B14F-4D97-AF65-F5344CB8AC3E}">
        <p14:creationId xmlns:p14="http://schemas.microsoft.com/office/powerpoint/2010/main" val="2755584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37DD4-9149-5CA7-0998-7E7689D7E0D1}"/>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3437657-269B-E2CF-3366-D9E4F8EAA57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5A76178-05D0-585D-161E-0676DFE6173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761E1233-3A12-B6D6-E7B1-3A48270258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4</a:t>
            </a:fld>
            <a:endParaRPr lang="en-GB" altLang="en-US">
              <a:latin typeface="Calibri" panose="020F0502020204030204" pitchFamily="34" charset="0"/>
            </a:endParaRPr>
          </a:p>
        </p:txBody>
      </p:sp>
    </p:spTree>
    <p:extLst>
      <p:ext uri="{BB962C8B-B14F-4D97-AF65-F5344CB8AC3E}">
        <p14:creationId xmlns:p14="http://schemas.microsoft.com/office/powerpoint/2010/main" val="3909639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64395-1270-C28E-041F-7C413234D382}"/>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B19E8A0-991D-1B0A-4645-31706B6C5A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E929721-742A-3F39-2244-4981D48D06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F0EDEE11-53E3-5192-8C46-E9127E1BA87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5</a:t>
            </a:fld>
            <a:endParaRPr lang="en-GB" altLang="en-US">
              <a:latin typeface="Calibri" panose="020F0502020204030204" pitchFamily="34" charset="0"/>
            </a:endParaRPr>
          </a:p>
        </p:txBody>
      </p:sp>
    </p:spTree>
    <p:extLst>
      <p:ext uri="{BB962C8B-B14F-4D97-AF65-F5344CB8AC3E}">
        <p14:creationId xmlns:p14="http://schemas.microsoft.com/office/powerpoint/2010/main" val="209956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4A084-B976-BD41-E089-A1452AC04D6A}"/>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2D92CF2-3A7B-8F22-E6FD-4DC981C195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862FFD2-91CC-1E92-C8E7-7C65014274E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EE2EE7C3-F96B-B86D-178C-015F03B0212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B98ABE-C587-4B3A-B70B-91F6FA1B626B}" type="slidenum">
              <a:rPr kumimoji="0" lang="en-GB"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175031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2B532-918F-BAB8-C366-5DE055E03A3B}"/>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97AD2772-4D64-3B77-5969-976CE952B5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82BD80B-29E4-E410-3932-37674E4AC88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7D8583D7-9DEB-68B1-9132-F5342E0BAEC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B98ABE-C587-4B3A-B70B-91F6FA1B626B}" type="slidenum">
              <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372726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6E62F-280F-2976-D535-C9DF5DDCEA63}"/>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ED26FA2C-F07C-6662-750C-BF6BA18DF7D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C1B3578A-698E-30CB-CD60-6D6124B8778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0D692EAD-EBB9-B1ED-6096-1372E61B82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BB98ABE-C587-4B3A-B70B-91F6FA1B626B}" type="slidenum">
              <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030735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96AF51-491F-6699-527E-B4B4F1575550}"/>
            </a:ext>
          </a:extLst>
        </p:cNvPr>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C601D5CB-2E63-6344-BCC7-480DE2A1831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0C044F96-9AF3-5E1D-6CEF-AD7173A4DD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GB" altLang="en-US" dirty="0"/>
          </a:p>
        </p:txBody>
      </p:sp>
      <p:sp>
        <p:nvSpPr>
          <p:cNvPr id="27652" name="Slide Number Placeholder 3">
            <a:extLst>
              <a:ext uri="{FF2B5EF4-FFF2-40B4-BE49-F238E27FC236}">
                <a16:creationId xmlns:a16="http://schemas.microsoft.com/office/drawing/2014/main" id="{0AC3A1E1-358D-4647-D0C1-1ADA0CFE265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B98ABE-C587-4B3A-B70B-91F6FA1B626B}" type="slidenum">
              <a:rPr lang="en-GB" altLang="en-US">
                <a:latin typeface="Calibri" panose="020F0502020204030204" pitchFamily="34" charset="0"/>
              </a:rPr>
              <a:pPr fontAlgn="base">
                <a:spcBef>
                  <a:spcPct val="0"/>
                </a:spcBef>
                <a:spcAft>
                  <a:spcPct val="0"/>
                </a:spcAft>
              </a:pPr>
              <a:t>9</a:t>
            </a:fld>
            <a:endParaRPr lang="en-GB" altLang="en-US">
              <a:latin typeface="Calibri" panose="020F0502020204030204" pitchFamily="34" charset="0"/>
            </a:endParaRPr>
          </a:p>
        </p:txBody>
      </p:sp>
    </p:spTree>
    <p:extLst>
      <p:ext uri="{BB962C8B-B14F-4D97-AF65-F5344CB8AC3E}">
        <p14:creationId xmlns:p14="http://schemas.microsoft.com/office/powerpoint/2010/main" val="234284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EF9009E-6D73-7B24-0F57-B35BC236909B}"/>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5" name="TextBox 3">
            <a:extLst>
              <a:ext uri="{FF2B5EF4-FFF2-40B4-BE49-F238E27FC236}">
                <a16:creationId xmlns:a16="http://schemas.microsoft.com/office/drawing/2014/main" id="{A93C8E34-36DE-684C-65EB-B3D17FE889C4}"/>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6" name="TextBox 4">
            <a:extLst>
              <a:ext uri="{FF2B5EF4-FFF2-40B4-BE49-F238E27FC236}">
                <a16:creationId xmlns:a16="http://schemas.microsoft.com/office/drawing/2014/main" id="{D6058737-9655-B6AB-D931-B80FEBC81142}"/>
              </a:ext>
            </a:extLst>
          </p:cNvPr>
          <p:cNvSpPr txBox="1">
            <a:spLocks noChangeArrowheads="1"/>
          </p:cNvSpPr>
          <p:nvPr/>
        </p:nvSpPr>
        <p:spPr bwMode="auto">
          <a:xfrm>
            <a:off x="7400925" y="6300788"/>
            <a:ext cx="42227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lvl1pPr>
              <a:defRPr b="0" baseline="0"/>
            </a:lvl1pPr>
            <a:lvl2pPr marL="742950" indent="-285750">
              <a:buFont typeface="Arial"/>
              <a:buChar char="•"/>
              <a:defRPr/>
            </a:lvl2pPr>
            <a:lvl3pPr marL="1257300" indent="-342900">
              <a:buFont typeface="Lucida Grande"/>
              <a:buChar char="-"/>
              <a:defRPr/>
            </a:lvl3pPr>
            <a:lvl4pPr marL="1714500" indent="-342900">
              <a:buClr>
                <a:srgbClr val="00ABB5"/>
              </a:buClr>
              <a:buFont typeface="Wingdings" charset="2"/>
              <a:buChar char="Ø"/>
              <a:defRPr/>
            </a:lvl4pPr>
            <a:lvl5pPr marL="2171700" indent="-342900">
              <a:buClr>
                <a:srgbClr val="00ABB5"/>
              </a:buClr>
              <a:buFont typeface="Lucida Grande"/>
              <a:buChar char="-"/>
              <a:defRPr/>
            </a:lvl5pPr>
            <a:lvl6pPr>
              <a:buClr>
                <a:srgbClr val="00ABB5"/>
              </a:buClr>
              <a:defRPr/>
            </a:lvl6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710655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EB42BA70-387D-7E76-8B4A-5460F7587D99}"/>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5" name="TextBox 3">
            <a:extLst>
              <a:ext uri="{FF2B5EF4-FFF2-40B4-BE49-F238E27FC236}">
                <a16:creationId xmlns:a16="http://schemas.microsoft.com/office/drawing/2014/main" id="{C4B6B1F7-2C14-E3DD-7D65-735F02769993}"/>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6" name="TextBox 4">
            <a:extLst>
              <a:ext uri="{FF2B5EF4-FFF2-40B4-BE49-F238E27FC236}">
                <a16:creationId xmlns:a16="http://schemas.microsoft.com/office/drawing/2014/main" id="{6995FAE3-3C52-7649-232E-C1A0EEBE81C9}"/>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Vertical Title 1"/>
          <p:cNvSpPr>
            <a:spLocks noGrp="1"/>
          </p:cNvSpPr>
          <p:nvPr>
            <p:ph type="title" orient="vert"/>
          </p:nvPr>
        </p:nvSpPr>
        <p:spPr>
          <a:xfrm>
            <a:off x="8911168" y="830264"/>
            <a:ext cx="2747433" cy="4759325"/>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666751" y="830264"/>
            <a:ext cx="8041216" cy="47593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52200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59259AC-6271-E8FB-3C44-4BF3474C8E0D}"/>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5" name="TextBox 3">
            <a:extLst>
              <a:ext uri="{FF2B5EF4-FFF2-40B4-BE49-F238E27FC236}">
                <a16:creationId xmlns:a16="http://schemas.microsoft.com/office/drawing/2014/main" id="{1BAB96CA-21AC-B800-63B3-2C738BDD2E92}"/>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6" name="TextBox 4">
            <a:extLst>
              <a:ext uri="{FF2B5EF4-FFF2-40B4-BE49-F238E27FC236}">
                <a16:creationId xmlns:a16="http://schemas.microsoft.com/office/drawing/2014/main" id="{B0585196-EFE7-9D3E-8EC6-AD62C15E5FA6}"/>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Tree>
    <p:extLst>
      <p:ext uri="{BB962C8B-B14F-4D97-AF65-F5344CB8AC3E}">
        <p14:creationId xmlns:p14="http://schemas.microsoft.com/office/powerpoint/2010/main" val="263699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DBD6D669-FC2D-34A5-B885-EFFE9FC806BF}"/>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6" name="TextBox 3">
            <a:extLst>
              <a:ext uri="{FF2B5EF4-FFF2-40B4-BE49-F238E27FC236}">
                <a16:creationId xmlns:a16="http://schemas.microsoft.com/office/drawing/2014/main" id="{8663EE29-9EBB-B7A3-E9CD-1048939700B4}"/>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7" name="TextBox 4">
            <a:extLst>
              <a:ext uri="{FF2B5EF4-FFF2-40B4-BE49-F238E27FC236}">
                <a16:creationId xmlns:a16="http://schemas.microsoft.com/office/drawing/2014/main" id="{E47ED4E4-9432-F4B4-E8B4-016FB7F9B528}"/>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685800" y="1887538"/>
            <a:ext cx="5384800" cy="370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273800" y="1887538"/>
            <a:ext cx="5384800" cy="370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60745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0495B2B-7A65-DF47-A711-5E37F22AFA23}"/>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8" name="TextBox 3">
            <a:extLst>
              <a:ext uri="{FF2B5EF4-FFF2-40B4-BE49-F238E27FC236}">
                <a16:creationId xmlns:a16="http://schemas.microsoft.com/office/drawing/2014/main" id="{205E8836-1393-293F-6C83-9CB100B3CB4F}"/>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9" name="TextBox 4">
            <a:extLst>
              <a:ext uri="{FF2B5EF4-FFF2-40B4-BE49-F238E27FC236}">
                <a16:creationId xmlns:a16="http://schemas.microsoft.com/office/drawing/2014/main" id="{D8E4B9D6-632A-5151-23A3-7C894A70E073}"/>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78298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B1BE6023-F982-84EE-FFFC-5B84E4C9E867}"/>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09C9803-14C3-E7D0-8725-54BBB0759673}"/>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5" name="TextBox 4">
            <a:extLst>
              <a:ext uri="{FF2B5EF4-FFF2-40B4-BE49-F238E27FC236}">
                <a16:creationId xmlns:a16="http://schemas.microsoft.com/office/drawing/2014/main" id="{939215DF-B9B8-EB77-AB94-13262D711F3B}"/>
              </a:ext>
            </a:extLst>
          </p:cNvPr>
          <p:cNvSpPr txBox="1">
            <a:spLocks noChangeArrowheads="1"/>
          </p:cNvSpPr>
          <p:nvPr/>
        </p:nvSpPr>
        <p:spPr bwMode="auto">
          <a:xfrm>
            <a:off x="7446963" y="6300788"/>
            <a:ext cx="41608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408520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BC1AE328-F59F-B241-3278-6E9D8144D2C6}"/>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3" name="TextBox 3">
            <a:extLst>
              <a:ext uri="{FF2B5EF4-FFF2-40B4-BE49-F238E27FC236}">
                <a16:creationId xmlns:a16="http://schemas.microsoft.com/office/drawing/2014/main" id="{6D3CB8A2-400F-D962-1111-174A316DB8ED}"/>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4" name="TextBox 4">
            <a:extLst>
              <a:ext uri="{FF2B5EF4-FFF2-40B4-BE49-F238E27FC236}">
                <a16:creationId xmlns:a16="http://schemas.microsoft.com/office/drawing/2014/main" id="{91C0EC94-A67C-3B82-6976-BEAB2BE19118}"/>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Tree>
    <p:extLst>
      <p:ext uri="{BB962C8B-B14F-4D97-AF65-F5344CB8AC3E}">
        <p14:creationId xmlns:p14="http://schemas.microsoft.com/office/powerpoint/2010/main" val="42506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75943A76-A7D4-B29F-0B86-D629156CD6E3}"/>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6" name="TextBox 3">
            <a:extLst>
              <a:ext uri="{FF2B5EF4-FFF2-40B4-BE49-F238E27FC236}">
                <a16:creationId xmlns:a16="http://schemas.microsoft.com/office/drawing/2014/main" id="{E0151848-BFF7-71FD-5335-8A7A2DC8E2DD}"/>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7" name="TextBox 4">
            <a:extLst>
              <a:ext uri="{FF2B5EF4-FFF2-40B4-BE49-F238E27FC236}">
                <a16:creationId xmlns:a16="http://schemas.microsoft.com/office/drawing/2014/main" id="{9977D6E5-2AB1-BEC5-67E0-3539B3502045}"/>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181083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72EE32D-2CB7-60F4-F6BA-A417611E6532}"/>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6" name="TextBox 3">
            <a:extLst>
              <a:ext uri="{FF2B5EF4-FFF2-40B4-BE49-F238E27FC236}">
                <a16:creationId xmlns:a16="http://schemas.microsoft.com/office/drawing/2014/main" id="{9A6BE454-5CC5-C382-4876-0F04F9CE4F1D}"/>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7" name="TextBox 4">
            <a:extLst>
              <a:ext uri="{FF2B5EF4-FFF2-40B4-BE49-F238E27FC236}">
                <a16:creationId xmlns:a16="http://schemas.microsoft.com/office/drawing/2014/main" id="{1AF70642-134E-7ACF-BF50-61B19F924C8A}"/>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108097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BA1B8261-700F-209E-23D0-DBFFF8DEC51B}"/>
              </a:ext>
            </a:extLst>
          </p:cNvPr>
          <p:cNvCxnSpPr/>
          <p:nvPr/>
        </p:nvCxnSpPr>
        <p:spPr>
          <a:xfrm>
            <a:off x="666750" y="6223000"/>
            <a:ext cx="10836275"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5" name="TextBox 3">
            <a:extLst>
              <a:ext uri="{FF2B5EF4-FFF2-40B4-BE49-F238E27FC236}">
                <a16:creationId xmlns:a16="http://schemas.microsoft.com/office/drawing/2014/main" id="{1672D8DA-7C3F-AF8A-9954-CAF0F321474D}"/>
              </a:ext>
            </a:extLst>
          </p:cNvPr>
          <p:cNvSpPr txBox="1">
            <a:spLocks noChangeArrowheads="1"/>
          </p:cNvSpPr>
          <p:nvPr/>
        </p:nvSpPr>
        <p:spPr bwMode="auto">
          <a:xfrm>
            <a:off x="584200" y="6307138"/>
            <a:ext cx="275113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r>
              <a:rPr lang="en-GB" altLang="en-US" sz="1200">
                <a:solidFill>
                  <a:srgbClr val="7F7F7F"/>
                </a:solidFill>
              </a:rPr>
              <a:t>Document title</a:t>
            </a:r>
          </a:p>
        </p:txBody>
      </p:sp>
      <p:sp>
        <p:nvSpPr>
          <p:cNvPr id="6" name="TextBox 4">
            <a:extLst>
              <a:ext uri="{FF2B5EF4-FFF2-40B4-BE49-F238E27FC236}">
                <a16:creationId xmlns:a16="http://schemas.microsoft.com/office/drawing/2014/main" id="{93FBDD4B-E119-AA85-F39F-295222E21A0D}"/>
              </a:ext>
            </a:extLst>
          </p:cNvPr>
          <p:cNvSpPr txBox="1">
            <a:spLocks noChangeArrowheads="1"/>
          </p:cNvSpPr>
          <p:nvPr/>
        </p:nvSpPr>
        <p:spPr bwMode="auto">
          <a:xfrm>
            <a:off x="7462838" y="6300788"/>
            <a:ext cx="41449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en-GB" altLang="en-US" sz="1200">
                <a:solidFill>
                  <a:srgbClr val="00ABB5"/>
                </a:solidFill>
              </a:rPr>
              <a:t>For Scotland's learners, with Scotland's educators</a:t>
            </a:r>
          </a:p>
        </p:txBody>
      </p:sp>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98900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1C58C3A-94EB-4CC2-B9DA-A003D0268C54}"/>
              </a:ext>
            </a:extLst>
          </p:cNvPr>
          <p:cNvSpPr>
            <a:spLocks noGrp="1" noChangeArrowheads="1"/>
          </p:cNvSpPr>
          <p:nvPr>
            <p:ph type="title"/>
          </p:nvPr>
        </p:nvSpPr>
        <p:spPr bwMode="auto">
          <a:xfrm>
            <a:off x="666750" y="830263"/>
            <a:ext cx="108362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8" name="Rectangle 3">
            <a:extLst>
              <a:ext uri="{FF2B5EF4-FFF2-40B4-BE49-F238E27FC236}">
                <a16:creationId xmlns:a16="http://schemas.microsoft.com/office/drawing/2014/main" id="{FA37D3C9-4F9A-45CC-E9AC-96A2E000ADCA}"/>
              </a:ext>
            </a:extLst>
          </p:cNvPr>
          <p:cNvSpPr>
            <a:spLocks noGrp="1" noChangeArrowheads="1"/>
          </p:cNvSpPr>
          <p:nvPr>
            <p:ph type="body" idx="1"/>
          </p:nvPr>
        </p:nvSpPr>
        <p:spPr bwMode="auto">
          <a:xfrm>
            <a:off x="685800" y="1887538"/>
            <a:ext cx="10817225" cy="370205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en-GB" altLang="en-US"/>
              <a:t>Main body style like this and leading into bullets:</a:t>
            </a:r>
          </a:p>
          <a:p>
            <a:pPr lvl="1"/>
            <a:r>
              <a:rPr lang="en-GB" altLang="en-US"/>
              <a:t>First level bullet</a:t>
            </a:r>
          </a:p>
          <a:p>
            <a:pPr lvl="2"/>
            <a:r>
              <a:rPr lang="en-GB" altLang="en-US"/>
              <a:t>Second level bullet</a:t>
            </a:r>
          </a:p>
          <a:p>
            <a:pPr lvl="3"/>
            <a:r>
              <a:rPr lang="en-GB" altLang="en-US"/>
              <a:t>Third level bullet</a:t>
            </a:r>
          </a:p>
          <a:p>
            <a:pPr lvl="4"/>
            <a:r>
              <a:rPr lang="en-GB" altLang="en-US"/>
              <a:t>Fourth level</a:t>
            </a:r>
          </a:p>
          <a:p>
            <a:pPr lvl="4"/>
            <a:r>
              <a:rPr lang="en-GB" altLang="en-US"/>
              <a:t>Fifth level</a:t>
            </a:r>
          </a:p>
        </p:txBody>
      </p:sp>
      <p:sp>
        <p:nvSpPr>
          <p:cNvPr id="1029" name="Text Box 7">
            <a:extLst>
              <a:ext uri="{FF2B5EF4-FFF2-40B4-BE49-F238E27FC236}">
                <a16:creationId xmlns:a16="http://schemas.microsoft.com/office/drawing/2014/main" id="{4D5FBAB3-624A-767F-3FA5-7E2C16EED505}"/>
              </a:ext>
            </a:extLst>
          </p:cNvPr>
          <p:cNvSpPr txBox="1">
            <a:spLocks noChangeArrowheads="1"/>
          </p:cNvSpPr>
          <p:nvPr/>
        </p:nvSpPr>
        <p:spPr bwMode="auto">
          <a:xfrm>
            <a:off x="7127875" y="6303963"/>
            <a:ext cx="4511675" cy="274637"/>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fontAlgn="auto" hangingPunct="1">
              <a:spcBef>
                <a:spcPct val="50000"/>
              </a:spcBef>
              <a:spcAft>
                <a:spcPts val="0"/>
              </a:spcAft>
              <a:defRPr/>
            </a:pPr>
            <a:r>
              <a:rPr lang="en-GB" sz="1200" dirty="0">
                <a:solidFill>
                  <a:srgbClr val="00ABB5"/>
                </a:solidFill>
              </a:rPr>
              <a:t>For Scotland's learners, with Scotland's educators</a:t>
            </a:r>
          </a:p>
        </p:txBody>
      </p:sp>
      <p:sp>
        <p:nvSpPr>
          <p:cNvPr id="1030" name="Picture 9" descr="Education Scotland White (higher res)">
            <a:extLst>
              <a:ext uri="{FF2B5EF4-FFF2-40B4-BE49-F238E27FC236}">
                <a16:creationId xmlns:a16="http://schemas.microsoft.com/office/drawing/2014/main" id="{479396B5-E09C-8A1E-4E4E-5035DD5B1D3C}"/>
              </a:ext>
            </a:extLst>
          </p:cNvPr>
          <p:cNvSpPr>
            <a:spLocks noChangeAspect="1" noChangeArrowheads="1"/>
          </p:cNvSpPr>
          <p:nvPr/>
        </p:nvSpPr>
        <p:spPr bwMode="auto">
          <a:xfrm>
            <a:off x="9359900" y="5892800"/>
            <a:ext cx="2159000" cy="647700"/>
          </a:xfrm>
          <a:prstGeom prst="rect">
            <a:avLst/>
          </a:prstGeom>
          <a:noFill/>
          <a:ln>
            <a:noFill/>
          </a:ln>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ts val="0"/>
              </a:spcBef>
              <a:spcAft>
                <a:spcPts val="0"/>
              </a:spcAft>
              <a:defRPr/>
            </a:pPr>
            <a:endParaRPr lang="en-US"/>
          </a:p>
        </p:txBody>
      </p:sp>
      <p:cxnSp>
        <p:nvCxnSpPr>
          <p:cNvPr id="3" name="Straight Connector 2">
            <a:extLst>
              <a:ext uri="{FF2B5EF4-FFF2-40B4-BE49-F238E27FC236}">
                <a16:creationId xmlns:a16="http://schemas.microsoft.com/office/drawing/2014/main" id="{DDE5F5BC-2FC5-B285-F78A-A27AFA12E15A}"/>
              </a:ext>
            </a:extLst>
          </p:cNvPr>
          <p:cNvCxnSpPr>
            <a:endCxn id="1030" idx="3"/>
          </p:cNvCxnSpPr>
          <p:nvPr/>
        </p:nvCxnSpPr>
        <p:spPr>
          <a:xfrm flipV="1">
            <a:off x="676275" y="6216650"/>
            <a:ext cx="10842625" cy="41275"/>
          </a:xfrm>
          <a:prstGeom prst="line">
            <a:avLst/>
          </a:prstGeom>
          <a:ln w="12700" cmpd="sng">
            <a:solidFill>
              <a:srgbClr val="B3D236"/>
            </a:solidFill>
          </a:ln>
          <a:effectLst/>
        </p:spPr>
        <p:style>
          <a:lnRef idx="2">
            <a:schemeClr val="accent1"/>
          </a:lnRef>
          <a:fillRef idx="0">
            <a:schemeClr val="accent1"/>
          </a:fillRef>
          <a:effectRef idx="1">
            <a:schemeClr val="accent1"/>
          </a:effectRef>
          <a:fontRef idx="minor">
            <a:schemeClr val="tx1"/>
          </a:fontRef>
        </p:style>
      </p:cxnSp>
      <p:sp>
        <p:nvSpPr>
          <p:cNvPr id="8" name="Text Box 7">
            <a:extLst>
              <a:ext uri="{FF2B5EF4-FFF2-40B4-BE49-F238E27FC236}">
                <a16:creationId xmlns:a16="http://schemas.microsoft.com/office/drawing/2014/main" id="{904C0C60-494F-6AC3-EDA1-83F91137BBA5}"/>
              </a:ext>
            </a:extLst>
          </p:cNvPr>
          <p:cNvSpPr txBox="1">
            <a:spLocks noChangeArrowheads="1"/>
          </p:cNvSpPr>
          <p:nvPr/>
        </p:nvSpPr>
        <p:spPr bwMode="auto">
          <a:xfrm>
            <a:off x="587375" y="6303963"/>
            <a:ext cx="4513263" cy="274637"/>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auto" hangingPunct="1">
              <a:spcBef>
                <a:spcPct val="50000"/>
              </a:spcBef>
              <a:spcAft>
                <a:spcPts val="0"/>
              </a:spcAft>
              <a:defRPr/>
            </a:pPr>
            <a:r>
              <a:rPr lang="en-GB" sz="1200" dirty="0">
                <a:solidFill>
                  <a:schemeClr val="tx1">
                    <a:lumMod val="50000"/>
                    <a:lumOff val="50000"/>
                  </a:schemeClr>
                </a:solidFill>
              </a:rPr>
              <a:t>Document title</a:t>
            </a:r>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Lst>
  <p:txStyles>
    <p:title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ABB5"/>
          </a:solidFill>
          <a:latin typeface="Arial" charset="0"/>
          <a:cs typeface="Arial" charset="0"/>
        </a:defRPr>
      </a:lvl2pPr>
      <a:lvl3pPr algn="l" rtl="0" eaLnBrk="1" fontAlgn="base" hangingPunct="1">
        <a:spcBef>
          <a:spcPct val="0"/>
        </a:spcBef>
        <a:spcAft>
          <a:spcPct val="0"/>
        </a:spcAft>
        <a:defRPr sz="3000" b="1">
          <a:solidFill>
            <a:srgbClr val="00ABB5"/>
          </a:solidFill>
          <a:latin typeface="Arial" charset="0"/>
          <a:cs typeface="Arial" charset="0"/>
        </a:defRPr>
      </a:lvl3pPr>
      <a:lvl4pPr algn="l" rtl="0" eaLnBrk="1" fontAlgn="base" hangingPunct="1">
        <a:spcBef>
          <a:spcPct val="0"/>
        </a:spcBef>
        <a:spcAft>
          <a:spcPct val="0"/>
        </a:spcAft>
        <a:defRPr sz="3000" b="1">
          <a:solidFill>
            <a:srgbClr val="00ABB5"/>
          </a:solidFill>
          <a:latin typeface="Arial" charset="0"/>
          <a:cs typeface="Arial" charset="0"/>
        </a:defRPr>
      </a:lvl4pPr>
      <a:lvl5pPr algn="l" rtl="0" eaLnBrk="1" fontAlgn="base" hangingPunct="1">
        <a:spcBef>
          <a:spcPct val="0"/>
        </a:spcBef>
        <a:spcAft>
          <a:spcPct val="0"/>
        </a:spcAft>
        <a:defRPr sz="3000" b="1">
          <a:solidFill>
            <a:srgbClr val="00ABB5"/>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p:titleStyle>
    <p:bodyStyle>
      <a:lvl1pPr algn="l" rtl="0" eaLnBrk="1" fontAlgn="base" hangingPunct="1">
        <a:spcBef>
          <a:spcPct val="20000"/>
        </a:spcBef>
        <a:spcAft>
          <a:spcPct val="0"/>
        </a:spcAft>
        <a:buFont typeface="Arial" panose="020B0604020202020204" pitchFamily="34" charset="0"/>
        <a:defRPr sz="2000">
          <a:solidFill>
            <a:srgbClr val="595959"/>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panose="020B0604020202020204" pitchFamily="34" charset="0"/>
        <a:buChar char="•"/>
        <a:defRPr sz="2000">
          <a:solidFill>
            <a:srgbClr val="595959"/>
          </a:solidFill>
          <a:latin typeface="+mn-lt"/>
          <a:cs typeface="+mn-cs"/>
        </a:defRPr>
      </a:lvl2pPr>
      <a:lvl3pPr marL="1257300" indent="-342900" algn="l" rtl="0" eaLnBrk="1" fontAlgn="base" hangingPunct="1">
        <a:spcBef>
          <a:spcPct val="20000"/>
        </a:spcBef>
        <a:spcAft>
          <a:spcPct val="0"/>
        </a:spcAft>
        <a:buClr>
          <a:srgbClr val="00ABB5"/>
        </a:buClr>
        <a:buFont typeface="Lucida Grande"/>
        <a:buChar char="-"/>
        <a:defRPr sz="2000">
          <a:solidFill>
            <a:srgbClr val="595959"/>
          </a:solidFill>
          <a:latin typeface="+mn-lt"/>
          <a:cs typeface="+mn-cs"/>
        </a:defRPr>
      </a:lvl3pPr>
      <a:lvl4pPr marL="1714500" indent="-342900" algn="l" rtl="0" eaLnBrk="1" fontAlgn="base" hangingPunct="1">
        <a:spcBef>
          <a:spcPct val="20000"/>
        </a:spcBef>
        <a:spcAft>
          <a:spcPct val="0"/>
        </a:spcAft>
        <a:buClr>
          <a:srgbClr val="00ABB5"/>
        </a:buClr>
        <a:buFont typeface="Wingdings" panose="05000000000000000000" pitchFamily="2" charset="2"/>
        <a:buChar char="Ø"/>
        <a:defRPr sz="2000">
          <a:solidFill>
            <a:srgbClr val="595959"/>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rgbClr val="595959"/>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thirdspace.scot/wp-content/uploads/2022/06/NAIT-Supporting-Autistic-Learners-with-Bereavement-Guidance-2022.pdf" TargetMode="External"/><Relationship Id="rId3" Type="http://schemas.openxmlformats.org/officeDocument/2006/relationships/image" Target="../media/image2.jpg"/><Relationship Id="rId7" Type="http://schemas.openxmlformats.org/officeDocument/2006/relationships/hyperlink" Target="https://sendbereavement.lgfl.org.uk/SEN1.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sites.google.com/edubuzz.org/bereavementlossgrief/ways-of-helping-a-child-or-young-person-with-asn" TargetMode="External"/><Relationship Id="rId5" Type="http://schemas.openxmlformats.org/officeDocument/2006/relationships/hyperlink" Target="https://education.gov.scot/resources/education-additional-support-for-learning-scotland-act-2004/" TargetMode="Externa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8" Type="http://schemas.openxmlformats.org/officeDocument/2006/relationships/hyperlink" Target="https://www.petalsupport.com/" TargetMode="External"/><Relationship Id="rId13" Type="http://schemas.openxmlformats.org/officeDocument/2006/relationships/hyperlink" Target="http://www.uksobs.org/" TargetMode="External"/><Relationship Id="rId3" Type="http://schemas.openxmlformats.org/officeDocument/2006/relationships/image" Target="../media/image7.jpg"/><Relationship Id="rId7" Type="http://schemas.openxmlformats.org/officeDocument/2006/relationships/hyperlink" Target="https://www.winstonswish.org/supporting-you/support-for-schools/" TargetMode="External"/><Relationship Id="rId12" Type="http://schemas.openxmlformats.org/officeDocument/2006/relationships/hyperlink" Target="mailto:info@sudc.org.uk"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griefencounter.org.uk/professionals-schools/" TargetMode="External"/><Relationship Id="rId11" Type="http://schemas.openxmlformats.org/officeDocument/2006/relationships/hyperlink" Target="https://sudc.org.uk/" TargetMode="External"/><Relationship Id="rId5" Type="http://schemas.openxmlformats.org/officeDocument/2006/relationships/hyperlink" Target="https://www.childbereavementuk.org/" TargetMode="External"/><Relationship Id="rId10" Type="http://schemas.openxmlformats.org/officeDocument/2006/relationships/hyperlink" Target="tel:+448088026161" TargetMode="External"/><Relationship Id="rId4" Type="http://schemas.openxmlformats.org/officeDocument/2006/relationships/hyperlink" Target="https://www.childbereavementuk.org/online-learning-for-schools" TargetMode="External"/><Relationship Id="rId9" Type="http://schemas.openxmlformats.org/officeDocument/2006/relationships/hyperlink" Target="https://www.crusescotland.org.uk/"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samaritans.org/how-we-can-help/schools/step-step/" TargetMode="External"/><Relationship Id="rId3" Type="http://schemas.openxmlformats.org/officeDocument/2006/relationships/hyperlink" Target="https://www.ataloss.org/" TargetMode="External"/><Relationship Id="rId7" Type="http://schemas.openxmlformats.org/officeDocument/2006/relationships/hyperlink" Target="http://www.petalsupport.com/" TargetMode="External"/><Relationship Id="rId12" Type="http://schemas.openxmlformats.org/officeDocument/2006/relationships/image" Target="../media/image80.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notredamecentre.org.uk/seasons-for-growth/" TargetMode="External"/><Relationship Id="rId11" Type="http://schemas.openxmlformats.org/officeDocument/2006/relationships/image" Target="../media/image8.png"/><Relationship Id="rId5" Type="http://schemas.openxmlformats.org/officeDocument/2006/relationships/hyperlink" Target="https://www.winstonswish.org/coronavirus-funerals-alternative-goodbyes/" TargetMode="External"/><Relationship Id="rId10" Type="http://schemas.openxmlformats.org/officeDocument/2006/relationships/hyperlink" Target="https://www.lastingpost.com/" TargetMode="External"/><Relationship Id="rId4" Type="http://schemas.openxmlformats.org/officeDocument/2006/relationships/hyperlink" Target="https://www.childbereavementuk.org/" TargetMode="External"/><Relationship Id="rId9" Type="http://schemas.openxmlformats.org/officeDocument/2006/relationships/hyperlink" Target="https://www.crusescotland.org.uk/"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goodlifedeathgrief.org.uk/workplace_employers_pastoral/" TargetMode="External"/><Relationship Id="rId3" Type="http://schemas.openxmlformats.org/officeDocument/2006/relationships/image" Target="../media/image2.jpg"/><Relationship Id="rId7" Type="http://schemas.openxmlformats.org/officeDocument/2006/relationships/hyperlink" Target="https://childhoodbereavementnetwork.org.uk/if-you-need-help-around-death/schools/growing-grief-awareness/start-your-audi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childhoodbereavementnetwork.org.uk/about-1/what-we-do/our-priorities/growing-grief-awareness" TargetMode="External"/><Relationship Id="rId11" Type="http://schemas.openxmlformats.org/officeDocument/2006/relationships/hyperlink" Target="https://blogs.glowscotland.org.uk/er/public/healthierminds/uploads/sites/18270/2024/07/04123501/Community-Approach-to-Supporting-Bereavement-Loss-and-Grief-Guidelines-July-24-Updates.pdf" TargetMode="External"/><Relationship Id="rId5" Type="http://schemas.openxmlformats.org/officeDocument/2006/relationships/image" Target="../media/image4.png"/><Relationship Id="rId10" Type="http://schemas.openxmlformats.org/officeDocument/2006/relationships/hyperlink" Target="https://www.goodlifedeathgrief.org.uk/file-download/57/Updated_toolkit_(2).pdf" TargetMode="External"/><Relationship Id="rId4" Type="http://schemas.openxmlformats.org/officeDocument/2006/relationships/image" Target="../media/image3.png"/><Relationship Id="rId9" Type="http://schemas.openxmlformats.org/officeDocument/2006/relationships/hyperlink" Target="https://education.gov.scot/resources/the-cycle-of-wellbei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odlifedeathgrief.org.uk/about-charter-schools-res-erblg/" TargetMode="External"/><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hyperlink" Target="https://honestconversations.lgfl.org.uk/" TargetMode="External"/><Relationship Id="rId4" Type="http://schemas.openxmlformats.org/officeDocument/2006/relationships/hyperlink" Target="https://www.goodlifedeathgrief.org.uk/file-download/56/1525951432_The_Resilience_Project.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goodlifedeathgrief.org.uk/about-charter-schools-res-erbl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goodlifedeathgrief.org.uk/file-download/56/1525951432_The_Resilience_Proje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hildbereavementuk.org/what-is-grief-animation" TargetMode="External"/><Relationship Id="rId7"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hyperlink" Target="https://www.childbereavementuk.org/childrens-understanding-of-death-at-different-ages" TargetMode="External"/><Relationship Id="rId4" Type="http://schemas.openxmlformats.org/officeDocument/2006/relationships/hyperlink" Target="https://www.childbereavementuk.org/puddle-jumpin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childbereavementuk.org/primary-schools-supporting-bereaved-children" TargetMode="External"/><Relationship Id="rId3" Type="http://schemas.openxmlformats.org/officeDocument/2006/relationships/hyperlink" Target="https://www.crusescotland.org.uk/media/1225/crusescot_timewithchildren2022.pdf" TargetMode="External"/><Relationship Id="rId7" Type="http://schemas.openxmlformats.org/officeDocument/2006/relationships/hyperlink" Target="https://www.youtube.com/watch?v=PMKxw6K_Boc" TargetMode="External"/><Relationship Id="rId12"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childbereavementuk.org/early-years-supporting-bereaved-children" TargetMode="External"/><Relationship Id="rId11" Type="http://schemas.openxmlformats.org/officeDocument/2006/relationships/image" Target="../media/image5.jpg"/><Relationship Id="rId5" Type="http://schemas.openxmlformats.org/officeDocument/2006/relationships/hyperlink" Target="http://www.sad.scot.nhs.uk/bereavement/children-who-are-bereaved/" TargetMode="External"/><Relationship Id="rId10" Type="http://schemas.openxmlformats.org/officeDocument/2006/relationships/image" Target="../media/image4.png"/><Relationship Id="rId4" Type="http://schemas.openxmlformats.org/officeDocument/2006/relationships/hyperlink" Target="https://www.childbereavementuk.org/explaining-death-and-dying-to-children" TargetMode="External"/><Relationship Id="rId9" Type="http://schemas.openxmlformats.org/officeDocument/2006/relationships/hyperlink" Target="https://www.childbereavementuk.org/secondary-schools-supporting-bereaved-childre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hildbereavementuk.org/Listing/Category/working-with-bereaved-families" TargetMode="External"/><Relationship Id="rId7"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Informed%20level%20|%20Inclusion,%20wellbeing%20and%20equalities%20framework%20|%20Leading%20professional%20learning%20|%20Professional%20Learning%20|%20Education%20Scotland" TargetMode="External"/><Relationship Id="rId5" Type="http://schemas.openxmlformats.org/officeDocument/2006/relationships/hyperlink" Target="https://www.lastingpost.com/" TargetMode="External"/><Relationship Id="rId4" Type="http://schemas.openxmlformats.org/officeDocument/2006/relationships/hyperlink" Target="https://www.childbereavementuk.org/Pages/FAQs/Category/faiths-beliefs-cultures-and-communiti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blogs.glowscotland.org.uk/er/public/healthierminds/uploads/sites/18270/2024/07/04123501/Community-Approach-to-Supporting-Bereavement-Loss-and-Grief-Guidelines-July-24-Updates.pdf" TargetMode="External"/><Relationship Id="rId7"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childbereavementuk.org/pages/category/books-resources" TargetMode="External"/><Relationship Id="rId5" Type="http://schemas.openxmlformats.org/officeDocument/2006/relationships/hyperlink" Target="https://childrensbooksireland.ie/sites/default/files/2021-08/CBI_Book_List_Grief.pdf" TargetMode="External"/><Relationship Id="rId4" Type="http://schemas.openxmlformats.org/officeDocument/2006/relationships/hyperlink" Target="https://www.goodlifedeathgrief.org.uk/file-download/57/Updated_toolkit_(2).pdf"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uktraumacouncil.org/resources/traumatic-bereavement" TargetMode="External"/><Relationship Id="rId3" Type="http://schemas.openxmlformats.org/officeDocument/2006/relationships/image" Target="../media/image2.jpg"/><Relationship Id="rId7" Type="http://schemas.openxmlformats.org/officeDocument/2006/relationships/hyperlink" Target="https://uktraumacouncil.org/resources/critical-incidents?cn-reloaded=1" TargetMode="External"/><Relationship Id="rId12" Type="http://schemas.openxmlformats.org/officeDocument/2006/relationships/hyperlink" Target="https://sudc.org.uk/wp-content/uploads/2024/07/SUDCUK-A4-SCHOOL-TOOLKIT-2024_FINAL_DIGI.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bereavement.lgfl.org.uk/" TargetMode="External"/><Relationship Id="rId11" Type="http://schemas.openxmlformats.org/officeDocument/2006/relationships/hyperlink" Target="https://www.childbereavementuk.org/explaining-to-a-child-that-someone-has-died-by-suicide" TargetMode="External"/><Relationship Id="rId5" Type="http://schemas.openxmlformats.org/officeDocument/2006/relationships/image" Target="../media/image5.jpg"/><Relationship Id="rId10" Type="http://schemas.openxmlformats.org/officeDocument/2006/relationships/hyperlink" Target="https://blogs.glowscotland.org.uk/er/public/healthierminds/uploads/sites/18270/2022/04/07083627/Step-By-Step-Help-when-we-needed-it-most.pdf" TargetMode="External"/><Relationship Id="rId4" Type="http://schemas.openxmlformats.org/officeDocument/2006/relationships/image" Target="../media/image4.png"/><Relationship Id="rId9" Type="http://schemas.openxmlformats.org/officeDocument/2006/relationships/hyperlink" Target="https://www.samaritans.org/how-we-can-help/schools/step-step/step-step-resour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089" y="224625"/>
            <a:ext cx="8977724" cy="782320"/>
          </a:xfrm>
        </p:spPr>
        <p:txBody>
          <a:bodyPr/>
          <a:lstStyle/>
          <a:p>
            <a:r>
              <a:rPr lang="en-GB" b="1" dirty="0">
                <a:solidFill>
                  <a:srgbClr val="00ABB5"/>
                </a:solidFill>
              </a:rPr>
              <a:t>Useful Resources and contacts</a:t>
            </a:r>
          </a:p>
        </p:txBody>
      </p:sp>
      <p:sp>
        <p:nvSpPr>
          <p:cNvPr id="10" name="TextBox 9"/>
          <p:cNvSpPr txBox="1"/>
          <p:nvPr/>
        </p:nvSpPr>
        <p:spPr>
          <a:xfrm>
            <a:off x="6985652" y="6364613"/>
            <a:ext cx="3966366" cy="261610"/>
          </a:xfrm>
          <a:prstGeom prst="rect">
            <a:avLst/>
          </a:prstGeom>
          <a:noFill/>
        </p:spPr>
        <p:txBody>
          <a:bodyPr wrap="square" rtlCol="0">
            <a:spAutoFit/>
          </a:bodyPr>
          <a:lstStyle/>
          <a:p>
            <a:pPr algn="ctr"/>
            <a:r>
              <a:rPr lang="en-GB" sz="1100" b="1" dirty="0">
                <a:solidFill>
                  <a:schemeClr val="bg1"/>
                </a:solidFill>
              </a:rPr>
              <a:t>For Scotland’s learners with Scotland’s educators</a:t>
            </a:r>
          </a:p>
        </p:txBody>
      </p:sp>
      <p:sp>
        <p:nvSpPr>
          <p:cNvPr id="8" name="Rectangle 7">
            <a:extLst>
              <a:ext uri="{FF2B5EF4-FFF2-40B4-BE49-F238E27FC236}">
                <a16:creationId xmlns:a16="http://schemas.microsoft.com/office/drawing/2014/main" id="{EF93AD39-9A13-97F0-5477-04DB4650B844}"/>
              </a:ext>
              <a:ext uri="{C183D7F6-B498-43B3-948B-1728B52AA6E4}">
                <adec:decorative xmlns:adec="http://schemas.microsoft.com/office/drawing/2017/decorative" val="1"/>
              </a:ext>
            </a:extLst>
          </p:cNvPr>
          <p:cNvSpPr/>
          <p:nvPr/>
        </p:nvSpPr>
        <p:spPr>
          <a:xfrm>
            <a:off x="0" y="5869398"/>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7" name="Content Placeholder 6" descr="A colorful line of circles and dots listing the following content:&#10;Who can I call for advice?&#10;A whole school approach&#10;Curriculum resources&#10;Grief, grief reactions,children's understanding of death, supporting bereaved children and young people, traumatic death including sudden death/suicide&#10;Supporting families including awareness of faith traditions&#10;Additional support needs&#10;Resources&#10;Helpful Organisations">
            <a:extLst>
              <a:ext uri="{FF2B5EF4-FFF2-40B4-BE49-F238E27FC236}">
                <a16:creationId xmlns:a16="http://schemas.microsoft.com/office/drawing/2014/main" id="{61590E23-619D-8F85-905E-B033D9D0C62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42459" y="1189418"/>
            <a:ext cx="10275184" cy="5779792"/>
          </a:xfrm>
        </p:spPr>
      </p:pic>
    </p:spTree>
    <p:extLst>
      <p:ext uri="{BB962C8B-B14F-4D97-AF65-F5344CB8AC3E}">
        <p14:creationId xmlns:p14="http://schemas.microsoft.com/office/powerpoint/2010/main" val="673772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8755A-2111-BACA-E82A-A5D6291797BF}"/>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AB9262F1-7002-A6C3-F0CE-B1B1AB0C7A0F}"/>
              </a:ext>
            </a:extLst>
          </p:cNvPr>
          <p:cNvSpPr>
            <a:spLocks noGrp="1" noChangeArrowheads="1"/>
          </p:cNvSpPr>
          <p:nvPr>
            <p:ph type="title"/>
          </p:nvPr>
        </p:nvSpPr>
        <p:spPr>
          <a:xfrm>
            <a:off x="611188" y="525463"/>
            <a:ext cx="11050587" cy="782637"/>
          </a:xfrm>
        </p:spPr>
        <p:txBody>
          <a:bodyPr/>
          <a:lstStyle/>
          <a:p>
            <a:r>
              <a:rPr lang="en-GB" altLang="en-US" dirty="0"/>
              <a:t>Bereavement and additional support needs</a:t>
            </a:r>
          </a:p>
        </p:txBody>
      </p:sp>
      <p:pic>
        <p:nvPicPr>
          <p:cNvPr id="7" name="Picture 6" descr="A blue and white globe">
            <a:extLst>
              <a:ext uri="{FF2B5EF4-FFF2-40B4-BE49-F238E27FC236}">
                <a16:creationId xmlns:a16="http://schemas.microsoft.com/office/drawing/2014/main" id="{F180E0C8-7015-05EE-5F9C-F15754369A9B}"/>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07364" y="4328302"/>
            <a:ext cx="444847" cy="422465"/>
          </a:xfrm>
          <a:prstGeom prst="rect">
            <a:avLst/>
          </a:prstGeom>
        </p:spPr>
      </p:pic>
      <p:pic>
        <p:nvPicPr>
          <p:cNvPr id="9" name="Picture 8" descr="A blue and white globe">
            <a:extLst>
              <a:ext uri="{FF2B5EF4-FFF2-40B4-BE49-F238E27FC236}">
                <a16:creationId xmlns:a16="http://schemas.microsoft.com/office/drawing/2014/main" id="{380E625B-3E7F-0AC9-54E3-AB632CE7C31B}"/>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93068" y="5091100"/>
            <a:ext cx="444847" cy="422465"/>
          </a:xfrm>
          <a:prstGeom prst="rect">
            <a:avLst/>
          </a:prstGeom>
        </p:spPr>
      </p:pic>
      <p:pic>
        <p:nvPicPr>
          <p:cNvPr id="6" name="Picture 5" descr="A blue  document with white text and a W on it to signify a word document">
            <a:extLst>
              <a:ext uri="{FF2B5EF4-FFF2-40B4-BE49-F238E27FC236}">
                <a16:creationId xmlns:a16="http://schemas.microsoft.com/office/drawing/2014/main" id="{9E03FEB1-0A1D-9ABF-405C-05F296F6CBF6}"/>
              </a:ext>
            </a:extLst>
          </p:cNvPr>
          <p:cNvPicPr>
            <a:picLocks noChangeAspect="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89780" y="5771767"/>
            <a:ext cx="480017" cy="554420"/>
          </a:xfrm>
          <a:prstGeom prst="rect">
            <a:avLst/>
          </a:prstGeom>
        </p:spPr>
      </p:pic>
      <p:sp>
        <p:nvSpPr>
          <p:cNvPr id="8" name="Rectangle 7">
            <a:extLst>
              <a:ext uri="{FF2B5EF4-FFF2-40B4-BE49-F238E27FC236}">
                <a16:creationId xmlns:a16="http://schemas.microsoft.com/office/drawing/2014/main" id="{00581016-E610-76F1-8E89-430CF7E48187}"/>
              </a:ext>
              <a:ext uri="{C183D7F6-B498-43B3-948B-1728B52AA6E4}">
                <adec:decorative xmlns:adec="http://schemas.microsoft.com/office/drawing/2017/decorative" val="1"/>
              </a:ext>
            </a:extLst>
          </p:cNvPr>
          <p:cNvSpPr/>
          <p:nvPr/>
        </p:nvSpPr>
        <p:spPr>
          <a:xfrm>
            <a:off x="0" y="6177906"/>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628" name="Content Placeholder 2">
            <a:extLst>
              <a:ext uri="{FF2B5EF4-FFF2-40B4-BE49-F238E27FC236}">
                <a16:creationId xmlns:a16="http://schemas.microsoft.com/office/drawing/2014/main" id="{C21BA283-7128-91ED-5ADB-544A95FD4DE6}"/>
              </a:ext>
            </a:extLst>
          </p:cNvPr>
          <p:cNvSpPr>
            <a:spLocks noGrp="1" noChangeArrowheads="1"/>
          </p:cNvSpPr>
          <p:nvPr>
            <p:ph idx="1"/>
          </p:nvPr>
        </p:nvSpPr>
        <p:spPr>
          <a:xfrm>
            <a:off x="1019175" y="1508125"/>
            <a:ext cx="10521950" cy="3497263"/>
          </a:xfrm>
        </p:spPr>
        <p:txBody>
          <a:bodyPr/>
          <a:lstStyle/>
          <a:p>
            <a:pPr>
              <a:buClr>
                <a:srgbClr val="00ABB5"/>
              </a:buClr>
            </a:pPr>
            <a:r>
              <a:rPr lang="en-GB" altLang="en-US" b="1" dirty="0">
                <a:solidFill>
                  <a:schemeClr val="tx2">
                    <a:lumMod val="50000"/>
                  </a:schemeClr>
                </a:solidFill>
              </a:rPr>
              <a:t>Bereavement as an </a:t>
            </a:r>
            <a:r>
              <a:rPr lang="en-GB" altLang="en-US" b="1" dirty="0">
                <a:solidFill>
                  <a:schemeClr val="tx2">
                    <a:lumMod val="50000"/>
                  </a:schemeClr>
                </a:solidFill>
                <a:hlinkClick r:id="rId5"/>
              </a:rPr>
              <a:t>additional support need</a:t>
            </a:r>
            <a:endParaRPr lang="en-GB" altLang="en-US" b="1" dirty="0">
              <a:solidFill>
                <a:schemeClr val="tx2">
                  <a:lumMod val="50000"/>
                </a:schemeClr>
              </a:solidFill>
            </a:endParaRPr>
          </a:p>
          <a:p>
            <a:pPr>
              <a:buClr>
                <a:srgbClr val="00ABB5"/>
              </a:buClr>
            </a:pPr>
            <a:r>
              <a:rPr lang="en-GB" altLang="en-US" dirty="0">
                <a:solidFill>
                  <a:schemeClr val="tx2">
                    <a:lumMod val="50000"/>
                  </a:schemeClr>
                </a:solidFill>
              </a:rPr>
              <a:t>A child or young person has additional support needs if, for any reason, they need extra or different help than others their age to benefit fully from their education. Bereavement can therefore lead to additional support needs.</a:t>
            </a:r>
          </a:p>
          <a:p>
            <a:pPr>
              <a:buClr>
                <a:srgbClr val="00ABB5"/>
              </a:buClr>
            </a:pPr>
            <a:endParaRPr lang="en-GB" altLang="en-US" dirty="0">
              <a:solidFill>
                <a:schemeClr val="tx2">
                  <a:lumMod val="50000"/>
                </a:schemeClr>
              </a:solidFill>
            </a:endParaRPr>
          </a:p>
          <a:p>
            <a:pPr>
              <a:buClr>
                <a:srgbClr val="00ABB5"/>
              </a:buClr>
            </a:pPr>
            <a:r>
              <a:rPr lang="en-GB" altLang="en-US" b="1" dirty="0">
                <a:solidFill>
                  <a:schemeClr val="tx2">
                    <a:lumMod val="50000"/>
                  </a:schemeClr>
                </a:solidFill>
              </a:rPr>
              <a:t>Learners with existing additional support needs</a:t>
            </a:r>
          </a:p>
          <a:p>
            <a:pPr>
              <a:buClr>
                <a:srgbClr val="00ABB5"/>
              </a:buClr>
            </a:pPr>
            <a:r>
              <a:rPr lang="en-GB" altLang="en-US" dirty="0">
                <a:solidFill>
                  <a:schemeClr val="tx2">
                    <a:lumMod val="50000"/>
                  </a:schemeClr>
                </a:solidFill>
              </a:rPr>
              <a:t>Additional support needs cover a vast array of needs. The articles below focus on those with learning needs and autistic children and young people.</a:t>
            </a:r>
          </a:p>
          <a:p>
            <a:pPr>
              <a:lnSpc>
                <a:spcPct val="107000"/>
              </a:lnSpc>
              <a:spcAft>
                <a:spcPts val="800"/>
              </a:spcAft>
            </a:pPr>
            <a:r>
              <a:rPr lang="en-GB" sz="2000" u="sng" kern="100" dirty="0">
                <a:solidFill>
                  <a:srgbClr val="467886"/>
                </a:solidFill>
                <a:effectLst/>
                <a:ea typeface="Aptos" panose="020B0004020202020204" pitchFamily="34" charset="0"/>
                <a:cs typeface="Times New Roman" panose="02020603050405020304" pitchFamily="18" charset="0"/>
                <a:hlinkClick r:id="rId6"/>
              </a:rPr>
              <a:t>Bereavement, Loss &amp; Grief - Ways of helping a child or young person with ASN </a:t>
            </a:r>
            <a:r>
              <a:rPr lang="en-GB" sz="2000" kern="100" dirty="0">
                <a:effectLst/>
                <a:ea typeface="Aptos" panose="020B0004020202020204" pitchFamily="34" charset="0"/>
                <a:cs typeface="Times New Roman" panose="02020603050405020304" pitchFamily="18" charset="0"/>
              </a:rPr>
              <a:t> </a:t>
            </a:r>
            <a:r>
              <a:rPr lang="en-GB" sz="2000" kern="100" dirty="0">
                <a:solidFill>
                  <a:schemeClr val="tx2">
                    <a:lumMod val="50000"/>
                  </a:schemeClr>
                </a:solidFill>
                <a:effectLst/>
                <a:ea typeface="Aptos" panose="020B0004020202020204" pitchFamily="34" charset="0"/>
                <a:cs typeface="Arial" panose="020B0604020202020204" pitchFamily="34" charset="0"/>
              </a:rPr>
              <a:t>East Lothian Council</a:t>
            </a:r>
          </a:p>
          <a:p>
            <a:pPr>
              <a:lnSpc>
                <a:spcPct val="107000"/>
              </a:lnSpc>
              <a:spcAft>
                <a:spcPts val="800"/>
              </a:spcAft>
            </a:pPr>
            <a:r>
              <a:rPr lang="en-GB" sz="2000" u="sng" kern="100" dirty="0">
                <a:solidFill>
                  <a:srgbClr val="467886"/>
                </a:solidFill>
                <a:effectLst/>
                <a:ea typeface="Aptos" panose="020B0004020202020204" pitchFamily="34" charset="0"/>
                <a:cs typeface="Times New Roman" panose="02020603050405020304" pitchFamily="18" charset="0"/>
                <a:hlinkClick r:id="rId7"/>
              </a:rPr>
              <a:t>Bereavement and pupils with SEND (additional support needs)</a:t>
            </a:r>
            <a:r>
              <a:rPr lang="en-GB" sz="2000" u="sng" kern="100" dirty="0">
                <a:solidFill>
                  <a:srgbClr val="467886"/>
                </a:solidFill>
                <a:effectLst/>
                <a:ea typeface="Aptos" panose="020B0004020202020204" pitchFamily="34" charset="0"/>
                <a:cs typeface="Times New Roman" panose="02020603050405020304" pitchFamily="18" charset="0"/>
              </a:rPr>
              <a:t> </a:t>
            </a:r>
            <a:r>
              <a:rPr lang="en-GB" sz="2000" kern="100" dirty="0">
                <a:solidFill>
                  <a:schemeClr val="tx2">
                    <a:lumMod val="50000"/>
                  </a:schemeClr>
                </a:solidFill>
                <a:effectLst/>
                <a:ea typeface="Aptos" panose="020B0004020202020204" pitchFamily="34" charset="0"/>
                <a:cs typeface="Times New Roman" panose="02020603050405020304" pitchFamily="18" charset="0"/>
              </a:rPr>
              <a:t>a landing page leading to coverage of a variety of topics</a:t>
            </a:r>
            <a:r>
              <a:rPr lang="en-GB" kern="100" dirty="0">
                <a:solidFill>
                  <a:schemeClr val="tx2">
                    <a:lumMod val="50000"/>
                  </a:schemeClr>
                </a:solidFill>
                <a:ea typeface="Aptos" panose="020B0004020202020204" pitchFamily="34" charset="0"/>
                <a:cs typeface="Times New Roman" panose="02020603050405020304" pitchFamily="18" charset="0"/>
              </a:rPr>
              <a:t> (English education context but universal messages)</a:t>
            </a:r>
            <a:endParaRPr lang="en-GB" sz="2000" kern="100" dirty="0">
              <a:solidFill>
                <a:schemeClr val="tx2">
                  <a:lumMod val="50000"/>
                </a:schemeClr>
              </a:solidFill>
              <a:effectLst/>
              <a:ea typeface="Aptos" panose="020B0004020202020204" pitchFamily="34" charset="0"/>
              <a:cs typeface="Times New Roman" panose="02020603050405020304" pitchFamily="18" charset="0"/>
            </a:endParaRPr>
          </a:p>
          <a:p>
            <a:pPr>
              <a:lnSpc>
                <a:spcPct val="107000"/>
              </a:lnSpc>
              <a:spcAft>
                <a:spcPts val="800"/>
              </a:spcAft>
            </a:pPr>
            <a:r>
              <a:rPr lang="en-GB" sz="2000" u="sng" dirty="0">
                <a:solidFill>
                  <a:srgbClr val="467886"/>
                </a:solidFill>
                <a:effectLst/>
                <a:ea typeface="Aptos" panose="020B0004020202020204" pitchFamily="34" charset="0"/>
                <a:cs typeface="Times New Roman" panose="02020603050405020304" pitchFamily="18" charset="0"/>
                <a:hlinkClick r:id="rId8"/>
              </a:rPr>
              <a:t>Supporting Autistic Learners with Bereavement </a:t>
            </a:r>
            <a:r>
              <a:rPr lang="en-GB" sz="2000" dirty="0">
                <a:solidFill>
                  <a:schemeClr val="tx2">
                    <a:lumMod val="50000"/>
                  </a:schemeClr>
                </a:solidFill>
                <a:effectLst/>
                <a:ea typeface="Aptos" panose="020B0004020202020204" pitchFamily="34" charset="0"/>
                <a:cs typeface="Times New Roman" panose="02020603050405020304" pitchFamily="18" charset="0"/>
              </a:rPr>
              <a:t>by NAIT</a:t>
            </a:r>
            <a:endParaRPr lang="en-GB" altLang="en-US" b="1" dirty="0">
              <a:solidFill>
                <a:schemeClr val="tx2">
                  <a:lumMod val="50000"/>
                </a:schemeClr>
              </a:solidFill>
            </a:endParaRPr>
          </a:p>
        </p:txBody>
      </p:sp>
    </p:spTree>
    <p:extLst>
      <p:ext uri="{BB962C8B-B14F-4D97-AF65-F5344CB8AC3E}">
        <p14:creationId xmlns:p14="http://schemas.microsoft.com/office/powerpoint/2010/main" val="1858160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BF42A1-BDCD-A66F-DE43-9FE8EC994CCC}"/>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F52143B4-C073-5FA2-088C-DA7E0579DF1E}"/>
              </a:ext>
            </a:extLst>
          </p:cNvPr>
          <p:cNvSpPr>
            <a:spLocks noGrp="1" noChangeArrowheads="1"/>
          </p:cNvSpPr>
          <p:nvPr>
            <p:ph type="title"/>
          </p:nvPr>
        </p:nvSpPr>
        <p:spPr>
          <a:xfrm>
            <a:off x="611188" y="525463"/>
            <a:ext cx="11050587" cy="782637"/>
          </a:xfrm>
        </p:spPr>
        <p:txBody>
          <a:bodyPr/>
          <a:lstStyle/>
          <a:p>
            <a:r>
              <a:rPr lang="en-GB" altLang="en-US" dirty="0"/>
              <a:t>Who can I call for advice?</a:t>
            </a:r>
          </a:p>
        </p:txBody>
      </p:sp>
      <p:pic>
        <p:nvPicPr>
          <p:cNvPr id="5" name="Picture 4" descr="A blue phone symbol in a circle">
            <a:extLst>
              <a:ext uri="{FF2B5EF4-FFF2-40B4-BE49-F238E27FC236}">
                <a16:creationId xmlns:a16="http://schemas.microsoft.com/office/drawing/2014/main" id="{0C8F8EB1-1C49-05B2-FAAF-F3DFEED30C49}"/>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839853" y="191415"/>
            <a:ext cx="1026709" cy="1063625"/>
          </a:xfrm>
          <a:prstGeom prst="rect">
            <a:avLst/>
          </a:prstGeom>
        </p:spPr>
      </p:pic>
      <p:sp>
        <p:nvSpPr>
          <p:cNvPr id="8" name="Rectangle 7">
            <a:extLst>
              <a:ext uri="{FF2B5EF4-FFF2-40B4-BE49-F238E27FC236}">
                <a16:creationId xmlns:a16="http://schemas.microsoft.com/office/drawing/2014/main" id="{F5D6D7CB-F170-4C15-2B3F-B1BD07A479A2}"/>
              </a:ext>
              <a:ext uri="{C183D7F6-B498-43B3-948B-1728B52AA6E4}">
                <adec:decorative xmlns:adec="http://schemas.microsoft.com/office/drawing/2017/decorative" val="1"/>
              </a:ext>
            </a:extLst>
          </p:cNvPr>
          <p:cNvSpPr/>
          <p:nvPr/>
        </p:nvSpPr>
        <p:spPr>
          <a:xfrm>
            <a:off x="0" y="5794375"/>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628" name="Content Placeholder 2">
            <a:extLst>
              <a:ext uri="{FF2B5EF4-FFF2-40B4-BE49-F238E27FC236}">
                <a16:creationId xmlns:a16="http://schemas.microsoft.com/office/drawing/2014/main" id="{D228D2CE-A6C4-756D-EF77-E5B6C50A454F}"/>
              </a:ext>
            </a:extLst>
          </p:cNvPr>
          <p:cNvSpPr>
            <a:spLocks noGrp="1" noChangeArrowheads="1"/>
          </p:cNvSpPr>
          <p:nvPr>
            <p:ph idx="1"/>
          </p:nvPr>
        </p:nvSpPr>
        <p:spPr>
          <a:xfrm>
            <a:off x="1019175" y="1308100"/>
            <a:ext cx="10521950" cy="5053013"/>
          </a:xfrm>
        </p:spPr>
        <p:txBody>
          <a:bodyPr/>
          <a:lstStyle/>
          <a:p>
            <a:pPr algn="l"/>
            <a:r>
              <a:rPr lang="en-GB" b="0" i="0" dirty="0">
                <a:solidFill>
                  <a:schemeClr val="tx2">
                    <a:lumMod val="50000"/>
                  </a:schemeClr>
                </a:solidFill>
                <a:effectLst/>
              </a:rPr>
              <a:t>You can also find helpful information about supporting bereaved children and young people  from:</a:t>
            </a:r>
          </a:p>
          <a:p>
            <a:pPr>
              <a:lnSpc>
                <a:spcPct val="107000"/>
              </a:lnSpc>
              <a:spcAft>
                <a:spcPts val="800"/>
              </a:spcAft>
            </a:pPr>
            <a:r>
              <a:rPr lang="en-GB" b="0" i="0" u="none" strike="noStrike" dirty="0">
                <a:solidFill>
                  <a:srgbClr val="1B1464"/>
                </a:solidFill>
                <a:effectLst/>
                <a:hlinkClick r:id="rId4"/>
              </a:rPr>
              <a:t>Child Bereavement UK</a:t>
            </a:r>
            <a:r>
              <a:rPr lang="en-GB" b="0" i="0" dirty="0">
                <a:solidFill>
                  <a:srgbClr val="1B1464"/>
                </a:solidFill>
                <a:effectLst/>
              </a:rPr>
              <a:t> </a:t>
            </a:r>
            <a:r>
              <a:rPr lang="en-GB" b="0" i="0" dirty="0">
                <a:solidFill>
                  <a:schemeClr val="tx2">
                    <a:lumMod val="50000"/>
                  </a:schemeClr>
                </a:solidFill>
                <a:effectLst/>
              </a:rPr>
              <a:t>- Tel 0800 02 88840 Monday to Friday </a:t>
            </a:r>
            <a:r>
              <a:rPr lang="en-GB" b="0" i="0" dirty="0" err="1">
                <a:solidFill>
                  <a:schemeClr val="tx2">
                    <a:lumMod val="50000"/>
                  </a:schemeClr>
                </a:solidFill>
                <a:effectLst/>
              </a:rPr>
              <a:t>9am-5pm</a:t>
            </a:r>
            <a:r>
              <a:rPr lang="en-GB" b="0" i="0" dirty="0">
                <a:solidFill>
                  <a:schemeClr val="tx2">
                    <a:lumMod val="50000"/>
                  </a:schemeClr>
                </a:solidFill>
                <a:effectLst/>
              </a:rPr>
              <a:t> or </a:t>
            </a:r>
            <a:r>
              <a:rPr lang="en-GB" sz="2000" kern="100" dirty="0">
                <a:solidFill>
                  <a:schemeClr val="tx2">
                    <a:lumMod val="50000"/>
                  </a:schemeClr>
                </a:solidFill>
                <a:effectLst/>
                <a:ea typeface="Aptos" panose="020B0004020202020204" pitchFamily="34" charset="0"/>
                <a:cs typeface="Arial" panose="020B0604020202020204" pitchFamily="34" charset="0"/>
              </a:rPr>
              <a:t>for families, young people and professionals, or Live Chat via Child Bereavement UK</a:t>
            </a:r>
            <a:r>
              <a:rPr lang="en-GB" sz="2000" kern="100" dirty="0">
                <a:solidFill>
                  <a:schemeClr val="tx2">
                    <a:lumMod val="50000"/>
                  </a:schemeClr>
                </a:solidFill>
                <a:effectLst/>
                <a:ea typeface="Aptos" panose="020B0004020202020204" pitchFamily="34" charset="0"/>
                <a:cs typeface="Times New Roman" panose="02020603050405020304" pitchFamily="18" charset="0"/>
              </a:rPr>
              <a:t> </a:t>
            </a:r>
            <a:r>
              <a:rPr lang="en-GB" sz="2000" u="sng" kern="100" dirty="0">
                <a:solidFill>
                  <a:srgbClr val="467886"/>
                </a:solidFill>
                <a:effectLst/>
                <a:ea typeface="Aptos" panose="020B0004020202020204" pitchFamily="34" charset="0"/>
                <a:cs typeface="Times New Roman" panose="02020603050405020304" pitchFamily="18" charset="0"/>
                <a:hlinkClick r:id="rId5"/>
              </a:rPr>
              <a:t>website</a:t>
            </a:r>
            <a:r>
              <a:rPr lang="en-GB" sz="2000" kern="100" dirty="0">
                <a:effectLst/>
                <a:ea typeface="Aptos" panose="020B0004020202020204" pitchFamily="34" charset="0"/>
                <a:cs typeface="Times New Roman" panose="02020603050405020304" pitchFamily="18" charset="0"/>
              </a:rPr>
              <a:t>.</a:t>
            </a:r>
            <a:endParaRPr lang="en-GB" b="0" i="0" dirty="0">
              <a:solidFill>
                <a:schemeClr val="tx2">
                  <a:lumMod val="50000"/>
                </a:schemeClr>
              </a:solidFill>
              <a:effectLst/>
            </a:endParaRPr>
          </a:p>
          <a:p>
            <a:pPr algn="l"/>
            <a:r>
              <a:rPr lang="en-GB" b="0" i="0" u="none" strike="noStrike" dirty="0">
                <a:solidFill>
                  <a:srgbClr val="1B1464"/>
                </a:solidFill>
                <a:effectLst/>
                <a:hlinkClick r:id="rId6"/>
              </a:rPr>
              <a:t>Grief Encounter</a:t>
            </a:r>
            <a:r>
              <a:rPr lang="en-GB" b="0" i="0" dirty="0">
                <a:solidFill>
                  <a:srgbClr val="1B1464"/>
                </a:solidFill>
                <a:effectLst/>
              </a:rPr>
              <a:t> </a:t>
            </a:r>
            <a:r>
              <a:rPr lang="en-GB" b="0" i="0" dirty="0">
                <a:solidFill>
                  <a:schemeClr val="tx2">
                    <a:lumMod val="50000"/>
                  </a:schemeClr>
                </a:solidFill>
                <a:effectLst/>
              </a:rPr>
              <a:t>- Tel 0808 802 0111 Monday to Friday </a:t>
            </a:r>
            <a:r>
              <a:rPr lang="en-GB" b="0" i="0" dirty="0" err="1">
                <a:solidFill>
                  <a:schemeClr val="tx2">
                    <a:lumMod val="50000"/>
                  </a:schemeClr>
                </a:solidFill>
                <a:effectLst/>
              </a:rPr>
              <a:t>9.30am-3pm</a:t>
            </a:r>
            <a:endParaRPr lang="en-GB" b="0" i="0" dirty="0">
              <a:solidFill>
                <a:schemeClr val="tx2">
                  <a:lumMod val="50000"/>
                </a:schemeClr>
              </a:solidFill>
              <a:effectLst/>
            </a:endParaRPr>
          </a:p>
          <a:p>
            <a:pPr algn="l"/>
            <a:r>
              <a:rPr lang="en-GB" b="0" i="0" u="none" strike="noStrike" dirty="0">
                <a:solidFill>
                  <a:srgbClr val="1B1464"/>
                </a:solidFill>
                <a:effectLst/>
                <a:hlinkClick r:id="rId7"/>
              </a:rPr>
              <a:t>Winston's Wish Strategy for schools</a:t>
            </a:r>
            <a:r>
              <a:rPr lang="en-GB" b="0" i="0" dirty="0">
                <a:solidFill>
                  <a:srgbClr val="1B1464"/>
                </a:solidFill>
                <a:effectLst/>
              </a:rPr>
              <a:t> </a:t>
            </a:r>
            <a:r>
              <a:rPr lang="en-GB" b="0" i="0" dirty="0">
                <a:solidFill>
                  <a:schemeClr val="tx2">
                    <a:lumMod val="50000"/>
                  </a:schemeClr>
                </a:solidFill>
                <a:effectLst/>
              </a:rPr>
              <a:t>- Tel 08088 020 021 Monday to Friday </a:t>
            </a:r>
            <a:r>
              <a:rPr lang="en-GB" b="0" i="0" dirty="0" err="1">
                <a:solidFill>
                  <a:schemeClr val="tx2">
                    <a:lumMod val="50000"/>
                  </a:schemeClr>
                </a:solidFill>
                <a:effectLst/>
              </a:rPr>
              <a:t>9am-5pm</a:t>
            </a:r>
            <a:endParaRPr lang="en-GB" dirty="0">
              <a:solidFill>
                <a:schemeClr val="tx2">
                  <a:lumMod val="50000"/>
                </a:schemeClr>
              </a:solidFill>
            </a:endParaRPr>
          </a:p>
          <a:p>
            <a:pPr algn="l"/>
            <a:r>
              <a:rPr lang="en-GB" b="0" i="0" dirty="0">
                <a:solidFill>
                  <a:schemeClr val="tx2">
                    <a:lumMod val="50000"/>
                  </a:schemeClr>
                </a:solidFill>
                <a:effectLst/>
                <a:hlinkClick r:id="rId8"/>
              </a:rPr>
              <a:t>Petal Support </a:t>
            </a:r>
            <a:r>
              <a:rPr lang="en-GB" b="0" i="0" dirty="0">
                <a:solidFill>
                  <a:schemeClr val="tx2">
                    <a:lumMod val="50000"/>
                  </a:schemeClr>
                </a:solidFill>
                <a:effectLst/>
              </a:rPr>
              <a:t>- 01698 324502 </a:t>
            </a:r>
          </a:p>
          <a:p>
            <a:pPr algn="l"/>
            <a:r>
              <a:rPr lang="en-GB" b="0" i="0" dirty="0">
                <a:solidFill>
                  <a:schemeClr val="tx2">
                    <a:lumMod val="50000"/>
                  </a:schemeClr>
                </a:solidFill>
                <a:effectLst/>
              </a:rPr>
              <a:t>Petal is a support service for those affected by murder, culpable </a:t>
            </a:r>
            <a:r>
              <a:rPr lang="en-GB" dirty="0">
                <a:solidFill>
                  <a:schemeClr val="tx2">
                    <a:lumMod val="50000"/>
                  </a:schemeClr>
                </a:solidFill>
              </a:rPr>
              <a:t>h</a:t>
            </a:r>
            <a:r>
              <a:rPr lang="en-GB" b="0" i="0" dirty="0">
                <a:solidFill>
                  <a:schemeClr val="tx2">
                    <a:lumMod val="50000"/>
                  </a:schemeClr>
                </a:solidFill>
                <a:effectLst/>
              </a:rPr>
              <a:t>omicide, and immediate family members of people who have taken their own life </a:t>
            </a:r>
          </a:p>
          <a:p>
            <a:pPr>
              <a:lnSpc>
                <a:spcPct val="107000"/>
              </a:lnSpc>
              <a:spcAft>
                <a:spcPts val="800"/>
              </a:spcAft>
            </a:pPr>
            <a:r>
              <a:rPr lang="en-GB" sz="2000" kern="100" dirty="0">
                <a:solidFill>
                  <a:schemeClr val="tx2">
                    <a:lumMod val="50000"/>
                  </a:schemeClr>
                </a:solidFill>
                <a:effectLst/>
                <a:latin typeface="Aptos" panose="020B0004020202020204" pitchFamily="34" charset="0"/>
                <a:ea typeface="Aptos" panose="020B0004020202020204" pitchFamily="34" charset="0"/>
                <a:cs typeface="Times New Roman" panose="02020603050405020304" pitchFamily="18" charset="0"/>
                <a:hlinkClick r:id="rId9"/>
              </a:rPr>
              <a:t>Cruse</a:t>
            </a:r>
            <a:r>
              <a:rPr lang="en-GB" sz="2000" kern="100" dirty="0">
                <a:solidFill>
                  <a:schemeClr val="tx2">
                    <a:lumMod val="50000"/>
                  </a:schemeClr>
                </a:solidFill>
                <a:effectLst/>
                <a:latin typeface="Aptos" panose="020B0004020202020204" pitchFamily="34" charset="0"/>
                <a:ea typeface="Aptos" panose="020B0004020202020204" pitchFamily="34" charset="0"/>
                <a:cs typeface="Times New Roman" panose="02020603050405020304" pitchFamily="18" charset="0"/>
              </a:rPr>
              <a:t> National Bereavement Helpline</a:t>
            </a:r>
            <a:r>
              <a:rPr lang="en-GB" sz="2000" b="1" kern="100" dirty="0">
                <a:effectLst/>
                <a:latin typeface="Aptos" panose="020B0004020202020204" pitchFamily="34" charset="0"/>
                <a:ea typeface="Aptos" panose="020B0004020202020204" pitchFamily="34" charset="0"/>
                <a:cs typeface="Times New Roman" panose="02020603050405020304" pitchFamily="18" charset="0"/>
              </a:rPr>
              <a:t>:    </a:t>
            </a:r>
            <a:r>
              <a:rPr lang="en-GB" sz="20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10"/>
              </a:rPr>
              <a:t>0808 802 6161</a:t>
            </a:r>
            <a:r>
              <a:rPr lang="en-GB" sz="20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rPr>
              <a:t>  </a:t>
            </a:r>
            <a:r>
              <a:rPr lang="en-GB" b="0" i="0" dirty="0">
                <a:solidFill>
                  <a:srgbClr val="212529"/>
                </a:solidFill>
                <a:effectLst/>
                <a:latin typeface="Roboto" panose="02000000000000000000" pitchFamily="2" charset="0"/>
              </a:rPr>
              <a:t>Mon - Fri </a:t>
            </a:r>
            <a:r>
              <a:rPr lang="en-GB" b="0" i="0" dirty="0" err="1">
                <a:solidFill>
                  <a:srgbClr val="212529"/>
                </a:solidFill>
                <a:effectLst/>
                <a:latin typeface="Roboto" panose="02000000000000000000" pitchFamily="2" charset="0"/>
              </a:rPr>
              <a:t>9am</a:t>
            </a:r>
            <a:r>
              <a:rPr lang="en-GB" b="0" i="0" dirty="0">
                <a:solidFill>
                  <a:srgbClr val="212529"/>
                </a:solidFill>
                <a:effectLst/>
                <a:latin typeface="Roboto" panose="02000000000000000000" pitchFamily="2" charset="0"/>
              </a:rPr>
              <a:t> - </a:t>
            </a:r>
            <a:r>
              <a:rPr lang="en-GB" b="0" i="0" dirty="0" err="1">
                <a:solidFill>
                  <a:srgbClr val="212529"/>
                </a:solidFill>
                <a:effectLst/>
                <a:latin typeface="Roboto" panose="02000000000000000000" pitchFamily="2" charset="0"/>
              </a:rPr>
              <a:t>8pm</a:t>
            </a:r>
            <a:r>
              <a:rPr lang="en-GB" b="0" i="0" dirty="0">
                <a:solidFill>
                  <a:srgbClr val="212529"/>
                </a:solidFill>
                <a:effectLst/>
                <a:latin typeface="Roboto" panose="02000000000000000000" pitchFamily="2" charset="0"/>
              </a:rPr>
              <a:t>, weekends </a:t>
            </a:r>
            <a:r>
              <a:rPr lang="en-GB" b="0" i="0" dirty="0" err="1">
                <a:solidFill>
                  <a:srgbClr val="212529"/>
                </a:solidFill>
                <a:effectLst/>
                <a:latin typeface="Roboto" panose="02000000000000000000" pitchFamily="2" charset="0"/>
              </a:rPr>
              <a:t>10am</a:t>
            </a:r>
            <a:r>
              <a:rPr lang="en-GB" b="0" i="0" dirty="0">
                <a:solidFill>
                  <a:srgbClr val="212529"/>
                </a:solidFill>
                <a:effectLst/>
                <a:latin typeface="Roboto" panose="02000000000000000000" pitchFamily="2" charset="0"/>
              </a:rPr>
              <a:t> - </a:t>
            </a:r>
            <a:r>
              <a:rPr lang="en-GB" b="0" i="0" dirty="0" err="1">
                <a:solidFill>
                  <a:srgbClr val="212529"/>
                </a:solidFill>
                <a:effectLst/>
                <a:latin typeface="Roboto" panose="02000000000000000000" pitchFamily="2" charset="0"/>
              </a:rPr>
              <a:t>2pm</a:t>
            </a:r>
            <a:endParaRPr lang="en-GB" b="0" i="0" dirty="0">
              <a:solidFill>
                <a:srgbClr val="212529"/>
              </a:solidFill>
              <a:effectLst/>
              <a:latin typeface="Roboto" panose="02000000000000000000" pitchFamily="2" charset="0"/>
            </a:endParaRPr>
          </a:p>
          <a:p>
            <a:pPr>
              <a:lnSpc>
                <a:spcPct val="107000"/>
              </a:lnSpc>
              <a:spcAft>
                <a:spcPts val="800"/>
              </a:spcAft>
            </a:pPr>
            <a:r>
              <a:rPr lang="en-GB" sz="2000" kern="100" dirty="0" err="1">
                <a:solidFill>
                  <a:srgbClr val="212529"/>
                </a:solidFill>
                <a:latin typeface="Roboto" panose="02000000000000000000" pitchFamily="2" charset="0"/>
                <a:ea typeface="Aptos" panose="020B0004020202020204" pitchFamily="34" charset="0"/>
                <a:cs typeface="Times New Roman" panose="02020603050405020304" pitchFamily="18" charset="0"/>
                <a:hlinkClick r:id="rId11"/>
              </a:rPr>
              <a:t>SUCD</a:t>
            </a:r>
            <a:r>
              <a:rPr lang="en-GB" sz="2000" kern="100" dirty="0">
                <a:solidFill>
                  <a:srgbClr val="212529"/>
                </a:solidFill>
                <a:latin typeface="Roboto" panose="02000000000000000000" pitchFamily="2" charset="0"/>
                <a:ea typeface="Aptos" panose="020B0004020202020204" pitchFamily="34" charset="0"/>
                <a:cs typeface="Times New Roman" panose="02020603050405020304" pitchFamily="18" charset="0"/>
                <a:hlinkClick r:id="rId11"/>
              </a:rPr>
              <a:t> UK </a:t>
            </a:r>
            <a:r>
              <a:rPr lang="en-GB" sz="2000" kern="100" dirty="0">
                <a:solidFill>
                  <a:srgbClr val="212529"/>
                </a:solidFill>
                <a:latin typeface="Roboto" panose="02000000000000000000" pitchFamily="2" charset="0"/>
                <a:ea typeface="Aptos" panose="020B0004020202020204" pitchFamily="34" charset="0"/>
                <a:cs typeface="Times New Roman" panose="02020603050405020304" pitchFamily="18" charset="0"/>
              </a:rPr>
              <a:t>Sudden Unexplained Death in Childhood </a:t>
            </a:r>
            <a:r>
              <a:rPr lang="en-GB" sz="2000" kern="100" dirty="0">
                <a:solidFill>
                  <a:srgbClr val="212529"/>
                </a:solidFill>
                <a:latin typeface="Roboto" panose="02000000000000000000" pitchFamily="2" charset="0"/>
                <a:ea typeface="Aptos" panose="020B0004020202020204" pitchFamily="34" charset="0"/>
                <a:cs typeface="Times New Roman" panose="02020603050405020304" pitchFamily="18" charset="0"/>
                <a:hlinkClick r:id="rId12"/>
              </a:rPr>
              <a:t>info@sudc.org.uk</a:t>
            </a:r>
            <a:r>
              <a:rPr lang="en-GB" sz="2000" kern="100" dirty="0">
                <a:solidFill>
                  <a:srgbClr val="212529"/>
                </a:solidFill>
                <a:latin typeface="Roboto" panose="02000000000000000000" pitchFamily="2" charset="0"/>
                <a:ea typeface="Aptos" panose="020B0004020202020204" pitchFamily="34" charset="0"/>
                <a:cs typeface="Times New Roman" panose="02020603050405020304" pitchFamily="18" charset="0"/>
              </a:rPr>
              <a:t>  07880 350 942</a:t>
            </a:r>
            <a:br>
              <a:rPr lang="en-GB" sz="2000" b="1" kern="100" dirty="0">
                <a:effectLst/>
                <a:latin typeface="Aptos" panose="020B0004020202020204" pitchFamily="34" charset="0"/>
                <a:ea typeface="Aptos" panose="020B0004020202020204" pitchFamily="34" charset="0"/>
                <a:cs typeface="Times New Roman" panose="02020603050405020304" pitchFamily="18" charset="0"/>
              </a:rPr>
            </a:br>
            <a:r>
              <a:rPr lang="en-GB" dirty="0">
                <a:solidFill>
                  <a:schemeClr val="tx2">
                    <a:lumMod val="50000"/>
                  </a:schemeClr>
                </a:solidFill>
              </a:rPr>
              <a:t>Your local Psychological Services can also offer support and advice.</a:t>
            </a:r>
          </a:p>
          <a:p>
            <a:pPr>
              <a:lnSpc>
                <a:spcPct val="107000"/>
              </a:lnSpc>
              <a:spcAft>
                <a:spcPts val="800"/>
              </a:spcAft>
            </a:pPr>
            <a:r>
              <a:rPr lang="en-GB" b="0" i="0" dirty="0">
                <a:solidFill>
                  <a:schemeClr val="tx2">
                    <a:lumMod val="50000"/>
                  </a:schemeClr>
                </a:solidFill>
                <a:effectLst/>
                <a:hlinkClick r:id="rId13"/>
              </a:rPr>
              <a:t>Survivors of Bereavement by Suicide (SOBS)</a:t>
            </a:r>
            <a:r>
              <a:rPr lang="en-GB" b="0" i="0" dirty="0">
                <a:solidFill>
                  <a:schemeClr val="tx2">
                    <a:lumMod val="50000"/>
                  </a:schemeClr>
                </a:solidFill>
                <a:effectLst/>
              </a:rPr>
              <a:t>Support, information, help by email, support groups and a national helpline: 0300 111 5065, </a:t>
            </a:r>
            <a:r>
              <a:rPr lang="en-GB" b="0" i="0" dirty="0" err="1">
                <a:solidFill>
                  <a:schemeClr val="tx2">
                    <a:lumMod val="50000"/>
                  </a:schemeClr>
                </a:solidFill>
                <a:effectLst/>
              </a:rPr>
              <a:t>9am-9pm</a:t>
            </a:r>
            <a:r>
              <a:rPr lang="en-GB" b="0" i="0" dirty="0">
                <a:solidFill>
                  <a:schemeClr val="tx2">
                    <a:lumMod val="50000"/>
                  </a:schemeClr>
                </a:solidFill>
                <a:effectLst/>
              </a:rPr>
              <a:t> Monday-Friday</a:t>
            </a:r>
          </a:p>
          <a:p>
            <a:pPr>
              <a:lnSpc>
                <a:spcPct val="107000"/>
              </a:lnSpc>
              <a:spcAft>
                <a:spcPts val="800"/>
              </a:spcAft>
            </a:pPr>
            <a:endParaRPr lang="en-GB" b="0" i="0" dirty="0">
              <a:solidFill>
                <a:schemeClr val="tx2">
                  <a:lumMod val="50000"/>
                </a:schemeClr>
              </a:solidFill>
              <a:effectLst/>
            </a:endParaRPr>
          </a:p>
          <a:p>
            <a:pPr>
              <a:buClr>
                <a:srgbClr val="00ABB5"/>
              </a:buClr>
            </a:pPr>
            <a:endParaRPr lang="en-GB" altLang="en-US" b="1" dirty="0"/>
          </a:p>
        </p:txBody>
      </p:sp>
    </p:spTree>
    <p:extLst>
      <p:ext uri="{BB962C8B-B14F-4D97-AF65-F5344CB8AC3E}">
        <p14:creationId xmlns:p14="http://schemas.microsoft.com/office/powerpoint/2010/main" val="2577965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CD822-10BB-29B7-36B3-37217482C8E6}"/>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34EB2BD5-D1EA-1843-22E7-BD2D055250B6}"/>
              </a:ext>
            </a:extLst>
          </p:cNvPr>
          <p:cNvSpPr>
            <a:spLocks noGrp="1" noChangeArrowheads="1"/>
          </p:cNvSpPr>
          <p:nvPr>
            <p:ph type="title"/>
          </p:nvPr>
        </p:nvSpPr>
        <p:spPr>
          <a:xfrm>
            <a:off x="611188" y="297157"/>
            <a:ext cx="11050587" cy="782637"/>
          </a:xfrm>
        </p:spPr>
        <p:txBody>
          <a:bodyPr/>
          <a:lstStyle/>
          <a:p>
            <a:r>
              <a:rPr lang="en-GB" altLang="en-US" dirty="0"/>
              <a:t>Helpful Organisations</a:t>
            </a:r>
          </a:p>
        </p:txBody>
      </p:sp>
      <p:sp>
        <p:nvSpPr>
          <p:cNvPr id="8" name="Rectangle 7">
            <a:extLst>
              <a:ext uri="{FF2B5EF4-FFF2-40B4-BE49-F238E27FC236}">
                <a16:creationId xmlns:a16="http://schemas.microsoft.com/office/drawing/2014/main" id="{FD2A3A11-565B-C6E7-E382-C5B1DA13EF06}"/>
              </a:ext>
              <a:ext uri="{C183D7F6-B498-43B3-948B-1728B52AA6E4}">
                <adec:decorative xmlns:adec="http://schemas.microsoft.com/office/drawing/2017/decorative" val="1"/>
              </a:ext>
            </a:extLst>
          </p:cNvPr>
          <p:cNvSpPr/>
          <p:nvPr/>
        </p:nvSpPr>
        <p:spPr>
          <a:xfrm>
            <a:off x="0" y="6165549"/>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628" name="Content Placeholder 2">
            <a:extLst>
              <a:ext uri="{FF2B5EF4-FFF2-40B4-BE49-F238E27FC236}">
                <a16:creationId xmlns:a16="http://schemas.microsoft.com/office/drawing/2014/main" id="{2303DA05-BD64-B298-034A-D8AF416FB0D6}"/>
              </a:ext>
            </a:extLst>
          </p:cNvPr>
          <p:cNvSpPr>
            <a:spLocks noGrp="1" noChangeArrowheads="1"/>
          </p:cNvSpPr>
          <p:nvPr>
            <p:ph idx="1"/>
          </p:nvPr>
        </p:nvSpPr>
        <p:spPr>
          <a:xfrm>
            <a:off x="536760" y="1079794"/>
            <a:ext cx="11392970" cy="3497263"/>
          </a:xfrm>
        </p:spPr>
        <p:txBody>
          <a:bodyPr/>
          <a:lstStyle/>
          <a:p>
            <a:pPr>
              <a:lnSpc>
                <a:spcPct val="107000"/>
              </a:lnSpc>
              <a:spcAft>
                <a:spcPts val="800"/>
              </a:spcAft>
            </a:pPr>
            <a:r>
              <a:rPr lang="en-GB" b="1"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3"/>
              </a:rPr>
              <a:t>At a Loss</a:t>
            </a:r>
            <a:r>
              <a:rPr lang="en-GB" b="1" kern="100" dirty="0">
                <a:effectLst/>
                <a:latin typeface="Arial" panose="020B0604020202020204" pitchFamily="34" charset="0"/>
                <a:ea typeface="Aptos" panose="020B0004020202020204" pitchFamily="34" charset="0"/>
                <a:cs typeface="Arial" panose="020B0604020202020204" pitchFamily="34" charset="0"/>
              </a:rPr>
              <a:t> </a:t>
            </a:r>
            <a:r>
              <a:rPr lang="en-GB" b="1"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provides the UK's bereavement signposting website</a:t>
            </a:r>
            <a:endPar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4" tooltip="Child Bereavement Charity"/>
              </a:rPr>
              <a:t>Child Bereavement UK</a:t>
            </a:r>
            <a:r>
              <a:rPr lang="en-GB" kern="100" dirty="0">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works with families and children when a child dies or experiences bereavement and has information for everyone affected.</a:t>
            </a:r>
          </a:p>
          <a:p>
            <a:pPr>
              <a:lnSpc>
                <a:spcPct val="107000"/>
              </a:lnSpc>
              <a:spcAft>
                <a:spcPts val="800"/>
              </a:spcAft>
            </a:pP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5" tooltip="Winston's Wish: Coronavirus - How to say goodbye when a funeral isn’t possible"/>
              </a:rPr>
              <a:t>Winston’s Wish</a:t>
            </a:r>
            <a:r>
              <a:rPr lang="en-GB" kern="100" dirty="0">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works with children who have been bereaved and has information for everyone affected.</a:t>
            </a:r>
          </a:p>
          <a:p>
            <a:pPr>
              <a:lnSpc>
                <a:spcPct val="107000"/>
              </a:lnSpc>
              <a:spcAft>
                <a:spcPts val="800"/>
              </a:spcAft>
            </a:pP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6" tooltip="Seasons for Growth"/>
              </a:rPr>
              <a:t>Seasons for Growth</a:t>
            </a:r>
            <a:r>
              <a:rPr lang="en-GB" kern="100" dirty="0">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(the Notre Dame Centre) - a programme for children, young people or adults who have experienced significant change or loss.</a:t>
            </a:r>
          </a:p>
          <a:p>
            <a:pPr>
              <a:lnSpc>
                <a:spcPct val="107000"/>
              </a:lnSpc>
              <a:spcAft>
                <a:spcPts val="800"/>
              </a:spcAft>
            </a:pP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7" tooltip="Petal"/>
              </a:rPr>
              <a:t>PETAL</a:t>
            </a:r>
            <a:r>
              <a:rPr lang="en-GB" kern="100" dirty="0">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(People Experiencing Trauma and Loss) provides practical and emotional support to those affected by murder or suicide.</a:t>
            </a:r>
          </a:p>
          <a:p>
            <a:pPr>
              <a:lnSpc>
                <a:spcPct val="107000"/>
              </a:lnSpc>
              <a:spcAft>
                <a:spcPts val="800"/>
              </a:spcAft>
            </a:pP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8"/>
              </a:rPr>
              <a:t>The Samaritans</a:t>
            </a:r>
            <a:r>
              <a:rPr lang="en-GB" kern="100" dirty="0">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have a Step by Step service to support schools/FE institutes and youth services following a suspected suicide</a:t>
            </a:r>
          </a:p>
          <a:p>
            <a:pPr>
              <a:lnSpc>
                <a:spcPct val="107000"/>
              </a:lnSpc>
              <a:spcAft>
                <a:spcPts val="800"/>
              </a:spcAft>
            </a:pP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9"/>
              </a:rPr>
              <a:t>Cruse Scotland</a:t>
            </a:r>
            <a:r>
              <a:rPr lang="en-GB"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Offers support to adults, children and professionals</a:t>
            </a:r>
          </a:p>
          <a:p>
            <a:pPr>
              <a:lnSpc>
                <a:spcPct val="107000"/>
              </a:lnSpc>
              <a:spcAft>
                <a:spcPts val="800"/>
              </a:spcAft>
            </a:pPr>
            <a:r>
              <a:rPr lang="en-GB" u="sng" kern="100" dirty="0" err="1">
                <a:solidFill>
                  <a:srgbClr val="64D6A8"/>
                </a:solidFill>
                <a:effectLst/>
                <a:latin typeface="Arial" panose="020B0604020202020204" pitchFamily="34" charset="0"/>
                <a:ea typeface="Aptos" panose="020B00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LastingPost</a:t>
            </a:r>
            <a:r>
              <a:rPr lang="en-GB" kern="100" dirty="0">
                <a:effectLst/>
                <a:latin typeface="Arial" panose="020B0604020202020204" pitchFamily="34" charset="0"/>
                <a:ea typeface="Aptos" panose="020B0004020202020204" pitchFamily="34" charset="0"/>
                <a:cs typeface="Arial" panose="020B0604020202020204" pitchFamily="34" charset="0"/>
              </a:rPr>
              <a:t>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This gives practical advice on all the tasks that need to be completed after a death including the different funeral etiquette for different faiths.</a:t>
            </a:r>
          </a:p>
          <a:p>
            <a:pPr>
              <a:buClr>
                <a:srgbClr val="00ABB5"/>
              </a:buClr>
            </a:pPr>
            <a:endParaRPr lang="en-GB" altLang="en-US" b="1" dirty="0">
              <a:solidFill>
                <a:schemeClr val="tx2">
                  <a:lumMod val="50000"/>
                </a:schemeClr>
              </a:solidFill>
            </a:endParaRPr>
          </a:p>
          <a:p>
            <a:pPr>
              <a:buClr>
                <a:srgbClr val="00ABB5"/>
              </a:buClr>
            </a:pPr>
            <a:endParaRPr lang="en-GB" altLang="en-US" b="1" dirty="0"/>
          </a:p>
        </p:txBody>
      </p:sp>
      <mc:AlternateContent xmlns:mc="http://schemas.openxmlformats.org/markup-compatibility/2006" xmlns:pslz="http://schemas.microsoft.com/office/powerpoint/2016/slidezoom">
        <mc:Choice Requires="pslz">
          <p:graphicFrame>
            <p:nvGraphicFramePr>
              <p:cNvPr id="3" name="Slide Zoom 2">
                <a:extLst>
                  <a:ext uri="{FF2B5EF4-FFF2-40B4-BE49-F238E27FC236}">
                    <a16:creationId xmlns:a16="http://schemas.microsoft.com/office/drawing/2014/main" id="{7645794E-EEA1-EBFC-F2B3-A1E99833296E}"/>
                  </a:ext>
                  <a:ext uri="{C183D7F6-B498-43B3-948B-1728B52AA6E4}">
                    <adec:decorative xmlns:adec="http://schemas.microsoft.com/office/drawing/2017/decorative" val="1"/>
                  </a:ext>
                </a:extLst>
              </p:cNvPr>
              <p:cNvGraphicFramePr>
                <a:graphicFrameLocks noChangeAspect="1"/>
              </p:cNvGraphicFramePr>
              <p:nvPr>
                <p:extLst>
                  <p:ext uri="{D42A27DB-BD31-4B8C-83A1-F6EECF244321}">
                    <p14:modId xmlns:p14="http://schemas.microsoft.com/office/powerpoint/2010/main" val="2405024860"/>
                  </p:ext>
                </p:extLst>
              </p:nvPr>
            </p:nvGraphicFramePr>
            <p:xfrm>
              <a:off x="-287867" y="-2635250"/>
              <a:ext cx="3048000" cy="1714500"/>
            </p:xfrm>
            <a:graphic>
              <a:graphicData uri="http://schemas.microsoft.com/office/powerpoint/2016/slidezoom">
                <pslz:sldZm>
                  <pslz:sldZmObj sldId="445" cId="673772284">
                    <pslz:zmPr id="{5CD922BC-6DF8-4F9B-9605-D33797421F88}" returnToParent="0" transitionDur="1000">
                      <p166:blipFill xmlns:p166="http://schemas.microsoft.com/office/powerpoint/2016/6/main">
                        <a:blip r:embed="rId11"/>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3" name="Slide Zoom 2">
                <a:extLst>
                  <a:ext uri="{FF2B5EF4-FFF2-40B4-BE49-F238E27FC236}">
                    <a16:creationId xmlns:a16="http://schemas.microsoft.com/office/drawing/2014/main" id="{7645794E-EEA1-EBFC-F2B3-A1E99833296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p:cNvPicPr>
              <p:nvPr/>
            </p:nvPicPr>
            <p:blipFill>
              <a:blip r:embed="rId12"/>
              <a:stretch>
                <a:fillRect/>
              </a:stretch>
            </p:blipFill>
            <p:spPr>
              <a:xfrm>
                <a:off x="-287867" y="-2635250"/>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50785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537A068-4580-77EA-F56C-653B354C451C}"/>
              </a:ext>
              <a:ext uri="{C183D7F6-B498-43B3-948B-1728B52AA6E4}">
                <adec:decorative xmlns:adec="http://schemas.microsoft.com/office/drawing/2017/decorative" val="1"/>
              </a:ext>
            </a:extLst>
          </p:cNvPr>
          <p:cNvSpPr/>
          <p:nvPr/>
        </p:nvSpPr>
        <p:spPr>
          <a:xfrm>
            <a:off x="0" y="5794375"/>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627" name="Title 1">
            <a:extLst>
              <a:ext uri="{FF2B5EF4-FFF2-40B4-BE49-F238E27FC236}">
                <a16:creationId xmlns:a16="http://schemas.microsoft.com/office/drawing/2014/main" id="{7A45DFD8-446C-9097-D6D6-F0825CF721E6}"/>
              </a:ext>
            </a:extLst>
          </p:cNvPr>
          <p:cNvSpPr>
            <a:spLocks noGrp="1" noChangeArrowheads="1"/>
          </p:cNvSpPr>
          <p:nvPr>
            <p:ph type="title"/>
          </p:nvPr>
        </p:nvSpPr>
        <p:spPr>
          <a:xfrm>
            <a:off x="611188" y="525463"/>
            <a:ext cx="11050587" cy="782637"/>
          </a:xfrm>
        </p:spPr>
        <p:txBody>
          <a:bodyPr/>
          <a:lstStyle/>
          <a:p>
            <a:r>
              <a:rPr lang="en-GB" altLang="en-US" dirty="0"/>
              <a:t>Bereavement: a whole school approach</a:t>
            </a:r>
          </a:p>
        </p:txBody>
      </p:sp>
      <p:pic>
        <p:nvPicPr>
          <p:cNvPr id="9" name="Picture 8" descr="A blue and white globe">
            <a:extLst>
              <a:ext uri="{FF2B5EF4-FFF2-40B4-BE49-F238E27FC236}">
                <a16:creationId xmlns:a16="http://schemas.microsoft.com/office/drawing/2014/main" id="{42172A3C-F3F1-F1CC-C285-672AAFD7382E}"/>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05011" y="2882463"/>
            <a:ext cx="444847" cy="422465"/>
          </a:xfrm>
          <a:prstGeom prst="rect">
            <a:avLst/>
          </a:prstGeom>
        </p:spPr>
      </p:pic>
      <p:pic>
        <p:nvPicPr>
          <p:cNvPr id="10" name="Picture 9" descr="A blue and white globe">
            <a:extLst>
              <a:ext uri="{FF2B5EF4-FFF2-40B4-BE49-F238E27FC236}">
                <a16:creationId xmlns:a16="http://schemas.microsoft.com/office/drawing/2014/main" id="{ECBC440C-2A33-7EAA-7B29-D3F0DFDE64F7}"/>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7877" y="1712639"/>
            <a:ext cx="444847" cy="422465"/>
          </a:xfrm>
          <a:prstGeom prst="rect">
            <a:avLst/>
          </a:prstGeom>
        </p:spPr>
      </p:pic>
      <p:pic>
        <p:nvPicPr>
          <p:cNvPr id="2" name="Picture 1" descr="Graphic of a globe to indicate webpage">
            <a:extLst>
              <a:ext uri="{FF2B5EF4-FFF2-40B4-BE49-F238E27FC236}">
                <a16:creationId xmlns:a16="http://schemas.microsoft.com/office/drawing/2014/main" id="{4177C893-F934-E9D7-A509-72A4AAF70106}"/>
              </a:ext>
            </a:extLst>
          </p:cNvPr>
          <p:cNvPicPr>
            <a:picLocks noChangeAspect="1"/>
          </p:cNvPicPr>
          <p:nvPr/>
        </p:nvPicPr>
        <p:blipFill>
          <a:blip r:embed="rId4"/>
          <a:stretch>
            <a:fillRect/>
          </a:stretch>
        </p:blipFill>
        <p:spPr>
          <a:xfrm>
            <a:off x="405011" y="3342743"/>
            <a:ext cx="445047" cy="420660"/>
          </a:xfrm>
          <a:prstGeom prst="rect">
            <a:avLst/>
          </a:prstGeom>
        </p:spPr>
      </p:pic>
      <p:pic>
        <p:nvPicPr>
          <p:cNvPr id="7" name="Picture 6" descr="A blue PDF logo">
            <a:extLst>
              <a:ext uri="{FF2B5EF4-FFF2-40B4-BE49-F238E27FC236}">
                <a16:creationId xmlns:a16="http://schemas.microsoft.com/office/drawing/2014/main" id="{A9E3F817-AA7C-4102-4623-C64F2ECC9B55}"/>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4783" y="5296292"/>
            <a:ext cx="460473" cy="492617"/>
          </a:xfrm>
          <a:prstGeom prst="rect">
            <a:avLst/>
          </a:prstGeom>
        </p:spPr>
      </p:pic>
      <p:pic>
        <p:nvPicPr>
          <p:cNvPr id="6" name="Picture 5" descr="A logo for a PDF">
            <a:extLst>
              <a:ext uri="{FF2B5EF4-FFF2-40B4-BE49-F238E27FC236}">
                <a16:creationId xmlns:a16="http://schemas.microsoft.com/office/drawing/2014/main" id="{041A2807-F39B-BFB0-9F53-3BAAA8F33880}"/>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71923" y="6170366"/>
            <a:ext cx="460473" cy="492617"/>
          </a:xfrm>
          <a:prstGeom prst="rect">
            <a:avLst/>
          </a:prstGeom>
        </p:spPr>
      </p:pic>
      <p:sp>
        <p:nvSpPr>
          <p:cNvPr id="26628" name="Content Placeholder 2">
            <a:extLst>
              <a:ext uri="{FF2B5EF4-FFF2-40B4-BE49-F238E27FC236}">
                <a16:creationId xmlns:a16="http://schemas.microsoft.com/office/drawing/2014/main" id="{A7D4F4F0-6928-F011-1A33-81E7B0F24A82}"/>
              </a:ext>
            </a:extLst>
          </p:cNvPr>
          <p:cNvSpPr>
            <a:spLocks noGrp="1" noChangeArrowheads="1"/>
          </p:cNvSpPr>
          <p:nvPr>
            <p:ph idx="1"/>
          </p:nvPr>
        </p:nvSpPr>
        <p:spPr>
          <a:xfrm>
            <a:off x="1019175" y="1508125"/>
            <a:ext cx="10521950" cy="4908550"/>
          </a:xfrm>
        </p:spPr>
        <p:txBody>
          <a:bodyPr/>
          <a:lstStyle/>
          <a:p>
            <a:pPr>
              <a:buClr>
                <a:srgbClr val="00ABB5"/>
              </a:buClr>
            </a:pPr>
            <a:r>
              <a:rPr lang="en-GB" altLang="en-US" dirty="0">
                <a:solidFill>
                  <a:schemeClr val="tx2">
                    <a:lumMod val="50000"/>
                  </a:schemeClr>
                </a:solidFill>
              </a:rPr>
              <a:t>The</a:t>
            </a:r>
            <a:r>
              <a:rPr lang="en-GB" altLang="en-US" dirty="0">
                <a:solidFill>
                  <a:schemeClr val="tx1"/>
                </a:solidFill>
              </a:rPr>
              <a:t> </a:t>
            </a:r>
            <a:r>
              <a:rPr lang="en-GB" altLang="en-US" dirty="0">
                <a:solidFill>
                  <a:schemeClr val="tx1"/>
                </a:solidFill>
                <a:hlinkClick r:id="rId6"/>
              </a:rPr>
              <a:t>Growing in Grief Awareness programme  </a:t>
            </a:r>
            <a:r>
              <a:rPr lang="en-GB" altLang="en-US" dirty="0">
                <a:solidFill>
                  <a:schemeClr val="tx2">
                    <a:lumMod val="50000"/>
                  </a:schemeClr>
                </a:solidFill>
              </a:rPr>
              <a:t>is a whole-school framework, free to primary and secondary, specialist settings and mainstream schools across the UK. It includes a downloadable </a:t>
            </a:r>
            <a:r>
              <a:rPr lang="en-GB" altLang="en-US" dirty="0">
                <a:solidFill>
                  <a:schemeClr val="tx1"/>
                </a:solidFill>
                <a:hlinkClick r:id="rId7"/>
              </a:rPr>
              <a:t>audit tool</a:t>
            </a:r>
            <a:r>
              <a:rPr lang="en-GB" altLang="en-US" dirty="0">
                <a:solidFill>
                  <a:schemeClr val="tx1"/>
                </a:solidFill>
              </a:rPr>
              <a:t> </a:t>
            </a:r>
            <a:r>
              <a:rPr lang="en-GB" altLang="en-US" dirty="0">
                <a:solidFill>
                  <a:schemeClr val="tx2">
                    <a:lumMod val="50000"/>
                  </a:schemeClr>
                </a:solidFill>
              </a:rPr>
              <a:t>and linked action plan.</a:t>
            </a:r>
          </a:p>
          <a:p>
            <a:pPr>
              <a:buClr>
                <a:srgbClr val="00ABB5"/>
              </a:buClr>
            </a:pPr>
            <a:endParaRPr lang="en-GB" altLang="en-US" dirty="0">
              <a:solidFill>
                <a:schemeClr val="tx1"/>
              </a:solidFill>
            </a:endParaRPr>
          </a:p>
          <a:p>
            <a:pPr>
              <a:buClr>
                <a:srgbClr val="00ABB5"/>
              </a:buClr>
            </a:pPr>
            <a:r>
              <a:rPr lang="en-GB" altLang="en-US" dirty="0">
                <a:solidFill>
                  <a:schemeClr val="tx1"/>
                </a:solidFill>
                <a:hlinkClick r:id="rId8"/>
              </a:rPr>
              <a:t>Being a supportive manager</a:t>
            </a:r>
            <a:r>
              <a:rPr lang="en-GB" altLang="en-US" dirty="0">
                <a:solidFill>
                  <a:schemeClr val="tx1"/>
                </a:solidFill>
              </a:rPr>
              <a:t> </a:t>
            </a:r>
            <a:r>
              <a:rPr lang="en-GB" altLang="en-US" dirty="0">
                <a:solidFill>
                  <a:schemeClr val="tx2">
                    <a:lumMod val="50000"/>
                  </a:schemeClr>
                </a:solidFill>
              </a:rPr>
              <a:t>for school leaders</a:t>
            </a:r>
          </a:p>
          <a:p>
            <a:pPr>
              <a:buClr>
                <a:srgbClr val="00ABB5"/>
              </a:buClr>
            </a:pPr>
            <a:r>
              <a:rPr lang="en-GB" altLang="en-US" dirty="0">
                <a:solidFill>
                  <a:schemeClr val="tx2">
                    <a:lumMod val="50000"/>
                  </a:schemeClr>
                </a:solidFill>
                <a:hlinkClick r:id="rId9"/>
              </a:rPr>
              <a:t>The Cycle of wellbeing </a:t>
            </a:r>
            <a:r>
              <a:rPr lang="en-GB" altLang="en-US" dirty="0">
                <a:solidFill>
                  <a:schemeClr val="tx2">
                    <a:lumMod val="50000"/>
                  </a:schemeClr>
                </a:solidFill>
              </a:rPr>
              <a:t>draws together a wide range of national guidance and resources published to support the wellbeing of staff and children and young people.</a:t>
            </a:r>
          </a:p>
          <a:p>
            <a:pPr>
              <a:buClr>
                <a:srgbClr val="00ABB5"/>
              </a:buClr>
            </a:pPr>
            <a:endParaRPr lang="en-GB" altLang="en-US" dirty="0">
              <a:solidFill>
                <a:schemeClr val="tx1"/>
              </a:solidFill>
            </a:endParaRPr>
          </a:p>
          <a:p>
            <a:pPr>
              <a:buClr>
                <a:srgbClr val="00ABB5"/>
              </a:buClr>
            </a:pPr>
            <a:r>
              <a:rPr lang="en-GB" altLang="en-US" b="1" dirty="0">
                <a:solidFill>
                  <a:schemeClr val="tx2">
                    <a:lumMod val="50000"/>
                  </a:schemeClr>
                </a:solidFill>
              </a:rPr>
              <a:t>Local Authority publications</a:t>
            </a:r>
          </a:p>
          <a:p>
            <a:pPr>
              <a:buClr>
                <a:srgbClr val="00ABB5"/>
              </a:buClr>
            </a:pPr>
            <a:r>
              <a:rPr lang="en-GB" altLang="en-US" dirty="0">
                <a:solidFill>
                  <a:schemeClr val="tx2">
                    <a:lumMod val="50000"/>
                  </a:schemeClr>
                </a:solidFill>
              </a:rPr>
              <a:t>Partners in some local authorities have collaborated to develop whole school/community approaches. For example:</a:t>
            </a:r>
          </a:p>
          <a:p>
            <a:pPr>
              <a:lnSpc>
                <a:spcPct val="107000"/>
              </a:lnSpc>
              <a:spcAft>
                <a:spcPts val="800"/>
              </a:spcAft>
            </a:pPr>
            <a:r>
              <a:rPr lang="en-GB" u="sng" kern="100" dirty="0">
                <a:solidFill>
                  <a:schemeClr val="tx1"/>
                </a:solidFill>
                <a:effectLst/>
                <a:ea typeface="Aptos" panose="020B0004020202020204" pitchFamily="34" charset="0"/>
                <a:cs typeface="Times New Roman" panose="02020603050405020304" pitchFamily="18" charset="0"/>
                <a:hlinkClick r:id="rId10"/>
              </a:rPr>
              <a:t>A Whole School Approach to Supporting Loss and Bereavement Updated and amended  2016 Glasgow City Council and NHS Greater Glasgow and Clyde  </a:t>
            </a:r>
            <a:r>
              <a:rPr lang="en-GB" kern="100" dirty="0">
                <a:solidFill>
                  <a:schemeClr val="tx2">
                    <a:lumMod val="50000"/>
                  </a:schemeClr>
                </a:solidFill>
                <a:effectLst/>
                <a:ea typeface="Aptos" panose="020B0004020202020204" pitchFamily="34" charset="0"/>
                <a:cs typeface="Times New Roman" panose="02020603050405020304" pitchFamily="18" charset="0"/>
              </a:rPr>
              <a:t>70 pages</a:t>
            </a:r>
          </a:p>
          <a:p>
            <a:pPr>
              <a:lnSpc>
                <a:spcPct val="107000"/>
              </a:lnSpc>
              <a:spcAft>
                <a:spcPts val="800"/>
              </a:spcAft>
            </a:pPr>
            <a:r>
              <a:rPr lang="en-GB" u="sng" kern="100" dirty="0">
                <a:solidFill>
                  <a:schemeClr val="tx1"/>
                </a:solidFill>
                <a:effectLst/>
                <a:ea typeface="Aptos" panose="020B0004020202020204" pitchFamily="34" charset="0"/>
                <a:cs typeface="Times New Roman" panose="02020603050405020304" pitchFamily="18" charset="0"/>
                <a:hlinkClick r:id="rId11"/>
              </a:rPr>
              <a:t>A Community Approach to Supporting Bereavement, Loss and Grief East Renfrewshire Council  2024</a:t>
            </a:r>
            <a:r>
              <a:rPr lang="en-GB" u="sng" kern="100" dirty="0">
                <a:solidFill>
                  <a:schemeClr val="tx1"/>
                </a:solidFill>
                <a:effectLst/>
                <a:ea typeface="Aptos" panose="020B0004020202020204" pitchFamily="34" charset="0"/>
                <a:cs typeface="Times New Roman" panose="02020603050405020304" pitchFamily="18" charset="0"/>
              </a:rPr>
              <a:t> </a:t>
            </a:r>
            <a:r>
              <a:rPr lang="en-GB" kern="100" dirty="0">
                <a:solidFill>
                  <a:schemeClr val="tx2">
                    <a:lumMod val="50000"/>
                  </a:schemeClr>
                </a:solidFill>
                <a:effectLst/>
                <a:ea typeface="Aptos" panose="020B0004020202020204" pitchFamily="34" charset="0"/>
                <a:cs typeface="Times New Roman" panose="02020603050405020304" pitchFamily="18" charset="0"/>
              </a:rPr>
              <a:t>64 pages</a:t>
            </a:r>
          </a:p>
          <a:p>
            <a:pPr>
              <a:buClr>
                <a:srgbClr val="00ABB5"/>
              </a:buClr>
            </a:pPr>
            <a:endParaRPr lang="en-GB" altLang="en-US" dirty="0"/>
          </a:p>
          <a:p>
            <a:pPr>
              <a:buClr>
                <a:srgbClr val="00ABB5"/>
              </a:buClr>
            </a:pPr>
            <a:endParaRPr lang="en-GB" alt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36C70-028F-938F-9053-280E91CE6208}"/>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45FE4B74-594B-1D8E-7829-EA172384A825}"/>
              </a:ext>
            </a:extLst>
          </p:cNvPr>
          <p:cNvSpPr>
            <a:spLocks noGrp="1" noChangeArrowheads="1"/>
          </p:cNvSpPr>
          <p:nvPr>
            <p:ph type="title"/>
          </p:nvPr>
        </p:nvSpPr>
        <p:spPr>
          <a:xfrm>
            <a:off x="611188" y="525463"/>
            <a:ext cx="11050587" cy="782637"/>
          </a:xfrm>
        </p:spPr>
        <p:txBody>
          <a:bodyPr/>
          <a:lstStyle/>
          <a:p>
            <a:r>
              <a:rPr lang="en-GB" altLang="en-US" dirty="0"/>
              <a:t>Curriculum Resources 1</a:t>
            </a:r>
          </a:p>
        </p:txBody>
      </p:sp>
      <p:sp>
        <p:nvSpPr>
          <p:cNvPr id="2" name="Content Placeholder 2">
            <a:extLst>
              <a:ext uri="{FF2B5EF4-FFF2-40B4-BE49-F238E27FC236}">
                <a16:creationId xmlns:a16="http://schemas.microsoft.com/office/drawing/2014/main" id="{223DFD56-1728-8430-4506-2A03244589D9}"/>
              </a:ext>
            </a:extLst>
          </p:cNvPr>
          <p:cNvSpPr txBox="1">
            <a:spLocks noChangeArrowheads="1"/>
          </p:cNvSpPr>
          <p:nvPr/>
        </p:nvSpPr>
        <p:spPr bwMode="auto">
          <a:xfrm>
            <a:off x="912813" y="1802606"/>
            <a:ext cx="10521950" cy="3497263"/>
          </a:xfrm>
          <a:prstGeom prst="rect">
            <a:avLst/>
          </a:prstGeom>
          <a:noFill/>
          <a:ln>
            <a:noFill/>
          </a:ln>
        </p:spPr>
        <p:txBody>
          <a:bodyPr vert="horz" wrap="square" lIns="91440" tIns="45720" rIns="91440" bIns="45720" numCol="1" anchor="t" anchorCtr="0" compatLnSpc="1">
            <a:prstTxWarp prst="textNoShape">
              <a:avLst/>
            </a:prstTxWarp>
          </a:bodyPr>
          <a:lstStyle>
            <a:lvl1pPr algn="l" rtl="0" eaLnBrk="1" fontAlgn="base" hangingPunct="1">
              <a:spcBef>
                <a:spcPct val="20000"/>
              </a:spcBef>
              <a:spcAft>
                <a:spcPct val="0"/>
              </a:spcAft>
              <a:buFont typeface="Arial" panose="020B0604020202020204" pitchFamily="34" charset="0"/>
              <a:defRPr sz="2000" b="0" baseline="0">
                <a:solidFill>
                  <a:srgbClr val="595959"/>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rgbClr val="595959"/>
                </a:solidFill>
                <a:latin typeface="+mn-lt"/>
                <a:cs typeface="+mn-cs"/>
              </a:defRPr>
            </a:lvl2pPr>
            <a:lvl3pPr marL="1257300" indent="-342900" algn="l" rtl="0" eaLnBrk="1" fontAlgn="base" hangingPunct="1">
              <a:spcBef>
                <a:spcPct val="20000"/>
              </a:spcBef>
              <a:spcAft>
                <a:spcPct val="0"/>
              </a:spcAft>
              <a:buClr>
                <a:srgbClr val="00ABB5"/>
              </a:buClr>
              <a:buFont typeface="Lucida Grande"/>
              <a:buChar char="-"/>
              <a:defRPr sz="2000">
                <a:solidFill>
                  <a:srgbClr val="595959"/>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rgbClr val="595959"/>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rgbClr val="595959"/>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a:lstStyle>
          <a:p>
            <a:pPr>
              <a:buClr>
                <a:srgbClr val="00ABB5"/>
              </a:buClr>
            </a:pPr>
            <a:r>
              <a:rPr lang="en-GB" altLang="en-US" dirty="0">
                <a:hlinkClick r:id="rId3"/>
              </a:rPr>
              <a:t>East Renfrewshire Bereavement Loss and Grief Team Lesson Plans-resources for </a:t>
            </a:r>
            <a:r>
              <a:rPr lang="en-GB" altLang="en-US" dirty="0" err="1">
                <a:hlinkClick r:id="rId3"/>
              </a:rPr>
              <a:t>P1</a:t>
            </a:r>
            <a:r>
              <a:rPr lang="en-GB" altLang="en-US" dirty="0">
                <a:hlinkClick r:id="rId3"/>
              </a:rPr>
              <a:t> to </a:t>
            </a:r>
            <a:r>
              <a:rPr lang="en-GB" altLang="en-US" dirty="0" err="1">
                <a:hlinkClick r:id="rId3"/>
              </a:rPr>
              <a:t>P7</a:t>
            </a:r>
            <a:endParaRPr lang="en-GB" altLang="en-US" dirty="0"/>
          </a:p>
          <a:p>
            <a:pPr>
              <a:buClr>
                <a:srgbClr val="00ABB5"/>
              </a:buClr>
            </a:pPr>
            <a:r>
              <a:rPr lang="en-GB" altLang="en-US" dirty="0">
                <a:solidFill>
                  <a:schemeClr val="tx2">
                    <a:lumMod val="50000"/>
                  </a:schemeClr>
                </a:solidFill>
              </a:rPr>
              <a:t>This includes 3 lessons for each primary stage.</a:t>
            </a:r>
          </a:p>
          <a:p>
            <a:pPr>
              <a:buClr>
                <a:srgbClr val="00ABB5"/>
              </a:buClr>
            </a:pPr>
            <a:endParaRPr lang="en-GB" altLang="en-US" dirty="0"/>
          </a:p>
          <a:p>
            <a:pPr>
              <a:buClr>
                <a:srgbClr val="00ABB5"/>
              </a:buClr>
            </a:pPr>
            <a:r>
              <a:rPr lang="en-GB" u="sng" dirty="0">
                <a:solidFill>
                  <a:srgbClr val="467886"/>
                </a:solidFill>
                <a:effectLst/>
                <a:ea typeface="Aptos" panose="020B0004020202020204" pitchFamily="34" charset="0"/>
                <a:cs typeface="Times New Roman" panose="02020603050405020304" pitchFamily="18" charset="0"/>
                <a:hlinkClick r:id="rId4"/>
              </a:rPr>
              <a:t>The Resilience Project: Educating and Supporting Children around Death, Dying and Bereavement St Francis Xavier’s Primary School, Falkirk</a:t>
            </a:r>
            <a:r>
              <a:rPr lang="en-GB" u="sng" dirty="0">
                <a:solidFill>
                  <a:srgbClr val="467886"/>
                </a:solidFill>
                <a:effectLst/>
                <a:ea typeface="Aptos" panose="020B0004020202020204" pitchFamily="34" charset="0"/>
                <a:cs typeface="Times New Roman" panose="02020603050405020304" pitchFamily="18" charset="0"/>
              </a:rPr>
              <a:t> </a:t>
            </a:r>
          </a:p>
          <a:p>
            <a:pPr>
              <a:buClr>
                <a:srgbClr val="00ABB5"/>
              </a:buClr>
            </a:pPr>
            <a:r>
              <a:rPr lang="en-GB" dirty="0">
                <a:solidFill>
                  <a:schemeClr val="tx2">
                    <a:lumMod val="50000"/>
                  </a:schemeClr>
                </a:solidFill>
                <a:effectLst/>
                <a:ea typeface="Aptos" panose="020B0004020202020204" pitchFamily="34" charset="0"/>
                <a:cs typeface="Times New Roman" panose="02020603050405020304" pitchFamily="18" charset="0"/>
              </a:rPr>
              <a:t>This includes 5 lessons for 2</a:t>
            </a:r>
            <a:r>
              <a:rPr lang="en-GB" baseline="30000" dirty="0">
                <a:solidFill>
                  <a:schemeClr val="tx2">
                    <a:lumMod val="50000"/>
                  </a:schemeClr>
                </a:solidFill>
                <a:effectLst/>
                <a:ea typeface="Aptos" panose="020B0004020202020204" pitchFamily="34" charset="0"/>
                <a:cs typeface="Times New Roman" panose="02020603050405020304" pitchFamily="18" charset="0"/>
              </a:rPr>
              <a:t>nd</a:t>
            </a:r>
            <a:r>
              <a:rPr lang="en-GB" dirty="0">
                <a:solidFill>
                  <a:schemeClr val="tx2">
                    <a:lumMod val="50000"/>
                  </a:schemeClr>
                </a:solidFill>
                <a:effectLst/>
                <a:ea typeface="Aptos" panose="020B0004020202020204" pitchFamily="34" charset="0"/>
                <a:cs typeface="Times New Roman" panose="02020603050405020304" pitchFamily="18" charset="0"/>
              </a:rPr>
              <a:t> level on death, loss</a:t>
            </a:r>
            <a:r>
              <a:rPr lang="en-GB" dirty="0">
                <a:solidFill>
                  <a:schemeClr val="tx2">
                    <a:lumMod val="50000"/>
                  </a:schemeClr>
                </a:solidFill>
                <a:ea typeface="Aptos" panose="020B0004020202020204" pitchFamily="34" charset="0"/>
                <a:cs typeface="Times New Roman" panose="02020603050405020304" pitchFamily="18" charset="0"/>
              </a:rPr>
              <a:t> </a:t>
            </a:r>
            <a:r>
              <a:rPr lang="en-GB" dirty="0">
                <a:solidFill>
                  <a:schemeClr val="tx2">
                    <a:lumMod val="50000"/>
                  </a:schemeClr>
                </a:solidFill>
                <a:effectLst/>
                <a:ea typeface="Aptos" panose="020B0004020202020204" pitchFamily="34" charset="0"/>
                <a:cs typeface="Times New Roman" panose="02020603050405020304" pitchFamily="18" charset="0"/>
              </a:rPr>
              <a:t>and grief.</a:t>
            </a:r>
          </a:p>
          <a:p>
            <a:pPr>
              <a:buClr>
                <a:srgbClr val="00ABB5"/>
              </a:buClr>
            </a:pPr>
            <a:endParaRPr lang="en-GB" dirty="0">
              <a:solidFill>
                <a:schemeClr val="tx2">
                  <a:lumMod val="50000"/>
                </a:schemeClr>
              </a:solidFill>
              <a:ea typeface="Aptos" panose="020B0004020202020204" pitchFamily="34" charset="0"/>
              <a:cs typeface="Times New Roman" panose="02020603050405020304" pitchFamily="18" charset="0"/>
            </a:endParaRPr>
          </a:p>
          <a:p>
            <a:pPr>
              <a:buClr>
                <a:srgbClr val="00ABB5"/>
              </a:buClr>
            </a:pPr>
            <a:r>
              <a:rPr lang="en-GB" sz="20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Having honest conversations about death and grief </a:t>
            </a:r>
            <a:endParaRPr lang="en-GB" sz="20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a:buClr>
                <a:srgbClr val="00ABB5"/>
              </a:buClr>
            </a:pPr>
            <a:r>
              <a:rPr lang="en-GB" dirty="0">
                <a:solidFill>
                  <a:schemeClr val="accent1">
                    <a:lumMod val="50000"/>
                  </a:schemeClr>
                </a:solidFill>
                <a:effectLst/>
                <a:ea typeface="Aptos" panose="020B0004020202020204" pitchFamily="34" charset="0"/>
                <a:cs typeface="Times New Roman" panose="02020603050405020304" pitchFamily="18" charset="0"/>
              </a:rPr>
              <a:t>This includes a training tool for staff and materials to use in the primary or secondary setting.</a:t>
            </a:r>
          </a:p>
          <a:p>
            <a:pPr>
              <a:buClr>
                <a:srgbClr val="00ABB5"/>
              </a:buClr>
            </a:pPr>
            <a:endParaRPr lang="en-GB" altLang="en-US" dirty="0">
              <a:solidFill>
                <a:schemeClr val="tx2">
                  <a:lumMod val="50000"/>
                </a:schemeClr>
              </a:solidFill>
              <a:cs typeface="Times New Roman" panose="02020603050405020304" pitchFamily="18" charset="0"/>
            </a:endParaRPr>
          </a:p>
          <a:p>
            <a:pPr>
              <a:buClr>
                <a:srgbClr val="00ABB5"/>
              </a:buClr>
            </a:pPr>
            <a:r>
              <a:rPr lang="en-GB" altLang="en-US" dirty="0">
                <a:solidFill>
                  <a:schemeClr val="tx2">
                    <a:lumMod val="50000"/>
                  </a:schemeClr>
                </a:solidFill>
                <a:cs typeface="Times New Roman" panose="02020603050405020304" pitchFamily="18" charset="0"/>
              </a:rPr>
              <a:t>There are many opportunities to explore death throughout the curriculum including through biology, literature, art and RMPS.</a:t>
            </a:r>
            <a:endParaRPr lang="en-GB" altLang="en-US" dirty="0">
              <a:solidFill>
                <a:schemeClr val="tx2">
                  <a:lumMod val="50000"/>
                </a:schemeClr>
              </a:solidFill>
            </a:endParaRPr>
          </a:p>
          <a:p>
            <a:pPr>
              <a:buClr>
                <a:srgbClr val="00ABB5"/>
              </a:buClr>
            </a:pPr>
            <a:endParaRPr lang="en-GB" u="sng" kern="100" dirty="0">
              <a:solidFill>
                <a:srgbClr val="467886"/>
              </a:solidFill>
              <a:ea typeface="Aptos" panose="020B0004020202020204" pitchFamily="34" charset="0"/>
              <a:cs typeface="Times New Roman" panose="02020603050405020304" pitchFamily="18" charset="0"/>
            </a:endParaRPr>
          </a:p>
        </p:txBody>
      </p:sp>
      <p:pic>
        <p:nvPicPr>
          <p:cNvPr id="7" name="Picture 6" descr="A blue and white globe">
            <a:extLst>
              <a:ext uri="{FF2B5EF4-FFF2-40B4-BE49-F238E27FC236}">
                <a16:creationId xmlns:a16="http://schemas.microsoft.com/office/drawing/2014/main" id="{64A9926C-3867-A7CC-2000-50A701F6A97C}"/>
              </a:ext>
            </a:extLst>
          </p:cNvPr>
          <p:cNvPicPr>
            <a:picLocks noChangeAspect="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63480" y="4436908"/>
            <a:ext cx="444847" cy="422465"/>
          </a:xfrm>
          <a:prstGeom prst="rect">
            <a:avLst/>
          </a:prstGeom>
        </p:spPr>
      </p:pic>
      <p:pic>
        <p:nvPicPr>
          <p:cNvPr id="9" name="Picture 8" descr="A blue PDF logo">
            <a:extLst>
              <a:ext uri="{FF2B5EF4-FFF2-40B4-BE49-F238E27FC236}">
                <a16:creationId xmlns:a16="http://schemas.microsoft.com/office/drawing/2014/main" id="{11CDC9AC-49FE-2953-A70B-6AE629EF405A}"/>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55666" y="1802606"/>
            <a:ext cx="460473" cy="492617"/>
          </a:xfrm>
          <a:prstGeom prst="rect">
            <a:avLst/>
          </a:prstGeom>
        </p:spPr>
      </p:pic>
      <p:pic>
        <p:nvPicPr>
          <p:cNvPr id="10" name="Picture 9" descr="A blue PDF logo">
            <a:extLst>
              <a:ext uri="{FF2B5EF4-FFF2-40B4-BE49-F238E27FC236}">
                <a16:creationId xmlns:a16="http://schemas.microsoft.com/office/drawing/2014/main" id="{819199DC-D993-0E09-6737-6A322063779B}"/>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55666" y="3058620"/>
            <a:ext cx="460473" cy="492617"/>
          </a:xfrm>
          <a:prstGeom prst="rect">
            <a:avLst/>
          </a:prstGeom>
        </p:spPr>
      </p:pic>
      <p:sp>
        <p:nvSpPr>
          <p:cNvPr id="8" name="Rectangle 7">
            <a:extLst>
              <a:ext uri="{FF2B5EF4-FFF2-40B4-BE49-F238E27FC236}">
                <a16:creationId xmlns:a16="http://schemas.microsoft.com/office/drawing/2014/main" id="{DB6242D3-3974-6A46-4FFA-F1EA1EE8B5FC}"/>
              </a:ext>
              <a:ext uri="{C183D7F6-B498-43B3-948B-1728B52AA6E4}">
                <adec:decorative xmlns:adec="http://schemas.microsoft.com/office/drawing/2017/decorative" val="1"/>
              </a:ext>
            </a:extLst>
          </p:cNvPr>
          <p:cNvSpPr/>
          <p:nvPr/>
        </p:nvSpPr>
        <p:spPr>
          <a:xfrm>
            <a:off x="0" y="5794375"/>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extLst>
      <p:ext uri="{BB962C8B-B14F-4D97-AF65-F5344CB8AC3E}">
        <p14:creationId xmlns:p14="http://schemas.microsoft.com/office/powerpoint/2010/main" val="955309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63FA7-6A4B-5371-2165-BD30B83C5BE9}"/>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E29DDF4A-978D-F31A-A7F5-BF772BD327A9}"/>
              </a:ext>
              <a:ext uri="{C183D7F6-B498-43B3-948B-1728B52AA6E4}">
                <adec:decorative xmlns:adec="http://schemas.microsoft.com/office/drawing/2017/decorative" val="1"/>
              </a:ext>
            </a:extLst>
          </p:cNvPr>
          <p:cNvSpPr/>
          <p:nvPr/>
        </p:nvSpPr>
        <p:spPr>
          <a:xfrm>
            <a:off x="0" y="5794375"/>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627" name="Title 1">
            <a:extLst>
              <a:ext uri="{FF2B5EF4-FFF2-40B4-BE49-F238E27FC236}">
                <a16:creationId xmlns:a16="http://schemas.microsoft.com/office/drawing/2014/main" id="{281E34CC-B43E-36B2-7FBF-970AD503DDBC}"/>
              </a:ext>
            </a:extLst>
          </p:cNvPr>
          <p:cNvSpPr>
            <a:spLocks noGrp="1" noChangeArrowheads="1"/>
          </p:cNvSpPr>
          <p:nvPr>
            <p:ph type="title"/>
          </p:nvPr>
        </p:nvSpPr>
        <p:spPr>
          <a:xfrm>
            <a:off x="611188" y="369205"/>
            <a:ext cx="11050587" cy="782637"/>
          </a:xfrm>
        </p:spPr>
        <p:txBody>
          <a:bodyPr/>
          <a:lstStyle/>
          <a:p>
            <a:r>
              <a:rPr lang="en-GB" altLang="en-US" dirty="0"/>
              <a:t>Curriculum Resources 2</a:t>
            </a:r>
          </a:p>
        </p:txBody>
      </p:sp>
      <p:sp>
        <p:nvSpPr>
          <p:cNvPr id="26628" name="Content Placeholder 2">
            <a:extLst>
              <a:ext uri="{FF2B5EF4-FFF2-40B4-BE49-F238E27FC236}">
                <a16:creationId xmlns:a16="http://schemas.microsoft.com/office/drawing/2014/main" id="{94DD5DF6-96EC-590C-F3C1-0E26BFAF1254}"/>
              </a:ext>
            </a:extLst>
          </p:cNvPr>
          <p:cNvSpPr>
            <a:spLocks noGrp="1" noChangeArrowheads="1"/>
          </p:cNvSpPr>
          <p:nvPr>
            <p:ph idx="1"/>
          </p:nvPr>
        </p:nvSpPr>
        <p:spPr>
          <a:xfrm>
            <a:off x="611188" y="1308100"/>
            <a:ext cx="11171840" cy="5393642"/>
          </a:xfrm>
        </p:spPr>
        <p:txBody>
          <a:bodyPr/>
          <a:lstStyle/>
          <a:p>
            <a:pPr>
              <a:buClr>
                <a:srgbClr val="00ABB5"/>
              </a:buClr>
            </a:pPr>
            <a:r>
              <a:rPr lang="en-GB" altLang="en-US" dirty="0">
                <a:hlinkClick r:id="rId3"/>
              </a:rPr>
              <a:t>East Renfrewshire Bereavement Loss and Grief Team Lesson Plans-resources for </a:t>
            </a:r>
            <a:r>
              <a:rPr lang="en-GB" altLang="en-US" dirty="0" err="1">
                <a:hlinkClick r:id="rId3"/>
              </a:rPr>
              <a:t>P1</a:t>
            </a:r>
            <a:r>
              <a:rPr lang="en-GB" altLang="en-US" dirty="0">
                <a:hlinkClick r:id="rId3"/>
              </a:rPr>
              <a:t> to </a:t>
            </a:r>
            <a:r>
              <a:rPr lang="en-GB" altLang="en-US" dirty="0" err="1">
                <a:hlinkClick r:id="rId3"/>
              </a:rPr>
              <a:t>P7</a:t>
            </a:r>
            <a:endParaRPr lang="en-GB" altLang="en-US" dirty="0"/>
          </a:p>
          <a:p>
            <a:pPr>
              <a:buClr>
                <a:srgbClr val="00ABB5"/>
              </a:buClr>
            </a:pPr>
            <a:r>
              <a:rPr lang="en-GB" altLang="en-US" dirty="0"/>
              <a:t>There are 3 lessons for each primary stage entitled Learn, Explore and Grow. </a:t>
            </a:r>
          </a:p>
          <a:p>
            <a:pPr>
              <a:buClr>
                <a:srgbClr val="00ABB5"/>
              </a:buClr>
            </a:pPr>
            <a:r>
              <a:rPr lang="en-GB" altLang="en-US" b="1" dirty="0"/>
              <a:t>Learn</a:t>
            </a:r>
            <a:r>
              <a:rPr lang="en-GB" altLang="en-US" dirty="0"/>
              <a:t>: this lesson aims to introduce some of the feelings which a loss, change or death can </a:t>
            </a:r>
          </a:p>
          <a:p>
            <a:pPr>
              <a:buClr>
                <a:srgbClr val="00ABB5"/>
              </a:buClr>
            </a:pPr>
            <a:r>
              <a:rPr lang="en-GB" altLang="en-US" dirty="0"/>
              <a:t>bring. Stories and film clips are used to generate discussion about how people can manage </a:t>
            </a:r>
          </a:p>
          <a:p>
            <a:pPr>
              <a:buClr>
                <a:srgbClr val="00ABB5"/>
              </a:buClr>
            </a:pPr>
            <a:r>
              <a:rPr lang="en-GB" altLang="en-US" dirty="0"/>
              <a:t>these feelings. </a:t>
            </a:r>
          </a:p>
          <a:p>
            <a:pPr>
              <a:buClr>
                <a:srgbClr val="00ABB5"/>
              </a:buClr>
            </a:pPr>
            <a:r>
              <a:rPr lang="en-GB" altLang="en-US" b="1" dirty="0"/>
              <a:t>Explore</a:t>
            </a:r>
            <a:r>
              <a:rPr lang="en-GB" altLang="en-US" dirty="0"/>
              <a:t>: the second lesson explores these themes in more detail. Through group discussions and interactive activities the pupils will consider what death means, what grief is, what people need when they are bereaved and how we can help others.</a:t>
            </a:r>
          </a:p>
          <a:p>
            <a:pPr>
              <a:buClr>
                <a:srgbClr val="00ABB5"/>
              </a:buClr>
            </a:pPr>
            <a:r>
              <a:rPr lang="en-GB" altLang="en-US" b="1" dirty="0"/>
              <a:t>Grow</a:t>
            </a:r>
            <a:r>
              <a:rPr lang="en-GB" altLang="en-US" dirty="0"/>
              <a:t>: the final lesson is focused on building resilience and promoting wellbeing through trying different creative and interactive strategies. This could be related to the themes of loss and grief such as making memory boxes or related to resilience more widely such as practicing gratitude or breathing techniques.</a:t>
            </a:r>
          </a:p>
          <a:p>
            <a:pPr>
              <a:buClr>
                <a:srgbClr val="00ABB5"/>
              </a:buClr>
            </a:pPr>
            <a:r>
              <a:rPr lang="en-GB" u="sng" dirty="0">
                <a:solidFill>
                  <a:srgbClr val="467886"/>
                </a:solidFill>
                <a:effectLst/>
                <a:ea typeface="Aptos" panose="020B0004020202020204" pitchFamily="34" charset="0"/>
                <a:cs typeface="Times New Roman" panose="02020603050405020304" pitchFamily="18" charset="0"/>
                <a:hlinkClick r:id="rId4"/>
              </a:rPr>
              <a:t>The Resilience Project: Educating and Supporting Children around Death, Dying and Bereavement St Francis Xavier’s Primary School, Falkirk</a:t>
            </a:r>
            <a:r>
              <a:rPr lang="en-GB" u="sng" dirty="0">
                <a:solidFill>
                  <a:srgbClr val="467886"/>
                </a:solidFill>
                <a:effectLst/>
                <a:ea typeface="Aptos" panose="020B0004020202020204" pitchFamily="34" charset="0"/>
                <a:cs typeface="Times New Roman" panose="02020603050405020304" pitchFamily="18" charset="0"/>
              </a:rPr>
              <a:t> </a:t>
            </a:r>
            <a:r>
              <a:rPr lang="en-GB" dirty="0">
                <a:solidFill>
                  <a:schemeClr val="tx1"/>
                </a:solidFill>
                <a:effectLst/>
                <a:ea typeface="Aptos" panose="020B0004020202020204" pitchFamily="34" charset="0"/>
                <a:cs typeface="Times New Roman" panose="02020603050405020304" pitchFamily="18" charset="0"/>
              </a:rPr>
              <a:t>This includes 5 lessons for 2</a:t>
            </a:r>
            <a:r>
              <a:rPr lang="en-GB" baseline="30000" dirty="0">
                <a:solidFill>
                  <a:schemeClr val="tx1"/>
                </a:solidFill>
                <a:effectLst/>
                <a:ea typeface="Aptos" panose="020B0004020202020204" pitchFamily="34" charset="0"/>
                <a:cs typeface="Times New Roman" panose="02020603050405020304" pitchFamily="18" charset="0"/>
              </a:rPr>
              <a:t>nd</a:t>
            </a:r>
            <a:r>
              <a:rPr lang="en-GB" dirty="0">
                <a:solidFill>
                  <a:schemeClr val="tx1"/>
                </a:solidFill>
                <a:effectLst/>
                <a:ea typeface="Aptos" panose="020B0004020202020204" pitchFamily="34" charset="0"/>
                <a:cs typeface="Times New Roman" panose="02020603050405020304" pitchFamily="18" charset="0"/>
              </a:rPr>
              <a:t> level on death, loss</a:t>
            </a:r>
            <a:r>
              <a:rPr lang="en-GB" dirty="0">
                <a:solidFill>
                  <a:schemeClr val="tx1"/>
                </a:solidFill>
                <a:ea typeface="Aptos" panose="020B0004020202020204" pitchFamily="34" charset="0"/>
                <a:cs typeface="Times New Roman" panose="02020603050405020304" pitchFamily="18" charset="0"/>
              </a:rPr>
              <a:t> </a:t>
            </a:r>
            <a:r>
              <a:rPr lang="en-GB" dirty="0">
                <a:solidFill>
                  <a:schemeClr val="tx1"/>
                </a:solidFill>
                <a:effectLst/>
                <a:ea typeface="Aptos" panose="020B0004020202020204" pitchFamily="34" charset="0"/>
                <a:cs typeface="Times New Roman" panose="02020603050405020304" pitchFamily="18" charset="0"/>
              </a:rPr>
              <a:t>and grief.</a:t>
            </a:r>
            <a:endParaRPr lang="en-GB" altLang="en-US" dirty="0">
              <a:solidFill>
                <a:schemeClr val="tx1"/>
              </a:solidFill>
            </a:endParaRPr>
          </a:p>
          <a:p>
            <a:pPr>
              <a:buClr>
                <a:srgbClr val="00ABB5"/>
              </a:buClr>
            </a:pPr>
            <a:endParaRPr lang="en-GB" altLang="en-US" dirty="0"/>
          </a:p>
          <a:p>
            <a:pPr>
              <a:buClr>
                <a:srgbClr val="00ABB5"/>
              </a:buClr>
            </a:pPr>
            <a:endParaRPr lang="en-GB" altLang="en-US" b="1" dirty="0"/>
          </a:p>
        </p:txBody>
      </p:sp>
      <p:sp>
        <p:nvSpPr>
          <p:cNvPr id="9" name="Text Box 8">
            <a:extLst>
              <a:ext uri="{FF2B5EF4-FFF2-40B4-BE49-F238E27FC236}">
                <a16:creationId xmlns:a16="http://schemas.microsoft.com/office/drawing/2014/main" id="{F7E2B9BD-B5D7-9E3E-4C0D-32915BF1B143}"/>
              </a:ext>
            </a:extLst>
          </p:cNvPr>
          <p:cNvSpPr txBox="1"/>
          <p:nvPr/>
        </p:nvSpPr>
        <p:spPr>
          <a:xfrm>
            <a:off x="7200900" y="6161088"/>
            <a:ext cx="5029200" cy="8001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a:lstStyle>
            <a:lvl1pPr>
              <a:tabLst>
                <a:tab pos="3330575" algn="l"/>
              </a:tabLst>
              <a:defRPr>
                <a:solidFill>
                  <a:schemeClr val="tx1"/>
                </a:solidFill>
                <a:latin typeface="Arial" panose="020B0604020202020204" pitchFamily="34" charset="0"/>
              </a:defRPr>
            </a:lvl1pPr>
            <a:lvl2pPr marL="742950" indent="-285750">
              <a:tabLst>
                <a:tab pos="3330575" algn="l"/>
              </a:tabLst>
              <a:defRPr>
                <a:solidFill>
                  <a:schemeClr val="tx1"/>
                </a:solidFill>
                <a:latin typeface="Arial" panose="020B0604020202020204" pitchFamily="34" charset="0"/>
              </a:defRPr>
            </a:lvl2pPr>
            <a:lvl3pPr marL="1143000" indent="-228600">
              <a:tabLst>
                <a:tab pos="3330575" algn="l"/>
              </a:tabLst>
              <a:defRPr>
                <a:solidFill>
                  <a:schemeClr val="tx1"/>
                </a:solidFill>
                <a:latin typeface="Arial" panose="020B0604020202020204" pitchFamily="34" charset="0"/>
              </a:defRPr>
            </a:lvl3pPr>
            <a:lvl4pPr marL="1600200" indent="-228600">
              <a:tabLst>
                <a:tab pos="3330575" algn="l"/>
              </a:tabLst>
              <a:defRPr>
                <a:solidFill>
                  <a:schemeClr val="tx1"/>
                </a:solidFill>
                <a:latin typeface="Arial" panose="020B0604020202020204" pitchFamily="34" charset="0"/>
              </a:defRPr>
            </a:lvl4pPr>
            <a:lvl5pPr marL="2057400" indent="-228600">
              <a:tabLst>
                <a:tab pos="3330575" algn="l"/>
              </a:tabLst>
              <a:defRPr>
                <a:solidFill>
                  <a:schemeClr val="tx1"/>
                </a:solidFill>
                <a:latin typeface="Arial" panose="020B0604020202020204" pitchFamily="34" charset="0"/>
              </a:defRPr>
            </a:lvl5pPr>
            <a:lvl6pPr marL="2514600" indent="-228600" fontAlgn="base">
              <a:spcBef>
                <a:spcPct val="0"/>
              </a:spcBef>
              <a:spcAft>
                <a:spcPct val="0"/>
              </a:spcAft>
              <a:tabLst>
                <a:tab pos="3330575" algn="l"/>
              </a:tabLst>
              <a:defRPr>
                <a:solidFill>
                  <a:schemeClr val="tx1"/>
                </a:solidFill>
                <a:latin typeface="Arial" panose="020B0604020202020204" pitchFamily="34" charset="0"/>
              </a:defRPr>
            </a:lvl6pPr>
            <a:lvl7pPr marL="2971800" indent="-228600" fontAlgn="base">
              <a:spcBef>
                <a:spcPct val="0"/>
              </a:spcBef>
              <a:spcAft>
                <a:spcPct val="0"/>
              </a:spcAft>
              <a:tabLst>
                <a:tab pos="3330575" algn="l"/>
              </a:tabLst>
              <a:defRPr>
                <a:solidFill>
                  <a:schemeClr val="tx1"/>
                </a:solidFill>
                <a:latin typeface="Arial" panose="020B0604020202020204" pitchFamily="34" charset="0"/>
              </a:defRPr>
            </a:lvl7pPr>
            <a:lvl8pPr marL="3429000" indent="-228600" fontAlgn="base">
              <a:spcBef>
                <a:spcPct val="0"/>
              </a:spcBef>
              <a:spcAft>
                <a:spcPct val="0"/>
              </a:spcAft>
              <a:tabLst>
                <a:tab pos="3330575" algn="l"/>
              </a:tabLst>
              <a:defRPr>
                <a:solidFill>
                  <a:schemeClr val="tx1"/>
                </a:solidFill>
                <a:latin typeface="Arial" panose="020B0604020202020204" pitchFamily="34" charset="0"/>
              </a:defRPr>
            </a:lvl8pPr>
            <a:lvl9pPr marL="3886200" indent="-228600" fontAlgn="base">
              <a:spcBef>
                <a:spcPct val="0"/>
              </a:spcBef>
              <a:spcAft>
                <a:spcPct val="0"/>
              </a:spcAft>
              <a:tabLst>
                <a:tab pos="3330575" algn="l"/>
              </a:tabLst>
              <a:defRPr>
                <a:solidFill>
                  <a:schemeClr val="tx1"/>
                </a:solidFill>
                <a:latin typeface="Arial" panose="020B0604020202020204" pitchFamily="34" charset="0"/>
              </a:defRPr>
            </a:lvl9pPr>
          </a:lstStyle>
          <a:p>
            <a:pPr algn="r" eaLnBrk="1" hangingPunct="1"/>
            <a:r>
              <a:rPr lang="en-GB" altLang="en-US" sz="1400">
                <a:solidFill>
                  <a:srgbClr val="FFFFFF"/>
                </a:solidFill>
                <a:latin typeface="Arial Bold" panose="020B0704020202020204" pitchFamily="34" charset="0"/>
                <a:ea typeface="ＭＳ 明朝" panose="02020609040205080304" pitchFamily="49" charset="-128"/>
                <a:cs typeface="Times New Roman" panose="02020603050405020304" pitchFamily="18" charset="0"/>
              </a:rPr>
              <a:t>For Scotland's learners, with Scotland's educators</a:t>
            </a:r>
            <a:endParaRPr lang="en-GB" altLang="en-US" sz="1200">
              <a:solidFill>
                <a:srgbClr val="595959"/>
              </a:solidFill>
              <a:ea typeface="ＭＳ 明朝"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738772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74D49A-9171-EB2F-CEC2-6E485DE95192}"/>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A9F19E03-397B-772E-2F25-E22752253033}"/>
              </a:ext>
              <a:ext uri="{C183D7F6-B498-43B3-948B-1728B52AA6E4}">
                <adec:decorative xmlns:adec="http://schemas.microsoft.com/office/drawing/2017/decorative" val="1"/>
              </a:ext>
            </a:extLst>
          </p:cNvPr>
          <p:cNvSpPr/>
          <p:nvPr/>
        </p:nvSpPr>
        <p:spPr>
          <a:xfrm>
            <a:off x="0" y="5794375"/>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627" name="Title 1">
            <a:extLst>
              <a:ext uri="{FF2B5EF4-FFF2-40B4-BE49-F238E27FC236}">
                <a16:creationId xmlns:a16="http://schemas.microsoft.com/office/drawing/2014/main" id="{4763771F-43A2-E9BE-7B56-F4684476FE8C}"/>
              </a:ext>
            </a:extLst>
          </p:cNvPr>
          <p:cNvSpPr>
            <a:spLocks noGrp="1" noChangeArrowheads="1"/>
          </p:cNvSpPr>
          <p:nvPr>
            <p:ph type="title"/>
          </p:nvPr>
        </p:nvSpPr>
        <p:spPr>
          <a:xfrm>
            <a:off x="611188" y="525463"/>
            <a:ext cx="11580812" cy="782637"/>
          </a:xfrm>
        </p:spPr>
        <p:txBody>
          <a:bodyPr/>
          <a:lstStyle/>
          <a:p>
            <a:r>
              <a:rPr lang="en-GB" altLang="en-US" dirty="0"/>
              <a:t>Grief, grief reactions and children’s understanding of death</a:t>
            </a:r>
          </a:p>
        </p:txBody>
      </p:sp>
      <p:sp>
        <p:nvSpPr>
          <p:cNvPr id="26628" name="Content Placeholder 2">
            <a:extLst>
              <a:ext uri="{FF2B5EF4-FFF2-40B4-BE49-F238E27FC236}">
                <a16:creationId xmlns:a16="http://schemas.microsoft.com/office/drawing/2014/main" id="{FF134428-E4AF-A231-6A42-CAEB6CD445E0}"/>
              </a:ext>
            </a:extLst>
          </p:cNvPr>
          <p:cNvSpPr>
            <a:spLocks noGrp="1" noChangeArrowheads="1"/>
          </p:cNvSpPr>
          <p:nvPr>
            <p:ph idx="1"/>
          </p:nvPr>
        </p:nvSpPr>
        <p:spPr>
          <a:xfrm>
            <a:off x="1289593" y="1762125"/>
            <a:ext cx="10521950" cy="3497263"/>
          </a:xfrm>
        </p:spPr>
        <p:txBody>
          <a:bodyPr/>
          <a:lstStyle/>
          <a:p>
            <a:pPr>
              <a:buClr>
                <a:srgbClr val="00ABB5"/>
              </a:buClr>
            </a:pPr>
            <a:endParaRPr lang="en-GB" altLang="en-US" dirty="0"/>
          </a:p>
          <a:p>
            <a:pPr>
              <a:lnSpc>
                <a:spcPct val="107000"/>
              </a:lnSpc>
              <a:spcAft>
                <a:spcPts val="800"/>
              </a:spcAft>
            </a:pPr>
            <a:r>
              <a:rPr lang="en-GB" u="sng" kern="100" dirty="0">
                <a:solidFill>
                  <a:srgbClr val="467886"/>
                </a:solidFill>
                <a:effectLst/>
                <a:ea typeface="Aptos" panose="020B0004020202020204" pitchFamily="34" charset="0"/>
                <a:cs typeface="Times New Roman" panose="02020603050405020304" pitchFamily="18" charset="0"/>
                <a:hlinkClick r:id="rId3"/>
              </a:rPr>
              <a:t>What is grief?</a:t>
            </a:r>
            <a:r>
              <a:rPr lang="en-GB" u="sng" kern="100" dirty="0">
                <a:solidFill>
                  <a:srgbClr val="467886"/>
                </a:solidFill>
                <a:effectLst/>
                <a:ea typeface="Aptos" panose="020B0004020202020204" pitchFamily="34" charset="0"/>
                <a:cs typeface="Times New Roman" panose="02020603050405020304" pitchFamily="18" charset="0"/>
              </a:rPr>
              <a:t>  </a:t>
            </a:r>
            <a:r>
              <a:rPr lang="en-GB" kern="100" dirty="0">
                <a:effectLst/>
                <a:ea typeface="Aptos" panose="020B0004020202020204" pitchFamily="34" charset="0"/>
                <a:cs typeface="Times New Roman" panose="02020603050405020304" pitchFamily="18" charset="0"/>
              </a:rPr>
              <a:t>Child Bereavement UK  Animation </a:t>
            </a:r>
            <a:r>
              <a:rPr lang="en-GB" kern="100" dirty="0" err="1">
                <a:effectLst/>
                <a:ea typeface="Aptos" panose="020B0004020202020204" pitchFamily="34" charset="0"/>
                <a:cs typeface="Times New Roman" panose="02020603050405020304" pitchFamily="18" charset="0"/>
              </a:rPr>
              <a:t>2.03s</a:t>
            </a:r>
            <a:endParaRPr lang="en-GB" kern="100" dirty="0">
              <a:effectLst/>
              <a:ea typeface="Aptos" panose="020B0004020202020204" pitchFamily="34" charset="0"/>
              <a:cs typeface="Times New Roman" panose="02020603050405020304" pitchFamily="18" charset="0"/>
            </a:endParaRPr>
          </a:p>
          <a:p>
            <a:pPr>
              <a:lnSpc>
                <a:spcPct val="107000"/>
              </a:lnSpc>
              <a:spcAft>
                <a:spcPts val="800"/>
              </a:spcAft>
            </a:pPr>
            <a:endParaRPr lang="en-GB" kern="100" dirty="0">
              <a:effectLst/>
              <a:ea typeface="Aptos" panose="020B0004020202020204" pitchFamily="34" charset="0"/>
              <a:cs typeface="Times New Roman" panose="02020603050405020304" pitchFamily="18" charset="0"/>
            </a:endParaRPr>
          </a:p>
          <a:p>
            <a:pPr>
              <a:lnSpc>
                <a:spcPct val="107000"/>
              </a:lnSpc>
              <a:spcAft>
                <a:spcPts val="800"/>
              </a:spcAft>
            </a:pPr>
            <a:r>
              <a:rPr lang="en-GB" u="sng" kern="100" dirty="0">
                <a:solidFill>
                  <a:srgbClr val="467886"/>
                </a:solidFill>
                <a:effectLst/>
                <a:ea typeface="Aptos" panose="020B0004020202020204" pitchFamily="34" charset="0"/>
                <a:cs typeface="Times New Roman" panose="02020603050405020304" pitchFamily="18" charset="0"/>
                <a:hlinkClick r:id="rId4"/>
              </a:rPr>
              <a:t>Puddle jumping</a:t>
            </a:r>
            <a:r>
              <a:rPr lang="en-GB" u="sng" kern="100" dirty="0">
                <a:solidFill>
                  <a:srgbClr val="467886"/>
                </a:solidFill>
                <a:effectLst/>
                <a:ea typeface="Aptos" panose="020B0004020202020204" pitchFamily="34" charset="0"/>
                <a:cs typeface="Times New Roman" panose="02020603050405020304" pitchFamily="18" charset="0"/>
              </a:rPr>
              <a:t> </a:t>
            </a:r>
            <a:r>
              <a:rPr lang="en-GB" kern="100" dirty="0">
                <a:effectLst/>
                <a:ea typeface="Aptos" panose="020B0004020202020204" pitchFamily="34" charset="0"/>
                <a:cs typeface="Times New Roman" panose="02020603050405020304" pitchFamily="18" charset="0"/>
              </a:rPr>
              <a:t>Child Bereavement UK  Animation </a:t>
            </a:r>
            <a:r>
              <a:rPr lang="en-GB" kern="100" dirty="0" err="1">
                <a:effectLst/>
                <a:ea typeface="Aptos" panose="020B0004020202020204" pitchFamily="34" charset="0"/>
                <a:cs typeface="Times New Roman" panose="02020603050405020304" pitchFamily="18" charset="0"/>
              </a:rPr>
              <a:t>1.12s</a:t>
            </a:r>
            <a:endParaRPr lang="en-GB" kern="100" dirty="0">
              <a:effectLst/>
              <a:ea typeface="Aptos" panose="020B0004020202020204" pitchFamily="34" charset="0"/>
              <a:cs typeface="Times New Roman" panose="02020603050405020304" pitchFamily="18" charset="0"/>
            </a:endParaRPr>
          </a:p>
          <a:p>
            <a:pPr>
              <a:buClr>
                <a:srgbClr val="00ABB5"/>
              </a:buClr>
            </a:pPr>
            <a:endParaRPr lang="en-GB" altLang="en-US" dirty="0"/>
          </a:p>
          <a:p>
            <a:pPr>
              <a:buClr>
                <a:srgbClr val="00ABB5"/>
              </a:buClr>
            </a:pPr>
            <a:r>
              <a:rPr lang="en-GB" altLang="en-US" dirty="0"/>
              <a:t>Common grief reactions by age and stage</a:t>
            </a:r>
          </a:p>
          <a:p>
            <a:pPr>
              <a:buClr>
                <a:srgbClr val="00ABB5"/>
              </a:buClr>
            </a:pPr>
            <a:endParaRPr lang="en-GB" altLang="en-US" dirty="0"/>
          </a:p>
          <a:p>
            <a:pPr>
              <a:buClr>
                <a:srgbClr val="00ABB5"/>
              </a:buClr>
            </a:pPr>
            <a:r>
              <a:rPr lang="en-GB" u="sng" kern="100" dirty="0">
                <a:solidFill>
                  <a:srgbClr val="467886"/>
                </a:solidFill>
                <a:effectLst/>
                <a:ea typeface="Aptos" panose="020B0004020202020204" pitchFamily="34" charset="0"/>
                <a:cs typeface="Times New Roman" panose="02020603050405020304" pitchFamily="18" charset="0"/>
                <a:hlinkClick r:id="rId5"/>
              </a:rPr>
              <a:t>Children’s understanding of death at different ages</a:t>
            </a:r>
            <a:r>
              <a:rPr lang="en-GB" u="sng" kern="100" dirty="0">
                <a:solidFill>
                  <a:srgbClr val="467886"/>
                </a:solidFill>
                <a:effectLst/>
                <a:ea typeface="Aptos" panose="020B0004020202020204" pitchFamily="34" charset="0"/>
                <a:cs typeface="Times New Roman" panose="02020603050405020304" pitchFamily="18" charset="0"/>
              </a:rPr>
              <a:t>   </a:t>
            </a:r>
            <a:r>
              <a:rPr lang="en-GB" kern="100" dirty="0">
                <a:effectLst/>
                <a:ea typeface="Aptos" panose="020B0004020202020204" pitchFamily="34" charset="0"/>
                <a:cs typeface="Times New Roman" panose="02020603050405020304" pitchFamily="18" charset="0"/>
              </a:rPr>
              <a:t>Child Bereavement UK  </a:t>
            </a:r>
            <a:r>
              <a:rPr lang="en-GB" u="sng" kern="100" dirty="0">
                <a:solidFill>
                  <a:srgbClr val="467886"/>
                </a:solidFill>
                <a:effectLst/>
                <a:ea typeface="Aptos" panose="020B0004020202020204" pitchFamily="34" charset="0"/>
                <a:cs typeface="Times New Roman" panose="02020603050405020304" pitchFamily="18" charset="0"/>
              </a:rPr>
              <a:t>webpage and video </a:t>
            </a:r>
            <a:r>
              <a:rPr lang="en-GB" u="sng" kern="100" dirty="0" err="1">
                <a:solidFill>
                  <a:srgbClr val="467886"/>
                </a:solidFill>
                <a:effectLst/>
                <a:ea typeface="Aptos" panose="020B0004020202020204" pitchFamily="34" charset="0"/>
                <a:cs typeface="Times New Roman" panose="02020603050405020304" pitchFamily="18" charset="0"/>
              </a:rPr>
              <a:t>4.48s</a:t>
            </a:r>
            <a:endParaRPr lang="en-GB" kern="100" dirty="0">
              <a:effectLst/>
              <a:ea typeface="Aptos" panose="020B0004020202020204" pitchFamily="34" charset="0"/>
              <a:cs typeface="Times New Roman" panose="02020603050405020304" pitchFamily="18" charset="0"/>
            </a:endParaRPr>
          </a:p>
          <a:p>
            <a:pPr>
              <a:buClr>
                <a:srgbClr val="00ABB5"/>
              </a:buClr>
            </a:pPr>
            <a:r>
              <a:rPr lang="en-GB" altLang="en-US" dirty="0"/>
              <a:t>This film explores both understanding of death across the age ranges from baby to teenager and behaviours that are often exhibited.</a:t>
            </a:r>
          </a:p>
          <a:p>
            <a:pPr>
              <a:buClr>
                <a:srgbClr val="00ABB5"/>
              </a:buClr>
            </a:pPr>
            <a:endParaRPr lang="en-GB" altLang="en-US" dirty="0"/>
          </a:p>
        </p:txBody>
      </p:sp>
      <p:pic>
        <p:nvPicPr>
          <p:cNvPr id="2" name="Picture 1" descr="A blue video camera">
            <a:extLst>
              <a:ext uri="{FF2B5EF4-FFF2-40B4-BE49-F238E27FC236}">
                <a16:creationId xmlns:a16="http://schemas.microsoft.com/office/drawing/2014/main" id="{954213ED-7B2A-2F99-BBAF-8C081674C16E}"/>
              </a:ext>
            </a:extLst>
          </p:cNvPr>
          <p:cNvPicPr>
            <a:picLocks noChangeAspect="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7970" y="2167564"/>
            <a:ext cx="480017" cy="349332"/>
          </a:xfrm>
          <a:prstGeom prst="rect">
            <a:avLst/>
          </a:prstGeom>
        </p:spPr>
      </p:pic>
      <p:pic>
        <p:nvPicPr>
          <p:cNvPr id="4" name="Picture 3" descr="A blue video camera">
            <a:extLst>
              <a:ext uri="{FF2B5EF4-FFF2-40B4-BE49-F238E27FC236}">
                <a16:creationId xmlns:a16="http://schemas.microsoft.com/office/drawing/2014/main" id="{AA1ED666-6255-6BE0-3B53-57034A6DE151}"/>
              </a:ext>
            </a:extLst>
          </p:cNvPr>
          <p:cNvPicPr>
            <a:picLocks noChangeAspect="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7970" y="3019458"/>
            <a:ext cx="480017" cy="349332"/>
          </a:xfrm>
          <a:prstGeom prst="rect">
            <a:avLst/>
          </a:prstGeom>
        </p:spPr>
      </p:pic>
      <p:pic>
        <p:nvPicPr>
          <p:cNvPr id="5" name="Picture 4" descr="A blue  document with white text and a W on it to signify a word document">
            <a:extLst>
              <a:ext uri="{FF2B5EF4-FFF2-40B4-BE49-F238E27FC236}">
                <a16:creationId xmlns:a16="http://schemas.microsoft.com/office/drawing/2014/main" id="{13FD6133-CAD3-A45C-DDD2-FA56D0D4CD3A}"/>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52115" y="4011414"/>
            <a:ext cx="480017" cy="554420"/>
          </a:xfrm>
          <a:prstGeom prst="rect">
            <a:avLst/>
          </a:prstGeom>
        </p:spPr>
      </p:pic>
      <p:pic>
        <p:nvPicPr>
          <p:cNvPr id="6" name="Picture 5" descr="A blue video camera">
            <a:extLst>
              <a:ext uri="{FF2B5EF4-FFF2-40B4-BE49-F238E27FC236}">
                <a16:creationId xmlns:a16="http://schemas.microsoft.com/office/drawing/2014/main" id="{B083C803-38B0-3FEF-0380-B6B1B81DB192}"/>
              </a:ext>
            </a:extLst>
          </p:cNvPr>
          <p:cNvPicPr>
            <a:picLocks noChangeAspect="1"/>
          </p:cNvPicPr>
          <p:nvPr/>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1010" y="4833327"/>
            <a:ext cx="480017" cy="349332"/>
          </a:xfrm>
          <a:prstGeom prst="rect">
            <a:avLst/>
          </a:prstGeom>
        </p:spPr>
      </p:pic>
    </p:spTree>
    <p:extLst>
      <p:ext uri="{BB962C8B-B14F-4D97-AF65-F5344CB8AC3E}">
        <p14:creationId xmlns:p14="http://schemas.microsoft.com/office/powerpoint/2010/main" val="204734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A4021-A5F5-6C36-180D-0E1DF3024094}"/>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5032C30C-0517-2405-7EA8-4A5E464C6C0A}"/>
              </a:ext>
            </a:extLst>
          </p:cNvPr>
          <p:cNvSpPr>
            <a:spLocks noGrp="1" noChangeArrowheads="1"/>
          </p:cNvSpPr>
          <p:nvPr>
            <p:ph type="title"/>
          </p:nvPr>
        </p:nvSpPr>
        <p:spPr>
          <a:xfrm>
            <a:off x="611188" y="525463"/>
            <a:ext cx="11050587" cy="782637"/>
          </a:xfrm>
        </p:spPr>
        <p:txBody>
          <a:bodyPr/>
          <a:lstStyle/>
          <a:p>
            <a:r>
              <a:rPr lang="en-GB" altLang="en-US" dirty="0"/>
              <a:t>Bereavement: supporting children and young people</a:t>
            </a:r>
          </a:p>
        </p:txBody>
      </p:sp>
      <p:sp>
        <p:nvSpPr>
          <p:cNvPr id="26628" name="Content Placeholder 2">
            <a:extLst>
              <a:ext uri="{FF2B5EF4-FFF2-40B4-BE49-F238E27FC236}">
                <a16:creationId xmlns:a16="http://schemas.microsoft.com/office/drawing/2014/main" id="{A136BFBD-BDFC-6E84-1510-C9887AA0E731}"/>
              </a:ext>
            </a:extLst>
          </p:cNvPr>
          <p:cNvSpPr>
            <a:spLocks noGrp="1" noChangeArrowheads="1"/>
          </p:cNvSpPr>
          <p:nvPr>
            <p:ph idx="1"/>
          </p:nvPr>
        </p:nvSpPr>
        <p:spPr>
          <a:xfrm>
            <a:off x="1474788" y="1308100"/>
            <a:ext cx="10717212" cy="5416791"/>
          </a:xfrm>
        </p:spPr>
        <p:txBody>
          <a:bodyPr/>
          <a:lstStyle/>
          <a:p>
            <a:pPr>
              <a:buClr>
                <a:srgbClr val="00ABB5"/>
              </a:buClr>
            </a:pPr>
            <a:r>
              <a:rPr lang="en-GB" altLang="en-US" sz="1600" b="1" dirty="0">
                <a:solidFill>
                  <a:schemeClr val="tx2">
                    <a:lumMod val="50000"/>
                  </a:schemeClr>
                </a:solidFill>
                <a:latin typeface="Arial" panose="020B0604020202020204" pitchFamily="34" charset="0"/>
                <a:cs typeface="Arial" panose="020B0604020202020204" pitchFamily="34" charset="0"/>
              </a:rPr>
              <a:t>General</a:t>
            </a:r>
          </a:p>
          <a:p>
            <a:pPr>
              <a:lnSpc>
                <a:spcPct val="107000"/>
              </a:lnSpc>
              <a:spcAft>
                <a:spcPts val="800"/>
              </a:spcAft>
            </a:pPr>
            <a:r>
              <a:rPr lang="en-GB" sz="16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3"/>
              </a:rPr>
              <a:t>Supporting children and young people who are grieving</a:t>
            </a:r>
            <a:r>
              <a:rPr lang="en-GB" sz="1600" kern="100" dirty="0">
                <a:effectLst/>
                <a:latin typeface="Arial" panose="020B0604020202020204" pitchFamily="34" charset="0"/>
                <a:ea typeface="Aptos" panose="020B0004020202020204" pitchFamily="34" charset="0"/>
                <a:cs typeface="Arial" panose="020B0604020202020204" pitchFamily="34" charset="0"/>
              </a:rPr>
              <a:t> </a:t>
            </a:r>
            <a:r>
              <a:rPr lang="en-GB" sz="1600"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Cruse  7 pages</a:t>
            </a:r>
          </a:p>
          <a:p>
            <a:pPr>
              <a:lnSpc>
                <a:spcPct val="107000"/>
              </a:lnSpc>
              <a:spcAft>
                <a:spcPts val="800"/>
              </a:spcAft>
            </a:pPr>
            <a:r>
              <a:rPr lang="en-GB" sz="1600" kern="100" dirty="0">
                <a:latin typeface="Arial" panose="020B0604020202020204" pitchFamily="34" charset="0"/>
                <a:ea typeface="Aptos" panose="020B0004020202020204" pitchFamily="34" charset="0"/>
                <a:cs typeface="Arial" panose="020B0604020202020204" pitchFamily="34" charset="0"/>
                <a:hlinkClick r:id="rId4"/>
              </a:rPr>
              <a:t>Explaining death and dying to children </a:t>
            </a:r>
            <a:r>
              <a:rPr lang="en-GB" sz="1600" i="0" dirty="0">
                <a:solidFill>
                  <a:schemeClr val="tx2">
                    <a:lumMod val="50000"/>
                  </a:schemeClr>
                </a:solidFill>
                <a:effectLst/>
                <a:latin typeface="Arial" panose="020B0604020202020204" pitchFamily="34" charset="0"/>
                <a:cs typeface="Arial" panose="020B0604020202020204" pitchFamily="34" charset="0"/>
              </a:rPr>
              <a:t>Child Bereavement UK</a:t>
            </a:r>
          </a:p>
          <a:p>
            <a:pPr>
              <a:lnSpc>
                <a:spcPct val="107000"/>
              </a:lnSpc>
              <a:spcAft>
                <a:spcPts val="800"/>
              </a:spcAft>
            </a:pPr>
            <a:r>
              <a:rPr lang="en-GB" sz="1600" dirty="0">
                <a:solidFill>
                  <a:srgbClr val="636968"/>
                </a:solidFill>
                <a:latin typeface="Arial" panose="020B0604020202020204" pitchFamily="34" charset="0"/>
                <a:cs typeface="Arial" panose="020B0604020202020204" pitchFamily="34" charset="0"/>
                <a:hlinkClick r:id="rId5"/>
              </a:rPr>
              <a:t>Talking to children who are bereaved </a:t>
            </a:r>
            <a:r>
              <a:rPr lang="en-GB" sz="1600" dirty="0">
                <a:solidFill>
                  <a:schemeClr val="tx2">
                    <a:lumMod val="50000"/>
                  </a:schemeClr>
                </a:solidFill>
                <a:latin typeface="Arial" panose="020B0604020202020204" pitchFamily="34" charset="0"/>
                <a:cs typeface="Arial" panose="020B0604020202020204" pitchFamily="34" charset="0"/>
              </a:rPr>
              <a:t>NES animation aimed at health professional but suitable for education practitioners. </a:t>
            </a:r>
            <a:r>
              <a:rPr lang="en-GB" sz="1600" dirty="0" err="1">
                <a:solidFill>
                  <a:schemeClr val="tx2">
                    <a:lumMod val="50000"/>
                  </a:schemeClr>
                </a:solidFill>
                <a:latin typeface="Arial" panose="020B0604020202020204" pitchFamily="34" charset="0"/>
                <a:cs typeface="Arial" panose="020B0604020202020204" pitchFamily="34" charset="0"/>
              </a:rPr>
              <a:t>5m</a:t>
            </a:r>
            <a:r>
              <a:rPr lang="en-GB" sz="1600" dirty="0">
                <a:solidFill>
                  <a:schemeClr val="tx2">
                    <a:lumMod val="50000"/>
                  </a:schemeClr>
                </a:solidFill>
                <a:latin typeface="Arial" panose="020B0604020202020204" pitchFamily="34" charset="0"/>
                <a:cs typeface="Arial" panose="020B0604020202020204" pitchFamily="34" charset="0"/>
              </a:rPr>
              <a:t> </a:t>
            </a:r>
            <a:r>
              <a:rPr lang="en-GB" sz="1600" dirty="0" err="1">
                <a:solidFill>
                  <a:schemeClr val="tx2">
                    <a:lumMod val="50000"/>
                  </a:schemeClr>
                </a:solidFill>
                <a:latin typeface="Arial" panose="020B0604020202020204" pitchFamily="34" charset="0"/>
                <a:cs typeface="Arial" panose="020B0604020202020204" pitchFamily="34" charset="0"/>
              </a:rPr>
              <a:t>22s</a:t>
            </a:r>
            <a:endParaRPr lang="en-GB" sz="1600" dirty="0">
              <a:solidFill>
                <a:schemeClr val="tx2">
                  <a:lumMod val="50000"/>
                </a:schemeClr>
              </a:solidFill>
              <a:latin typeface="Arial" panose="020B0604020202020204" pitchFamily="34" charset="0"/>
              <a:cs typeface="Arial" panose="020B0604020202020204" pitchFamily="34" charset="0"/>
            </a:endParaRPr>
          </a:p>
          <a:p>
            <a:pPr>
              <a:lnSpc>
                <a:spcPct val="107000"/>
              </a:lnSpc>
              <a:spcAft>
                <a:spcPts val="800"/>
              </a:spcAft>
            </a:pPr>
            <a:endParaRPr lang="en-GB" sz="1600" i="0" dirty="0">
              <a:solidFill>
                <a:schemeClr val="tx2">
                  <a:lumMod val="50000"/>
                </a:schemeClr>
              </a:solidFill>
              <a:effectLst/>
              <a:latin typeface="Arial" panose="020B0604020202020204" pitchFamily="34" charset="0"/>
              <a:cs typeface="Arial" panose="020B0604020202020204" pitchFamily="34" charset="0"/>
            </a:endParaRPr>
          </a:p>
          <a:p>
            <a:pPr>
              <a:lnSpc>
                <a:spcPct val="107000"/>
              </a:lnSpc>
              <a:spcAft>
                <a:spcPts val="800"/>
              </a:spcAft>
            </a:pPr>
            <a:r>
              <a:rPr lang="en-GB" sz="1600" b="1" kern="1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Early Years</a:t>
            </a:r>
          </a:p>
          <a:p>
            <a:pPr>
              <a:lnSpc>
                <a:spcPct val="107000"/>
              </a:lnSpc>
              <a:spcAft>
                <a:spcPts val="800"/>
              </a:spcAft>
            </a:pPr>
            <a:r>
              <a:rPr lang="en-GB" sz="1600" i="0" dirty="0">
                <a:solidFill>
                  <a:srgbClr val="636968"/>
                </a:solidFill>
                <a:effectLst/>
                <a:latin typeface="Arial" panose="020B0604020202020204" pitchFamily="34" charset="0"/>
                <a:cs typeface="Arial" panose="020B0604020202020204" pitchFamily="34" charset="0"/>
                <a:hlinkClick r:id="rId6"/>
              </a:rPr>
              <a:t>Supporting a bereaved child in an Early Years setting </a:t>
            </a:r>
            <a:r>
              <a:rPr lang="en-GB" sz="1600" i="0" dirty="0">
                <a:solidFill>
                  <a:schemeClr val="tx2">
                    <a:lumMod val="50000"/>
                  </a:schemeClr>
                </a:solidFill>
                <a:effectLst/>
                <a:latin typeface="Arial" panose="020B0604020202020204" pitchFamily="34" charset="0"/>
                <a:cs typeface="Arial" panose="020B0604020202020204" pitchFamily="34" charset="0"/>
              </a:rPr>
              <a:t>Child Bereavement UK</a:t>
            </a:r>
          </a:p>
          <a:p>
            <a:pPr>
              <a:lnSpc>
                <a:spcPct val="107000"/>
              </a:lnSpc>
              <a:spcAft>
                <a:spcPts val="800"/>
              </a:spcAft>
            </a:pPr>
            <a:r>
              <a:rPr lang="en-GB" sz="1600" i="0" dirty="0">
                <a:solidFill>
                  <a:srgbClr val="636968"/>
                </a:solidFill>
                <a:effectLst/>
                <a:latin typeface="Arial" panose="020B0604020202020204" pitchFamily="34" charset="0"/>
                <a:cs typeface="Arial" panose="020B0604020202020204" pitchFamily="34" charset="0"/>
                <a:hlinkClick r:id="rId7"/>
              </a:rPr>
              <a:t>Supporting bereaved children in the early years </a:t>
            </a:r>
            <a:r>
              <a:rPr lang="en-GB" sz="1600" i="0" dirty="0">
                <a:solidFill>
                  <a:srgbClr val="636968"/>
                </a:solidFill>
                <a:effectLst/>
                <a:latin typeface="Arial" panose="020B0604020202020204" pitchFamily="34" charset="0"/>
                <a:cs typeface="Arial" panose="020B0604020202020204" pitchFamily="34" charset="0"/>
              </a:rPr>
              <a:t>​ </a:t>
            </a:r>
            <a:r>
              <a:rPr lang="en-GB" sz="1600" i="0" dirty="0">
                <a:solidFill>
                  <a:schemeClr val="tx2">
                    <a:lumMod val="50000"/>
                  </a:schemeClr>
                </a:solidFill>
                <a:effectLst/>
                <a:latin typeface="Arial" panose="020B0604020202020204" pitchFamily="34" charset="0"/>
                <a:cs typeface="Arial" panose="020B0604020202020204" pitchFamily="34" charset="0"/>
              </a:rPr>
              <a:t>a longer webinar by Beck Ferrari  Clinical Co-lead at the UK Trauma Council. Starts at </a:t>
            </a:r>
            <a:r>
              <a:rPr lang="en-GB" sz="1600" i="0" dirty="0" err="1">
                <a:solidFill>
                  <a:schemeClr val="tx2">
                    <a:lumMod val="50000"/>
                  </a:schemeClr>
                </a:solidFill>
                <a:effectLst/>
                <a:latin typeface="Arial" panose="020B0604020202020204" pitchFamily="34" charset="0"/>
                <a:cs typeface="Arial" panose="020B0604020202020204" pitchFamily="34" charset="0"/>
              </a:rPr>
              <a:t>7m</a:t>
            </a:r>
            <a:r>
              <a:rPr lang="en-GB" sz="1600" i="0" dirty="0">
                <a:solidFill>
                  <a:schemeClr val="tx2">
                    <a:lumMod val="50000"/>
                  </a:schemeClr>
                </a:solidFill>
                <a:effectLst/>
                <a:latin typeface="Arial" panose="020B0604020202020204" pitchFamily="34" charset="0"/>
                <a:cs typeface="Arial" panose="020B0604020202020204" pitchFamily="34" charset="0"/>
              </a:rPr>
              <a:t> </a:t>
            </a:r>
            <a:r>
              <a:rPr lang="en-GB" sz="1600" i="0" dirty="0" err="1">
                <a:solidFill>
                  <a:schemeClr val="tx2">
                    <a:lumMod val="50000"/>
                  </a:schemeClr>
                </a:solidFill>
                <a:effectLst/>
                <a:latin typeface="Arial" panose="020B0604020202020204" pitchFamily="34" charset="0"/>
                <a:cs typeface="Arial" panose="020B0604020202020204" pitchFamily="34" charset="0"/>
              </a:rPr>
              <a:t>21s</a:t>
            </a:r>
            <a:r>
              <a:rPr lang="en-GB" sz="1600" i="0" dirty="0">
                <a:solidFill>
                  <a:schemeClr val="tx2">
                    <a:lumMod val="50000"/>
                  </a:schemeClr>
                </a:solidFill>
                <a:effectLst/>
                <a:latin typeface="Arial" panose="020B0604020202020204" pitchFamily="34" charset="0"/>
                <a:cs typeface="Arial" panose="020B0604020202020204" pitchFamily="34" charset="0"/>
              </a:rPr>
              <a:t> and finishes </a:t>
            </a:r>
            <a:r>
              <a:rPr lang="en-GB" sz="1600" i="0" dirty="0" err="1">
                <a:solidFill>
                  <a:schemeClr val="tx2">
                    <a:lumMod val="50000"/>
                  </a:schemeClr>
                </a:solidFill>
                <a:effectLst/>
                <a:latin typeface="Arial" panose="020B0604020202020204" pitchFamily="34" charset="0"/>
                <a:cs typeface="Arial" panose="020B0604020202020204" pitchFamily="34" charset="0"/>
              </a:rPr>
              <a:t>1h</a:t>
            </a:r>
            <a:r>
              <a:rPr lang="en-GB" sz="1600" i="0" dirty="0">
                <a:solidFill>
                  <a:schemeClr val="tx2">
                    <a:lumMod val="50000"/>
                  </a:schemeClr>
                </a:solidFill>
                <a:effectLst/>
                <a:latin typeface="Arial" panose="020B0604020202020204" pitchFamily="34" charset="0"/>
                <a:cs typeface="Arial" panose="020B0604020202020204" pitchFamily="34" charset="0"/>
              </a:rPr>
              <a:t> </a:t>
            </a:r>
            <a:r>
              <a:rPr lang="en-GB" sz="1600" i="0" dirty="0" err="1">
                <a:solidFill>
                  <a:schemeClr val="tx2">
                    <a:lumMod val="50000"/>
                  </a:schemeClr>
                </a:solidFill>
                <a:effectLst/>
                <a:latin typeface="Arial" panose="020B0604020202020204" pitchFamily="34" charset="0"/>
                <a:cs typeface="Arial" panose="020B0604020202020204" pitchFamily="34" charset="0"/>
              </a:rPr>
              <a:t>24m</a:t>
            </a:r>
            <a:endParaRPr lang="en-GB" sz="1600" i="0" dirty="0">
              <a:solidFill>
                <a:schemeClr val="tx2">
                  <a:lumMod val="50000"/>
                </a:schemeClr>
              </a:solidFill>
              <a:effectLst/>
              <a:latin typeface="Arial" panose="020B0604020202020204" pitchFamily="34" charset="0"/>
              <a:cs typeface="Arial" panose="020B0604020202020204" pitchFamily="34" charset="0"/>
            </a:endParaRPr>
          </a:p>
          <a:p>
            <a:pPr>
              <a:lnSpc>
                <a:spcPct val="107000"/>
              </a:lnSpc>
              <a:spcAft>
                <a:spcPts val="800"/>
              </a:spcAft>
            </a:pPr>
            <a:r>
              <a:rPr lang="en-GB" sz="1600" b="1" dirty="0">
                <a:solidFill>
                  <a:schemeClr val="tx2">
                    <a:lumMod val="50000"/>
                  </a:schemeClr>
                </a:solidFill>
                <a:latin typeface="Arial" panose="020B0604020202020204" pitchFamily="34" charset="0"/>
                <a:cs typeface="Arial" panose="020B0604020202020204" pitchFamily="34" charset="0"/>
              </a:rPr>
              <a:t>Primary </a:t>
            </a:r>
          </a:p>
          <a:p>
            <a:pPr>
              <a:lnSpc>
                <a:spcPct val="107000"/>
              </a:lnSpc>
              <a:spcAft>
                <a:spcPts val="800"/>
              </a:spcAft>
            </a:pPr>
            <a:r>
              <a:rPr lang="en-GB" sz="1600" b="1" dirty="0">
                <a:solidFill>
                  <a:srgbClr val="636968"/>
                </a:solidFill>
                <a:latin typeface="Arial" panose="020B0604020202020204" pitchFamily="34" charset="0"/>
                <a:cs typeface="Arial" panose="020B0604020202020204" pitchFamily="34" charset="0"/>
              </a:rPr>
              <a:t> </a:t>
            </a:r>
            <a:r>
              <a:rPr lang="en-GB" sz="1600" i="0" dirty="0">
                <a:solidFill>
                  <a:srgbClr val="636968"/>
                </a:solidFill>
                <a:effectLst/>
                <a:latin typeface="Arial" panose="020B0604020202020204" pitchFamily="34" charset="0"/>
                <a:cs typeface="Arial" panose="020B0604020202020204" pitchFamily="34" charset="0"/>
                <a:hlinkClick r:id="rId8"/>
              </a:rPr>
              <a:t>Supporting a bereaved pupil in a primary school </a:t>
            </a:r>
            <a:r>
              <a:rPr lang="en-GB" sz="1600" i="0" dirty="0">
                <a:solidFill>
                  <a:schemeClr val="tx2">
                    <a:lumMod val="50000"/>
                  </a:schemeClr>
                </a:solidFill>
                <a:effectLst/>
                <a:latin typeface="Arial" panose="020B0604020202020204" pitchFamily="34" charset="0"/>
                <a:cs typeface="Arial" panose="020B0604020202020204" pitchFamily="34" charset="0"/>
              </a:rPr>
              <a:t>Child Bereavement UK</a:t>
            </a:r>
          </a:p>
          <a:p>
            <a:pPr>
              <a:lnSpc>
                <a:spcPct val="107000"/>
              </a:lnSpc>
              <a:spcAft>
                <a:spcPts val="800"/>
              </a:spcAft>
            </a:pPr>
            <a:r>
              <a:rPr lang="en-GB" sz="1600" b="1" dirty="0">
                <a:solidFill>
                  <a:schemeClr val="tx2">
                    <a:lumMod val="50000"/>
                  </a:schemeClr>
                </a:solidFill>
                <a:latin typeface="Arial" panose="020B0604020202020204" pitchFamily="34" charset="0"/>
                <a:cs typeface="Arial" panose="020B0604020202020204" pitchFamily="34" charset="0"/>
              </a:rPr>
              <a:t>Secondary</a:t>
            </a:r>
            <a:r>
              <a:rPr lang="en-GB" sz="1600" b="1" dirty="0">
                <a:solidFill>
                  <a:srgbClr val="636968"/>
                </a:solidFill>
                <a:latin typeface="Arial" panose="020B0604020202020204" pitchFamily="34" charset="0"/>
                <a:cs typeface="Arial" panose="020B0604020202020204" pitchFamily="34" charset="0"/>
              </a:rPr>
              <a:t>     </a:t>
            </a:r>
            <a:r>
              <a:rPr lang="en-GB" sz="1600" dirty="0">
                <a:solidFill>
                  <a:srgbClr val="636968"/>
                </a:solidFill>
                <a:latin typeface="Arial" panose="020B0604020202020204" pitchFamily="34" charset="0"/>
                <a:cs typeface="Arial" panose="020B0604020202020204" pitchFamily="34" charset="0"/>
                <a:hlinkClick r:id="rId9"/>
              </a:rPr>
              <a:t>Supporting a bereaved student in secondary school </a:t>
            </a:r>
            <a:r>
              <a:rPr lang="en-GB" sz="1600" i="0" dirty="0">
                <a:solidFill>
                  <a:schemeClr val="tx2">
                    <a:lumMod val="50000"/>
                  </a:schemeClr>
                </a:solidFill>
                <a:effectLst/>
                <a:latin typeface="Arial" panose="020B0604020202020204" pitchFamily="34" charset="0"/>
                <a:cs typeface="Arial" panose="020B0604020202020204" pitchFamily="34" charset="0"/>
              </a:rPr>
              <a:t>Child Bereavement UK</a:t>
            </a:r>
          </a:p>
          <a:p>
            <a:pPr>
              <a:lnSpc>
                <a:spcPct val="107000"/>
              </a:lnSpc>
              <a:spcAft>
                <a:spcPts val="800"/>
              </a:spcAft>
            </a:pPr>
            <a:endParaRPr lang="en-GB" dirty="0">
              <a:solidFill>
                <a:srgbClr val="636968"/>
              </a:solidFill>
              <a:latin typeface="Frutiger"/>
            </a:endParaRPr>
          </a:p>
          <a:p>
            <a:pPr>
              <a:lnSpc>
                <a:spcPct val="107000"/>
              </a:lnSpc>
              <a:spcAft>
                <a:spcPts val="800"/>
              </a:spcAft>
            </a:pPr>
            <a:endParaRPr lang="en-GB" i="0" dirty="0">
              <a:solidFill>
                <a:srgbClr val="636968"/>
              </a:solidFill>
              <a:effectLst/>
              <a:latin typeface="Frutiger"/>
            </a:endParaRPr>
          </a:p>
          <a:p>
            <a:pPr>
              <a:lnSpc>
                <a:spcPct val="107000"/>
              </a:lnSpc>
              <a:spcAft>
                <a:spcPts val="800"/>
              </a:spcAft>
            </a:pPr>
            <a:endParaRPr lang="en-GB" i="0" dirty="0">
              <a:solidFill>
                <a:srgbClr val="636968"/>
              </a:solidFill>
              <a:effectLst/>
              <a:latin typeface="Frutiger"/>
            </a:endParaRPr>
          </a:p>
          <a:p>
            <a:pPr>
              <a:lnSpc>
                <a:spcPct val="107000"/>
              </a:lnSpc>
              <a:spcAft>
                <a:spcPts val="800"/>
              </a:spcAft>
            </a:pPr>
            <a:endParaRPr lang="en-GB" i="0" dirty="0">
              <a:solidFill>
                <a:srgbClr val="636968"/>
              </a:solidFill>
              <a:effectLst/>
              <a:latin typeface="Frutiger"/>
            </a:endParaRPr>
          </a:p>
          <a:p>
            <a:pPr>
              <a:lnSpc>
                <a:spcPct val="107000"/>
              </a:lnSpc>
              <a:spcAft>
                <a:spcPts val="800"/>
              </a:spcAft>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buClr>
                <a:srgbClr val="00ABB5"/>
              </a:buClr>
            </a:pPr>
            <a:endParaRPr lang="en-GB" altLang="en-US" dirty="0"/>
          </a:p>
          <a:p>
            <a:pPr>
              <a:buClr>
                <a:srgbClr val="00ABB5"/>
              </a:buClr>
            </a:pPr>
            <a:endParaRPr lang="en-GB" altLang="en-US" dirty="0"/>
          </a:p>
          <a:p>
            <a:pPr>
              <a:buClr>
                <a:srgbClr val="00ABB5"/>
              </a:buClr>
            </a:pPr>
            <a:endParaRPr lang="en-GB" altLang="en-US" dirty="0"/>
          </a:p>
          <a:p>
            <a:pPr>
              <a:buClr>
                <a:srgbClr val="00ABB5"/>
              </a:buClr>
            </a:pPr>
            <a:endParaRPr lang="en-GB" altLang="en-US" b="1" dirty="0"/>
          </a:p>
        </p:txBody>
      </p:sp>
      <p:pic>
        <p:nvPicPr>
          <p:cNvPr id="14" name="Picture 13" descr="A blue PDF logo">
            <a:extLst>
              <a:ext uri="{FF2B5EF4-FFF2-40B4-BE49-F238E27FC236}">
                <a16:creationId xmlns:a16="http://schemas.microsoft.com/office/drawing/2014/main" id="{A64CF4A7-CC5C-19A3-49DA-8E2B49D34DA1}"/>
              </a:ext>
            </a:extLst>
          </p:cNvPr>
          <p:cNvPicPr>
            <a:picLocks noChangeAspect="1"/>
          </p:cNvPicPr>
          <p:nvPr/>
        </p:nvPicPr>
        <p:blipFill>
          <a:blip r:embed="rId10">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0303" y="1630041"/>
            <a:ext cx="460473" cy="492617"/>
          </a:xfrm>
          <a:prstGeom prst="rect">
            <a:avLst/>
          </a:prstGeom>
        </p:spPr>
      </p:pic>
      <p:pic>
        <p:nvPicPr>
          <p:cNvPr id="15" name="Picture 14" descr="A blue video camera">
            <a:extLst>
              <a:ext uri="{FF2B5EF4-FFF2-40B4-BE49-F238E27FC236}">
                <a16:creationId xmlns:a16="http://schemas.microsoft.com/office/drawing/2014/main" id="{A687266C-2ABD-CF94-C16D-661F50EF77D7}"/>
              </a:ext>
            </a:extLst>
          </p:cNvPr>
          <p:cNvPicPr>
            <a:picLocks noChangeAspect="1"/>
          </p:cNvPicPr>
          <p:nvPr/>
        </p:nvPicPr>
        <p:blipFill>
          <a:blip r:embed="rId11">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6446" y="2664794"/>
            <a:ext cx="480017" cy="349332"/>
          </a:xfrm>
          <a:prstGeom prst="rect">
            <a:avLst/>
          </a:prstGeom>
        </p:spPr>
      </p:pic>
      <p:pic>
        <p:nvPicPr>
          <p:cNvPr id="10" name="Picture 9" descr="A blue and white globe">
            <a:extLst>
              <a:ext uri="{FF2B5EF4-FFF2-40B4-BE49-F238E27FC236}">
                <a16:creationId xmlns:a16="http://schemas.microsoft.com/office/drawing/2014/main" id="{4C91DD96-88DC-18A1-3502-8CFD9B6DBEB3}"/>
              </a:ext>
            </a:extLst>
          </p:cNvPr>
          <p:cNvPicPr>
            <a:picLocks noChangeAspect="1"/>
          </p:cNvPicPr>
          <p:nvPr/>
        </p:nvPicPr>
        <p:blipFill>
          <a:blip r:embed="rId1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6446" y="2202807"/>
            <a:ext cx="444847" cy="422465"/>
          </a:xfrm>
          <a:prstGeom prst="rect">
            <a:avLst/>
          </a:prstGeom>
        </p:spPr>
      </p:pic>
      <p:pic>
        <p:nvPicPr>
          <p:cNvPr id="13" name="Picture 12" descr="A blue and white globe">
            <a:extLst>
              <a:ext uri="{FF2B5EF4-FFF2-40B4-BE49-F238E27FC236}">
                <a16:creationId xmlns:a16="http://schemas.microsoft.com/office/drawing/2014/main" id="{1620C574-535C-D2B1-20CF-E620E8A96418}"/>
              </a:ext>
            </a:extLst>
          </p:cNvPr>
          <p:cNvPicPr>
            <a:picLocks noChangeAspect="1"/>
          </p:cNvPicPr>
          <p:nvPr/>
        </p:nvPicPr>
        <p:blipFill>
          <a:blip r:embed="rId1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6446" y="3889365"/>
            <a:ext cx="444847" cy="422465"/>
          </a:xfrm>
          <a:prstGeom prst="rect">
            <a:avLst/>
          </a:prstGeom>
        </p:spPr>
      </p:pic>
      <p:pic>
        <p:nvPicPr>
          <p:cNvPr id="16" name="Picture 15" descr="A blue video camera">
            <a:extLst>
              <a:ext uri="{FF2B5EF4-FFF2-40B4-BE49-F238E27FC236}">
                <a16:creationId xmlns:a16="http://schemas.microsoft.com/office/drawing/2014/main" id="{EFD757B3-E0F2-8715-50B1-805DD4EE00E4}"/>
              </a:ext>
            </a:extLst>
          </p:cNvPr>
          <p:cNvPicPr>
            <a:picLocks noChangeAspect="1"/>
          </p:cNvPicPr>
          <p:nvPr/>
        </p:nvPicPr>
        <p:blipFill>
          <a:blip r:embed="rId11">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0530" y="4417281"/>
            <a:ext cx="480017" cy="349332"/>
          </a:xfrm>
          <a:prstGeom prst="rect">
            <a:avLst/>
          </a:prstGeom>
        </p:spPr>
      </p:pic>
      <p:sp>
        <p:nvSpPr>
          <p:cNvPr id="8" name="Rectangle 7">
            <a:extLst>
              <a:ext uri="{FF2B5EF4-FFF2-40B4-BE49-F238E27FC236}">
                <a16:creationId xmlns:a16="http://schemas.microsoft.com/office/drawing/2014/main" id="{1E2B8B11-1BBF-8777-C83D-B6AA36E5333A}"/>
              </a:ext>
              <a:ext uri="{C183D7F6-B498-43B3-948B-1728B52AA6E4}">
                <adec:decorative xmlns:adec="http://schemas.microsoft.com/office/drawing/2017/decorative" val="1"/>
              </a:ext>
            </a:extLst>
          </p:cNvPr>
          <p:cNvSpPr/>
          <p:nvPr/>
        </p:nvSpPr>
        <p:spPr>
          <a:xfrm>
            <a:off x="0" y="6147870"/>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pic>
        <p:nvPicPr>
          <p:cNvPr id="12" name="Picture 11" descr="A blue and white globe">
            <a:extLst>
              <a:ext uri="{FF2B5EF4-FFF2-40B4-BE49-F238E27FC236}">
                <a16:creationId xmlns:a16="http://schemas.microsoft.com/office/drawing/2014/main" id="{DA252C63-989E-9505-1492-92FE20957479}"/>
              </a:ext>
            </a:extLst>
          </p:cNvPr>
          <p:cNvPicPr>
            <a:picLocks noChangeAspect="1"/>
          </p:cNvPicPr>
          <p:nvPr/>
        </p:nvPicPr>
        <p:blipFill>
          <a:blip r:embed="rId1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51695" y="5361735"/>
            <a:ext cx="444847" cy="422465"/>
          </a:xfrm>
          <a:prstGeom prst="rect">
            <a:avLst/>
          </a:prstGeom>
        </p:spPr>
      </p:pic>
    </p:spTree>
    <p:extLst>
      <p:ext uri="{BB962C8B-B14F-4D97-AF65-F5344CB8AC3E}">
        <p14:creationId xmlns:p14="http://schemas.microsoft.com/office/powerpoint/2010/main" val="247997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B5D794-D08B-97DC-F447-F3DF08DB3160}"/>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89447F30-614C-FFD1-8B5C-47FCFB79356B}"/>
              </a:ext>
            </a:extLst>
          </p:cNvPr>
          <p:cNvSpPr>
            <a:spLocks noGrp="1" noChangeArrowheads="1"/>
          </p:cNvSpPr>
          <p:nvPr>
            <p:ph type="title"/>
          </p:nvPr>
        </p:nvSpPr>
        <p:spPr>
          <a:xfrm>
            <a:off x="611188" y="525463"/>
            <a:ext cx="11050587" cy="782637"/>
          </a:xfrm>
        </p:spPr>
        <p:txBody>
          <a:bodyPr/>
          <a:lstStyle/>
          <a:p>
            <a:r>
              <a:rPr lang="en-GB" altLang="en-US" dirty="0"/>
              <a:t>Supporting families including awareness of faith traditions</a:t>
            </a:r>
            <a:br>
              <a:rPr lang="en-GB" altLang="en-US" dirty="0"/>
            </a:br>
            <a:endParaRPr lang="en-GB" altLang="en-US" dirty="0"/>
          </a:p>
        </p:txBody>
      </p:sp>
      <p:sp>
        <p:nvSpPr>
          <p:cNvPr id="26628" name="Content Placeholder 2">
            <a:extLst>
              <a:ext uri="{FF2B5EF4-FFF2-40B4-BE49-F238E27FC236}">
                <a16:creationId xmlns:a16="http://schemas.microsoft.com/office/drawing/2014/main" id="{4E2C801C-52F6-3BC8-D9DE-7D67B2704C61}"/>
              </a:ext>
            </a:extLst>
          </p:cNvPr>
          <p:cNvSpPr>
            <a:spLocks noGrp="1" noChangeArrowheads="1"/>
          </p:cNvSpPr>
          <p:nvPr>
            <p:ph idx="1"/>
          </p:nvPr>
        </p:nvSpPr>
        <p:spPr>
          <a:xfrm>
            <a:off x="1019175" y="1508125"/>
            <a:ext cx="10521950" cy="3497263"/>
          </a:xfrm>
        </p:spPr>
        <p:txBody>
          <a:bodyPr/>
          <a:lstStyle/>
          <a:p>
            <a:pPr>
              <a:buClr>
                <a:srgbClr val="00ABB5"/>
              </a:buClr>
            </a:pP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hlinkClick r:id="rId3"/>
              </a:rPr>
              <a:t>Working with bereaved families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Child Bereavement Trust</a:t>
            </a:r>
          </a:p>
          <a:p>
            <a:pPr>
              <a:buClr>
                <a:srgbClr val="00ABB5"/>
              </a:buClr>
            </a:pPr>
            <a:endParaRPr lang="en-GB" kern="100" dirty="0">
              <a:solidFill>
                <a:srgbClr val="00C8A5"/>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endParaRPr>
          </a:p>
          <a:p>
            <a:pPr>
              <a:buClr>
                <a:srgbClr val="00ABB5"/>
              </a:buClr>
            </a:pPr>
            <a:r>
              <a:rPr lang="en-GB" u="sng" kern="100" dirty="0">
                <a:solidFill>
                  <a:srgbClr val="00C8A5"/>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Faiths, beliefs, cultures and communities  </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Child Bereavement UK This explores what we need to be aware of in terms of supporting bereaved families from different faith traditions.</a:t>
            </a:r>
          </a:p>
          <a:p>
            <a:pPr>
              <a:buClr>
                <a:srgbClr val="00ABB5"/>
              </a:buClr>
            </a:pPr>
            <a:endParaRPr lang="en-GB" altLang="en-US" kern="100" dirty="0">
              <a:solidFill>
                <a:schemeClr val="tx2">
                  <a:lumMod val="50000"/>
                </a:schemeClr>
              </a:solidFill>
              <a:latin typeface="Arial" panose="020B0604020202020204" pitchFamily="34" charset="0"/>
              <a:cs typeface="Arial" panose="020B0604020202020204" pitchFamily="34" charset="0"/>
            </a:endParaRPr>
          </a:p>
          <a:p>
            <a:pPr>
              <a:buClr>
                <a:srgbClr val="00ABB5"/>
              </a:buClr>
            </a:pPr>
            <a:r>
              <a:rPr lang="en-GB" altLang="en-US" kern="100" dirty="0">
                <a:solidFill>
                  <a:schemeClr val="tx2">
                    <a:lumMod val="50000"/>
                  </a:schemeClr>
                </a:solidFill>
                <a:latin typeface="Arial" panose="020B0604020202020204" pitchFamily="34" charset="0"/>
                <a:cs typeface="Arial" panose="020B0604020202020204" pitchFamily="34" charset="0"/>
                <a:hlinkClick r:id="rId5"/>
              </a:rPr>
              <a:t>Lasting Post </a:t>
            </a:r>
            <a:r>
              <a:rPr lang="en-GB" altLang="en-US" kern="100" dirty="0">
                <a:solidFill>
                  <a:schemeClr val="tx2">
                    <a:lumMod val="50000"/>
                  </a:schemeClr>
                </a:solidFill>
                <a:latin typeface="Arial" panose="020B0604020202020204" pitchFamily="34" charset="0"/>
                <a:cs typeface="Arial" panose="020B0604020202020204" pitchFamily="34" charset="0"/>
              </a:rPr>
              <a:t>gives practical advice on all the tasks that need to be completed after a death including the funeral etiquette for different faiths.</a:t>
            </a:r>
          </a:p>
          <a:p>
            <a:pPr>
              <a:buClr>
                <a:srgbClr val="00ABB5"/>
              </a:buClr>
            </a:pPr>
            <a:endParaRPr lang="en-GB" altLang="en-US" kern="100" dirty="0">
              <a:solidFill>
                <a:schemeClr val="tx2">
                  <a:lumMod val="50000"/>
                </a:schemeClr>
              </a:solidFill>
              <a:latin typeface="Arial" panose="020B0604020202020204" pitchFamily="34" charset="0"/>
              <a:cs typeface="Arial" panose="020B0604020202020204" pitchFamily="34" charset="0"/>
            </a:endParaRPr>
          </a:p>
          <a:p>
            <a:pPr>
              <a:buClr>
                <a:srgbClr val="00ABB5"/>
              </a:buClr>
            </a:pPr>
            <a:r>
              <a:rPr lang="en-GB" altLang="en-US" kern="100" dirty="0">
                <a:solidFill>
                  <a:schemeClr val="tx2">
                    <a:lumMod val="50000"/>
                  </a:schemeClr>
                </a:solidFill>
                <a:latin typeface="Arial" panose="020B0604020202020204" pitchFamily="34" charset="0"/>
                <a:cs typeface="Arial" panose="020B0604020202020204" pitchFamily="34" charset="0"/>
              </a:rPr>
              <a:t>General</a:t>
            </a:r>
          </a:p>
          <a:p>
            <a:pPr>
              <a:buClr>
                <a:srgbClr val="00ABB5"/>
              </a:buClr>
            </a:pPr>
            <a:r>
              <a:rPr lang="en-GB" altLang="en-US" kern="100" dirty="0">
                <a:solidFill>
                  <a:schemeClr val="tx2">
                    <a:lumMod val="50000"/>
                  </a:schemeClr>
                </a:solidFill>
                <a:latin typeface="Arial" panose="020B0604020202020204" pitchFamily="34" charset="0"/>
                <a:cs typeface="Arial" panose="020B0604020202020204" pitchFamily="34" charset="0"/>
              </a:rPr>
              <a:t>Developing religious literacy in the Rights and Equalities section of the </a:t>
            </a:r>
            <a:r>
              <a:rPr lang="en-GB" altLang="en-US" kern="100" dirty="0">
                <a:solidFill>
                  <a:schemeClr val="tx2">
                    <a:lumMod val="50000"/>
                  </a:schemeClr>
                </a:solidFill>
                <a:latin typeface="Arial" panose="020B0604020202020204" pitchFamily="34" charset="0"/>
                <a:cs typeface="Arial" panose="020B0604020202020204" pitchFamily="34" charset="0"/>
                <a:hlinkClick r:id="rId6"/>
              </a:rPr>
              <a:t>Informed level </a:t>
            </a:r>
            <a:r>
              <a:rPr lang="en-GB" altLang="en-US" kern="100" dirty="0">
                <a:solidFill>
                  <a:schemeClr val="tx2">
                    <a:lumMod val="50000"/>
                  </a:schemeClr>
                </a:solidFill>
                <a:latin typeface="Arial" panose="020B0604020202020204" pitchFamily="34" charset="0"/>
                <a:cs typeface="Arial" panose="020B0604020202020204" pitchFamily="34" charset="0"/>
              </a:rPr>
              <a:t>of the Inclusion, Wellbeing and Equalities Professional Learning Framework.</a:t>
            </a:r>
          </a:p>
          <a:p>
            <a:pPr>
              <a:buClr>
                <a:srgbClr val="00ABB5"/>
              </a:buClr>
            </a:pPr>
            <a:endPar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endParaRPr>
          </a:p>
          <a:p>
            <a:pPr>
              <a:buClr>
                <a:srgbClr val="00ABB5"/>
              </a:buClr>
            </a:pPr>
            <a:endParaRPr lang="en-GB" altLang="en-US" b="1" dirty="0"/>
          </a:p>
        </p:txBody>
      </p:sp>
      <p:pic>
        <p:nvPicPr>
          <p:cNvPr id="4" name="Picture 3" descr="A blue and white globe">
            <a:extLst>
              <a:ext uri="{FF2B5EF4-FFF2-40B4-BE49-F238E27FC236}">
                <a16:creationId xmlns:a16="http://schemas.microsoft.com/office/drawing/2014/main" id="{243E99BE-0C17-24A3-BA61-32882FEBB91C}"/>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9564" y="1508125"/>
            <a:ext cx="444847" cy="422465"/>
          </a:xfrm>
          <a:prstGeom prst="rect">
            <a:avLst/>
          </a:prstGeom>
        </p:spPr>
      </p:pic>
      <p:pic>
        <p:nvPicPr>
          <p:cNvPr id="5" name="Picture 4" descr="A blue and white globe">
            <a:extLst>
              <a:ext uri="{FF2B5EF4-FFF2-40B4-BE49-F238E27FC236}">
                <a16:creationId xmlns:a16="http://schemas.microsoft.com/office/drawing/2014/main" id="{0C842276-DB68-3A86-4395-320F022CAB31}"/>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9562" y="2335249"/>
            <a:ext cx="444847" cy="422465"/>
          </a:xfrm>
          <a:prstGeom prst="rect">
            <a:avLst/>
          </a:prstGeom>
        </p:spPr>
      </p:pic>
      <p:sp>
        <p:nvSpPr>
          <p:cNvPr id="8" name="Rectangle 7">
            <a:extLst>
              <a:ext uri="{FF2B5EF4-FFF2-40B4-BE49-F238E27FC236}">
                <a16:creationId xmlns:a16="http://schemas.microsoft.com/office/drawing/2014/main" id="{3A6D1437-2BD9-F9B3-7AB8-B22FC5D6CF5B}"/>
              </a:ext>
              <a:ext uri="{C183D7F6-B498-43B3-948B-1728B52AA6E4}">
                <adec:decorative xmlns:adec="http://schemas.microsoft.com/office/drawing/2017/decorative" val="1"/>
              </a:ext>
            </a:extLst>
          </p:cNvPr>
          <p:cNvSpPr/>
          <p:nvPr/>
        </p:nvSpPr>
        <p:spPr>
          <a:xfrm>
            <a:off x="0" y="5721099"/>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pic>
        <p:nvPicPr>
          <p:cNvPr id="2" name="Picture 1" descr="A blue and white globe">
            <a:extLst>
              <a:ext uri="{FF2B5EF4-FFF2-40B4-BE49-F238E27FC236}">
                <a16:creationId xmlns:a16="http://schemas.microsoft.com/office/drawing/2014/main" id="{B4104F40-C755-7E82-2878-D7423C93B311}"/>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8764" y="4762884"/>
            <a:ext cx="444847" cy="422465"/>
          </a:xfrm>
          <a:prstGeom prst="rect">
            <a:avLst/>
          </a:prstGeom>
        </p:spPr>
      </p:pic>
      <p:pic>
        <p:nvPicPr>
          <p:cNvPr id="3" name="Picture 2" descr="A blue and white globe">
            <a:extLst>
              <a:ext uri="{FF2B5EF4-FFF2-40B4-BE49-F238E27FC236}">
                <a16:creationId xmlns:a16="http://schemas.microsoft.com/office/drawing/2014/main" id="{B93BE4F8-74CF-BE1B-BCB2-E5931376CBE2}"/>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39562" y="3423987"/>
            <a:ext cx="444847" cy="422465"/>
          </a:xfrm>
          <a:prstGeom prst="rect">
            <a:avLst/>
          </a:prstGeom>
        </p:spPr>
      </p:pic>
    </p:spTree>
    <p:extLst>
      <p:ext uri="{BB962C8B-B14F-4D97-AF65-F5344CB8AC3E}">
        <p14:creationId xmlns:p14="http://schemas.microsoft.com/office/powerpoint/2010/main" val="413436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BDB9A-5EF2-82C8-C4E5-ACA02FC4D243}"/>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5C3788DF-7892-1B1F-C304-53D7D621A953}"/>
              </a:ext>
            </a:extLst>
          </p:cNvPr>
          <p:cNvSpPr>
            <a:spLocks noGrp="1" noChangeArrowheads="1"/>
          </p:cNvSpPr>
          <p:nvPr>
            <p:ph type="title"/>
          </p:nvPr>
        </p:nvSpPr>
        <p:spPr>
          <a:xfrm>
            <a:off x="611188" y="525463"/>
            <a:ext cx="11050587" cy="782637"/>
          </a:xfrm>
        </p:spPr>
        <p:txBody>
          <a:bodyPr/>
          <a:lstStyle/>
          <a:p>
            <a:r>
              <a:rPr lang="en-GB" altLang="en-US" dirty="0"/>
              <a:t>Resources</a:t>
            </a:r>
            <a:br>
              <a:rPr lang="en-GB" altLang="en-US" dirty="0"/>
            </a:br>
            <a:endParaRPr lang="en-GB" altLang="en-US" dirty="0"/>
          </a:p>
        </p:txBody>
      </p:sp>
      <p:sp>
        <p:nvSpPr>
          <p:cNvPr id="26628" name="Content Placeholder 2">
            <a:extLst>
              <a:ext uri="{FF2B5EF4-FFF2-40B4-BE49-F238E27FC236}">
                <a16:creationId xmlns:a16="http://schemas.microsoft.com/office/drawing/2014/main" id="{174AE614-31DD-F20E-DD3B-F7B6C421E862}"/>
              </a:ext>
            </a:extLst>
          </p:cNvPr>
          <p:cNvSpPr>
            <a:spLocks noGrp="1" noChangeArrowheads="1"/>
          </p:cNvSpPr>
          <p:nvPr>
            <p:ph idx="1"/>
          </p:nvPr>
        </p:nvSpPr>
        <p:spPr>
          <a:xfrm>
            <a:off x="1006819" y="1327665"/>
            <a:ext cx="10521950" cy="5139810"/>
          </a:xfrm>
        </p:spPr>
        <p:txBody>
          <a:bodyPr/>
          <a:lstStyle/>
          <a:p>
            <a:pPr>
              <a:buClr>
                <a:srgbClr val="00ABB5"/>
              </a:buClr>
            </a:pP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Examples of good practice and resources to support children and young people are summarised in these booklets:</a:t>
            </a:r>
          </a:p>
          <a:p>
            <a:pPr>
              <a:buClr>
                <a:srgbClr val="00ABB5"/>
              </a:buClr>
            </a:pPr>
            <a:r>
              <a:rPr lang="en-GB" u="sng" kern="100" dirty="0">
                <a:solidFill>
                  <a:schemeClr val="tx1"/>
                </a:solidFill>
                <a:effectLst/>
                <a:ea typeface="Aptos" panose="020B0004020202020204" pitchFamily="34" charset="0"/>
                <a:cs typeface="Times New Roman" panose="02020603050405020304" pitchFamily="18" charset="0"/>
                <a:hlinkClick r:id="rId3"/>
              </a:rPr>
              <a:t>A Community Approach to Supporting Bereavement, Loss and Grief East Renfrewshire Council  2024</a:t>
            </a:r>
            <a:endParaRPr lang="en-GB" u="sng" kern="100" dirty="0">
              <a:solidFill>
                <a:schemeClr val="tx1"/>
              </a:solidFill>
              <a:ea typeface="Aptos" panose="020B0004020202020204" pitchFamily="34" charset="0"/>
              <a:cs typeface="Times New Roman" panose="02020603050405020304" pitchFamily="18" charset="0"/>
            </a:endParaRPr>
          </a:p>
          <a:p>
            <a:pPr>
              <a:buClr>
                <a:srgbClr val="00ABB5"/>
              </a:buClr>
            </a:pPr>
            <a:r>
              <a:rPr lang="en-GB" kern="100" dirty="0" err="1">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P.36</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 Early Learning and Childcare</a:t>
            </a:r>
          </a:p>
          <a:p>
            <a:pPr>
              <a:buClr>
                <a:srgbClr val="00ABB5"/>
              </a:buClr>
            </a:pPr>
            <a:r>
              <a:rPr lang="en-GB" kern="100" dirty="0" err="1">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P.59</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 Primary school</a:t>
            </a:r>
          </a:p>
          <a:p>
            <a:pPr>
              <a:buClr>
                <a:srgbClr val="00ABB5"/>
              </a:buClr>
            </a:pPr>
            <a:r>
              <a:rPr lang="en-GB" kern="100" dirty="0" err="1">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P.65</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 Secondary School</a:t>
            </a:r>
          </a:p>
          <a:p>
            <a:pPr>
              <a:buClr>
                <a:srgbClr val="00ABB5"/>
              </a:buClr>
            </a:pPr>
            <a:r>
              <a:rPr lang="en-GB" u="sng" kern="100" dirty="0">
                <a:solidFill>
                  <a:schemeClr val="tx1"/>
                </a:solidFill>
                <a:effectLst/>
                <a:ea typeface="Aptos" panose="020B0004020202020204" pitchFamily="34" charset="0"/>
                <a:cs typeface="Times New Roman" panose="02020603050405020304" pitchFamily="18" charset="0"/>
                <a:hlinkClick r:id="rId4"/>
              </a:rPr>
              <a:t>A Whole School Approach to Supporting Loss and Bereavement Updated and amended  2016 Glasgow City Council and NHS Greater Glasgow and Clyde</a:t>
            </a:r>
            <a:endParaRPr lang="en-GB" u="sng" kern="100" dirty="0">
              <a:solidFill>
                <a:schemeClr val="tx1"/>
              </a:solidFill>
              <a:effectLst/>
              <a:ea typeface="Aptos" panose="020B0004020202020204" pitchFamily="34" charset="0"/>
              <a:cs typeface="Times New Roman" panose="02020603050405020304" pitchFamily="18" charset="0"/>
            </a:endParaRPr>
          </a:p>
          <a:p>
            <a:pPr>
              <a:buClr>
                <a:srgbClr val="00ABB5"/>
              </a:buClr>
            </a:pPr>
            <a:r>
              <a:rPr lang="en-GB" kern="100" dirty="0" err="1">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P.39</a:t>
            </a: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 Early Years and Childcare</a:t>
            </a:r>
          </a:p>
          <a:p>
            <a:pPr>
              <a:buClr>
                <a:srgbClr val="00ABB5"/>
              </a:buClr>
            </a:pPr>
            <a:r>
              <a:rPr lang="en-GB" kern="100" dirty="0" err="1">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P.41</a:t>
            </a:r>
            <a:r>
              <a:rPr lang="en-GB" kern="1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 Primary</a:t>
            </a:r>
          </a:p>
          <a:p>
            <a:pPr>
              <a:buClr>
                <a:srgbClr val="00ABB5"/>
              </a:buClr>
            </a:pPr>
            <a:r>
              <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P. 49 Secondary</a:t>
            </a:r>
          </a:p>
          <a:p>
            <a:pPr>
              <a:buClr>
                <a:srgbClr val="00ABB5"/>
              </a:buClr>
            </a:pPr>
            <a:r>
              <a:rPr lang="en-GB" dirty="0">
                <a:hlinkClick r:id="rId5"/>
              </a:rPr>
              <a:t>CBI_Book_List_Grief.pdf</a:t>
            </a:r>
            <a:endPar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endParaRPr>
          </a:p>
          <a:p>
            <a:pPr>
              <a:buClr>
                <a:srgbClr val="00ABB5"/>
              </a:buClr>
            </a:pPr>
            <a:r>
              <a:rPr lang="en-GB" kern="100" dirty="0">
                <a:solidFill>
                  <a:schemeClr val="tx1"/>
                </a:solidFill>
                <a:effectLst/>
                <a:ea typeface="Aptos" panose="020B0004020202020204" pitchFamily="34" charset="0"/>
                <a:cs typeface="Times New Roman" panose="02020603050405020304" pitchFamily="18" charset="0"/>
                <a:hlinkClick r:id="rId6"/>
              </a:rPr>
              <a:t>Books and Resources </a:t>
            </a:r>
            <a:r>
              <a:rPr lang="en-GB" kern="100" dirty="0">
                <a:solidFill>
                  <a:schemeClr val="tx1"/>
                </a:solidFill>
                <a:effectLst/>
                <a:ea typeface="Aptos" panose="020B0004020202020204" pitchFamily="34" charset="0"/>
                <a:cs typeface="Times New Roman" panose="02020603050405020304" pitchFamily="18" charset="0"/>
              </a:rPr>
              <a:t>Child Bereavement UK</a:t>
            </a:r>
          </a:p>
          <a:p>
            <a:pPr>
              <a:buClr>
                <a:srgbClr val="00ABB5"/>
              </a:buClr>
            </a:pPr>
            <a:endPar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endParaRPr>
          </a:p>
          <a:p>
            <a:pPr>
              <a:buClr>
                <a:srgbClr val="00ABB5"/>
              </a:buClr>
            </a:pPr>
            <a:endParaRPr lang="en-GB" kern="1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endParaRPr>
          </a:p>
          <a:p>
            <a:pPr>
              <a:buClr>
                <a:srgbClr val="00ABB5"/>
              </a:buClr>
            </a:pPr>
            <a:endParaRPr lang="en-GB" altLang="en-US" b="1" dirty="0"/>
          </a:p>
        </p:txBody>
      </p:sp>
      <p:pic>
        <p:nvPicPr>
          <p:cNvPr id="5" name="Picture 4" descr="A blue PDF logo">
            <a:extLst>
              <a:ext uri="{FF2B5EF4-FFF2-40B4-BE49-F238E27FC236}">
                <a16:creationId xmlns:a16="http://schemas.microsoft.com/office/drawing/2014/main" id="{F79F557A-CE5C-65F5-BBA0-247A558448AA}"/>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8423" y="3905336"/>
            <a:ext cx="460473" cy="492617"/>
          </a:xfrm>
          <a:prstGeom prst="rect">
            <a:avLst/>
          </a:prstGeom>
        </p:spPr>
      </p:pic>
      <p:pic>
        <p:nvPicPr>
          <p:cNvPr id="6" name="Picture 5" descr="A blue PDF logo">
            <a:extLst>
              <a:ext uri="{FF2B5EF4-FFF2-40B4-BE49-F238E27FC236}">
                <a16:creationId xmlns:a16="http://schemas.microsoft.com/office/drawing/2014/main" id="{4C30E8F1-3D94-B5A3-BAEF-87EDF3B4FD23}"/>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61355" y="2085494"/>
            <a:ext cx="460473" cy="492617"/>
          </a:xfrm>
          <a:prstGeom prst="rect">
            <a:avLst/>
          </a:prstGeom>
        </p:spPr>
      </p:pic>
      <p:pic>
        <p:nvPicPr>
          <p:cNvPr id="7" name="Picture 6" descr="A blue PDF logo">
            <a:extLst>
              <a:ext uri="{FF2B5EF4-FFF2-40B4-BE49-F238E27FC236}">
                <a16:creationId xmlns:a16="http://schemas.microsoft.com/office/drawing/2014/main" id="{43408D30-DA4E-FB6B-81EA-7C2505608CEE}"/>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6892" y="5548066"/>
            <a:ext cx="460473" cy="492617"/>
          </a:xfrm>
          <a:prstGeom prst="rect">
            <a:avLst/>
          </a:prstGeom>
        </p:spPr>
      </p:pic>
      <p:sp>
        <p:nvSpPr>
          <p:cNvPr id="8" name="Rectangle 7">
            <a:extLst>
              <a:ext uri="{FF2B5EF4-FFF2-40B4-BE49-F238E27FC236}">
                <a16:creationId xmlns:a16="http://schemas.microsoft.com/office/drawing/2014/main" id="{1DFB6559-83A7-9D43-0EB7-53226B42B2B7}"/>
              </a:ext>
              <a:ext uri="{C183D7F6-B498-43B3-948B-1728B52AA6E4}">
                <adec:decorative xmlns:adec="http://schemas.microsoft.com/office/drawing/2017/decorative" val="1"/>
              </a:ext>
            </a:extLst>
          </p:cNvPr>
          <p:cNvSpPr/>
          <p:nvPr/>
        </p:nvSpPr>
        <p:spPr>
          <a:xfrm>
            <a:off x="0" y="6200282"/>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pic>
        <p:nvPicPr>
          <p:cNvPr id="2" name="Picture 1" descr="A blue PDF logo">
            <a:extLst>
              <a:ext uri="{FF2B5EF4-FFF2-40B4-BE49-F238E27FC236}">
                <a16:creationId xmlns:a16="http://schemas.microsoft.com/office/drawing/2014/main" id="{B45B90C0-E03E-6528-1764-50B3838E377D}"/>
              </a:ext>
            </a:extLst>
          </p:cNvPr>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3998" y="6086228"/>
            <a:ext cx="460473" cy="492617"/>
          </a:xfrm>
          <a:prstGeom prst="rect">
            <a:avLst/>
          </a:prstGeom>
        </p:spPr>
      </p:pic>
    </p:spTree>
    <p:extLst>
      <p:ext uri="{BB962C8B-B14F-4D97-AF65-F5344CB8AC3E}">
        <p14:creationId xmlns:p14="http://schemas.microsoft.com/office/powerpoint/2010/main" val="85460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52DC8-5CA7-F38D-22EC-D3B0841FAC91}"/>
            </a:ext>
          </a:extLst>
        </p:cNvPr>
        <p:cNvGrpSpPr/>
        <p:nvPr/>
      </p:nvGrpSpPr>
      <p:grpSpPr>
        <a:xfrm>
          <a:off x="0" y="0"/>
          <a:ext cx="0" cy="0"/>
          <a:chOff x="0" y="0"/>
          <a:chExt cx="0" cy="0"/>
        </a:xfrm>
      </p:grpSpPr>
      <p:sp>
        <p:nvSpPr>
          <p:cNvPr id="26627" name="Title 1">
            <a:extLst>
              <a:ext uri="{FF2B5EF4-FFF2-40B4-BE49-F238E27FC236}">
                <a16:creationId xmlns:a16="http://schemas.microsoft.com/office/drawing/2014/main" id="{25DB8648-7936-470E-6E79-D19A165307FA}"/>
              </a:ext>
            </a:extLst>
          </p:cNvPr>
          <p:cNvSpPr>
            <a:spLocks noGrp="1" noChangeArrowheads="1"/>
          </p:cNvSpPr>
          <p:nvPr>
            <p:ph type="title"/>
          </p:nvPr>
        </p:nvSpPr>
        <p:spPr>
          <a:xfrm>
            <a:off x="611188" y="525463"/>
            <a:ext cx="11050587" cy="782637"/>
          </a:xfrm>
        </p:spPr>
        <p:txBody>
          <a:bodyPr/>
          <a:lstStyle/>
          <a:p>
            <a:r>
              <a:rPr lang="en-GB" b="1" i="0" dirty="0">
                <a:solidFill>
                  <a:srgbClr val="0097B2"/>
                </a:solidFill>
                <a:effectLst/>
              </a:rPr>
              <a:t>Bereavement support following traumatic deaths</a:t>
            </a:r>
            <a:endParaRPr lang="en-GB" altLang="en-US" dirty="0"/>
          </a:p>
        </p:txBody>
      </p:sp>
      <p:pic>
        <p:nvPicPr>
          <p:cNvPr id="9" name="Picture 8" descr="A blue and white globe">
            <a:extLst>
              <a:ext uri="{FF2B5EF4-FFF2-40B4-BE49-F238E27FC236}">
                <a16:creationId xmlns:a16="http://schemas.microsoft.com/office/drawing/2014/main" id="{8CE1BC3C-98B3-64C2-290A-70019785B014}"/>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10571" y="1776696"/>
            <a:ext cx="444847" cy="422465"/>
          </a:xfrm>
          <a:prstGeom prst="rect">
            <a:avLst/>
          </a:prstGeom>
        </p:spPr>
      </p:pic>
      <p:pic>
        <p:nvPicPr>
          <p:cNvPr id="10" name="Picture 9" descr="A blue and white globe">
            <a:extLst>
              <a:ext uri="{FF2B5EF4-FFF2-40B4-BE49-F238E27FC236}">
                <a16:creationId xmlns:a16="http://schemas.microsoft.com/office/drawing/2014/main" id="{6E8AAD80-B6DF-A185-00E6-C364B3B70024}"/>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0519" y="2369325"/>
            <a:ext cx="444847" cy="422465"/>
          </a:xfrm>
          <a:prstGeom prst="rect">
            <a:avLst/>
          </a:prstGeom>
        </p:spPr>
      </p:pic>
      <p:pic>
        <p:nvPicPr>
          <p:cNvPr id="12" name="Picture 11" descr="A blue and white globe">
            <a:extLst>
              <a:ext uri="{FF2B5EF4-FFF2-40B4-BE49-F238E27FC236}">
                <a16:creationId xmlns:a16="http://schemas.microsoft.com/office/drawing/2014/main" id="{DB67E7B1-8687-EEC9-A866-25ECA28C80EA}"/>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23414" y="3429000"/>
            <a:ext cx="444847" cy="422465"/>
          </a:xfrm>
          <a:prstGeom prst="rect">
            <a:avLst/>
          </a:prstGeom>
        </p:spPr>
      </p:pic>
      <p:pic>
        <p:nvPicPr>
          <p:cNvPr id="17" name="Picture 16" descr="A blue PDF logo">
            <a:extLst>
              <a:ext uri="{FF2B5EF4-FFF2-40B4-BE49-F238E27FC236}">
                <a16:creationId xmlns:a16="http://schemas.microsoft.com/office/drawing/2014/main" id="{755911DA-3707-778C-79D5-0568F591A52F}"/>
              </a:ext>
            </a:extLst>
          </p:cNvPr>
          <p:cNvPicPr>
            <a:picLocks noChangeAspect="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09048" y="5635863"/>
            <a:ext cx="460473" cy="492617"/>
          </a:xfrm>
          <a:prstGeom prst="rect">
            <a:avLst/>
          </a:prstGeom>
        </p:spPr>
      </p:pic>
      <p:pic>
        <p:nvPicPr>
          <p:cNvPr id="18" name="Picture 17" descr="A blue PDF logo">
            <a:extLst>
              <a:ext uri="{FF2B5EF4-FFF2-40B4-BE49-F238E27FC236}">
                <a16:creationId xmlns:a16="http://schemas.microsoft.com/office/drawing/2014/main" id="{9F8D1492-D1A5-B31A-D33A-6C63C0601BDD}"/>
              </a:ext>
            </a:extLst>
          </p:cNvPr>
          <p:cNvPicPr>
            <a:picLocks noChangeAspect="1"/>
          </p:cNvPicPr>
          <p:nvPr/>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09047" y="4027339"/>
            <a:ext cx="460473" cy="492617"/>
          </a:xfrm>
          <a:prstGeom prst="rect">
            <a:avLst/>
          </a:prstGeom>
        </p:spPr>
      </p:pic>
      <p:pic>
        <p:nvPicPr>
          <p:cNvPr id="19" name="Picture 18" descr="A blue video camera">
            <a:extLst>
              <a:ext uri="{FF2B5EF4-FFF2-40B4-BE49-F238E27FC236}">
                <a16:creationId xmlns:a16="http://schemas.microsoft.com/office/drawing/2014/main" id="{B43F76B7-D87F-AB3F-FAAE-F1730AAAE9D0}"/>
              </a:ext>
            </a:extLst>
          </p:cNvPr>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34358" y="4675149"/>
            <a:ext cx="480017" cy="349332"/>
          </a:xfrm>
          <a:prstGeom prst="rect">
            <a:avLst/>
          </a:prstGeom>
        </p:spPr>
      </p:pic>
      <p:sp>
        <p:nvSpPr>
          <p:cNvPr id="8" name="Rectangle 7">
            <a:extLst>
              <a:ext uri="{FF2B5EF4-FFF2-40B4-BE49-F238E27FC236}">
                <a16:creationId xmlns:a16="http://schemas.microsoft.com/office/drawing/2014/main" id="{49D7AE2F-EDA6-5BAD-4B8C-8AF3FBCA015E}"/>
              </a:ext>
              <a:ext uri="{C183D7F6-B498-43B3-948B-1728B52AA6E4}">
                <adec:decorative xmlns:adec="http://schemas.microsoft.com/office/drawing/2017/decorative" val="1"/>
              </a:ext>
            </a:extLst>
          </p:cNvPr>
          <p:cNvSpPr/>
          <p:nvPr/>
        </p:nvSpPr>
        <p:spPr>
          <a:xfrm>
            <a:off x="-10485" y="6175570"/>
            <a:ext cx="12192000" cy="1063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 name="Picture 19" descr="A blue and white globe">
            <a:extLst>
              <a:ext uri="{FF2B5EF4-FFF2-40B4-BE49-F238E27FC236}">
                <a16:creationId xmlns:a16="http://schemas.microsoft.com/office/drawing/2014/main" id="{74AD51B9-BA4F-AD5C-77FD-45AC643DAD50}"/>
              </a:ext>
            </a:extLst>
          </p:cNvPr>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3352" y="6128480"/>
            <a:ext cx="444847" cy="422465"/>
          </a:xfrm>
          <a:prstGeom prst="rect">
            <a:avLst/>
          </a:prstGeom>
        </p:spPr>
      </p:pic>
      <p:sp>
        <p:nvSpPr>
          <p:cNvPr id="26628" name="Content Placeholder 2">
            <a:extLst>
              <a:ext uri="{FF2B5EF4-FFF2-40B4-BE49-F238E27FC236}">
                <a16:creationId xmlns:a16="http://schemas.microsoft.com/office/drawing/2014/main" id="{31B8F03D-7BA1-82E7-ECA3-06EF0445FB7C}"/>
              </a:ext>
            </a:extLst>
          </p:cNvPr>
          <p:cNvSpPr>
            <a:spLocks noGrp="1" noChangeArrowheads="1"/>
          </p:cNvSpPr>
          <p:nvPr>
            <p:ph idx="1"/>
          </p:nvPr>
        </p:nvSpPr>
        <p:spPr>
          <a:xfrm>
            <a:off x="1204337" y="1418519"/>
            <a:ext cx="10521950" cy="5433663"/>
          </a:xfrm>
        </p:spPr>
        <p:txBody>
          <a:bodyPr/>
          <a:lstStyle/>
          <a:p>
            <a:pPr marL="0" marR="0" lvl="0" indent="0" algn="l" defTabSz="914400" rtl="0" eaLnBrk="1" fontAlgn="base" latinLnBrk="0" hangingPunct="1">
              <a:lnSpc>
                <a:spcPct val="100000"/>
              </a:lnSpc>
              <a:spcBef>
                <a:spcPct val="20000"/>
              </a:spcBef>
              <a:spcAft>
                <a:spcPct val="0"/>
              </a:spcAft>
              <a:buClr>
                <a:srgbClr val="00ABB5"/>
              </a:buClr>
              <a:buSzTx/>
              <a:buFont typeface="Arial" panose="020B0604020202020204" pitchFamily="34" charset="0"/>
              <a:buNone/>
              <a:tabLst/>
              <a:defRPr/>
            </a:pPr>
            <a:r>
              <a:rPr kumimoji="0" lang="en-GB" sz="1600" b="1" i="0" u="none" strike="noStrike" kern="0" cap="none" spc="0" normalizeH="0" baseline="0" noProof="0" dirty="0">
                <a:ln>
                  <a:noFill/>
                </a:ln>
                <a:solidFill>
                  <a:srgbClr val="1F497D">
                    <a:lumMod val="50000"/>
                  </a:srgbClr>
                </a:solidFill>
                <a:effectLst/>
                <a:uLnTx/>
                <a:uFillTx/>
                <a:latin typeface="Arial" panose="020B0604020202020204" pitchFamily="34" charset="0"/>
                <a:ea typeface="+mn-ea"/>
                <a:cs typeface="Arial" panose="020B0604020202020204" pitchFamily="34" charset="0"/>
              </a:rPr>
              <a:t>Critical Incidents</a:t>
            </a:r>
            <a:endParaRPr lang="en-GB" sz="1600" i="0" dirty="0">
              <a:solidFill>
                <a:schemeClr val="accent1">
                  <a:lumMod val="50000"/>
                </a:schemeClr>
              </a:solidFill>
              <a:effectLst/>
              <a:hlinkClick r:id="rId6">
                <a:extLst>
                  <a:ext uri="{A12FA001-AC4F-418D-AE19-62706E023703}">
                    <ahyp:hlinkClr xmlns:ahyp="http://schemas.microsoft.com/office/drawing/2018/hyperlinkcolor" val="tx"/>
                  </a:ext>
                </a:extLst>
              </a:hlinkClick>
            </a:endParaRPr>
          </a:p>
          <a:p>
            <a:pPr>
              <a:buClr>
                <a:srgbClr val="00ABB5"/>
              </a:buClr>
            </a:pPr>
            <a:r>
              <a:rPr lang="en-GB" sz="1600" i="0" dirty="0">
                <a:solidFill>
                  <a:srgbClr val="00C8A5"/>
                </a:solidFill>
                <a:effectLst/>
                <a:hlinkClick r:id="rId6">
                  <a:extLst>
                    <a:ext uri="{A12FA001-AC4F-418D-AE19-62706E023703}">
                      <ahyp:hlinkClr xmlns:ahyp="http://schemas.microsoft.com/office/drawing/2018/hyperlinkcolor" val="tx"/>
                    </a:ext>
                  </a:extLst>
                </a:hlinkClick>
              </a:rPr>
              <a:t>Managing a sudden death in the school community </a:t>
            </a:r>
            <a:r>
              <a:rPr lang="en-GB" sz="1600" i="0" dirty="0">
                <a:solidFill>
                  <a:schemeClr val="tx2">
                    <a:lumMod val="50000"/>
                  </a:schemeClr>
                </a:solidFill>
                <a:effectLst/>
              </a:rPr>
              <a:t> –including the first 30 minutes, breaking bad news, supporting the bereaved family, supporting school staff, traumatic deaths.</a:t>
            </a:r>
            <a:endParaRPr lang="en-GB" sz="1600" dirty="0">
              <a:solidFill>
                <a:schemeClr val="tx2">
                  <a:lumMod val="50000"/>
                </a:schemeClr>
              </a:solidFill>
            </a:endParaRPr>
          </a:p>
          <a:p>
            <a:pPr>
              <a:buClr>
                <a:srgbClr val="00ABB5"/>
              </a:buClr>
            </a:pPr>
            <a:r>
              <a:rPr lang="en-GB" sz="1600" i="0" dirty="0">
                <a:solidFill>
                  <a:schemeClr val="tx2">
                    <a:lumMod val="50000"/>
                  </a:schemeClr>
                </a:solidFill>
                <a:effectLst/>
                <a:hlinkClick r:id="rId7"/>
              </a:rPr>
              <a:t>Critical Incidents in Educational Communities </a:t>
            </a:r>
            <a:r>
              <a:rPr lang="en-GB" sz="1600" dirty="0">
                <a:solidFill>
                  <a:schemeClr val="tx2">
                    <a:lumMod val="50000"/>
                  </a:schemeClr>
                </a:solidFill>
              </a:rPr>
              <a:t>– includes guidance, policy framework, lesson plans, inset and meeting with parents </a:t>
            </a:r>
            <a:r>
              <a:rPr lang="en-GB" sz="1600" kern="100" dirty="0">
                <a:solidFill>
                  <a:schemeClr val="tx2">
                    <a:lumMod val="50000"/>
                  </a:schemeClr>
                </a:solidFill>
                <a:effectLst/>
                <a:ea typeface="Aptos" panose="020B0004020202020204" pitchFamily="34" charset="0"/>
                <a:cs typeface="Arial" panose="020B0604020202020204" pitchFamily="34" charset="0"/>
              </a:rPr>
              <a:t>UK Trauma Council.</a:t>
            </a:r>
          </a:p>
          <a:p>
            <a:pPr>
              <a:buClr>
                <a:srgbClr val="00ABB5"/>
              </a:buClr>
            </a:pPr>
            <a:endParaRPr lang="en-GB" sz="1600" i="0" kern="100" dirty="0">
              <a:solidFill>
                <a:schemeClr val="tx2">
                  <a:lumMod val="50000"/>
                </a:schemeClr>
              </a:solidFill>
              <a:cs typeface="Arial" panose="020B0604020202020204" pitchFamily="34" charset="0"/>
            </a:endParaRPr>
          </a:p>
          <a:p>
            <a:pPr>
              <a:buClr>
                <a:srgbClr val="00ABB5"/>
              </a:buClr>
            </a:pPr>
            <a:r>
              <a:rPr kumimoji="0" lang="en-GB" sz="1600" b="1" i="0" u="none" strike="noStrike" kern="0" cap="none" spc="0" normalizeH="0" baseline="0" noProof="0" dirty="0">
                <a:ln>
                  <a:noFill/>
                </a:ln>
                <a:solidFill>
                  <a:srgbClr val="1F497D">
                    <a:lumMod val="50000"/>
                  </a:srgbClr>
                </a:solidFill>
                <a:effectLst/>
                <a:uLnTx/>
                <a:uFillTx/>
                <a:latin typeface="Arial" panose="020B0604020202020204" pitchFamily="34" charset="0"/>
                <a:ea typeface="+mn-ea"/>
                <a:cs typeface="Arial" panose="020B0604020202020204" pitchFamily="34" charset="0"/>
              </a:rPr>
              <a:t>Suicide</a:t>
            </a:r>
            <a:endParaRPr lang="en-GB" sz="1600" dirty="0">
              <a:solidFill>
                <a:schemeClr val="tx2">
                  <a:lumMod val="50000"/>
                </a:schemeClr>
              </a:solidFill>
              <a:hlinkClick r:id="rId8" tooltip="Child Bereavement UK - Traumatic Grief"/>
            </a:endParaRPr>
          </a:p>
          <a:p>
            <a:pPr>
              <a:buClr>
                <a:srgbClr val="00ABB5"/>
              </a:buClr>
            </a:pPr>
            <a:r>
              <a:rPr lang="en-GB" sz="1600" dirty="0">
                <a:latin typeface="Arial" panose="020B0604020202020204" pitchFamily="34" charset="0"/>
                <a:cs typeface="Arial" panose="020B0604020202020204" pitchFamily="34" charset="0"/>
                <a:hlinkClick r:id="rId9"/>
              </a:rPr>
              <a:t>Step by Step resources | Samaritans</a:t>
            </a:r>
            <a:r>
              <a:rPr lang="en-GB" sz="1600" u="sng" kern="100" dirty="0">
                <a:solidFill>
                  <a:srgbClr val="467886"/>
                </a:solidFill>
                <a:latin typeface="Arial" panose="020B0604020202020204" pitchFamily="34" charset="0"/>
                <a:cs typeface="Arial" panose="020B0604020202020204" pitchFamily="34" charset="0"/>
              </a:rPr>
              <a:t> </a:t>
            </a:r>
            <a:r>
              <a:rPr lang="en-GB" sz="1600" kern="100" dirty="0">
                <a:solidFill>
                  <a:schemeClr val="tx2">
                    <a:lumMod val="50000"/>
                  </a:schemeClr>
                </a:solidFill>
                <a:latin typeface="Arial" panose="020B0604020202020204" pitchFamily="34" charset="0"/>
                <a:cs typeface="Arial" panose="020B0604020202020204" pitchFamily="34" charset="0"/>
              </a:rPr>
              <a:t>This website gives information on a range of considerations following a suspected suicide.</a:t>
            </a:r>
            <a:r>
              <a:rPr lang="en-GB" sz="1600" kern="100" dirty="0">
                <a:latin typeface="Arial" panose="020B0604020202020204" pitchFamily="34" charset="0"/>
                <a:cs typeface="Times New Roman" panose="02020603050405020304" pitchFamily="18" charset="0"/>
              </a:rPr>
              <a:t> </a:t>
            </a:r>
          </a:p>
          <a:p>
            <a:pPr>
              <a:buClr>
                <a:srgbClr val="00ABB5"/>
              </a:buClr>
            </a:pPr>
            <a:r>
              <a:rPr lang="en-GB" sz="1600" u="sng"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10"/>
              </a:rPr>
              <a:t>Help when we needed it most: How to prepare for and respond to a suspected suicide in schools, colleges and other youth settings in the UK </a:t>
            </a:r>
            <a:r>
              <a:rPr lang="en-GB" sz="1600" u="sng" dirty="0">
                <a:solidFill>
                  <a:srgbClr val="467886"/>
                </a:solidFill>
                <a:effectLst/>
                <a:latin typeface="Arial" panose="020B0604020202020204" pitchFamily="34" charset="0"/>
                <a:ea typeface="Aptos" panose="020B0004020202020204" pitchFamily="34" charset="0"/>
                <a:cs typeface="Arial" panose="020B0604020202020204" pitchFamily="34" charset="0"/>
              </a:rPr>
              <a:t> </a:t>
            </a:r>
            <a:r>
              <a:rPr lang="en-GB" sz="16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The Samaritans. This is a short summary of the information in the Step by Step website.</a:t>
            </a:r>
          </a:p>
          <a:p>
            <a:pPr>
              <a:buClr>
                <a:srgbClr val="00ABB5"/>
              </a:buClr>
            </a:pPr>
            <a:r>
              <a:rPr lang="en-GB" sz="16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hlinkClick r:id="rId11"/>
              </a:rPr>
              <a:t>Explaining to a child that someone has died by suicide </a:t>
            </a:r>
            <a:r>
              <a:rPr lang="en-GB" sz="16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Child Bereavement UK </a:t>
            </a:r>
            <a:r>
              <a:rPr lang="en-GB" sz="1600" dirty="0" err="1">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4m</a:t>
            </a:r>
            <a:r>
              <a:rPr lang="en-GB" sz="16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 </a:t>
            </a:r>
            <a:r>
              <a:rPr lang="en-GB" sz="1600" dirty="0" err="1">
                <a:solidFill>
                  <a:schemeClr val="tx2">
                    <a:lumMod val="50000"/>
                  </a:schemeClr>
                </a:solidFill>
                <a:latin typeface="Arial" panose="020B0604020202020204" pitchFamily="34" charset="0"/>
                <a:ea typeface="Aptos" panose="020B0004020202020204" pitchFamily="34" charset="0"/>
                <a:cs typeface="Arial" panose="020B0604020202020204" pitchFamily="34" charset="0"/>
              </a:rPr>
              <a:t>51s</a:t>
            </a:r>
            <a:endParaRPr lang="en-GB" sz="16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endParaRPr>
          </a:p>
          <a:p>
            <a:pPr>
              <a:buClr>
                <a:srgbClr val="00ABB5"/>
              </a:buClr>
            </a:pPr>
            <a:endParaRPr lang="en-GB" sz="16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endParaRPr>
          </a:p>
          <a:p>
            <a:pPr>
              <a:buClr>
                <a:srgbClr val="00ABB5"/>
              </a:buClr>
            </a:pPr>
            <a:r>
              <a:rPr lang="en-GB" sz="1600" b="1"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Sudden death/Traumatic Grief</a:t>
            </a:r>
          </a:p>
          <a:p>
            <a:pPr>
              <a:buClr>
                <a:srgbClr val="00ABB5"/>
              </a:buClr>
            </a:pPr>
            <a:r>
              <a:rPr lang="en-GB" sz="16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hlinkClick r:id="rId12"/>
              </a:rPr>
              <a:t>Sudden Unexplained Death in Childhood</a:t>
            </a:r>
            <a:r>
              <a:rPr lang="en-GB" sz="16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rPr>
              <a:t> advice for school staff on death of a sibling</a:t>
            </a:r>
            <a:endParaRPr lang="en-GB" sz="1600" dirty="0">
              <a:solidFill>
                <a:schemeClr val="tx2">
                  <a:lumMod val="50000"/>
                </a:schemeClr>
              </a:solidFill>
              <a:latin typeface="Arial" panose="020B0604020202020204" pitchFamily="34" charset="0"/>
              <a:ea typeface="Aptos" panose="020B0004020202020204" pitchFamily="34" charset="0"/>
              <a:cs typeface="Arial" panose="020B0604020202020204" pitchFamily="34" charset="0"/>
            </a:endParaRPr>
          </a:p>
          <a:p>
            <a:pPr>
              <a:buClr>
                <a:srgbClr val="00ABB5"/>
              </a:buClr>
            </a:pPr>
            <a:r>
              <a:rPr lang="en-GB" sz="1600" u="sng" kern="100" dirty="0">
                <a:solidFill>
                  <a:srgbClr val="467886"/>
                </a:solidFill>
                <a:effectLst/>
                <a:ea typeface="Aptos" panose="020B0004020202020204" pitchFamily="34" charset="0"/>
                <a:cs typeface="Arial" panose="020B0604020202020204" pitchFamily="34" charset="0"/>
                <a:hlinkClick r:id="rId8" tooltip="Child Bereavement UK - Traumatic Grief"/>
              </a:rPr>
              <a:t>Traumatic Grief</a:t>
            </a:r>
            <a:r>
              <a:rPr lang="en-GB" sz="1600" u="sng" kern="100" dirty="0">
                <a:solidFill>
                  <a:srgbClr val="467886"/>
                </a:solidFill>
                <a:effectLst/>
                <a:ea typeface="Aptos" panose="020B0004020202020204" pitchFamily="34" charset="0"/>
                <a:cs typeface="Arial" panose="020B0604020202020204" pitchFamily="34" charset="0"/>
              </a:rPr>
              <a:t> </a:t>
            </a:r>
            <a:r>
              <a:rPr lang="en-GB" sz="1600" kern="100" dirty="0">
                <a:solidFill>
                  <a:schemeClr val="tx2">
                    <a:lumMod val="50000"/>
                  </a:schemeClr>
                </a:solidFill>
                <a:effectLst/>
                <a:ea typeface="Aptos" panose="020B0004020202020204" pitchFamily="34" charset="0"/>
                <a:cs typeface="Arial" panose="020B0604020202020204" pitchFamily="34" charset="0"/>
              </a:rPr>
              <a:t>is a suite of professional learning resources including animations developed by the UK Trauma Council.</a:t>
            </a:r>
          </a:p>
          <a:p>
            <a:pPr>
              <a:buClr>
                <a:srgbClr val="00ABB5"/>
              </a:buClr>
            </a:pPr>
            <a:endParaRPr lang="en-GB" sz="1600" dirty="0">
              <a:solidFill>
                <a:schemeClr val="tx2">
                  <a:lumMod val="50000"/>
                </a:schemeClr>
              </a:solidFill>
              <a:effectLst/>
              <a:latin typeface="Arial" panose="020B0604020202020204" pitchFamily="34" charset="0"/>
              <a:ea typeface="Aptos" panose="020B0004020202020204" pitchFamily="34" charset="0"/>
              <a:cs typeface="Arial" panose="020B0604020202020204" pitchFamily="34" charset="0"/>
            </a:endParaRPr>
          </a:p>
          <a:p>
            <a:pPr>
              <a:buClr>
                <a:srgbClr val="00ABB5"/>
              </a:buClr>
            </a:pPr>
            <a:endParaRPr lang="en-GB" sz="1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endParaRPr>
          </a:p>
          <a:p>
            <a:pPr>
              <a:buClr>
                <a:srgbClr val="00ABB5"/>
              </a:buClr>
            </a:pPr>
            <a:endParaRPr lang="en-GB" i="0" dirty="0">
              <a:solidFill>
                <a:schemeClr val="tx2">
                  <a:lumMod val="50000"/>
                </a:schemeClr>
              </a:solidFill>
              <a:effectLst/>
            </a:endParaRPr>
          </a:p>
          <a:p>
            <a:pPr>
              <a:buClr>
                <a:srgbClr val="00ABB5"/>
              </a:buClr>
            </a:pPr>
            <a:endParaRPr lang="en-GB" altLang="en-US" b="1" dirty="0"/>
          </a:p>
        </p:txBody>
      </p:sp>
    </p:spTree>
    <p:extLst>
      <p:ext uri="{BB962C8B-B14F-4D97-AF65-F5344CB8AC3E}">
        <p14:creationId xmlns:p14="http://schemas.microsoft.com/office/powerpoint/2010/main" val="1430636557"/>
      </p:ext>
    </p:extLst>
  </p:cSld>
  <p:clrMapOvr>
    <a:masterClrMapping/>
  </p:clrMapOvr>
</p:sld>
</file>

<file path=ppt/theme/theme1.xml><?xml version="1.0" encoding="utf-8"?>
<a:theme xmlns:a="http://schemas.openxmlformats.org/drawingml/2006/main" name="Powerpoint_templat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C8A5"/>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FFFFFF"/>
        </a:dk1>
        <a:lt1>
          <a:srgbClr val="FFFFFF"/>
        </a:lt1>
        <a:dk2>
          <a:srgbClr val="FFFFFF"/>
        </a:dk2>
        <a:lt2>
          <a:srgbClr val="808080"/>
        </a:lt2>
        <a:accent1>
          <a:srgbClr val="009BAA"/>
        </a:accent1>
        <a:accent2>
          <a:srgbClr val="B2D235"/>
        </a:accent2>
        <a:accent3>
          <a:srgbClr val="FFFFFF"/>
        </a:accent3>
        <a:accent4>
          <a:srgbClr val="DADADA"/>
        </a:accent4>
        <a:accent5>
          <a:srgbClr val="AACBD2"/>
        </a:accent5>
        <a:accent6>
          <a:srgbClr val="A1BE2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S English and Gaelic PowerPoint Template.pptx  -  Read-Only" id="{D6FFB1DE-813A-4357-BE42-024E37E57C31}" vid="{8E7D2F2F-5AA6-480D-9DC6-C223B535D8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CDC23D987C44B816AEEDA25B50CC4" ma:contentTypeVersion="0" ma:contentTypeDescription="Create a new document." ma:contentTypeScope="" ma:versionID="b6878043c1e9ea6bb1d8ccfc5647808f">
  <xsd:schema xmlns:xsd="http://www.w3.org/2001/XMLSchema" xmlns:xs="http://www.w3.org/2001/XMLSchema" xmlns:p="http://schemas.microsoft.com/office/2006/metadata/properties" targetNamespace="http://schemas.microsoft.com/office/2006/metadata/properties" ma:root="true" ma:fieldsID="6c96ba11fc0b0f11135d6dc28d8a2f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etadata xmlns="http://www.objective.com/ecm/document/metadata/53D26341A57B383EE0540010E0463CCA" version="1.0.0">
  <systemFields>
    <field name="Objective-Id">
      <value order="0">A53188668</value>
    </field>
    <field name="Objective-Title">
      <value order="0">Bereavement resource powerpoint for webpage</value>
    </field>
    <field name="Objective-Description">
      <value order="0"/>
    </field>
    <field name="Objective-CreationStamp">
      <value order="0">2025-06-17T08:25:30Z</value>
    </field>
    <field name="Objective-IsApproved">
      <value order="0">false</value>
    </field>
    <field name="Objective-IsPublished">
      <value order="0">false</value>
    </field>
    <field name="Objective-DatePublished">
      <value order="0"/>
    </field>
    <field name="Objective-ModificationStamp">
      <value order="0">2025-06-18T14:12:46Z</value>
    </field>
    <field name="Objective-Owner">
      <value order="0">Lynch, Pauline P (U441770)</value>
    </field>
    <field name="Objective-Path">
      <value order="0">Objective Global Folder:SG File Plan:Administration:Corporate strategy:Strategy and change:Corporate strategy: Strategy and change:Education Scotland: Inclusion and Equality: Workstream 5 Mentors in Violence: Part 2: 2023-2028</value>
    </field>
    <field name="Objective-Parent">
      <value order="0">Education Scotland: Inclusion and Equality: Workstream 5 Mentors in Violence: Part 2: 2023-2028</value>
    </field>
    <field name="Objective-State">
      <value order="0">Being Drafted</value>
    </field>
    <field name="Objective-VersionId">
      <value order="0">vA80352645</value>
    </field>
    <field name="Objective-Version">
      <value order="0">0.2</value>
    </field>
    <field name="Objective-VersionNumber">
      <value order="0">2</value>
    </field>
    <field name="Objective-VersionComment">
      <value order="0"/>
    </field>
    <field name="Objective-FileNumber">
      <value order="0">PROJ/110899</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field name="Objective-Shared By">
        <value order="0"/>
      </field>
    </catalogue>
  </catalogues>
</metadata>
</file>

<file path=customXml/itemProps1.xml><?xml version="1.0" encoding="utf-8"?>
<ds:datastoreItem xmlns:ds="http://schemas.openxmlformats.org/officeDocument/2006/customXml" ds:itemID="{4F62884D-D5C0-450B-A88F-C4FBAB0CDE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E75B553-2AE0-4B0C-913C-4B15DEBD22D7}">
  <ds:schemaRefs>
    <ds:schemaRef ds:uri="http://schemas.microsoft.com/sharepoint/v3/contenttype/forms"/>
  </ds:schemaRefs>
</ds:datastoreItem>
</file>

<file path=customXml/itemProps3.xml><?xml version="1.0" encoding="utf-8"?>
<ds:datastoreItem xmlns:ds="http://schemas.openxmlformats.org/officeDocument/2006/customXml" ds:itemID="{D7967039-C71A-4B84-9858-0728C216CC08}">
  <ds:schemaRefs>
    <ds:schemaRef ds:uri="http://schemas.microsoft.com/office/2006/metadata/properties"/>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4.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ES English and Gaelic PowerPoint Template</Template>
  <TotalTime>20030</TotalTime>
  <Words>1512</Words>
  <Application>Microsoft Office PowerPoint</Application>
  <PresentationFormat>Widescreen</PresentationFormat>
  <Paragraphs>139</Paragraphs>
  <Slides>12</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ＭＳ 明朝</vt:lpstr>
      <vt:lpstr>Aptos</vt:lpstr>
      <vt:lpstr>Arial</vt:lpstr>
      <vt:lpstr>Arial Bold</vt:lpstr>
      <vt:lpstr>Calibri</vt:lpstr>
      <vt:lpstr>Frutiger</vt:lpstr>
      <vt:lpstr>Lucida Grande</vt:lpstr>
      <vt:lpstr>Roboto</vt:lpstr>
      <vt:lpstr>Times New Roman</vt:lpstr>
      <vt:lpstr>Wingdings</vt:lpstr>
      <vt:lpstr>Powerpoint_template</vt:lpstr>
      <vt:lpstr>Useful Resources and contacts</vt:lpstr>
      <vt:lpstr>Bereavement: a whole school approach</vt:lpstr>
      <vt:lpstr>Curriculum Resources 1</vt:lpstr>
      <vt:lpstr>Curriculum Resources 2</vt:lpstr>
      <vt:lpstr>Grief, grief reactions and children’s understanding of death</vt:lpstr>
      <vt:lpstr>Bereavement: supporting children and young people</vt:lpstr>
      <vt:lpstr>Supporting families including awareness of faith traditions </vt:lpstr>
      <vt:lpstr>Resources </vt:lpstr>
      <vt:lpstr>Bereavement support following traumatic deaths</vt:lpstr>
      <vt:lpstr>Bereavement and additional support needs</vt:lpstr>
      <vt:lpstr>Who can I call for advice?</vt:lpstr>
      <vt:lpstr>Helpful Organisations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Bereavement</dc:title>
  <dc:creator>Pauline Lynch</dc:creator>
  <cp:lastModifiedBy>Jeremy Stevenson</cp:lastModifiedBy>
  <cp:revision>5</cp:revision>
  <cp:lastPrinted>2014-02-19T15:05:01Z</cp:lastPrinted>
  <dcterms:created xsi:type="dcterms:W3CDTF">2025-02-18T14:48:07Z</dcterms:created>
  <dcterms:modified xsi:type="dcterms:W3CDTF">2025-07-15T14:03:40Z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0x01010079FCDC23D987C44B816AEEDA25B50CC4</vt:lpwstr>
  </property>
  <property fmtid="{D5CDD505-2E9C-101B-9397-08002B2CF9AE}" pid="3" name="_dlc_DocIdItemGuid">
    <vt:lpwstr>c74d0d01-22fa-4460-a599-e806a271597e</vt:lpwstr>
  </property>
  <property fmtid="{D5CDD505-2E9C-101B-9397-08002B2CF9AE}" pid="4" name="Objective-Id">
    <vt:lpwstr>A53188668</vt:lpwstr>
  </property>
  <property fmtid="{D5CDD505-2E9C-101B-9397-08002B2CF9AE}" pid="5" name="Objective-Title">
    <vt:lpwstr>Bereavement resource powerpoint for webpage</vt:lpwstr>
  </property>
  <property fmtid="{D5CDD505-2E9C-101B-9397-08002B2CF9AE}" pid="6" name="Objective-Description">
    <vt:lpwstr/>
  </property>
  <property fmtid="{D5CDD505-2E9C-101B-9397-08002B2CF9AE}" pid="7" name="Objective-CreationStamp">
    <vt:filetime>2025-06-17T08:25:30Z</vt:filetime>
  </property>
  <property fmtid="{D5CDD505-2E9C-101B-9397-08002B2CF9AE}" pid="8" name="Objective-IsApproved">
    <vt:bool>false</vt:bool>
  </property>
  <property fmtid="{D5CDD505-2E9C-101B-9397-08002B2CF9AE}" pid="9" name="Objective-IsPublished">
    <vt:bool>false</vt:bool>
  </property>
  <property fmtid="{D5CDD505-2E9C-101B-9397-08002B2CF9AE}" pid="10" name="Objective-DatePublished">
    <vt:lpwstr/>
  </property>
  <property fmtid="{D5CDD505-2E9C-101B-9397-08002B2CF9AE}" pid="11" name="Objective-ModificationStamp">
    <vt:filetime>2025-06-18T14:12:46Z</vt:filetime>
  </property>
  <property fmtid="{D5CDD505-2E9C-101B-9397-08002B2CF9AE}" pid="12" name="Objective-Owner">
    <vt:lpwstr>Lynch, Pauline P (U441770)</vt:lpwstr>
  </property>
  <property fmtid="{D5CDD505-2E9C-101B-9397-08002B2CF9AE}" pid="13" name="Objective-Path">
    <vt:lpwstr>Objective Global Folder:SG File Plan:Administration:Corporate strategy:Strategy and change:Corporate strategy: Strategy and change:Education Scotland: Inclusion and Equality: Workstream 5 Mentors in Violence: Part 2: 2023-2028</vt:lpwstr>
  </property>
  <property fmtid="{D5CDD505-2E9C-101B-9397-08002B2CF9AE}" pid="14" name="Objective-Parent">
    <vt:lpwstr>Education Scotland: Inclusion and Equality: Workstream 5 Mentors in Violence: Part 2: 2023-2028</vt:lpwstr>
  </property>
  <property fmtid="{D5CDD505-2E9C-101B-9397-08002B2CF9AE}" pid="15" name="Objective-State">
    <vt:lpwstr>Being Drafted</vt:lpwstr>
  </property>
  <property fmtid="{D5CDD505-2E9C-101B-9397-08002B2CF9AE}" pid="16" name="Objective-VersionId">
    <vt:lpwstr>vA80352645</vt:lpwstr>
  </property>
  <property fmtid="{D5CDD505-2E9C-101B-9397-08002B2CF9AE}" pid="17" name="Objective-Version">
    <vt:lpwstr>0.2</vt:lpwstr>
  </property>
  <property fmtid="{D5CDD505-2E9C-101B-9397-08002B2CF9AE}" pid="18" name="Objective-VersionNumber">
    <vt:r8>2</vt:r8>
  </property>
  <property fmtid="{D5CDD505-2E9C-101B-9397-08002B2CF9AE}" pid="19" name="Objective-VersionComment">
    <vt:lpwstr/>
  </property>
  <property fmtid="{D5CDD505-2E9C-101B-9397-08002B2CF9AE}" pid="20" name="Objective-FileNumber">
    <vt:lpwstr>PROJ/110899</vt:lpwstr>
  </property>
  <property fmtid="{D5CDD505-2E9C-101B-9397-08002B2CF9AE}" pid="21" name="Objective-Classification">
    <vt:lpwstr>OFFICIAL</vt:lpwstr>
  </property>
  <property fmtid="{D5CDD505-2E9C-101B-9397-08002B2CF9AE}" pid="22" name="Objective-Caveats">
    <vt:lpwstr>Caveat for access to SG Fileplan</vt:lpwstr>
  </property>
  <property fmtid="{D5CDD505-2E9C-101B-9397-08002B2CF9AE}" pid="23" name="Objective-Connect Creator">
    <vt:lpwstr/>
  </property>
  <property fmtid="{D5CDD505-2E9C-101B-9397-08002B2CF9AE}" pid="24" name="Objective-Date Received">
    <vt:lpwstr/>
  </property>
  <property fmtid="{D5CDD505-2E9C-101B-9397-08002B2CF9AE}" pid="25" name="Objective-Date of Original">
    <vt:lpwstr/>
  </property>
  <property fmtid="{D5CDD505-2E9C-101B-9397-08002B2CF9AE}" pid="26" name="Objective-SG Web Publication - Category">
    <vt:lpwstr/>
  </property>
  <property fmtid="{D5CDD505-2E9C-101B-9397-08002B2CF9AE}" pid="27" name="Objective-SG Web Publication - Category 2 Classification">
    <vt:lpwstr/>
  </property>
  <property fmtid="{D5CDD505-2E9C-101B-9397-08002B2CF9AE}" pid="28" name="Objective-Comment">
    <vt:lpwstr/>
  </property>
  <property fmtid="{D5CDD505-2E9C-101B-9397-08002B2CF9AE}" pid="29" name="Objective-Date of Original [system]">
    <vt:lpwstr/>
  </property>
  <property fmtid="{D5CDD505-2E9C-101B-9397-08002B2CF9AE}" pid="30" name="Objective-Date Received [system]">
    <vt:lpwstr/>
  </property>
  <property fmtid="{D5CDD505-2E9C-101B-9397-08002B2CF9AE}" pid="31" name="Objective-SG Web Publication - Category [system]">
    <vt:lpwstr/>
  </property>
  <property fmtid="{D5CDD505-2E9C-101B-9397-08002B2CF9AE}" pid="32" name="Objective-SG Web Publication - Category 2 Classification [system]">
    <vt:lpwstr/>
  </property>
  <property fmtid="{D5CDD505-2E9C-101B-9397-08002B2CF9AE}" pid="33" name="Objective-Connect Creator [system]">
    <vt:lpwstr/>
  </property>
  <property fmtid="{D5CDD505-2E9C-101B-9397-08002B2CF9AE}" pid="34" name="Objective-Required Redaction">
    <vt:lpwstr/>
  </property>
  <property fmtid="{D5CDD505-2E9C-101B-9397-08002B2CF9AE}" pid="35" name="Objective-Shared By">
    <vt:lpwstr/>
  </property>
</Properties>
</file>