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64" r:id="rId5"/>
    <p:sldId id="2862" r:id="rId6"/>
    <p:sldId id="2754" r:id="rId7"/>
    <p:sldId id="2830" r:id="rId8"/>
    <p:sldId id="2884" r:id="rId9"/>
    <p:sldId id="2873" r:id="rId10"/>
    <p:sldId id="2874" r:id="rId11"/>
    <p:sldId id="2864" r:id="rId12"/>
    <p:sldId id="2875" r:id="rId13"/>
    <p:sldId id="2876" r:id="rId14"/>
    <p:sldId id="2877" r:id="rId15"/>
    <p:sldId id="2878" r:id="rId16"/>
    <p:sldId id="2879" r:id="rId17"/>
    <p:sldId id="2880" r:id="rId18"/>
    <p:sldId id="2881" r:id="rId19"/>
    <p:sldId id="2882" r:id="rId20"/>
    <p:sldId id="2883" r:id="rId21"/>
    <p:sldId id="2757" r:id="rId22"/>
    <p:sldId id="2766" r:id="rId23"/>
    <p:sldId id="285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203864"/>
    <a:srgbClr val="00AB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96247" autoAdjust="0"/>
  </p:normalViewPr>
  <p:slideViewPr>
    <p:cSldViewPr snapToGrid="0">
      <p:cViewPr varScale="1">
        <p:scale>
          <a:sx n="125" d="100"/>
          <a:sy n="125" d="100"/>
        </p:scale>
        <p:origin x="114" y="780"/>
      </p:cViewPr>
      <p:guideLst/>
    </p:cSldViewPr>
  </p:slideViewPr>
  <p:outlineViewPr>
    <p:cViewPr>
      <p:scale>
        <a:sx n="33" d="100"/>
        <a:sy n="33" d="100"/>
      </p:scale>
      <p:origin x="0" y="-679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5EC2AC-162E-4672-A347-E8244102660C}"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5AC4BB-9282-46DA-A735-D2517D2D7B2D}" type="slidenum">
              <a:rPr lang="en-GB" smtClean="0"/>
              <a:t>‹#›</a:t>
            </a:fld>
            <a:endParaRPr lang="en-GB"/>
          </a:p>
        </p:txBody>
      </p:sp>
    </p:spTree>
    <p:extLst>
      <p:ext uri="{BB962C8B-B14F-4D97-AF65-F5344CB8AC3E}">
        <p14:creationId xmlns:p14="http://schemas.microsoft.com/office/powerpoint/2010/main" val="1560168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b="1" dirty="0"/>
              <a:t>Purpose of these Slide</a:t>
            </a:r>
            <a:r>
              <a:rPr lang="en-GB" sz="1800" b="0" i="0" dirty="0">
                <a:solidFill>
                  <a:srgbClr val="000000"/>
                </a:solidFill>
                <a:effectLst/>
                <a:latin typeface="inherit"/>
              </a:rPr>
              <a:t>​</a:t>
            </a:r>
            <a:r>
              <a:rPr lang="en-GB" sz="1800" dirty="0">
                <a:solidFill>
                  <a:srgbClr val="000000"/>
                </a:solidFill>
                <a:latin typeface="inherit"/>
              </a:rPr>
              <a:t>:</a:t>
            </a:r>
            <a:endParaRPr lang="en-GB" sz="1800" dirty="0">
              <a:solidFill>
                <a:srgbClr val="424242"/>
              </a:solidFill>
              <a:latin typeface="Calibri" panose="020F0502020204030204" pitchFamily="34" charset="0"/>
              <a:ea typeface="Calibri" panose="020F0502020204030204" pitchFamily="34" charset="0"/>
              <a:cs typeface="Calibri" panose="020F0502020204030204" pitchFamily="34" charset="0"/>
            </a:endParaRPr>
          </a:p>
          <a:p>
            <a:r>
              <a:rPr lang="en-GB" sz="1800" b="0" i="0" dirty="0">
                <a:solidFill>
                  <a:srgbClr val="000000"/>
                </a:solidFill>
                <a:effectLst/>
                <a:latin typeface="inherit"/>
              </a:rPr>
              <a:t>This professional learning is </a:t>
            </a:r>
            <a:r>
              <a:rPr lang="en-GB" sz="1800" dirty="0">
                <a:solidFill>
                  <a:srgbClr val="000000"/>
                </a:solidFill>
                <a:latin typeface="inherit"/>
              </a:rPr>
              <a:t>suitable</a:t>
            </a:r>
            <a:r>
              <a:rPr lang="en-GB" sz="1800" b="0" i="0" dirty="0">
                <a:solidFill>
                  <a:srgbClr val="000000"/>
                </a:solidFill>
                <a:effectLst/>
                <a:latin typeface="inherit"/>
              </a:rPr>
              <a:t> for anyone working with children and young people in an educational context.</a:t>
            </a:r>
            <a:endParaRPr lang="en-GB" sz="1800" b="0" i="0" dirty="0">
              <a:solidFill>
                <a:srgbClr val="424242"/>
              </a:solidFill>
              <a:effectLst/>
              <a:latin typeface="Calibri" panose="020F0502020204030204" pitchFamily="34" charset="0"/>
              <a:ea typeface="Calibri" panose="020F0502020204030204" pitchFamily="34" charset="0"/>
              <a:cs typeface="Calibri" panose="020F0502020204030204" pitchFamily="34" charset="0"/>
            </a:endParaRPr>
          </a:p>
          <a:p>
            <a:endParaRPr lang="en-GB" dirty="0"/>
          </a:p>
          <a:p>
            <a:r>
              <a:rPr lang="en-GB" b="1" dirty="0"/>
              <a:t>How to use the slides:</a:t>
            </a:r>
            <a:endParaRPr lang="en-US" dirty="0"/>
          </a:p>
          <a:p>
            <a:r>
              <a:rPr lang="en-GB" dirty="0"/>
              <a:t>There is a requirement to cover all the slides. Please do not change the provided slides.</a:t>
            </a:r>
            <a:endParaRPr lang="en-US" dirty="0"/>
          </a:p>
          <a:p>
            <a:r>
              <a:rPr lang="en-GB" dirty="0"/>
              <a:t>These slides can be used to facilitate professional learning in a group, whole-setting, or as self-directed learning.</a:t>
            </a:r>
            <a:endParaRPr lang="en-US" dirty="0"/>
          </a:p>
          <a:p>
            <a:r>
              <a:rPr lang="en-GB" dirty="0"/>
              <a:t>Facilitation notes are included at the bottom of each slide.</a:t>
            </a:r>
            <a:endParaRPr lang="en-US" dirty="0"/>
          </a:p>
          <a:p>
            <a:r>
              <a:rPr lang="en-GB" dirty="0"/>
              <a:t>Please do not remove or change any of the slides included.</a:t>
            </a:r>
            <a:endParaRPr lang="en-US" dirty="0"/>
          </a:p>
          <a:p>
            <a:r>
              <a:rPr lang="en-GB" dirty="0"/>
              <a:t>You can add slides or activities relevant to your setting, to support discussion and exploration of the topic. </a:t>
            </a:r>
            <a:endParaRPr lang="en-US" dirty="0"/>
          </a:p>
          <a:p>
            <a:r>
              <a:rPr lang="en-GB" dirty="0"/>
              <a:t>You will know their participants’ needs best.</a:t>
            </a:r>
            <a:endParaRPr lang="en-US" dirty="0"/>
          </a:p>
          <a:p>
            <a:r>
              <a:rPr lang="en-GB" dirty="0"/>
              <a:t>Anyone who works in an educational setting can be a facilitator and use these slides. </a:t>
            </a:r>
          </a:p>
          <a:p>
            <a:endParaRPr lang="en-GB" dirty="0"/>
          </a:p>
          <a:p>
            <a:r>
              <a:rPr lang="en-GB" dirty="0"/>
              <a:t>For reflection or discussion activities, it is important to establish a safe space which encourages respect and honesty to ensure that everyone is able to participate. </a:t>
            </a:r>
            <a:endParaRPr lang="en-GB" dirty="0">
              <a:ea typeface="Calibri"/>
              <a:cs typeface="Calibri"/>
            </a:endParaRPr>
          </a:p>
          <a:p>
            <a:endParaRPr lang="en-US" dirty="0">
              <a:ea typeface="Calibri"/>
              <a:cs typeface="Calibri"/>
            </a:endParaRPr>
          </a:p>
          <a:p>
            <a:endParaRPr lang="en-US" dirty="0">
              <a:ea typeface="Calibri"/>
              <a:cs typeface="Calibri"/>
            </a:endParaRPr>
          </a:p>
          <a:p>
            <a:endParaRPr lang="en-GB" dirty="0">
              <a:ea typeface="Calibri" panose="020F0502020204030204"/>
              <a:cs typeface="Calibri" panose="020F0502020204030204"/>
            </a:endParaRPr>
          </a:p>
          <a:p>
            <a:endParaRPr lang="en-US"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1238C683-9137-4122-84BD-5AA5692D6AF0}" type="slidenum">
              <a:rPr lang="en-GB" smtClean="0"/>
              <a:t>1</a:t>
            </a:fld>
            <a:endParaRPr lang="en-GB" dirty="0"/>
          </a:p>
        </p:txBody>
      </p:sp>
    </p:spTree>
    <p:extLst>
      <p:ext uri="{BB962C8B-B14F-4D97-AF65-F5344CB8AC3E}">
        <p14:creationId xmlns:p14="http://schemas.microsoft.com/office/powerpoint/2010/main" val="4144225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fontAlgn="base"/>
            <a:r>
              <a:rPr lang="en-GB" sz="1800" b="0" i="0" u="none" strike="noStrike" dirty="0">
                <a:solidFill>
                  <a:srgbClr val="000000"/>
                </a:solidFill>
                <a:effectLst/>
                <a:latin typeface="Calibri"/>
                <a:ea typeface="Calibri"/>
                <a:cs typeface="Calibri"/>
              </a:rPr>
              <a:t>All </a:t>
            </a:r>
            <a:r>
              <a:rPr lang="en-GB" sz="1800" dirty="0">
                <a:solidFill>
                  <a:srgbClr val="000000"/>
                </a:solidFill>
                <a:latin typeface="Calibri"/>
                <a:ea typeface="Calibri"/>
                <a:cs typeface="Calibri"/>
              </a:rPr>
              <a:t>aspects </a:t>
            </a:r>
            <a:r>
              <a:rPr lang="en-GB" sz="1800" b="0" i="0" u="none" strike="noStrike" dirty="0">
                <a:solidFill>
                  <a:srgbClr val="000000"/>
                </a:solidFill>
                <a:effectLst/>
                <a:latin typeface="Calibri"/>
                <a:ea typeface="Calibri"/>
                <a:cs typeface="Calibri"/>
              </a:rPr>
              <a:t>of the professional learning </a:t>
            </a:r>
            <a:r>
              <a:rPr lang="en-GB" sz="1800" dirty="0">
                <a:solidFill>
                  <a:srgbClr val="000000"/>
                </a:solidFill>
                <a:latin typeface="Calibri"/>
                <a:ea typeface="Calibri"/>
                <a:cs typeface="Calibri"/>
              </a:rPr>
              <a:t>framework</a:t>
            </a:r>
            <a:r>
              <a:rPr lang="en-GB" sz="1800" b="0" i="0" u="none" strike="noStrike" dirty="0">
                <a:solidFill>
                  <a:srgbClr val="000000"/>
                </a:solidFill>
                <a:effectLst/>
                <a:latin typeface="Calibri"/>
                <a:ea typeface="Calibri"/>
                <a:cs typeface="Calibri"/>
              </a:rPr>
              <a:t> </a:t>
            </a:r>
            <a:r>
              <a:rPr lang="en-GB" sz="1800" dirty="0">
                <a:solidFill>
                  <a:srgbClr val="000000"/>
                </a:solidFill>
                <a:latin typeface="Calibri"/>
                <a:ea typeface="Calibri"/>
                <a:cs typeface="Calibri"/>
              </a:rPr>
              <a:t>fit</a:t>
            </a:r>
            <a:r>
              <a:rPr lang="en-GB" sz="1800" b="0" i="0" u="none" strike="noStrike" dirty="0">
                <a:solidFill>
                  <a:srgbClr val="000000"/>
                </a:solidFill>
                <a:effectLst/>
                <a:latin typeface="Calibri"/>
                <a:ea typeface="Calibri"/>
                <a:cs typeface="Calibri"/>
              </a:rPr>
              <a:t> into one of these four themes. The four themes are interconnected and interdependent.</a:t>
            </a:r>
            <a:r>
              <a:rPr lang="en-US" sz="1800" b="0" i="0" dirty="0">
                <a:solidFill>
                  <a:srgbClr val="000000"/>
                </a:solidFill>
                <a:effectLst/>
                <a:latin typeface="Calibri"/>
                <a:ea typeface="Calibri"/>
                <a:cs typeface="Calibri"/>
              </a:rPr>
              <a:t>​</a:t>
            </a:r>
            <a:r>
              <a:rPr lang="en-US" sz="1800" dirty="0">
                <a:solidFill>
                  <a:srgbClr val="000000"/>
                </a:solidFill>
                <a:latin typeface="Calibri"/>
                <a:ea typeface="Calibri"/>
                <a:cs typeface="Calibri"/>
              </a:rPr>
              <a:t> </a:t>
            </a:r>
            <a:endParaRPr lang="en-GB" sz="1800" dirty="0">
              <a:solidFill>
                <a:srgbClr val="444444"/>
              </a:solidFill>
              <a:latin typeface="Calibri"/>
              <a:ea typeface="Calibri"/>
              <a:cs typeface="Calibri"/>
            </a:endParaRPr>
          </a:p>
          <a:p>
            <a:endParaRPr lang="en-GB" sz="1800" dirty="0">
              <a:solidFill>
                <a:srgbClr val="000000"/>
              </a:solidFill>
              <a:latin typeface="Calibri"/>
              <a:ea typeface="Calibri"/>
              <a:cs typeface="Calibri"/>
            </a:endParaRPr>
          </a:p>
          <a:p>
            <a:r>
              <a:rPr lang="en-GB" sz="1800" b="0" i="0" u="none" strike="noStrike" dirty="0">
                <a:solidFill>
                  <a:srgbClr val="000000"/>
                </a:solidFill>
                <a:effectLst/>
                <a:latin typeface="Calibri"/>
                <a:ea typeface="Calibri"/>
                <a:cs typeface="Calibri"/>
              </a:rPr>
              <a:t>This activity forms part of the professional learning in the </a:t>
            </a:r>
            <a:r>
              <a:rPr lang="en-GB" sz="1800" dirty="0">
                <a:solidFill>
                  <a:srgbClr val="000000"/>
                </a:solidFill>
                <a:latin typeface="Calibri"/>
                <a:ea typeface="Calibri"/>
                <a:cs typeface="Calibri"/>
              </a:rPr>
              <a:t>Relationship</a:t>
            </a:r>
            <a:r>
              <a:rPr lang="en-GB" sz="1800" b="0" i="0" u="none" strike="noStrike" dirty="0">
                <a:solidFill>
                  <a:srgbClr val="000000"/>
                </a:solidFill>
                <a:effectLst/>
                <a:latin typeface="Calibri"/>
                <a:ea typeface="Calibri"/>
                <a:cs typeface="Calibri"/>
              </a:rPr>
              <a:t> theme.</a:t>
            </a:r>
            <a:endParaRPr lang="en-GB" sz="1800" b="0" i="0" dirty="0">
              <a:solidFill>
                <a:srgbClr val="444444"/>
              </a:solidFill>
              <a:effectLst/>
              <a:latin typeface="Calibri"/>
              <a:ea typeface="Calibri"/>
              <a:cs typeface="Calibri"/>
            </a:endParaRPr>
          </a:p>
        </p:txBody>
      </p:sp>
      <p:sp>
        <p:nvSpPr>
          <p:cNvPr id="4" name="Slide Number Placeholder 3"/>
          <p:cNvSpPr>
            <a:spLocks noGrp="1"/>
          </p:cNvSpPr>
          <p:nvPr>
            <p:ph type="sldNum" sz="quarter" idx="10"/>
          </p:nvPr>
        </p:nvSpPr>
        <p:spPr/>
        <p:txBody>
          <a:bodyPr/>
          <a:lstStyle/>
          <a:p>
            <a:fld id="{1238C683-9137-4122-84BD-5AA5692D6AF0}" type="slidenum">
              <a:rPr lang="en-GB" smtClean="0"/>
              <a:t>2</a:t>
            </a:fld>
            <a:endParaRPr lang="en-GB" dirty="0"/>
          </a:p>
        </p:txBody>
      </p:sp>
    </p:spTree>
    <p:extLst>
      <p:ext uri="{BB962C8B-B14F-4D97-AF65-F5344CB8AC3E}">
        <p14:creationId xmlns:p14="http://schemas.microsoft.com/office/powerpoint/2010/main" val="1783031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base"/>
            <a:r>
              <a:rPr lang="en-GB" sz="1800" b="0" i="0" u="none" strike="noStrike" dirty="0">
                <a:solidFill>
                  <a:srgbClr val="000000"/>
                </a:solidFill>
                <a:effectLst/>
                <a:latin typeface="Calibri"/>
                <a:ea typeface="Calibri"/>
                <a:cs typeface="Calibri"/>
              </a:rPr>
              <a:t>This professional learning forms part of the national model for professional learning</a:t>
            </a:r>
            <a:r>
              <a:rPr lang="en-GB" sz="1800" dirty="0">
                <a:solidFill>
                  <a:srgbClr val="000000"/>
                </a:solidFill>
                <a:latin typeface="Calibri"/>
                <a:ea typeface="Calibri"/>
                <a:cs typeface="Calibri"/>
              </a:rPr>
              <a:t>.</a:t>
            </a:r>
            <a:r>
              <a:rPr lang="en-GB" sz="1800" b="0" i="0" u="none" strike="noStrike" dirty="0">
                <a:solidFill>
                  <a:srgbClr val="000000"/>
                </a:solidFill>
                <a:effectLst/>
                <a:latin typeface="Calibri"/>
                <a:ea typeface="Calibri"/>
                <a:cs typeface="Calibri"/>
              </a:rPr>
              <a:t> </a:t>
            </a:r>
            <a:r>
              <a:rPr lang="en-GB" sz="1800" dirty="0">
                <a:solidFill>
                  <a:srgbClr val="000000"/>
                </a:solidFill>
                <a:latin typeface="Calibri"/>
                <a:ea typeface="Calibri"/>
                <a:cs typeface="Calibri"/>
              </a:rPr>
              <a:t>It can</a:t>
            </a:r>
            <a:r>
              <a:rPr lang="en-GB" sz="1800" b="0" i="0" u="none" strike="noStrike" dirty="0">
                <a:solidFill>
                  <a:srgbClr val="000000"/>
                </a:solidFill>
                <a:effectLst/>
                <a:latin typeface="Calibri"/>
                <a:ea typeface="Calibri"/>
                <a:cs typeface="Calibri"/>
              </a:rPr>
              <a:t> help you gain more knowledge and have a deeper understanding of inclusion, wellbeing and equalities</a:t>
            </a:r>
            <a:r>
              <a:rPr lang="en-US" sz="1800" b="0" i="0" u="none" strike="noStrike" dirty="0">
                <a:solidFill>
                  <a:srgbClr val="000000"/>
                </a:solidFill>
                <a:effectLst/>
                <a:latin typeface="Calibri"/>
                <a:ea typeface="Calibri"/>
                <a:cs typeface="Calibri"/>
              </a:rPr>
              <a:t>​</a:t>
            </a:r>
            <a:r>
              <a:rPr lang="en-US" sz="1800" b="0" i="0" dirty="0">
                <a:solidFill>
                  <a:srgbClr val="000000"/>
                </a:solidFill>
                <a:effectLst/>
                <a:latin typeface="Calibri"/>
                <a:ea typeface="Calibri"/>
                <a:cs typeface="Calibri"/>
              </a:rPr>
              <a:t>​</a:t>
            </a:r>
            <a:r>
              <a:rPr lang="en-US" sz="1800" dirty="0">
                <a:solidFill>
                  <a:srgbClr val="000000"/>
                </a:solidFill>
                <a:latin typeface="Calibri"/>
                <a:ea typeface="Calibri"/>
                <a:cs typeface="Calibri"/>
              </a:rPr>
              <a:t>.</a:t>
            </a:r>
            <a:endParaRPr lang="en-US" sz="1800" b="0" i="0" dirty="0">
              <a:solidFill>
                <a:srgbClr val="444444"/>
              </a:solidFill>
              <a:effectLst/>
              <a:latin typeface="Calibri"/>
              <a:ea typeface="Calibri"/>
              <a:cs typeface="Calibri"/>
            </a:endParaRPr>
          </a:p>
          <a:p>
            <a:endParaRPr lang="en-US" sz="1800" dirty="0">
              <a:solidFill>
                <a:srgbClr val="000000"/>
              </a:solidFill>
              <a:latin typeface="Calibri"/>
              <a:ea typeface="Calibri"/>
              <a:cs typeface="Calibri"/>
            </a:endParaRPr>
          </a:p>
          <a:p>
            <a:pPr algn="l" rtl="0" fontAlgn="base"/>
            <a:r>
              <a:rPr lang="en-GB" sz="1800" b="0" i="0" u="none" strike="noStrike" dirty="0">
                <a:solidFill>
                  <a:srgbClr val="000000"/>
                </a:solidFill>
                <a:effectLst/>
                <a:latin typeface="Calibri" panose="020F0502020204030204" pitchFamily="34" charset="0"/>
              </a:rPr>
              <a:t>On completion of this professional learning, you will be asked to consider what your next steps will be</a:t>
            </a:r>
            <a:r>
              <a:rPr lang="en-US" sz="1800" b="0" i="0" u="none" strike="noStrike" dirty="0">
                <a:solidFill>
                  <a:srgbClr val="000000"/>
                </a:solidFill>
                <a:effectLst/>
                <a:latin typeface="Calibri" panose="020F0502020204030204" pitchFamily="34" charset="0"/>
              </a:rPr>
              <a:t>​</a:t>
            </a:r>
            <a:r>
              <a:rPr lang="en-US" sz="1800" b="0" i="0" dirty="0">
                <a:solidFill>
                  <a:srgbClr val="000000"/>
                </a:solidFill>
                <a:effectLst/>
                <a:latin typeface="Calibri" panose="020F0502020204030204" pitchFamily="34" charset="0"/>
              </a:rPr>
              <a:t>​. </a:t>
            </a:r>
            <a:endParaRPr lang="en-US" sz="1800" b="0" i="0" dirty="0">
              <a:solidFill>
                <a:srgbClr val="444444"/>
              </a:solidFill>
              <a:effectLst/>
              <a:latin typeface="Arial" panose="020B0604020202020204" pitchFamily="34" charset="0"/>
              <a:cs typeface="Arial" panose="020B0604020202020204" pitchFamily="34" charset="0"/>
            </a:endParaRPr>
          </a:p>
          <a:p>
            <a:pPr fontAlgn="base"/>
            <a:r>
              <a:rPr lang="en-GB" sz="1800" b="0" i="0" u="none" strike="noStrike" dirty="0">
                <a:solidFill>
                  <a:srgbClr val="000000"/>
                </a:solidFill>
                <a:effectLst/>
                <a:latin typeface="Calibri"/>
                <a:cs typeface="Calibri"/>
              </a:rPr>
              <a:t>Please take some time to consider the reflection questions at the </a:t>
            </a:r>
            <a:r>
              <a:rPr lang="en-GB" sz="1800" dirty="0">
                <a:solidFill>
                  <a:srgbClr val="000000"/>
                </a:solidFill>
                <a:latin typeface="Calibri"/>
                <a:cs typeface="Calibri"/>
              </a:rPr>
              <a:t>end</a:t>
            </a:r>
            <a:endParaRPr lang="en-GB" sz="1800" b="0" i="0" dirty="0">
              <a:solidFill>
                <a:srgbClr val="000000"/>
              </a:solidFill>
              <a:effectLst/>
              <a:latin typeface="Calibri"/>
              <a:ea typeface="Calibri"/>
              <a:cs typeface="Calibri"/>
            </a:endParaRP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1238C683-9137-4122-84BD-5AA5692D6AF0}" type="slidenum">
              <a:rPr lang="en-GB" smtClean="0"/>
              <a:t>3</a:t>
            </a:fld>
            <a:endParaRPr lang="en-GB"/>
          </a:p>
        </p:txBody>
      </p:sp>
    </p:spTree>
    <p:extLst>
      <p:ext uri="{BB962C8B-B14F-4D97-AF65-F5344CB8AC3E}">
        <p14:creationId xmlns:p14="http://schemas.microsoft.com/office/powerpoint/2010/main" val="439743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4</a:t>
            </a:fld>
            <a:endParaRPr lang="en-GB" altLang="en-US" sz="1200"/>
          </a:p>
        </p:txBody>
      </p:sp>
      <p:sp>
        <p:nvSpPr>
          <p:cNvPr id="87043" name="Rectangle 2"/>
          <p:cNvSpPr>
            <a:spLocks noGrp="1" noRot="1" noChangeAspect="1" noChangeArrowheads="1" noTextEdit="1"/>
          </p:cNvSpPr>
          <p:nvPr>
            <p:ph type="sldImg"/>
          </p:nvPr>
        </p:nvSpPr>
        <p:spPr>
          <a:ln/>
        </p:spPr>
        <p:txBody>
          <a:bodyPr/>
          <a:lstStyle/>
          <a:p>
            <a:endParaRPr lang="en-GB"/>
          </a:p>
        </p:txBody>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charset="0"/>
              <a:ea typeface="ＭＳ Ｐゴシック" pitchFamily="34" charset="-128"/>
            </a:endParaRPr>
          </a:p>
        </p:txBody>
      </p:sp>
    </p:spTree>
    <p:extLst>
      <p:ext uri="{BB962C8B-B14F-4D97-AF65-F5344CB8AC3E}">
        <p14:creationId xmlns:p14="http://schemas.microsoft.com/office/powerpoint/2010/main" val="2049599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400A8-0E3D-555C-6303-B884476C9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317281-A73F-48EA-4E6E-04FC396AD07D}"/>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2837A42-7163-2F99-7A8A-546F7A42E1D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2D657A9-4EEA-0CBB-1A92-DE05AE614C3E}"/>
              </a:ext>
            </a:extLst>
          </p:cNvPr>
          <p:cNvSpPr>
            <a:spLocks noGrp="1"/>
          </p:cNvSpPr>
          <p:nvPr>
            <p:ph type="sldNum" sz="quarter" idx="5"/>
          </p:nvPr>
        </p:nvSpPr>
        <p:spPr/>
        <p:txBody>
          <a:bodyPr/>
          <a:lstStyle/>
          <a:p>
            <a:fld id="{3D5AC4BB-9282-46DA-A735-D2517D2D7B2D}" type="slidenum">
              <a:rPr lang="en-GB" smtClean="0"/>
              <a:t>6</a:t>
            </a:fld>
            <a:endParaRPr lang="en-GB" dirty="0"/>
          </a:p>
        </p:txBody>
      </p:sp>
    </p:spTree>
    <p:extLst>
      <p:ext uri="{BB962C8B-B14F-4D97-AF65-F5344CB8AC3E}">
        <p14:creationId xmlns:p14="http://schemas.microsoft.com/office/powerpoint/2010/main" val="1859188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D4A28-45AC-A27E-4970-5298034CF1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AE079-1584-FDD9-06A2-733A142A482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03549D71-84EA-BFF8-427C-06E8C176D86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35E72D9-96F2-A340-61D3-49C289E2328B}"/>
              </a:ext>
            </a:extLst>
          </p:cNvPr>
          <p:cNvSpPr>
            <a:spLocks noGrp="1"/>
          </p:cNvSpPr>
          <p:nvPr>
            <p:ph type="sldNum" sz="quarter" idx="5"/>
          </p:nvPr>
        </p:nvSpPr>
        <p:spPr/>
        <p:txBody>
          <a:bodyPr/>
          <a:lstStyle/>
          <a:p>
            <a:fld id="{3D5AC4BB-9282-46DA-A735-D2517D2D7B2D}" type="slidenum">
              <a:rPr lang="en-GB" smtClean="0"/>
              <a:t>8</a:t>
            </a:fld>
            <a:endParaRPr lang="en-GB" dirty="0"/>
          </a:p>
        </p:txBody>
      </p:sp>
    </p:spTree>
    <p:extLst>
      <p:ext uri="{BB962C8B-B14F-4D97-AF65-F5344CB8AC3E}">
        <p14:creationId xmlns:p14="http://schemas.microsoft.com/office/powerpoint/2010/main" val="3543765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B2460-FCC9-5AE6-8FAF-623A2E9D60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C7710-A184-4ECD-5F6A-D62495CA1846}"/>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683A0176-E48E-840E-8332-7AC002BE55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59216B1-E5DD-868C-AAFF-7001A318CBFC}"/>
              </a:ext>
            </a:extLst>
          </p:cNvPr>
          <p:cNvSpPr>
            <a:spLocks noGrp="1"/>
          </p:cNvSpPr>
          <p:nvPr>
            <p:ph type="sldNum" sz="quarter" idx="5"/>
          </p:nvPr>
        </p:nvSpPr>
        <p:spPr/>
        <p:txBody>
          <a:bodyPr/>
          <a:lstStyle/>
          <a:p>
            <a:fld id="{3D5AC4BB-9282-46DA-A735-D2517D2D7B2D}" type="slidenum">
              <a:rPr lang="en-GB" smtClean="0"/>
              <a:t>9</a:t>
            </a:fld>
            <a:endParaRPr lang="en-GB" dirty="0"/>
          </a:p>
        </p:txBody>
      </p:sp>
    </p:spTree>
    <p:extLst>
      <p:ext uri="{BB962C8B-B14F-4D97-AF65-F5344CB8AC3E}">
        <p14:creationId xmlns:p14="http://schemas.microsoft.com/office/powerpoint/2010/main" val="2686132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0AB4C-DE42-D3C4-64EC-1D88C6A4D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EC01A5-6FDF-6DA1-C4A2-435D91AF3AD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95B3400-2ECE-E679-C684-6A5AB4436A4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1AF1839-FE56-8DB3-D2C8-532D5C11AD65}"/>
              </a:ext>
            </a:extLst>
          </p:cNvPr>
          <p:cNvSpPr>
            <a:spLocks noGrp="1"/>
          </p:cNvSpPr>
          <p:nvPr>
            <p:ph type="sldNum" sz="quarter" idx="5"/>
          </p:nvPr>
        </p:nvSpPr>
        <p:spPr/>
        <p:txBody>
          <a:bodyPr/>
          <a:lstStyle/>
          <a:p>
            <a:fld id="{3D5AC4BB-9282-46DA-A735-D2517D2D7B2D}" type="slidenum">
              <a:rPr lang="en-GB" smtClean="0"/>
              <a:t>10</a:t>
            </a:fld>
            <a:endParaRPr lang="en-GB" dirty="0"/>
          </a:p>
        </p:txBody>
      </p:sp>
    </p:spTree>
    <p:extLst>
      <p:ext uri="{BB962C8B-B14F-4D97-AF65-F5344CB8AC3E}">
        <p14:creationId xmlns:p14="http://schemas.microsoft.com/office/powerpoint/2010/main" val="3302938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47FCC-6B98-57AE-CAEF-FA10B7D4E4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FF289-69E4-6733-3847-8FFDEF42D6A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F1F66B10-0706-0AC7-566F-C42B52461E8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C5AC37F-66AC-A8BB-AB7C-3F66B10743C4}"/>
              </a:ext>
            </a:extLst>
          </p:cNvPr>
          <p:cNvSpPr>
            <a:spLocks noGrp="1"/>
          </p:cNvSpPr>
          <p:nvPr>
            <p:ph type="sldNum" sz="quarter" idx="5"/>
          </p:nvPr>
        </p:nvSpPr>
        <p:spPr/>
        <p:txBody>
          <a:bodyPr/>
          <a:lstStyle/>
          <a:p>
            <a:fld id="{3D5AC4BB-9282-46DA-A735-D2517D2D7B2D}" type="slidenum">
              <a:rPr lang="en-GB" smtClean="0"/>
              <a:t>11</a:t>
            </a:fld>
            <a:endParaRPr lang="en-GB" dirty="0"/>
          </a:p>
        </p:txBody>
      </p:sp>
    </p:spTree>
    <p:extLst>
      <p:ext uri="{BB962C8B-B14F-4D97-AF65-F5344CB8AC3E}">
        <p14:creationId xmlns:p14="http://schemas.microsoft.com/office/powerpoint/2010/main" val="3098043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5F2CF-F9EE-DC69-3A3B-1F3246E8E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0C2A84-D383-3076-0A28-80C0BFFD1A1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76E7638E-7A52-68C5-D8FB-29C3A25CAFD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FE9F45B-73D7-3C7F-8EF1-2E0AAB25ACA6}"/>
              </a:ext>
            </a:extLst>
          </p:cNvPr>
          <p:cNvSpPr>
            <a:spLocks noGrp="1"/>
          </p:cNvSpPr>
          <p:nvPr>
            <p:ph type="sldNum" sz="quarter" idx="5"/>
          </p:nvPr>
        </p:nvSpPr>
        <p:spPr/>
        <p:txBody>
          <a:bodyPr/>
          <a:lstStyle/>
          <a:p>
            <a:fld id="{3D5AC4BB-9282-46DA-A735-D2517D2D7B2D}" type="slidenum">
              <a:rPr lang="en-GB" smtClean="0"/>
              <a:t>12</a:t>
            </a:fld>
            <a:endParaRPr lang="en-GB" dirty="0"/>
          </a:p>
        </p:txBody>
      </p:sp>
    </p:spTree>
    <p:extLst>
      <p:ext uri="{BB962C8B-B14F-4D97-AF65-F5344CB8AC3E}">
        <p14:creationId xmlns:p14="http://schemas.microsoft.com/office/powerpoint/2010/main" val="21879912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D7A07-5801-5C02-B731-076532F7B6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C2110C-9EF5-594D-796D-3C09080D4C9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D3DA53C8-F967-7FD4-9601-F52E4A60C35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4559AA8-65C2-9085-44E8-E136F475242B}"/>
              </a:ext>
            </a:extLst>
          </p:cNvPr>
          <p:cNvSpPr>
            <a:spLocks noGrp="1"/>
          </p:cNvSpPr>
          <p:nvPr>
            <p:ph type="sldNum" sz="quarter" idx="5"/>
          </p:nvPr>
        </p:nvSpPr>
        <p:spPr/>
        <p:txBody>
          <a:bodyPr/>
          <a:lstStyle/>
          <a:p>
            <a:fld id="{3D5AC4BB-9282-46DA-A735-D2517D2D7B2D}" type="slidenum">
              <a:rPr lang="en-GB" smtClean="0"/>
              <a:t>13</a:t>
            </a:fld>
            <a:endParaRPr lang="en-GB" dirty="0"/>
          </a:p>
        </p:txBody>
      </p:sp>
    </p:spTree>
    <p:extLst>
      <p:ext uri="{BB962C8B-B14F-4D97-AF65-F5344CB8AC3E}">
        <p14:creationId xmlns:p14="http://schemas.microsoft.com/office/powerpoint/2010/main" val="7207390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2F064-71E9-A7DA-3F1B-7901EF0F3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F592E6-2FB6-A296-EDC1-4501FE2DF10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CC92EB29-50AD-715A-9B8E-4D67911BE8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E51DC31-BB63-A9B9-5D46-898ADDCB2477}"/>
              </a:ext>
            </a:extLst>
          </p:cNvPr>
          <p:cNvSpPr>
            <a:spLocks noGrp="1"/>
          </p:cNvSpPr>
          <p:nvPr>
            <p:ph type="sldNum" sz="quarter" idx="5"/>
          </p:nvPr>
        </p:nvSpPr>
        <p:spPr/>
        <p:txBody>
          <a:bodyPr/>
          <a:lstStyle/>
          <a:p>
            <a:fld id="{3D5AC4BB-9282-46DA-A735-D2517D2D7B2D}" type="slidenum">
              <a:rPr lang="en-GB" smtClean="0"/>
              <a:t>14</a:t>
            </a:fld>
            <a:endParaRPr lang="en-GB" dirty="0"/>
          </a:p>
        </p:txBody>
      </p:sp>
    </p:spTree>
    <p:extLst>
      <p:ext uri="{BB962C8B-B14F-4D97-AF65-F5344CB8AC3E}">
        <p14:creationId xmlns:p14="http://schemas.microsoft.com/office/powerpoint/2010/main" val="3003582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72795-083D-DA07-1859-B6DCFE690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546A08-B0F7-DE6F-17F9-DDBB0CAC37F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5AA3B7B-0741-6CC2-9ACC-45B4810BF74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2E52F13-3EB6-D8CA-C27B-2868DEEB28A7}"/>
              </a:ext>
            </a:extLst>
          </p:cNvPr>
          <p:cNvSpPr>
            <a:spLocks noGrp="1"/>
          </p:cNvSpPr>
          <p:nvPr>
            <p:ph type="sldNum" sz="quarter" idx="5"/>
          </p:nvPr>
        </p:nvSpPr>
        <p:spPr/>
        <p:txBody>
          <a:bodyPr/>
          <a:lstStyle/>
          <a:p>
            <a:fld id="{3D5AC4BB-9282-46DA-A735-D2517D2D7B2D}" type="slidenum">
              <a:rPr lang="en-GB" smtClean="0"/>
              <a:t>15</a:t>
            </a:fld>
            <a:endParaRPr lang="en-GB" dirty="0"/>
          </a:p>
        </p:txBody>
      </p:sp>
    </p:spTree>
    <p:extLst>
      <p:ext uri="{BB962C8B-B14F-4D97-AF65-F5344CB8AC3E}">
        <p14:creationId xmlns:p14="http://schemas.microsoft.com/office/powerpoint/2010/main" val="3150189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BB3F8-7A28-FCAB-9554-CC2D90135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5B041C-CB47-28A1-8ABA-3CD5CAB2A028}"/>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F456DE2A-7B34-7AD2-DF90-E49E7409809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720BB74-1D92-95BF-C3FC-208DB59C17A6}"/>
              </a:ext>
            </a:extLst>
          </p:cNvPr>
          <p:cNvSpPr>
            <a:spLocks noGrp="1"/>
          </p:cNvSpPr>
          <p:nvPr>
            <p:ph type="sldNum" sz="quarter" idx="5"/>
          </p:nvPr>
        </p:nvSpPr>
        <p:spPr/>
        <p:txBody>
          <a:bodyPr/>
          <a:lstStyle/>
          <a:p>
            <a:fld id="{3D5AC4BB-9282-46DA-A735-D2517D2D7B2D}" type="slidenum">
              <a:rPr lang="en-GB" smtClean="0"/>
              <a:t>16</a:t>
            </a:fld>
            <a:endParaRPr lang="en-GB" dirty="0"/>
          </a:p>
        </p:txBody>
      </p:sp>
    </p:spTree>
    <p:extLst>
      <p:ext uri="{BB962C8B-B14F-4D97-AF65-F5344CB8AC3E}">
        <p14:creationId xmlns:p14="http://schemas.microsoft.com/office/powerpoint/2010/main" val="2590064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AEF0F-CED0-C71D-3E7D-6C6718DD50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AD7B7-E85E-7EE6-8F19-373920E3A48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389ED4B6-785E-C56A-FA09-174EA2A4ADC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E93B04D-BD38-4244-705A-213B32464E78}"/>
              </a:ext>
            </a:extLst>
          </p:cNvPr>
          <p:cNvSpPr>
            <a:spLocks noGrp="1"/>
          </p:cNvSpPr>
          <p:nvPr>
            <p:ph type="sldNum" sz="quarter" idx="5"/>
          </p:nvPr>
        </p:nvSpPr>
        <p:spPr/>
        <p:txBody>
          <a:bodyPr/>
          <a:lstStyle/>
          <a:p>
            <a:fld id="{3D5AC4BB-9282-46DA-A735-D2517D2D7B2D}" type="slidenum">
              <a:rPr lang="en-GB" smtClean="0"/>
              <a:t>17</a:t>
            </a:fld>
            <a:endParaRPr lang="en-GB" dirty="0"/>
          </a:p>
        </p:txBody>
      </p:sp>
    </p:spTree>
    <p:extLst>
      <p:ext uri="{BB962C8B-B14F-4D97-AF65-F5344CB8AC3E}">
        <p14:creationId xmlns:p14="http://schemas.microsoft.com/office/powerpoint/2010/main" val="3222155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A76ED88B-7843-4D9C-A2B3-26FDE060B586}" type="slidenum">
              <a:rPr lang="en-GB" altLang="en-US" sz="1200" smtClean="0"/>
              <a:pPr eaLnBrk="1" hangingPunct="1"/>
              <a:t>18</a:t>
            </a:fld>
            <a:endParaRPr lang="en-GB" altLang="en-US" sz="1200" dirty="0"/>
          </a:p>
        </p:txBody>
      </p:sp>
      <p:sp>
        <p:nvSpPr>
          <p:cNvPr id="87043" name="Rectangle 2"/>
          <p:cNvSpPr>
            <a:spLocks noGrp="1" noRot="1" noChangeAspect="1" noChangeArrowheads="1" noTextEdit="1"/>
          </p:cNvSpPr>
          <p:nvPr>
            <p:ph type="sldImg"/>
          </p:nvPr>
        </p:nvSpPr>
        <p:spPr>
          <a:ln/>
        </p:spPr>
        <p:txBody>
          <a:bodyPr/>
          <a:lstStyle/>
          <a:p>
            <a:endParaRPr lang="en-GB" dirty="0"/>
          </a:p>
        </p:txBody>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a:ea typeface="ＭＳ Ｐゴシック"/>
                <a:cs typeface="Arial"/>
              </a:rPr>
              <a:t>Facilitation notes:</a:t>
            </a:r>
          </a:p>
          <a:p>
            <a:r>
              <a:rPr lang="en-US" altLang="en-US" dirty="0">
                <a:latin typeface="Arial"/>
                <a:ea typeface="ＭＳ Ｐゴシック"/>
                <a:cs typeface="Arial"/>
              </a:rPr>
              <a:t>You can do this in groups...</a:t>
            </a:r>
          </a:p>
          <a:p>
            <a:r>
              <a:rPr lang="en-US" altLang="en-US" dirty="0">
                <a:latin typeface="Arial"/>
                <a:ea typeface="ＭＳ Ｐゴシック"/>
                <a:cs typeface="Arial"/>
              </a:rPr>
              <a:t>Encourage educators to take this forward in an enquiry</a:t>
            </a:r>
            <a:endParaRPr lang="en-US" dirty="0"/>
          </a:p>
          <a:p>
            <a:r>
              <a:rPr lang="en-US" altLang="en-US" dirty="0">
                <a:latin typeface="Arial"/>
                <a:ea typeface="ＭＳ Ｐゴシック"/>
                <a:cs typeface="Arial"/>
              </a:rPr>
              <a:t>Consider impact of the actions / learning</a:t>
            </a:r>
            <a:endParaRPr lang="en-US" altLang="en-US" dirty="0">
              <a:latin typeface="Arial" charset="0"/>
              <a:ea typeface="ＭＳ Ｐゴシック" pitchFamily="34" charset="-128"/>
              <a:cs typeface="Arial"/>
            </a:endParaRPr>
          </a:p>
          <a:p>
            <a:endParaRPr lang="en-US" altLang="en-US" dirty="0">
              <a:latin typeface="Arial" charset="0"/>
              <a:ea typeface="ＭＳ Ｐゴシック" pitchFamily="34" charset="-128"/>
              <a:cs typeface="Arial"/>
            </a:endParaRPr>
          </a:p>
        </p:txBody>
      </p:sp>
    </p:spTree>
    <p:extLst>
      <p:ext uri="{BB962C8B-B14F-4D97-AF65-F5344CB8AC3E}">
        <p14:creationId xmlns:p14="http://schemas.microsoft.com/office/powerpoint/2010/main" val="2885867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76ED88B-7843-4D9C-A2B3-26FDE060B586}" type="slidenum">
              <a:rPr kumimoji="0" lang="en-GB" altLang="en-US"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altLang="en-US"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
        <p:nvSpPr>
          <p:cNvPr id="87043" name="Rectangle 2"/>
          <p:cNvSpPr>
            <a:spLocks noGrp="1" noRot="1" noChangeAspect="1" noChangeArrowheads="1" noTextEdit="1"/>
          </p:cNvSpPr>
          <p:nvPr>
            <p:ph type="sldImg"/>
          </p:nvPr>
        </p:nvSpPr>
        <p:spPr>
          <a:ln/>
        </p:spPr>
        <p:txBody>
          <a:bodyPr/>
          <a:lstStyle/>
          <a:p>
            <a:endParaRPr lang="en-GB" dirty="0"/>
          </a:p>
        </p:txBody>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u="sng" dirty="0">
                <a:latin typeface="Arial"/>
                <a:ea typeface="ＭＳ Ｐゴシック"/>
                <a:cs typeface="Arial"/>
              </a:rPr>
              <a:t>Slide 29: </a:t>
            </a:r>
            <a:r>
              <a:rPr lang="en-US" altLang="en-US" b="0" dirty="0">
                <a:latin typeface="Arial"/>
                <a:ea typeface="ＭＳ Ｐゴシック"/>
                <a:cs typeface="Arial"/>
              </a:rPr>
              <a:t>Feedback slide</a:t>
            </a:r>
          </a:p>
          <a:p>
            <a:endParaRPr lang="en-US" altLang="en-US" b="0" dirty="0">
              <a:latin typeface="Arial"/>
              <a:ea typeface="ＭＳ Ｐゴシック"/>
              <a:cs typeface="Arial"/>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Segoe UI"/>
                <a:ea typeface="+mn-ea"/>
                <a:cs typeface="Arial"/>
              </a:rPr>
              <a:t>Education Scotland is taking feedback on these resources so that we can continue improving our professional learning resources.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Segoe UI"/>
              <a:ea typeface="+mn-ea"/>
              <a:cs typeface="Arial"/>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dirty="0">
                <a:ln>
                  <a:noFill/>
                </a:ln>
                <a:solidFill>
                  <a:prstClr val="black"/>
                </a:solidFill>
                <a:effectLst/>
                <a:uLnTx/>
                <a:uFillTx/>
                <a:latin typeface="Segoe UI"/>
                <a:ea typeface="+mn-ea"/>
                <a:cs typeface="Arial"/>
              </a:rPr>
              <a:t>Your feedback could help us improve this resource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dirty="0">
              <a:ln>
                <a:noFill/>
              </a:ln>
              <a:solidFill>
                <a:prstClr val="black"/>
              </a:solidFill>
              <a:effectLst/>
              <a:uLnTx/>
              <a:uFillTx/>
              <a:latin typeface="Segoe UI"/>
              <a:ea typeface="+mn-ea"/>
              <a:cs typeface="Arial"/>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Segoe UI"/>
                <a:ea typeface="+mn-ea"/>
                <a:cs typeface="Arial"/>
              </a:rPr>
              <a:t>Please complete this short form, using the link or QR code, to let us know what you thought of it and any suggestions you have on how it could be improved </a:t>
            </a:r>
            <a:endParaRPr kumimoji="0" lang="en-US" sz="1200" b="0" i="0" u="none" strike="noStrike" kern="1200" cap="none" spc="0" normalizeH="0" baseline="0" noProof="0" dirty="0">
              <a:ln>
                <a:noFill/>
              </a:ln>
              <a:solidFill>
                <a:prstClr val="black"/>
              </a:solidFill>
              <a:effectLst/>
              <a:uLnTx/>
              <a:uFillTx/>
              <a:latin typeface="Segoe UI"/>
              <a:ea typeface="+mn-ea"/>
              <a:cs typeface="Segoe UI"/>
            </a:endParaRPr>
          </a:p>
          <a:p>
            <a:endParaRPr lang="en-US" altLang="en-US" b="0" dirty="0">
              <a:latin typeface="Arial"/>
              <a:ea typeface="ＭＳ Ｐゴシック"/>
              <a:cs typeface="Arial"/>
            </a:endParaRPr>
          </a:p>
        </p:txBody>
      </p:sp>
    </p:spTree>
    <p:extLst>
      <p:ext uri="{BB962C8B-B14F-4D97-AF65-F5344CB8AC3E}">
        <p14:creationId xmlns:p14="http://schemas.microsoft.com/office/powerpoint/2010/main" val="3752980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20</a:t>
            </a:fld>
            <a:endParaRPr lang="en-GB"/>
          </a:p>
        </p:txBody>
      </p:sp>
    </p:spTree>
    <p:extLst>
      <p:ext uri="{BB962C8B-B14F-4D97-AF65-F5344CB8AC3E}">
        <p14:creationId xmlns:p14="http://schemas.microsoft.com/office/powerpoint/2010/main" val="2436637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19729-1831-413F-182F-880D9F12857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76CFC0B-24F1-D32B-5C22-81E4D619FA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3A5B1FD-6ED0-8D7D-4792-7BCF82F89AFA}"/>
              </a:ext>
            </a:extLst>
          </p:cNvPr>
          <p:cNvSpPr>
            <a:spLocks noGrp="1"/>
          </p:cNvSpPr>
          <p:nvPr>
            <p:ph type="dt" sz="half" idx="10"/>
          </p:nvPr>
        </p:nvSpPr>
        <p:spPr/>
        <p:txBody>
          <a:bodyPr/>
          <a:lstStyle/>
          <a:p>
            <a:fld id="{7F94706C-755D-4B36-8B85-CF61F3694D2C}" type="datetimeFigureOut">
              <a:rPr lang="en-GB" smtClean="0"/>
              <a:t>23/09/2026</a:t>
            </a:fld>
            <a:endParaRPr lang="en-GB"/>
          </a:p>
        </p:txBody>
      </p:sp>
      <p:sp>
        <p:nvSpPr>
          <p:cNvPr id="5" name="Footer Placeholder 4">
            <a:extLst>
              <a:ext uri="{FF2B5EF4-FFF2-40B4-BE49-F238E27FC236}">
                <a16:creationId xmlns:a16="http://schemas.microsoft.com/office/drawing/2014/main" id="{B8A370CA-8726-2F39-C6A4-033CE3DE0B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3EC534-32B5-1BFD-4356-1A9382CE4714}"/>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2945333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1B0CC-CDA3-7BBF-8517-209AEA2CBD6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45DE57B-8978-7335-1869-9668A368EAF7}"/>
              </a:ext>
            </a:extLst>
          </p:cNvPr>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630B8382-24BF-2ACD-E6DF-EF0B6D7017D6}"/>
              </a:ext>
            </a:extLst>
          </p:cNvPr>
          <p:cNvSpPr>
            <a:spLocks noGrp="1"/>
          </p:cNvSpPr>
          <p:nvPr>
            <p:ph type="dt" sz="half" idx="10"/>
          </p:nvPr>
        </p:nvSpPr>
        <p:spPr/>
        <p:txBody>
          <a:bodyPr/>
          <a:lstStyle/>
          <a:p>
            <a:fld id="{7F94706C-755D-4B36-8B85-CF61F3694D2C}" type="datetimeFigureOut">
              <a:rPr lang="en-GB" smtClean="0"/>
              <a:t>23/09/2026</a:t>
            </a:fld>
            <a:endParaRPr lang="en-GB" dirty="0"/>
          </a:p>
        </p:txBody>
      </p:sp>
      <p:sp>
        <p:nvSpPr>
          <p:cNvPr id="5" name="Footer Placeholder 4">
            <a:extLst>
              <a:ext uri="{FF2B5EF4-FFF2-40B4-BE49-F238E27FC236}">
                <a16:creationId xmlns:a16="http://schemas.microsoft.com/office/drawing/2014/main" id="{9B7A2FE6-BFF1-00B3-A601-9FBC6D642038}"/>
              </a:ext>
            </a:extLst>
          </p:cNvPr>
          <p:cNvSpPr>
            <a:spLocks noGrp="1"/>
          </p:cNvSpPr>
          <p:nvPr>
            <p:ph type="ftr" sz="quarter" idx="11"/>
          </p:nvPr>
        </p:nvSpPr>
        <p:spPr/>
        <p:txBody>
          <a:bodyPr/>
          <a:lstStyle/>
          <a:p>
            <a:r>
              <a:rPr lang="en-GB" dirty="0"/>
              <a:t>Education Scotland </a:t>
            </a:r>
          </a:p>
        </p:txBody>
      </p:sp>
      <p:sp>
        <p:nvSpPr>
          <p:cNvPr id="6" name="Slide Number Placeholder 5">
            <a:extLst>
              <a:ext uri="{FF2B5EF4-FFF2-40B4-BE49-F238E27FC236}">
                <a16:creationId xmlns:a16="http://schemas.microsoft.com/office/drawing/2014/main" id="{EB2B163D-5CE9-6317-6225-01A1CF5A235B}"/>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4042959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DF81B-965D-1582-EAD1-79E9C633746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6CA4E5D-1CA1-7D73-E8EF-143B3FDA78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12C4682-FBD6-EA43-899B-42F9CDC3F46D}"/>
              </a:ext>
            </a:extLst>
          </p:cNvPr>
          <p:cNvSpPr>
            <a:spLocks noGrp="1"/>
          </p:cNvSpPr>
          <p:nvPr>
            <p:ph type="dt" sz="half" idx="10"/>
          </p:nvPr>
        </p:nvSpPr>
        <p:spPr/>
        <p:txBody>
          <a:bodyPr/>
          <a:lstStyle/>
          <a:p>
            <a:fld id="{7F94706C-755D-4B36-8B85-CF61F3694D2C}" type="datetimeFigureOut">
              <a:rPr lang="en-GB" smtClean="0"/>
              <a:t>23/09/2026</a:t>
            </a:fld>
            <a:endParaRPr lang="en-GB"/>
          </a:p>
        </p:txBody>
      </p:sp>
      <p:sp>
        <p:nvSpPr>
          <p:cNvPr id="5" name="Footer Placeholder 4">
            <a:extLst>
              <a:ext uri="{FF2B5EF4-FFF2-40B4-BE49-F238E27FC236}">
                <a16:creationId xmlns:a16="http://schemas.microsoft.com/office/drawing/2014/main" id="{8ECECD8B-82A8-FA72-CBD5-E6B5476355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8F6184-BF96-117A-6460-1C401F509AC9}"/>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617088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EC926-4BB6-293A-E91E-C3A3B7C7A6D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7B11122-F217-1EDF-0C75-17DA94BEC0B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4EA5E88F-9AF8-8513-E879-EE21483D44C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663AC9D7-CDB5-306A-5696-AA756D2CC1C4}"/>
              </a:ext>
            </a:extLst>
          </p:cNvPr>
          <p:cNvSpPr>
            <a:spLocks noGrp="1"/>
          </p:cNvSpPr>
          <p:nvPr>
            <p:ph type="dt" sz="half" idx="10"/>
          </p:nvPr>
        </p:nvSpPr>
        <p:spPr/>
        <p:txBody>
          <a:bodyPr/>
          <a:lstStyle/>
          <a:p>
            <a:fld id="{7F94706C-755D-4B36-8B85-CF61F3694D2C}" type="datetimeFigureOut">
              <a:rPr lang="en-GB" smtClean="0"/>
              <a:t>23/09/2026</a:t>
            </a:fld>
            <a:endParaRPr lang="en-GB"/>
          </a:p>
        </p:txBody>
      </p:sp>
      <p:sp>
        <p:nvSpPr>
          <p:cNvPr id="6" name="Footer Placeholder 5">
            <a:extLst>
              <a:ext uri="{FF2B5EF4-FFF2-40B4-BE49-F238E27FC236}">
                <a16:creationId xmlns:a16="http://schemas.microsoft.com/office/drawing/2014/main" id="{68B87C72-E922-AFA2-6627-AB20B4C6D3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63741C-B099-F0C5-5312-39E6BE86A16A}"/>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3234178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8EDBA-C6B7-38BE-5B16-631646BD0D0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A36C408-3A86-9AD5-7102-E7FC99A7EA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999C1E3-B92A-FCF2-5C69-7949378E77F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6E1CD7B-DCEB-B1D4-D0F3-5A7E6AF9FE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2001E7E-6FC0-0D24-3A30-F060C54C92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D1B254D8-CC24-234D-0643-76757D94CE80}"/>
              </a:ext>
            </a:extLst>
          </p:cNvPr>
          <p:cNvSpPr>
            <a:spLocks noGrp="1"/>
          </p:cNvSpPr>
          <p:nvPr>
            <p:ph type="dt" sz="half" idx="10"/>
          </p:nvPr>
        </p:nvSpPr>
        <p:spPr/>
        <p:txBody>
          <a:bodyPr/>
          <a:lstStyle/>
          <a:p>
            <a:fld id="{7F94706C-755D-4B36-8B85-CF61F3694D2C}" type="datetimeFigureOut">
              <a:rPr lang="en-GB" smtClean="0"/>
              <a:t>23/09/2026</a:t>
            </a:fld>
            <a:endParaRPr lang="en-GB"/>
          </a:p>
        </p:txBody>
      </p:sp>
      <p:sp>
        <p:nvSpPr>
          <p:cNvPr id="8" name="Footer Placeholder 7">
            <a:extLst>
              <a:ext uri="{FF2B5EF4-FFF2-40B4-BE49-F238E27FC236}">
                <a16:creationId xmlns:a16="http://schemas.microsoft.com/office/drawing/2014/main" id="{FD0D0E4D-3646-80AF-AB89-3B4020347D3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C6716D5-B0E9-4928-AC55-4E2269B822F5}"/>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1176714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705D7-86EF-2D40-39B8-57AAA29AE4DF}"/>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1C45FE3D-51D2-8086-E2AC-C28C65016601}"/>
              </a:ext>
            </a:extLst>
          </p:cNvPr>
          <p:cNvSpPr>
            <a:spLocks noGrp="1"/>
          </p:cNvSpPr>
          <p:nvPr>
            <p:ph type="dt" sz="half" idx="10"/>
          </p:nvPr>
        </p:nvSpPr>
        <p:spPr/>
        <p:txBody>
          <a:bodyPr/>
          <a:lstStyle/>
          <a:p>
            <a:fld id="{7F94706C-755D-4B36-8B85-CF61F3694D2C}" type="datetimeFigureOut">
              <a:rPr lang="en-GB" smtClean="0"/>
              <a:t>23/09/2026</a:t>
            </a:fld>
            <a:endParaRPr lang="en-GB"/>
          </a:p>
        </p:txBody>
      </p:sp>
      <p:sp>
        <p:nvSpPr>
          <p:cNvPr id="4" name="Footer Placeholder 3">
            <a:extLst>
              <a:ext uri="{FF2B5EF4-FFF2-40B4-BE49-F238E27FC236}">
                <a16:creationId xmlns:a16="http://schemas.microsoft.com/office/drawing/2014/main" id="{3D1BA1F2-A848-4A8D-B4E7-C830EE63514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Education Scotland </a:t>
            </a:r>
          </a:p>
          <a:p>
            <a:endParaRPr lang="en-GB" dirty="0"/>
          </a:p>
        </p:txBody>
      </p:sp>
      <p:sp>
        <p:nvSpPr>
          <p:cNvPr id="5" name="Slide Number Placeholder 4">
            <a:extLst>
              <a:ext uri="{FF2B5EF4-FFF2-40B4-BE49-F238E27FC236}">
                <a16:creationId xmlns:a16="http://schemas.microsoft.com/office/drawing/2014/main" id="{8A79D89E-C320-850F-5A4E-8379D02A8E33}"/>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1001476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E61B81-2C25-1966-E055-25C5AFB86851}"/>
              </a:ext>
            </a:extLst>
          </p:cNvPr>
          <p:cNvSpPr>
            <a:spLocks noGrp="1"/>
          </p:cNvSpPr>
          <p:nvPr>
            <p:ph type="dt" sz="half" idx="10"/>
          </p:nvPr>
        </p:nvSpPr>
        <p:spPr/>
        <p:txBody>
          <a:bodyPr/>
          <a:lstStyle/>
          <a:p>
            <a:fld id="{7F94706C-755D-4B36-8B85-CF61F3694D2C}" type="datetimeFigureOut">
              <a:rPr lang="en-GB" smtClean="0"/>
              <a:t>23/09/2026</a:t>
            </a:fld>
            <a:endParaRPr lang="en-GB"/>
          </a:p>
        </p:txBody>
      </p:sp>
      <p:sp>
        <p:nvSpPr>
          <p:cNvPr id="3" name="Footer Placeholder 2">
            <a:extLst>
              <a:ext uri="{FF2B5EF4-FFF2-40B4-BE49-F238E27FC236}">
                <a16:creationId xmlns:a16="http://schemas.microsoft.com/office/drawing/2014/main" id="{D782C090-7E71-AF14-6C3A-D2502A9645A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04C391C-2E74-4EB0-4E60-05F01CA0542E}"/>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1558545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29547-C404-BC9F-FC31-369932AF07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F17FFB1-21EB-319D-32EF-8E73F726AD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1E91EB8-3B87-76C3-148B-AA601CC936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8C685D6-21CC-C764-27C1-6D2BBBD97246}"/>
              </a:ext>
            </a:extLst>
          </p:cNvPr>
          <p:cNvSpPr>
            <a:spLocks noGrp="1"/>
          </p:cNvSpPr>
          <p:nvPr>
            <p:ph type="dt" sz="half" idx="10"/>
          </p:nvPr>
        </p:nvSpPr>
        <p:spPr/>
        <p:txBody>
          <a:bodyPr/>
          <a:lstStyle/>
          <a:p>
            <a:fld id="{7F94706C-755D-4B36-8B85-CF61F3694D2C}" type="datetimeFigureOut">
              <a:rPr lang="en-GB" smtClean="0"/>
              <a:t>23/09/2026</a:t>
            </a:fld>
            <a:endParaRPr lang="en-GB"/>
          </a:p>
        </p:txBody>
      </p:sp>
      <p:sp>
        <p:nvSpPr>
          <p:cNvPr id="6" name="Footer Placeholder 5">
            <a:extLst>
              <a:ext uri="{FF2B5EF4-FFF2-40B4-BE49-F238E27FC236}">
                <a16:creationId xmlns:a16="http://schemas.microsoft.com/office/drawing/2014/main" id="{39576B4D-A3FC-1780-6723-929F16A3AA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B54072-37FA-71B5-E1F4-BD3AF24B85F3}"/>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2915449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84E0B-0657-1EFC-8D45-2099A4803E8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97EC6A6C-AD97-9208-FAF0-9379CCB8C1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F3E04AE-0BFD-7D5A-3250-9392EA3C01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98C31A8-8818-2FBE-3B65-EEC12D29595F}"/>
              </a:ext>
            </a:extLst>
          </p:cNvPr>
          <p:cNvSpPr>
            <a:spLocks noGrp="1"/>
          </p:cNvSpPr>
          <p:nvPr>
            <p:ph type="dt" sz="half" idx="10"/>
          </p:nvPr>
        </p:nvSpPr>
        <p:spPr/>
        <p:txBody>
          <a:bodyPr/>
          <a:lstStyle/>
          <a:p>
            <a:fld id="{7F94706C-755D-4B36-8B85-CF61F3694D2C}" type="datetimeFigureOut">
              <a:rPr lang="en-GB" smtClean="0"/>
              <a:t>23/09/2026</a:t>
            </a:fld>
            <a:endParaRPr lang="en-GB"/>
          </a:p>
        </p:txBody>
      </p:sp>
      <p:sp>
        <p:nvSpPr>
          <p:cNvPr id="6" name="Footer Placeholder 5">
            <a:extLst>
              <a:ext uri="{FF2B5EF4-FFF2-40B4-BE49-F238E27FC236}">
                <a16:creationId xmlns:a16="http://schemas.microsoft.com/office/drawing/2014/main" id="{52230032-B4C2-B402-60E2-BCFD2409DE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FF14CB-33F9-D8D4-78AA-B97E5DF18915}"/>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1991848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26A96-DA4D-2C7A-03B0-62EB4B1B8F54}"/>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28F43BA-0734-C5E3-6943-B9240C6BA69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AA7EB1D-6C0C-23BA-4808-8FA2B47754DF}"/>
              </a:ext>
            </a:extLst>
          </p:cNvPr>
          <p:cNvSpPr>
            <a:spLocks noGrp="1"/>
          </p:cNvSpPr>
          <p:nvPr>
            <p:ph type="dt" sz="half" idx="10"/>
          </p:nvPr>
        </p:nvSpPr>
        <p:spPr/>
        <p:txBody>
          <a:bodyPr/>
          <a:lstStyle/>
          <a:p>
            <a:fld id="{7F94706C-755D-4B36-8B85-CF61F3694D2C}" type="datetimeFigureOut">
              <a:rPr lang="en-GB" smtClean="0"/>
              <a:t>23/09/2026</a:t>
            </a:fld>
            <a:endParaRPr lang="en-GB"/>
          </a:p>
        </p:txBody>
      </p:sp>
      <p:sp>
        <p:nvSpPr>
          <p:cNvPr id="5" name="Footer Placeholder 4">
            <a:extLst>
              <a:ext uri="{FF2B5EF4-FFF2-40B4-BE49-F238E27FC236}">
                <a16:creationId xmlns:a16="http://schemas.microsoft.com/office/drawing/2014/main" id="{52973971-1D27-C627-567C-996E6BC229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B6F312-3F6F-9533-96D7-F3FD5E370B7E}"/>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3127314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1637CF-3EDA-F48E-49FF-D31BFE19F95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8E92C17-BD17-285A-556C-4FA2635C225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E579148-7B2D-A2E2-3860-C3639C002BFD}"/>
              </a:ext>
            </a:extLst>
          </p:cNvPr>
          <p:cNvSpPr>
            <a:spLocks noGrp="1"/>
          </p:cNvSpPr>
          <p:nvPr>
            <p:ph type="dt" sz="half" idx="10"/>
          </p:nvPr>
        </p:nvSpPr>
        <p:spPr/>
        <p:txBody>
          <a:bodyPr/>
          <a:lstStyle/>
          <a:p>
            <a:fld id="{7F94706C-755D-4B36-8B85-CF61F3694D2C}" type="datetimeFigureOut">
              <a:rPr lang="en-GB" smtClean="0"/>
              <a:t>23/09/2026</a:t>
            </a:fld>
            <a:endParaRPr lang="en-GB"/>
          </a:p>
        </p:txBody>
      </p:sp>
      <p:sp>
        <p:nvSpPr>
          <p:cNvPr id="5" name="Footer Placeholder 4">
            <a:extLst>
              <a:ext uri="{FF2B5EF4-FFF2-40B4-BE49-F238E27FC236}">
                <a16:creationId xmlns:a16="http://schemas.microsoft.com/office/drawing/2014/main" id="{B47ABBD1-393F-8D20-EE8D-05FFC12A0F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B9BEAA-BF45-D3D8-92E6-6746D1F74432}"/>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2139615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D38E6C-D0A0-9843-23C3-B01071F672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B8395DB-EE36-D0DF-292B-BC74A5747B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B2E8C14-0DDB-27E8-F89A-B8730EC90A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94706C-755D-4B36-8B85-CF61F3694D2C}" type="datetimeFigureOut">
              <a:rPr lang="en-GB" smtClean="0"/>
              <a:t>23/09/2026</a:t>
            </a:fld>
            <a:endParaRPr lang="en-GB"/>
          </a:p>
        </p:txBody>
      </p:sp>
      <p:sp>
        <p:nvSpPr>
          <p:cNvPr id="5" name="Footer Placeholder 4">
            <a:extLst>
              <a:ext uri="{FF2B5EF4-FFF2-40B4-BE49-F238E27FC236}">
                <a16:creationId xmlns:a16="http://schemas.microsoft.com/office/drawing/2014/main" id="{91E4293E-2D31-1318-4A18-2981990D90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0683F09-FF23-C323-231C-09DDE00ACF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A44135-5193-4D6E-8D4B-35E9C099A301}" type="slidenum">
              <a:rPr lang="en-GB" smtClean="0"/>
              <a:t>‹#›</a:t>
            </a:fld>
            <a:endParaRPr lang="en-GB"/>
          </a:p>
        </p:txBody>
      </p:sp>
    </p:spTree>
    <p:extLst>
      <p:ext uri="{BB962C8B-B14F-4D97-AF65-F5344CB8AC3E}">
        <p14:creationId xmlns:p14="http://schemas.microsoft.com/office/powerpoint/2010/main" val="2315466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professionallearning.education.gov.scot/explore/the-national-model-of-professional-learnin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vectorstock.com/royalty-free-vector/being-solution-oriented-concept-icon-vector-43016279"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f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forms.office.com/pages/responsepage.aspx?id=R3T3DoMQ7E24nyfHZQdoQGC9U99WQChBi9N5OCIZLL5URVJQQ0Q1MUpJVEpFWllORFZTQjUyOFIyMy4u&amp;route=shorturl"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education.gov.scot/professional-learning/leading-professional-learning/inclusion-wellbeing-and-equalities-framework/" TargetMode="External"/><Relationship Id="rId5" Type="http://schemas.openxmlformats.org/officeDocument/2006/relationships/hyperlink" Target="mailto:enquiries@educationscotland.gsi.gov.uk" TargetMode="External"/><Relationship Id="rId4" Type="http://schemas.openxmlformats.org/officeDocument/2006/relationships/hyperlink" Target="Tel:%20+44%20(0)131%20244%20500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316482" y="2296920"/>
            <a:ext cx="11686845" cy="14773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0"/>
              </a:spcBef>
              <a:defRPr/>
            </a:pPr>
            <a:r>
              <a:rPr lang="en-GB" sz="3200" kern="1200" dirty="0">
                <a:solidFill>
                  <a:srgbClr val="008080"/>
                </a:solidFill>
                <a:latin typeface="Calibri"/>
                <a:ea typeface="Calibri"/>
                <a:cs typeface="Segoe UI"/>
              </a:rPr>
              <a:t>Inclusion Wellbeing </a:t>
            </a:r>
            <a:r>
              <a:rPr lang="en-GB" sz="3200" dirty="0">
                <a:solidFill>
                  <a:srgbClr val="008080"/>
                </a:solidFill>
                <a:latin typeface="Calibri"/>
                <a:ea typeface="Calibri"/>
                <a:cs typeface="Segoe UI"/>
              </a:rPr>
              <a:t>and </a:t>
            </a:r>
            <a:r>
              <a:rPr lang="en-GB" sz="3200" kern="1200" dirty="0">
                <a:solidFill>
                  <a:srgbClr val="008080"/>
                </a:solidFill>
                <a:latin typeface="Calibri"/>
                <a:ea typeface="Calibri"/>
                <a:cs typeface="Segoe UI"/>
              </a:rPr>
              <a:t>Equalities Professional Learning Framework</a:t>
            </a:r>
            <a:br>
              <a:rPr lang="en-GB" sz="2400" kern="1200" dirty="0">
                <a:latin typeface="Calibri"/>
                <a:ea typeface="+mn-ea"/>
                <a:cs typeface="Segoe UI"/>
              </a:rPr>
            </a:br>
            <a:br>
              <a:rPr lang="en-GB" sz="2400" kern="1200" dirty="0">
                <a:latin typeface="Calibri"/>
                <a:ea typeface="+mn-ea"/>
                <a:cs typeface="Segoe UI"/>
              </a:rPr>
            </a:br>
            <a:r>
              <a:rPr lang="en-GB" dirty="0">
                <a:solidFill>
                  <a:srgbClr val="008080"/>
                </a:solidFill>
                <a:latin typeface="Calibri"/>
                <a:ea typeface="Calibri"/>
                <a:cs typeface="Segoe UI"/>
              </a:rPr>
              <a:t>Solution-oriented principles</a:t>
            </a:r>
            <a:endParaRPr lang="en-GB" dirty="0">
              <a:solidFill>
                <a:srgbClr val="008080"/>
              </a:solidFill>
              <a:latin typeface="Calibri"/>
              <a:ea typeface="Calibri"/>
              <a:cs typeface="Calibri Light"/>
            </a:endParaRPr>
          </a:p>
        </p:txBody>
      </p:sp>
      <p:pic>
        <p:nvPicPr>
          <p:cNvPr id="5" name="Picture 4" descr="Education Scotland logo"/>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10965" y="487797"/>
            <a:ext cx="2307574" cy="971713"/>
          </a:xfrm>
          <a:prstGeom prst="rect">
            <a:avLst/>
          </a:prstGeom>
        </p:spPr>
      </p:pic>
      <p:pic>
        <p:nvPicPr>
          <p:cNvPr id="10" name="Picture 9">
            <a:extLst>
              <a:ext uri="{FF2B5EF4-FFF2-40B4-BE49-F238E27FC236}">
                <a16:creationId xmlns:a16="http://schemas.microsoft.com/office/drawing/2014/main" id="{42104F83-3D07-A90C-7CFC-891746049BC1}"/>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65095" y="493086"/>
            <a:ext cx="1193878" cy="1000613"/>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67456" y="487797"/>
            <a:ext cx="1207497" cy="1013701"/>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012" y="4048572"/>
            <a:ext cx="12209380" cy="3105484"/>
          </a:xfrm>
          <a:prstGeom prst="rect">
            <a:avLst/>
          </a:prstGeom>
        </p:spPr>
      </p:pic>
      <p:pic>
        <p:nvPicPr>
          <p:cNvPr id="13" name="Picture 12">
            <a:extLs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411639" y="475679"/>
            <a:ext cx="1225863" cy="1025622"/>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079033" y="487797"/>
            <a:ext cx="1212416" cy="1013504"/>
          </a:xfrm>
          <a:prstGeom prst="rect">
            <a:avLst/>
          </a:prstGeom>
        </p:spPr>
      </p:pic>
      <p:pic>
        <p:nvPicPr>
          <p:cNvPr id="14" name="Picture 13" descr="Education Scotland, Inclusion, Wellbeing and Equalities logo. ">
            <a:extLst>
              <a:ext uri="{FF2B5EF4-FFF2-40B4-BE49-F238E27FC236}">
                <a16:creationId xmlns:a16="http://schemas.microsoft.com/office/drawing/2014/main" id="{85014043-7488-2EAB-B3D1-267ED42E4B1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711184" y="472440"/>
            <a:ext cx="2016064" cy="1014984"/>
          </a:xfrm>
          <a:prstGeom prst="rect">
            <a:avLst/>
          </a:prstGeom>
        </p:spPr>
      </p:pic>
      <p:sp>
        <p:nvSpPr>
          <p:cNvPr id="6" name="Rectangle 5">
            <a:extLst>
              <a:ext uri="{FF2B5EF4-FFF2-40B4-BE49-F238E27FC236}">
                <a16:creationId xmlns:a16="http://schemas.microsoft.com/office/drawing/2014/main" id="{041F11D3-EA81-678A-AABA-40CBB5C81CED}"/>
              </a:ext>
              <a:ext uri="{C183D7F6-B498-43B3-948B-1728B52AA6E4}">
                <adec:decorative xmlns:adec="http://schemas.microsoft.com/office/drawing/2017/decorative" val="1"/>
              </a:ext>
            </a:extLst>
          </p:cNvPr>
          <p:cNvSpPr/>
          <p:nvPr/>
        </p:nvSpPr>
        <p:spPr>
          <a:xfrm>
            <a:off x="3446276" y="1558243"/>
            <a:ext cx="7315200" cy="228600"/>
          </a:xfrm>
          <a:prstGeom prst="rect">
            <a:avLst/>
          </a:prstGeom>
          <a:solidFill>
            <a:schemeClr val="accent2">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dirty="0"/>
          </a:p>
        </p:txBody>
      </p:sp>
      <p:sp>
        <p:nvSpPr>
          <p:cNvPr id="2" name="Rectangle 1">
            <a:extLst>
              <a:ext uri="{FF2B5EF4-FFF2-40B4-BE49-F238E27FC236}">
                <a16:creationId xmlns:a16="http://schemas.microsoft.com/office/drawing/2014/main" id="{26323079-8E6D-FC00-433B-3056F97A49B8}"/>
              </a:ext>
            </a:extLst>
          </p:cNvPr>
          <p:cNvSpPr/>
          <p:nvPr/>
        </p:nvSpPr>
        <p:spPr>
          <a:xfrm>
            <a:off x="315411" y="4054444"/>
            <a:ext cx="4102765" cy="523220"/>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latin typeface="Calibri"/>
                <a:ea typeface="Calibri"/>
                <a:cs typeface="Arial"/>
              </a:rPr>
              <a:t>@ESInclusionTeam</a:t>
            </a:r>
            <a:endParaRPr lang="en-US" sz="2800" b="1" dirty="0">
              <a:latin typeface="Calibri"/>
              <a:ea typeface="Calibri"/>
              <a:cs typeface="Arial"/>
            </a:endParaRPr>
          </a:p>
        </p:txBody>
      </p:sp>
    </p:spTree>
    <p:extLst>
      <p:ext uri="{BB962C8B-B14F-4D97-AF65-F5344CB8AC3E}">
        <p14:creationId xmlns:p14="http://schemas.microsoft.com/office/powerpoint/2010/main" val="1717420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28BD4CCD-D582-C51E-EF49-E8AC8D3E4209}"/>
              </a:ext>
            </a:extLst>
          </p:cNvPr>
          <p:cNvSpPr txBox="1">
            <a:spLocks noGrp="1" noChangeArrowheads="1"/>
          </p:cNvSpPr>
          <p:nvPr>
            <p:ph type="title" idx="4294967295"/>
          </p:nvPr>
        </p:nvSpPr>
        <p:spPr bwMode="auto">
          <a:xfrm>
            <a:off x="622283" y="421157"/>
            <a:ext cx="4401571" cy="70788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8080"/>
                </a:solidFill>
                <a:effectLst/>
                <a:uLnTx/>
                <a:uFillTx/>
                <a:latin typeface="Calibri"/>
                <a:ea typeface="ＭＳ Ｐゴシック"/>
                <a:cs typeface="Arial"/>
              </a:rPr>
              <a:t>Interconnectivity </a:t>
            </a:r>
            <a:endParaRPr lang="en-GB" sz="4000" b="1" i="0" u="none" strike="noStrike" kern="1200" cap="none" spc="0" normalizeH="0" baseline="0" noProof="0" dirty="0">
              <a:ln>
                <a:noFill/>
              </a:ln>
              <a:solidFill>
                <a:srgbClr val="008080"/>
              </a:solidFill>
              <a:effectLst/>
              <a:uLnTx/>
              <a:uFillTx/>
              <a:latin typeface="Calibri"/>
              <a:ea typeface="ＭＳ Ｐゴシック"/>
              <a:cs typeface="Arial"/>
            </a:endParaRPr>
          </a:p>
        </p:txBody>
      </p:sp>
      <p:pic>
        <p:nvPicPr>
          <p:cNvPr id="3" name="Picture 2" descr="The Inclusion, Wellbeing and Equalities Professional Learning Framework set within the national legislative and policy framework. &#10;It is a rectangular image split into four sections to represent the professional learning framework themes. These are Rights and Equalities , Relationships, Wellbeing and Care and Inclusion.  &#10;There is a central circle with 7 stylised icons representing gender neutral children, young people and adult. One icon represents wheelchair users. &#10;Surrounding the four factors are the Wellbeing  Indicators, the Four Capacities and totality of the curriculum to highlight the interconnectivity and interdependence. ">
            <a:extLst>
              <a:ext uri="{FF2B5EF4-FFF2-40B4-BE49-F238E27FC236}">
                <a16:creationId xmlns:a16="http://schemas.microsoft.com/office/drawing/2014/main" id="{FC139E9D-A0EB-175F-86DD-496B90926E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06413" y="1659394"/>
            <a:ext cx="6760624" cy="4070428"/>
          </a:xfrm>
          <a:prstGeom prst="rect">
            <a:avLst/>
          </a:prstGeom>
        </p:spPr>
      </p:pic>
      <p:pic>
        <p:nvPicPr>
          <p:cNvPr id="10" name="Picture 9">
            <a:extLst>
              <a:ext uri="{FF2B5EF4-FFF2-40B4-BE49-F238E27FC236}">
                <a16:creationId xmlns:a16="http://schemas.microsoft.com/office/drawing/2014/main" id="{11BB54A0-A9F0-23EC-3B94-FB930D821EAD}"/>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94848" y="4448156"/>
            <a:ext cx="1349409" cy="1130966"/>
          </a:xfrm>
          <a:prstGeom prst="rect">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0AF9A1DF-33B0-B81B-A6D7-0F456032E93C}"/>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99551" y="1911957"/>
            <a:ext cx="1341173" cy="1112092"/>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A8261908-E3C9-E387-F520-9170EACFE400}"/>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98080" y="1902886"/>
            <a:ext cx="1392080" cy="1121530"/>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EF86A003-7A79-0CBA-2D10-8E08922ED221}"/>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411451" y="4484520"/>
            <a:ext cx="1351039" cy="1044023"/>
          </a:xfrm>
          <a:prstGeom prst="rect">
            <a:avLst/>
          </a:prstGeom>
          <a:ln>
            <a:noFill/>
          </a:ln>
          <a:effectLst>
            <a:outerShdw blurRad="292100" dist="139700" dir="2700000" algn="tl" rotWithShape="0">
              <a:srgbClr val="333333">
                <a:alpha val="65000"/>
              </a:srgbClr>
            </a:outerShdw>
          </a:effectLst>
        </p:spPr>
      </p:pic>
      <p:sp>
        <p:nvSpPr>
          <p:cNvPr id="6" name="Rectangle: Rounded Corners 5" descr="This dark grey rectangle outline highlights the focus are for this presentation. It is Inclusion">
            <a:extLst>
              <a:ext uri="{FF2B5EF4-FFF2-40B4-BE49-F238E27FC236}">
                <a16:creationId xmlns:a16="http://schemas.microsoft.com/office/drawing/2014/main" id="{DBA29CEC-7370-76C6-F7DE-FE599AA24CFA}"/>
              </a:ext>
            </a:extLst>
          </p:cNvPr>
          <p:cNvSpPr/>
          <p:nvPr/>
        </p:nvSpPr>
        <p:spPr>
          <a:xfrm>
            <a:off x="7292201" y="1133731"/>
            <a:ext cx="3740727" cy="2257805"/>
          </a:xfrm>
          <a:prstGeom prst="roundRect">
            <a:avLst/>
          </a:prstGeom>
          <a:noFill/>
          <a:ln w="762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8" descr="This is the Education Scotland, Inclusion, Wellbeing and Equalities logo. It is  blue green and yellow. ">
            <a:extLst>
              <a:ext uri="{FF2B5EF4-FFF2-40B4-BE49-F238E27FC236}">
                <a16:creationId xmlns:a16="http://schemas.microsoft.com/office/drawing/2014/main" id="{EE0BEA88-FC79-3620-D4B6-2E34ECFEF1A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755343" y="4143478"/>
            <a:ext cx="620038" cy="312157"/>
          </a:xfrm>
          <a:prstGeom prst="rect">
            <a:avLst/>
          </a:prstGeom>
        </p:spPr>
      </p:pic>
    </p:spTree>
    <p:extLst>
      <p:ext uri="{BB962C8B-B14F-4D97-AF65-F5344CB8AC3E}">
        <p14:creationId xmlns:p14="http://schemas.microsoft.com/office/powerpoint/2010/main" val="1927075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649C85-462B-E421-5148-BB33EAE301F0}"/>
              </a:ext>
            </a:extLst>
          </p:cNvPr>
          <p:cNvSpPr txBox="1">
            <a:spLocks noGrp="1"/>
          </p:cNvSpPr>
          <p:nvPr>
            <p:ph type="title" idx="4294967295"/>
          </p:nvPr>
        </p:nvSpPr>
        <p:spPr>
          <a:xfrm>
            <a:off x="542841" y="474208"/>
            <a:ext cx="8902822" cy="707886"/>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8080"/>
                </a:solidFill>
                <a:effectLst/>
                <a:uLnTx/>
                <a:uFillTx/>
                <a:latin typeface="Calibri"/>
                <a:ea typeface="Calibri"/>
                <a:cs typeface="Segoe UI"/>
              </a:rPr>
              <a:t>National Model for Professional Learning</a:t>
            </a:r>
            <a:endParaRPr lang="en-GB" sz="4000" b="1" i="0" u="none" strike="noStrike" kern="1200" cap="none" spc="0" normalizeH="0" baseline="0" noProof="0">
              <a:ln>
                <a:noFill/>
              </a:ln>
              <a:solidFill>
                <a:srgbClr val="008080"/>
              </a:solidFill>
              <a:effectLst/>
              <a:uLnTx/>
              <a:uFillTx/>
              <a:latin typeface="Calibri"/>
              <a:ea typeface="Calibri"/>
              <a:cs typeface="Segoe UI" panose="020B0502040204020203" pitchFamily="34" charset="0"/>
            </a:endParaRPr>
          </a:p>
        </p:txBody>
      </p:sp>
      <p:pic>
        <p:nvPicPr>
          <p:cNvPr id="5" name="Picture 4" descr="This is image is the National Model for Professional Learning logo. ">
            <a:extLst>
              <a:ext uri="{FF2B5EF4-FFF2-40B4-BE49-F238E27FC236}">
                <a16:creationId xmlns:a16="http://schemas.microsoft.com/office/drawing/2014/main" id="{4484EC2C-4745-4FCF-8D1D-E9CB34F3164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081" y="1331242"/>
            <a:ext cx="4673982" cy="4535885"/>
          </a:xfrm>
          <a:prstGeom prst="rect">
            <a:avLst/>
          </a:prstGeom>
        </p:spPr>
      </p:pic>
      <p:sp>
        <p:nvSpPr>
          <p:cNvPr id="6" name="TextBox 5">
            <a:extLst>
              <a:ext uri="{FF2B5EF4-FFF2-40B4-BE49-F238E27FC236}">
                <a16:creationId xmlns:a16="http://schemas.microsoft.com/office/drawing/2014/main" id="{E5999467-0D0A-4BB1-BA7B-94312921821D}"/>
              </a:ext>
            </a:extLst>
          </p:cNvPr>
          <p:cNvSpPr txBox="1"/>
          <p:nvPr/>
        </p:nvSpPr>
        <p:spPr>
          <a:xfrm>
            <a:off x="5500159" y="1681277"/>
            <a:ext cx="5648445" cy="3822585"/>
          </a:xfrm>
          <a:prstGeom prst="rect">
            <a:avLst/>
          </a:prstGeom>
          <a:noFill/>
        </p:spPr>
        <p:txBody>
          <a:bodyPr wrap="square" lIns="91440" tIns="45720" rIns="91440" bIns="45720" rtlCol="0" anchor="t">
            <a:spAutoFit/>
          </a:bodyPr>
          <a:lstStyle/>
          <a:p>
            <a:pPr>
              <a:lnSpc>
                <a:spcPct val="130000"/>
              </a:lnSpc>
            </a:pPr>
            <a:r>
              <a:rPr lang="en-GB" sz="2400" dirty="0">
                <a:solidFill>
                  <a:schemeClr val="accent1">
                    <a:lumMod val="50000"/>
                  </a:schemeClr>
                </a:solidFill>
                <a:latin typeface="Segoe UI"/>
                <a:cs typeface="Segoe UI"/>
              </a:rPr>
              <a:t>This professional learning resource will support you to deepen your knowledge and understanding.</a:t>
            </a:r>
            <a:endParaRPr lang="en-GB" sz="2400" b="1" dirty="0">
              <a:solidFill>
                <a:schemeClr val="accent1">
                  <a:lumMod val="50000"/>
                </a:schemeClr>
              </a:solidFill>
              <a:latin typeface="Segoe UI" panose="020B0502040204020203" pitchFamily="34" charset="0"/>
              <a:cs typeface="Segoe UI" panose="020B0502040204020203" pitchFamily="34" charset="0"/>
            </a:endParaRPr>
          </a:p>
          <a:p>
            <a:pPr>
              <a:lnSpc>
                <a:spcPct val="130000"/>
              </a:lnSpc>
            </a:pPr>
            <a:endParaRPr lang="en-GB" sz="2400" dirty="0">
              <a:solidFill>
                <a:schemeClr val="accent1">
                  <a:lumMod val="50000"/>
                </a:schemeClr>
              </a:solidFill>
              <a:latin typeface="Segoe UI"/>
              <a:cs typeface="Segoe UI"/>
            </a:endParaRPr>
          </a:p>
          <a:p>
            <a:pPr>
              <a:lnSpc>
                <a:spcPct val="130000"/>
              </a:lnSpc>
            </a:pPr>
            <a:r>
              <a:rPr lang="en-GB" sz="2400" dirty="0">
                <a:solidFill>
                  <a:schemeClr val="accent1">
                    <a:lumMod val="50000"/>
                  </a:schemeClr>
                </a:solidFill>
                <a:latin typeface="Segoe UI"/>
                <a:cs typeface="Segoe UI"/>
              </a:rPr>
              <a:t>You will have the opportunity to consider how to take this learning forward on your own and with others. </a:t>
            </a:r>
          </a:p>
          <a:p>
            <a:endParaRPr lang="en-GB" sz="2400" dirty="0">
              <a:solidFill>
                <a:srgbClr val="000000"/>
              </a:solidFill>
              <a:latin typeface="Segoe UI"/>
              <a:cs typeface="Segoe UI"/>
            </a:endParaRPr>
          </a:p>
        </p:txBody>
      </p:sp>
      <p:sp>
        <p:nvSpPr>
          <p:cNvPr id="2" name="TextBox 1">
            <a:extLst>
              <a:ext uri="{FF2B5EF4-FFF2-40B4-BE49-F238E27FC236}">
                <a16:creationId xmlns:a16="http://schemas.microsoft.com/office/drawing/2014/main" id="{83341AB8-CC40-4891-8996-CB5891330128}"/>
              </a:ext>
            </a:extLst>
          </p:cNvPr>
          <p:cNvSpPr txBox="1"/>
          <p:nvPr/>
        </p:nvSpPr>
        <p:spPr>
          <a:xfrm>
            <a:off x="541571" y="6289458"/>
            <a:ext cx="6861687" cy="369332"/>
          </a:xfrm>
          <a:prstGeom prst="rect">
            <a:avLst/>
          </a:prstGeom>
          <a:noFill/>
        </p:spPr>
        <p:txBody>
          <a:bodyPr wrap="none" rtlCol="0">
            <a:spAutoFit/>
          </a:bodyPr>
          <a:lstStyle/>
          <a:p>
            <a:r>
              <a:rPr lang="en-GB" dirty="0">
                <a:hlinkClick r:id="rId4"/>
              </a:rPr>
              <a:t>The National Model of Professional Learning (</a:t>
            </a:r>
            <a:r>
              <a:rPr lang="en-GB" dirty="0" err="1">
                <a:hlinkClick r:id="rId4"/>
              </a:rPr>
              <a:t>education.gov.scot</a:t>
            </a:r>
            <a:r>
              <a:rPr lang="en-GB">
                <a:hlinkClick r:id="rId4"/>
              </a:rPr>
              <a:t>)</a:t>
            </a:r>
            <a:endParaRPr lang="en-GB"/>
          </a:p>
        </p:txBody>
      </p:sp>
    </p:spTree>
    <p:extLst>
      <p:ext uri="{BB962C8B-B14F-4D97-AF65-F5344CB8AC3E}">
        <p14:creationId xmlns:p14="http://schemas.microsoft.com/office/powerpoint/2010/main" val="832252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42199" y="560472"/>
            <a:ext cx="3403817" cy="92333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008080"/>
                </a:solidFill>
                <a:effectLst/>
                <a:uLnTx/>
                <a:uFillTx/>
                <a:latin typeface="Segoe UI" panose="020B0502040204020203" pitchFamily="34" charset="0"/>
                <a:ea typeface="+mn-ea"/>
                <a:cs typeface="Segoe UI" panose="020B0502040204020203" pitchFamily="34" charset="0"/>
              </a:rPr>
              <a:t>Welcome </a:t>
            </a:r>
          </a:p>
        </p:txBody>
      </p:sp>
      <p:sp>
        <p:nvSpPr>
          <p:cNvPr id="5" name="TextBox 4"/>
          <p:cNvSpPr txBox="1"/>
          <p:nvPr/>
        </p:nvSpPr>
        <p:spPr>
          <a:xfrm>
            <a:off x="555701" y="1483802"/>
            <a:ext cx="10103200" cy="2724144"/>
          </a:xfrm>
          <a:prstGeom prst="rect">
            <a:avLst/>
          </a:prstGeom>
          <a:noFill/>
        </p:spPr>
        <p:txBody>
          <a:bodyPr wrap="square" lIns="91440" tIns="45720" rIns="91440" bIns="45720" rtlCol="0" anchor="t">
            <a:spAutoFit/>
          </a:bodyPr>
          <a:lstStyle/>
          <a:p>
            <a:pPr>
              <a:lnSpc>
                <a:spcPct val="150000"/>
              </a:lnSpc>
            </a:pPr>
            <a:r>
              <a:rPr lang="en-GB" sz="2400" dirty="0">
                <a:latin typeface="Segoe UI"/>
                <a:cs typeface="Segoe UI"/>
              </a:rPr>
              <a:t>This session provides an opportunity to:</a:t>
            </a:r>
          </a:p>
          <a:p>
            <a:pPr>
              <a:lnSpc>
                <a:spcPct val="150000"/>
              </a:lnSpc>
            </a:pPr>
            <a:endParaRPr lang="en-GB" sz="2400" dirty="0">
              <a:latin typeface="Segoe UI"/>
              <a:cs typeface="Segoe UI"/>
            </a:endParaRPr>
          </a:p>
          <a:p>
            <a:pPr marL="342900" indent="-342900">
              <a:lnSpc>
                <a:spcPct val="150000"/>
              </a:lnSpc>
              <a:buFont typeface="Arial" panose="020B0604020202020204" pitchFamily="34" charset="0"/>
              <a:buChar char="•"/>
            </a:pPr>
            <a:r>
              <a:rPr lang="en-GB" sz="2400" dirty="0">
                <a:latin typeface="Segoe UI"/>
                <a:cs typeface="Segoe UI"/>
              </a:rPr>
              <a:t>To understand what is meant by being solution-oriented</a:t>
            </a:r>
          </a:p>
          <a:p>
            <a:pPr marL="342900" indent="-342900">
              <a:lnSpc>
                <a:spcPct val="150000"/>
              </a:lnSpc>
              <a:buFont typeface="Arial" panose="020B0604020202020204" pitchFamily="34" charset="0"/>
              <a:buChar char="•"/>
            </a:pPr>
            <a:r>
              <a:rPr lang="en-GB" sz="2400" dirty="0">
                <a:latin typeface="Segoe UI"/>
                <a:cs typeface="Segoe UI"/>
              </a:rPr>
              <a:t>Explore solution-oriented principles</a:t>
            </a:r>
          </a:p>
          <a:p>
            <a:pPr marL="342900" indent="-342900">
              <a:lnSpc>
                <a:spcPct val="200000"/>
              </a:lnSpc>
              <a:buFont typeface="Arial" panose="020B0604020202020204" pitchFamily="34" charset="0"/>
              <a:buChar char="•"/>
            </a:pPr>
            <a:endParaRPr lang="en-GB" sz="1600" dirty="0">
              <a:latin typeface="Segoe UI" panose="020B0502040204020203" pitchFamily="34" charset="0"/>
              <a:cs typeface="Segoe UI" panose="020B0502040204020203" pitchFamily="34" charset="0"/>
            </a:endParaRPr>
          </a:p>
        </p:txBody>
      </p:sp>
      <p:pic>
        <p:nvPicPr>
          <p:cNvPr id="2" name="Picture 1" descr="This is image is the National Model for Professional Learning logo.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45293" y="135185"/>
            <a:ext cx="2046706" cy="1978624"/>
          </a:xfrm>
          <a:prstGeom prst="rect">
            <a:avLst/>
          </a:prstGeom>
        </p:spPr>
      </p:pic>
    </p:spTree>
    <p:extLst>
      <p:ext uri="{BB962C8B-B14F-4D97-AF65-F5344CB8AC3E}">
        <p14:creationId xmlns:p14="http://schemas.microsoft.com/office/powerpoint/2010/main" val="1428298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4CFBCE0-4C73-CC9B-C3F4-45CB3AE7763B}"/>
              </a:ext>
            </a:extLst>
          </p:cNvPr>
          <p:cNvSpPr>
            <a:spLocks noGrp="1"/>
          </p:cNvSpPr>
          <p:nvPr>
            <p:ph type="title"/>
          </p:nvPr>
        </p:nvSpPr>
        <p:spPr>
          <a:xfrm>
            <a:off x="533785" y="238125"/>
            <a:ext cx="11281112" cy="952500"/>
          </a:xfrm>
        </p:spPr>
        <p:txBody>
          <a:bodyPr vert="horz" lIns="91440" tIns="45720" rIns="91440" bIns="45720" rtlCol="0" anchor="b">
            <a:normAutofit/>
          </a:bodyPr>
          <a:lstStyle/>
          <a:p>
            <a:r>
              <a:rPr lang="en-US" b="1" dirty="0">
                <a:solidFill>
                  <a:srgbClr val="008080"/>
                </a:solidFill>
              </a:rPr>
              <a:t>Being solution-oriented means</a:t>
            </a:r>
          </a:p>
        </p:txBody>
      </p:sp>
      <p:sp>
        <p:nvSpPr>
          <p:cNvPr id="5" name="Text Placeholder 7">
            <a:extLst>
              <a:ext uri="{FF2B5EF4-FFF2-40B4-BE49-F238E27FC236}">
                <a16:creationId xmlns:a16="http://schemas.microsoft.com/office/drawing/2014/main" id="{0C390A17-5BE3-0F38-EC3B-FC86736A426D}"/>
              </a:ext>
            </a:extLst>
          </p:cNvPr>
          <p:cNvSpPr txBox="1">
            <a:spLocks/>
          </p:cNvSpPr>
          <p:nvPr/>
        </p:nvSpPr>
        <p:spPr>
          <a:xfrm>
            <a:off x="609985" y="1367069"/>
            <a:ext cx="6133715" cy="52528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dirty="0">
                <a:solidFill>
                  <a:schemeClr val="accent1">
                    <a:lumMod val="50000"/>
                  </a:schemeClr>
                </a:solidFill>
              </a:rPr>
              <a:t>Focusing on the present and future rather than the past</a:t>
            </a:r>
          </a:p>
          <a:p>
            <a:pPr marL="0" indent="0">
              <a:lnSpc>
                <a:spcPct val="100000"/>
              </a:lnSpc>
              <a:buNone/>
            </a:pPr>
            <a:endParaRPr lang="en-US" dirty="0">
              <a:solidFill>
                <a:schemeClr val="accent1">
                  <a:lumMod val="50000"/>
                </a:schemeClr>
              </a:solidFill>
            </a:endParaRPr>
          </a:p>
          <a:p>
            <a:pPr marL="0" indent="0">
              <a:lnSpc>
                <a:spcPct val="150000"/>
              </a:lnSpc>
              <a:buNone/>
            </a:pPr>
            <a:r>
              <a:rPr lang="en-US" dirty="0">
                <a:solidFill>
                  <a:schemeClr val="accent1">
                    <a:lumMod val="50000"/>
                  </a:schemeClr>
                </a:solidFill>
              </a:rPr>
              <a:t>Creating change by shifting the focus from problems to solutions and from weaknesses to strengths</a:t>
            </a:r>
          </a:p>
          <a:p>
            <a:pPr marL="0" indent="0">
              <a:lnSpc>
                <a:spcPct val="100000"/>
              </a:lnSpc>
              <a:buNone/>
            </a:pPr>
            <a:endParaRPr lang="en-US" dirty="0">
              <a:solidFill>
                <a:schemeClr val="accent1">
                  <a:lumMod val="50000"/>
                </a:schemeClr>
              </a:solidFill>
            </a:endParaRPr>
          </a:p>
          <a:p>
            <a:pPr marL="0" indent="0">
              <a:lnSpc>
                <a:spcPct val="150000"/>
              </a:lnSpc>
              <a:buNone/>
            </a:pPr>
            <a:r>
              <a:rPr lang="en-US" dirty="0">
                <a:solidFill>
                  <a:schemeClr val="accent1">
                    <a:lumMod val="50000"/>
                  </a:schemeClr>
                </a:solidFill>
              </a:rPr>
              <a:t>Using a clear set of principles</a:t>
            </a:r>
          </a:p>
        </p:txBody>
      </p:sp>
      <p:pic>
        <p:nvPicPr>
          <p:cNvPr id="6" name="Picture 5">
            <a:extLst>
              <a:ext uri="{FF2B5EF4-FFF2-40B4-BE49-F238E27FC236}">
                <a16:creationId xmlns:a16="http://schemas.microsoft.com/office/drawing/2014/main" id="{E1AC7ACD-83A6-A2A2-5A94-A54B4BFBB31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r="5500" b="-1"/>
          <a:stretch>
            <a:fillRect/>
          </a:stretch>
        </p:blipFill>
        <p:spPr>
          <a:xfrm>
            <a:off x="6403766" y="1190625"/>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Tree>
    <p:extLst>
      <p:ext uri="{BB962C8B-B14F-4D97-AF65-F5344CB8AC3E}">
        <p14:creationId xmlns:p14="http://schemas.microsoft.com/office/powerpoint/2010/main" val="2882055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27EE5-E5CE-BE5D-F23F-3B25B0B4BB5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5B55A3E-A64B-2BA1-6AF4-4594C4B374B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112" r="12751" b="20984"/>
          <a:stretch>
            <a:fillRect/>
          </a:stretch>
        </p:blipFill>
        <p:spPr>
          <a:xfrm>
            <a:off x="8482149" y="1569471"/>
            <a:ext cx="3709851" cy="4717029"/>
          </a:xfrm>
          <a:prstGeom prst="rect">
            <a:avLst/>
          </a:prstGeom>
        </p:spPr>
      </p:pic>
      <p:sp>
        <p:nvSpPr>
          <p:cNvPr id="2" name="Title 1">
            <a:extLst>
              <a:ext uri="{FF2B5EF4-FFF2-40B4-BE49-F238E27FC236}">
                <a16:creationId xmlns:a16="http://schemas.microsoft.com/office/drawing/2014/main" id="{6D8B6415-B810-12B1-C212-1758C51874AE}"/>
              </a:ext>
            </a:extLst>
          </p:cNvPr>
          <p:cNvSpPr>
            <a:spLocks noGrp="1"/>
          </p:cNvSpPr>
          <p:nvPr>
            <p:ph type="title"/>
          </p:nvPr>
        </p:nvSpPr>
        <p:spPr>
          <a:xfrm>
            <a:off x="522514" y="295275"/>
            <a:ext cx="9154885" cy="988990"/>
          </a:xfrm>
        </p:spPr>
        <p:txBody>
          <a:bodyPr anchor="b">
            <a:normAutofit/>
          </a:bodyPr>
          <a:lstStyle/>
          <a:p>
            <a:r>
              <a:rPr lang="en-GB" sz="4600" b="1" dirty="0">
                <a:solidFill>
                  <a:srgbClr val="008080"/>
                </a:solidFill>
              </a:rPr>
              <a:t>The Solution-Oriented Principles</a:t>
            </a:r>
          </a:p>
        </p:txBody>
      </p:sp>
      <p:sp>
        <p:nvSpPr>
          <p:cNvPr id="3" name="Content Placeholder 2">
            <a:extLst>
              <a:ext uri="{FF2B5EF4-FFF2-40B4-BE49-F238E27FC236}">
                <a16:creationId xmlns:a16="http://schemas.microsoft.com/office/drawing/2014/main" id="{CB4847D8-3594-A4FD-EDBC-AA88C2FC5AD1}"/>
              </a:ext>
            </a:extLst>
          </p:cNvPr>
          <p:cNvSpPr>
            <a:spLocks noGrp="1"/>
          </p:cNvSpPr>
          <p:nvPr>
            <p:ph idx="1"/>
          </p:nvPr>
        </p:nvSpPr>
        <p:spPr>
          <a:xfrm>
            <a:off x="620077" y="1701324"/>
            <a:ext cx="8600123" cy="4585176"/>
          </a:xfrm>
        </p:spPr>
        <p:txBody>
          <a:bodyPr>
            <a:noAutofit/>
          </a:bodyPr>
          <a:lstStyle/>
          <a:p>
            <a:pPr marL="514350" indent="-514350">
              <a:buFont typeface="+mj-lt"/>
              <a:buAutoNum type="arabicPeriod"/>
            </a:pPr>
            <a:r>
              <a:rPr lang="en-GB" sz="2400" dirty="0">
                <a:solidFill>
                  <a:schemeClr val="accent1">
                    <a:lumMod val="50000"/>
                  </a:schemeClr>
                </a:solidFill>
              </a:rPr>
              <a:t>Listen to the person, hear their story</a:t>
            </a:r>
          </a:p>
          <a:p>
            <a:pPr marL="457200" indent="-457200">
              <a:buAutoNum type="arabicPeriod" startAt="2"/>
            </a:pPr>
            <a:r>
              <a:rPr lang="en-GB" sz="2400" dirty="0">
                <a:solidFill>
                  <a:schemeClr val="accent1">
                    <a:lumMod val="50000"/>
                  </a:schemeClr>
                </a:solidFill>
              </a:rPr>
              <a:t>Everyone has the strengths and resources to make changes</a:t>
            </a:r>
          </a:p>
          <a:p>
            <a:pPr marL="457200" indent="-457200">
              <a:buFont typeface="Arial" panose="020B0604020202020204" pitchFamily="34" charset="0"/>
              <a:buAutoNum type="arabicPeriod" startAt="2"/>
            </a:pPr>
            <a:r>
              <a:rPr lang="en-GB" sz="2400" dirty="0">
                <a:solidFill>
                  <a:schemeClr val="accent1">
                    <a:lumMod val="50000"/>
                  </a:schemeClr>
                </a:solidFill>
              </a:rPr>
              <a:t>Everyone has their own way of solving problems</a:t>
            </a:r>
          </a:p>
          <a:p>
            <a:pPr marL="457200" indent="-457200">
              <a:buFont typeface="Arial" panose="020B0604020202020204" pitchFamily="34" charset="0"/>
              <a:buAutoNum type="arabicPeriod" startAt="2"/>
            </a:pPr>
            <a:r>
              <a:rPr lang="en-GB" sz="2400" dirty="0">
                <a:solidFill>
                  <a:schemeClr val="accent1">
                    <a:lumMod val="50000"/>
                  </a:schemeClr>
                </a:solidFill>
              </a:rPr>
              <a:t>No sign up, no change. Collaboration enhances change</a:t>
            </a:r>
          </a:p>
          <a:p>
            <a:pPr marL="457200" indent="-457200">
              <a:buFont typeface="Arial" panose="020B0604020202020204" pitchFamily="34" charset="0"/>
              <a:buAutoNum type="arabicPeriod" startAt="2"/>
            </a:pPr>
            <a:r>
              <a:rPr lang="en-US" altLang="en-US" sz="2400" dirty="0">
                <a:solidFill>
                  <a:srgbClr val="002060"/>
                </a:solidFill>
              </a:rPr>
              <a:t>Language shapes and molds how we make sense of the world</a:t>
            </a:r>
          </a:p>
          <a:p>
            <a:pPr marL="457200" indent="-457200">
              <a:buFont typeface="Arial" panose="020B0604020202020204" pitchFamily="34" charset="0"/>
              <a:buAutoNum type="arabicPeriod" startAt="2"/>
            </a:pPr>
            <a:r>
              <a:rPr lang="en-GB" altLang="en-US" sz="2400" dirty="0">
                <a:solidFill>
                  <a:srgbClr val="002060"/>
                </a:solidFill>
              </a:rPr>
              <a:t>A focus on future possibilities and solutions enhances change</a:t>
            </a:r>
          </a:p>
          <a:p>
            <a:pPr marL="457200" indent="-457200">
              <a:buFont typeface="Arial" panose="020B0604020202020204" pitchFamily="34" charset="0"/>
              <a:buAutoNum type="arabicPeriod" startAt="2"/>
            </a:pPr>
            <a:r>
              <a:rPr lang="en-US" altLang="en-US" sz="2400" dirty="0">
                <a:solidFill>
                  <a:schemeClr val="accent1">
                    <a:lumMod val="50000"/>
                  </a:schemeClr>
                </a:solidFill>
              </a:rPr>
              <a:t>There are always exceptions to the problem</a:t>
            </a:r>
          </a:p>
          <a:p>
            <a:pPr marL="457200" indent="-457200">
              <a:buFont typeface="Arial" panose="020B0604020202020204" pitchFamily="34" charset="0"/>
              <a:buAutoNum type="arabicPeriod" startAt="2"/>
            </a:pPr>
            <a:r>
              <a:rPr lang="en-GB" altLang="en-US" sz="2400" dirty="0">
                <a:solidFill>
                  <a:srgbClr val="002060"/>
                </a:solidFill>
              </a:rPr>
              <a:t>Small changes can lead to bigger changes</a:t>
            </a:r>
          </a:p>
          <a:p>
            <a:pPr marL="457200" indent="-457200">
              <a:buFont typeface="Arial" panose="020B0604020202020204" pitchFamily="34" charset="0"/>
              <a:buAutoNum type="arabicPeriod" startAt="2"/>
            </a:pPr>
            <a:r>
              <a:rPr lang="en-GB" altLang="en-US" sz="2400" dirty="0">
                <a:solidFill>
                  <a:schemeClr val="accent1">
                    <a:lumMod val="50000"/>
                  </a:schemeClr>
                </a:solidFill>
              </a:rPr>
              <a:t>If it works do more of it; if it doesn’t, do something different</a:t>
            </a:r>
          </a:p>
          <a:p>
            <a:pPr marL="457200" indent="-457200">
              <a:buFont typeface="Arial" panose="020B0604020202020204" pitchFamily="34" charset="0"/>
              <a:buAutoNum type="arabicPeriod" startAt="2"/>
            </a:pPr>
            <a:r>
              <a:rPr lang="en-GB" altLang="en-US" sz="2400" dirty="0">
                <a:solidFill>
                  <a:schemeClr val="accent1">
                    <a:lumMod val="50000"/>
                  </a:schemeClr>
                </a:solidFill>
              </a:rPr>
              <a:t>The problem is the problem, not the person</a:t>
            </a:r>
            <a:endParaRPr lang="en-US" altLang="en-US" sz="2400" dirty="0">
              <a:solidFill>
                <a:schemeClr val="accent1">
                  <a:lumMod val="50000"/>
                </a:schemeClr>
              </a:solidFill>
            </a:endParaRPr>
          </a:p>
          <a:p>
            <a:pPr marL="457200" indent="-457200">
              <a:buFont typeface="Arial" panose="020B0604020202020204" pitchFamily="34" charset="0"/>
              <a:buAutoNum type="arabicPeriod" startAt="2"/>
            </a:pPr>
            <a:endParaRPr lang="en-GB" altLang="en-US" sz="2400" dirty="0">
              <a:solidFill>
                <a:srgbClr val="002060"/>
              </a:solidFill>
            </a:endParaRPr>
          </a:p>
          <a:p>
            <a:pPr marL="457200" indent="-457200">
              <a:buFont typeface="Arial" panose="020B0604020202020204" pitchFamily="34" charset="0"/>
              <a:buAutoNum type="arabicPeriod" startAt="2"/>
            </a:pPr>
            <a:endParaRPr lang="en-GB" altLang="en-US" sz="2400" dirty="0">
              <a:solidFill>
                <a:srgbClr val="002060"/>
              </a:solidFill>
            </a:endParaRPr>
          </a:p>
          <a:p>
            <a:pPr marL="457200" indent="-457200">
              <a:buFont typeface="Arial" panose="020B0604020202020204" pitchFamily="34" charset="0"/>
              <a:buAutoNum type="arabicPeriod" startAt="2"/>
            </a:pPr>
            <a:endParaRPr lang="en-GB" sz="2400" dirty="0">
              <a:solidFill>
                <a:schemeClr val="accent1">
                  <a:lumMod val="50000"/>
                </a:schemeClr>
              </a:solidFill>
            </a:endParaRPr>
          </a:p>
          <a:p>
            <a:pPr marL="457200" indent="-457200">
              <a:buAutoNum type="arabicPeriod" startAt="2"/>
            </a:pPr>
            <a:endParaRPr lang="en-GB" sz="2400" dirty="0">
              <a:solidFill>
                <a:schemeClr val="accent1">
                  <a:lumMod val="50000"/>
                </a:schemeClr>
              </a:solidFill>
            </a:endParaRPr>
          </a:p>
          <a:p>
            <a:endParaRPr lang="en-GB" sz="2400" dirty="0"/>
          </a:p>
          <a:p>
            <a:pPr marL="0" indent="0">
              <a:buNone/>
            </a:pPr>
            <a:endParaRPr lang="en-GB" sz="2400" dirty="0"/>
          </a:p>
        </p:txBody>
      </p:sp>
    </p:spTree>
    <p:extLst>
      <p:ext uri="{BB962C8B-B14F-4D97-AF65-F5344CB8AC3E}">
        <p14:creationId xmlns:p14="http://schemas.microsoft.com/office/powerpoint/2010/main" val="4285671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C2A62AB-0FFF-4C2D-EB5B-5606B442914B}"/>
              </a:ext>
            </a:extLst>
          </p:cNvPr>
          <p:cNvSpPr>
            <a:spLocks noGrp="1"/>
          </p:cNvSpPr>
          <p:nvPr>
            <p:ph type="title"/>
          </p:nvPr>
        </p:nvSpPr>
        <p:spPr>
          <a:xfrm>
            <a:off x="619983" y="258805"/>
            <a:ext cx="9726385" cy="1038466"/>
          </a:xfrm>
        </p:spPr>
        <p:txBody>
          <a:bodyPr anchor="b">
            <a:normAutofit/>
          </a:bodyPr>
          <a:lstStyle/>
          <a:p>
            <a:r>
              <a:rPr lang="en-GB" sz="4600" b="1" dirty="0">
                <a:solidFill>
                  <a:srgbClr val="008080"/>
                </a:solidFill>
              </a:rPr>
              <a:t>1. Listen to the person, hear their story</a:t>
            </a:r>
          </a:p>
        </p:txBody>
      </p:sp>
      <p:pic>
        <p:nvPicPr>
          <p:cNvPr id="5" name="Picture 4">
            <a:extLst>
              <a:ext uri="{FF2B5EF4-FFF2-40B4-BE49-F238E27FC236}">
                <a16:creationId xmlns:a16="http://schemas.microsoft.com/office/drawing/2014/main" id="{A4CA2A73-33C7-409D-64A6-05F476D3F7D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r="5214" b="1"/>
          <a:stretch>
            <a:fillRect/>
          </a:stretch>
        </p:blipFill>
        <p:spPr>
          <a:xfrm>
            <a:off x="6717797" y="1400338"/>
            <a:ext cx="5474203" cy="5457662"/>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Content Placeholder 2">
            <a:extLst>
              <a:ext uri="{FF2B5EF4-FFF2-40B4-BE49-F238E27FC236}">
                <a16:creationId xmlns:a16="http://schemas.microsoft.com/office/drawing/2014/main" id="{00A9EE5D-2759-E8BB-370F-361FFFF78085}"/>
              </a:ext>
            </a:extLst>
          </p:cNvPr>
          <p:cNvSpPr>
            <a:spLocks noGrp="1"/>
          </p:cNvSpPr>
          <p:nvPr>
            <p:ph idx="1"/>
          </p:nvPr>
        </p:nvSpPr>
        <p:spPr>
          <a:xfrm>
            <a:off x="619983" y="2250598"/>
            <a:ext cx="6466114" cy="3985102"/>
          </a:xfrm>
        </p:spPr>
        <p:txBody>
          <a:bodyPr>
            <a:noAutofit/>
          </a:bodyPr>
          <a:lstStyle/>
          <a:p>
            <a:pPr marL="0" indent="0">
              <a:lnSpc>
                <a:spcPct val="150000"/>
              </a:lnSpc>
              <a:buNone/>
            </a:pPr>
            <a:r>
              <a:rPr lang="en-GB" sz="2400" dirty="0">
                <a:solidFill>
                  <a:schemeClr val="accent1">
                    <a:lumMod val="50000"/>
                  </a:schemeClr>
                </a:solidFill>
              </a:rPr>
              <a:t>It is important for people to feel that their concerns have been heard. Listen, acknowledge and validate. </a:t>
            </a:r>
          </a:p>
          <a:p>
            <a:pPr marL="0" indent="0">
              <a:lnSpc>
                <a:spcPct val="150000"/>
              </a:lnSpc>
              <a:buNone/>
            </a:pPr>
            <a:r>
              <a:rPr lang="en-GB" sz="2400" dirty="0">
                <a:solidFill>
                  <a:schemeClr val="accent1">
                    <a:lumMod val="50000"/>
                  </a:schemeClr>
                </a:solidFill>
              </a:rPr>
              <a:t>Do not ask follow up questions regarding the problem (unless a safeguarding issue has been raised).</a:t>
            </a:r>
          </a:p>
          <a:p>
            <a:endParaRPr lang="en-GB" sz="2400" dirty="0"/>
          </a:p>
          <a:p>
            <a:pPr marL="0" indent="0">
              <a:buNone/>
            </a:pPr>
            <a:endParaRPr lang="en-GB" sz="2400" dirty="0"/>
          </a:p>
        </p:txBody>
      </p:sp>
    </p:spTree>
    <p:extLst>
      <p:ext uri="{BB962C8B-B14F-4D97-AF65-F5344CB8AC3E}">
        <p14:creationId xmlns:p14="http://schemas.microsoft.com/office/powerpoint/2010/main" val="436176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12AB96-5628-0589-CFD3-AB35E7E53A0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D5F45E6-B088-DC71-C1D1-B6E60645C17A}"/>
              </a:ext>
            </a:extLst>
          </p:cNvPr>
          <p:cNvSpPr>
            <a:spLocks noGrp="1"/>
          </p:cNvSpPr>
          <p:nvPr>
            <p:ph type="title"/>
          </p:nvPr>
        </p:nvSpPr>
        <p:spPr>
          <a:xfrm>
            <a:off x="640079" y="325369"/>
            <a:ext cx="11155680" cy="1719331"/>
          </a:xfrm>
        </p:spPr>
        <p:txBody>
          <a:bodyPr anchor="b">
            <a:normAutofit/>
          </a:bodyPr>
          <a:lstStyle/>
          <a:p>
            <a:pPr>
              <a:lnSpc>
                <a:spcPct val="100000"/>
              </a:lnSpc>
            </a:pPr>
            <a:r>
              <a:rPr lang="en-GB" sz="4600" b="1" dirty="0">
                <a:solidFill>
                  <a:srgbClr val="008080"/>
                </a:solidFill>
              </a:rPr>
              <a:t>2.  Everyone has the strengths and resources to       </a:t>
            </a:r>
            <a:br>
              <a:rPr lang="en-GB" sz="4600" b="1" dirty="0">
                <a:solidFill>
                  <a:srgbClr val="008080"/>
                </a:solidFill>
              </a:rPr>
            </a:br>
            <a:r>
              <a:rPr lang="en-GB" sz="4600" b="1" dirty="0">
                <a:solidFill>
                  <a:srgbClr val="008080"/>
                </a:solidFill>
              </a:rPr>
              <a:t>     make changes </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12E4AFB9-D2B5-4196-96D7-39E23E345A5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5423" t="14095" r="8757" b="12077"/>
          <a:stretch>
            <a:fillRect/>
          </a:stretch>
        </p:blipFill>
        <p:spPr>
          <a:xfrm>
            <a:off x="7678078" y="3122099"/>
            <a:ext cx="4117681" cy="3347462"/>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Content Placeholder 2">
            <a:extLst>
              <a:ext uri="{FF2B5EF4-FFF2-40B4-BE49-F238E27FC236}">
                <a16:creationId xmlns:a16="http://schemas.microsoft.com/office/drawing/2014/main" id="{E03AD1A7-62C3-CC52-20FA-1A5CF1CD1ED2}"/>
              </a:ext>
            </a:extLst>
          </p:cNvPr>
          <p:cNvSpPr>
            <a:spLocks noGrp="1"/>
          </p:cNvSpPr>
          <p:nvPr>
            <p:ph idx="1"/>
          </p:nvPr>
        </p:nvSpPr>
        <p:spPr>
          <a:xfrm>
            <a:off x="640079" y="2739258"/>
            <a:ext cx="7281838" cy="4082167"/>
          </a:xfrm>
        </p:spPr>
        <p:txBody>
          <a:bodyPr>
            <a:normAutofit/>
          </a:bodyPr>
          <a:lstStyle/>
          <a:p>
            <a:pPr marL="0" indent="0">
              <a:lnSpc>
                <a:spcPct val="170000"/>
              </a:lnSpc>
              <a:buNone/>
            </a:pPr>
            <a:r>
              <a:rPr lang="en-GB" sz="2400" dirty="0">
                <a:solidFill>
                  <a:schemeClr val="accent1">
                    <a:lumMod val="50000"/>
                  </a:schemeClr>
                </a:solidFill>
              </a:rPr>
              <a:t>When we are immersed in a problem, we can lose sight of our existing strengths or the ways we have tackled a similar difficulty in the past. </a:t>
            </a:r>
          </a:p>
          <a:p>
            <a:pPr marL="0" indent="0">
              <a:lnSpc>
                <a:spcPct val="170000"/>
              </a:lnSpc>
              <a:buNone/>
            </a:pPr>
            <a:r>
              <a:rPr lang="en-GB" sz="2400" dirty="0">
                <a:solidFill>
                  <a:schemeClr val="accent1">
                    <a:lumMod val="50000"/>
                  </a:schemeClr>
                </a:solidFill>
              </a:rPr>
              <a:t>A solution oriented approach starts from the belief that those strengths and resources exist and a solution oriented conversation can help identify them.</a:t>
            </a:r>
          </a:p>
        </p:txBody>
      </p:sp>
    </p:spTree>
    <p:extLst>
      <p:ext uri="{BB962C8B-B14F-4D97-AF65-F5344CB8AC3E}">
        <p14:creationId xmlns:p14="http://schemas.microsoft.com/office/powerpoint/2010/main" val="2656791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0DE89-3478-4249-6CDD-B8665C7E3D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B2B1C0-5F32-4D5B-5554-93192A2551D0}"/>
              </a:ext>
            </a:extLst>
          </p:cNvPr>
          <p:cNvSpPr>
            <a:spLocks noGrp="1"/>
          </p:cNvSpPr>
          <p:nvPr>
            <p:ph type="title"/>
          </p:nvPr>
        </p:nvSpPr>
        <p:spPr>
          <a:xfrm>
            <a:off x="640079" y="325369"/>
            <a:ext cx="11155680" cy="1719331"/>
          </a:xfrm>
        </p:spPr>
        <p:txBody>
          <a:bodyPr anchor="b">
            <a:normAutofit/>
          </a:bodyPr>
          <a:lstStyle/>
          <a:p>
            <a:pPr>
              <a:lnSpc>
                <a:spcPct val="100000"/>
              </a:lnSpc>
            </a:pPr>
            <a:r>
              <a:rPr lang="en-GB" sz="4800" b="1" dirty="0">
                <a:solidFill>
                  <a:srgbClr val="008080"/>
                </a:solidFill>
              </a:rPr>
              <a:t>3. Everyone has their own way of solving </a:t>
            </a:r>
            <a:br>
              <a:rPr lang="en-GB" sz="4800" b="1" dirty="0">
                <a:solidFill>
                  <a:srgbClr val="008080"/>
                </a:solidFill>
              </a:rPr>
            </a:br>
            <a:r>
              <a:rPr lang="en-GB" sz="4800" b="1" dirty="0">
                <a:solidFill>
                  <a:srgbClr val="008080"/>
                </a:solidFill>
              </a:rPr>
              <a:t>    problems</a:t>
            </a:r>
          </a:p>
        </p:txBody>
      </p:sp>
      <p:pic>
        <p:nvPicPr>
          <p:cNvPr id="8" name="Picture 7">
            <a:extLst>
              <a:ext uri="{FF2B5EF4-FFF2-40B4-BE49-F238E27FC236}">
                <a16:creationId xmlns:a16="http://schemas.microsoft.com/office/drawing/2014/main" id="{B5DA11CD-BACD-01C1-23D9-38407BBBBC4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309" r="3192" b="1"/>
          <a:stretch>
            <a:fillRect/>
          </a:stretch>
        </p:blipFill>
        <p:spPr>
          <a:xfrm>
            <a:off x="6831000" y="1614737"/>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
        <p:nvSpPr>
          <p:cNvPr id="9" name="Content Placeholder 2">
            <a:extLst>
              <a:ext uri="{FF2B5EF4-FFF2-40B4-BE49-F238E27FC236}">
                <a16:creationId xmlns:a16="http://schemas.microsoft.com/office/drawing/2014/main" id="{F1D8C476-2CA5-8DBE-B924-1A08DF0BA44C}"/>
              </a:ext>
            </a:extLst>
          </p:cNvPr>
          <p:cNvSpPr>
            <a:spLocks noGrp="1"/>
          </p:cNvSpPr>
          <p:nvPr>
            <p:ph idx="1"/>
          </p:nvPr>
        </p:nvSpPr>
        <p:spPr>
          <a:xfrm>
            <a:off x="640079" y="2029597"/>
            <a:ext cx="6084367" cy="4823369"/>
          </a:xfrm>
        </p:spPr>
        <p:txBody>
          <a:bodyPr>
            <a:normAutofit lnSpcReduction="10000"/>
          </a:bodyPr>
          <a:lstStyle/>
          <a:p>
            <a:pPr marL="0" indent="0">
              <a:lnSpc>
                <a:spcPct val="150000"/>
              </a:lnSpc>
              <a:spcBef>
                <a:spcPts val="0"/>
              </a:spcBef>
              <a:buNone/>
              <a:defRPr/>
            </a:pPr>
            <a:r>
              <a:rPr lang="en-GB" sz="2400" dirty="0">
                <a:solidFill>
                  <a:schemeClr val="accent1">
                    <a:lumMod val="50000"/>
                  </a:schemeClr>
                </a:solidFill>
              </a:rPr>
              <a:t>Everyone has a unique set of experiences, blending with his/her own unique personality.  </a:t>
            </a:r>
          </a:p>
          <a:p>
            <a:pPr marL="0" indent="0">
              <a:lnSpc>
                <a:spcPct val="150000"/>
              </a:lnSpc>
              <a:spcBef>
                <a:spcPts val="0"/>
              </a:spcBef>
              <a:buNone/>
              <a:defRPr/>
            </a:pPr>
            <a:endParaRPr lang="en-GB" sz="2400" dirty="0">
              <a:solidFill>
                <a:schemeClr val="accent1">
                  <a:lumMod val="50000"/>
                </a:schemeClr>
              </a:solidFill>
            </a:endParaRPr>
          </a:p>
          <a:p>
            <a:pPr marL="0" indent="0">
              <a:lnSpc>
                <a:spcPct val="150000"/>
              </a:lnSpc>
              <a:spcBef>
                <a:spcPts val="0"/>
              </a:spcBef>
              <a:buNone/>
              <a:defRPr/>
            </a:pPr>
            <a:r>
              <a:rPr lang="en-GB" sz="2400" dirty="0">
                <a:solidFill>
                  <a:schemeClr val="accent1">
                    <a:lumMod val="50000"/>
                  </a:schemeClr>
                </a:solidFill>
              </a:rPr>
              <a:t>Because of these differences, a solution that works for one person, will not necessarily work for another, even in a similar situation. </a:t>
            </a:r>
          </a:p>
          <a:p>
            <a:pPr marL="0" indent="0">
              <a:lnSpc>
                <a:spcPct val="150000"/>
              </a:lnSpc>
              <a:spcBef>
                <a:spcPts val="0"/>
              </a:spcBef>
              <a:buNone/>
              <a:defRPr/>
            </a:pPr>
            <a:endParaRPr lang="en-GB" sz="2400" dirty="0">
              <a:solidFill>
                <a:schemeClr val="accent1">
                  <a:lumMod val="50000"/>
                </a:schemeClr>
              </a:solidFill>
            </a:endParaRPr>
          </a:p>
          <a:p>
            <a:pPr marL="0" indent="0">
              <a:lnSpc>
                <a:spcPct val="150000"/>
              </a:lnSpc>
              <a:spcBef>
                <a:spcPts val="0"/>
              </a:spcBef>
              <a:buNone/>
              <a:defRPr/>
            </a:pPr>
            <a:r>
              <a:rPr lang="en-GB" sz="2400" dirty="0">
                <a:solidFill>
                  <a:schemeClr val="accent1">
                    <a:lumMod val="50000"/>
                  </a:schemeClr>
                </a:solidFill>
              </a:rPr>
              <a:t>In solution oriented conversations we support people to find their own solution.</a:t>
            </a:r>
          </a:p>
        </p:txBody>
      </p:sp>
    </p:spTree>
    <p:extLst>
      <p:ext uri="{BB962C8B-B14F-4D97-AF65-F5344CB8AC3E}">
        <p14:creationId xmlns:p14="http://schemas.microsoft.com/office/powerpoint/2010/main" val="3159368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09C48-7B86-7C7B-B723-BF810E2C72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93EE5B-F72F-5379-382A-9B28FFE74C2C}"/>
              </a:ext>
            </a:extLst>
          </p:cNvPr>
          <p:cNvSpPr>
            <a:spLocks noGrp="1"/>
          </p:cNvSpPr>
          <p:nvPr>
            <p:ph type="title"/>
          </p:nvPr>
        </p:nvSpPr>
        <p:spPr>
          <a:xfrm>
            <a:off x="640079" y="325369"/>
            <a:ext cx="11155680" cy="1719331"/>
          </a:xfrm>
        </p:spPr>
        <p:txBody>
          <a:bodyPr anchor="b">
            <a:normAutofit/>
          </a:bodyPr>
          <a:lstStyle/>
          <a:p>
            <a:pPr>
              <a:lnSpc>
                <a:spcPct val="100000"/>
              </a:lnSpc>
            </a:pPr>
            <a:r>
              <a:rPr lang="en-GB" sz="4800" b="1" dirty="0">
                <a:solidFill>
                  <a:srgbClr val="008080"/>
                </a:solidFill>
              </a:rPr>
              <a:t>4. No sign up, no change </a:t>
            </a:r>
            <a:br>
              <a:rPr lang="en-GB" sz="4800" b="1" dirty="0">
                <a:solidFill>
                  <a:srgbClr val="008080"/>
                </a:solidFill>
              </a:rPr>
            </a:br>
            <a:r>
              <a:rPr lang="en-GB" sz="4800" b="1" dirty="0">
                <a:solidFill>
                  <a:srgbClr val="008080"/>
                </a:solidFill>
              </a:rPr>
              <a:t>    Collaboration enhances change</a:t>
            </a:r>
          </a:p>
        </p:txBody>
      </p:sp>
      <p:sp>
        <p:nvSpPr>
          <p:cNvPr id="5" name="Content Placeholder 2">
            <a:extLst>
              <a:ext uri="{FF2B5EF4-FFF2-40B4-BE49-F238E27FC236}">
                <a16:creationId xmlns:a16="http://schemas.microsoft.com/office/drawing/2014/main" id="{63F9C662-EE0C-3159-03C5-88A8EDEB8AF3}"/>
              </a:ext>
            </a:extLst>
          </p:cNvPr>
          <p:cNvSpPr>
            <a:spLocks noGrp="1"/>
          </p:cNvSpPr>
          <p:nvPr>
            <p:ph idx="1"/>
          </p:nvPr>
        </p:nvSpPr>
        <p:spPr>
          <a:xfrm>
            <a:off x="640079" y="3035612"/>
            <a:ext cx="5621021" cy="2522538"/>
          </a:xfrm>
        </p:spPr>
        <p:txBody>
          <a:bodyPr>
            <a:normAutofit/>
          </a:bodyPr>
          <a:lstStyle/>
          <a:p>
            <a:pPr marL="0" indent="0">
              <a:lnSpc>
                <a:spcPct val="150000"/>
              </a:lnSpc>
              <a:buNone/>
            </a:pPr>
            <a:r>
              <a:rPr lang="en-GB" sz="2400" dirty="0">
                <a:solidFill>
                  <a:schemeClr val="accent1">
                    <a:lumMod val="50000"/>
                  </a:schemeClr>
                </a:solidFill>
              </a:rPr>
              <a:t>The person involved is unlikely to sign up for change if they are not involved in identifying their own preferred future and the benefits for them. </a:t>
            </a:r>
          </a:p>
        </p:txBody>
      </p:sp>
      <p:pic>
        <p:nvPicPr>
          <p:cNvPr id="7" name="Picture 6">
            <a:extLst>
              <a:ext uri="{FF2B5EF4-FFF2-40B4-BE49-F238E27FC236}">
                <a16:creationId xmlns:a16="http://schemas.microsoft.com/office/drawing/2014/main" id="{580D9E1D-25C0-9F3A-6FB4-52EA1506547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7000" r="36751" b="2"/>
          <a:stretch>
            <a:fillRect/>
          </a:stretch>
        </p:blipFill>
        <p:spPr>
          <a:xfrm>
            <a:off x="6978321" y="1735762"/>
            <a:ext cx="5122238" cy="5122238"/>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Tree>
    <p:extLst>
      <p:ext uri="{BB962C8B-B14F-4D97-AF65-F5344CB8AC3E}">
        <p14:creationId xmlns:p14="http://schemas.microsoft.com/office/powerpoint/2010/main" val="708807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35C59-DCA4-8860-AF85-E4EE6620D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BD5690-BB51-539F-7991-98D13F190958}"/>
              </a:ext>
            </a:extLst>
          </p:cNvPr>
          <p:cNvSpPr>
            <a:spLocks noGrp="1"/>
          </p:cNvSpPr>
          <p:nvPr>
            <p:ph type="title"/>
          </p:nvPr>
        </p:nvSpPr>
        <p:spPr>
          <a:xfrm>
            <a:off x="640079" y="325369"/>
            <a:ext cx="11155680" cy="1719331"/>
          </a:xfrm>
        </p:spPr>
        <p:txBody>
          <a:bodyPr anchor="b">
            <a:normAutofit/>
          </a:bodyPr>
          <a:lstStyle/>
          <a:p>
            <a:pPr>
              <a:lnSpc>
                <a:spcPct val="100000"/>
              </a:lnSpc>
            </a:pPr>
            <a:r>
              <a:rPr lang="en-GB" sz="4800" b="1" dirty="0">
                <a:solidFill>
                  <a:srgbClr val="008080"/>
                </a:solidFill>
              </a:rPr>
              <a:t>5. Language shapes and </a:t>
            </a:r>
            <a:r>
              <a:rPr lang="en-GB" sz="4800" b="1" dirty="0" err="1">
                <a:solidFill>
                  <a:srgbClr val="008080"/>
                </a:solidFill>
              </a:rPr>
              <a:t>molds</a:t>
            </a:r>
            <a:r>
              <a:rPr lang="en-GB" sz="4800" b="1" dirty="0">
                <a:solidFill>
                  <a:srgbClr val="008080"/>
                </a:solidFill>
              </a:rPr>
              <a:t> how we make </a:t>
            </a:r>
            <a:br>
              <a:rPr lang="en-GB" sz="4800" b="1" dirty="0">
                <a:solidFill>
                  <a:srgbClr val="008080"/>
                </a:solidFill>
              </a:rPr>
            </a:br>
            <a:r>
              <a:rPr lang="en-GB" sz="4800" b="1" dirty="0">
                <a:solidFill>
                  <a:srgbClr val="008080"/>
                </a:solidFill>
              </a:rPr>
              <a:t>    sense of the world</a:t>
            </a:r>
          </a:p>
        </p:txBody>
      </p:sp>
      <p:sp>
        <p:nvSpPr>
          <p:cNvPr id="8" name="Content Placeholder 2">
            <a:extLst>
              <a:ext uri="{FF2B5EF4-FFF2-40B4-BE49-F238E27FC236}">
                <a16:creationId xmlns:a16="http://schemas.microsoft.com/office/drawing/2014/main" id="{1EB726B2-F4B0-4DB3-C2ED-BFA35440E11A}"/>
              </a:ext>
            </a:extLst>
          </p:cNvPr>
          <p:cNvSpPr>
            <a:spLocks noGrp="1"/>
          </p:cNvSpPr>
          <p:nvPr>
            <p:ph idx="1"/>
          </p:nvPr>
        </p:nvSpPr>
        <p:spPr>
          <a:xfrm>
            <a:off x="640078" y="2159000"/>
            <a:ext cx="8503921" cy="4373631"/>
          </a:xfrm>
        </p:spPr>
        <p:txBody>
          <a:bodyPr>
            <a:normAutofit/>
          </a:bodyPr>
          <a:lstStyle/>
          <a:p>
            <a:pPr marL="0" indent="0">
              <a:lnSpc>
                <a:spcPct val="160000"/>
              </a:lnSpc>
              <a:buNone/>
            </a:pPr>
            <a:r>
              <a:rPr lang="en-GB" sz="2400" dirty="0">
                <a:solidFill>
                  <a:schemeClr val="accent1">
                    <a:lumMod val="50000"/>
                  </a:schemeClr>
                </a:solidFill>
              </a:rPr>
              <a:t>Words are not neutral and can be used to create meaning and enhance change.</a:t>
            </a:r>
          </a:p>
          <a:p>
            <a:pPr marL="0" indent="0">
              <a:lnSpc>
                <a:spcPct val="160000"/>
              </a:lnSpc>
              <a:buNone/>
            </a:pPr>
            <a:r>
              <a:rPr lang="en-GB" sz="2400" dirty="0">
                <a:solidFill>
                  <a:schemeClr val="accent1">
                    <a:lumMod val="50000"/>
                  </a:schemeClr>
                </a:solidFill>
              </a:rPr>
              <a:t>We can help the person ‘construct’ a new perspective, or way of looking at the problematic situation being described. </a:t>
            </a:r>
          </a:p>
          <a:p>
            <a:pPr marL="0" indent="0">
              <a:lnSpc>
                <a:spcPct val="160000"/>
              </a:lnSpc>
              <a:buNone/>
            </a:pPr>
            <a:r>
              <a:rPr lang="en-GB" sz="2400" dirty="0">
                <a:solidFill>
                  <a:schemeClr val="accent1">
                    <a:lumMod val="50000"/>
                  </a:schemeClr>
                </a:solidFill>
              </a:rPr>
              <a:t>In this way new possibilities for change can be revealed and we work together to ‘co-create’ a context for change.</a:t>
            </a:r>
          </a:p>
        </p:txBody>
      </p:sp>
      <p:pic>
        <p:nvPicPr>
          <p:cNvPr id="9" name="Picture 8">
            <a:extLst>
              <a:ext uri="{FF2B5EF4-FFF2-40B4-BE49-F238E27FC236}">
                <a16:creationId xmlns:a16="http://schemas.microsoft.com/office/drawing/2014/main" id="{FF076BC3-1C25-76C0-35A2-2F5AE4C32EF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52154" t="12897" b="5355"/>
          <a:stretch>
            <a:fillRect/>
          </a:stretch>
        </p:blipFill>
        <p:spPr>
          <a:xfrm>
            <a:off x="9398834" y="4173556"/>
            <a:ext cx="2793166" cy="2684444"/>
          </a:xfrm>
          <a:prstGeom prst="rect">
            <a:avLst/>
          </a:prstGeom>
        </p:spPr>
      </p:pic>
      <p:pic>
        <p:nvPicPr>
          <p:cNvPr id="10" name="Picture 9">
            <a:extLst>
              <a:ext uri="{FF2B5EF4-FFF2-40B4-BE49-F238E27FC236}">
                <a16:creationId xmlns:a16="http://schemas.microsoft.com/office/drawing/2014/main" id="{672FBB15-CAC3-0C2C-101F-471DE746C25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5164" t="12897" r="48017" b="5355"/>
          <a:stretch>
            <a:fillRect/>
          </a:stretch>
        </p:blipFill>
        <p:spPr>
          <a:xfrm>
            <a:off x="9458793" y="1489112"/>
            <a:ext cx="2733207" cy="2684444"/>
          </a:xfrm>
          <a:prstGeom prst="rect">
            <a:avLst/>
          </a:prstGeom>
        </p:spPr>
      </p:pic>
    </p:spTree>
    <p:extLst>
      <p:ext uri="{BB962C8B-B14F-4D97-AF65-F5344CB8AC3E}">
        <p14:creationId xmlns:p14="http://schemas.microsoft.com/office/powerpoint/2010/main" val="424271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2DE18-6498-66CF-3BEF-B7B7C1B09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B352BF-3FCB-DB5B-06E0-85057E80F42F}"/>
              </a:ext>
            </a:extLst>
          </p:cNvPr>
          <p:cNvSpPr>
            <a:spLocks noGrp="1"/>
          </p:cNvSpPr>
          <p:nvPr>
            <p:ph type="title"/>
          </p:nvPr>
        </p:nvSpPr>
        <p:spPr>
          <a:xfrm>
            <a:off x="640079" y="325369"/>
            <a:ext cx="11155680" cy="1719331"/>
          </a:xfrm>
        </p:spPr>
        <p:txBody>
          <a:bodyPr anchor="b">
            <a:normAutofit/>
          </a:bodyPr>
          <a:lstStyle/>
          <a:p>
            <a:pPr>
              <a:lnSpc>
                <a:spcPct val="100000"/>
              </a:lnSpc>
            </a:pPr>
            <a:r>
              <a:rPr lang="en-GB" sz="4800" b="1" dirty="0">
                <a:solidFill>
                  <a:srgbClr val="008080"/>
                </a:solidFill>
              </a:rPr>
              <a:t>6. A focus on future possibilities and </a:t>
            </a:r>
            <a:br>
              <a:rPr lang="en-GB" sz="4800" b="1" dirty="0">
                <a:solidFill>
                  <a:srgbClr val="008080"/>
                </a:solidFill>
              </a:rPr>
            </a:br>
            <a:r>
              <a:rPr lang="en-GB" sz="4800" b="1" dirty="0">
                <a:solidFill>
                  <a:srgbClr val="008080"/>
                </a:solidFill>
              </a:rPr>
              <a:t>    solutions enhances change</a:t>
            </a:r>
          </a:p>
        </p:txBody>
      </p:sp>
      <p:sp>
        <p:nvSpPr>
          <p:cNvPr id="5" name="Content Placeholder 2">
            <a:extLst>
              <a:ext uri="{FF2B5EF4-FFF2-40B4-BE49-F238E27FC236}">
                <a16:creationId xmlns:a16="http://schemas.microsoft.com/office/drawing/2014/main" id="{C87F6E26-D19A-530E-0B08-85D58BD4093E}"/>
              </a:ext>
            </a:extLst>
          </p:cNvPr>
          <p:cNvSpPr>
            <a:spLocks noGrp="1"/>
          </p:cNvSpPr>
          <p:nvPr>
            <p:ph idx="1"/>
          </p:nvPr>
        </p:nvSpPr>
        <p:spPr>
          <a:xfrm>
            <a:off x="640079" y="2793057"/>
            <a:ext cx="7465828" cy="2697162"/>
          </a:xfrm>
        </p:spPr>
        <p:txBody>
          <a:bodyPr>
            <a:normAutofit/>
          </a:bodyPr>
          <a:lstStyle/>
          <a:p>
            <a:pPr marL="0" indent="0">
              <a:lnSpc>
                <a:spcPct val="150000"/>
              </a:lnSpc>
              <a:buClr>
                <a:srgbClr val="002060"/>
              </a:buClr>
              <a:buNone/>
            </a:pPr>
            <a:r>
              <a:rPr lang="en-GB" altLang="en-US" sz="2400" dirty="0">
                <a:solidFill>
                  <a:srgbClr val="002060"/>
                </a:solidFill>
              </a:rPr>
              <a:t>Change is more likely when individuals describe the futures they want to build and pay attention to what they are already doing that fits with this future,  they start to move towards change.</a:t>
            </a:r>
            <a:endParaRPr lang="en-GB" altLang="en-US" sz="2400" b="1" dirty="0">
              <a:solidFill>
                <a:srgbClr val="002060"/>
              </a:solidFill>
            </a:endParaRPr>
          </a:p>
        </p:txBody>
      </p:sp>
      <p:pic>
        <p:nvPicPr>
          <p:cNvPr id="7" name="Picture 6">
            <a:extLst>
              <a:ext uri="{FF2B5EF4-FFF2-40B4-BE49-F238E27FC236}">
                <a16:creationId xmlns:a16="http://schemas.microsoft.com/office/drawing/2014/main" id="{F73F3472-1CBE-5F23-3CBE-5858D2E80F9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6334" y="1764012"/>
            <a:ext cx="7954780" cy="4474564"/>
          </a:xfrm>
          <a:prstGeom prst="rect">
            <a:avLst/>
          </a:prstGeom>
        </p:spPr>
      </p:pic>
    </p:spTree>
    <p:extLst>
      <p:ext uri="{BB962C8B-B14F-4D97-AF65-F5344CB8AC3E}">
        <p14:creationId xmlns:p14="http://schemas.microsoft.com/office/powerpoint/2010/main" val="86920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88C32-5C01-61D4-2D59-866FE467D6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B295F4-2D78-EF02-0563-7F093A625E09}"/>
              </a:ext>
            </a:extLst>
          </p:cNvPr>
          <p:cNvSpPr>
            <a:spLocks noGrp="1"/>
          </p:cNvSpPr>
          <p:nvPr>
            <p:ph type="title"/>
          </p:nvPr>
        </p:nvSpPr>
        <p:spPr>
          <a:xfrm>
            <a:off x="676513" y="402581"/>
            <a:ext cx="11297921" cy="965200"/>
          </a:xfrm>
        </p:spPr>
        <p:txBody>
          <a:bodyPr anchor="b">
            <a:normAutofit/>
          </a:bodyPr>
          <a:lstStyle/>
          <a:p>
            <a:pPr>
              <a:lnSpc>
                <a:spcPct val="100000"/>
              </a:lnSpc>
            </a:pPr>
            <a:r>
              <a:rPr lang="en-GB" sz="4800" b="1" dirty="0">
                <a:solidFill>
                  <a:srgbClr val="008080"/>
                </a:solidFill>
              </a:rPr>
              <a:t>7. There are always exceptions to the problem</a:t>
            </a:r>
          </a:p>
        </p:txBody>
      </p:sp>
      <p:sp>
        <p:nvSpPr>
          <p:cNvPr id="8" name="Content Placeholder 2">
            <a:extLst>
              <a:ext uri="{FF2B5EF4-FFF2-40B4-BE49-F238E27FC236}">
                <a16:creationId xmlns:a16="http://schemas.microsoft.com/office/drawing/2014/main" id="{F7FDFD86-F3B1-D1AA-AA52-A82C90C1BEAF}"/>
              </a:ext>
            </a:extLst>
          </p:cNvPr>
          <p:cNvSpPr txBox="1">
            <a:spLocks/>
          </p:cNvSpPr>
          <p:nvPr/>
        </p:nvSpPr>
        <p:spPr>
          <a:xfrm>
            <a:off x="676513" y="1367781"/>
            <a:ext cx="11697988" cy="47778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buNone/>
              <a:defRPr/>
            </a:pPr>
            <a:r>
              <a:rPr lang="en-GB" sz="2400" dirty="0">
                <a:solidFill>
                  <a:schemeClr val="accent1">
                    <a:lumMod val="50000"/>
                  </a:schemeClr>
                </a:solidFill>
              </a:rPr>
              <a:t>In any situation, no matter how difficult, there will be times when things work some of the time, when things aren’t quite so bad, or when things are just a little bit better.</a:t>
            </a:r>
          </a:p>
          <a:p>
            <a:pPr marL="0" indent="0">
              <a:lnSpc>
                <a:spcPct val="150000"/>
              </a:lnSpc>
              <a:spcBef>
                <a:spcPts val="0"/>
              </a:spcBef>
              <a:buFont typeface="Arial" panose="020B0604020202020204" pitchFamily="34" charset="0"/>
              <a:buNone/>
              <a:defRPr/>
            </a:pPr>
            <a:endParaRPr lang="en-GB" sz="2400" dirty="0">
              <a:solidFill>
                <a:schemeClr val="accent1">
                  <a:lumMod val="50000"/>
                </a:schemeClr>
              </a:solidFill>
            </a:endParaRPr>
          </a:p>
          <a:p>
            <a:pPr marL="0" indent="0">
              <a:lnSpc>
                <a:spcPct val="150000"/>
              </a:lnSpc>
              <a:spcBef>
                <a:spcPts val="0"/>
              </a:spcBef>
              <a:buNone/>
              <a:defRPr/>
            </a:pPr>
            <a:r>
              <a:rPr lang="en-US" sz="2400" dirty="0">
                <a:solidFill>
                  <a:schemeClr val="accent1">
                    <a:lumMod val="50000"/>
                  </a:schemeClr>
                </a:solidFill>
              </a:rPr>
              <a:t>These times, known as ‘exceptions’ to the problem, are explored in an attempt to identify possible solution pathways, which will be the keys to effective problem resolution.</a:t>
            </a:r>
          </a:p>
          <a:p>
            <a:pPr marL="0" indent="0">
              <a:lnSpc>
                <a:spcPct val="150000"/>
              </a:lnSpc>
              <a:spcBef>
                <a:spcPts val="0"/>
              </a:spcBef>
              <a:buFont typeface="Arial" panose="020B0604020202020204" pitchFamily="34" charset="0"/>
              <a:buNone/>
              <a:defRPr/>
            </a:pPr>
            <a:endParaRPr lang="en-US" sz="2400" dirty="0">
              <a:solidFill>
                <a:schemeClr val="accent1">
                  <a:lumMod val="50000"/>
                </a:schemeClr>
              </a:solidFill>
            </a:endParaRPr>
          </a:p>
          <a:p>
            <a:pPr marL="0" indent="0">
              <a:lnSpc>
                <a:spcPct val="150000"/>
              </a:lnSpc>
              <a:spcBef>
                <a:spcPts val="0"/>
              </a:spcBef>
              <a:buNone/>
              <a:defRPr/>
            </a:pPr>
            <a:r>
              <a:rPr lang="en-US" sz="2400" dirty="0">
                <a:solidFill>
                  <a:schemeClr val="accent1">
                    <a:lumMod val="50000"/>
                  </a:schemeClr>
                </a:solidFill>
              </a:rPr>
              <a:t>Once people come to view these exceptions as meaningful, they can begin to change the way they view the problem and themselves. </a:t>
            </a:r>
          </a:p>
          <a:p>
            <a:pPr marL="0" indent="0">
              <a:lnSpc>
                <a:spcPct val="150000"/>
              </a:lnSpc>
              <a:spcBef>
                <a:spcPts val="0"/>
              </a:spcBef>
              <a:buFont typeface="Arial" panose="020B0604020202020204" pitchFamily="34" charset="0"/>
              <a:buNone/>
              <a:defRPr/>
            </a:pPr>
            <a:r>
              <a:rPr lang="en-US" sz="2400" dirty="0"/>
              <a:t> </a:t>
            </a:r>
            <a:endParaRPr lang="en-GB" altLang="en-US" sz="2400" b="1" dirty="0"/>
          </a:p>
        </p:txBody>
      </p:sp>
      <p:pic>
        <p:nvPicPr>
          <p:cNvPr id="9" name="Picture 8">
            <a:extLst>
              <a:ext uri="{FF2B5EF4-FFF2-40B4-BE49-F238E27FC236}">
                <a16:creationId xmlns:a16="http://schemas.microsoft.com/office/drawing/2014/main" id="{6F75A1EE-60C3-3BDF-9FDC-B0EB42CAA4F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27594" b="27746"/>
          <a:stretch>
            <a:fillRect/>
          </a:stretch>
        </p:blipFill>
        <p:spPr>
          <a:xfrm>
            <a:off x="6325473" y="5362575"/>
            <a:ext cx="4777381" cy="1200150"/>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Tree>
    <p:extLst>
      <p:ext uri="{BB962C8B-B14F-4D97-AF65-F5344CB8AC3E}">
        <p14:creationId xmlns:p14="http://schemas.microsoft.com/office/powerpoint/2010/main" val="3212601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AF6D-8011-8DC3-A5DD-381F21965A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F7D656-A578-4F1A-9968-27E4AC4754EA}"/>
              </a:ext>
            </a:extLst>
          </p:cNvPr>
          <p:cNvSpPr>
            <a:spLocks noGrp="1"/>
          </p:cNvSpPr>
          <p:nvPr>
            <p:ph type="title"/>
          </p:nvPr>
        </p:nvSpPr>
        <p:spPr>
          <a:xfrm>
            <a:off x="676513" y="402581"/>
            <a:ext cx="11297921" cy="965200"/>
          </a:xfrm>
        </p:spPr>
        <p:txBody>
          <a:bodyPr anchor="b">
            <a:normAutofit/>
          </a:bodyPr>
          <a:lstStyle/>
          <a:p>
            <a:pPr>
              <a:lnSpc>
                <a:spcPct val="100000"/>
              </a:lnSpc>
            </a:pPr>
            <a:r>
              <a:rPr lang="en-GB" sz="4800" b="1" dirty="0">
                <a:solidFill>
                  <a:srgbClr val="008080"/>
                </a:solidFill>
              </a:rPr>
              <a:t>8. Small changes can lead to bigger changes</a:t>
            </a:r>
          </a:p>
        </p:txBody>
      </p:sp>
      <p:sp>
        <p:nvSpPr>
          <p:cNvPr id="3" name="Content Placeholder 2">
            <a:extLst>
              <a:ext uri="{FF2B5EF4-FFF2-40B4-BE49-F238E27FC236}">
                <a16:creationId xmlns:a16="http://schemas.microsoft.com/office/drawing/2014/main" id="{E01238DD-11B1-64AD-1519-8D322819C54A}"/>
              </a:ext>
            </a:extLst>
          </p:cNvPr>
          <p:cNvSpPr>
            <a:spLocks noGrp="1"/>
          </p:cNvSpPr>
          <p:nvPr>
            <p:ph idx="1"/>
          </p:nvPr>
        </p:nvSpPr>
        <p:spPr>
          <a:xfrm>
            <a:off x="676513" y="2159000"/>
            <a:ext cx="7465828" cy="2514601"/>
          </a:xfrm>
        </p:spPr>
        <p:txBody>
          <a:bodyPr>
            <a:noAutofit/>
          </a:bodyPr>
          <a:lstStyle/>
          <a:p>
            <a:pPr marL="0" indent="0">
              <a:lnSpc>
                <a:spcPct val="160000"/>
              </a:lnSpc>
              <a:buClr>
                <a:srgbClr val="002060"/>
              </a:buClr>
              <a:buNone/>
            </a:pPr>
            <a:r>
              <a:rPr lang="en-GB" sz="2400" dirty="0"/>
              <a:t>Solutions can begin with small changes in behaviour or in a situation that may significantly change the problem pattern, or have a ‘knock on’ effect that will enhance the solution</a:t>
            </a:r>
            <a:br>
              <a:rPr lang="en-GB" sz="2400" dirty="0"/>
            </a:br>
            <a:endParaRPr lang="en-GB" altLang="en-US" sz="2400" b="1" dirty="0">
              <a:solidFill>
                <a:srgbClr val="002060"/>
              </a:solidFill>
            </a:endParaRPr>
          </a:p>
        </p:txBody>
      </p:sp>
      <p:pic>
        <p:nvPicPr>
          <p:cNvPr id="4" name="Picture 3">
            <a:extLst>
              <a:ext uri="{FF2B5EF4-FFF2-40B4-BE49-F238E27FC236}">
                <a16:creationId xmlns:a16="http://schemas.microsoft.com/office/drawing/2014/main" id="{04C7FBF6-C40F-726D-4F90-D1F97A35977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4416" t="24803" r="33370" b="9641"/>
          <a:stretch>
            <a:fillRect/>
          </a:stretch>
        </p:blipFill>
        <p:spPr>
          <a:xfrm>
            <a:off x="4483100" y="1679576"/>
            <a:ext cx="7585075" cy="4495800"/>
          </a:xfrm>
          <a:prstGeom prst="rect">
            <a:avLst/>
          </a:prstGeom>
        </p:spPr>
      </p:pic>
    </p:spTree>
    <p:extLst>
      <p:ext uri="{BB962C8B-B14F-4D97-AF65-F5344CB8AC3E}">
        <p14:creationId xmlns:p14="http://schemas.microsoft.com/office/powerpoint/2010/main" val="3318806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F648C-6B80-CACB-C3D7-94F2EFF6C1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C07046-427B-3B83-CA51-485251FE3554}"/>
              </a:ext>
            </a:extLst>
          </p:cNvPr>
          <p:cNvSpPr>
            <a:spLocks noGrp="1"/>
          </p:cNvSpPr>
          <p:nvPr>
            <p:ph type="title"/>
          </p:nvPr>
        </p:nvSpPr>
        <p:spPr>
          <a:xfrm>
            <a:off x="602535" y="383530"/>
            <a:ext cx="10086737" cy="1673870"/>
          </a:xfrm>
        </p:spPr>
        <p:txBody>
          <a:bodyPr anchor="b">
            <a:noAutofit/>
          </a:bodyPr>
          <a:lstStyle/>
          <a:p>
            <a:pPr>
              <a:lnSpc>
                <a:spcPct val="100000"/>
              </a:lnSpc>
            </a:pPr>
            <a:r>
              <a:rPr lang="en-GB" sz="4800" b="1" dirty="0">
                <a:solidFill>
                  <a:srgbClr val="008080"/>
                </a:solidFill>
              </a:rPr>
              <a:t>9. If it works do more of it; if it doesn’t, </a:t>
            </a:r>
            <a:br>
              <a:rPr lang="en-GB" sz="4800" b="1" dirty="0">
                <a:solidFill>
                  <a:srgbClr val="008080"/>
                </a:solidFill>
              </a:rPr>
            </a:br>
            <a:r>
              <a:rPr lang="en-GB" sz="4800" b="1" dirty="0">
                <a:solidFill>
                  <a:srgbClr val="008080"/>
                </a:solidFill>
              </a:rPr>
              <a:t>    do something different</a:t>
            </a:r>
          </a:p>
        </p:txBody>
      </p:sp>
      <p:sp>
        <p:nvSpPr>
          <p:cNvPr id="4" name="Content Placeholder 2">
            <a:extLst>
              <a:ext uri="{FF2B5EF4-FFF2-40B4-BE49-F238E27FC236}">
                <a16:creationId xmlns:a16="http://schemas.microsoft.com/office/drawing/2014/main" id="{A67FA3E6-DADD-A418-2112-E6A854F84701}"/>
              </a:ext>
            </a:extLst>
          </p:cNvPr>
          <p:cNvSpPr>
            <a:spLocks noGrp="1"/>
          </p:cNvSpPr>
          <p:nvPr>
            <p:ph idx="1"/>
          </p:nvPr>
        </p:nvSpPr>
        <p:spPr>
          <a:xfrm>
            <a:off x="602535" y="3086100"/>
            <a:ext cx="5903040" cy="2873762"/>
          </a:xfrm>
        </p:spPr>
        <p:txBody>
          <a:bodyPr>
            <a:noAutofit/>
          </a:bodyPr>
          <a:lstStyle/>
          <a:p>
            <a:pPr marL="0" indent="0">
              <a:lnSpc>
                <a:spcPct val="150000"/>
              </a:lnSpc>
              <a:buClr>
                <a:srgbClr val="002060"/>
              </a:buClr>
              <a:buNone/>
            </a:pPr>
            <a:r>
              <a:rPr lang="en-GB" sz="2400" dirty="0">
                <a:solidFill>
                  <a:schemeClr val="accent1">
                    <a:lumMod val="50000"/>
                  </a:schemeClr>
                </a:solidFill>
              </a:rPr>
              <a:t>By looking for exceptions to the problem we can identify ‘what works’ and try to do more of this rather than continue to engage in activities that are not improving the situation</a:t>
            </a:r>
            <a:r>
              <a:rPr lang="en-GB" sz="2400" dirty="0"/>
              <a:t>.</a:t>
            </a:r>
            <a:br>
              <a:rPr lang="en-GB" sz="1700" dirty="0"/>
            </a:br>
            <a:endParaRPr lang="en-GB" altLang="en-US" sz="1700" dirty="0"/>
          </a:p>
        </p:txBody>
      </p:sp>
      <p:pic>
        <p:nvPicPr>
          <p:cNvPr id="3" name="Picture 2">
            <a:extLst>
              <a:ext uri="{FF2B5EF4-FFF2-40B4-BE49-F238E27FC236}">
                <a16:creationId xmlns:a16="http://schemas.microsoft.com/office/drawing/2014/main" id="{233A5785-CC74-EFA1-5B4F-7550BE670B9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5765" r="27281" b="-1"/>
          <a:stretch>
            <a:fillRect/>
          </a:stretch>
        </p:blipFill>
        <p:spPr>
          <a:xfrm>
            <a:off x="7058025" y="1741056"/>
            <a:ext cx="5132452" cy="511694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91346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70536-B4BF-F2B2-00B0-0DA2E9D509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F22F2-9B8B-549B-93E3-6D0445A0CE19}"/>
              </a:ext>
            </a:extLst>
          </p:cNvPr>
          <p:cNvSpPr>
            <a:spLocks noGrp="1"/>
          </p:cNvSpPr>
          <p:nvPr>
            <p:ph type="title"/>
          </p:nvPr>
        </p:nvSpPr>
        <p:spPr>
          <a:xfrm>
            <a:off x="552688" y="402581"/>
            <a:ext cx="11297921" cy="1511944"/>
          </a:xfrm>
        </p:spPr>
        <p:txBody>
          <a:bodyPr anchor="b">
            <a:noAutofit/>
          </a:bodyPr>
          <a:lstStyle/>
          <a:p>
            <a:pPr>
              <a:lnSpc>
                <a:spcPct val="100000"/>
              </a:lnSpc>
            </a:pPr>
            <a:r>
              <a:rPr lang="en-GB" sz="4800" b="1" dirty="0">
                <a:solidFill>
                  <a:srgbClr val="008080"/>
                </a:solidFill>
              </a:rPr>
              <a:t>10. The problem is the problem, not the </a:t>
            </a:r>
            <a:br>
              <a:rPr lang="en-GB" sz="4800" b="1" dirty="0">
                <a:solidFill>
                  <a:srgbClr val="008080"/>
                </a:solidFill>
              </a:rPr>
            </a:br>
            <a:r>
              <a:rPr lang="en-GB" sz="4800" b="1" dirty="0">
                <a:solidFill>
                  <a:srgbClr val="008080"/>
                </a:solidFill>
              </a:rPr>
              <a:t>       person</a:t>
            </a:r>
          </a:p>
        </p:txBody>
      </p:sp>
      <p:sp>
        <p:nvSpPr>
          <p:cNvPr id="4" name="Content Placeholder 2">
            <a:extLst>
              <a:ext uri="{FF2B5EF4-FFF2-40B4-BE49-F238E27FC236}">
                <a16:creationId xmlns:a16="http://schemas.microsoft.com/office/drawing/2014/main" id="{08DD72A7-BB28-9F28-34D3-C37A9C6C58CF}"/>
              </a:ext>
            </a:extLst>
          </p:cNvPr>
          <p:cNvSpPr>
            <a:spLocks noGrp="1"/>
          </p:cNvSpPr>
          <p:nvPr>
            <p:ph idx="1"/>
          </p:nvPr>
        </p:nvSpPr>
        <p:spPr>
          <a:xfrm>
            <a:off x="552688" y="2316352"/>
            <a:ext cx="4243589" cy="3320668"/>
          </a:xfrm>
        </p:spPr>
        <p:txBody>
          <a:bodyPr>
            <a:noAutofit/>
          </a:bodyPr>
          <a:lstStyle/>
          <a:p>
            <a:pPr marL="0" indent="0">
              <a:lnSpc>
                <a:spcPct val="150000"/>
              </a:lnSpc>
              <a:buClr>
                <a:srgbClr val="002060"/>
              </a:buClr>
              <a:buNone/>
            </a:pPr>
            <a:r>
              <a:rPr lang="en-GB" sz="2400" dirty="0">
                <a:solidFill>
                  <a:schemeClr val="accent1">
                    <a:lumMod val="50000"/>
                  </a:schemeClr>
                </a:solidFill>
              </a:rPr>
              <a:t>By separating the person from the issue the person is less likely to feel judged or experience shame. </a:t>
            </a:r>
          </a:p>
          <a:p>
            <a:pPr marL="0" indent="0">
              <a:lnSpc>
                <a:spcPct val="150000"/>
              </a:lnSpc>
              <a:buClr>
                <a:srgbClr val="002060"/>
              </a:buClr>
              <a:buNone/>
            </a:pPr>
            <a:r>
              <a:rPr lang="en-GB" sz="2400" dirty="0">
                <a:solidFill>
                  <a:schemeClr val="accent1">
                    <a:lumMod val="50000"/>
                  </a:schemeClr>
                </a:solidFill>
              </a:rPr>
              <a:t>This helps everyone work together on solutions.</a:t>
            </a:r>
            <a:br>
              <a:rPr lang="en-GB" sz="2200" dirty="0"/>
            </a:br>
            <a:endParaRPr lang="en-GB" altLang="en-US" sz="2200" dirty="0"/>
          </a:p>
        </p:txBody>
      </p:sp>
      <p:pic>
        <p:nvPicPr>
          <p:cNvPr id="3" name="Picture 2">
            <a:extLst>
              <a:ext uri="{FF2B5EF4-FFF2-40B4-BE49-F238E27FC236}">
                <a16:creationId xmlns:a16="http://schemas.microsoft.com/office/drawing/2014/main" id="{EE4111FE-772B-DD24-317B-D1E88487317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0531" t="14972" r="20015" b="4889"/>
          <a:stretch>
            <a:fillRect/>
          </a:stretch>
        </p:blipFill>
        <p:spPr>
          <a:xfrm>
            <a:off x="4943475" y="1228724"/>
            <a:ext cx="7248525" cy="5495925"/>
          </a:xfrm>
          <a:prstGeom prst="rect">
            <a:avLst/>
          </a:prstGeom>
        </p:spPr>
      </p:pic>
    </p:spTree>
    <p:extLst>
      <p:ext uri="{BB962C8B-B14F-4D97-AF65-F5344CB8AC3E}">
        <p14:creationId xmlns:p14="http://schemas.microsoft.com/office/powerpoint/2010/main" val="952582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C3AE4-49AB-E26D-99B4-DD46718A08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2175CD-48DA-1660-8F6E-3DA8CA51DD54}"/>
              </a:ext>
            </a:extLst>
          </p:cNvPr>
          <p:cNvSpPr>
            <a:spLocks noGrp="1"/>
          </p:cNvSpPr>
          <p:nvPr>
            <p:ph type="title"/>
          </p:nvPr>
        </p:nvSpPr>
        <p:spPr>
          <a:xfrm>
            <a:off x="459168" y="228601"/>
            <a:ext cx="11297921" cy="933449"/>
          </a:xfrm>
        </p:spPr>
        <p:txBody>
          <a:bodyPr anchor="b">
            <a:noAutofit/>
          </a:bodyPr>
          <a:lstStyle/>
          <a:p>
            <a:pPr>
              <a:lnSpc>
                <a:spcPct val="100000"/>
              </a:lnSpc>
            </a:pPr>
            <a:r>
              <a:rPr lang="en-GB" sz="4600" b="1" dirty="0">
                <a:solidFill>
                  <a:srgbClr val="008080"/>
                </a:solidFill>
              </a:rPr>
              <a:t>Basic do’s and don’ts for being solution-oriented </a:t>
            </a:r>
          </a:p>
        </p:txBody>
      </p:sp>
      <p:sp>
        <p:nvSpPr>
          <p:cNvPr id="4" name="Content Placeholder 2">
            <a:extLst>
              <a:ext uri="{FF2B5EF4-FFF2-40B4-BE49-F238E27FC236}">
                <a16:creationId xmlns:a16="http://schemas.microsoft.com/office/drawing/2014/main" id="{588BE2F8-6A47-92D5-3585-DA5BC7C65D8B}"/>
              </a:ext>
            </a:extLst>
          </p:cNvPr>
          <p:cNvSpPr>
            <a:spLocks noGrp="1"/>
          </p:cNvSpPr>
          <p:nvPr>
            <p:ph idx="1"/>
          </p:nvPr>
        </p:nvSpPr>
        <p:spPr>
          <a:xfrm>
            <a:off x="459168" y="1704108"/>
            <a:ext cx="10742231" cy="4395355"/>
          </a:xfrm>
        </p:spPr>
        <p:txBody>
          <a:bodyPr vert="horz" lIns="91440" tIns="45720" rIns="91440" bIns="45720" rtlCol="0" anchor="t">
            <a:noAutofit/>
          </a:bodyPr>
          <a:lstStyle/>
          <a:p>
            <a:pPr marL="0" indent="0" defTabSz="895350">
              <a:lnSpc>
                <a:spcPct val="100000"/>
              </a:lnSpc>
              <a:spcBef>
                <a:spcPts val="600"/>
              </a:spcBef>
              <a:buClr>
                <a:srgbClr val="002060"/>
              </a:buClr>
              <a:buNone/>
            </a:pPr>
            <a:r>
              <a:rPr lang="en-GB" sz="2400" b="1" dirty="0">
                <a:solidFill>
                  <a:schemeClr val="accent1">
                    <a:lumMod val="50000"/>
                  </a:schemeClr>
                </a:solidFill>
              </a:rPr>
              <a:t>Do:</a:t>
            </a:r>
          </a:p>
          <a:p>
            <a:pPr marL="0" indent="0" defTabSz="895350" eaLnBrk="0" fontAlgn="base" hangingPunct="0">
              <a:lnSpc>
                <a:spcPct val="100000"/>
              </a:lnSpc>
              <a:spcBef>
                <a:spcPts val="600"/>
              </a:spcBef>
              <a:spcAft>
                <a:spcPct val="0"/>
              </a:spcAft>
              <a:buNone/>
            </a:pPr>
            <a:r>
              <a:rPr lang="en-US" altLang="en-US" sz="2400" dirty="0">
                <a:solidFill>
                  <a:srgbClr val="203864"/>
                </a:solidFill>
              </a:rPr>
              <a:t>Acknowledge the problem and validate feelings</a:t>
            </a:r>
          </a:p>
          <a:p>
            <a:pPr marL="0" indent="0" defTabSz="10496550" eaLnBrk="0" fontAlgn="base" hangingPunct="0">
              <a:lnSpc>
                <a:spcPct val="100000"/>
              </a:lnSpc>
              <a:spcBef>
                <a:spcPts val="600"/>
              </a:spcBef>
              <a:spcAft>
                <a:spcPct val="0"/>
              </a:spcAft>
              <a:buNone/>
            </a:pPr>
            <a:r>
              <a:rPr lang="en-US" altLang="en-US" sz="2400" dirty="0">
                <a:solidFill>
                  <a:srgbClr val="203864"/>
                </a:solidFill>
              </a:rPr>
              <a:t>Look for fresh perspectives, insights, and ideas</a:t>
            </a:r>
          </a:p>
          <a:p>
            <a:pPr marL="0" indent="0" defTabSz="10496550" eaLnBrk="0" fontAlgn="base" hangingPunct="0">
              <a:lnSpc>
                <a:spcPct val="100000"/>
              </a:lnSpc>
              <a:spcBef>
                <a:spcPts val="600"/>
              </a:spcBef>
              <a:spcAft>
                <a:spcPct val="0"/>
              </a:spcAft>
              <a:buNone/>
            </a:pPr>
            <a:r>
              <a:rPr lang="en-US" altLang="en-US" sz="2400" dirty="0">
                <a:solidFill>
                  <a:srgbClr val="203864"/>
                </a:solidFill>
              </a:rPr>
              <a:t>Be willing to explore ideas that may challenge initial assumptions </a:t>
            </a:r>
            <a:endParaRPr lang="en-GB" sz="2400" dirty="0">
              <a:solidFill>
                <a:schemeClr val="accent1">
                  <a:lumMod val="50000"/>
                </a:schemeClr>
              </a:solidFill>
            </a:endParaRPr>
          </a:p>
          <a:p>
            <a:pPr marL="0" indent="0" defTabSz="895350">
              <a:lnSpc>
                <a:spcPct val="100000"/>
              </a:lnSpc>
              <a:spcBef>
                <a:spcPts val="600"/>
              </a:spcBef>
              <a:buClr>
                <a:srgbClr val="002060"/>
              </a:buClr>
              <a:buNone/>
            </a:pPr>
            <a:endParaRPr lang="en-GB" sz="2400" dirty="0">
              <a:solidFill>
                <a:schemeClr val="accent1">
                  <a:lumMod val="50000"/>
                </a:schemeClr>
              </a:solidFill>
            </a:endParaRPr>
          </a:p>
          <a:p>
            <a:pPr marL="0" indent="0" defTabSz="895350">
              <a:lnSpc>
                <a:spcPct val="100000"/>
              </a:lnSpc>
              <a:spcBef>
                <a:spcPts val="600"/>
              </a:spcBef>
              <a:buClr>
                <a:srgbClr val="002060"/>
              </a:buClr>
              <a:buNone/>
            </a:pPr>
            <a:r>
              <a:rPr lang="en-GB" sz="2400" b="1" dirty="0">
                <a:solidFill>
                  <a:schemeClr val="accent1">
                    <a:lumMod val="50000"/>
                  </a:schemeClr>
                </a:solidFill>
              </a:rPr>
              <a:t>Don’t:</a:t>
            </a:r>
          </a:p>
          <a:p>
            <a:pPr marL="0" indent="0" defTabSz="895350">
              <a:lnSpc>
                <a:spcPct val="100000"/>
              </a:lnSpc>
              <a:spcBef>
                <a:spcPts val="600"/>
              </a:spcBef>
              <a:buClr>
                <a:srgbClr val="002060"/>
              </a:buClr>
              <a:buNone/>
            </a:pPr>
            <a:r>
              <a:rPr lang="en-US" altLang="en-US" sz="2400">
                <a:solidFill>
                  <a:srgbClr val="203864"/>
                </a:solidFill>
              </a:rPr>
              <a:t>Dwell on the problem </a:t>
            </a:r>
          </a:p>
          <a:p>
            <a:pPr marL="0" indent="0" defTabSz="895350">
              <a:lnSpc>
                <a:spcPct val="100000"/>
              </a:lnSpc>
              <a:spcBef>
                <a:spcPts val="600"/>
              </a:spcBef>
              <a:buNone/>
            </a:pPr>
            <a:r>
              <a:rPr lang="en-US" altLang="en-US" sz="2400">
                <a:solidFill>
                  <a:srgbClr val="203864"/>
                </a:solidFill>
              </a:rPr>
              <a:t>Get stuck in a loop of negative thinking </a:t>
            </a:r>
            <a:endParaRPr lang="en-US" altLang="en-US" sz="2400">
              <a:solidFill>
                <a:srgbClr val="203864"/>
              </a:solidFill>
              <a:ea typeface="Calibri"/>
              <a:cs typeface="Calibri"/>
            </a:endParaRPr>
          </a:p>
          <a:p>
            <a:pPr marL="0" indent="0" defTabSz="895350">
              <a:lnSpc>
                <a:spcPct val="100000"/>
              </a:lnSpc>
              <a:spcBef>
                <a:spcPts val="600"/>
              </a:spcBef>
              <a:buClr>
                <a:srgbClr val="002060"/>
              </a:buClr>
              <a:buNone/>
            </a:pPr>
            <a:r>
              <a:rPr lang="en-US" altLang="en-US" sz="2400" dirty="0">
                <a:solidFill>
                  <a:srgbClr val="203864"/>
                </a:solidFill>
              </a:rPr>
              <a:t>Ignore exceptions and </a:t>
            </a:r>
            <a:r>
              <a:rPr lang="en-US" altLang="en-US" sz="2400" dirty="0" err="1">
                <a:solidFill>
                  <a:srgbClr val="203864"/>
                </a:solidFill>
              </a:rPr>
              <a:t>recognise</a:t>
            </a:r>
            <a:r>
              <a:rPr lang="en-US" altLang="en-US" sz="2400" dirty="0">
                <a:solidFill>
                  <a:srgbClr val="203864"/>
                </a:solidFill>
              </a:rPr>
              <a:t> when things have positively changed, even partially</a:t>
            </a:r>
            <a:endParaRPr lang="en-GB" sz="2400" dirty="0">
              <a:solidFill>
                <a:srgbClr val="203864"/>
              </a:solidFill>
            </a:endParaRPr>
          </a:p>
          <a:p>
            <a:pPr marL="0" indent="0">
              <a:lnSpc>
                <a:spcPct val="100000"/>
              </a:lnSpc>
              <a:spcBef>
                <a:spcPts val="600"/>
              </a:spcBef>
              <a:buClr>
                <a:srgbClr val="002060"/>
              </a:buClr>
              <a:buNone/>
            </a:pPr>
            <a:endParaRPr lang="en-GB" altLang="en-US" sz="2400" dirty="0">
              <a:solidFill>
                <a:srgbClr val="203864"/>
              </a:solidFill>
            </a:endParaRPr>
          </a:p>
        </p:txBody>
      </p:sp>
    </p:spTree>
    <p:extLst>
      <p:ext uri="{BB962C8B-B14F-4D97-AF65-F5344CB8AC3E}">
        <p14:creationId xmlns:p14="http://schemas.microsoft.com/office/powerpoint/2010/main" val="37725612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Box 1"/>
          <p:cNvSpPr txBox="1">
            <a:spLocks noGrp="1" noChangeArrowheads="1"/>
          </p:cNvSpPr>
          <p:nvPr>
            <p:ph type="title" idx="4294967295"/>
          </p:nvPr>
        </p:nvSpPr>
        <p:spPr bwMode="auto">
          <a:xfrm>
            <a:off x="486957" y="519325"/>
            <a:ext cx="4722060" cy="70788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8080"/>
                </a:solidFill>
                <a:effectLst/>
                <a:uLnTx/>
                <a:uFillTx/>
                <a:latin typeface="Calibri"/>
                <a:ea typeface="ＭＳ Ｐゴシック"/>
                <a:cs typeface="Arial"/>
              </a:rPr>
              <a:t>Final Reflection</a:t>
            </a:r>
            <a:endParaRPr lang="en-GB" sz="4000" b="1" i="0" u="none" strike="noStrike" kern="1200" cap="none" spc="0" normalizeH="0" baseline="0" noProof="0" dirty="0">
              <a:ln>
                <a:noFill/>
              </a:ln>
              <a:solidFill>
                <a:srgbClr val="008080"/>
              </a:solidFill>
              <a:effectLst/>
              <a:uLnTx/>
              <a:uFillTx/>
              <a:latin typeface="Calibri"/>
              <a:ea typeface="ＭＳ Ｐゴシック" pitchFamily="34" charset="-128"/>
              <a:cs typeface="Segoe UI"/>
            </a:endParaRPr>
          </a:p>
        </p:txBody>
      </p:sp>
      <p:pic>
        <p:nvPicPr>
          <p:cNvPr id="3" name="Picture 2" descr="This image represents a reflective activity. It is of 2 icons representing people next to a large question mark.   ">
            <a:extLst>
              <a:ext uri="{FF2B5EF4-FFF2-40B4-BE49-F238E27FC236}">
                <a16:creationId xmlns:a16="http://schemas.microsoft.com/office/drawing/2014/main" id="{CEE256A8-AE22-4329-B67D-6B875915442C}"/>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23773" y="480646"/>
            <a:ext cx="1377667" cy="1235314"/>
          </a:xfrm>
          <a:prstGeom prst="rect">
            <a:avLst/>
          </a:prstGeom>
          <a:noFill/>
          <a:ln>
            <a:noFill/>
          </a:ln>
        </p:spPr>
      </p:pic>
      <p:sp>
        <p:nvSpPr>
          <p:cNvPr id="2" name="TextBox 1">
            <a:extLst>
              <a:ext uri="{FF2B5EF4-FFF2-40B4-BE49-F238E27FC236}">
                <a16:creationId xmlns:a16="http://schemas.microsoft.com/office/drawing/2014/main" id="{20B3CDD1-A1DE-D766-9D97-76F31AC9D1D4}"/>
              </a:ext>
            </a:extLst>
          </p:cNvPr>
          <p:cNvSpPr txBox="1"/>
          <p:nvPr/>
        </p:nvSpPr>
        <p:spPr>
          <a:xfrm>
            <a:off x="487035" y="1709443"/>
            <a:ext cx="11534416" cy="34326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pPr>
            <a:r>
              <a:rPr lang="en-GB" sz="2800" b="1" dirty="0">
                <a:solidFill>
                  <a:schemeClr val="accent1">
                    <a:lumMod val="50000"/>
                  </a:schemeClr>
                </a:solidFill>
                <a:latin typeface="Calibri"/>
                <a:ea typeface="Calibri"/>
                <a:cs typeface="Arial"/>
              </a:rPr>
              <a:t>From what you have learned so far, think about:</a:t>
            </a:r>
            <a:endParaRPr lang="en-US" sz="2800" dirty="0">
              <a:solidFill>
                <a:schemeClr val="accent1">
                  <a:lumMod val="50000"/>
                </a:schemeClr>
              </a:solidFill>
              <a:latin typeface="Calibri"/>
              <a:ea typeface="Calibri"/>
              <a:cs typeface="Segoe UI"/>
            </a:endParaRPr>
          </a:p>
          <a:p>
            <a:pPr marL="457200" indent="-457200">
              <a:lnSpc>
                <a:spcPct val="130000"/>
              </a:lnSpc>
              <a:buFont typeface="Arial"/>
              <a:buChar char="•"/>
            </a:pPr>
            <a:r>
              <a:rPr lang="en-GB" sz="2800" dirty="0">
                <a:solidFill>
                  <a:schemeClr val="accent1">
                    <a:lumMod val="50000"/>
                  </a:schemeClr>
                </a:solidFill>
                <a:latin typeface="Calibri"/>
                <a:ea typeface="Calibri"/>
                <a:cs typeface="Arial"/>
              </a:rPr>
              <a:t>How has this made you feel?</a:t>
            </a:r>
          </a:p>
          <a:p>
            <a:pPr marL="457200" indent="-457200">
              <a:lnSpc>
                <a:spcPct val="130000"/>
              </a:lnSpc>
              <a:buFont typeface="Arial"/>
              <a:buChar char="•"/>
            </a:pPr>
            <a:r>
              <a:rPr lang="en-GB" sz="2800" dirty="0">
                <a:solidFill>
                  <a:schemeClr val="accent1">
                    <a:lumMod val="50000"/>
                  </a:schemeClr>
                </a:solidFill>
                <a:latin typeface="Calibri"/>
                <a:ea typeface="Calibri"/>
                <a:cs typeface="Arial"/>
              </a:rPr>
              <a:t>What has this made you think about?</a:t>
            </a:r>
          </a:p>
          <a:p>
            <a:pPr marL="457200" indent="-457200">
              <a:lnSpc>
                <a:spcPct val="130000"/>
              </a:lnSpc>
              <a:buFont typeface="Arial"/>
              <a:buChar char="•"/>
            </a:pPr>
            <a:r>
              <a:rPr lang="en-GB" sz="2800" dirty="0">
                <a:solidFill>
                  <a:schemeClr val="accent1">
                    <a:lumMod val="50000"/>
                  </a:schemeClr>
                </a:solidFill>
                <a:latin typeface="Calibri"/>
                <a:ea typeface="Calibri"/>
                <a:cs typeface="Arial"/>
              </a:rPr>
              <a:t>What one action would you like to take forward?</a:t>
            </a:r>
          </a:p>
          <a:p>
            <a:pPr marL="457200" indent="-457200">
              <a:lnSpc>
                <a:spcPct val="130000"/>
              </a:lnSpc>
              <a:buFont typeface="Arial"/>
              <a:buChar char="•"/>
            </a:pPr>
            <a:r>
              <a:rPr lang="en-GB" sz="2800" dirty="0">
                <a:solidFill>
                  <a:schemeClr val="accent1">
                    <a:lumMod val="50000"/>
                  </a:schemeClr>
                </a:solidFill>
                <a:latin typeface="Calibri"/>
                <a:ea typeface="Calibri"/>
                <a:cs typeface="Arial"/>
              </a:rPr>
              <a:t>How can you link what you plan with others in your setting?</a:t>
            </a:r>
          </a:p>
          <a:p>
            <a:pPr marL="457200" indent="-457200">
              <a:lnSpc>
                <a:spcPct val="130000"/>
              </a:lnSpc>
              <a:buFont typeface="Arial"/>
              <a:buChar char="•"/>
            </a:pPr>
            <a:r>
              <a:rPr lang="en-GB" sz="2800" dirty="0">
                <a:solidFill>
                  <a:schemeClr val="accent1">
                    <a:lumMod val="50000"/>
                  </a:schemeClr>
                </a:solidFill>
                <a:latin typeface="Calibri"/>
                <a:ea typeface="Calibri"/>
                <a:cs typeface="Arial"/>
              </a:rPr>
              <a:t>How will you know that this learning has made a difference?</a:t>
            </a:r>
          </a:p>
        </p:txBody>
      </p:sp>
    </p:spTree>
    <p:extLst>
      <p:ext uri="{BB962C8B-B14F-4D97-AF65-F5344CB8AC3E}">
        <p14:creationId xmlns:p14="http://schemas.microsoft.com/office/powerpoint/2010/main" val="4161061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Box 1"/>
          <p:cNvSpPr txBox="1">
            <a:spLocks noGrp="1" noChangeArrowheads="1"/>
          </p:cNvSpPr>
          <p:nvPr>
            <p:ph type="title" idx="4294967295"/>
          </p:nvPr>
        </p:nvSpPr>
        <p:spPr bwMode="auto">
          <a:xfrm>
            <a:off x="520086" y="623280"/>
            <a:ext cx="6304089" cy="707886"/>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8080"/>
                </a:solidFill>
                <a:effectLst/>
                <a:uLnTx/>
                <a:uFillTx/>
                <a:latin typeface="Calibri"/>
                <a:ea typeface="ＭＳ Ｐゴシック"/>
                <a:cs typeface="Arial"/>
              </a:rPr>
              <a:t>We value your feedback</a:t>
            </a:r>
            <a:endParaRPr lang="en-GB" sz="4000" b="1" i="0" u="none" strike="noStrike" kern="1200" cap="none" spc="0" normalizeH="0" baseline="0" noProof="0" dirty="0">
              <a:ln>
                <a:noFill/>
              </a:ln>
              <a:solidFill>
                <a:srgbClr val="008080"/>
              </a:solidFill>
              <a:effectLst/>
              <a:uLnTx/>
              <a:uFillTx/>
              <a:latin typeface="Calibri"/>
              <a:ea typeface="ＭＳ Ｐゴシック" pitchFamily="34" charset="-128"/>
              <a:cs typeface="Arial"/>
            </a:endParaRPr>
          </a:p>
        </p:txBody>
      </p:sp>
      <p:sp>
        <p:nvSpPr>
          <p:cNvPr id="2" name="TextBox 1">
            <a:extLst>
              <a:ext uri="{FF2B5EF4-FFF2-40B4-BE49-F238E27FC236}">
                <a16:creationId xmlns:a16="http://schemas.microsoft.com/office/drawing/2014/main" id="{20B3CDD1-A1DE-D766-9D97-76F31AC9D1D4}"/>
              </a:ext>
            </a:extLst>
          </p:cNvPr>
          <p:cNvSpPr txBox="1"/>
          <p:nvPr/>
        </p:nvSpPr>
        <p:spPr>
          <a:xfrm>
            <a:off x="519301" y="1711180"/>
            <a:ext cx="6695182" cy="46209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lnSpc>
                <a:spcPct val="150000"/>
              </a:lnSpc>
              <a:spcBef>
                <a:spcPts val="0"/>
              </a:spcBef>
              <a:spcAft>
                <a:spcPts val="0"/>
              </a:spcAft>
              <a:buClrTx/>
              <a:buSzTx/>
              <a:tabLst/>
              <a:defRPr/>
            </a:pPr>
            <a:r>
              <a:rPr kumimoji="0" lang="en-GB" sz="2400" b="0" i="0" u="none" strike="noStrike" kern="1200" cap="none" spc="0" normalizeH="0" baseline="0" noProof="0" dirty="0">
                <a:ln>
                  <a:noFill/>
                </a:ln>
                <a:solidFill>
                  <a:prstClr val="black"/>
                </a:solidFill>
                <a:effectLst/>
                <a:uLnTx/>
                <a:uFillTx/>
                <a:latin typeface="Calibri"/>
                <a:ea typeface="Calibri"/>
                <a:cs typeface="Arial"/>
              </a:rPr>
              <a:t>Education Scotland is taking feedback on these resources so that we can continue improving our professional learning resources.</a:t>
            </a:r>
            <a:endParaRPr lang="en-US" sz="2400" dirty="0">
              <a:solidFill>
                <a:prstClr val="black"/>
              </a:solidFill>
              <a:latin typeface="Calibri"/>
              <a:ea typeface="Calibri"/>
              <a:cs typeface="Calibri"/>
            </a:endParaRPr>
          </a:p>
          <a:p>
            <a:pPr marR="0" lvl="0" algn="l" defTabSz="914400" rtl="0" eaLnBrk="1" fontAlgn="auto" latinLnBrk="0" hangingPunct="1">
              <a:lnSpc>
                <a:spcPct val="150000"/>
              </a:lnSpc>
              <a:spcBef>
                <a:spcPts val="600"/>
              </a:spcBef>
              <a:spcAft>
                <a:spcPts val="600"/>
              </a:spcAft>
              <a:buClrTx/>
              <a:buSzTx/>
              <a:tabLst/>
              <a:defRPr/>
            </a:pPr>
            <a:r>
              <a:rPr kumimoji="0" lang="en-GB" sz="2400" b="1" i="0" u="none" strike="noStrike" kern="1200" cap="none" spc="0" normalizeH="0" baseline="0" noProof="0" dirty="0">
                <a:ln>
                  <a:noFill/>
                </a:ln>
                <a:solidFill>
                  <a:prstClr val="black"/>
                </a:solidFill>
                <a:effectLst/>
                <a:uLnTx/>
                <a:uFillTx/>
                <a:latin typeface="Calibri"/>
                <a:ea typeface="Calibri"/>
                <a:cs typeface="Arial"/>
              </a:rPr>
              <a:t>Your feedback could help us improve this resource</a:t>
            </a:r>
            <a:endParaRPr lang="en-GB" sz="2400" b="1" i="0" u="none" strike="noStrike" kern="1200" cap="none" spc="0" normalizeH="0" baseline="0" noProof="0" dirty="0">
              <a:ln>
                <a:noFill/>
              </a:ln>
              <a:solidFill>
                <a:prstClr val="black"/>
              </a:solidFill>
              <a:effectLst/>
              <a:uLnTx/>
              <a:uFillTx/>
              <a:latin typeface="Calibri"/>
              <a:ea typeface="Calibri"/>
              <a:cs typeface="Arial"/>
            </a:endParaRPr>
          </a:p>
          <a:p>
            <a:pPr marR="0" lvl="0" algn="l" defTabSz="914400" rtl="0" eaLnBrk="1" fontAlgn="auto" latinLnBrk="0" hangingPunct="1">
              <a:lnSpc>
                <a:spcPct val="150000"/>
              </a:lnSpc>
              <a:spcBef>
                <a:spcPts val="0"/>
              </a:spcBef>
              <a:spcAft>
                <a:spcPts val="0"/>
              </a:spcAft>
              <a:buClrTx/>
              <a:buSzTx/>
              <a:tabLst/>
              <a:defRPr/>
            </a:pPr>
            <a:r>
              <a:rPr kumimoji="0" lang="en-GB" sz="2400" b="0" i="0" u="none" strike="noStrike" kern="1200" cap="none" spc="0" normalizeH="0" baseline="0" noProof="0" dirty="0">
                <a:ln>
                  <a:noFill/>
                </a:ln>
                <a:solidFill>
                  <a:prstClr val="black"/>
                </a:solidFill>
                <a:effectLst/>
                <a:uLnTx/>
                <a:uFillTx/>
                <a:latin typeface="Calibri"/>
                <a:ea typeface="Calibri"/>
                <a:cs typeface="Arial"/>
              </a:rPr>
              <a:t>Please complete this short form, using the link or QR code, to let us know what you thought of it and any suggestions you have on how it could be improved</a:t>
            </a:r>
            <a:r>
              <a:rPr lang="en-GB" sz="2400" dirty="0">
                <a:solidFill>
                  <a:prstClr val="black"/>
                </a:solidFill>
                <a:latin typeface="Calibri"/>
                <a:ea typeface="Calibri"/>
                <a:cs typeface="Arial"/>
              </a:rPr>
              <a:t>.</a:t>
            </a:r>
            <a:r>
              <a:rPr kumimoji="0" lang="en-GB" sz="2400" b="0" i="0" u="none" strike="noStrike" kern="1200" cap="none" spc="0" normalizeH="0" baseline="0" noProof="0" dirty="0">
                <a:ln>
                  <a:noFill/>
                </a:ln>
                <a:solidFill>
                  <a:prstClr val="black"/>
                </a:solidFill>
                <a:effectLst/>
                <a:uLnTx/>
                <a:uFillTx/>
                <a:latin typeface="Calibri"/>
                <a:ea typeface="Calibri"/>
                <a:cs typeface="Arial"/>
              </a:rPr>
              <a:t> </a:t>
            </a:r>
            <a:endParaRPr lang="en-US" sz="2400" b="0" i="0" u="none" strike="noStrike" kern="1200" cap="none" spc="0" normalizeH="0" baseline="0" noProof="0" dirty="0">
              <a:ln>
                <a:noFill/>
              </a:ln>
              <a:solidFill>
                <a:prstClr val="black"/>
              </a:solidFill>
              <a:effectLst/>
              <a:uLnTx/>
              <a:uFillTx/>
              <a:latin typeface="Calibri"/>
              <a:ea typeface="Calibri"/>
              <a:cs typeface="Segoe UI"/>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GB" sz="2400" b="1" i="0" u="none" strike="noStrike" kern="1200" cap="none" spc="0" normalizeH="0" baseline="0" noProof="0" dirty="0">
              <a:ln>
                <a:noFill/>
              </a:ln>
              <a:solidFill>
                <a:prstClr val="black"/>
              </a:solidFill>
              <a:effectLst/>
              <a:uLnTx/>
              <a:uFillTx/>
              <a:latin typeface="Calibri"/>
              <a:ea typeface="Calibri"/>
              <a:cs typeface="Arial"/>
            </a:endParaRPr>
          </a:p>
        </p:txBody>
      </p:sp>
      <p:sp>
        <p:nvSpPr>
          <p:cNvPr id="7" name="TextBox 6">
            <a:extLst>
              <a:ext uri="{FF2B5EF4-FFF2-40B4-BE49-F238E27FC236}">
                <a16:creationId xmlns:a16="http://schemas.microsoft.com/office/drawing/2014/main" id="{689B5DA9-7EB1-6512-7768-8CC6D2B5FF9E}"/>
              </a:ext>
            </a:extLst>
          </p:cNvPr>
          <p:cNvSpPr txBox="1"/>
          <p:nvPr/>
        </p:nvSpPr>
        <p:spPr>
          <a:xfrm>
            <a:off x="8254650" y="5791247"/>
            <a:ext cx="360914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defRPr/>
            </a:pPr>
            <a:r>
              <a:rPr lang="en-GB" sz="2400" dirty="0">
                <a:ea typeface="+mn-lt"/>
                <a:cs typeface="+mn-lt"/>
                <a:hlinkClick r:id="rId3"/>
              </a:rPr>
              <a:t>framework feedback form</a:t>
            </a:r>
            <a:r>
              <a:rPr lang="en-GB" sz="2400" dirty="0">
                <a:ea typeface="+mn-lt"/>
                <a:cs typeface="+mn-lt"/>
              </a:rPr>
              <a:t> </a:t>
            </a:r>
            <a:endParaRPr lang="en-US" sz="2400" dirty="0">
              <a:ea typeface="Calibri"/>
              <a:cs typeface="Calibri"/>
            </a:endParaRPr>
          </a:p>
        </p:txBody>
      </p:sp>
      <p:pic>
        <p:nvPicPr>
          <p:cNvPr id="3" name="Picture 2" descr="This is the Education Scotland, Inclusion, Wellbeing and Equalities logo. It is  blue green and yellow. ">
            <a:extLst>
              <a:ext uri="{FF2B5EF4-FFF2-40B4-BE49-F238E27FC236}">
                <a16:creationId xmlns:a16="http://schemas.microsoft.com/office/drawing/2014/main" id="{CA53A986-820B-2304-0136-5A8FED92DD26}"/>
              </a:ext>
            </a:extLst>
          </p:cNvPr>
          <p:cNvPicPr>
            <a:picLocks noChangeAspect="1"/>
          </p:cNvPicPr>
          <p:nvPr/>
        </p:nvPicPr>
        <p:blipFill>
          <a:blip r:embed="rId4"/>
          <a:stretch>
            <a:fillRect/>
          </a:stretch>
        </p:blipFill>
        <p:spPr>
          <a:xfrm>
            <a:off x="10604893" y="620517"/>
            <a:ext cx="1258363" cy="650317"/>
          </a:xfrm>
          <a:prstGeom prst="rect">
            <a:avLst/>
          </a:prstGeom>
        </p:spPr>
      </p:pic>
      <p:pic>
        <p:nvPicPr>
          <p:cNvPr id="4" name="Picture 3">
            <a:extLst>
              <a:ext uri="{FF2B5EF4-FFF2-40B4-BE49-F238E27FC236}">
                <a16:creationId xmlns:a16="http://schemas.microsoft.com/office/drawing/2014/main" id="{AF238CC9-8A98-3CD7-79DF-E847752F0B8D}"/>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50473" y="1715469"/>
            <a:ext cx="3610804" cy="3705639"/>
          </a:xfrm>
          <a:prstGeom prst="rect">
            <a:avLst/>
          </a:prstGeom>
        </p:spPr>
      </p:pic>
    </p:spTree>
    <p:extLst>
      <p:ext uri="{BB962C8B-B14F-4D97-AF65-F5344CB8AC3E}">
        <p14:creationId xmlns:p14="http://schemas.microsoft.com/office/powerpoint/2010/main" val="30744374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F35B99D-AA67-6B11-1C33-1BB2F2BFF432}"/>
              </a:ext>
            </a:extLst>
          </p:cNvPr>
          <p:cNvSpPr>
            <a:spLocks noGrp="1"/>
          </p:cNvSpPr>
          <p:nvPr>
            <p:ph type="title"/>
          </p:nvPr>
        </p:nvSpPr>
        <p:spPr>
          <a:xfrm>
            <a:off x="410411" y="445334"/>
            <a:ext cx="6144126" cy="1285458"/>
          </a:xfrm>
        </p:spPr>
        <p:txBody>
          <a:bodyPr>
            <a:normAutofit fontScale="90000"/>
          </a:bodyPr>
          <a:lstStyle/>
          <a:p>
            <a:r>
              <a:rPr lang="en-GB" b="1" dirty="0">
                <a:solidFill>
                  <a:srgbClr val="008080"/>
                </a:solidFill>
                <a:latin typeface="Calibri"/>
                <a:ea typeface="Calibri Light"/>
                <a:cs typeface="Calibri Light"/>
              </a:rPr>
              <a:t>Contact Education Scotland</a:t>
            </a:r>
          </a:p>
        </p:txBody>
      </p:sp>
      <p:pic>
        <p:nvPicPr>
          <p:cNvPr id="4" name="Picture 3" descr="This is the Education Scotland logo. It is blue green and yellow."/>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188144" y="438744"/>
            <a:ext cx="2604792" cy="1131025"/>
          </a:xfrm>
          <a:prstGeom prst="rect">
            <a:avLst/>
          </a:prstGeom>
        </p:spPr>
      </p:pic>
      <p:sp>
        <p:nvSpPr>
          <p:cNvPr id="3" name="Content Placeholder 2"/>
          <p:cNvSpPr>
            <a:spLocks noGrp="1"/>
          </p:cNvSpPr>
          <p:nvPr>
            <p:ph idx="1"/>
          </p:nvPr>
        </p:nvSpPr>
        <p:spPr>
          <a:xfrm>
            <a:off x="404276" y="1728332"/>
            <a:ext cx="10827033" cy="3573915"/>
          </a:xfrm>
        </p:spPr>
        <p:txBody>
          <a:bodyPr vert="horz" lIns="91440" tIns="45720" rIns="91440" bIns="45720" rtlCol="0" anchor="t">
            <a:noAutofit/>
          </a:bodyPr>
          <a:lstStyle/>
          <a:p>
            <a:pPr marL="0" indent="0">
              <a:buNone/>
            </a:pPr>
            <a:r>
              <a:rPr lang="en-US" sz="2400" dirty="0"/>
              <a:t>Denholm House</a:t>
            </a:r>
            <a:endParaRPr lang="en-GB" sz="2400" dirty="0">
              <a:ea typeface="Calibri" panose="020F0502020204030204"/>
              <a:cs typeface="Calibri" panose="020F0502020204030204"/>
            </a:endParaRPr>
          </a:p>
          <a:p>
            <a:pPr marL="0" indent="0">
              <a:buNone/>
            </a:pPr>
            <a:r>
              <a:rPr lang="en-US" sz="2400" dirty="0" err="1"/>
              <a:t>Almondvale</a:t>
            </a:r>
            <a:r>
              <a:rPr lang="en-US" sz="2400" dirty="0"/>
              <a:t> Business Park</a:t>
            </a:r>
            <a:endParaRPr lang="en-GB" sz="2400" dirty="0">
              <a:ea typeface="Calibri" panose="020F0502020204030204"/>
              <a:cs typeface="Calibri" panose="020F0502020204030204"/>
            </a:endParaRPr>
          </a:p>
          <a:p>
            <a:pPr marL="0" indent="0">
              <a:buNone/>
            </a:pPr>
            <a:r>
              <a:rPr lang="en-US" sz="2400" dirty="0" err="1"/>
              <a:t>Almondvale</a:t>
            </a:r>
            <a:r>
              <a:rPr lang="en-US" sz="2400" dirty="0"/>
              <a:t> Way</a:t>
            </a:r>
            <a:endParaRPr lang="en-GB" sz="2400" dirty="0">
              <a:ea typeface="Calibri" panose="020F0502020204030204"/>
              <a:cs typeface="Calibri" panose="020F0502020204030204"/>
            </a:endParaRPr>
          </a:p>
          <a:p>
            <a:pPr marL="0" indent="0">
              <a:spcBef>
                <a:spcPts val="1200"/>
              </a:spcBef>
              <a:spcAft>
                <a:spcPts val="1200"/>
              </a:spcAft>
              <a:buNone/>
            </a:pPr>
            <a:r>
              <a:rPr lang="en-US" sz="2400" dirty="0"/>
              <a:t>Livingston EH54 6GA</a:t>
            </a:r>
            <a:endParaRPr lang="en-GB" sz="2400" dirty="0">
              <a:ea typeface="Calibri" panose="020F0502020204030204"/>
              <a:cs typeface="Calibri" panose="020F0502020204030204"/>
            </a:endParaRPr>
          </a:p>
          <a:p>
            <a:pPr marL="0" indent="0">
              <a:lnSpc>
                <a:spcPct val="100000"/>
              </a:lnSpc>
              <a:spcBef>
                <a:spcPts val="600"/>
              </a:spcBef>
              <a:spcAft>
                <a:spcPts val="600"/>
              </a:spcAft>
              <a:buNone/>
            </a:pPr>
            <a:r>
              <a:rPr lang="en-US" sz="2400" b="1" dirty="0"/>
              <a:t>Telephone:  </a:t>
            </a:r>
            <a:r>
              <a:rPr lang="en-US" sz="2400" dirty="0">
                <a:hlinkClick r:id="rId4"/>
              </a:rPr>
              <a:t>+44 (0)131 244 5000</a:t>
            </a:r>
            <a:endParaRPr lang="en-GB" sz="2400" dirty="0">
              <a:ea typeface="Calibri" panose="020F0502020204030204"/>
              <a:cs typeface="Calibri" panose="020F0502020204030204"/>
            </a:endParaRPr>
          </a:p>
          <a:p>
            <a:pPr marL="0" indent="0">
              <a:lnSpc>
                <a:spcPct val="100000"/>
              </a:lnSpc>
              <a:spcBef>
                <a:spcPts val="600"/>
              </a:spcBef>
              <a:spcAft>
                <a:spcPts val="600"/>
              </a:spcAft>
              <a:buNone/>
            </a:pPr>
            <a:r>
              <a:rPr lang="en-US" sz="2400" b="1" dirty="0"/>
              <a:t>Email:    </a:t>
            </a:r>
            <a:r>
              <a:rPr lang="en-US" sz="2400" dirty="0">
                <a:hlinkClick r:id="rId5"/>
              </a:rPr>
              <a:t>enquiries@educationscotland.gsi.gov.uk</a:t>
            </a:r>
            <a:endParaRPr lang="en-GB" sz="2400" dirty="0">
              <a:ea typeface="Calibri" panose="020F0502020204030204"/>
              <a:cs typeface="Calibri" panose="020F0502020204030204"/>
            </a:endParaRPr>
          </a:p>
          <a:p>
            <a:pPr marL="0" indent="0">
              <a:lnSpc>
                <a:spcPct val="100000"/>
              </a:lnSpc>
              <a:spcBef>
                <a:spcPts val="600"/>
              </a:spcBef>
              <a:spcAft>
                <a:spcPts val="600"/>
              </a:spcAft>
              <a:buNone/>
            </a:pPr>
            <a:r>
              <a:rPr lang="en-US" sz="2400" b="1" dirty="0">
                <a:ea typeface="Calibri" panose="020F0502020204030204"/>
                <a:cs typeface="Calibri" panose="020F0502020204030204"/>
              </a:rPr>
              <a:t>Website: </a:t>
            </a:r>
            <a:r>
              <a:rPr lang="en-US" sz="2400" dirty="0">
                <a:ea typeface="Calibri" panose="020F0502020204030204"/>
                <a:cs typeface="Calibri" panose="020F0502020204030204"/>
              </a:rPr>
              <a:t>  </a:t>
            </a:r>
            <a:r>
              <a:rPr lang="en-US" sz="2400" dirty="0">
                <a:ea typeface="+mn-lt"/>
                <a:cs typeface="+mn-lt"/>
                <a:hlinkClick r:id="rId6"/>
              </a:rPr>
              <a:t>Inclusion, wellbeing and equalities framework | Education Scotland</a:t>
            </a:r>
          </a:p>
          <a:p>
            <a:pPr marL="0" indent="0">
              <a:buNone/>
            </a:pPr>
            <a:endParaRPr lang="en-GB" sz="2000" dirty="0">
              <a:ea typeface="Calibri" panose="020F0502020204030204"/>
              <a:cs typeface="Calibri" panose="020F0502020204030204"/>
            </a:endParaRPr>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668" y="5308188"/>
            <a:ext cx="12209380" cy="3105484"/>
          </a:xfrm>
          <a:prstGeom prst="rect">
            <a:avLst/>
          </a:prstGeom>
        </p:spPr>
      </p:pic>
    </p:spTree>
    <p:extLst>
      <p:ext uri="{BB962C8B-B14F-4D97-AF65-F5344CB8AC3E}">
        <p14:creationId xmlns:p14="http://schemas.microsoft.com/office/powerpoint/2010/main" val="4135487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ba8486d-5091-4fcd-90a0-df572133b9ca">
      <UserInfo>
        <DisplayName>Hayley McMurray</DisplayName>
        <AccountId>51</AccountId>
        <AccountType/>
      </UserInfo>
    </SharedWithUsers>
    <lcf76f155ced4ddcb4097134ff3c332f xmlns="746742a9-c14a-45a3-8a0e-1017e1c21c89">
      <Terms xmlns="http://schemas.microsoft.com/office/infopath/2007/PartnerControls"/>
    </lcf76f155ced4ddcb4097134ff3c332f>
    <TaxCatchAll xmlns="bba8486d-5091-4fcd-90a0-df572133b9c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44AE450EBDC14E85AAFAF90FE82E59" ma:contentTypeVersion="14" ma:contentTypeDescription="Create a new document." ma:contentTypeScope="" ma:versionID="b0731c46a7f5ad478da1375ea2df6bfa">
  <xsd:schema xmlns:xsd="http://www.w3.org/2001/XMLSchema" xmlns:xs="http://www.w3.org/2001/XMLSchema" xmlns:p="http://schemas.microsoft.com/office/2006/metadata/properties" xmlns:ns2="746742a9-c14a-45a3-8a0e-1017e1c21c89" xmlns:ns3="bba8486d-5091-4fcd-90a0-df572133b9ca" targetNamespace="http://schemas.microsoft.com/office/2006/metadata/properties" ma:root="true" ma:fieldsID="9a64d9b55aa22198ba4e239968e1ee82" ns2:_="" ns3:_="">
    <xsd:import namespace="746742a9-c14a-45a3-8a0e-1017e1c21c89"/>
    <xsd:import namespace="bba8486d-5091-4fcd-90a0-df572133b9c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6742a9-c14a-45a3-8a0e-1017e1c21c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94d5e3d-88e3-4c55-b684-1c81dd55b717"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ba8486d-5091-4fcd-90a0-df572133b9c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4f62769-d777-4abe-8eea-69707d5e3507}" ma:internalName="TaxCatchAll" ma:showField="CatchAllData" ma:web="bba8486d-5091-4fcd-90a0-df572133b9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EB318E-5E52-485C-BD04-44E97AEFB289}">
  <ds:schemaRefs>
    <ds:schemaRef ds:uri="http://purl.org/dc/elements/1.1/"/>
    <ds:schemaRef ds:uri="http://schemas.microsoft.com/office/2006/documentManagement/types"/>
    <ds:schemaRef ds:uri="http://schemas.microsoft.com/office/infopath/2007/PartnerControls"/>
    <ds:schemaRef ds:uri="746742a9-c14a-45a3-8a0e-1017e1c21c89"/>
    <ds:schemaRef ds:uri="http://schemas.openxmlformats.org/package/2006/metadata/core-properties"/>
    <ds:schemaRef ds:uri="http://purl.org/dc/dcmitype/"/>
    <ds:schemaRef ds:uri="bba8486d-5091-4fcd-90a0-df572133b9ca"/>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D73F8026-F7AB-4DF3-874E-EF702B94AA42}">
  <ds:schemaRefs>
    <ds:schemaRef ds:uri="http://schemas.microsoft.com/sharepoint/v3/contenttype/forms"/>
  </ds:schemaRefs>
</ds:datastoreItem>
</file>

<file path=customXml/itemProps3.xml><?xml version="1.0" encoding="utf-8"?>
<ds:datastoreItem xmlns:ds="http://schemas.openxmlformats.org/officeDocument/2006/customXml" ds:itemID="{907DE163-0738-4BB8-B5D9-2862251E0D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6742a9-c14a-45a3-8a0e-1017e1c21c89"/>
    <ds:schemaRef ds:uri="bba8486d-5091-4fcd-90a0-df572133b9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ef77447-1083-4dec-b89f-27c765076840}" enabled="0" method="" siteId="{0ef77447-1083-4dec-b89f-27c765076840}" removed="1"/>
</clbl:labelList>
</file>

<file path=docProps/app.xml><?xml version="1.0" encoding="utf-8"?>
<Properties xmlns="http://schemas.openxmlformats.org/officeDocument/2006/extended-properties" xmlns:vt="http://schemas.openxmlformats.org/officeDocument/2006/docPropsVTypes">
  <TotalTime>12130</TotalTime>
  <Words>1415</Words>
  <Application>Microsoft Office PowerPoint</Application>
  <PresentationFormat>Widescreen</PresentationFormat>
  <Paragraphs>149</Paragraphs>
  <Slides>20</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Calibri Light</vt:lpstr>
      <vt:lpstr>inherit</vt:lpstr>
      <vt:lpstr>Segoe UI</vt:lpstr>
      <vt:lpstr>Office Theme</vt:lpstr>
      <vt:lpstr>Inclusion Wellbeing and Equalities Professional Learning Framework  Solution-oriented principles</vt:lpstr>
      <vt:lpstr>Interconnectivity </vt:lpstr>
      <vt:lpstr>National Model for Professional Learning</vt:lpstr>
      <vt:lpstr>Welcome </vt:lpstr>
      <vt:lpstr>Being solution-oriented means</vt:lpstr>
      <vt:lpstr>The Solution-Oriented Principles</vt:lpstr>
      <vt:lpstr>1. Listen to the person, hear their story</vt:lpstr>
      <vt:lpstr>2.  Everyone has the strengths and resources to             make changes </vt:lpstr>
      <vt:lpstr>3. Everyone has their own way of solving      problems</vt:lpstr>
      <vt:lpstr>4. No sign up, no change      Collaboration enhances change</vt:lpstr>
      <vt:lpstr>5. Language shapes and molds how we make      sense of the world</vt:lpstr>
      <vt:lpstr>6. A focus on future possibilities and      solutions enhances change</vt:lpstr>
      <vt:lpstr>7. There are always exceptions to the problem</vt:lpstr>
      <vt:lpstr>8. Small changes can lead to bigger changes</vt:lpstr>
      <vt:lpstr>9. If it works do more of it; if it doesn’t,      do something different</vt:lpstr>
      <vt:lpstr>10. The problem is the problem, not the         person</vt:lpstr>
      <vt:lpstr>Basic do’s and don’ts for being solution-oriented </vt:lpstr>
      <vt:lpstr>Final Reflection</vt:lpstr>
      <vt:lpstr>We value your feedback</vt:lpstr>
      <vt:lpstr>Contact Education Scotland</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Pauline Lynch</dc:creator>
  <cp:lastModifiedBy>Education Scotland</cp:lastModifiedBy>
  <cp:revision>742</cp:revision>
  <dcterms:created xsi:type="dcterms:W3CDTF">2024-02-07T08:35:50Z</dcterms:created>
  <dcterms:modified xsi:type="dcterms:W3CDTF">2026-09-24T09:14:28Z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0x010100E244AE450EBDC14E85AAFAF90FE82E59</vt:lpwstr>
  </property>
  <property fmtid="{D5CDD505-2E9C-101B-9397-08002B2CF9AE}" pid="3" name="Order">
    <vt:r8>5900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