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2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143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62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416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113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2782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00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5193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3841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382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417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294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A4006-A388-454A-AAE3-90AB0B63CFD5}" type="datetimeFigureOut">
              <a:rPr lang="en-GB" smtClean="0"/>
              <a:t>10/12/2018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9C84F7-6A17-438E-BF0B-A7B5EFB116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233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6</a:t>
            </a:r>
            <a:r>
              <a:rPr lang="en-GB" dirty="0" smtClean="0"/>
              <a:t> Figure Grid References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670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Ordnance Survey Maps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horizontal lines that run across a map are called </a:t>
            </a:r>
            <a:r>
              <a:rPr lang="en-GB" b="1" dirty="0" smtClean="0"/>
              <a:t>northings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they increase in value as they go up the map from the bottom.</a:t>
            </a:r>
            <a:br>
              <a:rPr lang="en-GB" dirty="0" smtClean="0"/>
            </a:br>
            <a:endParaRPr lang="en-GB" dirty="0" smtClean="0"/>
          </a:p>
          <a:p>
            <a:r>
              <a:rPr lang="en-GB" dirty="0" smtClean="0"/>
              <a:t>The vertical lines that run across a map are called </a:t>
            </a:r>
            <a:r>
              <a:rPr lang="en-GB" b="1" dirty="0" smtClean="0"/>
              <a:t>eastings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they increase in value as they go across the map from left to right.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39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4 – figure grid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It is </a:t>
            </a:r>
            <a:r>
              <a:rPr lang="en-GB" dirty="0" smtClean="0"/>
              <a:t>straightforward </a:t>
            </a:r>
            <a:r>
              <a:rPr lang="en-GB" dirty="0"/>
              <a:t>to find a </a:t>
            </a:r>
            <a:r>
              <a:rPr lang="en-GB" dirty="0" smtClean="0"/>
              <a:t>specific </a:t>
            </a:r>
            <a:r>
              <a:rPr lang="en-GB" dirty="0"/>
              <a:t>place using a grid reference.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Grid </a:t>
            </a:r>
            <a:r>
              <a:rPr lang="en-GB" dirty="0"/>
              <a:t>references are easy if you can remember that you always have to go </a:t>
            </a:r>
            <a:r>
              <a:rPr lang="en-GB" b="1" dirty="0"/>
              <a:t>along the corridor </a:t>
            </a:r>
            <a:r>
              <a:rPr lang="en-GB" dirty="0"/>
              <a:t>before you go </a:t>
            </a:r>
            <a:r>
              <a:rPr lang="en-GB" b="1" dirty="0"/>
              <a:t>up the stairs</a:t>
            </a:r>
            <a:r>
              <a:rPr lang="en-GB" dirty="0"/>
              <a:t>.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To </a:t>
            </a:r>
            <a:r>
              <a:rPr lang="en-GB" dirty="0"/>
              <a:t>find the number of a square first use the eastings to go along the corridor until you come to the bottom left-hand corner of the square you </a:t>
            </a:r>
            <a:r>
              <a:rPr lang="en-GB" dirty="0" smtClean="0"/>
              <a:t>want.  Write </a:t>
            </a:r>
            <a:r>
              <a:rPr lang="en-GB" dirty="0"/>
              <a:t>this two-figure number down. 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- Then </a:t>
            </a:r>
            <a:r>
              <a:rPr lang="en-GB" dirty="0"/>
              <a:t>use the northing to go up the stairs until you find the same corner. Put this two‑figure number after your first one and you now have the four-figure grid </a:t>
            </a:r>
            <a:r>
              <a:rPr lang="en-GB" dirty="0" smtClean="0"/>
              <a:t>reference.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10227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6 Figure Grid 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Finding a 6 figure grid reference 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Sometimes you want to find the location of something more accurately than a whole square.</a:t>
            </a:r>
          </a:p>
          <a:p>
            <a:r>
              <a:rPr lang="en-GB" dirty="0"/>
              <a:t>You have </a:t>
            </a:r>
            <a:r>
              <a:rPr lang="en-GB" dirty="0" smtClean="0"/>
              <a:t>to imagine </a:t>
            </a:r>
            <a:r>
              <a:rPr lang="en-GB" dirty="0"/>
              <a:t>that that one box identified in </a:t>
            </a:r>
            <a:r>
              <a:rPr lang="en-GB" dirty="0" smtClean="0"/>
              <a:t>a </a:t>
            </a:r>
            <a:r>
              <a:rPr lang="en-GB" dirty="0"/>
              <a:t>four figure grid reference is broken down into smaller squares – 10 x 10 squares, which are marked all around the edges of your map</a:t>
            </a:r>
            <a:r>
              <a:rPr lang="en-GB" dirty="0" smtClean="0"/>
              <a:t>. (see next slide)</a:t>
            </a:r>
            <a:endParaRPr lang="en-GB" dirty="0"/>
          </a:p>
          <a:p>
            <a:r>
              <a:rPr lang="en-GB" dirty="0"/>
              <a:t>Starting with “0” as the number of the first box – count across from the Easting line to where you are and add this to your Easting number of your four figure grid reference.</a:t>
            </a:r>
          </a:p>
          <a:p>
            <a:r>
              <a:rPr lang="en-GB" dirty="0"/>
              <a:t>Then you do the same with the Northing – starting with “0” in the first box – count up how many squares you are from the bottom northing line of the square.</a:t>
            </a:r>
          </a:p>
          <a:p>
            <a:r>
              <a:rPr lang="en-GB" dirty="0"/>
              <a:t>Putting these together you have your six figure grid </a:t>
            </a:r>
            <a:r>
              <a:rPr lang="en-GB" dirty="0" smtClean="0"/>
              <a:t>reference.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27995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644538" y="1123405"/>
            <a:ext cx="4872446" cy="4624252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3422468" y="6048103"/>
            <a:ext cx="6139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21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8225245" y="6048103"/>
            <a:ext cx="5138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22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2971799" y="5562991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37  0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2952204" y="938739"/>
            <a:ext cx="901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38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146766" y="2312126"/>
            <a:ext cx="185492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b="1" dirty="0" smtClean="0"/>
              <a:t>A</a:t>
            </a:r>
            <a:endParaRPr lang="en-GB" sz="6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9313817" y="2455817"/>
            <a:ext cx="1567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A= 21,37</a:t>
            </a:r>
            <a:endParaRPr lang="en-GB" sz="2800" dirty="0"/>
          </a:p>
        </p:txBody>
      </p:sp>
      <p:cxnSp>
        <p:nvCxnSpPr>
          <p:cNvPr id="10" name="Straight Connector 9"/>
          <p:cNvCxnSpPr>
            <a:stCxn id="2" idx="0"/>
            <a:endCxn id="2" idx="2"/>
          </p:cNvCxnSpPr>
          <p:nvPr/>
        </p:nvCxnSpPr>
        <p:spPr>
          <a:xfrm>
            <a:off x="6080761" y="1123405"/>
            <a:ext cx="0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2" idx="3"/>
            <a:endCxn id="2" idx="1"/>
          </p:cNvCxnSpPr>
          <p:nvPr/>
        </p:nvCxnSpPr>
        <p:spPr>
          <a:xfrm flipH="1">
            <a:off x="3644538" y="3435531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4167051" y="1123405"/>
            <a:ext cx="26126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572000" y="1123405"/>
            <a:ext cx="65314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5016137" y="1123405"/>
            <a:ext cx="26126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5538651" y="1123405"/>
            <a:ext cx="52252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583680" y="1123405"/>
            <a:ext cx="39189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7001691" y="1123405"/>
            <a:ext cx="0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406640" y="1123405"/>
            <a:ext cx="39189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7916091" y="1123405"/>
            <a:ext cx="65315" cy="46242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3644538" y="1567543"/>
            <a:ext cx="4872446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644538" y="1998617"/>
            <a:ext cx="4872446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644538" y="2455817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3644538" y="2979037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644538" y="3879669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3644538" y="4297680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3644538" y="4767943"/>
            <a:ext cx="487244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3644538" y="5238206"/>
            <a:ext cx="4872446" cy="130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5-Point Star 49"/>
          <p:cNvSpPr/>
          <p:nvPr/>
        </p:nvSpPr>
        <p:spPr>
          <a:xfrm>
            <a:off x="5368834" y="2819957"/>
            <a:ext cx="365760" cy="27594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5-Point Star 50"/>
          <p:cNvSpPr/>
          <p:nvPr/>
        </p:nvSpPr>
        <p:spPr>
          <a:xfrm>
            <a:off x="9189723" y="3360280"/>
            <a:ext cx="352697" cy="434314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TextBox 51"/>
          <p:cNvSpPr txBox="1"/>
          <p:nvPr/>
        </p:nvSpPr>
        <p:spPr>
          <a:xfrm>
            <a:off x="9679577" y="3360280"/>
            <a:ext cx="16197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sz="2800" dirty="0" smtClean="0"/>
              <a:t>21</a:t>
            </a:r>
            <a:r>
              <a:rPr lang="en-GB" sz="2800" u="sng" dirty="0" smtClean="0"/>
              <a:t>4</a:t>
            </a:r>
            <a:r>
              <a:rPr lang="en-GB" sz="2800" dirty="0" smtClean="0"/>
              <a:t>,37</a:t>
            </a:r>
            <a:r>
              <a:rPr lang="en-GB" sz="2800" u="sng" dirty="0" smtClean="0"/>
              <a:t>6</a:t>
            </a:r>
            <a:endParaRPr lang="en-GB" sz="2800" u="sng" dirty="0"/>
          </a:p>
        </p:txBody>
      </p:sp>
      <p:sp>
        <p:nvSpPr>
          <p:cNvPr id="53" name="Oval 52"/>
          <p:cNvSpPr/>
          <p:nvPr/>
        </p:nvSpPr>
        <p:spPr>
          <a:xfrm>
            <a:off x="3442063" y="4114800"/>
            <a:ext cx="431074" cy="32657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Oval 53"/>
          <p:cNvSpPr/>
          <p:nvPr/>
        </p:nvSpPr>
        <p:spPr>
          <a:xfrm>
            <a:off x="9209318" y="4376057"/>
            <a:ext cx="352697" cy="3918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TextBox 54"/>
          <p:cNvSpPr txBox="1"/>
          <p:nvPr/>
        </p:nvSpPr>
        <p:spPr>
          <a:xfrm>
            <a:off x="9679577" y="4244723"/>
            <a:ext cx="1711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</a:t>
            </a:r>
            <a:r>
              <a:rPr lang="en-GB" sz="2800" dirty="0" smtClean="0"/>
              <a:t>21</a:t>
            </a:r>
            <a:r>
              <a:rPr lang="en-GB" sz="2800" u="sng" dirty="0" smtClean="0"/>
              <a:t>0</a:t>
            </a:r>
            <a:r>
              <a:rPr lang="en-GB" sz="2800" dirty="0" smtClean="0"/>
              <a:t>,37</a:t>
            </a:r>
            <a:r>
              <a:rPr lang="en-GB" sz="2800" u="sng" dirty="0" smtClean="0"/>
              <a:t>3</a:t>
            </a:r>
            <a:endParaRPr lang="en-GB" sz="2800" u="sng" dirty="0"/>
          </a:p>
        </p:txBody>
      </p:sp>
      <p:sp>
        <p:nvSpPr>
          <p:cNvPr id="56" name="TextBox 55"/>
          <p:cNvSpPr txBox="1"/>
          <p:nvPr/>
        </p:nvSpPr>
        <p:spPr>
          <a:xfrm>
            <a:off x="3442063" y="5839097"/>
            <a:ext cx="52969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 0        1       2     3       4        5        6      7      8        9       0</a:t>
            </a:r>
            <a:endParaRPr lang="en-GB" dirty="0"/>
          </a:p>
        </p:txBody>
      </p:sp>
      <p:sp>
        <p:nvSpPr>
          <p:cNvPr id="58" name="TextBox 57"/>
          <p:cNvSpPr txBox="1"/>
          <p:nvPr/>
        </p:nvSpPr>
        <p:spPr>
          <a:xfrm>
            <a:off x="3304903" y="938739"/>
            <a:ext cx="339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0</a:t>
            </a:r>
            <a:endParaRPr lang="en-GB" dirty="0" smtClean="0"/>
          </a:p>
        </p:txBody>
      </p:sp>
      <p:sp>
        <p:nvSpPr>
          <p:cNvPr id="59" name="TextBox 58"/>
          <p:cNvSpPr txBox="1"/>
          <p:nvPr/>
        </p:nvSpPr>
        <p:spPr>
          <a:xfrm>
            <a:off x="3265715" y="1431557"/>
            <a:ext cx="302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3278773" y="1851353"/>
            <a:ext cx="26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2</a:t>
            </a:r>
            <a:endParaRPr lang="en-GB" dirty="0"/>
          </a:p>
        </p:txBody>
      </p:sp>
      <p:sp>
        <p:nvSpPr>
          <p:cNvPr id="61" name="TextBox 60"/>
          <p:cNvSpPr txBox="1"/>
          <p:nvPr/>
        </p:nvSpPr>
        <p:spPr>
          <a:xfrm>
            <a:off x="3291838" y="2336465"/>
            <a:ext cx="23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</a:t>
            </a:r>
            <a:endParaRPr lang="en-GB" dirty="0"/>
          </a:p>
        </p:txBody>
      </p:sp>
      <p:sp>
        <p:nvSpPr>
          <p:cNvPr id="62" name="TextBox 61"/>
          <p:cNvSpPr txBox="1"/>
          <p:nvPr/>
        </p:nvSpPr>
        <p:spPr>
          <a:xfrm>
            <a:off x="3304904" y="2819957"/>
            <a:ext cx="26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mtClean="0"/>
              <a:t>4</a:t>
            </a:r>
            <a:endParaRPr lang="en-GB"/>
          </a:p>
        </p:txBody>
      </p:sp>
      <p:sp>
        <p:nvSpPr>
          <p:cNvPr id="63" name="TextBox 62"/>
          <p:cNvSpPr txBox="1"/>
          <p:nvPr/>
        </p:nvSpPr>
        <p:spPr>
          <a:xfrm>
            <a:off x="3304903" y="3327789"/>
            <a:ext cx="2373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5</a:t>
            </a:r>
            <a:endParaRPr lang="en-GB" dirty="0"/>
          </a:p>
        </p:txBody>
      </p:sp>
      <p:sp>
        <p:nvSpPr>
          <p:cNvPr id="64" name="TextBox 63"/>
          <p:cNvSpPr txBox="1"/>
          <p:nvPr/>
        </p:nvSpPr>
        <p:spPr>
          <a:xfrm>
            <a:off x="3304903" y="3794594"/>
            <a:ext cx="26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6</a:t>
            </a:r>
            <a:endParaRPr lang="en-GB" dirty="0"/>
          </a:p>
        </p:txBody>
      </p:sp>
      <p:sp>
        <p:nvSpPr>
          <p:cNvPr id="65" name="TextBox 64"/>
          <p:cNvSpPr txBox="1"/>
          <p:nvPr/>
        </p:nvSpPr>
        <p:spPr>
          <a:xfrm>
            <a:off x="3331028" y="4624251"/>
            <a:ext cx="2220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8</a:t>
            </a:r>
            <a:endParaRPr lang="en-GB" dirty="0"/>
          </a:p>
        </p:txBody>
      </p:sp>
      <p:sp>
        <p:nvSpPr>
          <p:cNvPr id="66" name="TextBox 65"/>
          <p:cNvSpPr txBox="1"/>
          <p:nvPr/>
        </p:nvSpPr>
        <p:spPr>
          <a:xfrm>
            <a:off x="3304903" y="5133868"/>
            <a:ext cx="2481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486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47257" y="1672046"/>
            <a:ext cx="4572000" cy="4075611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" name="Straight Connector 3"/>
          <p:cNvCxnSpPr>
            <a:stCxn id="2" idx="0"/>
            <a:endCxn id="2" idx="2"/>
          </p:cNvCxnSpPr>
          <p:nvPr/>
        </p:nvCxnSpPr>
        <p:spPr>
          <a:xfrm>
            <a:off x="4833257" y="1672046"/>
            <a:ext cx="0" cy="407561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>
            <a:stCxn id="2" idx="1"/>
            <a:endCxn id="2" idx="3"/>
          </p:cNvCxnSpPr>
          <p:nvPr/>
        </p:nvCxnSpPr>
        <p:spPr>
          <a:xfrm>
            <a:off x="2547257" y="3709852"/>
            <a:ext cx="457200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181497" y="5917474"/>
            <a:ext cx="8229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0" y="5917474"/>
            <a:ext cx="65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13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6936377" y="5917474"/>
            <a:ext cx="5355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14</a:t>
            </a:r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1985554" y="5512526"/>
            <a:ext cx="4702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34</a:t>
            </a:r>
            <a:endParaRPr lang="en-GB" dirty="0"/>
          </a:p>
        </p:txBody>
      </p:sp>
      <p:sp>
        <p:nvSpPr>
          <p:cNvPr id="15" name="TextBox 14"/>
          <p:cNvSpPr txBox="1"/>
          <p:nvPr/>
        </p:nvSpPr>
        <p:spPr>
          <a:xfrm>
            <a:off x="1959428" y="3500845"/>
            <a:ext cx="61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35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1959428" y="1502229"/>
            <a:ext cx="6139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36</a:t>
            </a: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5460274" y="2194560"/>
            <a:ext cx="99277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A</a:t>
            </a:r>
            <a:endParaRPr lang="en-GB" sz="4800" dirty="0"/>
          </a:p>
        </p:txBody>
      </p:sp>
      <p:sp>
        <p:nvSpPr>
          <p:cNvPr id="18" name="TextBox 17"/>
          <p:cNvSpPr txBox="1"/>
          <p:nvPr/>
        </p:nvSpPr>
        <p:spPr>
          <a:xfrm>
            <a:off x="3122023" y="4047699"/>
            <a:ext cx="1018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B</a:t>
            </a:r>
            <a:endParaRPr lang="en-GB" sz="4800" dirty="0"/>
          </a:p>
        </p:txBody>
      </p:sp>
      <p:sp>
        <p:nvSpPr>
          <p:cNvPr id="19" name="TextBox 18"/>
          <p:cNvSpPr txBox="1"/>
          <p:nvPr/>
        </p:nvSpPr>
        <p:spPr>
          <a:xfrm>
            <a:off x="8059783" y="2090057"/>
            <a:ext cx="21161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A= 13</a:t>
            </a:r>
            <a:r>
              <a:rPr lang="en-GB" sz="2400" u="sng" dirty="0" smtClean="0"/>
              <a:t>6</a:t>
            </a:r>
            <a:r>
              <a:rPr lang="en-GB" sz="2400" dirty="0" smtClean="0"/>
              <a:t> ,35</a:t>
            </a:r>
            <a:r>
              <a:rPr lang="en-GB" sz="2400" u="sng" dirty="0" smtClean="0"/>
              <a:t>4</a:t>
            </a:r>
            <a:endParaRPr lang="en-GB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8059783" y="4417031"/>
            <a:ext cx="16589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B= 12</a:t>
            </a:r>
            <a:r>
              <a:rPr lang="en-GB" sz="2400" u="sng" dirty="0" smtClean="0"/>
              <a:t>2</a:t>
            </a:r>
            <a:r>
              <a:rPr lang="en-GB" sz="2400" dirty="0" smtClean="0"/>
              <a:t>,34</a:t>
            </a:r>
            <a:r>
              <a:rPr lang="en-GB" sz="2400" u="sng" dirty="0" smtClean="0"/>
              <a:t>3</a:t>
            </a:r>
            <a:endParaRPr lang="en-GB" sz="2400" dirty="0"/>
          </a:p>
        </p:txBody>
      </p:sp>
      <p:sp>
        <p:nvSpPr>
          <p:cNvPr id="21" name="Diamond 20"/>
          <p:cNvSpPr/>
          <p:nvPr/>
        </p:nvSpPr>
        <p:spPr>
          <a:xfrm>
            <a:off x="6035040" y="2690949"/>
            <a:ext cx="287383" cy="334608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Isosceles Triangle 21"/>
          <p:cNvSpPr/>
          <p:nvPr/>
        </p:nvSpPr>
        <p:spPr>
          <a:xfrm>
            <a:off x="2847703" y="4754600"/>
            <a:ext cx="274320" cy="29391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52158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5619"/>
            <a:ext cx="10515600" cy="1058726"/>
          </a:xfrm>
        </p:spPr>
        <p:txBody>
          <a:bodyPr/>
          <a:lstStyle/>
          <a:p>
            <a:pPr algn="ctr"/>
            <a:r>
              <a:rPr lang="en-GB" b="1" dirty="0" smtClean="0"/>
              <a:t>6 Figure Grid References Exercise</a:t>
            </a:r>
            <a:endParaRPr lang="en-GB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802673" y="1606731"/>
            <a:ext cx="5525589" cy="4611189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35086" y="1606731"/>
            <a:ext cx="0" cy="4611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>
            <a:stCxn id="3" idx="0"/>
            <a:endCxn id="3" idx="2"/>
          </p:cNvCxnSpPr>
          <p:nvPr/>
        </p:nvCxnSpPr>
        <p:spPr>
          <a:xfrm>
            <a:off x="4565468" y="1606731"/>
            <a:ext cx="0" cy="4611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907678" y="1606731"/>
            <a:ext cx="39188" cy="46111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3" idx="1"/>
            <a:endCxn id="3" idx="3"/>
          </p:cNvCxnSpPr>
          <p:nvPr/>
        </p:nvCxnSpPr>
        <p:spPr>
          <a:xfrm>
            <a:off x="1802673" y="3912326"/>
            <a:ext cx="5525589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802674" y="2690949"/>
            <a:ext cx="5525589" cy="1306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802674" y="5045529"/>
            <a:ext cx="5525589" cy="130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6844937" y="1828800"/>
            <a:ext cx="169817" cy="16981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iamond 24"/>
          <p:cNvSpPr/>
          <p:nvPr/>
        </p:nvSpPr>
        <p:spPr>
          <a:xfrm>
            <a:off x="3500846" y="4506686"/>
            <a:ext cx="287383" cy="326571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Isosceles Triangle 26"/>
          <p:cNvSpPr/>
          <p:nvPr/>
        </p:nvSpPr>
        <p:spPr>
          <a:xfrm>
            <a:off x="2495006" y="3213463"/>
            <a:ext cx="222068" cy="261257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Multiply 27"/>
          <p:cNvSpPr/>
          <p:nvPr/>
        </p:nvSpPr>
        <p:spPr>
          <a:xfrm>
            <a:off x="6230983" y="5270864"/>
            <a:ext cx="313508" cy="398416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Cross 29"/>
          <p:cNvSpPr/>
          <p:nvPr/>
        </p:nvSpPr>
        <p:spPr>
          <a:xfrm>
            <a:off x="4088674" y="2259874"/>
            <a:ext cx="274320" cy="274320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Heart 30"/>
          <p:cNvSpPr/>
          <p:nvPr/>
        </p:nvSpPr>
        <p:spPr>
          <a:xfrm>
            <a:off x="5120640" y="3801291"/>
            <a:ext cx="274320" cy="2743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Heart 31"/>
          <p:cNvSpPr/>
          <p:nvPr/>
        </p:nvSpPr>
        <p:spPr>
          <a:xfrm>
            <a:off x="8543106" y="5669280"/>
            <a:ext cx="431074" cy="369025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TextBox 32"/>
          <p:cNvSpPr txBox="1"/>
          <p:nvPr/>
        </p:nvSpPr>
        <p:spPr>
          <a:xfrm>
            <a:off x="9013371" y="5654431"/>
            <a:ext cx="21684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= __ __ __ , __ __  __ </a:t>
            </a:r>
            <a:endParaRPr lang="en-GB" dirty="0"/>
          </a:p>
        </p:txBody>
      </p:sp>
      <p:sp>
        <p:nvSpPr>
          <p:cNvPr id="34" name="Multiply 33"/>
          <p:cNvSpPr/>
          <p:nvPr/>
        </p:nvSpPr>
        <p:spPr>
          <a:xfrm>
            <a:off x="8543106" y="5045529"/>
            <a:ext cx="431074" cy="42454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TextBox 34"/>
          <p:cNvSpPr txBox="1"/>
          <p:nvPr/>
        </p:nvSpPr>
        <p:spPr>
          <a:xfrm>
            <a:off x="9013371" y="5045529"/>
            <a:ext cx="234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36" name="Isosceles Triangle 35"/>
          <p:cNvSpPr/>
          <p:nvPr/>
        </p:nvSpPr>
        <p:spPr>
          <a:xfrm flipH="1">
            <a:off x="8606788" y="4506686"/>
            <a:ext cx="303709" cy="32657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TextBox 36"/>
          <p:cNvSpPr txBox="1"/>
          <p:nvPr/>
        </p:nvSpPr>
        <p:spPr>
          <a:xfrm>
            <a:off x="9013372" y="4506686"/>
            <a:ext cx="2168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38" name="Cross 37"/>
          <p:cNvSpPr/>
          <p:nvPr/>
        </p:nvSpPr>
        <p:spPr>
          <a:xfrm>
            <a:off x="8606788" y="3912326"/>
            <a:ext cx="303709" cy="333103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/>
          <p:cNvSpPr txBox="1"/>
          <p:nvPr/>
        </p:nvSpPr>
        <p:spPr>
          <a:xfrm>
            <a:off x="9013371" y="3912326"/>
            <a:ext cx="23404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40" name="Oval 39"/>
          <p:cNvSpPr/>
          <p:nvPr/>
        </p:nvSpPr>
        <p:spPr>
          <a:xfrm>
            <a:off x="8606788" y="3213463"/>
            <a:ext cx="303709" cy="26125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TextBox 40"/>
          <p:cNvSpPr txBox="1"/>
          <p:nvPr/>
        </p:nvSpPr>
        <p:spPr>
          <a:xfrm>
            <a:off x="9013370" y="3213463"/>
            <a:ext cx="216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42" name="Diamond 41"/>
          <p:cNvSpPr/>
          <p:nvPr/>
        </p:nvSpPr>
        <p:spPr>
          <a:xfrm>
            <a:off x="8543106" y="2534194"/>
            <a:ext cx="313507" cy="418012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9013370" y="2534194"/>
            <a:ext cx="21684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= __ __ __ , __ __  __ </a:t>
            </a:r>
          </a:p>
          <a:p>
            <a:endParaRPr lang="en-GB" dirty="0"/>
          </a:p>
        </p:txBody>
      </p:sp>
      <p:sp>
        <p:nvSpPr>
          <p:cNvPr id="45" name="TextBox 44"/>
          <p:cNvSpPr txBox="1"/>
          <p:nvPr/>
        </p:nvSpPr>
        <p:spPr>
          <a:xfrm>
            <a:off x="1188720" y="1384345"/>
            <a:ext cx="45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12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1159326" y="2534194"/>
            <a:ext cx="48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11</a:t>
            </a:r>
            <a:endParaRPr lang="en-GB" dirty="0"/>
          </a:p>
        </p:txBody>
      </p:sp>
      <p:sp>
        <p:nvSpPr>
          <p:cNvPr id="47" name="TextBox 46"/>
          <p:cNvSpPr txBox="1"/>
          <p:nvPr/>
        </p:nvSpPr>
        <p:spPr>
          <a:xfrm>
            <a:off x="1201783" y="3727659"/>
            <a:ext cx="48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10</a:t>
            </a:r>
            <a:endParaRPr lang="en-GB" dirty="0"/>
          </a:p>
        </p:txBody>
      </p:sp>
      <p:sp>
        <p:nvSpPr>
          <p:cNvPr id="48" name="TextBox 47"/>
          <p:cNvSpPr txBox="1"/>
          <p:nvPr/>
        </p:nvSpPr>
        <p:spPr>
          <a:xfrm>
            <a:off x="1201783" y="4830298"/>
            <a:ext cx="48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09</a:t>
            </a:r>
            <a:endParaRPr lang="en-GB" dirty="0"/>
          </a:p>
        </p:txBody>
      </p:sp>
      <p:sp>
        <p:nvSpPr>
          <p:cNvPr id="49" name="TextBox 48"/>
          <p:cNvSpPr txBox="1"/>
          <p:nvPr/>
        </p:nvSpPr>
        <p:spPr>
          <a:xfrm>
            <a:off x="1174025" y="6023763"/>
            <a:ext cx="486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08</a:t>
            </a:r>
            <a:endParaRPr lang="en-GB" dirty="0"/>
          </a:p>
        </p:txBody>
      </p:sp>
      <p:sp>
        <p:nvSpPr>
          <p:cNvPr id="50" name="TextBox 49"/>
          <p:cNvSpPr txBox="1"/>
          <p:nvPr/>
        </p:nvSpPr>
        <p:spPr>
          <a:xfrm>
            <a:off x="1645916" y="6393095"/>
            <a:ext cx="43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41</a:t>
            </a:r>
            <a:endParaRPr lang="en-GB" dirty="0"/>
          </a:p>
        </p:txBody>
      </p:sp>
      <p:sp>
        <p:nvSpPr>
          <p:cNvPr id="51" name="TextBox 50"/>
          <p:cNvSpPr txBox="1"/>
          <p:nvPr/>
        </p:nvSpPr>
        <p:spPr>
          <a:xfrm>
            <a:off x="2952206" y="6393095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42</a:t>
            </a:r>
            <a:endParaRPr lang="en-GB" dirty="0"/>
          </a:p>
        </p:txBody>
      </p:sp>
      <p:sp>
        <p:nvSpPr>
          <p:cNvPr id="52" name="TextBox 51"/>
          <p:cNvSpPr txBox="1"/>
          <p:nvPr/>
        </p:nvSpPr>
        <p:spPr>
          <a:xfrm>
            <a:off x="4362994" y="6393095"/>
            <a:ext cx="561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43</a:t>
            </a:r>
            <a:endParaRPr lang="en-GB" dirty="0"/>
          </a:p>
        </p:txBody>
      </p:sp>
      <p:sp>
        <p:nvSpPr>
          <p:cNvPr id="53" name="TextBox 52"/>
          <p:cNvSpPr txBox="1"/>
          <p:nvPr/>
        </p:nvSpPr>
        <p:spPr>
          <a:xfrm>
            <a:off x="5799909" y="6393095"/>
            <a:ext cx="431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44</a:t>
            </a:r>
            <a:endParaRPr lang="en-GB" dirty="0"/>
          </a:p>
        </p:txBody>
      </p:sp>
      <p:sp>
        <p:nvSpPr>
          <p:cNvPr id="54" name="TextBox 53"/>
          <p:cNvSpPr txBox="1"/>
          <p:nvPr/>
        </p:nvSpPr>
        <p:spPr>
          <a:xfrm>
            <a:off x="7145382" y="6393095"/>
            <a:ext cx="418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45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0296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06475"/>
          </a:xfrm>
        </p:spPr>
        <p:txBody>
          <a:bodyPr/>
          <a:lstStyle/>
          <a:p>
            <a:r>
              <a:rPr lang="en-GB" dirty="0" smtClean="0"/>
              <a:t>Exercise Answers</a:t>
            </a:r>
            <a:endParaRPr lang="en-GB" dirty="0"/>
          </a:p>
        </p:txBody>
      </p:sp>
      <p:sp>
        <p:nvSpPr>
          <p:cNvPr id="3" name="Flowchart: Extract 2"/>
          <p:cNvSpPr/>
          <p:nvPr/>
        </p:nvSpPr>
        <p:spPr>
          <a:xfrm>
            <a:off x="1358536" y="1737360"/>
            <a:ext cx="640080" cy="692331"/>
          </a:xfrm>
          <a:prstGeom prst="flowChartExtra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Flowchart: Connector 3"/>
          <p:cNvSpPr/>
          <p:nvPr/>
        </p:nvSpPr>
        <p:spPr>
          <a:xfrm>
            <a:off x="1280159" y="3363686"/>
            <a:ext cx="640080" cy="666206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Multiply 4"/>
          <p:cNvSpPr/>
          <p:nvPr/>
        </p:nvSpPr>
        <p:spPr>
          <a:xfrm>
            <a:off x="1169125" y="4781006"/>
            <a:ext cx="862149" cy="992777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Heart 5"/>
          <p:cNvSpPr/>
          <p:nvPr/>
        </p:nvSpPr>
        <p:spPr>
          <a:xfrm>
            <a:off x="5969726" y="4911635"/>
            <a:ext cx="692332" cy="731520"/>
          </a:xfrm>
          <a:prstGeom prst="hear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Cross 6"/>
          <p:cNvSpPr/>
          <p:nvPr/>
        </p:nvSpPr>
        <p:spPr>
          <a:xfrm>
            <a:off x="5799910" y="1685109"/>
            <a:ext cx="862148" cy="796834"/>
          </a:xfrm>
          <a:prstGeom prst="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Decision 8"/>
          <p:cNvSpPr/>
          <p:nvPr/>
        </p:nvSpPr>
        <p:spPr>
          <a:xfrm>
            <a:off x="5943602" y="3252652"/>
            <a:ext cx="574764" cy="888274"/>
          </a:xfrm>
          <a:prstGeom prst="flowChartDecis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1998616" y="1821915"/>
            <a:ext cx="1933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416,104</a:t>
            </a:r>
            <a:endParaRPr lang="en-GB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2031274" y="3252652"/>
            <a:ext cx="28542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448,119  </a:t>
            </a:r>
            <a:endParaRPr lang="en-GB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29246" y="5016137"/>
            <a:ext cx="20247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443,087</a:t>
            </a:r>
            <a:endParaRPr lang="en-GB" sz="2800" dirty="0"/>
          </a:p>
        </p:txBody>
      </p:sp>
      <p:sp>
        <p:nvSpPr>
          <p:cNvPr id="13" name="TextBox 12"/>
          <p:cNvSpPr txBox="1"/>
          <p:nvPr/>
        </p:nvSpPr>
        <p:spPr>
          <a:xfrm>
            <a:off x="6871063" y="1737360"/>
            <a:ext cx="17765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428,112 </a:t>
            </a:r>
            <a:endParaRPr lang="en-GB" sz="2800" dirty="0"/>
          </a:p>
        </p:txBody>
      </p:sp>
      <p:sp>
        <p:nvSpPr>
          <p:cNvPr id="14" name="TextBox 13"/>
          <p:cNvSpPr txBox="1"/>
          <p:nvPr/>
        </p:nvSpPr>
        <p:spPr>
          <a:xfrm>
            <a:off x="6779623" y="3363686"/>
            <a:ext cx="19594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422,092 </a:t>
            </a:r>
            <a:endParaRPr lang="en-GB" sz="2800" dirty="0"/>
          </a:p>
        </p:txBody>
      </p:sp>
      <p:sp>
        <p:nvSpPr>
          <p:cNvPr id="15" name="TextBox 14"/>
          <p:cNvSpPr txBox="1"/>
          <p:nvPr/>
        </p:nvSpPr>
        <p:spPr>
          <a:xfrm>
            <a:off x="6779623" y="5016137"/>
            <a:ext cx="20900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= 435,100 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36890950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03EDB45499E3C4A9CABBFB5D3A49FC1" ma:contentTypeVersion="" ma:contentTypeDescription="Create a new document." ma:contentTypeScope="" ma:versionID="5c5f75ac7c3d579760b9791698263576">
  <xsd:schema xmlns:xsd="http://www.w3.org/2001/XMLSchema" xmlns:xs="http://www.w3.org/2001/XMLSchema" xmlns:p="http://schemas.microsoft.com/office/2006/metadata/properties" xmlns:ns2="1b74abb2-0bc9-42e8-aab0-5e5156035123" targetNamespace="http://schemas.microsoft.com/office/2006/metadata/properties" ma:root="true" ma:fieldsID="b9ac8e7a53c5cc55c3a307b0fefe977b" ns2:_="">
    <xsd:import namespace="1b74abb2-0bc9-42e8-aab0-5e51560351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b74abb2-0bc9-42e8-aab0-5e515603512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739C017-63B3-40C0-8387-E2688BFB653B}"/>
</file>

<file path=customXml/itemProps2.xml><?xml version="1.0" encoding="utf-8"?>
<ds:datastoreItem xmlns:ds="http://schemas.openxmlformats.org/officeDocument/2006/customXml" ds:itemID="{0B1E83E9-1D92-40A0-84FF-042270C32729}"/>
</file>

<file path=customXml/itemProps3.xml><?xml version="1.0" encoding="utf-8"?>
<ds:datastoreItem xmlns:ds="http://schemas.openxmlformats.org/officeDocument/2006/customXml" ds:itemID="{1FD0C1FE-2B8B-4A99-9CA2-AF126D37B3BC}"/>
</file>

<file path=docProps/app.xml><?xml version="1.0" encoding="utf-8"?>
<Properties xmlns="http://schemas.openxmlformats.org/officeDocument/2006/extended-properties" xmlns:vt="http://schemas.openxmlformats.org/officeDocument/2006/docPropsVTypes">
  <TotalTime>331</TotalTime>
  <Words>315</Words>
  <Application>Microsoft Office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6 Figure Grid References</vt:lpstr>
      <vt:lpstr>Ordnance Survey Maps</vt:lpstr>
      <vt:lpstr>4 – figure grid references</vt:lpstr>
      <vt:lpstr>6 Figure Grid References</vt:lpstr>
      <vt:lpstr>PowerPoint Presentation</vt:lpstr>
      <vt:lpstr>PowerPoint Presentation</vt:lpstr>
      <vt:lpstr>6 Figure Grid References Exercise</vt:lpstr>
      <vt:lpstr>Exercise Answers</vt:lpstr>
    </vt:vector>
  </TitlesOfParts>
  <Company>Scottish Government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Figure Grid References</dc:title>
  <dc:creator>Robertson L (Lynne)</dc:creator>
  <cp:lastModifiedBy>Robertson L (Lynne)</cp:lastModifiedBy>
  <cp:revision>23</cp:revision>
  <dcterms:created xsi:type="dcterms:W3CDTF">2018-10-31T11:28:34Z</dcterms:created>
  <dcterms:modified xsi:type="dcterms:W3CDTF">2018-12-10T14:14:49Z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0x010100403EDB45499E3C4A9CABBFB5D3A49FC1</vt:lpwstr>
  </property>
</Properties>
</file>