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52"/>
  </p:notesMasterIdLst>
  <p:handoutMasterIdLst>
    <p:handoutMasterId r:id="rId53"/>
  </p:handoutMasterIdLst>
  <p:sldIdLst>
    <p:sldId id="463" r:id="rId6"/>
    <p:sldId id="535" r:id="rId7"/>
    <p:sldId id="532" r:id="rId8"/>
    <p:sldId id="529" r:id="rId9"/>
    <p:sldId id="530" r:id="rId10"/>
    <p:sldId id="533" r:id="rId11"/>
    <p:sldId id="470" r:id="rId12"/>
    <p:sldId id="471" r:id="rId13"/>
    <p:sldId id="512" r:id="rId14"/>
    <p:sldId id="518" r:id="rId15"/>
    <p:sldId id="447" r:id="rId16"/>
    <p:sldId id="489" r:id="rId17"/>
    <p:sldId id="488" r:id="rId18"/>
    <p:sldId id="477" r:id="rId19"/>
    <p:sldId id="472" r:id="rId20"/>
    <p:sldId id="478" r:id="rId21"/>
    <p:sldId id="479" r:id="rId22"/>
    <p:sldId id="480" r:id="rId23"/>
    <p:sldId id="507" r:id="rId24"/>
    <p:sldId id="508" r:id="rId25"/>
    <p:sldId id="510" r:id="rId26"/>
    <p:sldId id="483" r:id="rId27"/>
    <p:sldId id="484" r:id="rId28"/>
    <p:sldId id="485" r:id="rId29"/>
    <p:sldId id="466" r:id="rId30"/>
    <p:sldId id="497" r:id="rId31"/>
    <p:sldId id="498" r:id="rId32"/>
    <p:sldId id="465" r:id="rId33"/>
    <p:sldId id="410" r:id="rId34"/>
    <p:sldId id="452" r:id="rId35"/>
    <p:sldId id="453" r:id="rId36"/>
    <p:sldId id="374" r:id="rId37"/>
    <p:sldId id="457" r:id="rId38"/>
    <p:sldId id="458" r:id="rId39"/>
    <p:sldId id="459" r:id="rId40"/>
    <p:sldId id="517" r:id="rId41"/>
    <p:sldId id="526" r:id="rId42"/>
    <p:sldId id="525" r:id="rId43"/>
    <p:sldId id="524" r:id="rId44"/>
    <p:sldId id="528" r:id="rId45"/>
    <p:sldId id="531" r:id="rId46"/>
    <p:sldId id="461" r:id="rId47"/>
    <p:sldId id="536" r:id="rId48"/>
    <p:sldId id="537" r:id="rId49"/>
    <p:sldId id="538" r:id="rId50"/>
    <p:sldId id="462" r:id="rId5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B3D236"/>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2717" autoAdjust="0"/>
  </p:normalViewPr>
  <p:slideViewPr>
    <p:cSldViewPr snapToGrid="0">
      <p:cViewPr>
        <p:scale>
          <a:sx n="66" d="100"/>
          <a:sy n="66" d="100"/>
        </p:scale>
        <p:origin x="-366" y="-4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C92B2-1706-4260-BD60-0B0E8B56F8C4}" type="doc">
      <dgm:prSet loTypeId="urn:microsoft.com/office/officeart/2005/8/layout/venn1" loCatId="relationship" qsTypeId="urn:microsoft.com/office/officeart/2005/8/quickstyle/simple1" qsCatId="simple" csTypeId="urn:microsoft.com/office/officeart/2005/8/colors/colorful5" csCatId="colorful" phldr="1"/>
      <dgm:spPr/>
    </dgm:pt>
    <dgm:pt modelId="{28CAE35B-3AFB-4BCF-BDF9-57545E86491D}">
      <dgm:prSet phldrT="[Text]" custT="1"/>
      <dgm:spPr/>
      <dgm:t>
        <a:bodyPr/>
        <a:lstStyle/>
        <a:p>
          <a:r>
            <a:rPr lang="en-GB" sz="2800" dirty="0" smtClean="0"/>
            <a:t>Leadership</a:t>
          </a:r>
          <a:endParaRPr lang="en-GB" sz="2800" dirty="0"/>
        </a:p>
      </dgm:t>
    </dgm:pt>
    <dgm:pt modelId="{88EC70C1-7E15-4933-836D-C8671EA546E8}" type="parTrans" cxnId="{2635896C-8C2F-4E71-A205-A205ADC599C2}">
      <dgm:prSet/>
      <dgm:spPr/>
      <dgm:t>
        <a:bodyPr/>
        <a:lstStyle/>
        <a:p>
          <a:endParaRPr lang="en-GB"/>
        </a:p>
      </dgm:t>
    </dgm:pt>
    <dgm:pt modelId="{5B9AD26F-B7BA-422C-AB1D-AD93CD2AA580}" type="sibTrans" cxnId="{2635896C-8C2F-4E71-A205-A205ADC599C2}">
      <dgm:prSet/>
      <dgm:spPr/>
      <dgm:t>
        <a:bodyPr/>
        <a:lstStyle/>
        <a:p>
          <a:endParaRPr lang="en-GB"/>
        </a:p>
      </dgm:t>
    </dgm:pt>
    <dgm:pt modelId="{8A968FF9-CF57-4D04-BF44-6A80739ADAE8}">
      <dgm:prSet phldrT="[Text]"/>
      <dgm:spPr/>
      <dgm:t>
        <a:bodyPr/>
        <a:lstStyle/>
        <a:p>
          <a:r>
            <a:rPr lang="en-GB" dirty="0" smtClean="0"/>
            <a:t>Learning and Teaching</a:t>
          </a:r>
          <a:endParaRPr lang="en-GB" dirty="0"/>
        </a:p>
      </dgm:t>
    </dgm:pt>
    <dgm:pt modelId="{E84BFF7B-3A51-45A7-A54E-79DBB5239F5E}" type="parTrans" cxnId="{88B1B076-F45A-46EF-A5E2-B7D95D0D5F69}">
      <dgm:prSet/>
      <dgm:spPr/>
      <dgm:t>
        <a:bodyPr/>
        <a:lstStyle/>
        <a:p>
          <a:endParaRPr lang="en-GB"/>
        </a:p>
      </dgm:t>
    </dgm:pt>
    <dgm:pt modelId="{3E21DA85-A683-4D9D-90A6-1CCD5EB2E28E}" type="sibTrans" cxnId="{88B1B076-F45A-46EF-A5E2-B7D95D0D5F69}">
      <dgm:prSet/>
      <dgm:spPr/>
      <dgm:t>
        <a:bodyPr/>
        <a:lstStyle/>
        <a:p>
          <a:endParaRPr lang="en-GB"/>
        </a:p>
      </dgm:t>
    </dgm:pt>
    <dgm:pt modelId="{7FD95553-C3CF-4C69-8BFC-12A7DCEE5DE9}">
      <dgm:prSet phldrT="[Text]"/>
      <dgm:spPr/>
      <dgm:t>
        <a:bodyPr/>
        <a:lstStyle/>
        <a:p>
          <a:r>
            <a:rPr lang="en-GB" dirty="0" smtClean="0"/>
            <a:t>Families and Communities</a:t>
          </a:r>
          <a:endParaRPr lang="en-GB" dirty="0"/>
        </a:p>
      </dgm:t>
    </dgm:pt>
    <dgm:pt modelId="{89EDB9FA-06B2-42EB-A0E9-99ADFB17FE28}" type="parTrans" cxnId="{85A1E6EC-142F-4117-A2FD-D5B04098248F}">
      <dgm:prSet/>
      <dgm:spPr/>
      <dgm:t>
        <a:bodyPr/>
        <a:lstStyle/>
        <a:p>
          <a:endParaRPr lang="en-GB"/>
        </a:p>
      </dgm:t>
    </dgm:pt>
    <dgm:pt modelId="{00A35343-0939-42C3-8281-58A94CC94744}" type="sibTrans" cxnId="{85A1E6EC-142F-4117-A2FD-D5B04098248F}">
      <dgm:prSet/>
      <dgm:spPr/>
      <dgm:t>
        <a:bodyPr/>
        <a:lstStyle/>
        <a:p>
          <a:endParaRPr lang="en-GB"/>
        </a:p>
      </dgm:t>
    </dgm:pt>
    <dgm:pt modelId="{3920C508-CDE3-422A-98AE-7D8250B453D7}" type="pres">
      <dgm:prSet presAssocID="{784C92B2-1706-4260-BD60-0B0E8B56F8C4}" presName="compositeShape" presStyleCnt="0">
        <dgm:presLayoutVars>
          <dgm:chMax val="7"/>
          <dgm:dir/>
          <dgm:resizeHandles val="exact"/>
        </dgm:presLayoutVars>
      </dgm:prSet>
      <dgm:spPr/>
    </dgm:pt>
    <dgm:pt modelId="{8E778A4A-5F56-4CAF-ACED-634FE19AE1C7}" type="pres">
      <dgm:prSet presAssocID="{28CAE35B-3AFB-4BCF-BDF9-57545E86491D}" presName="circ1" presStyleLbl="vennNode1" presStyleIdx="0" presStyleCnt="3"/>
      <dgm:spPr/>
      <dgm:t>
        <a:bodyPr/>
        <a:lstStyle/>
        <a:p>
          <a:endParaRPr lang="en-GB"/>
        </a:p>
      </dgm:t>
    </dgm:pt>
    <dgm:pt modelId="{244C9BD7-DECB-408C-8129-C0F6589E8B83}" type="pres">
      <dgm:prSet presAssocID="{28CAE35B-3AFB-4BCF-BDF9-57545E86491D}" presName="circ1Tx" presStyleLbl="revTx" presStyleIdx="0" presStyleCnt="0">
        <dgm:presLayoutVars>
          <dgm:chMax val="0"/>
          <dgm:chPref val="0"/>
          <dgm:bulletEnabled val="1"/>
        </dgm:presLayoutVars>
      </dgm:prSet>
      <dgm:spPr/>
      <dgm:t>
        <a:bodyPr/>
        <a:lstStyle/>
        <a:p>
          <a:endParaRPr lang="en-GB"/>
        </a:p>
      </dgm:t>
    </dgm:pt>
    <dgm:pt modelId="{7707E605-1A3D-42FA-A36A-37210E482816}" type="pres">
      <dgm:prSet presAssocID="{8A968FF9-CF57-4D04-BF44-6A80739ADAE8}" presName="circ2" presStyleLbl="vennNode1" presStyleIdx="1" presStyleCnt="3"/>
      <dgm:spPr/>
      <dgm:t>
        <a:bodyPr/>
        <a:lstStyle/>
        <a:p>
          <a:endParaRPr lang="en-GB"/>
        </a:p>
      </dgm:t>
    </dgm:pt>
    <dgm:pt modelId="{138AAA91-3331-45A7-AB00-0CDF68BE1763}" type="pres">
      <dgm:prSet presAssocID="{8A968FF9-CF57-4D04-BF44-6A80739ADAE8}" presName="circ2Tx" presStyleLbl="revTx" presStyleIdx="0" presStyleCnt="0">
        <dgm:presLayoutVars>
          <dgm:chMax val="0"/>
          <dgm:chPref val="0"/>
          <dgm:bulletEnabled val="1"/>
        </dgm:presLayoutVars>
      </dgm:prSet>
      <dgm:spPr/>
      <dgm:t>
        <a:bodyPr/>
        <a:lstStyle/>
        <a:p>
          <a:endParaRPr lang="en-GB"/>
        </a:p>
      </dgm:t>
    </dgm:pt>
    <dgm:pt modelId="{2C26E26E-F3EC-4B2E-A156-4BDEF04EA5CB}" type="pres">
      <dgm:prSet presAssocID="{7FD95553-C3CF-4C69-8BFC-12A7DCEE5DE9}" presName="circ3" presStyleLbl="vennNode1" presStyleIdx="2" presStyleCnt="3"/>
      <dgm:spPr/>
      <dgm:t>
        <a:bodyPr/>
        <a:lstStyle/>
        <a:p>
          <a:endParaRPr lang="en-GB"/>
        </a:p>
      </dgm:t>
    </dgm:pt>
    <dgm:pt modelId="{9A9070F5-1F1C-4576-99D1-8C8753F74A88}" type="pres">
      <dgm:prSet presAssocID="{7FD95553-C3CF-4C69-8BFC-12A7DCEE5DE9}" presName="circ3Tx" presStyleLbl="revTx" presStyleIdx="0" presStyleCnt="0">
        <dgm:presLayoutVars>
          <dgm:chMax val="0"/>
          <dgm:chPref val="0"/>
          <dgm:bulletEnabled val="1"/>
        </dgm:presLayoutVars>
      </dgm:prSet>
      <dgm:spPr/>
      <dgm:t>
        <a:bodyPr/>
        <a:lstStyle/>
        <a:p>
          <a:endParaRPr lang="en-GB"/>
        </a:p>
      </dgm:t>
    </dgm:pt>
  </dgm:ptLst>
  <dgm:cxnLst>
    <dgm:cxn modelId="{85A1E6EC-142F-4117-A2FD-D5B04098248F}" srcId="{784C92B2-1706-4260-BD60-0B0E8B56F8C4}" destId="{7FD95553-C3CF-4C69-8BFC-12A7DCEE5DE9}" srcOrd="2" destOrd="0" parTransId="{89EDB9FA-06B2-42EB-A0E9-99ADFB17FE28}" sibTransId="{00A35343-0939-42C3-8281-58A94CC94744}"/>
    <dgm:cxn modelId="{8FF5989C-E6CC-449E-ACD5-10CB47187C20}" type="presOf" srcId="{28CAE35B-3AFB-4BCF-BDF9-57545E86491D}" destId="{244C9BD7-DECB-408C-8129-C0F6589E8B83}" srcOrd="1" destOrd="0" presId="urn:microsoft.com/office/officeart/2005/8/layout/venn1"/>
    <dgm:cxn modelId="{2635896C-8C2F-4E71-A205-A205ADC599C2}" srcId="{784C92B2-1706-4260-BD60-0B0E8B56F8C4}" destId="{28CAE35B-3AFB-4BCF-BDF9-57545E86491D}" srcOrd="0" destOrd="0" parTransId="{88EC70C1-7E15-4933-836D-C8671EA546E8}" sibTransId="{5B9AD26F-B7BA-422C-AB1D-AD93CD2AA580}"/>
    <dgm:cxn modelId="{8260301B-CEDD-482B-9F6F-571B9AF1258B}" type="presOf" srcId="{784C92B2-1706-4260-BD60-0B0E8B56F8C4}" destId="{3920C508-CDE3-422A-98AE-7D8250B453D7}" srcOrd="0" destOrd="0" presId="urn:microsoft.com/office/officeart/2005/8/layout/venn1"/>
    <dgm:cxn modelId="{88B1B076-F45A-46EF-A5E2-B7D95D0D5F69}" srcId="{784C92B2-1706-4260-BD60-0B0E8B56F8C4}" destId="{8A968FF9-CF57-4D04-BF44-6A80739ADAE8}" srcOrd="1" destOrd="0" parTransId="{E84BFF7B-3A51-45A7-A54E-79DBB5239F5E}" sibTransId="{3E21DA85-A683-4D9D-90A6-1CCD5EB2E28E}"/>
    <dgm:cxn modelId="{1D5DE39F-BD99-44A7-B169-785E55042661}" type="presOf" srcId="{8A968FF9-CF57-4D04-BF44-6A80739ADAE8}" destId="{138AAA91-3331-45A7-AB00-0CDF68BE1763}" srcOrd="1" destOrd="0" presId="urn:microsoft.com/office/officeart/2005/8/layout/venn1"/>
    <dgm:cxn modelId="{A3AA10D4-0CDF-4DD7-8CB9-C3B1AF5C8F2C}" type="presOf" srcId="{8A968FF9-CF57-4D04-BF44-6A80739ADAE8}" destId="{7707E605-1A3D-42FA-A36A-37210E482816}" srcOrd="0" destOrd="0" presId="urn:microsoft.com/office/officeart/2005/8/layout/venn1"/>
    <dgm:cxn modelId="{006AB5DB-B72F-4E58-83D1-5055347677C8}" type="presOf" srcId="{28CAE35B-3AFB-4BCF-BDF9-57545E86491D}" destId="{8E778A4A-5F56-4CAF-ACED-634FE19AE1C7}" srcOrd="0" destOrd="0" presId="urn:microsoft.com/office/officeart/2005/8/layout/venn1"/>
    <dgm:cxn modelId="{B454F734-8856-4431-85E2-00A89CE8BA85}" type="presOf" srcId="{7FD95553-C3CF-4C69-8BFC-12A7DCEE5DE9}" destId="{2C26E26E-F3EC-4B2E-A156-4BDEF04EA5CB}" srcOrd="0" destOrd="0" presId="urn:microsoft.com/office/officeart/2005/8/layout/venn1"/>
    <dgm:cxn modelId="{C70C1FC2-0E67-41B9-90C5-54F57A6A9BFA}" type="presOf" srcId="{7FD95553-C3CF-4C69-8BFC-12A7DCEE5DE9}" destId="{9A9070F5-1F1C-4576-99D1-8C8753F74A88}" srcOrd="1" destOrd="0" presId="urn:microsoft.com/office/officeart/2005/8/layout/venn1"/>
    <dgm:cxn modelId="{A92DC947-10BF-4DFD-A5F9-42533DAB8FA1}" type="presParOf" srcId="{3920C508-CDE3-422A-98AE-7D8250B453D7}" destId="{8E778A4A-5F56-4CAF-ACED-634FE19AE1C7}" srcOrd="0" destOrd="0" presId="urn:microsoft.com/office/officeart/2005/8/layout/venn1"/>
    <dgm:cxn modelId="{E3503145-F9B9-40AC-9EB9-623850094AC9}" type="presParOf" srcId="{3920C508-CDE3-422A-98AE-7D8250B453D7}" destId="{244C9BD7-DECB-408C-8129-C0F6589E8B83}" srcOrd="1" destOrd="0" presId="urn:microsoft.com/office/officeart/2005/8/layout/venn1"/>
    <dgm:cxn modelId="{DCC11B1E-D3AD-4927-9DC0-6C60540225B7}" type="presParOf" srcId="{3920C508-CDE3-422A-98AE-7D8250B453D7}" destId="{7707E605-1A3D-42FA-A36A-37210E482816}" srcOrd="2" destOrd="0" presId="urn:microsoft.com/office/officeart/2005/8/layout/venn1"/>
    <dgm:cxn modelId="{851ED1AF-28E5-4784-A813-F94D4A845C99}" type="presParOf" srcId="{3920C508-CDE3-422A-98AE-7D8250B453D7}" destId="{138AAA91-3331-45A7-AB00-0CDF68BE1763}" srcOrd="3" destOrd="0" presId="urn:microsoft.com/office/officeart/2005/8/layout/venn1"/>
    <dgm:cxn modelId="{9D3ECE33-F09A-46B1-91FC-7BA2C341AAED}" type="presParOf" srcId="{3920C508-CDE3-422A-98AE-7D8250B453D7}" destId="{2C26E26E-F3EC-4B2E-A156-4BDEF04EA5CB}" srcOrd="4" destOrd="0" presId="urn:microsoft.com/office/officeart/2005/8/layout/venn1"/>
    <dgm:cxn modelId="{22AD055C-3F69-4B8B-A5CC-A7AFB2B4A523}" type="presParOf" srcId="{3920C508-CDE3-422A-98AE-7D8250B453D7}" destId="{9A9070F5-1F1C-4576-99D1-8C8753F74A88}"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78A4A-5F56-4CAF-ACED-634FE19AE1C7}">
      <dsp:nvSpPr>
        <dsp:cNvPr id="0" name=""/>
        <dsp:cNvSpPr/>
      </dsp:nvSpPr>
      <dsp:spPr>
        <a:xfrm>
          <a:off x="3459713" y="58002"/>
          <a:ext cx="2784132" cy="278413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Leadership</a:t>
          </a:r>
          <a:endParaRPr lang="en-GB" sz="2800" kern="1200" dirty="0"/>
        </a:p>
      </dsp:txBody>
      <dsp:txXfrm>
        <a:off x="3830930" y="545225"/>
        <a:ext cx="2041697" cy="1252859"/>
      </dsp:txXfrm>
    </dsp:sp>
    <dsp:sp modelId="{7707E605-1A3D-42FA-A36A-37210E482816}">
      <dsp:nvSpPr>
        <dsp:cNvPr id="0" name=""/>
        <dsp:cNvSpPr/>
      </dsp:nvSpPr>
      <dsp:spPr>
        <a:xfrm>
          <a:off x="4464321" y="1798085"/>
          <a:ext cx="2784132" cy="2784132"/>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Learning and Teaching</a:t>
          </a:r>
          <a:endParaRPr lang="en-GB" sz="2200" kern="1200" dirty="0"/>
        </a:p>
      </dsp:txBody>
      <dsp:txXfrm>
        <a:off x="5315801" y="2517319"/>
        <a:ext cx="1670479" cy="1531272"/>
      </dsp:txXfrm>
    </dsp:sp>
    <dsp:sp modelId="{2C26E26E-F3EC-4B2E-A156-4BDEF04EA5CB}">
      <dsp:nvSpPr>
        <dsp:cNvPr id="0" name=""/>
        <dsp:cNvSpPr/>
      </dsp:nvSpPr>
      <dsp:spPr>
        <a:xfrm>
          <a:off x="2455105" y="1798085"/>
          <a:ext cx="2784132" cy="278413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Families and Communities</a:t>
          </a:r>
          <a:endParaRPr lang="en-GB" sz="2200" kern="1200" dirty="0"/>
        </a:p>
      </dsp:txBody>
      <dsp:txXfrm>
        <a:off x="2717277" y="2517319"/>
        <a:ext cx="1670479" cy="15312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1E1EEAC2-6BA7-4ABE-8AD8-0D26EC897E9A}" type="datetimeFigureOut">
              <a:rPr lang="en-GB" smtClean="0"/>
              <a:t>08/12/2016</a:t>
            </a:fld>
            <a:endParaRPr lang="en-GB" dirty="0"/>
          </a:p>
        </p:txBody>
      </p:sp>
      <p:sp>
        <p:nvSpPr>
          <p:cNvPr id="4" name="Footer Placeholder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dirty="0"/>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A6D5B34D-ADEC-457E-B4B9-B8BA594A1FF5}" type="datetimeFigureOut">
              <a:rPr lang="en-GB" smtClean="0"/>
              <a:t>08/12/2016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dirty="0"/>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134847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10</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11</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solidFill>
                  <a:srgbClr val="00ABB5"/>
                </a:solidFill>
              </a:rPr>
              <a:t>You</a:t>
            </a:r>
            <a:r>
              <a:rPr lang="en-GB" sz="1200" b="0" baseline="0" dirty="0" smtClean="0">
                <a:solidFill>
                  <a:srgbClr val="00ABB5"/>
                </a:solidFill>
              </a:rPr>
              <a:t> can see here how the OECD report echo's what the National Improvement Framework has focused on and how the two are linked .</a:t>
            </a:r>
          </a:p>
          <a:p>
            <a:endParaRPr lang="en-GB" sz="1200" b="0" baseline="0" dirty="0" smtClean="0">
              <a:solidFill>
                <a:srgbClr val="00ABB5"/>
              </a:solidFill>
            </a:endParaRPr>
          </a:p>
          <a:p>
            <a:r>
              <a:rPr lang="en-GB" sz="1200" b="0" baseline="0" dirty="0" smtClean="0">
                <a:solidFill>
                  <a:srgbClr val="00ABB5"/>
                </a:solidFill>
              </a:rPr>
              <a:t>These are the 12 recommendations from  the Improving Schools in Scotland :An OECD Perspective report </a:t>
            </a:r>
            <a:endParaRPr lang="en-GB" sz="1200" b="0" dirty="0">
              <a:solidFill>
                <a:srgbClr val="00ABB5"/>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139413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Scottish Government </a:t>
            </a:r>
            <a:r>
              <a:rPr lang="en-GB" b="0" baseline="0" dirty="0" smtClean="0"/>
              <a:t> vision for education is….</a:t>
            </a:r>
          </a:p>
          <a:p>
            <a:endParaRPr lang="en-GB" b="0" baseline="0" dirty="0" smtClean="0"/>
          </a:p>
          <a:p>
            <a:r>
              <a:rPr lang="en-GB" sz="1200" b="0" i="0" u="none" strike="noStrike" kern="1200" baseline="0" dirty="0" smtClean="0">
                <a:solidFill>
                  <a:schemeClr val="tx1"/>
                </a:solidFill>
                <a:latin typeface="+mn-lt"/>
                <a:ea typeface="+mn-ea"/>
                <a:cs typeface="+mn-cs"/>
              </a:rPr>
              <a:t>Having a clear, shared vision for education in Scotland was seen as a key benefit of the Framework. This vision is consistent</a:t>
            </a:r>
            <a:r>
              <a:rPr lang="en-GB" b="0" baseline="0" dirty="0" smtClean="0"/>
              <a:t> with the 2020 ADES  vision and provides clarity about working together on the priorities at all levels within and across the education system.</a:t>
            </a:r>
            <a:endParaRPr lang="en-GB" b="0"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74269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6  key drivers</a:t>
            </a:r>
            <a:r>
              <a:rPr lang="en-GB" sz="1200" kern="1200" baseline="0" dirty="0" smtClean="0">
                <a:solidFill>
                  <a:schemeClr val="tx1"/>
                </a:solidFill>
                <a:effectLst/>
                <a:latin typeface="+mn-lt"/>
                <a:ea typeface="+mn-ea"/>
                <a:cs typeface="+mn-cs"/>
              </a:rPr>
              <a:t> for improvement will be instrumental to achieving our  key priorities , currently described 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b="1" i="0" u="none" strike="noStrike" kern="1200" baseline="0" dirty="0" smtClean="0">
                <a:solidFill>
                  <a:schemeClr val="tx1"/>
                </a:solidFill>
                <a:latin typeface="+mn-lt"/>
                <a:ea typeface="+mn-ea"/>
                <a:cs typeface="+mn-cs"/>
              </a:rPr>
              <a:t>Improvement in attainment, particularly in literacy and numeracy;</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Closing the attainment gap between the most and least disadvantaged children;</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Improvement in children and young people’s health and wellbeing; and</a:t>
            </a: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Improvement in employability skills and sustained, positive school leaver destinations</a:t>
            </a:r>
          </a:p>
          <a:p>
            <a:r>
              <a:rPr lang="en-GB" sz="1200" b="1" i="0" u="none" strike="noStrike" kern="1200" baseline="0" dirty="0" smtClean="0">
                <a:solidFill>
                  <a:schemeClr val="tx1"/>
                </a:solidFill>
                <a:latin typeface="+mn-lt"/>
                <a:ea typeface="+mn-ea"/>
                <a:cs typeface="+mn-cs"/>
              </a:rPr>
              <a:t>for all young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b="0" i="0" u="none" strike="noStrike" kern="1200" baseline="0" dirty="0" smtClean="0">
                <a:solidFill>
                  <a:schemeClr val="tx1"/>
                </a:solidFill>
                <a:latin typeface="+mn-lt"/>
                <a:ea typeface="+mn-ea"/>
                <a:cs typeface="+mn-cs"/>
              </a:rPr>
              <a:t>Everyone working in Scottish education should be clear about what they are seeking to achieve in making their contribution to addressing these priorities. There may be further improvement priorities at school level, based on local needs and self-evaluation.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priorities may change over time, depending on what the evidence is telling us. Indeed,</a:t>
            </a:r>
          </a:p>
          <a:p>
            <a:r>
              <a:rPr lang="en-GB" sz="1200" b="0" i="0" u="none" strike="noStrike" kern="1200" baseline="0" dirty="0" smtClean="0">
                <a:solidFill>
                  <a:schemeClr val="tx1"/>
                </a:solidFill>
                <a:latin typeface="+mn-lt"/>
                <a:ea typeface="+mn-ea"/>
                <a:cs typeface="+mn-cs"/>
              </a:rPr>
              <a:t>we expect they will as issues are addressed successfully and new priorities emerge.</a:t>
            </a:r>
            <a:endParaRPr lang="en-GB" sz="1200"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147933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Why is this important?</a:t>
            </a:r>
          </a:p>
          <a:p>
            <a:r>
              <a:rPr lang="en-GB" sz="1200" b="0" i="0" u="none" strike="noStrike" kern="1200" baseline="0" dirty="0" smtClean="0">
                <a:solidFill>
                  <a:schemeClr val="tx1"/>
                </a:solidFill>
                <a:latin typeface="+mn-lt"/>
                <a:ea typeface="+mn-ea"/>
                <a:cs typeface="+mn-cs"/>
              </a:rPr>
              <a:t>Leadership is recognised as one of the most important aspects of the success of any school. Headteachers and teachers who are empowered, and who empower others to take ownership of their own learning, have a strong track record of ensuring the highest quality of learning and teaching. This in turn helps to ensure that all children achieve the best possible outcomes. Gathering evidence on the quality of school leadership will help us to identify and share what works and provide support and intervention where leadership needs to improve.</a:t>
            </a:r>
          </a:p>
          <a:p>
            <a:r>
              <a:rPr lang="en-GB" sz="1200" b="1" i="0" u="none" strike="noStrike" kern="1200" baseline="0" dirty="0" smtClean="0">
                <a:solidFill>
                  <a:schemeClr val="tx1"/>
                </a:solidFill>
                <a:latin typeface="+mn-lt"/>
                <a:ea typeface="+mn-ea"/>
                <a:cs typeface="+mn-cs"/>
              </a:rPr>
              <a:t>How will this help to achieve excellence and equity for all children?</a:t>
            </a:r>
          </a:p>
          <a:p>
            <a:r>
              <a:rPr lang="en-GB" sz="1200" b="0" i="0" u="none" strike="noStrike" kern="1200" baseline="0" dirty="0" smtClean="0">
                <a:solidFill>
                  <a:schemeClr val="tx1"/>
                </a:solidFill>
                <a:latin typeface="+mn-lt"/>
                <a:ea typeface="+mn-ea"/>
                <a:cs typeface="+mn-cs"/>
              </a:rPr>
              <a:t>Leadership is key to ensuring the highest possible standards and expectations are shared across a school to achieve excellence for all. Through evaluating leadership and, crucially, leadership of change, we will be able to focus on where leadership action is delivering excellent outcomes for all children and closing the attainment gap through targeted intervention. We will also have evidence on the extent to which professional skills and competences of headteachers are being developed and maintained.</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dirty="0"/>
          </a:p>
        </p:txBody>
      </p:sp>
    </p:spTree>
    <p:extLst>
      <p:ext uri="{BB962C8B-B14F-4D97-AF65-F5344CB8AC3E}">
        <p14:creationId xmlns:p14="http://schemas.microsoft.com/office/powerpoint/2010/main" val="264430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What will this tell us </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how good planning for improvement is and the impact of improvements and changes. It will focus on leadership at all levels within a school.</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about the qualifications achieved and standards met by our headteachers.</a:t>
            </a:r>
          </a:p>
          <a:p>
            <a:pPr marL="171450" indent="-171450">
              <a:buFont typeface="Arial" pitchFamily="34" charset="0"/>
              <a:buChar char="•"/>
            </a:pPr>
            <a:r>
              <a:rPr lang="en-GB" sz="1200" b="0" i="0" u="none" strike="noStrike" kern="1200" baseline="0" dirty="0" smtClean="0">
                <a:solidFill>
                  <a:schemeClr val="tx1"/>
                </a:solidFill>
                <a:latin typeface="+mn-lt"/>
                <a:ea typeface="+mn-ea"/>
                <a:cs typeface="+mn-cs"/>
              </a:rPr>
              <a:t>how well leadership is improving based on school and local authority self-evaluation and quality assurance activities.</a:t>
            </a:r>
            <a:endParaRPr lang="en-GB" b="1"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147933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14"/>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7" name="Shape 115"/>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lnSpc>
                <a:spcPct val="100000"/>
              </a:lnSpc>
              <a:spcBef>
                <a:spcPct val="0"/>
              </a:spcBef>
            </a:pPr>
            <a:r>
              <a:rPr lang="en-US" sz="1200" dirty="0" smtClean="0">
                <a:solidFill>
                  <a:srgbClr val="000000"/>
                </a:solidFill>
                <a:latin typeface="Calibri" pitchFamily="34" charset="0"/>
                <a:cs typeface="Calibri" pitchFamily="34" charset="0"/>
                <a:sym typeface="Calibri" pitchFamily="34" charset="0"/>
              </a:rPr>
              <a:t>From the charter:</a:t>
            </a:r>
          </a:p>
          <a:p>
            <a:pPr defTabSz="914400" eaLnBrk="1" hangingPunct="1">
              <a:lnSpc>
                <a:spcPct val="100000"/>
              </a:lnSpc>
              <a:spcBef>
                <a:spcPct val="0"/>
              </a:spcBef>
            </a:pPr>
            <a:endParaRPr lang="en-US" sz="1200" dirty="0" smtClean="0">
              <a:solidFill>
                <a:srgbClr val="000000"/>
              </a:solidFill>
              <a:latin typeface="Calibri" pitchFamily="34" charset="0"/>
              <a:cs typeface="Calibri" pitchFamily="34" charset="0"/>
              <a:sym typeface="Calibri" pitchFamily="34" charset="0"/>
            </a:endParaRPr>
          </a:p>
          <a:p>
            <a:pPr defTabSz="914400" eaLnBrk="1" hangingPunct="1">
              <a:lnSpc>
                <a:spcPct val="100000"/>
              </a:lnSpc>
              <a:spcBef>
                <a:spcPct val="0"/>
              </a:spcBef>
            </a:pPr>
            <a:r>
              <a:rPr lang="en-US" sz="1200" dirty="0" smtClean="0">
                <a:solidFill>
                  <a:srgbClr val="000000"/>
                </a:solidFill>
                <a:latin typeface="Calibri" pitchFamily="34" charset="0"/>
                <a:cs typeface="Calibri" pitchFamily="34" charset="0"/>
                <a:sym typeface="Calibri" pitchFamily="34" charset="0"/>
              </a:rPr>
              <a:t>Charter:</a:t>
            </a:r>
          </a:p>
          <a:p>
            <a:pPr defTabSz="914400" eaLnBrk="1" hangingPunct="1">
              <a:lnSpc>
                <a:spcPct val="100000"/>
              </a:lnSpc>
              <a:spcBef>
                <a:spcPct val="0"/>
              </a:spcBef>
            </a:pPr>
            <a:r>
              <a:rPr lang="en-US" sz="1200" dirty="0" smtClean="0">
                <a:solidFill>
                  <a:srgbClr val="000000"/>
                </a:solidFill>
                <a:latin typeface="Calibri" pitchFamily="34" charset="0"/>
                <a:cs typeface="Calibri" pitchFamily="34" charset="0"/>
                <a:sym typeface="Calibri" pitchFamily="34" charset="0"/>
              </a:rPr>
              <a:t>Promotion of social justice and opportunities for all.</a:t>
            </a:r>
          </a:p>
          <a:p>
            <a:pPr defTabSz="914400" eaLnBrk="1" hangingPunct="1">
              <a:lnSpc>
                <a:spcPct val="100000"/>
              </a:lnSpc>
              <a:spcBef>
                <a:spcPct val="0"/>
              </a:spcBef>
            </a:pPr>
            <a:r>
              <a:rPr lang="en-US" sz="1200" dirty="0" smtClean="0">
                <a:solidFill>
                  <a:srgbClr val="000000"/>
                </a:solidFill>
                <a:latin typeface="Calibri" pitchFamily="34" charset="0"/>
                <a:cs typeface="Calibri" pitchFamily="34" charset="0"/>
                <a:sym typeface="Calibri" pitchFamily="34" charset="0"/>
              </a:rPr>
              <a:t>Commitment to uphold the moral teaching of the Church</a:t>
            </a:r>
          </a:p>
          <a:p>
            <a:pPr defTabSz="914400" eaLnBrk="1" hangingPunct="1">
              <a:lnSpc>
                <a:spcPct val="100000"/>
              </a:lnSpc>
              <a:spcBef>
                <a:spcPct val="0"/>
              </a:spcBef>
            </a:pPr>
            <a:endParaRPr lang="en-US" sz="1200" dirty="0" smtClean="0">
              <a:solidFill>
                <a:srgbClr val="000000"/>
              </a:solidFill>
              <a:latin typeface="Calibri" pitchFamily="34" charset="0"/>
              <a:cs typeface="Calibri" pitchFamily="34" charset="0"/>
              <a:sym typeface="Calibri" pitchFamily="34" charset="0"/>
            </a:endParaRPr>
          </a:p>
          <a:p>
            <a:pPr defTabSz="914400" eaLnBrk="1" hangingPunct="1">
              <a:lnSpc>
                <a:spcPct val="100000"/>
              </a:lnSpc>
              <a:spcBef>
                <a:spcPct val="0"/>
              </a:spcBef>
            </a:pPr>
            <a:endParaRPr lang="en-US" sz="1200" dirty="0" smtClean="0">
              <a:solidFill>
                <a:srgbClr val="000000"/>
              </a:solidFill>
              <a:latin typeface="Calibri" pitchFamily="34" charset="0"/>
              <a:cs typeface="Calibri" pitchFamily="34" charset="0"/>
              <a:sym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150"/>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1" name="Shape 151"/>
          <p:cNvSpPr>
            <a:spLocks noGrp="1"/>
          </p:cNvSpPr>
          <p:nvPr>
            <p:ph type="body" sz="quarter" idx="1"/>
          </p:nvPr>
        </p:nvSpPr>
        <p:spPr/>
        <p:txBody>
          <a:bodyPr/>
          <a:lstStyle/>
          <a:p>
            <a:pPr defTabSz="914400" eaLnBrk="1" fontAlgn="auto" hangingPunct="1">
              <a:lnSpc>
                <a:spcPct val="100000"/>
              </a:lnSpc>
              <a:spcBef>
                <a:spcPts val="0"/>
              </a:spcBef>
              <a:spcAft>
                <a:spcPts val="0"/>
              </a:spcAft>
              <a:defRPr sz="1800"/>
            </a:pPr>
            <a:endParaRPr sz="1200" b="1" dirty="0">
              <a:solidFill>
                <a:srgbClr val="FF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dirty="0">
                <a:solidFill>
                  <a:sysClr val="windowText" lastClr="000000"/>
                </a:solidFill>
                <a:latin typeface="Calibri"/>
                <a:ea typeface="Calibri"/>
                <a:cs typeface="Calibri"/>
                <a:sym typeface="Calibri"/>
              </a:rPr>
              <a:t>The new HGIOS framework is a bit different from the previous version.</a:t>
            </a: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dirty="0">
                <a:solidFill>
                  <a:sysClr val="windowText" lastClr="000000"/>
                </a:solidFill>
                <a:latin typeface="Calibri"/>
                <a:ea typeface="Calibri"/>
                <a:cs typeface="Calibri"/>
                <a:sym typeface="Calibri"/>
              </a:rPr>
              <a:t>15 Qis – more streamlined – we hope this will encourage schools to reconsider approaches to self-evaluation and move away from the current approach in many schools ie on ly looking at the five “inspection” Qis.</a:t>
            </a: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dirty="0">
                <a:solidFill>
                  <a:sysClr val="windowText" lastClr="000000"/>
                </a:solidFill>
                <a:latin typeface="Calibri"/>
                <a:ea typeface="Calibri"/>
                <a:cs typeface="Calibri"/>
                <a:sym typeface="Calibri"/>
              </a:rPr>
              <a:t>Each divided into themes</a:t>
            </a: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dirty="0">
                <a:solidFill>
                  <a:sysClr val="windowText" lastClr="000000"/>
                </a:solidFill>
                <a:latin typeface="Calibri"/>
                <a:ea typeface="Calibri"/>
                <a:cs typeface="Calibri"/>
                <a:sym typeface="Calibri"/>
              </a:rPr>
              <a:t>Highlight a few of the QIs and interesting themes:</a:t>
            </a: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self-evaluation for self-improvement</a:t>
            </a: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Leadership of learning</a:t>
            </a: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Learning, teaching and assessment</a:t>
            </a: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Family learning</a:t>
            </a: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Transitions</a:t>
            </a: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Partnerships</a:t>
            </a:r>
          </a:p>
          <a:p>
            <a:pPr marL="171450" indent="-171450" defTabSz="914400" eaLnBrk="1" fontAlgn="auto" hangingPunct="1">
              <a:lnSpc>
                <a:spcPct val="100000"/>
              </a:lnSpc>
              <a:spcBef>
                <a:spcPts val="0"/>
              </a:spcBef>
              <a:spcAft>
                <a:spcPts val="0"/>
              </a:spcAft>
              <a:buSzPct val="100000"/>
              <a:buFont typeface="Arial"/>
              <a:buChar char="•"/>
              <a:defRPr sz="1800"/>
            </a:pPr>
            <a:endParaRPr sz="1200" dirty="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endParaRPr sz="1200" dirty="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3 outcome QIs – demonstrate our commitment to securing a range of outcomes for Scotland’s children and young people</a:t>
            </a:r>
          </a:p>
          <a:p>
            <a:pPr marL="171450" indent="-171450" defTabSz="914400" eaLnBrk="1" fontAlgn="auto" hangingPunct="1">
              <a:lnSpc>
                <a:spcPct val="100000"/>
              </a:lnSpc>
              <a:spcBef>
                <a:spcPts val="0"/>
              </a:spcBef>
              <a:spcAft>
                <a:spcPts val="0"/>
              </a:spcAft>
              <a:buSzPct val="100000"/>
              <a:buFont typeface="Arial"/>
              <a:buChar char="•"/>
              <a:defRPr sz="1800"/>
            </a:pPr>
            <a:endParaRPr sz="1200" dirty="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The arrows and the order of the framework are significant – TSF Leadership is significant factor in quality of school improvement.</a:t>
            </a:r>
          </a:p>
          <a:p>
            <a:pPr marL="171450" indent="-171450" defTabSz="914400" eaLnBrk="1" fontAlgn="auto" hangingPunct="1">
              <a:lnSpc>
                <a:spcPct val="100000"/>
              </a:lnSpc>
              <a:spcBef>
                <a:spcPts val="0"/>
              </a:spcBef>
              <a:spcAft>
                <a:spcPts val="0"/>
              </a:spcAft>
              <a:buSzPct val="100000"/>
              <a:buFont typeface="Arial"/>
              <a:buChar char="•"/>
              <a:defRPr sz="1800"/>
            </a:pPr>
            <a:endParaRPr sz="1200" dirty="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r>
              <a:rPr sz="1200" dirty="0">
                <a:solidFill>
                  <a:sysClr val="windowText" lastClr="000000"/>
                </a:solidFill>
                <a:latin typeface="Calibri"/>
                <a:ea typeface="Calibri"/>
                <a:cs typeface="Calibri"/>
                <a:sym typeface="Calibri"/>
              </a:rPr>
              <a:t>1.1 self-evaluation – first QI in the framework – makes it key to school improvement – starting point is to know where you are at.</a:t>
            </a:r>
          </a:p>
          <a:p>
            <a:pPr defTabSz="914400" eaLnBrk="1" fontAlgn="auto" hangingPunct="1">
              <a:lnSpc>
                <a:spcPct val="100000"/>
              </a:lnSpc>
              <a:spcBef>
                <a:spcPts val="0"/>
              </a:spcBef>
              <a:spcAft>
                <a:spcPts val="0"/>
              </a:spcAft>
              <a:defRPr sz="1800"/>
            </a:pPr>
            <a:endParaRPr sz="1200" dirty="0">
              <a:solidFill>
                <a:sysClr val="windowText" lastClr="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203"/>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 name="Shape 204"/>
          <p:cNvSpPr>
            <a:spLocks noGrp="1"/>
          </p:cNvSpPr>
          <p:nvPr>
            <p:ph type="body" sz="quarter" idx="1"/>
          </p:nvPr>
        </p:nvSpPr>
        <p:spPr/>
        <p:txBody>
          <a:bodyPr/>
          <a:lstStyle/>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a:solidFill>
                  <a:sysClr val="windowText" lastClr="000000"/>
                </a:solidFill>
                <a:latin typeface="Calibri"/>
                <a:ea typeface="Calibri"/>
                <a:cs typeface="Calibri"/>
                <a:sym typeface="Calibri"/>
              </a:rPr>
              <a:t>there are 5 other Qis in the Leadership and Management suite.</a:t>
            </a: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a:solidFill>
                  <a:sysClr val="windowText" lastClr="000000"/>
                </a:solidFill>
                <a:latin typeface="Calibri"/>
                <a:ea typeface="Calibri"/>
                <a:cs typeface="Calibri"/>
                <a:sym typeface="Calibri"/>
              </a:rPr>
              <a:t>These Qis have been developed very much in line with the GTCS professional standards.  You should see similar language and that should mean that you are able to use these Qis to help you reflect on your individual leadership style and to link this with Professional Update, PRD and defining your CLPL needs.</a:t>
            </a: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r>
              <a:rPr sz="1200">
                <a:solidFill>
                  <a:sysClr val="windowText" lastClr="000000"/>
                </a:solidFill>
                <a:latin typeface="Calibri"/>
                <a:ea typeface="Calibri"/>
                <a:cs typeface="Calibri"/>
                <a:sym typeface="Calibri"/>
              </a:rPr>
              <a:t>Across these Qis there is a strong focus on </a:t>
            </a: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Collegiate working</a:t>
            </a: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Importance of strengthening leadership at all levels and across the entire school community</a:t>
            </a: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Ensuring impact from career long professional learning</a:t>
            </a: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Need for strong strategic leadership which takes good account of key national priorities – eg.  Learning for sustainability, developing the young workforce, ensuring equity and inclusion.</a:t>
            </a: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The need to ensure children and young people play a part in leading learning and school improvement</a:t>
            </a:r>
          </a:p>
          <a:p>
            <a:pPr marL="171450" indent="-171450" defTabSz="914400" eaLnBrk="1" fontAlgn="auto" hangingPunct="1">
              <a:lnSpc>
                <a:spcPct val="100000"/>
              </a:lnSpc>
              <a:spcBef>
                <a:spcPts val="0"/>
              </a:spcBef>
              <a:spcAft>
                <a:spcPts val="0"/>
              </a:spcAft>
              <a:buSzPct val="100000"/>
              <a:buFont typeface="Arial"/>
              <a:buChar char="•"/>
              <a:defRPr sz="1800"/>
            </a:pPr>
            <a:r>
              <a:rPr sz="1200">
                <a:solidFill>
                  <a:sysClr val="windowText" lastClr="000000"/>
                </a:solidFill>
                <a:latin typeface="Calibri"/>
                <a:ea typeface="Calibri"/>
                <a:cs typeface="Calibri"/>
                <a:sym typeface="Calibri"/>
              </a:rPr>
              <a:t>Importance of a strong relationship and shared understanding of school governance structures and lines of accountabiltiy</a:t>
            </a: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marL="171450" indent="-171450" defTabSz="914400" eaLnBrk="1" fontAlgn="auto" hangingPunct="1">
              <a:lnSpc>
                <a:spcPct val="100000"/>
              </a:lnSpc>
              <a:spcBef>
                <a:spcPts val="0"/>
              </a:spcBef>
              <a:spcAft>
                <a:spcPts val="0"/>
              </a:spcAft>
              <a:buSzPct val="100000"/>
              <a:buFont typeface="Arial"/>
              <a:buChar char="•"/>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a:p>
            <a:pPr defTabSz="914400" eaLnBrk="1" fontAlgn="auto" hangingPunct="1">
              <a:lnSpc>
                <a:spcPct val="100000"/>
              </a:lnSpc>
              <a:spcBef>
                <a:spcPts val="0"/>
              </a:spcBef>
              <a:spcAft>
                <a:spcPts val="0"/>
              </a:spcAft>
              <a:defRPr sz="1800"/>
            </a:pPr>
            <a:endParaRPr sz="1200">
              <a:solidFill>
                <a:sysClr val="windowText" lastClr="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2</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25</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28</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D61007-692D-4872-9276-B669131F0D44}" type="slidenum">
              <a:rPr lang="en-GB" smtClean="0"/>
              <a:t>32</a:t>
            </a:fld>
            <a:endParaRPr lang="en-GB"/>
          </a:p>
        </p:txBody>
      </p:sp>
    </p:spTree>
    <p:extLst>
      <p:ext uri="{BB962C8B-B14F-4D97-AF65-F5344CB8AC3E}">
        <p14:creationId xmlns:p14="http://schemas.microsoft.com/office/powerpoint/2010/main" val="2672992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33</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34</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35</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36</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37</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38</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39</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the appointment of key staff with varied backgrounds, experiences and skills, schools are beginning to see the benefit of partnerships to support children and families and explore ways of promoting and increasing family engagement in children’s learning.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Schools are more focussed in their Improvements plans on RA and CTG.  </a:t>
            </a:r>
            <a:r>
              <a:rPr lang="en-GB" sz="1200" kern="1200" dirty="0" err="1" smtClean="0">
                <a:solidFill>
                  <a:schemeClr val="tx1"/>
                </a:solidFill>
                <a:effectLst/>
                <a:latin typeface="+mn-lt"/>
                <a:ea typeface="+mn-ea"/>
                <a:cs typeface="+mn-cs"/>
              </a:rPr>
              <a:t>HTs</a:t>
            </a:r>
            <a:r>
              <a:rPr lang="en-GB" sz="1200" kern="1200" dirty="0" smtClean="0">
                <a:solidFill>
                  <a:schemeClr val="tx1"/>
                </a:solidFill>
                <a:effectLst/>
                <a:latin typeface="+mn-lt"/>
                <a:ea typeface="+mn-ea"/>
                <a:cs typeface="+mn-cs"/>
              </a:rPr>
              <a:t> and teachers are more confident in the use of data to target interventions.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Speech and language therapists are beginning to work with families in our nurseries to support the development of early literacy.  This is a new approach to working with our colleagues from </a:t>
            </a:r>
            <a:r>
              <a:rPr lang="en-GB" sz="1200" kern="1200" dirty="0" err="1" smtClean="0">
                <a:solidFill>
                  <a:schemeClr val="tx1"/>
                </a:solidFill>
                <a:effectLst/>
                <a:latin typeface="+mn-lt"/>
                <a:ea typeface="+mn-ea"/>
                <a:cs typeface="+mn-cs"/>
              </a:rPr>
              <a:t>NHS</a:t>
            </a:r>
            <a:r>
              <a:rPr lang="en-GB" sz="1200" kern="1200" dirty="0" smtClean="0">
                <a:solidFill>
                  <a:schemeClr val="tx1"/>
                </a:solidFill>
                <a:effectLst/>
                <a:latin typeface="+mn-lt"/>
                <a:ea typeface="+mn-ea"/>
                <a:cs typeface="+mn-cs"/>
              </a:rPr>
              <a:t> and we are planning action research to report on this locally and nationally to inform the way forward.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Attainment challenge fund has supported the appointment of a </a:t>
            </a:r>
            <a:r>
              <a:rPr lang="en-GB" sz="1200" kern="1200" dirty="0" err="1" smtClean="0">
                <a:solidFill>
                  <a:schemeClr val="tx1"/>
                </a:solidFill>
                <a:effectLst/>
                <a:latin typeface="+mn-lt"/>
                <a:ea typeface="+mn-ea"/>
                <a:cs typeface="+mn-cs"/>
              </a:rPr>
              <a:t>SFW</a:t>
            </a:r>
            <a:r>
              <a:rPr lang="en-GB" sz="1200" kern="1200" dirty="0" smtClean="0">
                <a:solidFill>
                  <a:schemeClr val="tx1"/>
                </a:solidFill>
                <a:effectLst/>
                <a:latin typeface="+mn-lt"/>
                <a:ea typeface="+mn-ea"/>
                <a:cs typeface="+mn-cs"/>
              </a:rPr>
              <a:t> for all AC schools..  This would not be possible otherwise.  In the past primary schools have had a very small input from this service, usually shared across the secondary and cluster primaries.  </a:t>
            </a:r>
            <a:r>
              <a:rPr lang="en-GB" sz="1200" kern="1200" dirty="0" err="1" smtClean="0">
                <a:solidFill>
                  <a:schemeClr val="tx1"/>
                </a:solidFill>
                <a:effectLst/>
                <a:latin typeface="+mn-lt"/>
                <a:ea typeface="+mn-ea"/>
                <a:cs typeface="+mn-cs"/>
              </a:rPr>
              <a:t>HTs</a:t>
            </a:r>
            <a:r>
              <a:rPr lang="en-GB" sz="1200" kern="1200" dirty="0" smtClean="0">
                <a:solidFill>
                  <a:schemeClr val="tx1"/>
                </a:solidFill>
                <a:effectLst/>
                <a:latin typeface="+mn-lt"/>
                <a:ea typeface="+mn-ea"/>
                <a:cs typeface="+mn-cs"/>
              </a:rPr>
              <a:t> and schools have very high expectations that this will have a significant impact on engagement with families.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Schools have plans in place to support targeted families and in the </a:t>
            </a:r>
            <a:r>
              <a:rPr lang="en-GB" sz="1200" kern="1200" dirty="0" err="1" smtClean="0">
                <a:solidFill>
                  <a:schemeClr val="tx1"/>
                </a:solidFill>
                <a:effectLst/>
                <a:latin typeface="+mn-lt"/>
                <a:ea typeface="+mn-ea"/>
                <a:cs typeface="+mn-cs"/>
              </a:rPr>
              <a:t>Strathmartine</a:t>
            </a:r>
            <a:r>
              <a:rPr lang="en-GB" sz="1200" kern="1200" dirty="0" smtClean="0">
                <a:solidFill>
                  <a:schemeClr val="tx1"/>
                </a:solidFill>
                <a:effectLst/>
                <a:latin typeface="+mn-lt"/>
                <a:ea typeface="+mn-ea"/>
                <a:cs typeface="+mn-cs"/>
              </a:rPr>
              <a:t> ward and associated primary schools. Their first priority has been to target families for the holiday provision organised for the forthcoming Easter Holiday.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Overall improvements  made as a result of our involvement in the Scottish Attainment Challenge in the following areas: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 Leadership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are clear messages re the SAC, objectives and goals set from the governance groups, the Project Leader and the Attainment  Advisor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translates into clear leadership at establishment level</a:t>
            </a: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HTs</a:t>
            </a:r>
            <a:r>
              <a:rPr lang="en-GB" sz="1200" kern="1200" dirty="0" smtClean="0">
                <a:solidFill>
                  <a:schemeClr val="tx1"/>
                </a:solidFill>
                <a:effectLst/>
                <a:latin typeface="+mn-lt"/>
                <a:ea typeface="+mn-ea"/>
                <a:cs typeface="+mn-cs"/>
              </a:rPr>
              <a:t> and teachers are focussed on this agenda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Leadership for all workstreams to support staff in establishments,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literacy staff tutor, maths staff tutor, </a:t>
            </a:r>
            <a:r>
              <a:rPr lang="en-GB" sz="1200" kern="1200" dirty="0" err="1" smtClean="0">
                <a:solidFill>
                  <a:schemeClr val="tx1"/>
                </a:solidFill>
                <a:effectLst/>
                <a:latin typeface="+mn-lt"/>
                <a:ea typeface="+mn-ea"/>
                <a:cs typeface="+mn-cs"/>
              </a:rPr>
              <a:t>HWB</a:t>
            </a:r>
            <a:r>
              <a:rPr lang="en-GB" sz="1200" kern="1200" dirty="0" smtClean="0">
                <a:solidFill>
                  <a:schemeClr val="tx1"/>
                </a:solidFill>
                <a:effectLst/>
                <a:latin typeface="+mn-lt"/>
                <a:ea typeface="+mn-ea"/>
                <a:cs typeface="+mn-cs"/>
              </a:rPr>
              <a:t>, Educational Psychology</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 Learning and Teaching</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Focus on Early Learning and Early interventions to close the gap earlier in a child’s learning journey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Focus on pedagogy and research to up-skill teachers and educators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Encouraging and facilitating professional dialogue around improving outcomes for learners through development of networks of staff and professional learning communities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Building capacity in nursery and school staff through opportunities to work with </a:t>
            </a:r>
            <a:r>
              <a:rPr lang="en-GB" sz="1200" kern="1200" dirty="0" err="1" smtClean="0">
                <a:solidFill>
                  <a:schemeClr val="tx1"/>
                </a:solidFill>
                <a:effectLst/>
                <a:latin typeface="+mn-lt"/>
                <a:ea typeface="+mn-ea"/>
                <a:cs typeface="+mn-cs"/>
              </a:rPr>
              <a:t>NHS</a:t>
            </a:r>
            <a:r>
              <a:rPr lang="en-GB" sz="1200" kern="1200" dirty="0" smtClean="0">
                <a:solidFill>
                  <a:schemeClr val="tx1"/>
                </a:solidFill>
                <a:effectLst/>
                <a:latin typeface="+mn-lt"/>
                <a:ea typeface="+mn-ea"/>
                <a:cs typeface="+mn-cs"/>
              </a:rPr>
              <a:t> allied professionals – Speech and Language Therapy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3) Families and Communities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Programmes to support families with their children’s learning such as </a:t>
            </a:r>
            <a:r>
              <a:rPr lang="en-GB" sz="1200" kern="1200" dirty="0" err="1" smtClean="0">
                <a:solidFill>
                  <a:schemeClr val="tx1"/>
                </a:solidFill>
                <a:effectLst/>
                <a:latin typeface="+mn-lt"/>
                <a:ea typeface="+mn-ea"/>
                <a:cs typeface="+mn-cs"/>
              </a:rPr>
              <a:t>SLT</a:t>
            </a:r>
            <a:r>
              <a:rPr lang="en-GB" sz="1200" kern="1200" dirty="0" smtClean="0">
                <a:solidFill>
                  <a:schemeClr val="tx1"/>
                </a:solidFill>
                <a:effectLst/>
                <a:latin typeface="+mn-lt"/>
                <a:ea typeface="+mn-ea"/>
                <a:cs typeface="+mn-cs"/>
              </a:rPr>
              <a:t> interventions in nursery and holiday programmes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Working closely with the LA parental engagement officer to develop support for parents, communications strategy and approaches to engaging parents through digital media.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appointment of a </a:t>
            </a:r>
            <a:r>
              <a:rPr lang="en-GB" sz="1200" kern="1200" dirty="0" err="1" smtClean="0">
                <a:solidFill>
                  <a:schemeClr val="tx1"/>
                </a:solidFill>
                <a:effectLst/>
                <a:latin typeface="+mn-lt"/>
                <a:ea typeface="+mn-ea"/>
                <a:cs typeface="+mn-cs"/>
              </a:rPr>
              <a:t>SFW</a:t>
            </a:r>
            <a:r>
              <a:rPr lang="en-GB" sz="1200" kern="1200" dirty="0" smtClean="0">
                <a:solidFill>
                  <a:schemeClr val="tx1"/>
                </a:solidFill>
                <a:effectLst/>
                <a:latin typeface="+mn-lt"/>
                <a:ea typeface="+mn-ea"/>
                <a:cs typeface="+mn-cs"/>
              </a:rPr>
              <a:t> for every school and nursery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approach to improving </a:t>
            </a:r>
            <a:r>
              <a:rPr lang="en-GB" sz="1200" kern="1200" dirty="0" err="1" smtClean="0">
                <a:solidFill>
                  <a:schemeClr val="tx1"/>
                </a:solidFill>
                <a:effectLst/>
                <a:latin typeface="+mn-lt"/>
                <a:ea typeface="+mn-ea"/>
                <a:cs typeface="+mn-cs"/>
              </a:rPr>
              <a:t>HWB</a:t>
            </a:r>
            <a:r>
              <a:rPr lang="en-GB" sz="1200" kern="1200" dirty="0" smtClean="0">
                <a:solidFill>
                  <a:schemeClr val="tx1"/>
                </a:solidFill>
                <a:effectLst/>
                <a:latin typeface="+mn-lt"/>
                <a:ea typeface="+mn-ea"/>
                <a:cs typeface="+mn-cs"/>
              </a:rPr>
              <a:t> through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and ASPIRE is through community engagement, not just schools.</a:t>
            </a:r>
          </a:p>
          <a:p>
            <a:pPr>
              <a:buClr>
                <a:srgbClr val="00ABB5"/>
              </a:buClr>
            </a:pPr>
            <a:endParaRPr lang="en-GB" b="0"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40</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41</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42</a:t>
            </a:fld>
            <a:endParaRPr lang="en-GB"/>
          </a:p>
        </p:txBody>
      </p:sp>
    </p:spTree>
    <p:extLst>
      <p:ext uri="{BB962C8B-B14F-4D97-AF65-F5344CB8AC3E}">
        <p14:creationId xmlns:p14="http://schemas.microsoft.com/office/powerpoint/2010/main" val="158604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b="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b="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 </a:t>
            </a:r>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4734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4</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134847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134847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7</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8</a:t>
            </a:fld>
            <a:endParaRPr lang="en-GB" dirty="0"/>
          </a:p>
        </p:txBody>
      </p:sp>
    </p:spTree>
    <p:extLst>
      <p:ext uri="{BB962C8B-B14F-4D97-AF65-F5344CB8AC3E}">
        <p14:creationId xmlns:p14="http://schemas.microsoft.com/office/powerpoint/2010/main" val="158604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2C2BF5-4299-456E-BA94-ED7D67D28798}" type="slidenum">
              <a:rPr lang="en-GB" smtClean="0"/>
              <a:t>9</a:t>
            </a:fld>
            <a:endParaRPr lang="en-GB" dirty="0"/>
          </a:p>
        </p:txBody>
      </p:sp>
    </p:spTree>
    <p:extLst>
      <p:ext uri="{BB962C8B-B14F-4D97-AF65-F5344CB8AC3E}">
        <p14:creationId xmlns:p14="http://schemas.microsoft.com/office/powerpoint/2010/main" val="158604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9" y="830265"/>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0" y="830265"/>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C5A2C778-32B4-4858-85AE-09E6189F9E4F}" type="datetimeFigureOut">
              <a:rPr lang="en-GB" smtClean="0"/>
              <a:t>08/12/2016</a:t>
            </a:fld>
            <a:endParaRPr lang="en-GB"/>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EE7703F-2F79-4B24-8AAE-25FDE0731DEA}" type="slidenum">
              <a:rPr lang="en-GB" smtClean="0"/>
              <a:t>‹#›</a:t>
            </a:fld>
            <a:endParaRPr lang="en-GB"/>
          </a:p>
        </p:txBody>
      </p:sp>
    </p:spTree>
    <p:extLst>
      <p:ext uri="{BB962C8B-B14F-4D97-AF65-F5344CB8AC3E}">
        <p14:creationId xmlns:p14="http://schemas.microsoft.com/office/powerpoint/2010/main" val="357938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86E123F-1A05-451D-8EF6-1F004EAA6443}" type="datetime1">
              <a:rPr lang="en-GB" smtClean="0"/>
              <a:t>08/12/2016</a:t>
            </a:fld>
            <a:endParaRPr lang="en-GB" dirty="0"/>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ECD4F3F-CC51-4C94-9845-7B13F5603337}" type="slidenum">
              <a:rPr lang="en-GB" smtClean="0"/>
              <a:pPr/>
              <a:t>‹#›</a:t>
            </a:fld>
            <a:endParaRPr lang="en-GB" dirty="0"/>
          </a:p>
        </p:txBody>
      </p:sp>
    </p:spTree>
    <p:extLst>
      <p:ext uri="{BB962C8B-B14F-4D97-AF65-F5344CB8AC3E}">
        <p14:creationId xmlns:p14="http://schemas.microsoft.com/office/powerpoint/2010/main" val="196393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403755-6A87-4466-943E-C6EACC4ECA04}" type="slidenum">
              <a:rPr lang="en-US"/>
              <a:pPr/>
              <a:t>‹#›</a:t>
            </a:fld>
            <a:endParaRPr lang="en-US"/>
          </a:p>
        </p:txBody>
      </p:sp>
    </p:spTree>
    <p:extLst>
      <p:ext uri="{BB962C8B-B14F-4D97-AF65-F5344CB8AC3E}">
        <p14:creationId xmlns:p14="http://schemas.microsoft.com/office/powerpoint/2010/main" val="260106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6ED3B-6948-4225-B051-893A1D5EFE59}" type="slidenum">
              <a:rPr lang="en-US"/>
              <a:pPr/>
              <a:t>‹#›</a:t>
            </a:fld>
            <a:endParaRPr lang="en-US"/>
          </a:p>
        </p:txBody>
      </p:sp>
    </p:spTree>
    <p:extLst>
      <p:ext uri="{BB962C8B-B14F-4D97-AF65-F5344CB8AC3E}">
        <p14:creationId xmlns:p14="http://schemas.microsoft.com/office/powerpoint/2010/main" val="411533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297EB1-B0E6-4254-B95E-65289D24CF42}" type="slidenum">
              <a:rPr lang="en-US"/>
              <a:pPr/>
              <a:t>‹#›</a:t>
            </a:fld>
            <a:endParaRPr lang="en-US"/>
          </a:p>
        </p:txBody>
      </p:sp>
    </p:spTree>
    <p:extLst>
      <p:ext uri="{BB962C8B-B14F-4D97-AF65-F5344CB8AC3E}">
        <p14:creationId xmlns:p14="http://schemas.microsoft.com/office/powerpoint/2010/main" val="4305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CFDBD69-109D-41F6-BFC2-165D129B5A9F}" type="slidenum">
              <a:rPr lang="en-US"/>
              <a:pPr/>
              <a:t>‹#›</a:t>
            </a:fld>
            <a:endParaRPr lang="en-US"/>
          </a:p>
        </p:txBody>
      </p:sp>
    </p:spTree>
    <p:extLst>
      <p:ext uri="{BB962C8B-B14F-4D97-AF65-F5344CB8AC3E}">
        <p14:creationId xmlns:p14="http://schemas.microsoft.com/office/powerpoint/2010/main" val="97832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9DA6277-6BAD-46AE-9C7E-B7645EDB0085}" type="slidenum">
              <a:rPr lang="en-US"/>
              <a:pPr/>
              <a:t>‹#›</a:t>
            </a:fld>
            <a:endParaRPr lang="en-US"/>
          </a:p>
        </p:txBody>
      </p:sp>
    </p:spTree>
    <p:extLst>
      <p:ext uri="{BB962C8B-B14F-4D97-AF65-F5344CB8AC3E}">
        <p14:creationId xmlns:p14="http://schemas.microsoft.com/office/powerpoint/2010/main" val="86556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209800"/>
            <a:ext cx="5486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09800"/>
            <a:ext cx="5486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F9CE1D-B851-44A2-9167-B3C1D926F6AA}" type="slidenum">
              <a:rPr lang="en-US"/>
              <a:pPr/>
              <a:t>‹#›</a:t>
            </a:fld>
            <a:endParaRPr lang="en-US"/>
          </a:p>
        </p:txBody>
      </p:sp>
    </p:spTree>
    <p:extLst>
      <p:ext uri="{BB962C8B-B14F-4D97-AF65-F5344CB8AC3E}">
        <p14:creationId xmlns:p14="http://schemas.microsoft.com/office/powerpoint/2010/main" val="277007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0B4705-CE67-45ED-8779-E49105D933D0}" type="slidenum">
              <a:rPr lang="en-US"/>
              <a:pPr/>
              <a:t>‹#›</a:t>
            </a:fld>
            <a:endParaRPr lang="en-US"/>
          </a:p>
        </p:txBody>
      </p:sp>
    </p:spTree>
    <p:extLst>
      <p:ext uri="{BB962C8B-B14F-4D97-AF65-F5344CB8AC3E}">
        <p14:creationId xmlns:p14="http://schemas.microsoft.com/office/powerpoint/2010/main" val="15843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911071-4A22-4B3A-A029-070D592D888C}" type="slidenum">
              <a:rPr lang="en-US"/>
              <a:pPr/>
              <a:t>‹#›</a:t>
            </a:fld>
            <a:endParaRPr lang="en-US"/>
          </a:p>
        </p:txBody>
      </p:sp>
    </p:spTree>
    <p:extLst>
      <p:ext uri="{BB962C8B-B14F-4D97-AF65-F5344CB8AC3E}">
        <p14:creationId xmlns:p14="http://schemas.microsoft.com/office/powerpoint/2010/main" val="402555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2309" y="1870077"/>
            <a:ext cx="11137900" cy="44275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fld id="{5B3274D7-B591-F94B-9ADA-AB5A2DD3481D}" type="slidenum">
              <a:rPr lang="en-GB"/>
              <a:pPr/>
              <a:t>‹#›</a:t>
            </a:fld>
            <a:endParaRPr lang="en-GB"/>
          </a:p>
        </p:txBody>
      </p:sp>
    </p:spTree>
    <p:extLst>
      <p:ext uri="{BB962C8B-B14F-4D97-AF65-F5344CB8AC3E}">
        <p14:creationId xmlns:p14="http://schemas.microsoft.com/office/powerpoint/2010/main" val="1338198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2309" y="1870075"/>
            <a:ext cx="111379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22309" y="3068643"/>
            <a:ext cx="11137900" cy="3228975"/>
          </a:xfrm>
        </p:spPr>
        <p:txBody>
          <a:bodyPr/>
          <a:lstStyle/>
          <a:p>
            <a:pPr lvl="0"/>
            <a:endParaRPr lang="en-GB" noProof="0" dirty="0"/>
          </a:p>
        </p:txBody>
      </p:sp>
      <p:sp>
        <p:nvSpPr>
          <p:cNvPr id="4" name="Rectangle 6"/>
          <p:cNvSpPr>
            <a:spLocks noGrp="1" noChangeArrowheads="1"/>
          </p:cNvSpPr>
          <p:nvPr>
            <p:ph type="sldNum" sz="quarter" idx="10"/>
          </p:nvPr>
        </p:nvSpPr>
        <p:spPr>
          <a:ln/>
        </p:spPr>
        <p:txBody>
          <a:bodyPr/>
          <a:lstStyle>
            <a:lvl1pPr>
              <a:defRPr/>
            </a:lvl1pPr>
          </a:lstStyle>
          <a:p>
            <a:fld id="{5929A301-A936-244A-8178-BB2AD632A0F3}" type="slidenum">
              <a:rPr lang="en-GB"/>
              <a:pPr/>
              <a:t>‹#›</a:t>
            </a:fld>
            <a:endParaRPr lang="en-GB"/>
          </a:p>
        </p:txBody>
      </p:sp>
    </p:spTree>
    <p:extLst>
      <p:ext uri="{BB962C8B-B14F-4D97-AF65-F5344CB8AC3E}">
        <p14:creationId xmlns:p14="http://schemas.microsoft.com/office/powerpoint/2010/main" val="102163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1"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1"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4"/>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1" y="1887538"/>
            <a:ext cx="10817924"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1" y="6304473"/>
            <a:ext cx="4512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dirty="0"/>
          </a:p>
        </p:txBody>
      </p:sp>
      <p:cxnSp>
        <p:nvCxnSpPr>
          <p:cNvPr id="3" name="Straight Connector 2"/>
          <p:cNvCxnSpPr>
            <a:endCxn id="1030" idx="3"/>
          </p:cNvCxnSpPr>
          <p:nvPr/>
        </p:nvCxnSpPr>
        <p:spPr>
          <a:xfrm flipV="1">
            <a:off x="676691"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1" y="6304473"/>
            <a:ext cx="4512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1447800"/>
            <a:ext cx="11176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8000" y="2209800"/>
            <a:ext cx="11176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80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3A5667"/>
                </a:solidFill>
                <a:latin typeface="Arial" charset="0"/>
                <a:ea typeface="ＭＳ Ｐゴシック" charset="-128"/>
                <a:cs typeface="ＭＳ Ｐゴシック" charset="-128"/>
              </a:defRPr>
            </a:lvl1pPr>
          </a:lstStyle>
          <a:p>
            <a:pPr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759200" y="6248400"/>
            <a:ext cx="4470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3A5667"/>
                </a:solidFill>
                <a:latin typeface="Arial" charset="0"/>
                <a:ea typeface="ＭＳ Ｐゴシック" charset="-128"/>
                <a:cs typeface="ＭＳ Ｐゴシック" charset="-128"/>
              </a:defRPr>
            </a:lvl1pPr>
          </a:lstStyle>
          <a:p>
            <a:pPr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3A5667"/>
                </a:solidFill>
              </a:defRPr>
            </a:lvl1pPr>
          </a:lstStyle>
          <a:p>
            <a:pPr eaLnBrk="0" fontAlgn="base" hangingPunct="0">
              <a:spcBef>
                <a:spcPct val="0"/>
              </a:spcBef>
              <a:spcAft>
                <a:spcPct val="0"/>
              </a:spcAft>
            </a:pPr>
            <a:fld id="{9B62EFF1-95FF-47E3-9B85-4D32E4CB2853}" type="slidenum">
              <a:rPr lang="en-US"/>
              <a:pPr eaLnBrk="0" fontAlgn="base" hangingPunct="0">
                <a:spcBef>
                  <a:spcPct val="0"/>
                </a:spcBef>
                <a:spcAft>
                  <a:spcPct val="0"/>
                </a:spcAft>
              </a:pPr>
              <a:t>‹#›</a:t>
            </a:fld>
            <a:endParaRPr lang="en-US"/>
          </a:p>
        </p:txBody>
      </p:sp>
      <p:sp>
        <p:nvSpPr>
          <p:cNvPr id="1031" name="Rectangle 12"/>
          <p:cNvSpPr>
            <a:spLocks noChangeArrowheads="1"/>
          </p:cNvSpPr>
          <p:nvPr/>
        </p:nvSpPr>
        <p:spPr bwMode="auto">
          <a:xfrm>
            <a:off x="0" y="0"/>
            <a:ext cx="12192000" cy="1381125"/>
          </a:xfrm>
          <a:prstGeom prst="rect">
            <a:avLst/>
          </a:prstGeom>
          <a:solidFill>
            <a:srgbClr val="3A5667"/>
          </a:solidFill>
          <a:ln w="9525">
            <a:noFill/>
            <a:miter lim="800000"/>
            <a:headEnd/>
            <a:tailEnd/>
          </a:ln>
        </p:spPr>
        <p:txBody>
          <a:bodyPr wrap="none" anchor="ctr"/>
          <a:lstStyle/>
          <a:p>
            <a:pPr fontAlgn="base">
              <a:spcBef>
                <a:spcPct val="0"/>
              </a:spcBef>
              <a:spcAft>
                <a:spcPct val="0"/>
              </a:spcAft>
            </a:pPr>
            <a:endParaRPr lang="en-US" sz="1400">
              <a:solidFill>
                <a:srgbClr val="005C61"/>
              </a:solidFill>
              <a:cs typeface="Arial" pitchFamily="34" charset="0"/>
            </a:endParaRPr>
          </a:p>
        </p:txBody>
      </p:sp>
      <p:pic>
        <p:nvPicPr>
          <p:cNvPr id="1032" name="Picture 8" descr="RobertOwenCentre_keyline.png"/>
          <p:cNvPicPr>
            <a:picLocks noChangeAspect="1"/>
          </p:cNvPicPr>
          <p:nvPr/>
        </p:nvPicPr>
        <p:blipFill>
          <a:blip r:embed="rId12"/>
          <a:srcRect/>
          <a:stretch>
            <a:fillRect/>
          </a:stretch>
        </p:blipFill>
        <p:spPr bwMode="auto">
          <a:xfrm>
            <a:off x="527059" y="404818"/>
            <a:ext cx="6286500" cy="612775"/>
          </a:xfrm>
          <a:prstGeom prst="rect">
            <a:avLst/>
          </a:prstGeom>
          <a:noFill/>
          <a:ln w="9525">
            <a:noFill/>
            <a:miter lim="800000"/>
            <a:headEnd/>
            <a:tailEnd/>
          </a:ln>
        </p:spPr>
      </p:pic>
    </p:spTree>
    <p:extLst>
      <p:ext uri="{BB962C8B-B14F-4D97-AF65-F5344CB8AC3E}">
        <p14:creationId xmlns:p14="http://schemas.microsoft.com/office/powerpoint/2010/main" val="12120427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fontAlgn="base" hangingPunct="1">
        <a:spcBef>
          <a:spcPct val="0"/>
        </a:spcBef>
        <a:spcAft>
          <a:spcPct val="0"/>
        </a:spcAft>
        <a:defRPr sz="2800" b="1">
          <a:solidFill>
            <a:srgbClr val="3A5667"/>
          </a:solidFill>
          <a:latin typeface="+mj-lt"/>
          <a:ea typeface="+mj-ea"/>
          <a:cs typeface="+mj-cs"/>
        </a:defRPr>
      </a:lvl1pPr>
      <a:lvl2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3A5667"/>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400">
          <a:solidFill>
            <a:srgbClr val="3A5667"/>
          </a:solidFill>
          <a:latin typeface="+mn-lt"/>
          <a:ea typeface="+mn-ea"/>
          <a:cs typeface="+mn-cs"/>
        </a:defRPr>
      </a:lvl1pPr>
      <a:lvl2pPr marL="742950" indent="-285750" algn="l" rtl="0" eaLnBrk="1" fontAlgn="base" hangingPunct="1">
        <a:spcBef>
          <a:spcPct val="20000"/>
        </a:spcBef>
        <a:spcAft>
          <a:spcPct val="0"/>
        </a:spcAft>
        <a:buChar char="–"/>
        <a:defRPr sz="2000">
          <a:solidFill>
            <a:srgbClr val="3A5667"/>
          </a:solidFill>
          <a:latin typeface="+mn-lt"/>
          <a:ea typeface="+mn-ea"/>
        </a:defRPr>
      </a:lvl2pPr>
      <a:lvl3pPr marL="1143000" indent="-228600" algn="l" rtl="0" eaLnBrk="1" fontAlgn="base" hangingPunct="1">
        <a:spcBef>
          <a:spcPct val="20000"/>
        </a:spcBef>
        <a:spcAft>
          <a:spcPct val="0"/>
        </a:spcAft>
        <a:buChar char="•"/>
        <a:defRPr b="1">
          <a:solidFill>
            <a:srgbClr val="3A5667"/>
          </a:solidFill>
          <a:latin typeface="+mn-lt"/>
          <a:ea typeface="+mn-ea"/>
        </a:defRPr>
      </a:lvl3pPr>
      <a:lvl4pPr marL="1600200" indent="-228600" algn="l" rtl="0" eaLnBrk="1" fontAlgn="base" hangingPunct="1">
        <a:spcBef>
          <a:spcPct val="20000"/>
        </a:spcBef>
        <a:spcAft>
          <a:spcPct val="0"/>
        </a:spcAft>
        <a:buChar char="–"/>
        <a:defRPr>
          <a:solidFill>
            <a:srgbClr val="3A5667"/>
          </a:solidFill>
          <a:latin typeface="+mn-lt"/>
          <a:ea typeface="+mn-ea"/>
        </a:defRPr>
      </a:lvl4pPr>
      <a:lvl5pPr marL="2057400" indent="-228600" algn="l" rtl="0" eaLnBrk="1" fontAlgn="base" hangingPunct="1">
        <a:spcBef>
          <a:spcPct val="20000"/>
        </a:spcBef>
        <a:spcAft>
          <a:spcPct val="0"/>
        </a:spcAft>
        <a:buChar char="»"/>
        <a:defRPr sz="1600">
          <a:solidFill>
            <a:srgbClr val="3A5667"/>
          </a:solidFill>
          <a:latin typeface="+mn-lt"/>
          <a:ea typeface="+mn-ea"/>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emf"/><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emf"/><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8.emf"/></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hyperlink" Target="http://www.educationscotland.gov.uk/" TargetMode="External"/><Relationship Id="rId2" Type="http://schemas.openxmlformats.org/officeDocument/2006/relationships/hyperlink" Target="mailto:Audrey.May@educationscotland.gsi.gov.uk"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hyperlink" Target="http://bit.ly/saccommun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59" y="203192"/>
            <a:ext cx="6952345" cy="297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771" y="3764672"/>
            <a:ext cx="11161485" cy="2369880"/>
          </a:xfrm>
          <a:prstGeom prst="rect">
            <a:avLst/>
          </a:prstGeom>
          <a:noFill/>
        </p:spPr>
        <p:txBody>
          <a:bodyPr wrap="square" rtlCol="0">
            <a:spAutoFit/>
          </a:bodyPr>
          <a:lstStyle/>
          <a:p>
            <a:pPr algn="ctr" fontAlgn="t"/>
            <a:r>
              <a:rPr lang="en-GB" sz="3600" b="1" dirty="0" smtClean="0">
                <a:solidFill>
                  <a:srgbClr val="002060"/>
                </a:solidFill>
              </a:rPr>
              <a:t>Leadership for Equity</a:t>
            </a:r>
          </a:p>
          <a:p>
            <a:pPr algn="ctr" fontAlgn="t"/>
            <a:r>
              <a:rPr lang="en-GB" sz="3600" b="1" dirty="0" smtClean="0">
                <a:solidFill>
                  <a:srgbClr val="002060"/>
                </a:solidFill>
              </a:rPr>
              <a:t>Scottish Learning Festival</a:t>
            </a:r>
          </a:p>
          <a:p>
            <a:pPr algn="ctr" fontAlgn="t"/>
            <a:r>
              <a:rPr lang="en-GB" sz="3600" b="1" dirty="0" smtClean="0">
                <a:solidFill>
                  <a:srgbClr val="002060"/>
                </a:solidFill>
              </a:rPr>
              <a:t>September</a:t>
            </a:r>
          </a:p>
          <a:p>
            <a:pPr algn="ctr" fontAlgn="t"/>
            <a:r>
              <a:rPr lang="en-GB" sz="4000" b="1" dirty="0" smtClean="0">
                <a:solidFill>
                  <a:srgbClr val="002060"/>
                </a:solidFill>
              </a:rPr>
              <a:t> 2016</a:t>
            </a:r>
            <a:endParaRPr lang="en-GB" sz="4000" dirty="0">
              <a:solidFill>
                <a:srgbClr val="002060"/>
              </a:solidFill>
            </a:endParaRPr>
          </a:p>
        </p:txBody>
      </p:sp>
    </p:spTree>
    <p:extLst>
      <p:ext uri="{BB962C8B-B14F-4D97-AF65-F5344CB8AC3E}">
        <p14:creationId xmlns:p14="http://schemas.microsoft.com/office/powerpoint/2010/main" val="262791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 GTCS</a:t>
            </a:r>
            <a:endParaRPr lang="en-GB" sz="2800" b="1" dirty="0"/>
          </a:p>
        </p:txBody>
      </p:sp>
      <p:sp>
        <p:nvSpPr>
          <p:cNvPr id="2" name="Rectangle 1"/>
          <p:cNvSpPr/>
          <p:nvPr/>
        </p:nvSpPr>
        <p:spPr>
          <a:xfrm>
            <a:off x="261257" y="2105321"/>
            <a:ext cx="11437263" cy="4062651"/>
          </a:xfrm>
          <a:prstGeom prst="rect">
            <a:avLst/>
          </a:prstGeom>
        </p:spPr>
        <p:txBody>
          <a:bodyPr wrap="square">
            <a:spAutoFit/>
          </a:bodyPr>
          <a:lstStyle/>
          <a:p>
            <a:r>
              <a:rPr lang="en-GB" sz="2400" dirty="0" smtClean="0"/>
              <a:t>Standards </a:t>
            </a:r>
            <a:r>
              <a:rPr lang="en-GB" sz="2400" dirty="0"/>
              <a:t>for Leadership and Management Dec 2012 </a:t>
            </a:r>
            <a:r>
              <a:rPr lang="en-GB" sz="2400" b="1" dirty="0"/>
              <a:t>Leadership and Management </a:t>
            </a:r>
            <a:r>
              <a:rPr lang="en-GB" sz="2400" dirty="0"/>
              <a:t>Leadership is central to educational quality. Leadership is the ability to: </a:t>
            </a:r>
            <a:endParaRPr lang="en-GB" sz="2400" dirty="0" smtClean="0"/>
          </a:p>
          <a:p>
            <a:pPr marL="342900" indent="-342900">
              <a:buFont typeface="Arial" pitchFamily="34" charset="0"/>
              <a:buChar char="•"/>
            </a:pPr>
            <a:endParaRPr lang="en-GB" sz="2400" dirty="0"/>
          </a:p>
          <a:p>
            <a:pPr marL="342900" indent="-342900">
              <a:buFont typeface="Arial" pitchFamily="34" charset="0"/>
              <a:buChar char="•"/>
            </a:pPr>
            <a:r>
              <a:rPr lang="en-GB" sz="2400" dirty="0" smtClean="0"/>
              <a:t>develop </a:t>
            </a:r>
            <a:r>
              <a:rPr lang="en-GB" sz="2400" dirty="0"/>
              <a:t>a vision for change, which leads to improvements in outcomes for learners and is based on shared values and robust evaluation of evidence of current practice and outcomes; </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mobilise</a:t>
            </a:r>
            <a:r>
              <a:rPr lang="en-GB" sz="2400" dirty="0"/>
              <a:t>, enable and support others to develop and follow through on strategies for achieving that change; </a:t>
            </a:r>
          </a:p>
          <a:p>
            <a:endParaRPr lang="en-GB" dirty="0"/>
          </a:p>
        </p:txBody>
      </p:sp>
    </p:spTree>
    <p:extLst>
      <p:ext uri="{BB962C8B-B14F-4D97-AF65-F5344CB8AC3E}">
        <p14:creationId xmlns:p14="http://schemas.microsoft.com/office/powerpoint/2010/main" val="139486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369" y="1674813"/>
            <a:ext cx="791421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a:spLocks noGrp="1"/>
          </p:cNvSpPr>
          <p:nvPr>
            <p:ph type="title"/>
          </p:nvPr>
        </p:nvSpPr>
        <p:spPr>
          <a:xfrm>
            <a:off x="384043" y="274638"/>
            <a:ext cx="6672064"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a:t>
            </a:r>
            <a:r>
              <a:rPr lang="en-GB" altLang="en-US" sz="2800" b="1" dirty="0">
                <a:ea typeface="ＭＳ Ｐゴシック" pitchFamily="-101" charset="-128"/>
              </a:rPr>
              <a:t>Gap</a:t>
            </a:r>
            <a:endParaRPr lang="en-GB" sz="2800" b="1" dirty="0"/>
          </a:p>
        </p:txBody>
      </p:sp>
    </p:spTree>
    <p:extLst>
      <p:ext uri="{BB962C8B-B14F-4D97-AF65-F5344CB8AC3E}">
        <p14:creationId xmlns:p14="http://schemas.microsoft.com/office/powerpoint/2010/main" val="1451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000" y="2690900"/>
            <a:ext cx="8832000" cy="1515800"/>
          </a:xfrm>
        </p:spPr>
        <p:txBody>
          <a:bodyPr/>
          <a:lstStyle/>
          <a:p>
            <a:r>
              <a:rPr lang="en-GB" dirty="0" smtClean="0"/>
              <a:t>OECD December 2015</a:t>
            </a:r>
            <a:br>
              <a:rPr lang="en-GB" dirty="0" smtClean="0"/>
            </a:br>
            <a:r>
              <a:rPr lang="en-GB" dirty="0"/>
              <a:t/>
            </a:r>
            <a:br>
              <a:rPr lang="en-GB" dirty="0"/>
            </a:br>
            <a:r>
              <a:rPr lang="en-GB" dirty="0" smtClean="0"/>
              <a:t>Equity and closing the gap</a:t>
            </a:r>
            <a:endParaRPr lang="en-GB" dirty="0"/>
          </a:p>
        </p:txBody>
      </p:sp>
      <p:sp>
        <p:nvSpPr>
          <p:cNvPr id="3" name="Slide Number Placeholder 2"/>
          <p:cNvSpPr>
            <a:spLocks noGrp="1"/>
          </p:cNvSpPr>
          <p:nvPr>
            <p:ph type="sldNum" sz="quarter" idx="4"/>
          </p:nvPr>
        </p:nvSpPr>
        <p:spPr/>
        <p:txBody>
          <a:bodyPr/>
          <a:lstStyle/>
          <a:p>
            <a:fld id="{0ECD4F3F-CC51-4C94-9845-7B13F5603337}" type="slidenum">
              <a:rPr lang="en-GB" smtClean="0"/>
              <a:pPr/>
              <a:t>12</a:t>
            </a:fld>
            <a:endParaRPr lang="en-GB" dirty="0"/>
          </a:p>
        </p:txBody>
      </p:sp>
    </p:spTree>
    <p:extLst>
      <p:ext uri="{BB962C8B-B14F-4D97-AF65-F5344CB8AC3E}">
        <p14:creationId xmlns:p14="http://schemas.microsoft.com/office/powerpoint/2010/main" val="212613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3200" dirty="0">
                <a:solidFill>
                  <a:schemeClr val="tx2"/>
                </a:solidFill>
              </a:rPr>
              <a:t>Be rigorous about the gaps to be closed and pursue relentlessly “closing the gap” and “raising the bar” simultaneously. </a:t>
            </a:r>
          </a:p>
          <a:p>
            <a:pPr marL="0" indent="0">
              <a:buNone/>
            </a:pPr>
            <a:r>
              <a:rPr lang="en-GB" sz="3200" dirty="0">
                <a:solidFill>
                  <a:schemeClr val="tx2"/>
                </a:solidFill>
              </a:rPr>
              <a:t> </a:t>
            </a:r>
          </a:p>
          <a:p>
            <a:pPr lvl="0"/>
            <a:r>
              <a:rPr lang="en-GB" sz="3200" dirty="0">
                <a:solidFill>
                  <a:schemeClr val="tx2"/>
                </a:solidFill>
              </a:rPr>
              <a:t>Ensure a consolidated and evidence-informed strategic approach to equity policies.</a:t>
            </a:r>
          </a:p>
          <a:p>
            <a:pPr marL="0" indent="0">
              <a:buNone/>
            </a:pPr>
            <a:r>
              <a:rPr lang="en-GB" dirty="0">
                <a:solidFill>
                  <a:schemeClr val="tx2"/>
                </a:solidFill>
              </a:rPr>
              <a:t> </a:t>
            </a:r>
          </a:p>
          <a:p>
            <a:endParaRPr lang="en-GB" dirty="0"/>
          </a:p>
        </p:txBody>
      </p:sp>
      <p:sp>
        <p:nvSpPr>
          <p:cNvPr id="3" name="Slide Number Placeholder 2"/>
          <p:cNvSpPr>
            <a:spLocks noGrp="1"/>
          </p:cNvSpPr>
          <p:nvPr>
            <p:ph type="sldNum" sz="quarter" idx="4294967295"/>
          </p:nvPr>
        </p:nvSpPr>
        <p:spPr>
          <a:xfrm>
            <a:off x="11520000" y="6411600"/>
            <a:ext cx="456000" cy="244800"/>
          </a:xfrm>
          <a:prstGeom prst="rect">
            <a:avLst/>
          </a:prstGeom>
        </p:spPr>
        <p:txBody>
          <a:bodyPr/>
          <a:lstStyle/>
          <a:p>
            <a:fld id="{0ECD4F3F-CC51-4C94-9845-7B13F5603337}" type="slidenum">
              <a:rPr lang="en-GB" smtClean="0"/>
              <a:pPr/>
              <a:t>13</a:t>
            </a:fld>
            <a:endParaRPr lang="en-GB" dirty="0"/>
          </a:p>
        </p:txBody>
      </p:sp>
      <p:sp>
        <p:nvSpPr>
          <p:cNvPr id="4" name="Title 3"/>
          <p:cNvSpPr>
            <a:spLocks noGrp="1"/>
          </p:cNvSpPr>
          <p:nvPr>
            <p:ph type="title"/>
          </p:nvPr>
        </p:nvSpPr>
        <p:spPr/>
        <p:txBody>
          <a:bodyPr/>
          <a:lstStyle/>
          <a:p>
            <a:r>
              <a:rPr lang="en-GB" dirty="0" smtClean="0"/>
              <a:t>Our recommendations</a:t>
            </a:r>
            <a:endParaRPr lang="en-GB" dirty="0"/>
          </a:p>
        </p:txBody>
      </p:sp>
    </p:spTree>
    <p:extLst>
      <p:ext uri="{BB962C8B-B14F-4D97-AF65-F5344CB8AC3E}">
        <p14:creationId xmlns:p14="http://schemas.microsoft.com/office/powerpoint/2010/main" val="218882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09357"/>
            <a:ext cx="10836972" cy="711200"/>
          </a:xfrm>
        </p:spPr>
        <p:txBody>
          <a:bodyPr/>
          <a:lstStyle/>
          <a:p>
            <a:pPr algn="ctr"/>
            <a:r>
              <a:rPr lang="en-GB" dirty="0" smtClean="0"/>
              <a:t>Building on ‘Improving Schools in Scotland: An OECD Perspective’, December 2015</a:t>
            </a:r>
            <a:endParaRPr lang="en-GB" dirty="0"/>
          </a:p>
        </p:txBody>
      </p:sp>
      <p:sp>
        <p:nvSpPr>
          <p:cNvPr id="3" name="Content Placeholder 2"/>
          <p:cNvSpPr>
            <a:spLocks noGrp="1"/>
          </p:cNvSpPr>
          <p:nvPr>
            <p:ph idx="1"/>
          </p:nvPr>
        </p:nvSpPr>
        <p:spPr>
          <a:xfrm>
            <a:off x="685800" y="1264566"/>
            <a:ext cx="10817923" cy="4991100"/>
          </a:xfrm>
        </p:spPr>
        <p:txBody>
          <a:bodyPr/>
          <a:lstStyle/>
          <a:p>
            <a:pPr marL="342900" indent="-342900">
              <a:buFont typeface="Arial" pitchFamily="34" charset="0"/>
              <a:buChar char="•"/>
            </a:pPr>
            <a:r>
              <a:rPr lang="en-GB" b="1" dirty="0">
                <a:solidFill>
                  <a:schemeClr val="tx1"/>
                </a:solidFill>
              </a:rPr>
              <a:t>Quality and Equity</a:t>
            </a:r>
          </a:p>
          <a:p>
            <a:pPr marL="800100" lvl="1" indent="-342900">
              <a:buFont typeface="Arial" pitchFamily="34" charset="0"/>
              <a:buChar char="•"/>
            </a:pPr>
            <a:r>
              <a:rPr lang="en-GB" sz="1600" dirty="0">
                <a:solidFill>
                  <a:schemeClr val="tx1"/>
                </a:solidFill>
              </a:rPr>
              <a:t>be rigorous about the gaps to be closed</a:t>
            </a:r>
          </a:p>
          <a:p>
            <a:pPr marL="800100" lvl="1" indent="-342900">
              <a:buFont typeface="Arial" pitchFamily="34" charset="0"/>
              <a:buChar char="•"/>
            </a:pPr>
            <a:r>
              <a:rPr lang="en-GB" sz="1600" dirty="0">
                <a:solidFill>
                  <a:schemeClr val="tx1"/>
                </a:solidFill>
              </a:rPr>
              <a:t>develop metrics that do justice to the full range of CfE capacities</a:t>
            </a:r>
          </a:p>
          <a:p>
            <a:pPr marL="800100" lvl="1" indent="-342900">
              <a:buFont typeface="Arial" pitchFamily="34" charset="0"/>
              <a:buChar char="•"/>
            </a:pPr>
            <a:r>
              <a:rPr lang="en-GB" sz="1600" dirty="0">
                <a:solidFill>
                  <a:schemeClr val="tx1"/>
                </a:solidFill>
              </a:rPr>
              <a:t>take a consolidated and evidence-informed approach to equity</a:t>
            </a:r>
          </a:p>
          <a:p>
            <a:pPr marL="342900" indent="-342900">
              <a:buFont typeface="Arial" pitchFamily="34" charset="0"/>
              <a:buChar char="•"/>
            </a:pPr>
            <a:r>
              <a:rPr lang="en-GB" b="1" dirty="0">
                <a:solidFill>
                  <a:schemeClr val="tx1"/>
                </a:solidFill>
              </a:rPr>
              <a:t>Decision-making and governance</a:t>
            </a:r>
          </a:p>
          <a:p>
            <a:pPr marL="800100" lvl="1" indent="-342900">
              <a:buFont typeface="Arial" pitchFamily="34" charset="0"/>
              <a:buChar char="•"/>
            </a:pPr>
            <a:r>
              <a:rPr lang="en-GB" sz="1600" dirty="0">
                <a:solidFill>
                  <a:schemeClr val="tx1"/>
                </a:solidFill>
              </a:rPr>
              <a:t>create a new narrative for CfE</a:t>
            </a:r>
          </a:p>
          <a:p>
            <a:pPr marL="800100" lvl="1" indent="-342900">
              <a:buFont typeface="Arial" pitchFamily="34" charset="0"/>
              <a:buChar char="•"/>
            </a:pPr>
            <a:r>
              <a:rPr lang="en-GB" sz="1600" dirty="0">
                <a:solidFill>
                  <a:schemeClr val="tx1"/>
                </a:solidFill>
              </a:rPr>
              <a:t>strengthen professional leadership and ‘the middle’</a:t>
            </a:r>
          </a:p>
          <a:p>
            <a:pPr marL="800100" lvl="1" indent="-342900">
              <a:buFont typeface="Arial" pitchFamily="34" charset="0"/>
              <a:buChar char="•"/>
            </a:pPr>
            <a:r>
              <a:rPr lang="en-GB" sz="1600" dirty="0">
                <a:solidFill>
                  <a:schemeClr val="tx1"/>
                </a:solidFill>
              </a:rPr>
              <a:t>simplify and clarify core guidance</a:t>
            </a:r>
          </a:p>
          <a:p>
            <a:pPr marL="342900" indent="-342900">
              <a:buFont typeface="Arial" pitchFamily="34" charset="0"/>
              <a:buChar char="•"/>
            </a:pPr>
            <a:r>
              <a:rPr lang="en-GB" b="1" dirty="0">
                <a:solidFill>
                  <a:schemeClr val="tx1"/>
                </a:solidFill>
              </a:rPr>
              <a:t>Schooling, teachers and leadership</a:t>
            </a:r>
          </a:p>
          <a:p>
            <a:pPr marL="800100" lvl="1" indent="-342900">
              <a:buFont typeface="Arial" pitchFamily="34" charset="0"/>
              <a:buChar char="•"/>
            </a:pPr>
            <a:r>
              <a:rPr lang="en-GB" sz="1600" dirty="0">
                <a:solidFill>
                  <a:schemeClr val="tx1"/>
                </a:solidFill>
              </a:rPr>
              <a:t>focus on quality of implementation in schools</a:t>
            </a:r>
          </a:p>
          <a:p>
            <a:pPr marL="800100" lvl="1" indent="-342900">
              <a:buFont typeface="Arial" pitchFamily="34" charset="0"/>
              <a:buChar char="•"/>
            </a:pPr>
            <a:r>
              <a:rPr lang="en-GB" sz="1600" dirty="0">
                <a:solidFill>
                  <a:schemeClr val="tx1"/>
                </a:solidFill>
              </a:rPr>
              <a:t>develop </a:t>
            </a:r>
            <a:r>
              <a:rPr lang="en-GB" sz="1600" dirty="0" smtClean="0">
                <a:solidFill>
                  <a:schemeClr val="tx1"/>
                </a:solidFill>
              </a:rPr>
              <a:t>targeted</a:t>
            </a:r>
            <a:r>
              <a:rPr lang="en-GB" sz="1600" dirty="0">
                <a:solidFill>
                  <a:schemeClr val="tx1"/>
                </a:solidFill>
              </a:rPr>
              <a:t>, networked, evaluated innovation in secondary school</a:t>
            </a:r>
          </a:p>
          <a:p>
            <a:pPr marL="800100" lvl="1" indent="-342900">
              <a:buFont typeface="Arial" pitchFamily="34" charset="0"/>
              <a:buChar char="•"/>
            </a:pPr>
            <a:r>
              <a:rPr lang="en-GB" sz="1600" dirty="0">
                <a:solidFill>
                  <a:schemeClr val="tx1"/>
                </a:solidFill>
              </a:rPr>
              <a:t>develop coherent strategy for building social capital</a:t>
            </a:r>
          </a:p>
          <a:p>
            <a:pPr marL="342900" indent="-342900">
              <a:buFont typeface="Arial" pitchFamily="34" charset="0"/>
              <a:buChar char="•"/>
            </a:pPr>
            <a:r>
              <a:rPr lang="en-GB" b="1" dirty="0">
                <a:solidFill>
                  <a:schemeClr val="tx1"/>
                </a:solidFill>
              </a:rPr>
              <a:t>Assessment and evaluation</a:t>
            </a:r>
          </a:p>
          <a:p>
            <a:pPr marL="800100" lvl="1" indent="-342900">
              <a:buFont typeface="Arial" pitchFamily="34" charset="0"/>
              <a:buChar char="•"/>
            </a:pPr>
            <a:r>
              <a:rPr lang="en-GB" sz="1600" dirty="0">
                <a:solidFill>
                  <a:schemeClr val="tx1"/>
                </a:solidFill>
              </a:rPr>
              <a:t>develop integrating framework for assessment and evaluation at all levels</a:t>
            </a:r>
          </a:p>
          <a:p>
            <a:pPr marL="800100" lvl="1" indent="-342900">
              <a:buFont typeface="Arial" pitchFamily="34" charset="0"/>
              <a:buChar char="•"/>
            </a:pPr>
            <a:r>
              <a:rPr lang="en-GB" sz="1600" dirty="0">
                <a:solidFill>
                  <a:schemeClr val="tx1"/>
                </a:solidFill>
              </a:rPr>
              <a:t>strike more even balance between formative assessment and evidence base</a:t>
            </a:r>
          </a:p>
          <a:p>
            <a:pPr marL="800100" lvl="1" indent="-342900">
              <a:buFont typeface="Arial" pitchFamily="34" charset="0"/>
              <a:buChar char="•"/>
            </a:pPr>
            <a:r>
              <a:rPr lang="en-GB" sz="1600" dirty="0">
                <a:solidFill>
                  <a:schemeClr val="tx1"/>
                </a:solidFill>
              </a:rPr>
              <a:t>strengthen evaluation &amp; research</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805" y="2206431"/>
            <a:ext cx="2552889" cy="34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071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19" y="719438"/>
            <a:ext cx="10836972" cy="711200"/>
          </a:xfrm>
        </p:spPr>
        <p:txBody>
          <a:bodyPr/>
          <a:lstStyle/>
          <a:p>
            <a:pPr algn="ctr"/>
            <a:r>
              <a:rPr lang="en-GB" dirty="0" smtClean="0"/>
              <a:t> The National </a:t>
            </a:r>
            <a:r>
              <a:rPr lang="en-GB" dirty="0"/>
              <a:t>I</a:t>
            </a:r>
            <a:r>
              <a:rPr lang="en-GB" dirty="0" smtClean="0"/>
              <a:t>mprovement Framework - vision </a:t>
            </a:r>
            <a:endParaRPr lang="en-GB" dirty="0"/>
          </a:p>
        </p:txBody>
      </p:sp>
      <p:sp>
        <p:nvSpPr>
          <p:cNvPr id="3" name="Content Placeholder 2"/>
          <p:cNvSpPr>
            <a:spLocks noGrp="1"/>
          </p:cNvSpPr>
          <p:nvPr>
            <p:ph idx="1"/>
          </p:nvPr>
        </p:nvSpPr>
        <p:spPr>
          <a:xfrm>
            <a:off x="385549" y="1519047"/>
            <a:ext cx="8130653" cy="4335841"/>
          </a:xfrm>
        </p:spPr>
        <p:txBody>
          <a:bodyPr/>
          <a:lstStyle/>
          <a:p>
            <a:pPr marL="457200" indent="-457200">
              <a:buFont typeface="Arial" pitchFamily="34" charset="0"/>
              <a:buChar char="•"/>
            </a:pPr>
            <a:r>
              <a:rPr lang="en-GB" sz="2400" b="1" dirty="0" smtClean="0">
                <a:solidFill>
                  <a:schemeClr val="tx1"/>
                </a:solidFill>
              </a:rPr>
              <a:t>Excellence </a:t>
            </a:r>
            <a:r>
              <a:rPr lang="en-GB" sz="2400" b="1" dirty="0">
                <a:solidFill>
                  <a:schemeClr val="tx1"/>
                </a:solidFill>
              </a:rPr>
              <a:t>through raising attainment: </a:t>
            </a:r>
            <a:r>
              <a:rPr lang="en-GB" sz="2400" dirty="0">
                <a:solidFill>
                  <a:schemeClr val="tx1"/>
                </a:solidFill>
              </a:rPr>
              <a:t>ensuring that every child achieves </a:t>
            </a:r>
            <a:r>
              <a:rPr lang="en-GB" sz="2400" dirty="0" smtClean="0">
                <a:solidFill>
                  <a:schemeClr val="tx1"/>
                </a:solidFill>
              </a:rPr>
              <a:t>the highest </a:t>
            </a:r>
            <a:r>
              <a:rPr lang="en-GB" sz="2400" dirty="0">
                <a:solidFill>
                  <a:schemeClr val="tx1"/>
                </a:solidFill>
              </a:rPr>
              <a:t>standards in literacy and numeracy and the right range of </a:t>
            </a:r>
            <a:r>
              <a:rPr lang="en-GB" sz="2400" dirty="0" smtClean="0">
                <a:solidFill>
                  <a:schemeClr val="tx1"/>
                </a:solidFill>
              </a:rPr>
              <a:t>skills, qualifications </a:t>
            </a:r>
            <a:r>
              <a:rPr lang="en-GB" sz="2400" dirty="0">
                <a:solidFill>
                  <a:schemeClr val="tx1"/>
                </a:solidFill>
              </a:rPr>
              <a:t>and achievements to allow them to succeed; </a:t>
            </a:r>
            <a:r>
              <a:rPr lang="en-GB" sz="2400" dirty="0" smtClean="0">
                <a:solidFill>
                  <a:schemeClr val="tx1"/>
                </a:solidFill>
              </a:rPr>
              <a:t>and</a:t>
            </a:r>
          </a:p>
          <a:p>
            <a:pPr marL="457200" indent="-457200">
              <a:buFont typeface="Arial" pitchFamily="34" charset="0"/>
              <a:buChar char="•"/>
            </a:pPr>
            <a:r>
              <a:rPr lang="en-GB" sz="2400" b="1" dirty="0" smtClean="0">
                <a:solidFill>
                  <a:schemeClr val="tx1"/>
                </a:solidFill>
              </a:rPr>
              <a:t>Achieving </a:t>
            </a:r>
            <a:r>
              <a:rPr lang="en-GB" sz="2400" b="1" dirty="0">
                <a:solidFill>
                  <a:schemeClr val="tx1"/>
                </a:solidFill>
              </a:rPr>
              <a:t>equity: </a:t>
            </a:r>
            <a:r>
              <a:rPr lang="en-GB" sz="2400" dirty="0">
                <a:solidFill>
                  <a:schemeClr val="tx1"/>
                </a:solidFill>
              </a:rPr>
              <a:t>ensuring every child has the same opportunity to </a:t>
            </a:r>
            <a:r>
              <a:rPr lang="en-GB" sz="2400" dirty="0" smtClean="0">
                <a:solidFill>
                  <a:schemeClr val="tx1"/>
                </a:solidFill>
              </a:rPr>
              <a:t>succeed. The </a:t>
            </a:r>
            <a:r>
              <a:rPr lang="en-GB" sz="2400" dirty="0">
                <a:solidFill>
                  <a:schemeClr val="tx1"/>
                </a:solidFill>
              </a:rPr>
              <a:t>Scottish Attainment Challenge will help to focus our efforts and deliver </a:t>
            </a:r>
            <a:r>
              <a:rPr lang="en-GB" sz="2400" dirty="0" smtClean="0">
                <a:solidFill>
                  <a:schemeClr val="tx1"/>
                </a:solidFill>
              </a:rPr>
              <a:t>this ambition.</a:t>
            </a:r>
          </a:p>
          <a:p>
            <a:endParaRPr lang="en-GB" sz="1000" dirty="0" smtClean="0">
              <a:solidFill>
                <a:schemeClr val="tx1"/>
              </a:solidFill>
            </a:endParaRPr>
          </a:p>
          <a:p>
            <a:r>
              <a:rPr lang="en-GB" sz="2400" i="1" dirty="0" smtClean="0">
                <a:solidFill>
                  <a:schemeClr val="tx1"/>
                </a:solidFill>
              </a:rPr>
              <a:t>“Be rigorous about the gaps to be closed and pursue relentlessly “ closing the gap” and “raising the bar simultaneously</a:t>
            </a:r>
            <a:r>
              <a:rPr lang="en-GB" sz="2400" dirty="0" smtClean="0">
                <a:solidFill>
                  <a:schemeClr val="tx1"/>
                </a:solidFill>
              </a:rPr>
              <a:t>”</a:t>
            </a:r>
            <a:r>
              <a:rPr lang="en-GB" sz="1600" dirty="0" smtClean="0">
                <a:solidFill>
                  <a:schemeClr val="tx1"/>
                </a:solidFill>
              </a:rPr>
              <a:t> </a:t>
            </a:r>
            <a:r>
              <a:rPr lang="en-GB" sz="1600" dirty="0"/>
              <a:t>Improving Schools in Scotland: An OECD Perspective 2015</a:t>
            </a:r>
            <a:endParaRPr lang="en-GB" sz="1600" dirty="0" smtClean="0">
              <a:solidFill>
                <a:schemeClr val="tx1"/>
              </a:solidFill>
            </a:endParaRPr>
          </a:p>
          <a:p>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9" r="3514"/>
          <a:stretch/>
        </p:blipFill>
        <p:spPr bwMode="auto">
          <a:xfrm>
            <a:off x="8392167" y="1752597"/>
            <a:ext cx="3799833"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2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 y="958848"/>
            <a:ext cx="5367523" cy="521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480" y="164422"/>
            <a:ext cx="7615977" cy="617838"/>
          </a:xfrm>
        </p:spPr>
        <p:txBody>
          <a:bodyPr/>
          <a:lstStyle/>
          <a:p>
            <a:r>
              <a:rPr lang="en-GB" dirty="0" smtClean="0"/>
              <a:t>National </a:t>
            </a:r>
            <a:r>
              <a:rPr lang="en-GB" dirty="0"/>
              <a:t>I</a:t>
            </a:r>
            <a:r>
              <a:rPr lang="en-GB" dirty="0" smtClean="0"/>
              <a:t>mprovement </a:t>
            </a:r>
            <a:r>
              <a:rPr lang="en-GB" dirty="0"/>
              <a:t>F</a:t>
            </a:r>
            <a:r>
              <a:rPr lang="en-GB" dirty="0" smtClean="0"/>
              <a:t>ramework </a:t>
            </a:r>
            <a:endParaRPr lang="en-GB" dirty="0"/>
          </a:p>
        </p:txBody>
      </p:sp>
      <p:sp>
        <p:nvSpPr>
          <p:cNvPr id="8" name="Text Box 2"/>
          <p:cNvSpPr txBox="1">
            <a:spLocks noChangeArrowheads="1"/>
          </p:cNvSpPr>
          <p:nvPr/>
        </p:nvSpPr>
        <p:spPr bwMode="auto">
          <a:xfrm>
            <a:off x="6277824" y="643665"/>
            <a:ext cx="5782367" cy="60016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400" dirty="0"/>
              <a:t> </a:t>
            </a:r>
            <a:r>
              <a:rPr lang="en-GB" sz="2400" b="1" dirty="0" smtClean="0"/>
              <a:t>Our Priorities </a:t>
            </a:r>
          </a:p>
          <a:p>
            <a:pPr marL="342900" indent="-342900">
              <a:buFont typeface="Arial" pitchFamily="34" charset="0"/>
              <a:buChar char="•"/>
            </a:pPr>
            <a:r>
              <a:rPr lang="en-GB" sz="2400" b="1" dirty="0"/>
              <a:t>Improvement in attainment, particularly in literacy and </a:t>
            </a:r>
            <a:r>
              <a:rPr lang="en-GB" sz="2400" b="1" dirty="0" smtClean="0"/>
              <a:t>numeracy;</a:t>
            </a:r>
          </a:p>
          <a:p>
            <a:pPr marL="342900" indent="-342900">
              <a:buFont typeface="Arial" pitchFamily="34" charset="0"/>
              <a:buChar char="•"/>
            </a:pPr>
            <a:endParaRPr lang="en-GB" sz="2400" b="1" dirty="0" smtClean="0"/>
          </a:p>
          <a:p>
            <a:pPr marL="342900" indent="-342900">
              <a:buFont typeface="Arial" pitchFamily="34" charset="0"/>
              <a:buChar char="•"/>
            </a:pPr>
            <a:r>
              <a:rPr lang="en-GB" sz="2400" b="1" dirty="0" smtClean="0"/>
              <a:t>Closing </a:t>
            </a:r>
            <a:r>
              <a:rPr lang="en-GB" sz="2400" b="1" dirty="0"/>
              <a:t>the attainment gap between the most and least disadvantaged </a:t>
            </a:r>
            <a:r>
              <a:rPr lang="en-GB" sz="2400" b="1" dirty="0" smtClean="0"/>
              <a:t>children;</a:t>
            </a:r>
          </a:p>
          <a:p>
            <a:pPr marL="342900" indent="-342900">
              <a:buFont typeface="Arial" pitchFamily="34" charset="0"/>
              <a:buChar char="•"/>
            </a:pPr>
            <a:endParaRPr lang="en-GB" sz="2400" b="1" dirty="0" smtClean="0"/>
          </a:p>
          <a:p>
            <a:pPr marL="342900" indent="-342900">
              <a:buFont typeface="Arial" pitchFamily="34" charset="0"/>
              <a:buChar char="•"/>
            </a:pPr>
            <a:r>
              <a:rPr lang="en-GB" sz="2400" b="1" dirty="0" smtClean="0"/>
              <a:t>Improvement </a:t>
            </a:r>
            <a:r>
              <a:rPr lang="en-GB" sz="2400" b="1" dirty="0"/>
              <a:t>in children and young people’s health and wellbeing; </a:t>
            </a:r>
            <a:r>
              <a:rPr lang="en-GB" sz="2400" b="1" dirty="0" smtClean="0"/>
              <a:t>and</a:t>
            </a:r>
          </a:p>
          <a:p>
            <a:pPr marL="342900" indent="-342900">
              <a:buFont typeface="Arial" pitchFamily="34" charset="0"/>
              <a:buChar char="•"/>
            </a:pPr>
            <a:endParaRPr lang="en-GB" sz="2400" b="1" dirty="0" smtClean="0"/>
          </a:p>
          <a:p>
            <a:pPr marL="342900" indent="-342900">
              <a:buFont typeface="Arial" pitchFamily="34" charset="0"/>
              <a:buChar char="•"/>
            </a:pPr>
            <a:r>
              <a:rPr lang="en-GB" sz="2400" b="1" dirty="0" smtClean="0"/>
              <a:t>Improvement </a:t>
            </a:r>
            <a:r>
              <a:rPr lang="en-GB" sz="2400" b="1" dirty="0"/>
              <a:t>in employability skills and sustained, positive school leaver </a:t>
            </a:r>
            <a:r>
              <a:rPr lang="en-GB" sz="2400" b="1" dirty="0" smtClean="0"/>
              <a:t>destinations for </a:t>
            </a:r>
            <a:r>
              <a:rPr lang="en-GB" sz="2400" b="1" dirty="0"/>
              <a:t>all young </a:t>
            </a:r>
            <a:r>
              <a:rPr lang="en-GB" sz="2400" b="1" dirty="0" smtClean="0"/>
              <a:t>people.</a:t>
            </a:r>
            <a:endParaRPr lang="en-GB" sz="2400" b="1" dirty="0"/>
          </a:p>
        </p:txBody>
      </p:sp>
      <p:sp>
        <p:nvSpPr>
          <p:cNvPr id="4" name="Right Arrow 3"/>
          <p:cNvSpPr/>
          <p:nvPr/>
        </p:nvSpPr>
        <p:spPr>
          <a:xfrm>
            <a:off x="3880112" y="1025609"/>
            <a:ext cx="2397712"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447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Driver of improvement : School leadership</a:t>
            </a:r>
            <a:endParaRPr lang="en-GB" dirty="0"/>
          </a:p>
        </p:txBody>
      </p:sp>
      <p:sp>
        <p:nvSpPr>
          <p:cNvPr id="9" name="Content Placeholder 8"/>
          <p:cNvSpPr>
            <a:spLocks noGrp="1"/>
          </p:cNvSpPr>
          <p:nvPr>
            <p:ph sz="half" idx="2"/>
          </p:nvPr>
        </p:nvSpPr>
        <p:spPr>
          <a:xfrm>
            <a:off x="6273800" y="2457450"/>
            <a:ext cx="5384800" cy="3360738"/>
          </a:xfrm>
        </p:spPr>
        <p:txBody>
          <a:bodyPr/>
          <a:lstStyle/>
          <a:p>
            <a:endParaRPr lang="en-GB" dirty="0">
              <a:solidFill>
                <a:schemeClr val="tx1"/>
              </a:solidFill>
            </a:endParaRPr>
          </a:p>
          <a:p>
            <a:r>
              <a:rPr lang="en-GB" dirty="0" smtClean="0">
                <a:solidFill>
                  <a:schemeClr val="tx1"/>
                </a:solidFill>
              </a:rPr>
              <a:t>What is this?</a:t>
            </a:r>
          </a:p>
          <a:p>
            <a:r>
              <a:rPr lang="en-GB" dirty="0" smtClean="0">
                <a:solidFill>
                  <a:schemeClr val="tx1"/>
                </a:solidFill>
              </a:rPr>
              <a:t>The quality and impact of leadership within schools and at all levels – including members of staff</a:t>
            </a:r>
            <a:endParaRPr lang="en-GB" dirty="0">
              <a:solidFill>
                <a:schemeClr val="tx1"/>
              </a:solidFill>
            </a:endParaRPr>
          </a:p>
        </p:txBody>
      </p:sp>
      <p:pic>
        <p:nvPicPr>
          <p:cNvPr id="10"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405" b="2218"/>
          <a:stretch/>
        </p:blipFill>
        <p:spPr bwMode="auto">
          <a:xfrm>
            <a:off x="451116" y="1600200"/>
            <a:ext cx="5473434"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07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315913"/>
            <a:ext cx="10836972" cy="711200"/>
          </a:xfrm>
        </p:spPr>
        <p:txBody>
          <a:bodyPr/>
          <a:lstStyle/>
          <a:p>
            <a:r>
              <a:rPr lang="en-GB" dirty="0" smtClean="0"/>
              <a:t> School leadership </a:t>
            </a:r>
            <a:br>
              <a:rPr lang="en-GB" dirty="0" smtClean="0"/>
            </a:br>
            <a:endParaRPr lang="en-GB" dirty="0"/>
          </a:p>
        </p:txBody>
      </p:sp>
      <p:sp>
        <p:nvSpPr>
          <p:cNvPr id="5" name="Content Placeholder 4"/>
          <p:cNvSpPr>
            <a:spLocks noGrp="1"/>
          </p:cNvSpPr>
          <p:nvPr>
            <p:ph sz="half" idx="2"/>
          </p:nvPr>
        </p:nvSpPr>
        <p:spPr>
          <a:xfrm>
            <a:off x="400050" y="1104900"/>
            <a:ext cx="6705600" cy="3981450"/>
          </a:xfrm>
        </p:spPr>
        <p:txBody>
          <a:bodyPr/>
          <a:lstStyle/>
          <a:p>
            <a:r>
              <a:rPr lang="en-GB" dirty="0" smtClean="0">
                <a:solidFill>
                  <a:schemeClr val="tx1"/>
                </a:solidFill>
              </a:rPr>
              <a:t>Evidence we will gather</a:t>
            </a:r>
          </a:p>
          <a:p>
            <a:pPr marL="342900" indent="-342900">
              <a:buFont typeface="Arial" pitchFamily="34" charset="0"/>
              <a:buChar char="•"/>
            </a:pPr>
            <a:r>
              <a:rPr lang="en-GB" dirty="0" smtClean="0">
                <a:solidFill>
                  <a:schemeClr val="tx1"/>
                </a:solidFill>
              </a:rPr>
              <a:t>Through </a:t>
            </a:r>
            <a:r>
              <a:rPr lang="en-GB" dirty="0">
                <a:solidFill>
                  <a:schemeClr val="tx1"/>
                </a:solidFill>
              </a:rPr>
              <a:t>school inspection, percentage of schools graded as “good” or better for leadership of change</a:t>
            </a:r>
          </a:p>
          <a:p>
            <a:pPr marL="342900" indent="-342900">
              <a:buFont typeface="Arial" pitchFamily="34" charset="0"/>
              <a:buChar char="•"/>
            </a:pPr>
            <a:r>
              <a:rPr lang="en-GB" dirty="0">
                <a:solidFill>
                  <a:schemeClr val="tx1"/>
                </a:solidFill>
              </a:rPr>
              <a:t>Number of new headteachers who meet the standard for Headship, and numbers of experienced headteachers who continue to meet Standard for Leadership and Management </a:t>
            </a:r>
          </a:p>
          <a:p>
            <a:pPr marL="342900" indent="-342900">
              <a:buFont typeface="Arial" pitchFamily="34" charset="0"/>
              <a:buChar char="•"/>
            </a:pPr>
            <a:r>
              <a:rPr lang="en-GB" dirty="0">
                <a:solidFill>
                  <a:schemeClr val="tx1"/>
                </a:solidFill>
              </a:rPr>
              <a:t>Local authority self-evaluation reports on leadership of change</a:t>
            </a:r>
          </a:p>
          <a:p>
            <a:endParaRPr lang="en-GB" dirty="0" smtClean="0">
              <a:solidFill>
                <a:schemeClr val="tx1"/>
              </a:solidFill>
            </a:endParaRPr>
          </a:p>
          <a:p>
            <a:endParaRPr lang="en-GB" dirty="0">
              <a:solidFill>
                <a:schemeClr val="tx1"/>
              </a:solidFill>
            </a:endParaRPr>
          </a:p>
        </p:txBody>
      </p:sp>
      <p:pic>
        <p:nvPicPr>
          <p:cNvPr id="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405" b="2218"/>
          <a:stretch/>
        </p:blipFill>
        <p:spPr bwMode="auto">
          <a:xfrm>
            <a:off x="7136386" y="857250"/>
            <a:ext cx="5055614"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36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1"/>
          <p:cNvGrpSpPr>
            <a:grpSpLocks/>
          </p:cNvGrpSpPr>
          <p:nvPr/>
        </p:nvGrpSpPr>
        <p:grpSpPr bwMode="auto">
          <a:xfrm>
            <a:off x="-46567" y="3708401"/>
            <a:ext cx="12304184" cy="3178175"/>
            <a:chOff x="0" y="0"/>
            <a:chExt cx="9227428" cy="3177533"/>
          </a:xfrm>
        </p:grpSpPr>
        <p:pic>
          <p:nvPicPr>
            <p:cNvPr id="10245" name="image1.tif"/>
            <p:cNvPicPr>
              <a:picLocks noChangeAspect="1" noChangeArrowheads="1"/>
            </p:cNvPicPr>
            <p:nvPr/>
          </p:nvPicPr>
          <p:blipFill>
            <a:blip r:embed="rId3">
              <a:extLst>
                <a:ext uri="{28A0092B-C50C-407E-A947-70E740481C1C}">
                  <a14:useLocalDpi xmlns:a14="http://schemas.microsoft.com/office/drawing/2010/main" val="0"/>
                </a:ext>
              </a:extLst>
            </a:blip>
            <a:srcRect l="23560" t="23657" r="26010" b="31598"/>
            <a:stretch>
              <a:fillRect/>
            </a:stretch>
          </p:blipFill>
          <p:spPr bwMode="auto">
            <a:xfrm>
              <a:off x="-1" y="-1"/>
              <a:ext cx="9227430" cy="317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46" name="image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963" y="2109539"/>
              <a:ext cx="2103261" cy="18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0243" name="Shape 112"/>
          <p:cNvSpPr>
            <a:spLocks noChangeArrowheads="1"/>
          </p:cNvSpPr>
          <p:nvPr/>
        </p:nvSpPr>
        <p:spPr bwMode="auto">
          <a:xfrm>
            <a:off x="2063751" y="836613"/>
            <a:ext cx="864023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r>
              <a:rPr lang="en-US" sz="2800" i="1" dirty="0">
                <a:solidFill>
                  <a:srgbClr val="4BACC6"/>
                </a:solidFill>
              </a:rPr>
              <a:t>A passionate commitment to ensuring </a:t>
            </a:r>
            <a:r>
              <a:rPr lang="en-US" sz="2800" b="1" i="1" dirty="0">
                <a:solidFill>
                  <a:srgbClr val="4BACC6"/>
                </a:solidFill>
              </a:rPr>
              <a:t>social justice, children’s rights, learning for sustainability and equality </a:t>
            </a:r>
            <a:r>
              <a:rPr lang="en-US" sz="2800" i="1" dirty="0">
                <a:solidFill>
                  <a:srgbClr val="4BACC6"/>
                </a:solidFill>
              </a:rPr>
              <a:t>are important prerequisites for all who deliver Scottish education.   </a:t>
            </a:r>
            <a:r>
              <a:rPr lang="en-US" b="1" i="1" dirty="0">
                <a:solidFill>
                  <a:srgbClr val="4BACC6"/>
                </a:solidFill>
                <a:latin typeface="Arial" pitchFamily="34" charset="0"/>
                <a:cs typeface="Arial" pitchFamily="34" charset="0"/>
                <a:sym typeface="Arial" pitchFamily="34" charset="0"/>
              </a:rPr>
              <a:t>(How good is our school? 4</a:t>
            </a:r>
            <a:r>
              <a:rPr lang="en-US" b="1" i="1" baseline="30000" dirty="0">
                <a:solidFill>
                  <a:srgbClr val="4BACC6"/>
                </a:solidFill>
                <a:latin typeface="Arial" pitchFamily="34" charset="0"/>
                <a:cs typeface="Arial" pitchFamily="34" charset="0"/>
                <a:sym typeface="Arial" pitchFamily="34" charset="0"/>
              </a:rPr>
              <a:t>th</a:t>
            </a:r>
            <a:r>
              <a:rPr lang="en-US" b="1" i="1" dirty="0">
                <a:solidFill>
                  <a:srgbClr val="4BACC6"/>
                </a:solidFill>
                <a:latin typeface="Arial" pitchFamily="34" charset="0"/>
                <a:cs typeface="Arial" pitchFamily="34" charset="0"/>
                <a:sym typeface="Arial" pitchFamily="34" charset="0"/>
              </a:rPr>
              <a:t> edition </a:t>
            </a:r>
            <a:r>
              <a:rPr lang="en-US" i="1" dirty="0">
                <a:solidFill>
                  <a:srgbClr val="4BACC6"/>
                </a:solidFill>
                <a:latin typeface="Arial" pitchFamily="34" charset="0"/>
                <a:cs typeface="Arial" pitchFamily="34" charset="0"/>
                <a:sym typeface="Arial" pitchFamily="34" charset="0"/>
              </a:rPr>
              <a:t>p.6)</a:t>
            </a:r>
          </a:p>
        </p:txBody>
      </p:sp>
      <p:pic>
        <p:nvPicPr>
          <p:cNvPr id="10244" name="image9.jpg" descr="D:\SCES\cla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018" y="3314700"/>
            <a:ext cx="547158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67932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396" y="348343"/>
            <a:ext cx="7854922" cy="593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30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43"/>
          <p:cNvSpPr>
            <a:spLocks noChangeArrowheads="1"/>
          </p:cNvSpPr>
          <p:nvPr/>
        </p:nvSpPr>
        <p:spPr bwMode="auto">
          <a:xfrm>
            <a:off x="0" y="5794376"/>
            <a:ext cx="12192000" cy="106362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endParaRPr lang="en-US" dirty="0">
              <a:solidFill>
                <a:srgbClr val="FFFFFF"/>
              </a:solidFill>
            </a:endParaRPr>
          </a:p>
        </p:txBody>
      </p:sp>
      <p:pic>
        <p:nvPicPr>
          <p:cNvPr id="14339" name="image1.tif"/>
          <p:cNvPicPr>
            <a:picLocks noChangeAspect="1" noChangeArrowheads="1"/>
          </p:cNvPicPr>
          <p:nvPr/>
        </p:nvPicPr>
        <p:blipFill>
          <a:blip r:embed="rId3">
            <a:extLst>
              <a:ext uri="{28A0092B-C50C-407E-A947-70E740481C1C}">
                <a14:useLocalDpi xmlns:a14="http://schemas.microsoft.com/office/drawing/2010/main" val="0"/>
              </a:ext>
            </a:extLst>
          </a:blip>
          <a:srcRect l="23560" t="23657" r="26010" b="31598"/>
          <a:stretch>
            <a:fillRect/>
          </a:stretch>
        </p:blipFill>
        <p:spPr bwMode="auto">
          <a:xfrm>
            <a:off x="-46567" y="5829301"/>
            <a:ext cx="12304184"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340" name="image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1" y="6373814"/>
            <a:ext cx="280458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341" name="image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84" y="466725"/>
            <a:ext cx="1173268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342" name="Shape 147"/>
          <p:cNvSpPr>
            <a:spLocks noChangeArrowheads="1"/>
          </p:cNvSpPr>
          <p:nvPr/>
        </p:nvSpPr>
        <p:spPr bwMode="auto">
          <a:xfrm>
            <a:off x="1488017" y="549275"/>
            <a:ext cx="9025467" cy="184150"/>
          </a:xfrm>
          <a:prstGeom prst="rect">
            <a:avLst/>
          </a:prstGeom>
          <a:solidFill>
            <a:srgbClr val="FFFFFF"/>
          </a:solidFill>
          <a:ln w="25400">
            <a:solidFill>
              <a:srgbClr val="FFFFFF"/>
            </a:solidFill>
            <a:miter lim="800000"/>
            <a:headEnd/>
            <a:tailEnd/>
          </a:ln>
        </p:spPr>
        <p:txBody>
          <a:bodyPr lIns="0" tIns="0" rIns="0" bIns="0" anchor="ctr"/>
          <a:lstStyle/>
          <a:p>
            <a:pPr algn="ctr"/>
            <a:endParaRPr lang="en-US" dirty="0">
              <a:solidFill>
                <a:srgbClr val="FFFFFF"/>
              </a:solidFill>
            </a:endParaRPr>
          </a:p>
        </p:txBody>
      </p:sp>
      <p:sp>
        <p:nvSpPr>
          <p:cNvPr id="14343" name="Shape 148"/>
          <p:cNvSpPr>
            <a:spLocks noChangeArrowheads="1"/>
          </p:cNvSpPr>
          <p:nvPr/>
        </p:nvSpPr>
        <p:spPr bwMode="auto">
          <a:xfrm>
            <a:off x="1488017" y="188913"/>
            <a:ext cx="9025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r>
              <a:rPr lang="en-US" sz="2800" b="1" dirty="0">
                <a:solidFill>
                  <a:srgbClr val="31859C"/>
                </a:solidFill>
                <a:latin typeface="Arial" pitchFamily="34" charset="0"/>
                <a:cs typeface="Arial" pitchFamily="34" charset="0"/>
                <a:sym typeface="Arial" pitchFamily="34" charset="0"/>
              </a:rPr>
              <a:t>The Framework:</a:t>
            </a:r>
          </a:p>
        </p:txBody>
      </p:sp>
      <p:sp>
        <p:nvSpPr>
          <p:cNvPr id="14344" name="Shape 149"/>
          <p:cNvSpPr>
            <a:spLocks noChangeArrowheads="1"/>
          </p:cNvSpPr>
          <p:nvPr/>
        </p:nvSpPr>
        <p:spPr bwMode="auto">
          <a:xfrm>
            <a:off x="10896600" y="5157789"/>
            <a:ext cx="86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r>
              <a:rPr lang="en-US" sz="2000" b="1" dirty="0">
                <a:solidFill>
                  <a:srgbClr val="000000"/>
                </a:solidFill>
              </a:rPr>
              <a:t>p15</a:t>
            </a:r>
          </a:p>
        </p:txBody>
      </p:sp>
    </p:spTree>
    <p:extLst>
      <p:ext uri="{BB962C8B-B14F-4D97-AF65-F5344CB8AC3E}">
        <p14:creationId xmlns:p14="http://schemas.microsoft.com/office/powerpoint/2010/main" val="226745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98"/>
          <p:cNvSpPr>
            <a:spLocks noChangeArrowheads="1"/>
          </p:cNvSpPr>
          <p:nvPr/>
        </p:nvSpPr>
        <p:spPr bwMode="auto">
          <a:xfrm>
            <a:off x="0" y="5794376"/>
            <a:ext cx="12192000" cy="106362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endParaRPr lang="en-US">
              <a:solidFill>
                <a:srgbClr val="FFFFFF"/>
              </a:solidFill>
            </a:endParaRPr>
          </a:p>
        </p:txBody>
      </p:sp>
      <p:pic>
        <p:nvPicPr>
          <p:cNvPr id="20483" name="image1.tif"/>
          <p:cNvPicPr>
            <a:picLocks noChangeAspect="1" noChangeArrowheads="1"/>
          </p:cNvPicPr>
          <p:nvPr/>
        </p:nvPicPr>
        <p:blipFill>
          <a:blip r:embed="rId3">
            <a:extLst>
              <a:ext uri="{28A0092B-C50C-407E-A947-70E740481C1C}">
                <a14:useLocalDpi xmlns:a14="http://schemas.microsoft.com/office/drawing/2010/main" val="0"/>
              </a:ext>
            </a:extLst>
          </a:blip>
          <a:srcRect l="23560" t="23657" r="26010" b="31598"/>
          <a:stretch>
            <a:fillRect/>
          </a:stretch>
        </p:blipFill>
        <p:spPr bwMode="auto">
          <a:xfrm>
            <a:off x="-46567" y="5829301"/>
            <a:ext cx="12304184"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484" name="image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1" y="6373814"/>
            <a:ext cx="280458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aphicFrame>
        <p:nvGraphicFramePr>
          <p:cNvPr id="201" name="Table 201"/>
          <p:cNvGraphicFramePr/>
          <p:nvPr/>
        </p:nvGraphicFramePr>
        <p:xfrm>
          <a:off x="3215218" y="188913"/>
          <a:ext cx="6817782" cy="5719760"/>
        </p:xfrm>
        <a:graphic>
          <a:graphicData uri="http://schemas.openxmlformats.org/drawingml/2006/table">
            <a:tbl>
              <a:tblPr firstRow="1"/>
              <a:tblGrid>
                <a:gridCol w="3120809"/>
                <a:gridCol w="3696973"/>
              </a:tblGrid>
              <a:tr h="595935">
                <a:tc gridSpan="2">
                  <a:txBody>
                    <a:bodyPr/>
                    <a:lstStyle/>
                    <a:p>
                      <a:pPr lvl="0" algn="ctr">
                        <a:lnSpc>
                          <a:spcPct val="115000"/>
                        </a:lnSpc>
                        <a:defRPr sz="1800" b="0" i="0">
                          <a:solidFill>
                            <a:srgbClr val="000000"/>
                          </a:solidFill>
                        </a:defRPr>
                      </a:pPr>
                      <a:r>
                        <a:rPr sz="800" b="1">
                          <a:solidFill>
                            <a:srgbClr val="95B3D7"/>
                          </a:solidFill>
                          <a:latin typeface="Arial"/>
                          <a:ea typeface="Arial"/>
                          <a:cs typeface="Arial"/>
                          <a:sym typeface="Arial"/>
                        </a:rPr>
                        <a:t> </a:t>
                      </a:r>
                      <a:endParaRPr sz="700">
                        <a:solidFill>
                          <a:srgbClr val="95B3D7"/>
                        </a:solidFill>
                      </a:endParaRPr>
                    </a:p>
                    <a:p>
                      <a:pPr lvl="0" algn="ctr">
                        <a:lnSpc>
                          <a:spcPct val="115000"/>
                        </a:lnSpc>
                        <a:defRPr sz="1800" b="0" i="0">
                          <a:solidFill>
                            <a:srgbClr val="000000"/>
                          </a:solidFill>
                        </a:defRPr>
                      </a:pPr>
                      <a:r>
                        <a:rPr sz="1800" b="1">
                          <a:latin typeface="Arial"/>
                          <a:ea typeface="Arial"/>
                          <a:cs typeface="Arial"/>
                          <a:sym typeface="Arial"/>
                        </a:rPr>
                        <a:t>Leadership and management</a:t>
                      </a:r>
                      <a:endParaRPr sz="1800" b="1"/>
                    </a:p>
                    <a:p>
                      <a:pPr lvl="0" algn="ctr">
                        <a:lnSpc>
                          <a:spcPct val="115000"/>
                        </a:lnSpc>
                        <a:defRPr sz="1800" b="0" i="0">
                          <a:solidFill>
                            <a:srgbClr val="000000"/>
                          </a:solidFill>
                        </a:defRPr>
                      </a:pPr>
                      <a:r>
                        <a:rPr sz="800" b="1">
                          <a:solidFill>
                            <a:srgbClr val="95B3D7"/>
                          </a:solidFill>
                          <a:latin typeface="Arial"/>
                          <a:ea typeface="Arial"/>
                          <a:cs typeface="Arial"/>
                          <a:sym typeface="Arial"/>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hMerge="1">
                  <a:txBody>
                    <a:bodyPr/>
                    <a:lstStyle/>
                    <a:p>
                      <a:endParaRPr lang="en-US"/>
                    </a:p>
                  </a:txBody>
                  <a:tcPr/>
                </a:tc>
              </a:tr>
              <a:tr h="385605">
                <a:tc gridSpan="2">
                  <a:txBody>
                    <a:bodyPr/>
                    <a:lstStyle/>
                    <a:p>
                      <a:pPr lvl="0" algn="ctr">
                        <a:lnSpc>
                          <a:spcPct val="115000"/>
                        </a:lnSpc>
                        <a:defRPr sz="1800" b="0" i="0"/>
                      </a:pPr>
                      <a:r>
                        <a:rPr sz="1400">
                          <a:latin typeface="Arial"/>
                          <a:ea typeface="Arial"/>
                          <a:cs typeface="Arial"/>
                          <a:sym typeface="Arial"/>
                        </a:rPr>
                        <a:t>How good is our leadership and approach to improvement?</a:t>
                      </a:r>
                      <a:endParaRPr sz="1400"/>
                    </a:p>
                    <a:p>
                      <a:pPr lvl="0" algn="ctr">
                        <a:lnSpc>
                          <a:spcPct val="115000"/>
                        </a:lnSpc>
                        <a:defRPr sz="1800" b="0" i="0"/>
                      </a:pPr>
                      <a:r>
                        <a:rPr sz="800" b="1">
                          <a:solidFill>
                            <a:srgbClr val="95B3D7"/>
                          </a:solidFill>
                          <a:latin typeface="Arial"/>
                          <a:ea typeface="Arial"/>
                          <a:cs typeface="Arial"/>
                          <a:sym typeface="Arial"/>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hMerge="1">
                  <a:txBody>
                    <a:bodyPr/>
                    <a:lstStyle/>
                    <a:p>
                      <a:endParaRPr lang="en-US"/>
                    </a:p>
                  </a:txBody>
                  <a:tcPr/>
                </a:tc>
              </a:tr>
              <a:tr h="163386">
                <a:tc>
                  <a:txBody>
                    <a:bodyPr/>
                    <a:lstStyle/>
                    <a:p>
                      <a:pPr lvl="0" algn="l">
                        <a:lnSpc>
                          <a:spcPct val="115000"/>
                        </a:lnSpc>
                        <a:defRPr sz="1800" b="0" i="0"/>
                      </a:pPr>
                      <a:r>
                        <a:rPr sz="800">
                          <a:latin typeface="Arial"/>
                          <a:ea typeface="Arial"/>
                          <a:cs typeface="Arial"/>
                          <a:sym typeface="Arial"/>
                        </a:rPr>
                        <a:t>Quality Indicator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lvl="0" algn="l">
                        <a:lnSpc>
                          <a:spcPct val="115000"/>
                        </a:lnSpc>
                        <a:defRPr sz="1800" b="0" i="0"/>
                      </a:pPr>
                      <a:r>
                        <a:rPr sz="800">
                          <a:latin typeface="Arial"/>
                          <a:ea typeface="Arial"/>
                          <a:cs typeface="Arial"/>
                          <a:sym typeface="Arial"/>
                        </a:rPr>
                        <a:t>Themes: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980322">
                <a:tc>
                  <a:txBody>
                    <a:bodyPr/>
                    <a:lstStyle/>
                    <a:p>
                      <a:pPr lvl="0" algn="l">
                        <a:lnSpc>
                          <a:spcPct val="115000"/>
                        </a:lnSpc>
                        <a:defRPr sz="1800" b="0" i="0"/>
                      </a:pPr>
                      <a:r>
                        <a:rPr sz="800">
                          <a:latin typeface="Arial"/>
                          <a:ea typeface="Arial"/>
                          <a:cs typeface="Arial"/>
                          <a:sym typeface="Arial"/>
                        </a:rPr>
                        <a:t>1.1 Self-evaluation for self-improvement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marL="152400" lvl="0" indent="-152400" algn="l">
                        <a:lnSpc>
                          <a:spcPct val="115000"/>
                        </a:lnSpc>
                        <a:buSzPct val="100000"/>
                        <a:buFont typeface="Symbol"/>
                        <a:buChar char="•"/>
                        <a:defRPr sz="1800" b="0" i="0"/>
                      </a:pPr>
                      <a:r>
                        <a:rPr sz="800">
                          <a:latin typeface="Arial"/>
                          <a:ea typeface="Arial"/>
                          <a:cs typeface="Arial"/>
                          <a:sym typeface="Arial"/>
                        </a:rPr>
                        <a:t>Collaborative approaches to self-evaluation</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Analysis and evaluation of intelligence and data</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Ensuring impact on learners’ successes and achievements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980322">
                <a:tc>
                  <a:txBody>
                    <a:bodyPr/>
                    <a:lstStyle/>
                    <a:p>
                      <a:pPr lvl="0" algn="l">
                        <a:lnSpc>
                          <a:spcPct val="115000"/>
                        </a:lnSpc>
                        <a:defRPr sz="1800" b="0" i="0"/>
                      </a:pPr>
                      <a:r>
                        <a:rPr sz="800">
                          <a:latin typeface="Arial"/>
                          <a:ea typeface="Arial"/>
                          <a:cs typeface="Arial"/>
                          <a:sym typeface="Arial"/>
                        </a:rPr>
                        <a:t>1.2 Leadership of learning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marL="152400" lvl="0" indent="-152400" algn="l">
                        <a:lnSpc>
                          <a:spcPct val="115000"/>
                        </a:lnSpc>
                        <a:buSzPct val="100000"/>
                        <a:buFont typeface="Symbol"/>
                        <a:buChar char="•"/>
                        <a:defRPr sz="1800" b="0" i="0"/>
                      </a:pPr>
                      <a:r>
                        <a:rPr sz="800">
                          <a:latin typeface="Arial"/>
                          <a:ea typeface="Arial"/>
                          <a:cs typeface="Arial"/>
                          <a:sym typeface="Arial"/>
                        </a:rPr>
                        <a:t>Professional engagement and collegiate working</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Impact of career-long professional learning</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Children and young people leading learning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143709">
                <a:tc>
                  <a:txBody>
                    <a:bodyPr/>
                    <a:lstStyle/>
                    <a:p>
                      <a:pPr lvl="0" algn="l">
                        <a:lnSpc>
                          <a:spcPct val="115000"/>
                        </a:lnSpc>
                        <a:defRPr sz="1800" b="0" i="0"/>
                      </a:pPr>
                      <a:r>
                        <a:rPr sz="800">
                          <a:latin typeface="Arial"/>
                          <a:ea typeface="Arial"/>
                          <a:cs typeface="Arial"/>
                          <a:sym typeface="Arial"/>
                        </a:rPr>
                        <a:t>1.3 Leadership of change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marL="152400" lvl="0" indent="-152400" algn="l">
                        <a:lnSpc>
                          <a:spcPct val="115000"/>
                        </a:lnSpc>
                        <a:buSzPct val="100000"/>
                        <a:buFont typeface="Symbol"/>
                        <a:buChar char="•"/>
                        <a:defRPr sz="1800" b="0" i="0"/>
                      </a:pPr>
                      <a:r>
                        <a:rPr sz="800">
                          <a:latin typeface="Arial"/>
                          <a:ea typeface="Arial"/>
                          <a:cs typeface="Arial"/>
                          <a:sym typeface="Arial"/>
                        </a:rPr>
                        <a:t>Developing a shared vision, values and aims relevant to the school and its community</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Strategic planning for continuous improvement</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Implementing improvement and change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816934">
                <a:tc>
                  <a:txBody>
                    <a:bodyPr/>
                    <a:lstStyle/>
                    <a:p>
                      <a:pPr lvl="0" algn="l">
                        <a:lnSpc>
                          <a:spcPct val="115000"/>
                        </a:lnSpc>
                        <a:defRPr sz="1800" b="0" i="0"/>
                      </a:pPr>
                      <a:r>
                        <a:rPr sz="800">
                          <a:latin typeface="Arial"/>
                          <a:ea typeface="Arial"/>
                          <a:cs typeface="Arial"/>
                          <a:sym typeface="Arial"/>
                        </a:rPr>
                        <a:t>1.4 Leadership and management of staff</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marL="152400" lvl="0" indent="-152400" algn="l">
                        <a:lnSpc>
                          <a:spcPct val="115000"/>
                        </a:lnSpc>
                        <a:buSzPct val="100000"/>
                        <a:buFont typeface="Symbol"/>
                        <a:buChar char="•"/>
                        <a:defRPr sz="1800" b="0" i="0"/>
                      </a:pPr>
                      <a:r>
                        <a:rPr sz="800">
                          <a:latin typeface="Arial"/>
                          <a:ea typeface="Arial"/>
                          <a:cs typeface="Arial"/>
                          <a:sym typeface="Arial"/>
                        </a:rPr>
                        <a:t>Governance framework</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Building and sustaining a professional staff team</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Staff wellbeing and pastoral support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653547">
                <a:tc>
                  <a:txBody>
                    <a:bodyPr/>
                    <a:lstStyle/>
                    <a:p>
                      <a:pPr lvl="0" algn="l">
                        <a:lnSpc>
                          <a:spcPct val="115000"/>
                        </a:lnSpc>
                        <a:defRPr sz="1800" b="0" i="0"/>
                      </a:pPr>
                      <a:r>
                        <a:rPr sz="800">
                          <a:latin typeface="Arial"/>
                          <a:ea typeface="Arial"/>
                          <a:cs typeface="Arial"/>
                          <a:sym typeface="Arial"/>
                        </a:rPr>
                        <a:t>1.5 Management of resources to promote equity</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8CCE4"/>
                    </a:solidFill>
                  </a:tcPr>
                </a:tc>
                <a:tc>
                  <a:txBody>
                    <a:bodyPr/>
                    <a:lstStyle/>
                    <a:p>
                      <a:pPr marL="152400" lvl="0" indent="-152400" algn="l">
                        <a:lnSpc>
                          <a:spcPct val="115000"/>
                        </a:lnSpc>
                        <a:buSzPct val="100000"/>
                        <a:buFont typeface="Symbol"/>
                        <a:buChar char="•"/>
                        <a:defRPr sz="1800" b="0" i="0"/>
                      </a:pPr>
                      <a:r>
                        <a:rPr sz="800">
                          <a:latin typeface="Arial"/>
                          <a:ea typeface="Arial"/>
                          <a:cs typeface="Arial"/>
                          <a:sym typeface="Arial"/>
                        </a:rPr>
                        <a:t>Management of finance for learning</a:t>
                      </a:r>
                    </a:p>
                    <a:p>
                      <a:pPr lvl="0" algn="l">
                        <a:lnSpc>
                          <a:spcPct val="115000"/>
                        </a:lnSpc>
                        <a:defRPr sz="1800" b="0" i="0"/>
                      </a:pPr>
                      <a:endParaRPr sz="700"/>
                    </a:p>
                    <a:p>
                      <a:pPr marL="152400" lvl="0" indent="-152400" algn="l">
                        <a:lnSpc>
                          <a:spcPct val="115000"/>
                        </a:lnSpc>
                        <a:buSzPct val="100000"/>
                        <a:buFont typeface="Symbol"/>
                        <a:buChar char="•"/>
                        <a:defRPr sz="1800" b="0" i="0"/>
                      </a:pPr>
                      <a:r>
                        <a:rPr sz="800">
                          <a:latin typeface="Arial"/>
                          <a:ea typeface="Arial"/>
                          <a:cs typeface="Arial"/>
                          <a:sym typeface="Arial"/>
                        </a:rPr>
                        <a:t>Management of resources and environment for learning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bl>
          </a:graphicData>
        </a:graphic>
      </p:graphicFrame>
      <p:sp>
        <p:nvSpPr>
          <p:cNvPr id="20512" name="Shape 202"/>
          <p:cNvSpPr>
            <a:spLocks noChangeArrowheads="1"/>
          </p:cNvSpPr>
          <p:nvPr/>
        </p:nvSpPr>
        <p:spPr bwMode="auto">
          <a:xfrm>
            <a:off x="624418" y="333375"/>
            <a:ext cx="124671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r>
              <a:rPr lang="en-US" sz="2800" b="1">
                <a:solidFill>
                  <a:srgbClr val="000000"/>
                </a:solidFill>
              </a:rPr>
              <a:t>P.16</a:t>
            </a:r>
          </a:p>
        </p:txBody>
      </p:sp>
    </p:spTree>
    <p:extLst>
      <p:ext uri="{BB962C8B-B14F-4D97-AF65-F5344CB8AC3E}">
        <p14:creationId xmlns:p14="http://schemas.microsoft.com/office/powerpoint/2010/main" val="363050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72" name="Group 48"/>
          <p:cNvGraphicFramePr>
            <a:graphicFrameLocks noGrp="1"/>
          </p:cNvGraphicFramePr>
          <p:nvPr>
            <p:ph/>
            <p:extLst>
              <p:ext uri="{D42A27DB-BD31-4B8C-83A1-F6EECF244321}">
                <p14:modId xmlns:p14="http://schemas.microsoft.com/office/powerpoint/2010/main" val="2271878867"/>
              </p:ext>
            </p:extLst>
          </p:nvPr>
        </p:nvGraphicFramePr>
        <p:xfrm>
          <a:off x="335781" y="1844673"/>
          <a:ext cx="11520859" cy="4452938"/>
        </p:xfrm>
        <a:graphic>
          <a:graphicData uri="http://schemas.openxmlformats.org/drawingml/2006/table">
            <a:tbl>
              <a:tblPr/>
              <a:tblGrid>
                <a:gridCol w="2253367"/>
                <a:gridCol w="2255557"/>
                <a:gridCol w="7011935"/>
              </a:tblGrid>
              <a:tr h="1355725">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ea typeface="Times" charset="0"/>
                          <a:cs typeface="Arial" charset="0"/>
                        </a:rPr>
                        <a:t>Management</a:t>
                      </a:r>
                      <a:endParaRPr kumimoji="0" lang="en-GB" sz="1900" b="0" i="0" u="none" strike="noStrike" cap="none" normalizeH="0" baseline="0" dirty="0">
                        <a:ln>
                          <a:noFill/>
                        </a:ln>
                        <a:solidFill>
                          <a:schemeClr val="tx1"/>
                        </a:solidFill>
                        <a:effectLst/>
                        <a:latin typeface="Arial" charset="0"/>
                        <a:ea typeface="Times" charset="0"/>
                        <a:cs typeface="Arial"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charset="0"/>
                          <a:cs typeface="Arial" charset="0"/>
                        </a:rPr>
                        <a:t>Organising:</a:t>
                      </a:r>
                      <a:endParaRPr kumimoji="0" lang="en-GB" sz="1900" b="0" i="0" u="none" strike="noStrike" cap="none" normalizeH="0" baseline="0">
                        <a:ln>
                          <a:noFill/>
                        </a:ln>
                        <a:solidFill>
                          <a:schemeClr val="tx1"/>
                        </a:solidFill>
                        <a:effectLst/>
                        <a:latin typeface="Arial" charset="0"/>
                        <a:ea typeface="Times"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charset="0"/>
                          <a:cs typeface="Arial" charset="0"/>
                        </a:rPr>
                        <a:t>problem solving, creating order </a:t>
                      </a:r>
                      <a:endParaRPr kumimoji="0" lang="en-GB" sz="19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ＭＳ Ｐゴシック" charset="0"/>
                        </a:rPr>
                        <a:t>&amp;</a:t>
                      </a:r>
                      <a:endParaRPr kumimoji="0" lang="en-GB" sz="19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ＭＳ Ｐゴシック" charset="0"/>
                        </a:rPr>
                        <a:t>providing consistency</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charset="0"/>
                          <a:cs typeface="Arial" charset="0"/>
                        </a:rPr>
                        <a:t>Analysis</a:t>
                      </a:r>
                      <a:r>
                        <a:rPr kumimoji="0" lang="en-GB" sz="1900" b="0" i="0" u="none" strike="noStrike" cap="none" normalizeH="0" baseline="0">
                          <a:ln>
                            <a:noFill/>
                          </a:ln>
                          <a:solidFill>
                            <a:schemeClr val="tx1"/>
                          </a:solidFill>
                          <a:effectLst/>
                          <a:latin typeface="Arial" charset="0"/>
                          <a:ea typeface="Times" charset="0"/>
                          <a:cs typeface="Arial" charset="0"/>
                        </a:rPr>
                        <a:t>: using data and other information to create a high definition picture of how issues manifest themselves locally</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357313">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charset="0"/>
                          <a:cs typeface="Arial" charset="0"/>
                        </a:rPr>
                        <a:t>Action:</a:t>
                      </a:r>
                      <a:r>
                        <a:rPr kumimoji="0" lang="en-GB" sz="1900" b="0" i="0" u="none" strike="noStrike" cap="none" normalizeH="0" baseline="0">
                          <a:ln>
                            <a:noFill/>
                          </a:ln>
                          <a:solidFill>
                            <a:schemeClr val="tx1"/>
                          </a:solidFill>
                          <a:effectLst/>
                          <a:latin typeface="Arial" charset="0"/>
                          <a:ea typeface="Times" charset="0"/>
                          <a:cs typeface="Arial" charset="0"/>
                        </a:rPr>
                        <a:t> emphasising priorities and ensuring that change is explicit, funded and managed.  </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739900">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ea typeface="Times" charset="0"/>
                          <a:cs typeface="Arial" charset="0"/>
                        </a:rPr>
                        <a:t>Application:</a:t>
                      </a:r>
                      <a:r>
                        <a:rPr kumimoji="0" lang="en-GB" sz="1900" b="0" i="0" u="none" strike="noStrike" cap="none" normalizeH="0" baseline="0" dirty="0">
                          <a:ln>
                            <a:noFill/>
                          </a:ln>
                          <a:solidFill>
                            <a:schemeClr val="tx1"/>
                          </a:solidFill>
                          <a:effectLst/>
                          <a:latin typeface="Arial" charset="0"/>
                          <a:ea typeface="Times" charset="0"/>
                          <a:cs typeface="Arial" charset="0"/>
                        </a:rPr>
                        <a:t> Relentless focus, in particular ensuring that the quality of teaching and learning  -the </a:t>
                      </a:r>
                      <a:r>
                        <a:rPr kumimoji="0" lang="en-GB" sz="1900" b="0" i="0" u="none" strike="noStrike" cap="none" normalizeH="0" baseline="0" dirty="0" smtClean="0">
                          <a:ln>
                            <a:noFill/>
                          </a:ln>
                          <a:solidFill>
                            <a:schemeClr val="tx1"/>
                          </a:solidFill>
                          <a:effectLst/>
                          <a:latin typeface="Arial" charset="0"/>
                          <a:ea typeface="Times" charset="0"/>
                          <a:cs typeface="Arial" charset="0"/>
                        </a:rPr>
                        <a:t>core business–  </a:t>
                      </a:r>
                      <a:r>
                        <a:rPr kumimoji="0" lang="en-GB" sz="1900" b="0" i="0" u="none" strike="noStrike" cap="none" normalizeH="0" baseline="0" dirty="0">
                          <a:ln>
                            <a:noFill/>
                          </a:ln>
                          <a:solidFill>
                            <a:schemeClr val="tx1"/>
                          </a:solidFill>
                          <a:effectLst/>
                          <a:latin typeface="Arial" charset="0"/>
                          <a:ea typeface="Times" charset="0"/>
                          <a:cs typeface="Arial" charset="0"/>
                        </a:rPr>
                        <a:t>is first class.</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2" name="TextBox 1"/>
          <p:cNvSpPr txBox="1"/>
          <p:nvPr/>
        </p:nvSpPr>
        <p:spPr>
          <a:xfrm>
            <a:off x="6864088" y="404664"/>
            <a:ext cx="5327913"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FF"/>
                </a:solidFill>
              </a:rPr>
              <a:t>High </a:t>
            </a:r>
            <a:r>
              <a:rPr lang="en-US" sz="2400" b="1" dirty="0" smtClean="0">
                <a:solidFill>
                  <a:srgbClr val="FFFFFF"/>
                </a:solidFill>
              </a:rPr>
              <a:t>Leverage Leadership</a:t>
            </a:r>
            <a:endParaRPr lang="en-US" sz="2400" b="1" dirty="0">
              <a:solidFill>
                <a:srgbClr val="FFFFFF"/>
              </a:solidFill>
            </a:endParaRPr>
          </a:p>
        </p:txBody>
      </p:sp>
    </p:spTree>
    <p:extLst>
      <p:ext uri="{BB962C8B-B14F-4D97-AF65-F5344CB8AC3E}">
        <p14:creationId xmlns:p14="http://schemas.microsoft.com/office/powerpoint/2010/main" val="4030828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430" name="Group 54"/>
          <p:cNvGraphicFramePr>
            <a:graphicFrameLocks noGrp="1"/>
          </p:cNvGraphicFramePr>
          <p:nvPr>
            <p:ph/>
          </p:nvPr>
        </p:nvGraphicFramePr>
        <p:xfrm>
          <a:off x="814927" y="1844679"/>
          <a:ext cx="10562167" cy="4248151"/>
        </p:xfrm>
        <a:graphic>
          <a:graphicData uri="http://schemas.openxmlformats.org/drawingml/2006/table">
            <a:tbl>
              <a:tblPr/>
              <a:tblGrid>
                <a:gridCol w="1930400"/>
                <a:gridCol w="2029883"/>
                <a:gridCol w="6601884"/>
              </a:tblGrid>
              <a:tr h="1319213">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charset="0"/>
                          <a:cs typeface="Arial" charset="0"/>
                        </a:rPr>
                        <a:t>Navigation</a:t>
                      </a:r>
                      <a:endParaRPr kumimoji="0" lang="en-GB" sz="1900" b="0" i="0" u="none" strike="noStrike" cap="none" normalizeH="0" baseline="0">
                        <a:ln>
                          <a:noFill/>
                        </a:ln>
                        <a:solidFill>
                          <a:schemeClr val="tx1"/>
                        </a:solidFill>
                        <a:effectLst/>
                        <a:latin typeface="Arial" charset="0"/>
                        <a:ea typeface="Times" charset="0"/>
                        <a:cs typeface="Arial"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charset="0"/>
                          <a:cs typeface="Arial" charset="0"/>
                        </a:rPr>
                        <a:t>Securing the vision:</a:t>
                      </a:r>
                      <a:endParaRPr kumimoji="0" lang="en-GB" sz="1900" b="0" i="0" u="none" strike="noStrike" cap="none" normalizeH="0" baseline="0">
                        <a:ln>
                          <a:noFill/>
                        </a:ln>
                        <a:solidFill>
                          <a:schemeClr val="tx1"/>
                        </a:solidFill>
                        <a:effectLst/>
                        <a:latin typeface="Arial" charset="0"/>
                        <a:ea typeface="Times"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charset="0"/>
                          <a:cs typeface="Arial" charset="0"/>
                        </a:rPr>
                        <a:t>setting a direction</a:t>
                      </a:r>
                      <a:endParaRPr kumimoji="0" lang="en-GB" sz="19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ＭＳ Ｐゴシック" charset="0"/>
                        </a:rPr>
                        <a:t>&amp;</a:t>
                      </a:r>
                      <a:endParaRPr kumimoji="0" lang="en-GB" sz="1900" b="0"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ＭＳ Ｐゴシック" charset="0"/>
                        </a:rPr>
                        <a:t>promoting change</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charset="0"/>
                          <a:cs typeface="Arial" charset="0"/>
                        </a:rPr>
                        <a:t>Awareness:</a:t>
                      </a:r>
                      <a:r>
                        <a:rPr kumimoji="0" lang="en-GB" sz="1900" b="0" i="0" u="none" strike="noStrike" cap="none" normalizeH="0" baseline="0">
                          <a:ln>
                            <a:noFill/>
                          </a:ln>
                          <a:solidFill>
                            <a:schemeClr val="tx1"/>
                          </a:solidFill>
                          <a:effectLst/>
                          <a:latin typeface="Arial" charset="0"/>
                          <a:ea typeface="Times" charset="0"/>
                          <a:cs typeface="Arial" charset="0"/>
                        </a:rPr>
                        <a:t> recognising and prioritising issues the organisation will need to address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900" b="0" i="0" u="none" strike="noStrike" cap="none" normalizeH="0" baseline="0">
                        <a:ln>
                          <a:noFill/>
                        </a:ln>
                        <a:solidFill>
                          <a:schemeClr val="tx1"/>
                        </a:solidFill>
                        <a:effectLst/>
                        <a:latin typeface="Arial" charset="0"/>
                        <a:ea typeface="Times" charset="0"/>
                        <a:cs typeface="Arial"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463675">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charset="0"/>
                          <a:cs typeface="Arial" charset="0"/>
                        </a:rPr>
                        <a:t>Acceptance</a:t>
                      </a:r>
                      <a:r>
                        <a:rPr kumimoji="0" lang="en-GB" sz="1900" b="0" i="0" u="none" strike="noStrike" cap="none" normalizeH="0" baseline="0">
                          <a:ln>
                            <a:noFill/>
                          </a:ln>
                          <a:solidFill>
                            <a:schemeClr val="tx1"/>
                          </a:solidFill>
                          <a:effectLst/>
                          <a:latin typeface="Arial" charset="0"/>
                          <a:ea typeface="Times" charset="0"/>
                          <a:cs typeface="Arial" charset="0"/>
                        </a:rPr>
                        <a:t>: understanding that current practice may be a barrier while believing that improvement is possible</a:t>
                      </a: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465263">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ea typeface="ＭＳ Ｐゴシック" charset="0"/>
                          <a:cs typeface="Times New Roman" charset="0"/>
                        </a:rPr>
                        <a:t>Advocacy:</a:t>
                      </a:r>
                      <a:r>
                        <a:rPr kumimoji="0" lang="en-GB" sz="1900" b="0" i="0" u="none" strike="noStrike" cap="none" normalizeH="0" baseline="0" dirty="0">
                          <a:ln>
                            <a:noFill/>
                          </a:ln>
                          <a:solidFill>
                            <a:schemeClr val="tx1"/>
                          </a:solidFill>
                          <a:effectLst/>
                          <a:latin typeface="Arial" charset="0"/>
                          <a:ea typeface="ＭＳ Ｐゴシック" charset="0"/>
                          <a:cs typeface="Times New Roman" charset="0"/>
                        </a:rPr>
                        <a:t> creating a </a:t>
                      </a:r>
                      <a:r>
                        <a:rPr kumimoji="0" lang="ja-JP" altLang="en-GB" sz="1900" b="0" i="0" u="none" strike="noStrike" cap="none" normalizeH="0" baseline="0" dirty="0">
                          <a:ln>
                            <a:noFill/>
                          </a:ln>
                          <a:solidFill>
                            <a:schemeClr val="tx1"/>
                          </a:solidFill>
                          <a:effectLst/>
                          <a:latin typeface="Arial" charset="0"/>
                          <a:ea typeface="ＭＳ Ｐゴシック" charset="0"/>
                          <a:cs typeface="Times New Roman" charset="0"/>
                        </a:rPr>
                        <a:t>‘</a:t>
                      </a:r>
                      <a:r>
                        <a:rPr kumimoji="0" lang="en-GB" sz="1900" b="0" i="0" u="none" strike="noStrike" cap="none" normalizeH="0" baseline="0" dirty="0">
                          <a:ln>
                            <a:noFill/>
                          </a:ln>
                          <a:solidFill>
                            <a:schemeClr val="tx1"/>
                          </a:solidFill>
                          <a:effectLst/>
                          <a:latin typeface="Arial" charset="0"/>
                          <a:ea typeface="ＭＳ Ｐゴシック" charset="0"/>
                          <a:cs typeface="Times New Roman" charset="0"/>
                        </a:rPr>
                        <a:t>living vision</a:t>
                      </a:r>
                      <a:r>
                        <a:rPr kumimoji="0" lang="ja-JP" altLang="en-GB" sz="1900" b="0" i="0" u="none" strike="noStrike" cap="none" normalizeH="0" baseline="0" dirty="0">
                          <a:ln>
                            <a:noFill/>
                          </a:ln>
                          <a:solidFill>
                            <a:schemeClr val="tx1"/>
                          </a:solidFill>
                          <a:effectLst/>
                          <a:latin typeface="Arial" charset="0"/>
                          <a:ea typeface="ＭＳ Ｐゴシック" charset="0"/>
                          <a:cs typeface="Times New Roman" charset="0"/>
                        </a:rPr>
                        <a:t>’</a:t>
                      </a:r>
                      <a:r>
                        <a:rPr kumimoji="0" lang="en-GB" sz="1900" b="0" i="0" u="none" strike="noStrike" cap="none" normalizeH="0" baseline="0" dirty="0">
                          <a:ln>
                            <a:noFill/>
                          </a:ln>
                          <a:solidFill>
                            <a:schemeClr val="tx1"/>
                          </a:solidFill>
                          <a:effectLst/>
                          <a:latin typeface="Arial" charset="0"/>
                          <a:ea typeface="ＭＳ Ｐゴシック" charset="0"/>
                          <a:cs typeface="Times New Roman" charset="0"/>
                        </a:rPr>
                        <a:t> a</a:t>
                      </a:r>
                      <a:r>
                        <a:rPr kumimoji="0" lang="en-GB" sz="1900" b="0" i="0" u="none" strike="noStrike" cap="none" normalizeH="0" baseline="0" dirty="0">
                          <a:ln>
                            <a:noFill/>
                          </a:ln>
                          <a:solidFill>
                            <a:schemeClr val="tx1"/>
                          </a:solidFill>
                          <a:effectLst/>
                          <a:latin typeface="Arial" charset="0"/>
                          <a:ea typeface="Times" charset="0"/>
                          <a:cs typeface="Arial" charset="0"/>
                        </a:rPr>
                        <a:t>nd participating in focussed work force development</a:t>
                      </a:r>
                      <a:r>
                        <a:rPr kumimoji="0" lang="en-GB" sz="1900" b="0" i="0" u="none" strike="noStrike" cap="none" normalizeH="0" baseline="0" dirty="0">
                          <a:ln>
                            <a:noFill/>
                          </a:ln>
                          <a:solidFill>
                            <a:schemeClr val="tx1"/>
                          </a:solidFill>
                          <a:effectLst/>
                          <a:latin typeface="Arial" charset="0"/>
                          <a:ea typeface="ＭＳ Ｐゴシック" charset="0"/>
                          <a:cs typeface="Times New Roman" charset="0"/>
                        </a:rPr>
                        <a:t> to introduce sustainable change</a:t>
                      </a:r>
                      <a:endParaRPr kumimoji="0" lang="en-GB" sz="1900" b="0" i="0" u="none" strike="noStrike" cap="none" normalizeH="0" baseline="0" dirty="0">
                        <a:ln>
                          <a:noFill/>
                        </a:ln>
                        <a:solidFill>
                          <a:schemeClr val="tx1"/>
                        </a:solidFill>
                        <a:effectLst/>
                        <a:latin typeface="Arial" charset="0"/>
                        <a:ea typeface="ＭＳ Ｐゴシック" charset="0"/>
                      </a:endParaRPr>
                    </a:p>
                  </a:txBody>
                  <a:tcPr marL="121920" marR="1219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2" name="TextBox 1"/>
          <p:cNvSpPr txBox="1"/>
          <p:nvPr/>
        </p:nvSpPr>
        <p:spPr>
          <a:xfrm>
            <a:off x="6864087" y="404664"/>
            <a:ext cx="4031873" cy="461665"/>
          </a:xfrm>
          <a:prstGeom prst="rect">
            <a:avLst/>
          </a:prstGeom>
          <a:noFill/>
        </p:spPr>
        <p:txBody>
          <a:bodyPr wrap="none" rtlCol="0">
            <a:spAutoFit/>
          </a:bodyPr>
          <a:lstStyle/>
          <a:p>
            <a:pPr eaLnBrk="0" fontAlgn="base" hangingPunct="0">
              <a:spcBef>
                <a:spcPct val="0"/>
              </a:spcBef>
              <a:spcAft>
                <a:spcPct val="0"/>
              </a:spcAft>
            </a:pPr>
            <a:r>
              <a:rPr lang="en-US" sz="2400" b="1" dirty="0" smtClean="0">
                <a:solidFill>
                  <a:srgbClr val="FFFFFF"/>
                </a:solidFill>
              </a:rPr>
              <a:t>High Leverage Leadership</a:t>
            </a:r>
            <a:endParaRPr lang="en-US" sz="2400" b="1" dirty="0">
              <a:solidFill>
                <a:srgbClr val="FFFFFF"/>
              </a:solidFill>
            </a:endParaRPr>
          </a:p>
        </p:txBody>
      </p:sp>
    </p:spTree>
    <p:extLst>
      <p:ext uri="{BB962C8B-B14F-4D97-AF65-F5344CB8AC3E}">
        <p14:creationId xmlns:p14="http://schemas.microsoft.com/office/powerpoint/2010/main" val="3565885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441" name="Group 57"/>
          <p:cNvGraphicFramePr>
            <a:graphicFrameLocks noGrp="1"/>
          </p:cNvGraphicFramePr>
          <p:nvPr>
            <p:ph idx="1"/>
          </p:nvPr>
        </p:nvGraphicFramePr>
        <p:xfrm>
          <a:off x="527059" y="1989139"/>
          <a:ext cx="11137900" cy="4356426"/>
        </p:xfrm>
        <a:graphic>
          <a:graphicData uri="http://schemas.openxmlformats.org/drawingml/2006/table">
            <a:tbl>
              <a:tblPr/>
              <a:tblGrid>
                <a:gridCol w="2207683"/>
                <a:gridCol w="2400300"/>
                <a:gridCol w="6529917"/>
              </a:tblGrid>
              <a:tr h="1714500">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New Roman" charset="0"/>
                          <a:cs typeface="Arial" charset="0"/>
                        </a:rPr>
                        <a:t>Partnership</a:t>
                      </a:r>
                      <a:endParaRPr kumimoji="0" lang="en-GB" sz="1900" b="0" i="0" u="none" strike="noStrike" cap="none" normalizeH="0" baseline="0">
                        <a:ln>
                          <a:noFill/>
                        </a:ln>
                        <a:solidFill>
                          <a:schemeClr val="tx1"/>
                        </a:solidFill>
                        <a:effectLst/>
                        <a:latin typeface="Arial" charset="0"/>
                        <a:ea typeface="Times New Roman" charset="0"/>
                        <a:cs typeface="Arial" charset="0"/>
                      </a:endParaRP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New Roman" charset="0"/>
                          <a:cs typeface="Arial" charset="0"/>
                        </a:rPr>
                        <a:t>Modelling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New Roman" charset="0"/>
                          <a:cs typeface="Arial" charset="0"/>
                        </a:rPr>
                        <a:t> Partnership: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New Roman" charset="0"/>
                          <a:cs typeface="Arial" charset="0"/>
                        </a:rPr>
                        <a:t>treating partners with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ea typeface="Times New Roman" charset="0"/>
                          <a:cs typeface="Arial" charset="0"/>
                        </a:rPr>
                        <a:t>equal esteem and deep respect</a:t>
                      </a: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ea typeface="Times New Roman" charset="0"/>
                          <a:cs typeface="Arial" charset="0"/>
                        </a:rPr>
                        <a:t>Association: </a:t>
                      </a:r>
                      <a:r>
                        <a:rPr kumimoji="0" lang="en-GB" sz="1900" b="0" i="0" u="none" strike="noStrike" cap="none" normalizeH="0" baseline="0" dirty="0">
                          <a:ln>
                            <a:noFill/>
                          </a:ln>
                          <a:solidFill>
                            <a:schemeClr val="tx1"/>
                          </a:solidFill>
                          <a:effectLst/>
                          <a:latin typeface="Arial" charset="0"/>
                          <a:ea typeface="Times New Roman" charset="0"/>
                          <a:cs typeface="Arial" charset="0"/>
                        </a:rPr>
                        <a:t>being socially aware, nurturing the school as a community in its own right, as a member of its neighbourhood community and as a unit in a wider professional community</a:t>
                      </a: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1392239">
                <a:tc vMerge="1">
                  <a:txBody>
                    <a:bodyPr/>
                    <a:lstStyle/>
                    <a:p>
                      <a:endParaRPr lang="en-US"/>
                    </a:p>
                  </a:txBody>
                  <a:tcPr/>
                </a:tc>
                <a:tc vMerge="1">
                  <a:txBody>
                    <a:bodyPr/>
                    <a:lstStyle/>
                    <a:p>
                      <a:endParaRPr 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Arial" charset="0"/>
                          <a:ea typeface="Times New Roman" charset="0"/>
                          <a:cs typeface="Arial" charset="0"/>
                        </a:rPr>
                        <a:t>Alignment:</a:t>
                      </a:r>
                      <a:r>
                        <a:rPr kumimoji="0" lang="en-GB" sz="1900" b="0" i="0" u="none" strike="noStrike" cap="none" normalizeH="0" baseline="0">
                          <a:ln>
                            <a:noFill/>
                          </a:ln>
                          <a:solidFill>
                            <a:schemeClr val="tx1"/>
                          </a:solidFill>
                          <a:effectLst/>
                          <a:latin typeface="Arial" charset="0"/>
                          <a:ea typeface="Times New Roman" charset="0"/>
                          <a:cs typeface="Arial" charset="0"/>
                        </a:rPr>
                        <a:t> improving the alignment of the students</a:t>
                      </a:r>
                      <a:r>
                        <a:rPr kumimoji="0" lang="ja-JP" altLang="en-GB" sz="1900" b="0" i="0" u="none" strike="noStrike" cap="none" normalizeH="0" baseline="0">
                          <a:ln>
                            <a:noFill/>
                          </a:ln>
                          <a:solidFill>
                            <a:schemeClr val="tx1"/>
                          </a:solidFill>
                          <a:effectLst/>
                          <a:latin typeface="Arial" charset="0"/>
                          <a:ea typeface="Times New Roman" charset="0"/>
                          <a:cs typeface="Arial" charset="0"/>
                        </a:rPr>
                        <a:t>’</a:t>
                      </a:r>
                      <a:r>
                        <a:rPr kumimoji="0" lang="en-GB" sz="1900" b="0" i="0" u="none" strike="noStrike" cap="none" normalizeH="0" baseline="0">
                          <a:ln>
                            <a:noFill/>
                          </a:ln>
                          <a:solidFill>
                            <a:schemeClr val="tx1"/>
                          </a:solidFill>
                          <a:effectLst/>
                          <a:latin typeface="Arial" charset="0"/>
                          <a:ea typeface="Times New Roman" charset="0"/>
                          <a:cs typeface="Arial" charset="0"/>
                        </a:rPr>
                        <a:t> home and school experiences – without prejudice to what changes and where. </a:t>
                      </a: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1249687">
                <a:tc vMerge="1">
                  <a:txBody>
                    <a:bodyPr/>
                    <a:lstStyle/>
                    <a:p>
                      <a:endParaRPr lang="en-US"/>
                    </a:p>
                  </a:txBody>
                  <a:tcPr/>
                </a:tc>
                <a:tc vMerge="1">
                  <a:txBody>
                    <a:bodyPr/>
                    <a:lstStyle/>
                    <a:p>
                      <a:endParaRPr lang="en-US"/>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ea typeface="Times New Roman" charset="0"/>
                          <a:cs typeface="Arial" charset="0"/>
                        </a:rPr>
                        <a:t>Area focus:</a:t>
                      </a:r>
                      <a:r>
                        <a:rPr kumimoji="0" lang="en-GB" sz="1900" b="0" i="0" u="none" strike="noStrike" cap="none" normalizeH="0" baseline="0" dirty="0">
                          <a:ln>
                            <a:noFill/>
                          </a:ln>
                          <a:solidFill>
                            <a:schemeClr val="tx1"/>
                          </a:solidFill>
                          <a:effectLst/>
                          <a:latin typeface="Arial" charset="0"/>
                          <a:ea typeface="Times New Roman" charset="0"/>
                          <a:cs typeface="Arial" charset="0"/>
                        </a:rPr>
                        <a:t> engaging with the wider community in a partnership role because for young people there is no </a:t>
                      </a:r>
                      <a:r>
                        <a:rPr kumimoji="0" lang="ja-JP" altLang="en-GB" sz="1900" b="0" i="0" u="none" strike="noStrike" cap="none" normalizeH="0" baseline="0" dirty="0">
                          <a:ln>
                            <a:noFill/>
                          </a:ln>
                          <a:solidFill>
                            <a:schemeClr val="tx1"/>
                          </a:solidFill>
                          <a:effectLst/>
                          <a:latin typeface="Arial" charset="0"/>
                          <a:ea typeface="Times New Roman" charset="0"/>
                          <a:cs typeface="Arial" charset="0"/>
                        </a:rPr>
                        <a:t>‘</a:t>
                      </a:r>
                      <a:r>
                        <a:rPr kumimoji="0" lang="en-GB" sz="1900" b="0" i="0" u="none" strike="noStrike" cap="none" normalizeH="0" baseline="0" dirty="0">
                          <a:ln>
                            <a:noFill/>
                          </a:ln>
                          <a:solidFill>
                            <a:schemeClr val="tx1"/>
                          </a:solidFill>
                          <a:effectLst/>
                          <a:latin typeface="Arial" charset="0"/>
                          <a:ea typeface="Times New Roman" charset="0"/>
                          <a:cs typeface="Arial" charset="0"/>
                        </a:rPr>
                        <a:t>one size fits all</a:t>
                      </a:r>
                      <a:r>
                        <a:rPr kumimoji="0" lang="ja-JP" altLang="en-GB" sz="1900" b="0" i="0" u="none" strike="noStrike" cap="none" normalizeH="0" baseline="0" dirty="0">
                          <a:ln>
                            <a:noFill/>
                          </a:ln>
                          <a:solidFill>
                            <a:schemeClr val="tx1"/>
                          </a:solidFill>
                          <a:effectLst/>
                          <a:latin typeface="Arial" charset="0"/>
                          <a:ea typeface="Times New Roman" charset="0"/>
                          <a:cs typeface="Arial" charset="0"/>
                        </a:rPr>
                        <a:t>’</a:t>
                      </a:r>
                      <a:r>
                        <a:rPr kumimoji="0" lang="en-GB" sz="1900" b="0" i="0" u="none" strike="noStrike" cap="none" normalizeH="0" baseline="0" dirty="0">
                          <a:ln>
                            <a:noFill/>
                          </a:ln>
                          <a:solidFill>
                            <a:schemeClr val="tx1"/>
                          </a:solidFill>
                          <a:effectLst/>
                          <a:latin typeface="Arial" charset="0"/>
                          <a:ea typeface="Times New Roman"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900" b="0" i="0" u="none" strike="noStrike" cap="none" normalizeH="0" baseline="0" dirty="0">
                        <a:ln>
                          <a:noFill/>
                        </a:ln>
                        <a:solidFill>
                          <a:schemeClr val="tx1"/>
                        </a:solidFill>
                        <a:effectLst/>
                        <a:latin typeface="Arial" charset="0"/>
                        <a:ea typeface="Times New Roman" charset="0"/>
                        <a:cs typeface="Arial" charset="0"/>
                      </a:endParaRPr>
                    </a:p>
                  </a:txBody>
                  <a:tcPr marL="121920" marR="12192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
        <p:nvSpPr>
          <p:cNvPr id="2" name="Rectangle 1"/>
          <p:cNvSpPr/>
          <p:nvPr/>
        </p:nvSpPr>
        <p:spPr>
          <a:xfrm>
            <a:off x="6864087" y="404664"/>
            <a:ext cx="4031873" cy="461665"/>
          </a:xfrm>
          <a:prstGeom prst="rect">
            <a:avLst/>
          </a:prstGeom>
        </p:spPr>
        <p:txBody>
          <a:bodyPr wrap="none">
            <a:spAutoFit/>
          </a:bodyPr>
          <a:lstStyle/>
          <a:p>
            <a:pPr eaLnBrk="0" fontAlgn="base" hangingPunct="0">
              <a:spcBef>
                <a:spcPct val="0"/>
              </a:spcBef>
              <a:spcAft>
                <a:spcPct val="0"/>
              </a:spcAft>
            </a:pPr>
            <a:r>
              <a:rPr lang="en-US" sz="2400" b="1" dirty="0">
                <a:solidFill>
                  <a:srgbClr val="FFFFFF"/>
                </a:solidFill>
              </a:rPr>
              <a:t>High Leverage Leadership</a:t>
            </a:r>
          </a:p>
        </p:txBody>
      </p:sp>
    </p:spTree>
    <p:extLst>
      <p:ext uri="{BB962C8B-B14F-4D97-AF65-F5344CB8AC3E}">
        <p14:creationId xmlns:p14="http://schemas.microsoft.com/office/powerpoint/2010/main" val="1865580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a:t>
            </a:r>
            <a:r>
              <a:rPr lang="en-GB" altLang="en-US" sz="2800" b="1" dirty="0">
                <a:ea typeface="ＭＳ Ｐゴシック" pitchFamily="-101" charset="-128"/>
              </a:rPr>
              <a:t>Gap</a:t>
            </a:r>
            <a:endParaRPr lang="en-GB" sz="2800" b="1" dirty="0"/>
          </a:p>
        </p:txBody>
      </p:sp>
      <p:sp>
        <p:nvSpPr>
          <p:cNvPr id="2" name="TextBox 1"/>
          <p:cNvSpPr txBox="1"/>
          <p:nvPr/>
        </p:nvSpPr>
        <p:spPr>
          <a:xfrm>
            <a:off x="1436906" y="3018966"/>
            <a:ext cx="10432635" cy="1754326"/>
          </a:xfrm>
          <a:prstGeom prst="rect">
            <a:avLst/>
          </a:prstGeom>
          <a:noFill/>
        </p:spPr>
        <p:txBody>
          <a:bodyPr wrap="square" rtlCol="0">
            <a:spAutoFit/>
          </a:bodyPr>
          <a:lstStyle/>
          <a:p>
            <a:r>
              <a:rPr lang="en-GB" sz="3600" dirty="0" smtClean="0"/>
              <a:t>Values / Vision / Attitudes / Behaviours</a:t>
            </a:r>
          </a:p>
          <a:p>
            <a:endParaRPr lang="en-GB" sz="3600" dirty="0"/>
          </a:p>
          <a:p>
            <a:r>
              <a:rPr lang="en-GB" sz="3600" dirty="0" smtClean="0"/>
              <a:t>What do we model?</a:t>
            </a:r>
            <a:endParaRPr lang="en-GB" sz="3600" dirty="0"/>
          </a:p>
        </p:txBody>
      </p:sp>
    </p:spTree>
    <p:extLst>
      <p:ext uri="{BB962C8B-B14F-4D97-AF65-F5344CB8AC3E}">
        <p14:creationId xmlns:p14="http://schemas.microsoft.com/office/powerpoint/2010/main" val="2927546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1400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9485" y="333375"/>
            <a:ext cx="6335183"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7"/>
          <p:cNvSpPr txBox="1">
            <a:spLocks noChangeArrowheads="1"/>
          </p:cNvSpPr>
          <p:nvPr/>
        </p:nvSpPr>
        <p:spPr bwMode="auto">
          <a:xfrm>
            <a:off x="2159000" y="3716338"/>
            <a:ext cx="825711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800">
                <a:solidFill>
                  <a:srgbClr val="D30D41"/>
                </a:solidFill>
              </a:rPr>
              <a:t>‘Our task is not to put the greatness back into humanity, but to elicit it for the greatness is there already.’</a:t>
            </a:r>
          </a:p>
          <a:p>
            <a:pPr algn="l"/>
            <a:r>
              <a:rPr lang="en-GB" sz="2800" b="1">
                <a:solidFill>
                  <a:srgbClr val="006666"/>
                </a:solidFill>
              </a:rPr>
              <a:t>John Buchan</a:t>
            </a:r>
            <a:endParaRPr lang="en-US" sz="1800" b="1">
              <a:solidFill>
                <a:srgbClr val="006666"/>
              </a:solidFill>
            </a:endParaRPr>
          </a:p>
        </p:txBody>
      </p:sp>
    </p:spTree>
    <p:extLst>
      <p:ext uri="{BB962C8B-B14F-4D97-AF65-F5344CB8AC3E}">
        <p14:creationId xmlns:p14="http://schemas.microsoft.com/office/powerpoint/2010/main" val="266231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64" name="Line 48"/>
          <p:cNvSpPr>
            <a:spLocks noChangeShapeType="1"/>
          </p:cNvSpPr>
          <p:nvPr/>
        </p:nvSpPr>
        <p:spPr bwMode="auto">
          <a:xfrm rot="-5400000">
            <a:off x="287867" y="1919288"/>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67" name="Line 51"/>
          <p:cNvSpPr>
            <a:spLocks noChangeShapeType="1"/>
          </p:cNvSpPr>
          <p:nvPr/>
        </p:nvSpPr>
        <p:spPr bwMode="auto">
          <a:xfrm rot="-5400000">
            <a:off x="287867" y="1919288"/>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69" name="Line 53"/>
          <p:cNvSpPr>
            <a:spLocks noChangeShapeType="1"/>
          </p:cNvSpPr>
          <p:nvPr/>
        </p:nvSpPr>
        <p:spPr bwMode="auto">
          <a:xfrm>
            <a:off x="1200151" y="1414463"/>
            <a:ext cx="1151467"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0" name="Line 54"/>
          <p:cNvSpPr>
            <a:spLocks noChangeShapeType="1"/>
          </p:cNvSpPr>
          <p:nvPr/>
        </p:nvSpPr>
        <p:spPr bwMode="auto">
          <a:xfrm flipV="1">
            <a:off x="2256367" y="1414463"/>
            <a:ext cx="0" cy="86360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2" name="Line 55"/>
          <p:cNvSpPr>
            <a:spLocks noChangeShapeType="1"/>
          </p:cNvSpPr>
          <p:nvPr/>
        </p:nvSpPr>
        <p:spPr bwMode="auto">
          <a:xfrm rot="-5400000">
            <a:off x="-7105651" y="-1108075"/>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3" name="Line 57"/>
          <p:cNvSpPr>
            <a:spLocks noChangeShapeType="1"/>
          </p:cNvSpPr>
          <p:nvPr/>
        </p:nvSpPr>
        <p:spPr bwMode="auto">
          <a:xfrm rot="-5400000">
            <a:off x="287867" y="1920875"/>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5" name="Line 59"/>
          <p:cNvSpPr>
            <a:spLocks noChangeShapeType="1"/>
          </p:cNvSpPr>
          <p:nvPr/>
        </p:nvSpPr>
        <p:spPr bwMode="auto">
          <a:xfrm rot="-5400000">
            <a:off x="287867" y="2065338"/>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6" name="Line 60"/>
          <p:cNvSpPr>
            <a:spLocks noChangeShapeType="1"/>
          </p:cNvSpPr>
          <p:nvPr/>
        </p:nvSpPr>
        <p:spPr bwMode="auto">
          <a:xfrm rot="16200000" flipV="1">
            <a:off x="1295400" y="1919817"/>
            <a:ext cx="0" cy="1151467"/>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7" name="Line 61"/>
          <p:cNvSpPr>
            <a:spLocks noChangeShapeType="1"/>
          </p:cNvSpPr>
          <p:nvPr/>
        </p:nvSpPr>
        <p:spPr bwMode="auto">
          <a:xfrm rot="-5400000">
            <a:off x="1536700" y="3287713"/>
            <a:ext cx="863600"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79" name="Line 63"/>
          <p:cNvSpPr>
            <a:spLocks noChangeShapeType="1"/>
          </p:cNvSpPr>
          <p:nvPr/>
        </p:nvSpPr>
        <p:spPr bwMode="auto">
          <a:xfrm rot="16200000" flipV="1">
            <a:off x="2351617" y="3239029"/>
            <a:ext cx="0" cy="960967"/>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0" name="Line 64"/>
          <p:cNvSpPr>
            <a:spLocks noChangeShapeType="1"/>
          </p:cNvSpPr>
          <p:nvPr/>
        </p:nvSpPr>
        <p:spPr bwMode="auto">
          <a:xfrm>
            <a:off x="912285" y="3790950"/>
            <a:ext cx="958849"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1" name="Line 65"/>
          <p:cNvSpPr>
            <a:spLocks noChangeShapeType="1"/>
          </p:cNvSpPr>
          <p:nvPr/>
        </p:nvSpPr>
        <p:spPr bwMode="auto">
          <a:xfrm flipV="1">
            <a:off x="1775884" y="3790951"/>
            <a:ext cx="0" cy="720725"/>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2" name="Line 66"/>
          <p:cNvSpPr>
            <a:spLocks noChangeShapeType="1"/>
          </p:cNvSpPr>
          <p:nvPr/>
        </p:nvSpPr>
        <p:spPr bwMode="auto">
          <a:xfrm>
            <a:off x="1200151" y="5087938"/>
            <a:ext cx="1151467"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3" name="Line 67"/>
          <p:cNvSpPr>
            <a:spLocks noChangeShapeType="1"/>
          </p:cNvSpPr>
          <p:nvPr/>
        </p:nvSpPr>
        <p:spPr bwMode="auto">
          <a:xfrm flipV="1">
            <a:off x="2351617" y="5014913"/>
            <a:ext cx="0" cy="86360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4" name="Line 68"/>
          <p:cNvSpPr>
            <a:spLocks noChangeShapeType="1"/>
          </p:cNvSpPr>
          <p:nvPr/>
        </p:nvSpPr>
        <p:spPr bwMode="auto">
          <a:xfrm rot="457354">
            <a:off x="7727951" y="1384300"/>
            <a:ext cx="948267" cy="388938"/>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5" name="Line 69"/>
          <p:cNvSpPr>
            <a:spLocks noChangeShapeType="1"/>
          </p:cNvSpPr>
          <p:nvPr/>
        </p:nvSpPr>
        <p:spPr bwMode="auto">
          <a:xfrm rot="469991" flipV="1">
            <a:off x="8208434" y="1773238"/>
            <a:ext cx="376767" cy="64770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6" name="Line 70"/>
          <p:cNvSpPr>
            <a:spLocks noChangeShapeType="1"/>
          </p:cNvSpPr>
          <p:nvPr/>
        </p:nvSpPr>
        <p:spPr bwMode="auto">
          <a:xfrm flipV="1">
            <a:off x="6864351" y="1841500"/>
            <a:ext cx="1631949"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7" name="Line 71"/>
          <p:cNvSpPr>
            <a:spLocks noChangeShapeType="1"/>
          </p:cNvSpPr>
          <p:nvPr/>
        </p:nvSpPr>
        <p:spPr bwMode="auto">
          <a:xfrm rot="457354">
            <a:off x="7719485" y="3286125"/>
            <a:ext cx="958849" cy="36195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8" name="Line 72"/>
          <p:cNvSpPr>
            <a:spLocks noChangeShapeType="1"/>
          </p:cNvSpPr>
          <p:nvPr/>
        </p:nvSpPr>
        <p:spPr bwMode="auto">
          <a:xfrm rot="469991" flipV="1">
            <a:off x="8212667" y="3641725"/>
            <a:ext cx="378884" cy="719138"/>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89" name="Line 73"/>
          <p:cNvSpPr>
            <a:spLocks noChangeShapeType="1"/>
          </p:cNvSpPr>
          <p:nvPr/>
        </p:nvSpPr>
        <p:spPr bwMode="auto">
          <a:xfrm flipV="1">
            <a:off x="6671734" y="3705225"/>
            <a:ext cx="1631951"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2" name="Line 76"/>
          <p:cNvSpPr>
            <a:spLocks noChangeShapeType="1"/>
          </p:cNvSpPr>
          <p:nvPr/>
        </p:nvSpPr>
        <p:spPr bwMode="auto">
          <a:xfrm rot="457354">
            <a:off x="8113185" y="3209926"/>
            <a:ext cx="958849" cy="358775"/>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3" name="Line 77"/>
          <p:cNvSpPr>
            <a:spLocks noChangeShapeType="1"/>
          </p:cNvSpPr>
          <p:nvPr/>
        </p:nvSpPr>
        <p:spPr bwMode="auto">
          <a:xfrm rot="469991" flipV="1">
            <a:off x="8591552" y="3570288"/>
            <a:ext cx="385233" cy="792162"/>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4" name="Line 78"/>
          <p:cNvSpPr>
            <a:spLocks noChangeShapeType="1"/>
          </p:cNvSpPr>
          <p:nvPr/>
        </p:nvSpPr>
        <p:spPr bwMode="auto">
          <a:xfrm rot="457354">
            <a:off x="8688918" y="5013326"/>
            <a:ext cx="768349" cy="360363"/>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5" name="Line 79"/>
          <p:cNvSpPr>
            <a:spLocks noChangeShapeType="1"/>
          </p:cNvSpPr>
          <p:nvPr/>
        </p:nvSpPr>
        <p:spPr bwMode="auto">
          <a:xfrm rot="469991" flipV="1">
            <a:off x="8879418" y="5373689"/>
            <a:ext cx="474133" cy="650875"/>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6" name="Line 80"/>
          <p:cNvSpPr>
            <a:spLocks noChangeShapeType="1"/>
          </p:cNvSpPr>
          <p:nvPr/>
        </p:nvSpPr>
        <p:spPr bwMode="auto">
          <a:xfrm flipV="1">
            <a:off x="7632700" y="5441950"/>
            <a:ext cx="1439333"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7" name="Line 81"/>
          <p:cNvSpPr>
            <a:spLocks noChangeShapeType="1"/>
          </p:cNvSpPr>
          <p:nvPr/>
        </p:nvSpPr>
        <p:spPr bwMode="auto">
          <a:xfrm flipH="1">
            <a:off x="7344834" y="5010150"/>
            <a:ext cx="575733" cy="43180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8" name="Line 82"/>
          <p:cNvSpPr>
            <a:spLocks noChangeShapeType="1"/>
          </p:cNvSpPr>
          <p:nvPr/>
        </p:nvSpPr>
        <p:spPr bwMode="auto">
          <a:xfrm rot="16569186" flipH="1">
            <a:off x="7500144" y="5434277"/>
            <a:ext cx="360362" cy="670984"/>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499" name="Text Box 83"/>
          <p:cNvSpPr txBox="1">
            <a:spLocks noChangeArrowheads="1"/>
          </p:cNvSpPr>
          <p:nvPr/>
        </p:nvSpPr>
        <p:spPr bwMode="auto">
          <a:xfrm>
            <a:off x="2639484" y="1558925"/>
            <a:ext cx="27834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awareness</a:t>
            </a:r>
            <a:endParaRPr lang="en-US" sz="2400" b="1">
              <a:solidFill>
                <a:srgbClr val="D30D41"/>
              </a:solidFill>
            </a:endParaRPr>
          </a:p>
        </p:txBody>
      </p:sp>
      <p:sp>
        <p:nvSpPr>
          <p:cNvPr id="60500" name="Text Box 84"/>
          <p:cNvSpPr txBox="1">
            <a:spLocks noChangeArrowheads="1"/>
          </p:cNvSpPr>
          <p:nvPr/>
        </p:nvSpPr>
        <p:spPr bwMode="auto">
          <a:xfrm>
            <a:off x="3119968" y="3536950"/>
            <a:ext cx="2112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focus</a:t>
            </a:r>
            <a:endParaRPr lang="en-US" sz="2400" b="1">
              <a:solidFill>
                <a:srgbClr val="D30D41"/>
              </a:solidFill>
            </a:endParaRPr>
          </a:p>
        </p:txBody>
      </p:sp>
      <p:sp>
        <p:nvSpPr>
          <p:cNvPr id="60501" name="Text Box 85"/>
          <p:cNvSpPr txBox="1">
            <a:spLocks noChangeArrowheads="1"/>
          </p:cNvSpPr>
          <p:nvPr/>
        </p:nvSpPr>
        <p:spPr bwMode="auto">
          <a:xfrm>
            <a:off x="3024718" y="5121275"/>
            <a:ext cx="23981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creativity</a:t>
            </a:r>
            <a:endParaRPr lang="en-US" sz="2400" b="1">
              <a:solidFill>
                <a:srgbClr val="D30D41"/>
              </a:solidFill>
            </a:endParaRPr>
          </a:p>
        </p:txBody>
      </p:sp>
      <p:sp>
        <p:nvSpPr>
          <p:cNvPr id="60504" name="Line 88"/>
          <p:cNvSpPr>
            <a:spLocks noChangeShapeType="1"/>
          </p:cNvSpPr>
          <p:nvPr/>
        </p:nvSpPr>
        <p:spPr bwMode="auto">
          <a:xfrm flipV="1">
            <a:off x="1678517" y="5230814"/>
            <a:ext cx="482600" cy="287337"/>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505" name="Line 89"/>
          <p:cNvSpPr>
            <a:spLocks noChangeShapeType="1"/>
          </p:cNvSpPr>
          <p:nvPr/>
        </p:nvSpPr>
        <p:spPr bwMode="auto">
          <a:xfrm flipV="1">
            <a:off x="527051" y="5591175"/>
            <a:ext cx="1056216" cy="0"/>
          </a:xfrm>
          <a:prstGeom prst="line">
            <a:avLst/>
          </a:prstGeom>
          <a:noFill/>
          <a:ln w="76200" cap="rnd">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506" name="Text Box 90"/>
          <p:cNvSpPr txBox="1">
            <a:spLocks noChangeArrowheads="1"/>
          </p:cNvSpPr>
          <p:nvPr/>
        </p:nvSpPr>
        <p:spPr bwMode="auto">
          <a:xfrm>
            <a:off x="9457268" y="1520825"/>
            <a:ext cx="2112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integrity</a:t>
            </a:r>
            <a:endParaRPr lang="en-US" sz="2400" b="1">
              <a:solidFill>
                <a:srgbClr val="D30D41"/>
              </a:solidFill>
            </a:endParaRPr>
          </a:p>
        </p:txBody>
      </p:sp>
      <p:sp>
        <p:nvSpPr>
          <p:cNvPr id="60508" name="Text Box 92"/>
          <p:cNvSpPr txBox="1">
            <a:spLocks noChangeArrowheads="1"/>
          </p:cNvSpPr>
          <p:nvPr/>
        </p:nvSpPr>
        <p:spPr bwMode="auto">
          <a:xfrm>
            <a:off x="9169400" y="3103563"/>
            <a:ext cx="302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perseverance</a:t>
            </a:r>
            <a:endParaRPr lang="en-US" sz="2400" b="1">
              <a:solidFill>
                <a:srgbClr val="D30D41"/>
              </a:solidFill>
            </a:endParaRPr>
          </a:p>
        </p:txBody>
      </p:sp>
      <p:sp>
        <p:nvSpPr>
          <p:cNvPr id="60509" name="Text Box 93"/>
          <p:cNvSpPr txBox="1">
            <a:spLocks noChangeArrowheads="1"/>
          </p:cNvSpPr>
          <p:nvPr/>
        </p:nvSpPr>
        <p:spPr bwMode="auto">
          <a:xfrm>
            <a:off x="9745134" y="5230813"/>
            <a:ext cx="2112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pPr algn="l"/>
            <a:r>
              <a:rPr lang="en-GB" sz="2400" b="1">
                <a:solidFill>
                  <a:srgbClr val="D30D41"/>
                </a:solidFill>
              </a:rPr>
              <a:t>service</a:t>
            </a:r>
            <a:endParaRPr lang="en-US" sz="2400" b="1">
              <a:solidFill>
                <a:srgbClr val="D30D41"/>
              </a:solidFill>
            </a:endParaRPr>
          </a:p>
        </p:txBody>
      </p:sp>
      <p:sp>
        <p:nvSpPr>
          <p:cNvPr id="9253" name="Text Box 94"/>
          <p:cNvSpPr txBox="1">
            <a:spLocks noChangeArrowheads="1"/>
          </p:cNvSpPr>
          <p:nvPr/>
        </p:nvSpPr>
        <p:spPr bwMode="auto">
          <a:xfrm>
            <a:off x="1007533" y="476250"/>
            <a:ext cx="102721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Tahoma" pitchFamily="34" charset="0"/>
              </a:defRPr>
            </a:lvl1pPr>
            <a:lvl2pPr marL="742950" indent="-285750">
              <a:defRPr sz="4400">
                <a:solidFill>
                  <a:schemeClr val="tx1"/>
                </a:solidFill>
                <a:latin typeface="Tahoma" pitchFamily="34" charset="0"/>
              </a:defRPr>
            </a:lvl2pPr>
            <a:lvl3pPr marL="1143000" indent="-228600">
              <a:defRPr sz="4400">
                <a:solidFill>
                  <a:schemeClr val="tx1"/>
                </a:solidFill>
                <a:latin typeface="Tahoma" pitchFamily="34" charset="0"/>
              </a:defRPr>
            </a:lvl3pPr>
            <a:lvl4pPr marL="1600200" indent="-228600">
              <a:defRPr sz="4400">
                <a:solidFill>
                  <a:schemeClr val="tx1"/>
                </a:solidFill>
                <a:latin typeface="Tahoma" pitchFamily="34" charset="0"/>
              </a:defRPr>
            </a:lvl4pPr>
            <a:lvl5pPr marL="2057400" indent="-228600">
              <a:defRPr sz="4400">
                <a:solidFill>
                  <a:schemeClr val="tx1"/>
                </a:solidFill>
                <a:latin typeface="Tahoma" pitchFamily="34" charset="0"/>
              </a:defRPr>
            </a:lvl5pPr>
            <a:lvl6pPr marL="2514600" indent="-228600" algn="ctr" eaLnBrk="0" fontAlgn="base" hangingPunct="0">
              <a:spcBef>
                <a:spcPct val="50000"/>
              </a:spcBef>
              <a:spcAft>
                <a:spcPct val="0"/>
              </a:spcAft>
              <a:defRPr sz="4400">
                <a:solidFill>
                  <a:schemeClr val="tx1"/>
                </a:solidFill>
                <a:latin typeface="Tahoma" pitchFamily="34" charset="0"/>
              </a:defRPr>
            </a:lvl6pPr>
            <a:lvl7pPr marL="2971800" indent="-228600" algn="ctr" eaLnBrk="0" fontAlgn="base" hangingPunct="0">
              <a:spcBef>
                <a:spcPct val="50000"/>
              </a:spcBef>
              <a:spcAft>
                <a:spcPct val="0"/>
              </a:spcAft>
              <a:defRPr sz="4400">
                <a:solidFill>
                  <a:schemeClr val="tx1"/>
                </a:solidFill>
                <a:latin typeface="Tahoma" pitchFamily="34" charset="0"/>
              </a:defRPr>
            </a:lvl7pPr>
            <a:lvl8pPr marL="3429000" indent="-228600" algn="ctr" eaLnBrk="0" fontAlgn="base" hangingPunct="0">
              <a:spcBef>
                <a:spcPct val="50000"/>
              </a:spcBef>
              <a:spcAft>
                <a:spcPct val="0"/>
              </a:spcAft>
              <a:defRPr sz="4400">
                <a:solidFill>
                  <a:schemeClr val="tx1"/>
                </a:solidFill>
                <a:latin typeface="Tahoma" pitchFamily="34" charset="0"/>
              </a:defRPr>
            </a:lvl8pPr>
            <a:lvl9pPr marL="3886200" indent="-228600" algn="ctr" eaLnBrk="0" fontAlgn="base" hangingPunct="0">
              <a:spcBef>
                <a:spcPct val="50000"/>
              </a:spcBef>
              <a:spcAft>
                <a:spcPct val="0"/>
              </a:spcAft>
              <a:defRPr sz="4400">
                <a:solidFill>
                  <a:schemeClr val="tx1"/>
                </a:solidFill>
                <a:latin typeface="Tahoma" pitchFamily="34" charset="0"/>
              </a:defRPr>
            </a:lvl9pPr>
          </a:lstStyle>
          <a:p>
            <a:r>
              <a:rPr lang="en-GB" sz="2400" b="1">
                <a:solidFill>
                  <a:srgbClr val="006666"/>
                </a:solidFill>
              </a:rPr>
              <a:t>The Columban Code – the essence of leadership</a:t>
            </a:r>
            <a:endParaRPr lang="en-US" sz="2400" b="1">
              <a:solidFill>
                <a:srgbClr val="006666"/>
              </a:solidFill>
            </a:endParaRPr>
          </a:p>
        </p:txBody>
      </p:sp>
    </p:spTree>
    <p:extLst>
      <p:ext uri="{BB962C8B-B14F-4D97-AF65-F5344CB8AC3E}">
        <p14:creationId xmlns:p14="http://schemas.microsoft.com/office/powerpoint/2010/main" val="2613488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64"/>
                                        </p:tgtEl>
                                        <p:attrNameLst>
                                          <p:attrName>style.visibility</p:attrName>
                                        </p:attrNameLst>
                                      </p:cBhvr>
                                      <p:to>
                                        <p:strVal val="visible"/>
                                      </p:to>
                                    </p:set>
                                    <p:animEffect transition="in" filter="blinds(horizontal)">
                                      <p:cBhvr>
                                        <p:cTn id="7" dur="500"/>
                                        <p:tgtEl>
                                          <p:spTgt spid="604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67"/>
                                        </p:tgtEl>
                                        <p:attrNameLst>
                                          <p:attrName>style.visibility</p:attrName>
                                        </p:attrNameLst>
                                      </p:cBhvr>
                                      <p:to>
                                        <p:strVal val="visible"/>
                                      </p:to>
                                    </p:set>
                                    <p:animEffect transition="in" filter="blinds(horizontal)">
                                      <p:cBhvr>
                                        <p:cTn id="10" dur="500"/>
                                        <p:tgtEl>
                                          <p:spTgt spid="6046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469"/>
                                        </p:tgtEl>
                                        <p:attrNameLst>
                                          <p:attrName>style.visibility</p:attrName>
                                        </p:attrNameLst>
                                      </p:cBhvr>
                                      <p:to>
                                        <p:strVal val="visible"/>
                                      </p:to>
                                    </p:set>
                                    <p:animEffect transition="in" filter="blinds(horizontal)">
                                      <p:cBhvr>
                                        <p:cTn id="13" dur="500"/>
                                        <p:tgtEl>
                                          <p:spTgt spid="604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70"/>
                                        </p:tgtEl>
                                        <p:attrNameLst>
                                          <p:attrName>style.visibility</p:attrName>
                                        </p:attrNameLst>
                                      </p:cBhvr>
                                      <p:to>
                                        <p:strVal val="visible"/>
                                      </p:to>
                                    </p:set>
                                    <p:animEffect transition="in" filter="blinds(horizontal)">
                                      <p:cBhvr>
                                        <p:cTn id="16" dur="500"/>
                                        <p:tgtEl>
                                          <p:spTgt spid="604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0473"/>
                                        </p:tgtEl>
                                        <p:attrNameLst>
                                          <p:attrName>style.visibility</p:attrName>
                                        </p:attrNameLst>
                                      </p:cBhvr>
                                      <p:to>
                                        <p:strVal val="visible"/>
                                      </p:to>
                                    </p:set>
                                    <p:animEffect transition="in" filter="blinds(horizontal)">
                                      <p:cBhvr>
                                        <p:cTn id="19" dur="500"/>
                                        <p:tgtEl>
                                          <p:spTgt spid="6047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0475"/>
                                        </p:tgtEl>
                                        <p:attrNameLst>
                                          <p:attrName>style.visibility</p:attrName>
                                        </p:attrNameLst>
                                      </p:cBhvr>
                                      <p:to>
                                        <p:strVal val="visible"/>
                                      </p:to>
                                    </p:set>
                                    <p:animEffect transition="in" filter="blinds(horizontal)">
                                      <p:cBhvr>
                                        <p:cTn id="22" dur="500"/>
                                        <p:tgtEl>
                                          <p:spTgt spid="604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0476"/>
                                        </p:tgtEl>
                                        <p:attrNameLst>
                                          <p:attrName>style.visibility</p:attrName>
                                        </p:attrNameLst>
                                      </p:cBhvr>
                                      <p:to>
                                        <p:strVal val="visible"/>
                                      </p:to>
                                    </p:set>
                                    <p:animEffect transition="in" filter="blinds(horizontal)">
                                      <p:cBhvr>
                                        <p:cTn id="25" dur="500"/>
                                        <p:tgtEl>
                                          <p:spTgt spid="6047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0477"/>
                                        </p:tgtEl>
                                        <p:attrNameLst>
                                          <p:attrName>style.visibility</p:attrName>
                                        </p:attrNameLst>
                                      </p:cBhvr>
                                      <p:to>
                                        <p:strVal val="visible"/>
                                      </p:to>
                                    </p:set>
                                    <p:animEffect transition="in" filter="blinds(horizontal)">
                                      <p:cBhvr>
                                        <p:cTn id="28" dur="500"/>
                                        <p:tgtEl>
                                          <p:spTgt spid="6047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0479"/>
                                        </p:tgtEl>
                                        <p:attrNameLst>
                                          <p:attrName>style.visibility</p:attrName>
                                        </p:attrNameLst>
                                      </p:cBhvr>
                                      <p:to>
                                        <p:strVal val="visible"/>
                                      </p:to>
                                    </p:set>
                                    <p:animEffect transition="in" filter="blinds(horizontal)">
                                      <p:cBhvr>
                                        <p:cTn id="31" dur="500"/>
                                        <p:tgtEl>
                                          <p:spTgt spid="6047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0480"/>
                                        </p:tgtEl>
                                        <p:attrNameLst>
                                          <p:attrName>style.visibility</p:attrName>
                                        </p:attrNameLst>
                                      </p:cBhvr>
                                      <p:to>
                                        <p:strVal val="visible"/>
                                      </p:to>
                                    </p:set>
                                    <p:animEffect transition="in" filter="blinds(horizontal)">
                                      <p:cBhvr>
                                        <p:cTn id="34" dur="500"/>
                                        <p:tgtEl>
                                          <p:spTgt spid="6048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0481"/>
                                        </p:tgtEl>
                                        <p:attrNameLst>
                                          <p:attrName>style.visibility</p:attrName>
                                        </p:attrNameLst>
                                      </p:cBhvr>
                                      <p:to>
                                        <p:strVal val="visible"/>
                                      </p:to>
                                    </p:set>
                                    <p:animEffect transition="in" filter="blinds(horizontal)">
                                      <p:cBhvr>
                                        <p:cTn id="37" dur="500"/>
                                        <p:tgtEl>
                                          <p:spTgt spid="6048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0482"/>
                                        </p:tgtEl>
                                        <p:attrNameLst>
                                          <p:attrName>style.visibility</p:attrName>
                                        </p:attrNameLst>
                                      </p:cBhvr>
                                      <p:to>
                                        <p:strVal val="visible"/>
                                      </p:to>
                                    </p:set>
                                    <p:animEffect transition="in" filter="blinds(horizontal)">
                                      <p:cBhvr>
                                        <p:cTn id="40" dur="500"/>
                                        <p:tgtEl>
                                          <p:spTgt spid="6048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0483"/>
                                        </p:tgtEl>
                                        <p:attrNameLst>
                                          <p:attrName>style.visibility</p:attrName>
                                        </p:attrNameLst>
                                      </p:cBhvr>
                                      <p:to>
                                        <p:strVal val="visible"/>
                                      </p:to>
                                    </p:set>
                                    <p:animEffect transition="in" filter="blinds(horizontal)">
                                      <p:cBhvr>
                                        <p:cTn id="43" dur="500"/>
                                        <p:tgtEl>
                                          <p:spTgt spid="6048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0504"/>
                                        </p:tgtEl>
                                        <p:attrNameLst>
                                          <p:attrName>style.visibility</p:attrName>
                                        </p:attrNameLst>
                                      </p:cBhvr>
                                      <p:to>
                                        <p:strVal val="visible"/>
                                      </p:to>
                                    </p:set>
                                    <p:animEffect transition="in" filter="blinds(horizontal)">
                                      <p:cBhvr>
                                        <p:cTn id="46" dur="500"/>
                                        <p:tgtEl>
                                          <p:spTgt spid="6050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0505"/>
                                        </p:tgtEl>
                                        <p:attrNameLst>
                                          <p:attrName>style.visibility</p:attrName>
                                        </p:attrNameLst>
                                      </p:cBhvr>
                                      <p:to>
                                        <p:strVal val="visible"/>
                                      </p:to>
                                    </p:set>
                                    <p:animEffect transition="in" filter="blinds(horizontal)">
                                      <p:cBhvr>
                                        <p:cTn id="49" dur="500"/>
                                        <p:tgtEl>
                                          <p:spTgt spid="6050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0484"/>
                                        </p:tgtEl>
                                        <p:attrNameLst>
                                          <p:attrName>style.visibility</p:attrName>
                                        </p:attrNameLst>
                                      </p:cBhvr>
                                      <p:to>
                                        <p:strVal val="visible"/>
                                      </p:to>
                                    </p:set>
                                    <p:animEffect transition="in" filter="blinds(horizontal)">
                                      <p:cBhvr>
                                        <p:cTn id="52" dur="500"/>
                                        <p:tgtEl>
                                          <p:spTgt spid="604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0485"/>
                                        </p:tgtEl>
                                        <p:attrNameLst>
                                          <p:attrName>style.visibility</p:attrName>
                                        </p:attrNameLst>
                                      </p:cBhvr>
                                      <p:to>
                                        <p:strVal val="visible"/>
                                      </p:to>
                                    </p:set>
                                    <p:animEffect transition="in" filter="blinds(horizontal)">
                                      <p:cBhvr>
                                        <p:cTn id="55" dur="500"/>
                                        <p:tgtEl>
                                          <p:spTgt spid="604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0486"/>
                                        </p:tgtEl>
                                        <p:attrNameLst>
                                          <p:attrName>style.visibility</p:attrName>
                                        </p:attrNameLst>
                                      </p:cBhvr>
                                      <p:to>
                                        <p:strVal val="visible"/>
                                      </p:to>
                                    </p:set>
                                    <p:animEffect transition="in" filter="blinds(horizontal)">
                                      <p:cBhvr>
                                        <p:cTn id="58" dur="500"/>
                                        <p:tgtEl>
                                          <p:spTgt spid="604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0487"/>
                                        </p:tgtEl>
                                        <p:attrNameLst>
                                          <p:attrName>style.visibility</p:attrName>
                                        </p:attrNameLst>
                                      </p:cBhvr>
                                      <p:to>
                                        <p:strVal val="visible"/>
                                      </p:to>
                                    </p:set>
                                    <p:animEffect transition="in" filter="blinds(horizontal)">
                                      <p:cBhvr>
                                        <p:cTn id="61" dur="500"/>
                                        <p:tgtEl>
                                          <p:spTgt spid="604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0488"/>
                                        </p:tgtEl>
                                        <p:attrNameLst>
                                          <p:attrName>style.visibility</p:attrName>
                                        </p:attrNameLst>
                                      </p:cBhvr>
                                      <p:to>
                                        <p:strVal val="visible"/>
                                      </p:to>
                                    </p:set>
                                    <p:animEffect transition="in" filter="blinds(horizontal)">
                                      <p:cBhvr>
                                        <p:cTn id="64" dur="500"/>
                                        <p:tgtEl>
                                          <p:spTgt spid="604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0489"/>
                                        </p:tgtEl>
                                        <p:attrNameLst>
                                          <p:attrName>style.visibility</p:attrName>
                                        </p:attrNameLst>
                                      </p:cBhvr>
                                      <p:to>
                                        <p:strVal val="visible"/>
                                      </p:to>
                                    </p:set>
                                    <p:animEffect transition="in" filter="blinds(horizontal)">
                                      <p:cBhvr>
                                        <p:cTn id="67" dur="500"/>
                                        <p:tgtEl>
                                          <p:spTgt spid="604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0492"/>
                                        </p:tgtEl>
                                        <p:attrNameLst>
                                          <p:attrName>style.visibility</p:attrName>
                                        </p:attrNameLst>
                                      </p:cBhvr>
                                      <p:to>
                                        <p:strVal val="visible"/>
                                      </p:to>
                                    </p:set>
                                    <p:animEffect transition="in" filter="blinds(horizontal)">
                                      <p:cBhvr>
                                        <p:cTn id="70" dur="500"/>
                                        <p:tgtEl>
                                          <p:spTgt spid="6049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0493"/>
                                        </p:tgtEl>
                                        <p:attrNameLst>
                                          <p:attrName>style.visibility</p:attrName>
                                        </p:attrNameLst>
                                      </p:cBhvr>
                                      <p:to>
                                        <p:strVal val="visible"/>
                                      </p:to>
                                    </p:set>
                                    <p:animEffect transition="in" filter="blinds(horizontal)">
                                      <p:cBhvr>
                                        <p:cTn id="73" dur="500"/>
                                        <p:tgtEl>
                                          <p:spTgt spid="6049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0494"/>
                                        </p:tgtEl>
                                        <p:attrNameLst>
                                          <p:attrName>style.visibility</p:attrName>
                                        </p:attrNameLst>
                                      </p:cBhvr>
                                      <p:to>
                                        <p:strVal val="visible"/>
                                      </p:to>
                                    </p:set>
                                    <p:animEffect transition="in" filter="blinds(horizontal)">
                                      <p:cBhvr>
                                        <p:cTn id="76" dur="500"/>
                                        <p:tgtEl>
                                          <p:spTgt spid="6049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0495"/>
                                        </p:tgtEl>
                                        <p:attrNameLst>
                                          <p:attrName>style.visibility</p:attrName>
                                        </p:attrNameLst>
                                      </p:cBhvr>
                                      <p:to>
                                        <p:strVal val="visible"/>
                                      </p:to>
                                    </p:set>
                                    <p:animEffect transition="in" filter="blinds(horizontal)">
                                      <p:cBhvr>
                                        <p:cTn id="79" dur="500"/>
                                        <p:tgtEl>
                                          <p:spTgt spid="6049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0496"/>
                                        </p:tgtEl>
                                        <p:attrNameLst>
                                          <p:attrName>style.visibility</p:attrName>
                                        </p:attrNameLst>
                                      </p:cBhvr>
                                      <p:to>
                                        <p:strVal val="visible"/>
                                      </p:to>
                                    </p:set>
                                    <p:animEffect transition="in" filter="blinds(horizontal)">
                                      <p:cBhvr>
                                        <p:cTn id="82" dur="500"/>
                                        <p:tgtEl>
                                          <p:spTgt spid="6049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0497"/>
                                        </p:tgtEl>
                                        <p:attrNameLst>
                                          <p:attrName>style.visibility</p:attrName>
                                        </p:attrNameLst>
                                      </p:cBhvr>
                                      <p:to>
                                        <p:strVal val="visible"/>
                                      </p:to>
                                    </p:set>
                                    <p:animEffect transition="in" filter="blinds(horizontal)">
                                      <p:cBhvr>
                                        <p:cTn id="85" dur="500"/>
                                        <p:tgtEl>
                                          <p:spTgt spid="60497"/>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60498"/>
                                        </p:tgtEl>
                                        <p:attrNameLst>
                                          <p:attrName>style.visibility</p:attrName>
                                        </p:attrNameLst>
                                      </p:cBhvr>
                                      <p:to>
                                        <p:strVal val="visible"/>
                                      </p:to>
                                    </p:set>
                                    <p:animEffect transition="in" filter="blinds(horizontal)">
                                      <p:cBhvr>
                                        <p:cTn id="88" dur="500"/>
                                        <p:tgtEl>
                                          <p:spTgt spid="6049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0499"/>
                                        </p:tgtEl>
                                        <p:attrNameLst>
                                          <p:attrName>style.visibility</p:attrName>
                                        </p:attrNameLst>
                                      </p:cBhvr>
                                      <p:to>
                                        <p:strVal val="visible"/>
                                      </p:to>
                                    </p:set>
                                    <p:animEffect transition="in" filter="blinds(horizontal)">
                                      <p:cBhvr>
                                        <p:cTn id="93" dur="500"/>
                                        <p:tgtEl>
                                          <p:spTgt spid="604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0500"/>
                                        </p:tgtEl>
                                        <p:attrNameLst>
                                          <p:attrName>style.visibility</p:attrName>
                                        </p:attrNameLst>
                                      </p:cBhvr>
                                      <p:to>
                                        <p:strVal val="visible"/>
                                      </p:to>
                                    </p:set>
                                    <p:animEffect transition="in" filter="blinds(horizontal)">
                                      <p:cBhvr>
                                        <p:cTn id="98" dur="500"/>
                                        <p:tgtEl>
                                          <p:spTgt spid="6050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0501"/>
                                        </p:tgtEl>
                                        <p:attrNameLst>
                                          <p:attrName>style.visibility</p:attrName>
                                        </p:attrNameLst>
                                      </p:cBhvr>
                                      <p:to>
                                        <p:strVal val="visible"/>
                                      </p:to>
                                    </p:set>
                                    <p:animEffect transition="in" filter="blinds(horizontal)">
                                      <p:cBhvr>
                                        <p:cTn id="103" dur="500"/>
                                        <p:tgtEl>
                                          <p:spTgt spid="6050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0506"/>
                                        </p:tgtEl>
                                        <p:attrNameLst>
                                          <p:attrName>style.visibility</p:attrName>
                                        </p:attrNameLst>
                                      </p:cBhvr>
                                      <p:to>
                                        <p:strVal val="visible"/>
                                      </p:to>
                                    </p:set>
                                    <p:animEffect transition="in" filter="blinds(horizontal)">
                                      <p:cBhvr>
                                        <p:cTn id="108" dur="500"/>
                                        <p:tgtEl>
                                          <p:spTgt spid="6050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60508"/>
                                        </p:tgtEl>
                                        <p:attrNameLst>
                                          <p:attrName>style.visibility</p:attrName>
                                        </p:attrNameLst>
                                      </p:cBhvr>
                                      <p:to>
                                        <p:strVal val="visible"/>
                                      </p:to>
                                    </p:set>
                                    <p:animEffect transition="in" filter="blinds(horizontal)">
                                      <p:cBhvr>
                                        <p:cTn id="113" dur="500"/>
                                        <p:tgtEl>
                                          <p:spTgt spid="6050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60509"/>
                                        </p:tgtEl>
                                        <p:attrNameLst>
                                          <p:attrName>style.visibility</p:attrName>
                                        </p:attrNameLst>
                                      </p:cBhvr>
                                      <p:to>
                                        <p:strVal val="visible"/>
                                      </p:to>
                                    </p:set>
                                    <p:animEffect transition="in" filter="blinds(horizontal)">
                                      <p:cBhvr>
                                        <p:cTn id="118" dur="500"/>
                                        <p:tgtEl>
                                          <p:spTgt spid="6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64" grpId="0" animBg="1"/>
      <p:bldP spid="60467" grpId="0" animBg="1"/>
      <p:bldP spid="60469" grpId="0" animBg="1"/>
      <p:bldP spid="60470" grpId="0" animBg="1"/>
      <p:bldP spid="60473" grpId="0" animBg="1"/>
      <p:bldP spid="60475" grpId="0" animBg="1"/>
      <p:bldP spid="60476" grpId="0" animBg="1"/>
      <p:bldP spid="60477" grpId="0" animBg="1"/>
      <p:bldP spid="60479" grpId="0" animBg="1"/>
      <p:bldP spid="60480" grpId="0" animBg="1"/>
      <p:bldP spid="60481" grpId="0" animBg="1"/>
      <p:bldP spid="60482" grpId="0" animBg="1"/>
      <p:bldP spid="60483" grpId="0" animBg="1"/>
      <p:bldP spid="60484" grpId="0" animBg="1"/>
      <p:bldP spid="60485" grpId="0" animBg="1"/>
      <p:bldP spid="60486" grpId="0" animBg="1"/>
      <p:bldP spid="60487" grpId="0" animBg="1"/>
      <p:bldP spid="60488" grpId="0" animBg="1"/>
      <p:bldP spid="60489" grpId="0" animBg="1"/>
      <p:bldP spid="60492" grpId="0" animBg="1"/>
      <p:bldP spid="60493" grpId="0" animBg="1"/>
      <p:bldP spid="60494" grpId="0" animBg="1"/>
      <p:bldP spid="60495" grpId="0" animBg="1"/>
      <p:bldP spid="60496" grpId="0" animBg="1"/>
      <p:bldP spid="60497" grpId="0" animBg="1"/>
      <p:bldP spid="60498" grpId="0" animBg="1"/>
      <p:bldP spid="60499" grpId="0"/>
      <p:bldP spid="60500" grpId="0"/>
      <p:bldP spid="60501" grpId="0"/>
      <p:bldP spid="60504" grpId="0" animBg="1"/>
      <p:bldP spid="60505" grpId="0" animBg="1"/>
      <p:bldP spid="60506" grpId="0"/>
      <p:bldP spid="60508" grpId="0"/>
      <p:bldP spid="605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a:t>
            </a:r>
            <a:r>
              <a:rPr lang="en-GB" altLang="en-US" sz="2800" b="1" dirty="0">
                <a:ea typeface="ＭＳ Ｐゴシック" pitchFamily="-101" charset="-128"/>
              </a:rPr>
              <a:t>Gap</a:t>
            </a:r>
            <a:endParaRPr lang="en-GB" sz="2800" b="1" dirty="0"/>
          </a:p>
        </p:txBody>
      </p:sp>
      <p:sp>
        <p:nvSpPr>
          <p:cNvPr id="3" name="TextBox 2"/>
          <p:cNvSpPr txBox="1"/>
          <p:nvPr/>
        </p:nvSpPr>
        <p:spPr>
          <a:xfrm>
            <a:off x="899881" y="2264233"/>
            <a:ext cx="10493828" cy="4401205"/>
          </a:xfrm>
          <a:prstGeom prst="rect">
            <a:avLst/>
          </a:prstGeom>
          <a:noFill/>
        </p:spPr>
        <p:txBody>
          <a:bodyPr wrap="square" rtlCol="0">
            <a:spAutoFit/>
          </a:bodyPr>
          <a:lstStyle/>
          <a:p>
            <a:r>
              <a:rPr lang="en-GB" sz="4000" dirty="0"/>
              <a:t>What </a:t>
            </a:r>
            <a:r>
              <a:rPr lang="en-GB" sz="4000" dirty="0" smtClean="0"/>
              <a:t>are the:</a:t>
            </a:r>
          </a:p>
          <a:p>
            <a:endParaRPr lang="en-GB" sz="4000" dirty="0" smtClean="0"/>
          </a:p>
          <a:p>
            <a:r>
              <a:rPr lang="en-GB" sz="4000" dirty="0" smtClean="0"/>
              <a:t>Risks / Challenges / Assumptions</a:t>
            </a:r>
          </a:p>
          <a:p>
            <a:endParaRPr lang="en-GB" sz="4000" dirty="0"/>
          </a:p>
          <a:p>
            <a:r>
              <a:rPr lang="en-GB" sz="4000" dirty="0" smtClean="0"/>
              <a:t>for </a:t>
            </a:r>
            <a:r>
              <a:rPr lang="en-GB" sz="4000" dirty="0"/>
              <a:t>the </a:t>
            </a:r>
            <a:r>
              <a:rPr lang="en-GB" sz="4000" dirty="0" smtClean="0"/>
              <a:t>Scottish Attainment Challenge (in Dundee)?</a:t>
            </a:r>
          </a:p>
          <a:p>
            <a:endParaRPr lang="en-GB" sz="4000" dirty="0"/>
          </a:p>
        </p:txBody>
      </p:sp>
    </p:spTree>
    <p:extLst>
      <p:ext uri="{BB962C8B-B14F-4D97-AF65-F5344CB8AC3E}">
        <p14:creationId xmlns:p14="http://schemas.microsoft.com/office/powerpoint/2010/main" val="2927546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55876"/>
            <a:ext cx="85344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42900"/>
            <a:ext cx="9817100" cy="5834038"/>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293230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Dundee</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4145" y="528429"/>
            <a:ext cx="1750171" cy="864942"/>
          </a:xfrm>
          <a:prstGeom prst="rect">
            <a:avLst/>
          </a:prstGeom>
          <a:noFill/>
          <a:ln>
            <a:noFill/>
          </a:ln>
          <a:effectLs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2555415658"/>
              </p:ext>
            </p:extLst>
          </p:nvPr>
        </p:nvGraphicFramePr>
        <p:xfrm>
          <a:off x="995406" y="1188661"/>
          <a:ext cx="9703559" cy="4640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9881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 y="404813"/>
            <a:ext cx="12577234" cy="654050"/>
          </a:xfrm>
        </p:spPr>
        <p:txBody>
          <a:bodyPr rtlCol="0">
            <a:normAutofit fontScale="90000"/>
          </a:bodyPr>
          <a:lstStyle/>
          <a:p>
            <a:pPr eaLnBrk="1" fontAlgn="auto" hangingPunct="1">
              <a:spcAft>
                <a:spcPts val="0"/>
              </a:spcAft>
              <a:defRPr/>
            </a:pPr>
            <a:r>
              <a:rPr lang="en-GB" dirty="0" smtClean="0"/>
              <a:t/>
            </a:r>
            <a:br>
              <a:rPr lang="en-GB" dirty="0" smtClean="0"/>
            </a:br>
            <a:r>
              <a:rPr lang="en-GB" b="1" dirty="0" smtClean="0">
                <a:solidFill>
                  <a:schemeClr val="accent2"/>
                </a:solidFill>
              </a:rPr>
              <a:t>The importance of learning and teaching</a:t>
            </a:r>
            <a:r>
              <a:rPr lang="en-GB" dirty="0" smtClean="0"/>
              <a:t/>
            </a:r>
            <a:br>
              <a:rPr lang="en-GB" dirty="0" smtClean="0"/>
            </a:br>
            <a:endParaRPr lang="en-US" dirty="0" smtClean="0"/>
          </a:p>
        </p:txBody>
      </p:sp>
      <p:sp>
        <p:nvSpPr>
          <p:cNvPr id="121859" name="Rectangle 3"/>
          <p:cNvSpPr>
            <a:spLocks noGrp="1" noChangeArrowheads="1"/>
          </p:cNvSpPr>
          <p:nvPr>
            <p:ph idx="1"/>
          </p:nvPr>
        </p:nvSpPr>
        <p:spPr>
          <a:xfrm>
            <a:off x="334437" y="1196976"/>
            <a:ext cx="11233150" cy="6121400"/>
          </a:xfrm>
        </p:spPr>
        <p:txBody>
          <a:bodyPr/>
          <a:lstStyle/>
          <a:p>
            <a:pPr eaLnBrk="1" hangingPunct="1">
              <a:lnSpc>
                <a:spcPct val="83000"/>
              </a:lnSpc>
              <a:buFont typeface="Arial" charset="0"/>
              <a:buNone/>
            </a:pPr>
            <a:endParaRPr lang="en-GB" altLang="en-US" sz="2800" smtClean="0"/>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“The major source of student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variance lies within the person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who gently closes the door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of the classroom door and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performs the teaching act.”</a:t>
            </a:r>
          </a:p>
          <a:p>
            <a:pPr eaLnBrk="1" hangingPunct="1">
              <a:lnSpc>
                <a:spcPct val="83000"/>
              </a:lnSpc>
              <a:buFont typeface="Arial" charset="0"/>
              <a:buNone/>
            </a:pPr>
            <a:endParaRPr lang="en-GB" altLang="en-US" sz="2400" smtClean="0"/>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“The remarkable feature of the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(research) evidence is that the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biggest effects on student learning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occur when teachers become               </a:t>
            </a:r>
          </a:p>
          <a:p>
            <a:pPr eaLnBrk="1" hangingPunct="1">
              <a:lnSpc>
                <a:spcPct val="83000"/>
              </a:lnSpc>
              <a:buFont typeface="Arial" charset="0"/>
              <a:buNone/>
            </a:pPr>
            <a:r>
              <a:rPr lang="en-GB" altLang="en-US" sz="2800" smtClean="0">
                <a:latin typeface="Verdana" pitchFamily="34" charset="0"/>
                <a:ea typeface="Verdana" pitchFamily="34" charset="0"/>
                <a:cs typeface="Verdana" pitchFamily="34" charset="0"/>
              </a:rPr>
              <a:t>  learners of their own teaching.” </a:t>
            </a:r>
          </a:p>
          <a:p>
            <a:pPr eaLnBrk="1" hangingPunct="1">
              <a:lnSpc>
                <a:spcPct val="83000"/>
              </a:lnSpc>
              <a:buFont typeface="Arial" charset="0"/>
              <a:buNone/>
            </a:pPr>
            <a:r>
              <a:rPr lang="en-GB" altLang="en-US" sz="2400" smtClean="0">
                <a:solidFill>
                  <a:schemeClr val="hlink"/>
                </a:solidFill>
              </a:rPr>
              <a:t>						</a:t>
            </a:r>
            <a:r>
              <a:rPr lang="en-GB" altLang="en-US" sz="2400" smtClean="0">
                <a:solidFill>
                  <a:schemeClr val="accent1"/>
                </a:solidFill>
              </a:rPr>
              <a:t>    </a:t>
            </a:r>
            <a:r>
              <a:rPr lang="en-GB" altLang="en-US" sz="2000" smtClean="0">
                <a:solidFill>
                  <a:schemeClr val="accent1"/>
                </a:solidFill>
              </a:rPr>
              <a:t>   </a:t>
            </a:r>
            <a:r>
              <a:rPr lang="en-GB" altLang="en-US" sz="2000" b="1" i="1" smtClean="0">
                <a:solidFill>
                  <a:schemeClr val="tx2"/>
                </a:solidFill>
              </a:rPr>
              <a:t>John Hattie “Visible Learning” </a:t>
            </a:r>
          </a:p>
          <a:p>
            <a:pPr eaLnBrk="1" hangingPunct="1">
              <a:lnSpc>
                <a:spcPct val="83000"/>
              </a:lnSpc>
              <a:buFont typeface="Arial" charset="0"/>
              <a:buNone/>
            </a:pPr>
            <a:r>
              <a:rPr lang="en-GB" altLang="en-US" b="1" smtClean="0">
                <a:solidFill>
                  <a:schemeClr val="hlink"/>
                </a:solidFill>
                <a:latin typeface="Comic Sans MS" pitchFamily="66" charset="0"/>
              </a:rPr>
              <a:t>							</a:t>
            </a:r>
          </a:p>
          <a:p>
            <a:pPr eaLnBrk="1" hangingPunct="1"/>
            <a:endParaRPr lang="en-GB" altLang="en-US" smtClean="0">
              <a:latin typeface="Comic Sans MS" pitchFamily="66" charset="0"/>
            </a:endParaRPr>
          </a:p>
        </p:txBody>
      </p:sp>
      <p:pic>
        <p:nvPicPr>
          <p:cNvPr id="121860" name="Picture 8" descr="9780415476188_l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917" y="1341439"/>
            <a:ext cx="350308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801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GB" altLang="en-US" sz="3600" b="1" smtClean="0">
                <a:solidFill>
                  <a:schemeClr val="accent2"/>
                </a:solidFill>
                <a:latin typeface="Verdana" pitchFamily="34" charset="0"/>
                <a:ea typeface="Verdana" pitchFamily="34" charset="0"/>
                <a:cs typeface="Verdana" pitchFamily="34" charset="0"/>
              </a:rPr>
              <a:t>The importance of TEACHERS</a:t>
            </a:r>
          </a:p>
        </p:txBody>
      </p:sp>
      <p:sp>
        <p:nvSpPr>
          <p:cNvPr id="28675" name="Content Placeholder 2"/>
          <p:cNvSpPr>
            <a:spLocks noGrp="1"/>
          </p:cNvSpPr>
          <p:nvPr>
            <p:ph idx="1"/>
          </p:nvPr>
        </p:nvSpPr>
        <p:spPr>
          <a:xfrm>
            <a:off x="624418" y="1268415"/>
            <a:ext cx="10972800" cy="5184775"/>
          </a:xfrm>
        </p:spPr>
        <p:txBody>
          <a:bodyPr rtlCol="0">
            <a:normAutofit fontScale="77500" lnSpcReduction="20000"/>
          </a:bodyPr>
          <a:lstStyle/>
          <a:p>
            <a:pPr eaLnBrk="1" fontAlgn="auto" hangingPunct="1">
              <a:spcAft>
                <a:spcPts val="0"/>
              </a:spcAft>
              <a:buFont typeface="Arial" charset="0"/>
              <a:buNone/>
              <a:defRPr/>
            </a:pPr>
            <a:endParaRPr lang="en-GB" sz="4000" dirty="0" smtClean="0">
              <a:latin typeface="Verdana" pitchFamily="34" charset="0"/>
              <a:ea typeface="Verdana" pitchFamily="34" charset="0"/>
              <a:cs typeface="Verdana" pitchFamily="34" charset="0"/>
            </a:endParaRPr>
          </a:p>
          <a:p>
            <a:pPr eaLnBrk="1" fontAlgn="auto" hangingPunct="1">
              <a:lnSpc>
                <a:spcPct val="170000"/>
              </a:lnSpc>
              <a:spcAft>
                <a:spcPts val="0"/>
              </a:spcAft>
              <a:buFont typeface="Arial" charset="0"/>
              <a:buNone/>
              <a:defRPr/>
            </a:pPr>
            <a:r>
              <a:rPr lang="en-GB" sz="4000" dirty="0" smtClean="0">
                <a:latin typeface="Verdana" pitchFamily="34" charset="0"/>
                <a:ea typeface="Verdana" pitchFamily="34" charset="0"/>
                <a:cs typeface="Verdana" pitchFamily="34" charset="0"/>
              </a:rPr>
              <a:t> </a:t>
            </a:r>
            <a:r>
              <a:rPr lang="en-GB" sz="3400" dirty="0" smtClean="0">
                <a:latin typeface="Verdana" pitchFamily="34" charset="0"/>
                <a:ea typeface="Verdana" pitchFamily="34" charset="0"/>
                <a:cs typeface="Verdana" pitchFamily="34" charset="0"/>
              </a:rPr>
              <a:t>“Sustainable development can never be done to or even for teachers. It can only ever be achieved </a:t>
            </a:r>
            <a:r>
              <a:rPr lang="en-GB" sz="3400" i="1" u="sng" dirty="0" smtClean="0">
                <a:latin typeface="Verdana" pitchFamily="34" charset="0"/>
                <a:ea typeface="Verdana" pitchFamily="34" charset="0"/>
                <a:cs typeface="Verdana" pitchFamily="34" charset="0"/>
              </a:rPr>
              <a:t>by</a:t>
            </a:r>
            <a:r>
              <a:rPr lang="en-GB" sz="3400" dirty="0" smtClean="0">
                <a:latin typeface="Verdana" pitchFamily="34" charset="0"/>
                <a:ea typeface="Verdana" pitchFamily="34" charset="0"/>
                <a:cs typeface="Verdana" pitchFamily="34" charset="0"/>
              </a:rPr>
              <a:t> and </a:t>
            </a:r>
            <a:r>
              <a:rPr lang="en-GB" sz="3400" i="1" u="sng" dirty="0" smtClean="0">
                <a:latin typeface="Verdana" pitchFamily="34" charset="0"/>
                <a:ea typeface="Verdana" pitchFamily="34" charset="0"/>
                <a:cs typeface="Verdana" pitchFamily="34" charset="0"/>
              </a:rPr>
              <a:t>with</a:t>
            </a:r>
            <a:r>
              <a:rPr lang="en-GB" sz="3400" dirty="0" smtClean="0">
                <a:latin typeface="Verdana" pitchFamily="34" charset="0"/>
                <a:ea typeface="Verdana" pitchFamily="34" charset="0"/>
                <a:cs typeface="Verdana" pitchFamily="34" charset="0"/>
              </a:rPr>
              <a:t> them.”      </a:t>
            </a:r>
          </a:p>
          <a:p>
            <a:pPr eaLnBrk="1" fontAlgn="auto" hangingPunct="1">
              <a:spcAft>
                <a:spcPts val="0"/>
              </a:spcAft>
              <a:buFont typeface="Arial" charset="0"/>
              <a:buNone/>
              <a:defRPr/>
            </a:pPr>
            <a:r>
              <a:rPr lang="en-GB" sz="3000" b="1" i="1" dirty="0" smtClean="0">
                <a:solidFill>
                  <a:schemeClr val="tx2"/>
                </a:solidFill>
                <a:latin typeface="Verdana" pitchFamily="34" charset="0"/>
                <a:ea typeface="Verdana" pitchFamily="34" charset="0"/>
                <a:cs typeface="Verdana" pitchFamily="34" charset="0"/>
              </a:rPr>
              <a:t>					    </a:t>
            </a:r>
            <a:r>
              <a:rPr lang="en-GB" sz="2400" b="1" i="1" dirty="0" smtClean="0">
                <a:solidFill>
                  <a:schemeClr val="tx2"/>
                </a:solidFill>
                <a:latin typeface="Comic Sans MS" pitchFamily="66" charset="0"/>
              </a:rPr>
              <a:t>Hargreaves and Fullan (2012)</a:t>
            </a:r>
          </a:p>
          <a:p>
            <a:pPr eaLnBrk="1" fontAlgn="auto" hangingPunct="1">
              <a:spcAft>
                <a:spcPts val="0"/>
              </a:spcAft>
              <a:buFont typeface="Arial" charset="0"/>
              <a:buNone/>
              <a:defRPr/>
            </a:pPr>
            <a:endParaRPr lang="en-GB" sz="2400" b="1" i="1" dirty="0" smtClean="0">
              <a:solidFill>
                <a:schemeClr val="tx2"/>
              </a:solidFill>
              <a:latin typeface="Comic Sans MS" pitchFamily="66" charset="0"/>
            </a:endParaRPr>
          </a:p>
          <a:p>
            <a:pPr eaLnBrk="1" fontAlgn="auto" hangingPunct="1">
              <a:spcAft>
                <a:spcPts val="0"/>
              </a:spcAft>
              <a:buFont typeface="Arial" charset="0"/>
              <a:buNone/>
              <a:defRPr/>
            </a:pPr>
            <a:endParaRPr lang="en-GB" sz="2400" b="1" i="1" dirty="0" smtClean="0">
              <a:solidFill>
                <a:schemeClr val="tx2"/>
              </a:solidFill>
              <a:latin typeface="Comic Sans MS" pitchFamily="66" charset="0"/>
            </a:endParaRPr>
          </a:p>
          <a:p>
            <a:pPr eaLnBrk="1" fontAlgn="auto" hangingPunct="1">
              <a:spcAft>
                <a:spcPts val="0"/>
              </a:spcAft>
              <a:buFont typeface="Arial" charset="0"/>
              <a:buNone/>
              <a:defRPr/>
            </a:pPr>
            <a:endParaRPr lang="en-GB" sz="3100" b="1" i="1" dirty="0" smtClean="0">
              <a:solidFill>
                <a:schemeClr val="tx2"/>
              </a:solidFill>
              <a:latin typeface="Verdana" pitchFamily="34" charset="0"/>
              <a:ea typeface="Verdana" pitchFamily="34" charset="0"/>
              <a:cs typeface="Verdana" pitchFamily="34" charset="0"/>
            </a:endParaRPr>
          </a:p>
          <a:p>
            <a:pPr marL="0" indent="-174625" eaLnBrk="1" fontAlgn="auto" hangingPunct="1">
              <a:lnSpc>
                <a:spcPct val="150000"/>
              </a:lnSpc>
              <a:spcBef>
                <a:spcPts val="0"/>
              </a:spcBef>
              <a:spcAft>
                <a:spcPts val="0"/>
              </a:spcAft>
              <a:buFont typeface="Arial" pitchFamily="34" charset="0"/>
              <a:buNone/>
              <a:defRPr/>
            </a:pPr>
            <a:r>
              <a:rPr lang="en-GB" sz="3100" dirty="0" smtClean="0">
                <a:solidFill>
                  <a:prstClr val="black"/>
                </a:solidFill>
                <a:latin typeface="Verdana" pitchFamily="34" charset="0"/>
                <a:ea typeface="Verdana" pitchFamily="34" charset="0"/>
                <a:cs typeface="Verdana" pitchFamily="34" charset="0"/>
              </a:rPr>
              <a:t>“The quality of an educational system  cannot outperform the quality of its teachers. The only way to improve outcomes is to improve learning and teaching.”                                                   </a:t>
            </a:r>
          </a:p>
          <a:p>
            <a:pPr marL="0" indent="-174625" eaLnBrk="1" fontAlgn="auto" hangingPunct="1">
              <a:lnSpc>
                <a:spcPct val="150000"/>
              </a:lnSpc>
              <a:spcBef>
                <a:spcPts val="0"/>
              </a:spcBef>
              <a:spcAft>
                <a:spcPts val="0"/>
              </a:spcAft>
              <a:buFont typeface="Arial" pitchFamily="34" charset="0"/>
              <a:buNone/>
              <a:defRPr/>
            </a:pPr>
            <a:r>
              <a:rPr lang="en-GB" sz="3000" b="1" i="1" dirty="0" smtClean="0">
                <a:solidFill>
                  <a:prstClr val="black"/>
                </a:solidFill>
                <a:latin typeface="Verdana" pitchFamily="34" charset="0"/>
                <a:ea typeface="Verdana" pitchFamily="34" charset="0"/>
                <a:cs typeface="Verdana" pitchFamily="34" charset="0"/>
              </a:rPr>
              <a:t>                                                            </a:t>
            </a:r>
            <a:r>
              <a:rPr lang="en-GB" sz="2600" b="1" i="1" dirty="0" smtClean="0">
                <a:solidFill>
                  <a:prstClr val="black"/>
                </a:solidFill>
                <a:latin typeface="Verdana" pitchFamily="34" charset="0"/>
                <a:ea typeface="Verdana" pitchFamily="34" charset="0"/>
                <a:cs typeface="Verdana" pitchFamily="34" charset="0"/>
              </a:rPr>
              <a:t> </a:t>
            </a:r>
            <a:r>
              <a:rPr lang="en-GB" sz="2600" b="1" i="1" dirty="0" smtClean="0">
                <a:solidFill>
                  <a:srgbClr val="1F497D"/>
                </a:solidFill>
                <a:latin typeface="Comic Sans MS" pitchFamily="66" charset="0"/>
              </a:rPr>
              <a:t>McKinsey </a:t>
            </a:r>
          </a:p>
          <a:p>
            <a:pPr eaLnBrk="1" fontAlgn="auto" hangingPunct="1">
              <a:spcAft>
                <a:spcPts val="0"/>
              </a:spcAft>
              <a:buFont typeface="Arial" charset="0"/>
              <a:buNone/>
              <a:defRPr/>
            </a:pPr>
            <a:endParaRPr lang="en-GB" sz="2400" b="1" i="1" dirty="0" smtClean="0">
              <a:solidFill>
                <a:schemeClr val="tx2"/>
              </a:solidFill>
              <a:latin typeface="Comic Sans MS" pitchFamily="66" charset="0"/>
            </a:endParaRPr>
          </a:p>
          <a:p>
            <a:pPr eaLnBrk="1" fontAlgn="auto" hangingPunct="1">
              <a:spcAft>
                <a:spcPts val="0"/>
              </a:spcAft>
              <a:buFont typeface="Arial" charset="0"/>
              <a:buNone/>
              <a:defRPr/>
            </a:pPr>
            <a:endParaRPr lang="en-GB" dirty="0" smtClean="0"/>
          </a:p>
        </p:txBody>
      </p:sp>
    </p:spTree>
    <p:extLst>
      <p:ext uri="{BB962C8B-B14F-4D97-AF65-F5344CB8AC3E}">
        <p14:creationId xmlns:p14="http://schemas.microsoft.com/office/powerpoint/2010/main" val="603888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103445" y="764704"/>
            <a:ext cx="10081120" cy="5400600"/>
          </a:xfrm>
        </p:spPr>
        <p:txBody>
          <a:bodyPr>
            <a:noAutofit/>
          </a:bodyPr>
          <a:lstStyle/>
          <a:p>
            <a:r>
              <a:rPr lang="en-GB" sz="3600" b="1" dirty="0" smtClean="0">
                <a:solidFill>
                  <a:srgbClr val="C00000"/>
                </a:solidFill>
              </a:rPr>
              <a:t>Challenge limiting beliefs and casual assumptions which kill aspiration</a:t>
            </a:r>
          </a:p>
          <a:p>
            <a:pPr algn="l"/>
            <a:endParaRPr lang="en-GB" sz="2800" b="1" dirty="0" smtClean="0">
              <a:solidFill>
                <a:srgbClr val="969696"/>
              </a:solidFill>
              <a:latin typeface="Calibri" pitchFamily="34" charset="0"/>
            </a:endParaRPr>
          </a:p>
          <a:p>
            <a:pPr lvl="1"/>
            <a:r>
              <a:rPr lang="en-GB" sz="2800" b="1" dirty="0">
                <a:solidFill>
                  <a:schemeClr val="tx1"/>
                </a:solidFill>
                <a:latin typeface="Calibri" pitchFamily="34" charset="0"/>
              </a:rPr>
              <a:t>‘</a:t>
            </a:r>
            <a:r>
              <a:rPr lang="en-GB" sz="2800" b="1" dirty="0" smtClean="0">
                <a:solidFill>
                  <a:schemeClr val="tx1"/>
                </a:solidFill>
                <a:latin typeface="Calibri" pitchFamily="34" charset="0"/>
              </a:rPr>
              <a:t>We’ve tried that</a:t>
            </a:r>
            <a:r>
              <a:rPr lang="en-GB" sz="2800" b="1" dirty="0">
                <a:solidFill>
                  <a:schemeClr val="tx1"/>
                </a:solidFill>
                <a:latin typeface="Calibri" pitchFamily="34" charset="0"/>
              </a:rPr>
              <a:t>…’</a:t>
            </a:r>
          </a:p>
          <a:p>
            <a:pPr lvl="1"/>
            <a:r>
              <a:rPr lang="en-GB" sz="2800" b="1" dirty="0" smtClean="0">
                <a:solidFill>
                  <a:schemeClr val="tx1"/>
                </a:solidFill>
                <a:latin typeface="Calibri" pitchFamily="34" charset="0"/>
              </a:rPr>
              <a:t>‘</a:t>
            </a:r>
            <a:r>
              <a:rPr lang="en-GB" sz="2800" b="1" dirty="0">
                <a:solidFill>
                  <a:schemeClr val="tx1"/>
                </a:solidFill>
                <a:latin typeface="Calibri" pitchFamily="34" charset="0"/>
              </a:rPr>
              <a:t>We already do that…’</a:t>
            </a:r>
          </a:p>
          <a:p>
            <a:pPr lvl="1"/>
            <a:r>
              <a:rPr lang="en-GB" sz="2800" b="1" dirty="0">
                <a:solidFill>
                  <a:schemeClr val="tx1"/>
                </a:solidFill>
                <a:latin typeface="Calibri" pitchFamily="34" charset="0"/>
              </a:rPr>
              <a:t>‘I’d love to do that but…’</a:t>
            </a:r>
          </a:p>
          <a:p>
            <a:pPr lvl="1"/>
            <a:r>
              <a:rPr lang="en-GB" sz="2800" b="1" dirty="0" smtClean="0">
                <a:solidFill>
                  <a:schemeClr val="tx1"/>
                </a:solidFill>
                <a:latin typeface="Calibri" pitchFamily="34" charset="0"/>
              </a:rPr>
              <a:t>‘It won’t work …’</a:t>
            </a:r>
          </a:p>
          <a:p>
            <a:pPr lvl="1"/>
            <a:r>
              <a:rPr lang="en-GB" sz="2800" b="1" dirty="0">
                <a:solidFill>
                  <a:schemeClr val="tx1"/>
                </a:solidFill>
                <a:latin typeface="Calibri" pitchFamily="34" charset="0"/>
              </a:rPr>
              <a:t>‘It won’t work with our children</a:t>
            </a:r>
            <a:r>
              <a:rPr lang="en-GB" sz="2800" b="1" dirty="0" smtClean="0">
                <a:solidFill>
                  <a:schemeClr val="tx1"/>
                </a:solidFill>
                <a:latin typeface="Calibri" pitchFamily="34" charset="0"/>
              </a:rPr>
              <a:t>…’</a:t>
            </a:r>
          </a:p>
          <a:p>
            <a:pPr lvl="1"/>
            <a:r>
              <a:rPr lang="en-GB" sz="2800" b="1" dirty="0">
                <a:solidFill>
                  <a:schemeClr val="tx1"/>
                </a:solidFill>
                <a:latin typeface="Calibri" pitchFamily="34" charset="0"/>
              </a:rPr>
              <a:t>‘It won’t work with </a:t>
            </a:r>
            <a:r>
              <a:rPr lang="en-GB" sz="2800" b="1" dirty="0" smtClean="0">
                <a:solidFill>
                  <a:schemeClr val="tx1"/>
                </a:solidFill>
                <a:latin typeface="Calibri" pitchFamily="34" charset="0"/>
              </a:rPr>
              <a:t>these </a:t>
            </a:r>
            <a:r>
              <a:rPr lang="en-GB" sz="2800" b="1" dirty="0">
                <a:solidFill>
                  <a:schemeClr val="tx1"/>
                </a:solidFill>
                <a:latin typeface="Calibri" pitchFamily="34" charset="0"/>
              </a:rPr>
              <a:t>children</a:t>
            </a:r>
            <a:r>
              <a:rPr lang="en-GB" sz="2800" b="1" dirty="0" smtClean="0">
                <a:solidFill>
                  <a:schemeClr val="tx1"/>
                </a:solidFill>
                <a:latin typeface="Calibri" pitchFamily="34" charset="0"/>
              </a:rPr>
              <a:t>…’</a:t>
            </a:r>
            <a:endParaRPr lang="en-GB" sz="2800" b="1" dirty="0">
              <a:solidFill>
                <a:schemeClr val="tx1"/>
              </a:solidFill>
              <a:latin typeface="Calibri" pitchFamily="34" charset="0"/>
            </a:endParaRPr>
          </a:p>
          <a:p>
            <a:pPr algn="l"/>
            <a:endParaRPr lang="en-GB" sz="4400" b="1" dirty="0" smtClean="0">
              <a:solidFill>
                <a:srgbClr val="969696"/>
              </a:solidFill>
              <a:latin typeface="Calibri" pitchFamily="34" charset="0"/>
            </a:endParaRPr>
          </a:p>
        </p:txBody>
      </p:sp>
    </p:spTree>
    <p:extLst>
      <p:ext uri="{BB962C8B-B14F-4D97-AF65-F5344CB8AC3E}">
        <p14:creationId xmlns:p14="http://schemas.microsoft.com/office/powerpoint/2010/main" val="1321312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3392" y="1988840"/>
            <a:ext cx="11137237" cy="3108543"/>
          </a:xfrm>
          <a:prstGeom prst="rect">
            <a:avLst/>
          </a:prstGeom>
        </p:spPr>
        <p:txBody>
          <a:bodyPr wrap="square">
            <a:spAutoFit/>
          </a:bodyPr>
          <a:lstStyle/>
          <a:p>
            <a:pPr marL="0" indent="0" eaLnBrk="1" fontAlgn="auto" hangingPunct="1">
              <a:spcAft>
                <a:spcPts val="0"/>
              </a:spcAft>
              <a:buFont typeface="Arial" charset="0"/>
              <a:buNone/>
              <a:defRPr/>
            </a:pPr>
            <a:endParaRPr lang="en-GB" sz="2800" dirty="0">
              <a:latin typeface="Arial" panose="020B0604020202020204" pitchFamily="34" charset="0"/>
              <a:cs typeface="Arial" panose="020B0604020202020204" pitchFamily="34" charset="0"/>
            </a:endParaRPr>
          </a:p>
          <a:p>
            <a:pPr marL="0" indent="0" eaLnBrk="1" fontAlgn="auto" hangingPunct="1">
              <a:spcAft>
                <a:spcPts val="0"/>
              </a:spcAft>
              <a:buFont typeface="Arial" charset="0"/>
              <a:buNone/>
              <a:defRPr/>
            </a:pPr>
            <a:r>
              <a:rPr lang="en-GB" sz="2800" dirty="0">
                <a:latin typeface="Arial" panose="020B0604020202020204" pitchFamily="34" charset="0"/>
                <a:cs typeface="Arial" panose="020B0604020202020204" pitchFamily="34" charset="0"/>
              </a:rPr>
              <a:t>K</a:t>
            </a:r>
            <a:r>
              <a:rPr lang="en-GB" sz="2800" dirty="0" smtClean="0">
                <a:latin typeface="Arial" panose="020B0604020202020204" pitchFamily="34" charset="0"/>
                <a:cs typeface="Arial" panose="020B0604020202020204" pitchFamily="34" charset="0"/>
              </a:rPr>
              <a:t>ey </a:t>
            </a:r>
            <a:r>
              <a:rPr lang="en-GB" sz="2800" dirty="0">
                <a:latin typeface="Arial" panose="020B0604020202020204" pitchFamily="34" charset="0"/>
                <a:cs typeface="Arial" panose="020B0604020202020204" pitchFamily="34" charset="0"/>
              </a:rPr>
              <a:t>questions:</a:t>
            </a:r>
          </a:p>
          <a:p>
            <a:pPr marL="0" indent="0" eaLnBrk="1" fontAlgn="auto" hangingPunct="1">
              <a:spcAft>
                <a:spcPts val="0"/>
              </a:spcAft>
              <a:buFont typeface="Arial" charset="0"/>
              <a:buNone/>
              <a:defRPr/>
            </a:pPr>
            <a:endParaRPr lang="en-GB" sz="2800" dirty="0">
              <a:latin typeface="Arial" panose="020B0604020202020204" pitchFamily="34" charset="0"/>
              <a:cs typeface="Arial" panose="020B0604020202020204" pitchFamily="34" charset="0"/>
            </a:endParaRPr>
          </a:p>
          <a:p>
            <a:pPr eaLnBrk="1" fontAlgn="auto" hangingPunct="1">
              <a:spcAft>
                <a:spcPts val="0"/>
              </a:spcAft>
              <a:defRPr/>
            </a:pPr>
            <a:r>
              <a:rPr lang="en-GB" sz="2800" dirty="0">
                <a:latin typeface="Arial" panose="020B0604020202020204" pitchFamily="34" charset="0"/>
                <a:cs typeface="Arial" panose="020B0604020202020204" pitchFamily="34" charset="0"/>
              </a:rPr>
              <a:t>Are we poverty proofing our schools?</a:t>
            </a:r>
          </a:p>
          <a:p>
            <a:pPr eaLnBrk="1" fontAlgn="auto" hangingPunct="1">
              <a:spcAft>
                <a:spcPts val="0"/>
              </a:spcAft>
              <a:defRPr/>
            </a:pPr>
            <a:endParaRPr lang="en-GB" sz="2800" dirty="0">
              <a:latin typeface="Arial" panose="020B0604020202020204" pitchFamily="34" charset="0"/>
              <a:cs typeface="Arial" panose="020B0604020202020204" pitchFamily="34" charset="0"/>
            </a:endParaRPr>
          </a:p>
          <a:p>
            <a:pPr eaLnBrk="1" fontAlgn="auto" hangingPunct="1">
              <a:spcAft>
                <a:spcPts val="0"/>
              </a:spcAft>
              <a:defRPr/>
            </a:pPr>
            <a:r>
              <a:rPr lang="en-GB" sz="2800" dirty="0">
                <a:latin typeface="Arial" panose="020B0604020202020204" pitchFamily="34" charset="0"/>
                <a:cs typeface="Arial" panose="020B0604020202020204" pitchFamily="34" charset="0"/>
              </a:rPr>
              <a:t>Are we developing a curriculum that is designed to tackle inequality, reduce the impact of deprivation and address inequity?</a:t>
            </a:r>
          </a:p>
        </p:txBody>
      </p:sp>
      <p:sp>
        <p:nvSpPr>
          <p:cNvPr id="6" name="Title 6"/>
          <p:cNvSpPr>
            <a:spLocks noGrp="1"/>
          </p:cNvSpPr>
          <p:nvPr>
            <p:ph type="title"/>
          </p:nvPr>
        </p:nvSpPr>
        <p:spPr>
          <a:xfrm>
            <a:off x="335360" y="274638"/>
            <a:ext cx="6624736" cy="1143000"/>
          </a:xfrm>
        </p:spPr>
        <p:txBody>
          <a:bodyPr/>
          <a:lstStyle/>
          <a:p>
            <a:r>
              <a:rPr lang="en-GB" altLang="en-US" sz="2800" dirty="0">
                <a:ea typeface="ＭＳ Ｐゴシック" pitchFamily="-101" charset="-128"/>
              </a:rPr>
              <a:t>Closing the Poverty Related Attainment Gap</a:t>
            </a:r>
            <a:endParaRPr lang="en-GB" sz="2800" b="1" dirty="0"/>
          </a:p>
        </p:txBody>
      </p:sp>
    </p:spTree>
    <p:extLst>
      <p:ext uri="{BB962C8B-B14F-4D97-AF65-F5344CB8AC3E}">
        <p14:creationId xmlns:p14="http://schemas.microsoft.com/office/powerpoint/2010/main" val="3126799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07435" y="1720840"/>
            <a:ext cx="10945216" cy="3416320"/>
          </a:xfrm>
          <a:prstGeom prst="rect">
            <a:avLst/>
          </a:prstGeom>
        </p:spPr>
        <p:txBody>
          <a:bodyPr wrap="square">
            <a:spAutoFit/>
          </a:bodyPr>
          <a:lstStyle/>
          <a:p>
            <a:pPr marL="0" indent="0" eaLnBrk="1" fontAlgn="auto" hangingPunct="1">
              <a:spcAft>
                <a:spcPts val="0"/>
              </a:spcAft>
              <a:buFont typeface="Arial" charset="0"/>
              <a:buNone/>
              <a:defRPr/>
            </a:pPr>
            <a:r>
              <a:rPr lang="en-GB" sz="2400" b="1" dirty="0">
                <a:latin typeface="Arial" panose="020B0604020202020204" pitchFamily="34" charset="0"/>
                <a:cs typeface="Arial" panose="020B0604020202020204" pitchFamily="34" charset="0"/>
              </a:rPr>
              <a:t>Key questions:</a:t>
            </a:r>
          </a:p>
          <a:p>
            <a:pPr marL="0" indent="0" eaLnBrk="1" fontAlgn="auto" hangingPunct="1">
              <a:spcAft>
                <a:spcPts val="0"/>
              </a:spcAft>
              <a:buFont typeface="Arial" charset="0"/>
              <a:buNone/>
              <a:defRPr/>
            </a:pPr>
            <a:endParaRPr lang="en-GB" sz="2400" b="1" dirty="0">
              <a:latin typeface="Arial" panose="020B0604020202020204" pitchFamily="34" charset="0"/>
              <a:cs typeface="Arial" panose="020B0604020202020204" pitchFamily="34" charset="0"/>
            </a:endParaRPr>
          </a:p>
          <a:p>
            <a:pPr eaLnBrk="1" fontAlgn="auto" hangingPunct="1">
              <a:spcAft>
                <a:spcPts val="0"/>
              </a:spcAft>
              <a:defRPr/>
            </a:pPr>
            <a:r>
              <a:rPr lang="en-GB" sz="2400" b="1" dirty="0">
                <a:latin typeface="Arial" panose="020B0604020202020204" pitchFamily="34" charset="0"/>
                <a:cs typeface="Arial" panose="020B0604020202020204" pitchFamily="34" charset="0"/>
              </a:rPr>
              <a:t>Does your school provide opportunities for staff to share expertise?</a:t>
            </a:r>
          </a:p>
          <a:p>
            <a:pPr marL="0" indent="0" eaLnBrk="1" fontAlgn="auto" hangingPunct="1">
              <a:spcAft>
                <a:spcPts val="0"/>
              </a:spcAft>
              <a:buNone/>
              <a:defRPr/>
            </a:pPr>
            <a:endParaRPr lang="en-GB" sz="2400" b="1" dirty="0">
              <a:latin typeface="Arial" panose="020B0604020202020204" pitchFamily="34" charset="0"/>
              <a:cs typeface="Arial" panose="020B0604020202020204" pitchFamily="34" charset="0"/>
            </a:endParaRPr>
          </a:p>
          <a:p>
            <a:pPr eaLnBrk="1" fontAlgn="auto" hangingPunct="1">
              <a:spcAft>
                <a:spcPts val="0"/>
              </a:spcAft>
              <a:defRPr/>
            </a:pPr>
            <a:r>
              <a:rPr lang="en-GB" sz="2400" b="1" dirty="0">
                <a:latin typeface="Arial" panose="020B0604020202020204" pitchFamily="34" charset="0"/>
                <a:cs typeface="Arial" panose="020B0604020202020204" pitchFamily="34" charset="0"/>
              </a:rPr>
              <a:t>Does your school collaborate with other schools in exploring ways of promoting the learning of vulnerable groups?</a:t>
            </a:r>
          </a:p>
          <a:p>
            <a:pPr marL="0" indent="0" eaLnBrk="1" fontAlgn="auto" hangingPunct="1">
              <a:spcAft>
                <a:spcPts val="0"/>
              </a:spcAft>
              <a:buNone/>
              <a:defRPr/>
            </a:pPr>
            <a:endParaRPr lang="en-GB" sz="2400" b="1" dirty="0">
              <a:latin typeface="Arial" panose="020B0604020202020204" pitchFamily="34" charset="0"/>
              <a:cs typeface="Arial" panose="020B0604020202020204" pitchFamily="34" charset="0"/>
            </a:endParaRPr>
          </a:p>
          <a:p>
            <a:pPr eaLnBrk="1" fontAlgn="auto" hangingPunct="1">
              <a:spcAft>
                <a:spcPts val="0"/>
              </a:spcAft>
              <a:defRPr/>
            </a:pPr>
            <a:r>
              <a:rPr lang="en-GB" sz="2400" b="1" dirty="0">
                <a:latin typeface="Arial" panose="020B0604020202020204" pitchFamily="34" charset="0"/>
                <a:cs typeface="Arial" panose="020B0604020202020204" pitchFamily="34" charset="0"/>
              </a:rPr>
              <a:t>Is your school active in involving the wider community and partners in supporting its work?</a:t>
            </a:r>
          </a:p>
        </p:txBody>
      </p:sp>
      <p:sp>
        <p:nvSpPr>
          <p:cNvPr id="6" name="Title 6"/>
          <p:cNvSpPr>
            <a:spLocks noGrp="1"/>
          </p:cNvSpPr>
          <p:nvPr>
            <p:ph type="title"/>
          </p:nvPr>
        </p:nvSpPr>
        <p:spPr>
          <a:xfrm>
            <a:off x="609600" y="274638"/>
            <a:ext cx="6830549" cy="1143000"/>
          </a:xfrm>
        </p:spPr>
        <p:txBody>
          <a:bodyPr/>
          <a:lstStyle/>
          <a:p>
            <a:r>
              <a:rPr lang="en-GB" altLang="en-US" sz="2800" dirty="0">
                <a:ea typeface="ＭＳ Ｐゴシック" pitchFamily="-101" charset="-128"/>
              </a:rPr>
              <a:t>Closing the Poverty Related Attainment Gap</a:t>
            </a:r>
            <a:endParaRPr lang="en-GB" sz="2800" b="1" dirty="0"/>
          </a:p>
        </p:txBody>
      </p:sp>
    </p:spTree>
    <p:extLst>
      <p:ext uri="{BB962C8B-B14F-4D97-AF65-F5344CB8AC3E}">
        <p14:creationId xmlns:p14="http://schemas.microsoft.com/office/powerpoint/2010/main" val="958459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03445" y="2294870"/>
            <a:ext cx="10081120" cy="2308324"/>
          </a:xfrm>
          <a:prstGeom prst="rect">
            <a:avLst/>
          </a:prstGeom>
        </p:spPr>
        <p:txBody>
          <a:bodyPr wrap="square">
            <a:spAutoFit/>
          </a:bodyPr>
          <a:lstStyle/>
          <a:p>
            <a:pPr marL="0" indent="0">
              <a:buFont typeface="Wingdings" pitchFamily="2" charset="2"/>
              <a:buNone/>
            </a:pPr>
            <a:endParaRPr lang="en-GB" altLang="en-US" sz="3600" dirty="0">
              <a:ea typeface="ＭＳ Ｐゴシック" pitchFamily="34" charset="-128"/>
            </a:endParaRPr>
          </a:p>
          <a:p>
            <a:pPr marL="0" indent="0">
              <a:buFont typeface="Wingdings" pitchFamily="2" charset="2"/>
              <a:buNone/>
            </a:pPr>
            <a:r>
              <a:rPr lang="en-GB" altLang="en-US" sz="3600" dirty="0">
                <a:ea typeface="ＭＳ Ｐゴシック" pitchFamily="34" charset="-128"/>
              </a:rPr>
              <a:t>‘It takes a whole village to raise a child…….’</a:t>
            </a:r>
          </a:p>
          <a:p>
            <a:pPr marL="0" indent="0">
              <a:buFont typeface="Wingdings" pitchFamily="2" charset="2"/>
              <a:buNone/>
            </a:pPr>
            <a:endParaRPr lang="en-GB" altLang="en-US" sz="3600" dirty="0">
              <a:ea typeface="ＭＳ Ｐゴシック" pitchFamily="34" charset="-128"/>
            </a:endParaRPr>
          </a:p>
          <a:p>
            <a:pPr marL="0" indent="0">
              <a:buFont typeface="Wingdings" pitchFamily="2" charset="2"/>
              <a:buNone/>
            </a:pPr>
            <a:r>
              <a:rPr lang="en-GB" altLang="en-US" sz="3600" dirty="0">
                <a:ea typeface="ＭＳ Ｐゴシック" pitchFamily="34" charset="-128"/>
              </a:rPr>
              <a:t>African Proverb</a:t>
            </a:r>
          </a:p>
        </p:txBody>
      </p:sp>
      <p:sp>
        <p:nvSpPr>
          <p:cNvPr id="6" name="Title 6"/>
          <p:cNvSpPr>
            <a:spLocks noGrp="1"/>
          </p:cNvSpPr>
          <p:nvPr>
            <p:ph type="title"/>
          </p:nvPr>
        </p:nvSpPr>
        <p:spPr>
          <a:xfrm>
            <a:off x="609600" y="274638"/>
            <a:ext cx="6254485" cy="1143000"/>
          </a:xfrm>
        </p:spPr>
        <p:txBody>
          <a:bodyPr/>
          <a:lstStyle/>
          <a:p>
            <a:r>
              <a:rPr lang="en-GB" altLang="en-US" sz="2800" dirty="0">
                <a:ea typeface="ＭＳ Ｐゴシック" pitchFamily="-101" charset="-128"/>
              </a:rPr>
              <a:t>Closing the Poverty Related Attainment Gap- </a:t>
            </a:r>
            <a:r>
              <a:rPr lang="en-GB" altLang="en-US" sz="2800" b="1" dirty="0" smtClean="0">
                <a:ea typeface="ＭＳ Ｐゴシック" pitchFamily="-101" charset="-128"/>
              </a:rPr>
              <a:t>partnerships</a:t>
            </a:r>
            <a:endParaRPr lang="en-GB" sz="2800" b="1" dirty="0"/>
          </a:p>
        </p:txBody>
      </p:sp>
    </p:spTree>
    <p:extLst>
      <p:ext uri="{BB962C8B-B14F-4D97-AF65-F5344CB8AC3E}">
        <p14:creationId xmlns:p14="http://schemas.microsoft.com/office/powerpoint/2010/main" val="2466078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303666"/>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 The London Challenge</a:t>
            </a:r>
            <a:endParaRPr lang="en-GB" sz="2800" b="1" dirty="0"/>
          </a:p>
        </p:txBody>
      </p:sp>
      <p:sp>
        <p:nvSpPr>
          <p:cNvPr id="2" name="TextBox 1"/>
          <p:cNvSpPr txBox="1"/>
          <p:nvPr/>
        </p:nvSpPr>
        <p:spPr>
          <a:xfrm>
            <a:off x="761557" y="1857833"/>
            <a:ext cx="10545072" cy="4093428"/>
          </a:xfrm>
          <a:prstGeom prst="rect">
            <a:avLst/>
          </a:prstGeom>
          <a:noFill/>
        </p:spPr>
        <p:txBody>
          <a:bodyPr wrap="square" rtlCol="0">
            <a:spAutoFit/>
          </a:bodyPr>
          <a:lstStyle/>
          <a:p>
            <a:r>
              <a:rPr lang="en-GB" sz="2000" dirty="0"/>
              <a:t>Four key school improvement interventions provided the impetus for improvement - London Challenge, Teach First, the Academies Programme and improved support from local authorities. The research identifies common features that link together all of these interventions</a:t>
            </a:r>
            <a:r>
              <a:rPr lang="en-GB" sz="2000" dirty="0" smtClean="0"/>
              <a:t>:</a:t>
            </a:r>
          </a:p>
          <a:p>
            <a:pPr marL="285750" indent="-285750">
              <a:buFont typeface="Arial" pitchFamily="34" charset="0"/>
              <a:buChar char="•"/>
            </a:pPr>
            <a:endParaRPr lang="en-GB" sz="2000" dirty="0"/>
          </a:p>
          <a:p>
            <a:pPr marL="285750" lvl="0" indent="-285750">
              <a:buFont typeface="Arial" pitchFamily="34" charset="0"/>
              <a:buChar char="•"/>
            </a:pPr>
            <a:r>
              <a:rPr lang="en-GB" sz="2000" b="1" dirty="0"/>
              <a:t>a focus on data and data literacy</a:t>
            </a:r>
            <a:endParaRPr lang="en-GB" sz="2000" dirty="0"/>
          </a:p>
          <a:p>
            <a:pPr marL="285750" lvl="0" indent="-285750">
              <a:buFont typeface="Arial" pitchFamily="34" charset="0"/>
              <a:buChar char="•"/>
            </a:pPr>
            <a:r>
              <a:rPr lang="en-GB" sz="2000" b="1" dirty="0"/>
              <a:t>the need for a culture of accountability</a:t>
            </a:r>
            <a:endParaRPr lang="en-GB" sz="2000" dirty="0"/>
          </a:p>
          <a:p>
            <a:pPr marL="285750" lvl="0" indent="-285750">
              <a:buFont typeface="Arial" pitchFamily="34" charset="0"/>
              <a:buChar char="•"/>
            </a:pPr>
            <a:r>
              <a:rPr lang="en-GB" sz="2000" b="1" dirty="0"/>
              <a:t>the creation of a more professional working culture</a:t>
            </a:r>
            <a:endParaRPr lang="en-GB" sz="2000" dirty="0"/>
          </a:p>
          <a:p>
            <a:pPr marL="285750" lvl="0" indent="-285750">
              <a:buFont typeface="Arial" pitchFamily="34" charset="0"/>
              <a:buChar char="•"/>
            </a:pPr>
            <a:r>
              <a:rPr lang="en-GB" sz="2000" b="1" dirty="0"/>
              <a:t>a collective sense of possibility and highly effective practitioner led professional development</a:t>
            </a:r>
            <a:endParaRPr lang="en-GB" sz="2000" dirty="0"/>
          </a:p>
          <a:p>
            <a:pPr marL="285750" lvl="0" indent="-285750">
              <a:buFont typeface="Arial" pitchFamily="34" charset="0"/>
              <a:buChar char="•"/>
            </a:pPr>
            <a:r>
              <a:rPr lang="en-GB" sz="2000" b="1" dirty="0"/>
              <a:t>improvement also depended upon effective leadership at every level of the </a:t>
            </a:r>
            <a:r>
              <a:rPr lang="en-GB" sz="2000" b="1" dirty="0" smtClean="0"/>
              <a:t>system</a:t>
            </a:r>
          </a:p>
          <a:p>
            <a:pPr lvl="0"/>
            <a:endParaRPr lang="en-GB" sz="2000" dirty="0"/>
          </a:p>
          <a:p>
            <a:r>
              <a:rPr lang="en-GB" sz="2000" b="1" dirty="0"/>
              <a:t>How might Dundee take this learning forward </a:t>
            </a:r>
            <a:r>
              <a:rPr lang="en-GB" sz="2000" b="1" dirty="0" smtClean="0"/>
              <a:t>for our Attainment Challenge?</a:t>
            </a:r>
            <a:endParaRPr lang="en-GB" dirty="0"/>
          </a:p>
        </p:txBody>
      </p:sp>
    </p:spTree>
    <p:extLst>
      <p:ext uri="{BB962C8B-B14F-4D97-AF65-F5344CB8AC3E}">
        <p14:creationId xmlns:p14="http://schemas.microsoft.com/office/powerpoint/2010/main" val="2717473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in Dundee – Year 2</a:t>
            </a:r>
            <a:endParaRPr lang="en-GB" sz="2800" b="1" dirty="0"/>
          </a:p>
        </p:txBody>
      </p:sp>
      <p:sp>
        <p:nvSpPr>
          <p:cNvPr id="2" name="Rectangle 1"/>
          <p:cNvSpPr/>
          <p:nvPr/>
        </p:nvSpPr>
        <p:spPr>
          <a:xfrm>
            <a:off x="261257" y="1786013"/>
            <a:ext cx="11437263" cy="4585871"/>
          </a:xfrm>
          <a:prstGeom prst="rect">
            <a:avLst/>
          </a:prstGeom>
        </p:spPr>
        <p:txBody>
          <a:bodyPr wrap="square">
            <a:spAutoFit/>
          </a:bodyPr>
          <a:lstStyle/>
          <a:p>
            <a:endParaRPr lang="en-GB" sz="2400" dirty="0"/>
          </a:p>
          <a:p>
            <a:r>
              <a:rPr lang="en-GB" sz="2400" dirty="0"/>
              <a:t> </a:t>
            </a:r>
            <a:endParaRPr lang="en-GB" sz="2800" dirty="0"/>
          </a:p>
          <a:p>
            <a:r>
              <a:rPr lang="en-GB" sz="2800" dirty="0" smtClean="0"/>
              <a:t>Feedback</a:t>
            </a:r>
            <a:r>
              <a:rPr lang="en-GB" sz="2800" dirty="0"/>
              <a:t> </a:t>
            </a:r>
            <a:r>
              <a:rPr lang="en-GB" sz="2800" dirty="0" smtClean="0"/>
              <a:t>from the seminar has resulted in:</a:t>
            </a:r>
          </a:p>
          <a:p>
            <a:endParaRPr lang="en-GB" sz="2800" dirty="0"/>
          </a:p>
          <a:p>
            <a:pPr marL="457200" indent="-457200">
              <a:buFont typeface="Arial" pitchFamily="34" charset="0"/>
              <a:buChar char="•"/>
            </a:pPr>
            <a:r>
              <a:rPr lang="en-GB" sz="2800" dirty="0" smtClean="0"/>
              <a:t>3 </a:t>
            </a:r>
            <a:r>
              <a:rPr lang="en-GB" sz="2800" dirty="0"/>
              <a:t>programmes of CLPL to support the development of leadership for our Head Teachers in the Attainment Challenge schools in </a:t>
            </a:r>
            <a:r>
              <a:rPr lang="en-GB" sz="2800" dirty="0" smtClean="0"/>
              <a:t>Dundee</a:t>
            </a:r>
            <a:endParaRPr lang="en-GB" sz="2800" dirty="0"/>
          </a:p>
          <a:p>
            <a:pPr marL="457200" indent="-457200">
              <a:buFont typeface="Arial" pitchFamily="34" charset="0"/>
              <a:buChar char="•"/>
            </a:pPr>
            <a:endParaRPr lang="en-GB" sz="2800" dirty="0"/>
          </a:p>
          <a:p>
            <a:pPr marL="457200" indent="-457200">
              <a:buFont typeface="Arial" pitchFamily="34" charset="0"/>
              <a:buChar char="•"/>
            </a:pPr>
            <a:r>
              <a:rPr lang="en-GB" sz="2800" dirty="0" smtClean="0"/>
              <a:t>designed </a:t>
            </a:r>
            <a:r>
              <a:rPr lang="en-GB" sz="2800" dirty="0"/>
              <a:t>to help develop our HT’s understanding of the importance of their role in delivering the outcomes of the </a:t>
            </a:r>
            <a:r>
              <a:rPr lang="en-GB" sz="2800" dirty="0" smtClean="0"/>
              <a:t>SAC</a:t>
            </a:r>
            <a:endParaRPr lang="en-GB" sz="2800" dirty="0"/>
          </a:p>
          <a:p>
            <a:r>
              <a:rPr lang="en-GB" sz="2400" dirty="0"/>
              <a:t> </a:t>
            </a:r>
          </a:p>
          <a:p>
            <a:endParaRPr lang="en-GB" sz="2400" dirty="0"/>
          </a:p>
        </p:txBody>
      </p:sp>
    </p:spTree>
    <p:extLst>
      <p:ext uri="{BB962C8B-B14F-4D97-AF65-F5344CB8AC3E}">
        <p14:creationId xmlns:p14="http://schemas.microsoft.com/office/powerpoint/2010/main" val="645903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in Dundee – Year 2</a:t>
            </a:r>
            <a:endParaRPr lang="en-GB" sz="2800" b="1" dirty="0"/>
          </a:p>
        </p:txBody>
      </p:sp>
      <p:sp>
        <p:nvSpPr>
          <p:cNvPr id="2" name="Rectangle 1"/>
          <p:cNvSpPr/>
          <p:nvPr/>
        </p:nvSpPr>
        <p:spPr>
          <a:xfrm>
            <a:off x="261257" y="2061779"/>
            <a:ext cx="11437263" cy="3416320"/>
          </a:xfrm>
          <a:prstGeom prst="rect">
            <a:avLst/>
          </a:prstGeom>
        </p:spPr>
        <p:txBody>
          <a:bodyPr wrap="square">
            <a:spAutoFit/>
          </a:bodyPr>
          <a:lstStyle/>
          <a:p>
            <a:endParaRPr lang="en-GB" sz="2400" dirty="0" smtClean="0"/>
          </a:p>
          <a:p>
            <a:r>
              <a:rPr lang="en-GB" sz="2400" dirty="0" smtClean="0"/>
              <a:t>The </a:t>
            </a:r>
            <a:r>
              <a:rPr lang="en-GB" sz="2400" dirty="0"/>
              <a:t>focus </a:t>
            </a:r>
            <a:r>
              <a:rPr lang="en-GB" sz="2400" dirty="0" smtClean="0"/>
              <a:t>of our  </a:t>
            </a:r>
            <a:r>
              <a:rPr lang="en-GB" sz="2400" b="1" i="1" dirty="0" smtClean="0"/>
              <a:t>bespoke programmes </a:t>
            </a:r>
            <a:r>
              <a:rPr lang="en-GB" sz="2400" dirty="0" smtClean="0"/>
              <a:t>is </a:t>
            </a:r>
            <a:r>
              <a:rPr lang="en-GB" sz="2400" dirty="0"/>
              <a:t>‘Leadership for Equity’ and </a:t>
            </a:r>
            <a:r>
              <a:rPr lang="en-GB" sz="2400" dirty="0" smtClean="0"/>
              <a:t>will also help develop our Head Teachers </a:t>
            </a:r>
            <a:r>
              <a:rPr lang="en-GB" sz="2400" dirty="0"/>
              <a:t>as Systems’ Leaders.</a:t>
            </a:r>
          </a:p>
          <a:p>
            <a:r>
              <a:rPr lang="en-GB" sz="2400" dirty="0"/>
              <a:t> </a:t>
            </a:r>
          </a:p>
          <a:p>
            <a:r>
              <a:rPr lang="en-GB" sz="2400" dirty="0"/>
              <a:t>The programmes will be delivered through partnerships with Columba 1400, School Leaders Scotland and The Mudd Partnership.</a:t>
            </a:r>
          </a:p>
          <a:p>
            <a:r>
              <a:rPr lang="en-GB" sz="2400" dirty="0"/>
              <a:t> </a:t>
            </a:r>
          </a:p>
          <a:p>
            <a:r>
              <a:rPr lang="en-GB" sz="2400" dirty="0"/>
              <a:t>The programmes will take a collaborative and coaching approach.</a:t>
            </a:r>
          </a:p>
          <a:p>
            <a:endParaRPr lang="en-GB" sz="2400" dirty="0"/>
          </a:p>
        </p:txBody>
      </p:sp>
    </p:spTree>
    <p:extLst>
      <p:ext uri="{BB962C8B-B14F-4D97-AF65-F5344CB8AC3E}">
        <p14:creationId xmlns:p14="http://schemas.microsoft.com/office/powerpoint/2010/main" val="1662323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in Dundee – Year 2</a:t>
            </a:r>
            <a:endParaRPr lang="en-GB" sz="2800" b="1" dirty="0"/>
          </a:p>
        </p:txBody>
      </p:sp>
      <p:sp>
        <p:nvSpPr>
          <p:cNvPr id="2" name="Rectangle 1"/>
          <p:cNvSpPr/>
          <p:nvPr/>
        </p:nvSpPr>
        <p:spPr>
          <a:xfrm>
            <a:off x="261257" y="1684415"/>
            <a:ext cx="11437263" cy="4524315"/>
          </a:xfrm>
          <a:prstGeom prst="rect">
            <a:avLst/>
          </a:prstGeom>
        </p:spPr>
        <p:txBody>
          <a:bodyPr wrap="square">
            <a:spAutoFit/>
          </a:bodyPr>
          <a:lstStyle/>
          <a:p>
            <a:endParaRPr lang="en-GB" sz="2400" dirty="0"/>
          </a:p>
          <a:p>
            <a:r>
              <a:rPr lang="en-GB" sz="2400" dirty="0"/>
              <a:t>This support for HTs will help to improve their confidence as leaders of learning in their own establishment and </a:t>
            </a:r>
            <a:r>
              <a:rPr lang="en-GB" sz="2400" dirty="0" smtClean="0"/>
              <a:t>keep them focussed on excellence and equity.</a:t>
            </a:r>
          </a:p>
          <a:p>
            <a:endParaRPr lang="en-GB" sz="2400" dirty="0"/>
          </a:p>
          <a:p>
            <a:r>
              <a:rPr lang="en-GB" sz="2400" dirty="0" smtClean="0"/>
              <a:t>It will </a:t>
            </a:r>
            <a:r>
              <a:rPr lang="en-GB" sz="2400" dirty="0"/>
              <a:t>also build capacity across the local authority as we provide opportunities </a:t>
            </a:r>
            <a:r>
              <a:rPr lang="en-GB" sz="2400" dirty="0" smtClean="0"/>
              <a:t>and support to </a:t>
            </a:r>
            <a:r>
              <a:rPr lang="en-GB" sz="2400" dirty="0"/>
              <a:t>help our </a:t>
            </a:r>
            <a:r>
              <a:rPr lang="en-GB" sz="2400" dirty="0" smtClean="0"/>
              <a:t>HTs </a:t>
            </a:r>
            <a:r>
              <a:rPr lang="en-GB" sz="2400" dirty="0"/>
              <a:t>become Systems’ </a:t>
            </a:r>
            <a:r>
              <a:rPr lang="en-GB" sz="2400" dirty="0" smtClean="0"/>
              <a:t>Leaders</a:t>
            </a:r>
            <a:r>
              <a:rPr lang="en-GB" sz="2400" dirty="0"/>
              <a:t>:</a:t>
            </a:r>
          </a:p>
          <a:p>
            <a:endParaRPr lang="en-GB" sz="2400" dirty="0" smtClean="0"/>
          </a:p>
          <a:p>
            <a:r>
              <a:rPr lang="en-GB" sz="2400" dirty="0"/>
              <a:t>Columba 1400 </a:t>
            </a:r>
            <a:r>
              <a:rPr lang="en-GB" sz="2400" dirty="0" smtClean="0"/>
              <a:t>Head Teacher </a:t>
            </a:r>
            <a:r>
              <a:rPr lang="en-GB" sz="2400" dirty="0"/>
              <a:t>Leadership Academy </a:t>
            </a:r>
            <a:r>
              <a:rPr lang="en-GB" sz="2400" dirty="0" smtClean="0"/>
              <a:t>/ </a:t>
            </a:r>
            <a:r>
              <a:rPr lang="en-GB" sz="2400" dirty="0" err="1" smtClean="0"/>
              <a:t>SCEL</a:t>
            </a:r>
            <a:r>
              <a:rPr lang="en-GB" sz="2400" dirty="0" smtClean="0"/>
              <a:t> accreditation</a:t>
            </a:r>
            <a:endParaRPr lang="en-GB" sz="2400" dirty="0"/>
          </a:p>
          <a:p>
            <a:r>
              <a:rPr lang="en-GB" sz="2400" dirty="0"/>
              <a:t> </a:t>
            </a:r>
          </a:p>
          <a:p>
            <a:r>
              <a:rPr lang="en-GB" sz="2400" dirty="0" smtClean="0"/>
              <a:t>Coaching programme</a:t>
            </a:r>
            <a:endParaRPr lang="en-GB" sz="2400" dirty="0"/>
          </a:p>
          <a:p>
            <a:r>
              <a:rPr lang="en-GB" sz="2400" dirty="0"/>
              <a:t> </a:t>
            </a:r>
          </a:p>
          <a:p>
            <a:r>
              <a:rPr lang="en-GB" sz="2400" dirty="0"/>
              <a:t>S</a:t>
            </a:r>
            <a:r>
              <a:rPr lang="en-GB" sz="2400" dirty="0" smtClean="0"/>
              <a:t>ystem </a:t>
            </a:r>
            <a:r>
              <a:rPr lang="en-GB" sz="2400" dirty="0"/>
              <a:t>L</a:t>
            </a:r>
            <a:r>
              <a:rPr lang="en-GB" sz="2400" dirty="0" smtClean="0"/>
              <a:t>eaders</a:t>
            </a:r>
            <a:r>
              <a:rPr lang="en-GB" sz="2400" dirty="0"/>
              <a:t>’ </a:t>
            </a:r>
            <a:r>
              <a:rPr lang="en-GB" sz="2400" dirty="0" smtClean="0"/>
              <a:t>programme</a:t>
            </a:r>
            <a:endParaRPr lang="en-GB" sz="2400" dirty="0"/>
          </a:p>
        </p:txBody>
      </p:sp>
    </p:spTree>
    <p:extLst>
      <p:ext uri="{BB962C8B-B14F-4D97-AF65-F5344CB8AC3E}">
        <p14:creationId xmlns:p14="http://schemas.microsoft.com/office/powerpoint/2010/main" val="217498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in Dundee</a:t>
            </a:r>
            <a:endParaRPr lang="en-GB" sz="2800" b="1" dirty="0"/>
          </a:p>
        </p:txBody>
      </p:sp>
      <p:sp>
        <p:nvSpPr>
          <p:cNvPr id="2" name="Rectangle 1"/>
          <p:cNvSpPr/>
          <p:nvPr/>
        </p:nvSpPr>
        <p:spPr>
          <a:xfrm>
            <a:off x="319313" y="1031285"/>
            <a:ext cx="11437263" cy="6309420"/>
          </a:xfrm>
          <a:prstGeom prst="rect">
            <a:avLst/>
          </a:prstGeom>
        </p:spPr>
        <p:txBody>
          <a:bodyPr wrap="square">
            <a:spAutoFit/>
          </a:bodyPr>
          <a:lstStyle/>
          <a:p>
            <a:endParaRPr lang="en-GB" sz="2400" dirty="0"/>
          </a:p>
          <a:p>
            <a:endParaRPr lang="en-GB" sz="2800" dirty="0"/>
          </a:p>
          <a:p>
            <a:r>
              <a:rPr lang="en-GB" sz="2800" dirty="0" smtClean="0"/>
              <a:t>In </a:t>
            </a:r>
            <a:r>
              <a:rPr lang="en-GB" sz="2800" dirty="0"/>
              <a:t>February 2016, we held a seminar and workshop for our </a:t>
            </a:r>
            <a:r>
              <a:rPr lang="en-GB" sz="2800" dirty="0" smtClean="0"/>
              <a:t>Attainment Challenge Head Teachers in Dundee on </a:t>
            </a:r>
            <a:r>
              <a:rPr lang="en-GB" sz="2800" dirty="0"/>
              <a:t>‘Leadership for Equity</a:t>
            </a:r>
            <a:r>
              <a:rPr lang="en-GB" sz="2800" dirty="0" smtClean="0"/>
              <a:t>’ : </a:t>
            </a:r>
          </a:p>
          <a:p>
            <a:endParaRPr lang="en-GB" sz="2800" dirty="0" smtClean="0"/>
          </a:p>
          <a:p>
            <a:pPr marL="457200" indent="-457200">
              <a:buFont typeface="Arial" pitchFamily="34" charset="0"/>
              <a:buChar char="•"/>
            </a:pPr>
            <a:r>
              <a:rPr lang="en-GB" sz="2800" dirty="0" smtClean="0"/>
              <a:t>Very </a:t>
            </a:r>
            <a:r>
              <a:rPr lang="en-GB" sz="2800" dirty="0"/>
              <a:t>well received </a:t>
            </a:r>
            <a:endParaRPr lang="en-GB" sz="2800" dirty="0" smtClean="0"/>
          </a:p>
          <a:p>
            <a:pPr marL="457200" indent="-457200">
              <a:buFont typeface="Arial" pitchFamily="34" charset="0"/>
              <a:buChar char="•"/>
            </a:pPr>
            <a:r>
              <a:rPr lang="en-GB" sz="2800" dirty="0" smtClean="0"/>
              <a:t>Feedback </a:t>
            </a:r>
            <a:r>
              <a:rPr lang="en-GB" sz="2800" dirty="0"/>
              <a:t>indicated that HTs would welcome further support </a:t>
            </a:r>
          </a:p>
          <a:p>
            <a:pPr marL="457200" indent="-457200">
              <a:buFont typeface="Arial" pitchFamily="34" charset="0"/>
              <a:buChar char="•"/>
            </a:pPr>
            <a:r>
              <a:rPr lang="en-GB" sz="2800" dirty="0" smtClean="0"/>
              <a:t>Confidence </a:t>
            </a:r>
            <a:r>
              <a:rPr lang="en-GB" sz="2800" dirty="0"/>
              <a:t>and skills to lead the attainment challenge in their </a:t>
            </a:r>
            <a:r>
              <a:rPr lang="en-GB" sz="2800" dirty="0" smtClean="0"/>
              <a:t>schools</a:t>
            </a:r>
          </a:p>
          <a:p>
            <a:pPr marL="457200" indent="-457200">
              <a:buFont typeface="Arial" pitchFamily="34" charset="0"/>
              <a:buChar char="•"/>
            </a:pPr>
            <a:r>
              <a:rPr lang="en-GB" sz="2800" dirty="0" smtClean="0"/>
              <a:t>Develop </a:t>
            </a:r>
            <a:r>
              <a:rPr lang="en-GB" sz="2800" dirty="0"/>
              <a:t>coaching and mentoring skills to support their staff in the </a:t>
            </a:r>
            <a:r>
              <a:rPr lang="en-GB" sz="2800" dirty="0" smtClean="0"/>
              <a:t>challenge</a:t>
            </a:r>
          </a:p>
          <a:p>
            <a:pPr marL="457200" indent="-457200">
              <a:buFont typeface="Arial" pitchFamily="34" charset="0"/>
              <a:buChar char="•"/>
            </a:pPr>
            <a:r>
              <a:rPr lang="en-GB" sz="2800" dirty="0" smtClean="0"/>
              <a:t>Develop as systems’ leaders</a:t>
            </a:r>
            <a:endParaRPr lang="en-GB" sz="2800" dirty="0"/>
          </a:p>
          <a:p>
            <a:r>
              <a:rPr lang="en-GB" sz="2400" dirty="0"/>
              <a:t> </a:t>
            </a:r>
          </a:p>
          <a:p>
            <a:r>
              <a:rPr lang="en-GB" sz="2400" dirty="0"/>
              <a:t> </a:t>
            </a:r>
          </a:p>
          <a:p>
            <a:endParaRPr lang="en-GB" sz="2400" dirty="0"/>
          </a:p>
        </p:txBody>
      </p:sp>
    </p:spTree>
    <p:extLst>
      <p:ext uri="{BB962C8B-B14F-4D97-AF65-F5344CB8AC3E}">
        <p14:creationId xmlns:p14="http://schemas.microsoft.com/office/powerpoint/2010/main" val="415886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57" y="1894534"/>
            <a:ext cx="11480800" cy="4401205"/>
          </a:xfrm>
          <a:prstGeom prst="rect">
            <a:avLst/>
          </a:prstGeom>
        </p:spPr>
        <p:txBody>
          <a:bodyPr wrap="square">
            <a:spAutoFit/>
          </a:bodyPr>
          <a:lstStyle/>
          <a:p>
            <a:pPr marL="0" indent="0">
              <a:buFontTx/>
              <a:buNone/>
            </a:pPr>
            <a:r>
              <a:rPr lang="en-GB" altLang="en-US" sz="2800" b="1" dirty="0" smtClean="0">
                <a:ea typeface="ＭＳ Ｐゴシック" pitchFamily="34" charset="-128"/>
              </a:rPr>
              <a:t>‘Poverty </a:t>
            </a:r>
            <a:r>
              <a:rPr lang="en-GB" altLang="en-US" sz="2800" b="1" dirty="0">
                <a:ea typeface="ＭＳ Ｐゴシック" pitchFamily="34" charset="-128"/>
              </a:rPr>
              <a:t>need not mean </a:t>
            </a:r>
            <a:r>
              <a:rPr lang="en-GB" altLang="en-US" sz="2800" b="1" dirty="0" smtClean="0">
                <a:ea typeface="ＭＳ Ｐゴシック" pitchFamily="34" charset="-128"/>
              </a:rPr>
              <a:t>destiny’</a:t>
            </a:r>
          </a:p>
          <a:p>
            <a:pPr marL="0" indent="0">
              <a:buFontTx/>
              <a:buNone/>
            </a:pPr>
            <a:endParaRPr lang="en-GB" altLang="en-US" sz="2800" b="1" dirty="0" smtClean="0">
              <a:ea typeface="ＭＳ Ｐゴシック" pitchFamily="34" charset="-128"/>
            </a:endParaRPr>
          </a:p>
          <a:p>
            <a:pPr marL="0" indent="0">
              <a:buFontTx/>
              <a:buNone/>
            </a:pPr>
            <a:endParaRPr lang="en-GB" altLang="en-US" sz="2800" b="1" dirty="0">
              <a:ea typeface="ＭＳ Ｐゴシック" pitchFamily="34" charset="-128"/>
            </a:endParaRPr>
          </a:p>
          <a:p>
            <a:r>
              <a:rPr lang="en-GB" sz="2800" dirty="0"/>
              <a:t>Nelson </a:t>
            </a:r>
            <a:r>
              <a:rPr lang="en-GB" sz="2800" dirty="0" smtClean="0"/>
              <a:t>Mandela:</a:t>
            </a:r>
          </a:p>
          <a:p>
            <a:endParaRPr lang="en-GB" sz="2800" dirty="0"/>
          </a:p>
          <a:p>
            <a:r>
              <a:rPr lang="en-GB" sz="2800" i="1" dirty="0" smtClean="0"/>
              <a:t>‘Education </a:t>
            </a:r>
            <a:r>
              <a:rPr lang="en-GB" sz="2800" i="1" dirty="0"/>
              <a:t>is the most powerful weapon which you can use to change the </a:t>
            </a:r>
            <a:r>
              <a:rPr lang="en-GB" sz="2800" i="1" dirty="0" smtClean="0"/>
              <a:t>world’</a:t>
            </a:r>
            <a:endParaRPr lang="en-GB" sz="2800" dirty="0"/>
          </a:p>
          <a:p>
            <a:pPr marL="0" indent="0">
              <a:buFontTx/>
              <a:buNone/>
            </a:pPr>
            <a:endParaRPr lang="en-GB" altLang="en-US" sz="2800" b="1" dirty="0" smtClean="0">
              <a:ea typeface="ＭＳ Ｐゴシック" pitchFamily="34" charset="-128"/>
            </a:endParaRPr>
          </a:p>
          <a:p>
            <a:endParaRPr lang="en-GB" sz="2800" dirty="0" smtClean="0"/>
          </a:p>
          <a:p>
            <a:endParaRPr lang="en-GB" altLang="en-US" sz="2800" b="1" dirty="0">
              <a:ea typeface="ＭＳ Ｐゴシック" pitchFamily="34" charset="-128"/>
            </a:endParaRPr>
          </a:p>
        </p:txBody>
      </p:sp>
      <p:sp>
        <p:nvSpPr>
          <p:cNvPr id="6" name="Title 6"/>
          <p:cNvSpPr>
            <a:spLocks noGrp="1"/>
          </p:cNvSpPr>
          <p:nvPr>
            <p:ph type="title"/>
          </p:nvPr>
        </p:nvSpPr>
        <p:spPr>
          <a:xfrm>
            <a:off x="609600" y="274638"/>
            <a:ext cx="6350496" cy="1143000"/>
          </a:xfrm>
        </p:spPr>
        <p:txBody>
          <a:bodyPr/>
          <a:lstStyle/>
          <a:p>
            <a:r>
              <a:rPr lang="en-GB" altLang="en-US" sz="2800" dirty="0">
                <a:ea typeface="ＭＳ Ｐゴシック" pitchFamily="-101" charset="-128"/>
              </a:rPr>
              <a:t>Closing the Poverty Related Attainment Gap</a:t>
            </a:r>
            <a:endParaRPr lang="en-GB" sz="2800" b="1" dirty="0"/>
          </a:p>
        </p:txBody>
      </p:sp>
    </p:spTree>
    <p:extLst>
      <p:ext uri="{BB962C8B-B14F-4D97-AF65-F5344CB8AC3E}">
        <p14:creationId xmlns:p14="http://schemas.microsoft.com/office/powerpoint/2010/main" val="1703613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57" y="1894534"/>
            <a:ext cx="11480800" cy="4832092"/>
          </a:xfrm>
          <a:prstGeom prst="rect">
            <a:avLst/>
          </a:prstGeom>
        </p:spPr>
        <p:txBody>
          <a:bodyPr wrap="square">
            <a:spAutoFit/>
          </a:bodyPr>
          <a:lstStyle/>
          <a:p>
            <a:pPr marL="0" indent="0">
              <a:buFontTx/>
              <a:buNone/>
            </a:pPr>
            <a:r>
              <a:rPr lang="en-GB" altLang="en-US" sz="2800" b="1" dirty="0" smtClean="0">
                <a:ea typeface="ＭＳ Ｐゴシック" pitchFamily="34" charset="-128"/>
              </a:rPr>
              <a:t>‘Poverty </a:t>
            </a:r>
            <a:r>
              <a:rPr lang="en-GB" altLang="en-US" sz="2800" b="1" dirty="0">
                <a:ea typeface="ＭＳ Ｐゴシック" pitchFamily="34" charset="-128"/>
              </a:rPr>
              <a:t>need not mean </a:t>
            </a:r>
            <a:r>
              <a:rPr lang="en-GB" altLang="en-US" sz="2800" b="1" dirty="0" smtClean="0">
                <a:ea typeface="ＭＳ Ｐゴシック" pitchFamily="34" charset="-128"/>
              </a:rPr>
              <a:t>destiny’</a:t>
            </a:r>
          </a:p>
          <a:p>
            <a:endParaRPr lang="en-GB" altLang="en-US" sz="2800" b="1" dirty="0" smtClean="0">
              <a:ea typeface="ＭＳ Ｐゴシック" pitchFamily="34" charset="-128"/>
            </a:endParaRPr>
          </a:p>
          <a:p>
            <a:r>
              <a:rPr lang="en-GB" sz="2800" dirty="0"/>
              <a:t>“the principal’s role is to lead the school’s teachers in a process of learning to improve their teaching, while learning alongside them about what works and what doesn’t.” </a:t>
            </a:r>
            <a:r>
              <a:rPr lang="en-GB" sz="2800" dirty="0" smtClean="0"/>
              <a:t> 	- Michael </a:t>
            </a:r>
            <a:r>
              <a:rPr lang="en-GB" sz="2800" dirty="0" err="1" smtClean="0"/>
              <a:t>Fullan</a:t>
            </a:r>
            <a:endParaRPr lang="en-GB" sz="2800" dirty="0" smtClean="0"/>
          </a:p>
          <a:p>
            <a:endParaRPr lang="en-GB" sz="2800" dirty="0" smtClean="0"/>
          </a:p>
          <a:p>
            <a:r>
              <a:rPr lang="en-GB" sz="2800" dirty="0" smtClean="0"/>
              <a:t>‘(</a:t>
            </a:r>
            <a:r>
              <a:rPr lang="en-GB" sz="2800" dirty="0"/>
              <a:t>We need) leadership that is tough enough to demand a great deal from everyone, and leadership that is tender enough to encourage the </a:t>
            </a:r>
            <a:r>
              <a:rPr lang="en-GB" sz="2800" dirty="0" smtClean="0"/>
              <a:t>heart.’ 	- Thomas J </a:t>
            </a:r>
            <a:r>
              <a:rPr lang="en-GB" sz="2800" dirty="0" err="1" smtClean="0"/>
              <a:t>Sergiovanni</a:t>
            </a:r>
            <a:r>
              <a:rPr lang="en-GB" sz="2800" dirty="0" smtClean="0"/>
              <a:t> </a:t>
            </a:r>
            <a:endParaRPr lang="en-GB" sz="2800" dirty="0"/>
          </a:p>
          <a:p>
            <a:endParaRPr lang="en-GB" sz="2800" dirty="0" smtClean="0"/>
          </a:p>
          <a:p>
            <a:endParaRPr lang="en-GB" altLang="en-US" sz="2800" b="1" dirty="0">
              <a:ea typeface="ＭＳ Ｐゴシック" pitchFamily="34" charset="-128"/>
            </a:endParaRPr>
          </a:p>
        </p:txBody>
      </p:sp>
      <p:sp>
        <p:nvSpPr>
          <p:cNvPr id="6" name="Title 6"/>
          <p:cNvSpPr>
            <a:spLocks noGrp="1"/>
          </p:cNvSpPr>
          <p:nvPr>
            <p:ph type="title"/>
          </p:nvPr>
        </p:nvSpPr>
        <p:spPr>
          <a:xfrm>
            <a:off x="609600" y="274638"/>
            <a:ext cx="6350496" cy="1143000"/>
          </a:xfrm>
        </p:spPr>
        <p:txBody>
          <a:bodyPr/>
          <a:lstStyle/>
          <a:p>
            <a:r>
              <a:rPr lang="en-GB" altLang="en-US" sz="2800" dirty="0">
                <a:ea typeface="ＭＳ Ｐゴシック" pitchFamily="-101" charset="-128"/>
              </a:rPr>
              <a:t>Closing the Poverty Related Attainment Gap</a:t>
            </a:r>
            <a:endParaRPr lang="en-GB" sz="2800" b="1" dirty="0"/>
          </a:p>
        </p:txBody>
      </p:sp>
    </p:spTree>
    <p:extLst>
      <p:ext uri="{BB962C8B-B14F-4D97-AF65-F5344CB8AC3E}">
        <p14:creationId xmlns:p14="http://schemas.microsoft.com/office/powerpoint/2010/main" val="1693617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609600" y="274638"/>
            <a:ext cx="6350496" cy="1143000"/>
          </a:xfrm>
        </p:spPr>
        <p:txBody>
          <a:bodyPr/>
          <a:lstStyle/>
          <a:p>
            <a:r>
              <a:rPr lang="en-GB" sz="2800" dirty="0" smtClean="0">
                <a:ea typeface="ＭＳ Ｐゴシック" pitchFamily="-101" charset="-128"/>
              </a:rPr>
              <a:t>Some first steps……</a:t>
            </a:r>
            <a:endParaRPr lang="en-GB" sz="28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1475235"/>
            <a:ext cx="6105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630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fontAlgn="auto">
              <a:spcBef>
                <a:spcPts val="0"/>
              </a:spcBef>
              <a:spcAft>
                <a:spcPts val="0"/>
              </a:spcAft>
            </a:pPr>
            <a:endParaRPr lang="en-US" sz="140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904"/>
            <a:ext cx="12303237" cy="1045599"/>
          </a:xfrm>
          <a:prstGeom prst="rect">
            <a:avLst/>
          </a:prstGeom>
        </p:spPr>
      </p:pic>
      <p:sp>
        <p:nvSpPr>
          <p:cNvPr id="2" name="Title 1"/>
          <p:cNvSpPr>
            <a:spLocks noGrp="1"/>
          </p:cNvSpPr>
          <p:nvPr>
            <p:ph type="title"/>
          </p:nvPr>
        </p:nvSpPr>
        <p:spPr>
          <a:xfrm>
            <a:off x="611801" y="525849"/>
            <a:ext cx="11049507" cy="782320"/>
          </a:xfrm>
        </p:spPr>
        <p:txBody>
          <a:bodyPr/>
          <a:lstStyle/>
          <a:p>
            <a:r>
              <a:rPr lang="en-GB" altLang="en-US" i="1" dirty="0"/>
              <a:t>What will outstanding </a:t>
            </a:r>
            <a:r>
              <a:rPr lang="en-GB" altLang="en-US" i="1" dirty="0" smtClean="0"/>
              <a:t>school leaders in Dundee </a:t>
            </a:r>
            <a:br>
              <a:rPr lang="en-GB" altLang="en-US" i="1" dirty="0" smtClean="0"/>
            </a:br>
            <a:r>
              <a:rPr lang="en-GB" altLang="en-US" i="1" dirty="0" smtClean="0"/>
              <a:t>focus on in Year 2 of the SAC?</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3"/>
            <a:ext cx="2804347" cy="18695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1163" y="586496"/>
            <a:ext cx="1750171" cy="864943"/>
          </a:xfrm>
          <a:prstGeom prst="rect">
            <a:avLst/>
          </a:prstGeom>
          <a:noFill/>
          <a:ln>
            <a:noFill/>
          </a:ln>
          <a:effectLst/>
          <a:extLst/>
        </p:spPr>
      </p:pic>
      <p:sp>
        <p:nvSpPr>
          <p:cNvPr id="4" name="Content Placeholder 3"/>
          <p:cNvSpPr>
            <a:spLocks noGrp="1"/>
          </p:cNvSpPr>
          <p:nvPr>
            <p:ph idx="1"/>
          </p:nvPr>
        </p:nvSpPr>
        <p:spPr>
          <a:xfrm>
            <a:off x="687041" y="1751738"/>
            <a:ext cx="10817923" cy="4411881"/>
          </a:xfrm>
        </p:spPr>
        <p:txBody>
          <a:bodyPr/>
          <a:lstStyle/>
          <a:p>
            <a:pPr marL="428625" indent="-428625">
              <a:buFont typeface="Arial" pitchFamily="34" charset="0"/>
              <a:buChar char="•"/>
            </a:pPr>
            <a:r>
              <a:rPr lang="en-GB" altLang="en-US" sz="2400" b="1" dirty="0"/>
              <a:t>Proportionate approach to monitoring and evaluation </a:t>
            </a:r>
          </a:p>
          <a:p>
            <a:pPr marL="428625" indent="-428625">
              <a:buFont typeface="Arial" pitchFamily="34" charset="0"/>
              <a:buChar char="•"/>
            </a:pPr>
            <a:r>
              <a:rPr lang="en-GB" altLang="en-US" sz="2400" b="1" dirty="0"/>
              <a:t>Collaborate: essential for excellence </a:t>
            </a:r>
          </a:p>
          <a:p>
            <a:pPr marL="428625" indent="-428625">
              <a:buFont typeface="Arial" pitchFamily="34" charset="0"/>
              <a:buChar char="•"/>
            </a:pPr>
            <a:r>
              <a:rPr lang="en-GB" altLang="en-US" sz="2400" b="1" dirty="0"/>
              <a:t>Clear learning and teaching strategies in place to reduce the impact of poverty on progress and achievement </a:t>
            </a:r>
          </a:p>
          <a:p>
            <a:pPr marL="428625" indent="-428625">
              <a:buFont typeface="Arial" pitchFamily="34" charset="0"/>
              <a:buChar char="•"/>
            </a:pPr>
            <a:r>
              <a:rPr lang="en-GB" altLang="en-US" sz="2400" b="1" dirty="0"/>
              <a:t>Highest levels of confidence and consistency in teacher judgement of CfE levels </a:t>
            </a:r>
          </a:p>
          <a:p>
            <a:pPr marL="428625" indent="-428625">
              <a:buFont typeface="Arial" pitchFamily="34" charset="0"/>
              <a:buChar char="•"/>
            </a:pPr>
            <a:r>
              <a:rPr lang="en-GB" altLang="en-US" sz="2400" b="1" dirty="0"/>
              <a:t>Consider national improvement framework priorities and drivers in your school improvement planning 2016/17 </a:t>
            </a:r>
          </a:p>
          <a:p>
            <a:pPr marL="428625" indent="-428625">
              <a:buFont typeface="Arial" pitchFamily="34" charset="0"/>
              <a:buChar char="•"/>
            </a:pPr>
            <a:r>
              <a:rPr lang="en-GB" altLang="en-US" sz="2400" b="1" dirty="0"/>
              <a:t>Generic and targeted elements to improvement plan priorities </a:t>
            </a:r>
          </a:p>
          <a:p>
            <a:pPr marL="428625" indent="-428625">
              <a:buFont typeface="Arial" pitchFamily="34" charset="0"/>
              <a:buChar char="•"/>
            </a:pPr>
            <a:r>
              <a:rPr lang="en-GB" altLang="en-US" sz="2400" b="1" dirty="0"/>
              <a:t>Moving from parental involvement to family learning offer/ programme</a:t>
            </a:r>
          </a:p>
          <a:p>
            <a:endParaRPr lang="en-GB" sz="2400" b="1" dirty="0"/>
          </a:p>
        </p:txBody>
      </p:sp>
    </p:spTree>
    <p:extLst>
      <p:ext uri="{BB962C8B-B14F-4D97-AF65-F5344CB8AC3E}">
        <p14:creationId xmlns:p14="http://schemas.microsoft.com/office/powerpoint/2010/main" val="1035650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fontAlgn="auto">
              <a:spcBef>
                <a:spcPts val="0"/>
              </a:spcBef>
              <a:spcAft>
                <a:spcPts val="0"/>
              </a:spcAft>
            </a:pPr>
            <a:endParaRPr lang="en-US" sz="140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46348" y="5828904"/>
            <a:ext cx="12303237" cy="1045599"/>
          </a:xfrm>
          <a:prstGeom prst="rect">
            <a:avLst/>
          </a:prstGeom>
        </p:spPr>
      </p:pic>
      <p:sp>
        <p:nvSpPr>
          <p:cNvPr id="2" name="Title 1"/>
          <p:cNvSpPr>
            <a:spLocks noGrp="1"/>
          </p:cNvSpPr>
          <p:nvPr>
            <p:ph type="title"/>
          </p:nvPr>
        </p:nvSpPr>
        <p:spPr>
          <a:xfrm>
            <a:off x="611801" y="525849"/>
            <a:ext cx="11049507" cy="782320"/>
          </a:xfrm>
        </p:spPr>
        <p:txBody>
          <a:bodyPr/>
          <a:lstStyle/>
          <a:p>
            <a:r>
              <a:rPr lang="en-GB" altLang="en-US" i="1" dirty="0"/>
              <a:t>What will outstanding school leaders in </a:t>
            </a:r>
            <a:r>
              <a:rPr lang="en-GB" altLang="en-US" i="1" dirty="0" smtClean="0"/>
              <a:t>Dundee </a:t>
            </a:r>
            <a:r>
              <a:rPr lang="en-GB" altLang="en-US" i="1" dirty="0"/>
              <a:t/>
            </a:r>
            <a:br>
              <a:rPr lang="en-GB" altLang="en-US" i="1" dirty="0"/>
            </a:br>
            <a:r>
              <a:rPr lang="en-GB" altLang="en-US" i="1" dirty="0"/>
              <a:t>focus on in Year 2 of the SAC?</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8630113" y="6374083"/>
            <a:ext cx="2804347" cy="18695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1509" y="615524"/>
            <a:ext cx="1750171" cy="864943"/>
          </a:xfrm>
          <a:prstGeom prst="rect">
            <a:avLst/>
          </a:prstGeom>
          <a:noFill/>
          <a:ln>
            <a:noFill/>
          </a:ln>
          <a:effectLst/>
          <a:extLst/>
        </p:spPr>
      </p:pic>
      <p:sp>
        <p:nvSpPr>
          <p:cNvPr id="4" name="Content Placeholder 3"/>
          <p:cNvSpPr>
            <a:spLocks noGrp="1"/>
          </p:cNvSpPr>
          <p:nvPr>
            <p:ph idx="1"/>
          </p:nvPr>
        </p:nvSpPr>
        <p:spPr>
          <a:xfrm>
            <a:off x="687041" y="1959425"/>
            <a:ext cx="10817923" cy="4322553"/>
          </a:xfrm>
        </p:spPr>
        <p:txBody>
          <a:bodyPr/>
          <a:lstStyle/>
          <a:p>
            <a:pPr marL="428625" indent="-428625">
              <a:buFont typeface="Arial" pitchFamily="34" charset="0"/>
              <a:buChar char="•"/>
            </a:pPr>
            <a:r>
              <a:rPr lang="en-GB" altLang="en-US" sz="2400" dirty="0" smtClean="0"/>
              <a:t>Increase our focus on Leadership development at all levels – coaching programme, systems’ leaders and Columba 1400</a:t>
            </a:r>
          </a:p>
          <a:p>
            <a:pPr marL="428625" indent="-428625">
              <a:buFont typeface="Arial" pitchFamily="34" charset="0"/>
              <a:buChar char="•"/>
            </a:pPr>
            <a:r>
              <a:rPr lang="en-GB" altLang="en-US" sz="2400" dirty="0" smtClean="0"/>
              <a:t>Focussed Self-evaluation / SIP  – HGIOS 4 and the NIF</a:t>
            </a:r>
          </a:p>
          <a:p>
            <a:pPr marL="428625" indent="-428625">
              <a:buFont typeface="Arial" pitchFamily="34" charset="0"/>
              <a:buChar char="•"/>
            </a:pPr>
            <a:r>
              <a:rPr lang="en-GB" altLang="en-US" sz="2400" dirty="0" smtClean="0"/>
              <a:t>Focussed CLPL for staff in AC nurseries / schools</a:t>
            </a:r>
          </a:p>
          <a:p>
            <a:pPr marL="428625" indent="-428625">
              <a:buFont typeface="Arial" pitchFamily="34" charset="0"/>
              <a:buChar char="•"/>
            </a:pPr>
            <a:r>
              <a:rPr lang="en-GB" altLang="en-US" sz="2400" dirty="0" smtClean="0"/>
              <a:t>Moderation, moderation, moderation…</a:t>
            </a:r>
            <a:endParaRPr lang="en-GB" altLang="en-US" sz="2400" dirty="0"/>
          </a:p>
          <a:p>
            <a:pPr marL="428625" indent="-428625">
              <a:buFont typeface="Arial" pitchFamily="34" charset="0"/>
              <a:buChar char="•"/>
            </a:pPr>
            <a:r>
              <a:rPr lang="en-GB" altLang="en-US" sz="2400" dirty="0" smtClean="0"/>
              <a:t>DEPS developments – CAR, toolkit…..</a:t>
            </a:r>
          </a:p>
          <a:p>
            <a:pPr marL="428625" indent="-428625">
              <a:buFont typeface="Arial" pitchFamily="34" charset="0"/>
              <a:buChar char="•"/>
            </a:pPr>
            <a:r>
              <a:rPr lang="en-GB" altLang="en-US" sz="2400" dirty="0" smtClean="0"/>
              <a:t>Research / Data / Evidence / </a:t>
            </a:r>
            <a:r>
              <a:rPr lang="en-GB" altLang="en-US" sz="2400" b="1" dirty="0" smtClean="0"/>
              <a:t>GL Assessments</a:t>
            </a:r>
            <a:r>
              <a:rPr lang="en-GB" altLang="en-US" sz="2400" dirty="0" smtClean="0"/>
              <a:t> </a:t>
            </a:r>
          </a:p>
          <a:p>
            <a:pPr marL="428625" indent="-428625">
              <a:buFont typeface="Arial" pitchFamily="34" charset="0"/>
              <a:buChar char="•"/>
            </a:pPr>
            <a:r>
              <a:rPr lang="en-GB" altLang="en-US" sz="2400" dirty="0" smtClean="0"/>
              <a:t>Learning in context visits / sharing NI Hub</a:t>
            </a:r>
          </a:p>
          <a:p>
            <a:pPr marL="428625" indent="-428625">
              <a:buFont typeface="Arial" pitchFamily="34" charset="0"/>
              <a:buChar char="•"/>
            </a:pPr>
            <a:r>
              <a:rPr lang="en-GB" altLang="en-US" sz="2400" dirty="0" smtClean="0"/>
              <a:t>Partnerships / parents and families / communities</a:t>
            </a:r>
          </a:p>
          <a:p>
            <a:pPr marL="428625" indent="-428625">
              <a:buFont typeface="Arial" pitchFamily="34" charset="0"/>
              <a:buChar char="•"/>
            </a:pPr>
            <a:endParaRPr lang="en-GB" altLang="en-US" sz="1800" dirty="0"/>
          </a:p>
          <a:p>
            <a:endParaRPr lang="en-GB" dirty="0"/>
          </a:p>
        </p:txBody>
      </p:sp>
    </p:spTree>
    <p:extLst>
      <p:ext uri="{BB962C8B-B14F-4D97-AF65-F5344CB8AC3E}">
        <p14:creationId xmlns:p14="http://schemas.microsoft.com/office/powerpoint/2010/main" val="2983756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73063"/>
            <a:ext cx="10836972" cy="711200"/>
          </a:xfrm>
        </p:spPr>
        <p:txBody>
          <a:bodyPr/>
          <a:lstStyle/>
          <a:p>
            <a:pPr algn="ctr"/>
            <a:r>
              <a:rPr lang="en-GB" dirty="0" smtClean="0"/>
              <a:t>Every school is thinking about their gaps…..</a:t>
            </a:r>
            <a:endParaRPr lang="en-GB" dirty="0"/>
          </a:p>
        </p:txBody>
      </p:sp>
      <p:sp>
        <p:nvSpPr>
          <p:cNvPr id="5" name="Rectangle 4"/>
          <p:cNvSpPr/>
          <p:nvPr/>
        </p:nvSpPr>
        <p:spPr>
          <a:xfrm>
            <a:off x="628653" y="2064965"/>
            <a:ext cx="11015900" cy="3670236"/>
          </a:xfrm>
          <a:prstGeom prst="rect">
            <a:avLst/>
          </a:prstGeom>
        </p:spPr>
        <p:txBody>
          <a:bodyPr wrap="square" lIns="68580" tIns="34290" rIns="68580" bIns="34290">
            <a:spAutoFit/>
          </a:bodyPr>
          <a:lstStyle/>
          <a:p>
            <a:pPr defTabSz="685800" fontAlgn="auto">
              <a:spcBef>
                <a:spcPts val="0"/>
              </a:spcBef>
              <a:spcAft>
                <a:spcPts val="0"/>
              </a:spcAft>
            </a:pPr>
            <a:endParaRPr lang="en-GB" sz="1700" dirty="0">
              <a:solidFill>
                <a:prstClr val="black"/>
              </a:solidFill>
              <a:latin typeface="Arial"/>
            </a:endParaRPr>
          </a:p>
          <a:p>
            <a:pPr defTabSz="685800" fontAlgn="auto">
              <a:spcBef>
                <a:spcPts val="0"/>
              </a:spcBef>
              <a:spcAft>
                <a:spcPts val="0"/>
              </a:spcAft>
            </a:pPr>
            <a:r>
              <a:rPr lang="en-GB" sz="2100" dirty="0">
                <a:solidFill>
                  <a:srgbClr val="FF0000"/>
                </a:solidFill>
                <a:latin typeface="Arial"/>
              </a:rPr>
              <a:t>Which ‘gaps’ exist in your school?</a:t>
            </a:r>
          </a:p>
          <a:p>
            <a:pPr defTabSz="685800" fontAlgn="auto">
              <a:spcBef>
                <a:spcPts val="0"/>
              </a:spcBef>
              <a:spcAft>
                <a:spcPts val="0"/>
              </a:spcAft>
            </a:pPr>
            <a:r>
              <a:rPr lang="en-GB" sz="2100" dirty="0">
                <a:solidFill>
                  <a:srgbClr val="FF0000"/>
                </a:solidFill>
                <a:latin typeface="Arial"/>
              </a:rPr>
              <a:t>How are they measured?</a:t>
            </a:r>
          </a:p>
          <a:p>
            <a:pPr defTabSz="685800" fontAlgn="auto">
              <a:spcBef>
                <a:spcPts val="0"/>
              </a:spcBef>
              <a:spcAft>
                <a:spcPts val="0"/>
              </a:spcAft>
            </a:pPr>
            <a:r>
              <a:rPr lang="en-GB" sz="2100" dirty="0">
                <a:solidFill>
                  <a:srgbClr val="FF0000"/>
                </a:solidFill>
                <a:latin typeface="Arial"/>
              </a:rPr>
              <a:t>How will they be reduced?</a:t>
            </a:r>
          </a:p>
          <a:p>
            <a:pPr defTabSz="685800" fontAlgn="auto">
              <a:spcBef>
                <a:spcPts val="0"/>
              </a:spcBef>
              <a:spcAft>
                <a:spcPts val="0"/>
              </a:spcAft>
            </a:pPr>
            <a:r>
              <a:rPr lang="en-GB" sz="2100" dirty="0">
                <a:solidFill>
                  <a:srgbClr val="FF0000"/>
                </a:solidFill>
                <a:latin typeface="Arial"/>
              </a:rPr>
              <a:t>How will you know? </a:t>
            </a:r>
          </a:p>
          <a:p>
            <a:pPr defTabSz="685800" fontAlgn="auto">
              <a:spcBef>
                <a:spcPts val="0"/>
              </a:spcBef>
              <a:spcAft>
                <a:spcPts val="0"/>
              </a:spcAft>
            </a:pPr>
            <a:endParaRPr lang="en-GB" sz="1700" dirty="0">
              <a:solidFill>
                <a:srgbClr val="FF0000"/>
              </a:solidFill>
              <a:latin typeface="Arial"/>
            </a:endParaRPr>
          </a:p>
          <a:p>
            <a:pPr defTabSz="685800" fontAlgn="auto">
              <a:spcBef>
                <a:spcPts val="0"/>
              </a:spcBef>
              <a:spcAft>
                <a:spcPts val="0"/>
              </a:spcAft>
            </a:pPr>
            <a:endParaRPr lang="en-GB" sz="1700" dirty="0">
              <a:solidFill>
                <a:srgbClr val="FF0000"/>
              </a:solidFill>
              <a:latin typeface="Arial"/>
            </a:endParaRPr>
          </a:p>
          <a:p>
            <a:pPr defTabSz="685800" fontAlgn="auto">
              <a:spcBef>
                <a:spcPts val="0"/>
              </a:spcBef>
              <a:spcAft>
                <a:spcPts val="0"/>
              </a:spcAft>
            </a:pPr>
            <a:endParaRPr lang="en-GB" sz="1700" dirty="0">
              <a:solidFill>
                <a:srgbClr val="FF0000"/>
              </a:solidFill>
              <a:latin typeface="Arial"/>
            </a:endParaRPr>
          </a:p>
          <a:p>
            <a:pPr defTabSz="685800" fontAlgn="auto">
              <a:spcBef>
                <a:spcPts val="0"/>
              </a:spcBef>
              <a:spcAft>
                <a:spcPts val="0"/>
              </a:spcAft>
            </a:pPr>
            <a:endParaRPr lang="en-GB" sz="1700" dirty="0">
              <a:solidFill>
                <a:prstClr val="black"/>
              </a:solidFill>
              <a:latin typeface="Arial"/>
            </a:endParaRPr>
          </a:p>
          <a:p>
            <a:pPr defTabSz="685800" fontAlgn="auto">
              <a:spcBef>
                <a:spcPts val="0"/>
              </a:spcBef>
              <a:spcAft>
                <a:spcPts val="0"/>
              </a:spcAft>
            </a:pPr>
            <a:r>
              <a:rPr lang="en-GB" sz="1700" dirty="0">
                <a:solidFill>
                  <a:prstClr val="black"/>
                </a:solidFill>
                <a:latin typeface="Arial"/>
              </a:rPr>
              <a:t>“Be rigorous about the gaps to be closed and pursue relentlessly “ closing the gap” and “raising the bar simultaneously” </a:t>
            </a:r>
          </a:p>
          <a:p>
            <a:pPr defTabSz="685800" fontAlgn="auto">
              <a:spcBef>
                <a:spcPts val="0"/>
              </a:spcBef>
              <a:spcAft>
                <a:spcPts val="0"/>
              </a:spcAft>
            </a:pPr>
            <a:r>
              <a:rPr lang="en-GB" sz="1700" i="1" dirty="0">
                <a:solidFill>
                  <a:prstClr val="black"/>
                </a:solidFill>
                <a:latin typeface="Arial"/>
              </a:rPr>
              <a:t>Improving Schools in Scotland: An OECD Perspective,</a:t>
            </a:r>
            <a:r>
              <a:rPr lang="en-GB" sz="1700" dirty="0">
                <a:solidFill>
                  <a:prstClr val="black"/>
                </a:solidFill>
                <a:latin typeface="Arial"/>
              </a:rPr>
              <a:t> 2015</a:t>
            </a:r>
          </a:p>
          <a:p>
            <a:pPr defTabSz="685800" fontAlgn="auto">
              <a:spcBef>
                <a:spcPts val="0"/>
              </a:spcBef>
              <a:spcAft>
                <a:spcPts val="0"/>
              </a:spcAft>
            </a:pPr>
            <a:endParaRPr lang="en-GB" sz="1400" b="1" dirty="0">
              <a:solidFill>
                <a:srgbClr val="00ABB5"/>
              </a:solidFill>
              <a:latin typeface="Arial"/>
            </a:endParaRPr>
          </a:p>
        </p:txBody>
      </p:sp>
      <p:pic>
        <p:nvPicPr>
          <p:cNvPr id="6" name="Picture 5"/>
          <p:cNvPicPr>
            <a:picLocks noChangeAspect="1"/>
          </p:cNvPicPr>
          <p:nvPr/>
        </p:nvPicPr>
        <p:blipFill rotWithShape="1">
          <a:blip r:embed="rId3"/>
          <a:srcRect l="23560" t="23657" r="26010" b="31599"/>
          <a:stretch/>
        </p:blipFill>
        <p:spPr>
          <a:xfrm>
            <a:off x="-46348" y="5828894"/>
            <a:ext cx="12303237" cy="1045599"/>
          </a:xfrm>
          <a:prstGeom prst="rect">
            <a:avLst/>
          </a:prstGeom>
        </p:spPr>
      </p:pic>
      <p:pic>
        <p:nvPicPr>
          <p:cNvPr id="7" name="Picture 4" descr="girl al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43" y="1372582"/>
            <a:ext cx="3949692" cy="303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79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fontAlgn="t">
              <a:buNone/>
            </a:pPr>
            <a:endParaRPr lang="en-GB" sz="1600" dirty="0" smtClean="0">
              <a:solidFill>
                <a:srgbClr val="002060"/>
              </a:solidFill>
            </a:endParaRPr>
          </a:p>
          <a:p>
            <a:pPr marL="0" indent="0" fontAlgn="t">
              <a:buNone/>
            </a:pPr>
            <a:endParaRPr lang="en-GB" sz="1600" dirty="0">
              <a:solidFill>
                <a:srgbClr val="002060"/>
              </a:solidFill>
            </a:endParaRPr>
          </a:p>
          <a:p>
            <a:pPr marL="0" indent="0" fontAlgn="t">
              <a:buNone/>
            </a:pPr>
            <a:endParaRPr lang="en-GB" sz="1600" dirty="0" smtClean="0">
              <a:solidFill>
                <a:srgbClr val="002060"/>
              </a:solidFill>
            </a:endParaRPr>
          </a:p>
          <a:p>
            <a:pPr marL="0" indent="0" fontAlgn="t">
              <a:buNone/>
            </a:pPr>
            <a:endParaRPr lang="en-GB" sz="1600" dirty="0">
              <a:solidFill>
                <a:srgbClr val="002060"/>
              </a:solidFill>
            </a:endParaRPr>
          </a:p>
          <a:p>
            <a:pPr marL="0" indent="0" fontAlgn="t">
              <a:buNone/>
            </a:pPr>
            <a:endParaRPr lang="en-GB" sz="1600" dirty="0" smtClean="0">
              <a:solidFill>
                <a:srgbClr val="002060"/>
              </a:solidFill>
            </a:endParaRPr>
          </a:p>
          <a:p>
            <a:pPr marL="0" indent="0" fontAlgn="t">
              <a:buNone/>
            </a:pPr>
            <a:endParaRPr lang="en-GB" sz="1600" dirty="0">
              <a:solidFill>
                <a:srgbClr val="002060"/>
              </a:solidFill>
            </a:endParaRPr>
          </a:p>
          <a:p>
            <a:pPr marL="0" indent="0" fontAlgn="t">
              <a:buNone/>
            </a:pPr>
            <a:endParaRPr lang="en-GB" sz="1600" dirty="0" smtClean="0">
              <a:solidFill>
                <a:srgbClr val="002060"/>
              </a:solidFill>
            </a:endParaRPr>
          </a:p>
          <a:p>
            <a:pPr marL="0" indent="0" fontAlgn="t">
              <a:buNone/>
            </a:pPr>
            <a:endParaRPr lang="en-GB" sz="1600" dirty="0">
              <a:solidFill>
                <a:srgbClr val="002060"/>
              </a:solidFill>
            </a:endParaRPr>
          </a:p>
          <a:p>
            <a:pPr marL="0" indent="0" fontAlgn="t">
              <a:buNone/>
            </a:pPr>
            <a:endParaRPr lang="en-GB" sz="1600" dirty="0" smtClean="0">
              <a:solidFill>
                <a:srgbClr val="002060"/>
              </a:solidFill>
            </a:endParaRPr>
          </a:p>
          <a:p>
            <a:pPr marL="0" indent="0" algn="ctr" fontAlgn="t">
              <a:buNone/>
            </a:pPr>
            <a:endParaRPr lang="en-GB" sz="1600" dirty="0">
              <a:solidFill>
                <a:srgbClr val="002060"/>
              </a:solidFill>
            </a:endParaRPr>
          </a:p>
          <a:p>
            <a:pPr marL="0" indent="0" algn="ctr" fontAlgn="t">
              <a:buNone/>
            </a:pPr>
            <a:r>
              <a:rPr lang="en-GB" sz="2000" b="1" dirty="0" smtClean="0">
                <a:solidFill>
                  <a:srgbClr val="002060"/>
                </a:solidFill>
                <a:hlinkClick r:id="rId2"/>
              </a:rPr>
              <a:t>Audrey.May@educationscotland.gsi.gov.uk</a:t>
            </a:r>
            <a:endParaRPr lang="en-GB" sz="2000" b="1" dirty="0" smtClean="0">
              <a:solidFill>
                <a:srgbClr val="002060"/>
              </a:solidFill>
            </a:endParaRPr>
          </a:p>
          <a:p>
            <a:pPr marL="0" indent="0" algn="ctr" fontAlgn="t">
              <a:buNone/>
            </a:pPr>
            <a:r>
              <a:rPr lang="en-GB" sz="2000" u="sng" dirty="0" smtClean="0">
                <a:solidFill>
                  <a:srgbClr val="002060"/>
                </a:solidFill>
                <a:hlinkClick r:id="rId3"/>
              </a:rPr>
              <a:t>www.educationscotland.gov.uk</a:t>
            </a:r>
            <a:r>
              <a:rPr lang="en-GB" sz="2000" dirty="0">
                <a:solidFill>
                  <a:srgbClr val="002060"/>
                </a:solidFill>
              </a:rPr>
              <a:t> </a:t>
            </a:r>
          </a:p>
          <a:p>
            <a:pPr marL="0" indent="0" algn="ctr" fontAlgn="t">
              <a:buNone/>
            </a:pPr>
            <a:r>
              <a:rPr lang="en-GB" sz="2000" u="sng" dirty="0" smtClean="0">
                <a:solidFill>
                  <a:srgbClr val="002060"/>
                </a:solidFill>
                <a:hlinkClick r:id="rId4"/>
              </a:rPr>
              <a:t>http</a:t>
            </a:r>
            <a:r>
              <a:rPr lang="en-GB" sz="2000" u="sng" dirty="0">
                <a:solidFill>
                  <a:srgbClr val="002060"/>
                </a:solidFill>
                <a:hlinkClick r:id="rId4"/>
              </a:rPr>
              <a:t>://</a:t>
            </a:r>
            <a:r>
              <a:rPr lang="en-GB" sz="2000" u="sng" dirty="0" smtClean="0">
                <a:solidFill>
                  <a:srgbClr val="002060"/>
                </a:solidFill>
                <a:hlinkClick r:id="rId4"/>
              </a:rPr>
              <a:t>bit.ly/saccommunity</a:t>
            </a:r>
            <a:r>
              <a:rPr lang="en-GB" sz="2000" dirty="0">
                <a:solidFill>
                  <a:srgbClr val="002060"/>
                </a:solidFill>
              </a:rPr>
              <a:t> </a:t>
            </a:r>
            <a:r>
              <a:rPr lang="en-GB" sz="2000" dirty="0" smtClean="0">
                <a:solidFill>
                  <a:srgbClr val="002060"/>
                </a:solidFill>
              </a:rPr>
              <a:t>  </a:t>
            </a:r>
          </a:p>
          <a:p>
            <a:pPr algn="ctr" fontAlgn="t"/>
            <a:r>
              <a:rPr lang="en-GB" dirty="0">
                <a:solidFill>
                  <a:srgbClr val="002060"/>
                </a:solidFill>
              </a:rPr>
              <a:t>Twitter - @</a:t>
            </a:r>
            <a:r>
              <a:rPr lang="en-GB" dirty="0" err="1">
                <a:solidFill>
                  <a:srgbClr val="002060"/>
                </a:solidFill>
              </a:rPr>
              <a:t>EdsAttaindundee</a:t>
            </a:r>
            <a:endParaRPr lang="en-GB" sz="2000" dirty="0" smtClean="0">
              <a:solidFill>
                <a:srgbClr val="00206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16" y="1665665"/>
            <a:ext cx="6816757" cy="2577164"/>
          </a:xfrm>
          <a:prstGeom prst="rect">
            <a:avLst/>
          </a:prstGeom>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1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59" y="203192"/>
            <a:ext cx="6952345" cy="297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771" y="3764672"/>
            <a:ext cx="11161485" cy="3477875"/>
          </a:xfrm>
          <a:prstGeom prst="rect">
            <a:avLst/>
          </a:prstGeom>
          <a:noFill/>
        </p:spPr>
        <p:txBody>
          <a:bodyPr wrap="square" rtlCol="0">
            <a:spAutoFit/>
          </a:bodyPr>
          <a:lstStyle/>
          <a:p>
            <a:pPr algn="ctr" fontAlgn="t"/>
            <a:r>
              <a:rPr lang="en-GB" sz="3600" b="1" dirty="0" smtClean="0">
                <a:solidFill>
                  <a:srgbClr val="002060"/>
                </a:solidFill>
              </a:rPr>
              <a:t>Leadership for Equity</a:t>
            </a:r>
          </a:p>
          <a:p>
            <a:pPr algn="ctr" fontAlgn="t"/>
            <a:endParaRPr lang="en-GB" sz="3600" b="1" dirty="0" smtClean="0">
              <a:solidFill>
                <a:srgbClr val="002060"/>
              </a:solidFill>
            </a:endParaRPr>
          </a:p>
          <a:p>
            <a:pPr algn="ctr" fontAlgn="t"/>
            <a:r>
              <a:rPr lang="en-GB" sz="3600" b="1" dirty="0" smtClean="0">
                <a:solidFill>
                  <a:srgbClr val="002060"/>
                </a:solidFill>
              </a:rPr>
              <a:t>National Context / Dundee Context </a:t>
            </a:r>
          </a:p>
          <a:p>
            <a:pPr algn="ctr" fontAlgn="t"/>
            <a:endParaRPr lang="en-GB" sz="3600" b="1" dirty="0" smtClean="0">
              <a:solidFill>
                <a:srgbClr val="002060"/>
              </a:solidFill>
            </a:endParaRPr>
          </a:p>
          <a:p>
            <a:pPr algn="ctr" fontAlgn="t"/>
            <a:r>
              <a:rPr lang="en-GB" sz="3600" b="1" dirty="0" smtClean="0">
                <a:solidFill>
                  <a:srgbClr val="002060"/>
                </a:solidFill>
              </a:rPr>
              <a:t>February 2016</a:t>
            </a:r>
          </a:p>
          <a:p>
            <a:pPr algn="ctr" fontAlgn="t"/>
            <a:r>
              <a:rPr lang="en-GB" sz="4000" b="1" dirty="0" smtClean="0">
                <a:solidFill>
                  <a:srgbClr val="002060"/>
                </a:solidFill>
              </a:rPr>
              <a:t> </a:t>
            </a:r>
            <a:endParaRPr lang="en-GB" sz="4000" dirty="0">
              <a:solidFill>
                <a:srgbClr val="002060"/>
              </a:solidFill>
            </a:endParaRPr>
          </a:p>
        </p:txBody>
      </p:sp>
    </p:spTree>
    <p:extLst>
      <p:ext uri="{BB962C8B-B14F-4D97-AF65-F5344CB8AC3E}">
        <p14:creationId xmlns:p14="http://schemas.microsoft.com/office/powerpoint/2010/main" val="364775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59" y="203192"/>
            <a:ext cx="6952345" cy="297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771" y="4359746"/>
            <a:ext cx="11161485" cy="2431435"/>
          </a:xfrm>
          <a:prstGeom prst="rect">
            <a:avLst/>
          </a:prstGeom>
          <a:noFill/>
        </p:spPr>
        <p:txBody>
          <a:bodyPr wrap="square" rtlCol="0">
            <a:spAutoFit/>
          </a:bodyPr>
          <a:lstStyle/>
          <a:p>
            <a:pPr algn="ctr" fontAlgn="t"/>
            <a:r>
              <a:rPr lang="en-GB" sz="3600" b="1" dirty="0" smtClean="0">
                <a:solidFill>
                  <a:srgbClr val="002060"/>
                </a:solidFill>
              </a:rPr>
              <a:t>What </a:t>
            </a:r>
            <a:r>
              <a:rPr lang="en-GB" sz="3600" b="1" dirty="0">
                <a:solidFill>
                  <a:srgbClr val="002060"/>
                </a:solidFill>
              </a:rPr>
              <a:t>is Leadership </a:t>
            </a:r>
            <a:r>
              <a:rPr lang="en-GB" sz="3600" b="1" dirty="0" smtClean="0">
                <a:solidFill>
                  <a:srgbClr val="002060"/>
                </a:solidFill>
              </a:rPr>
              <a:t>for Equity?</a:t>
            </a:r>
          </a:p>
          <a:p>
            <a:pPr algn="ctr" fontAlgn="t"/>
            <a:r>
              <a:rPr lang="en-GB" sz="3600" b="1" dirty="0" smtClean="0">
                <a:solidFill>
                  <a:srgbClr val="002060"/>
                </a:solidFill>
              </a:rPr>
              <a:t> </a:t>
            </a:r>
          </a:p>
          <a:p>
            <a:pPr algn="ctr" fontAlgn="t"/>
            <a:endParaRPr lang="en-GB" sz="3600" b="1" dirty="0" smtClean="0">
              <a:solidFill>
                <a:srgbClr val="002060"/>
              </a:solidFill>
            </a:endParaRPr>
          </a:p>
          <a:p>
            <a:pPr algn="ctr" fontAlgn="t"/>
            <a:r>
              <a:rPr lang="en-GB" sz="4000" b="1" dirty="0" smtClean="0">
                <a:solidFill>
                  <a:srgbClr val="002060"/>
                </a:solidFill>
              </a:rPr>
              <a:t> </a:t>
            </a:r>
            <a:endParaRPr lang="en-GB" sz="4000" dirty="0">
              <a:solidFill>
                <a:srgbClr val="002060"/>
              </a:solidFill>
            </a:endParaRPr>
          </a:p>
        </p:txBody>
      </p:sp>
    </p:spTree>
    <p:extLst>
      <p:ext uri="{BB962C8B-B14F-4D97-AF65-F5344CB8AC3E}">
        <p14:creationId xmlns:p14="http://schemas.microsoft.com/office/powerpoint/2010/main" val="410777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 National context</a:t>
            </a:r>
            <a:endParaRPr lang="en-GB" sz="2800" b="1" dirty="0"/>
          </a:p>
        </p:txBody>
      </p:sp>
      <p:sp>
        <p:nvSpPr>
          <p:cNvPr id="2" name="Rectangle 1"/>
          <p:cNvSpPr/>
          <p:nvPr/>
        </p:nvSpPr>
        <p:spPr>
          <a:xfrm>
            <a:off x="1436914" y="2141746"/>
            <a:ext cx="8839200" cy="3170099"/>
          </a:xfrm>
          <a:prstGeom prst="rect">
            <a:avLst/>
          </a:prstGeom>
        </p:spPr>
        <p:txBody>
          <a:bodyPr wrap="square">
            <a:spAutoFit/>
          </a:bodyPr>
          <a:lstStyle/>
          <a:p>
            <a:r>
              <a:rPr lang="en-GB" sz="2000" b="1" dirty="0"/>
              <a:t>E</a:t>
            </a:r>
            <a:r>
              <a:rPr lang="en-GB" sz="2000" b="1" dirty="0" smtClean="0"/>
              <a:t>veryone </a:t>
            </a:r>
            <a:r>
              <a:rPr lang="en-GB" sz="2000" b="1" dirty="0"/>
              <a:t>who works for Education </a:t>
            </a:r>
            <a:r>
              <a:rPr lang="en-GB" sz="2000" b="1" dirty="0" smtClean="0"/>
              <a:t>in Scotland </a:t>
            </a:r>
            <a:r>
              <a:rPr lang="en-GB" sz="2000" b="1" dirty="0"/>
              <a:t>has a role to play in the Scottish Attainment Challenge.</a:t>
            </a:r>
          </a:p>
          <a:p>
            <a:r>
              <a:rPr lang="en-GB" sz="2000" b="1" dirty="0"/>
              <a:t> </a:t>
            </a:r>
          </a:p>
          <a:p>
            <a:r>
              <a:rPr lang="en-GB" sz="2000" b="1" dirty="0"/>
              <a:t>Launched in 2015 by the First Minister, the Challenge aims to raise the attainment of children and young people living in deprived areas in order to close the equity gap, and to increase attainment overall.</a:t>
            </a:r>
          </a:p>
          <a:p>
            <a:r>
              <a:rPr lang="en-GB" sz="2000" b="1" dirty="0"/>
              <a:t> </a:t>
            </a:r>
          </a:p>
          <a:p>
            <a:r>
              <a:rPr lang="en-GB" sz="2000" b="1" dirty="0"/>
              <a:t>Education Scotland is working with colleagues in Scottish Government to take forward the  Scottish Attainment Challenge.</a:t>
            </a:r>
          </a:p>
          <a:p>
            <a:r>
              <a:rPr lang="en-GB" sz="2000" b="1" dirty="0"/>
              <a:t> </a:t>
            </a:r>
            <a:endParaRPr lang="en-GB" sz="2000" b="1" dirty="0">
              <a:effectLst/>
            </a:endParaRPr>
          </a:p>
        </p:txBody>
      </p:sp>
    </p:spTree>
    <p:extLst>
      <p:ext uri="{BB962C8B-B14F-4D97-AF65-F5344CB8AC3E}">
        <p14:creationId xmlns:p14="http://schemas.microsoft.com/office/powerpoint/2010/main" val="2927546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 Dundee</a:t>
            </a:r>
            <a:endParaRPr lang="en-GB" sz="2800" b="1" dirty="0"/>
          </a:p>
        </p:txBody>
      </p:sp>
      <p:sp>
        <p:nvSpPr>
          <p:cNvPr id="2" name="Rectangle 1"/>
          <p:cNvSpPr/>
          <p:nvPr/>
        </p:nvSpPr>
        <p:spPr>
          <a:xfrm>
            <a:off x="261257" y="1742471"/>
            <a:ext cx="11437263" cy="4431983"/>
          </a:xfrm>
          <a:prstGeom prst="rect">
            <a:avLst/>
          </a:prstGeom>
        </p:spPr>
        <p:txBody>
          <a:bodyPr wrap="square">
            <a:spAutoFit/>
          </a:bodyPr>
          <a:lstStyle/>
          <a:p>
            <a:r>
              <a:rPr lang="en-GB" sz="2000" b="1" dirty="0" smtClean="0"/>
              <a:t>1.6  </a:t>
            </a:r>
            <a:r>
              <a:rPr lang="en-GB" sz="2400" b="1" dirty="0" smtClean="0"/>
              <a:t>Leadership</a:t>
            </a:r>
            <a:endParaRPr lang="en-GB" sz="2400" dirty="0"/>
          </a:p>
          <a:p>
            <a:r>
              <a:rPr lang="en-GB" sz="2400" b="1" dirty="0"/>
              <a:t> </a:t>
            </a:r>
            <a:endParaRPr lang="en-GB" sz="2400" dirty="0"/>
          </a:p>
          <a:p>
            <a:r>
              <a:rPr lang="en-GB" sz="2400" dirty="0"/>
              <a:t>Strong and effective leadership permeates all our plans for raising attainment.  The plans identify the importance of lead professionals:</a:t>
            </a:r>
          </a:p>
          <a:p>
            <a:r>
              <a:rPr lang="en-GB" sz="2400" dirty="0"/>
              <a:t> </a:t>
            </a:r>
            <a:endParaRPr lang="en-GB" sz="2400" dirty="0" smtClean="0"/>
          </a:p>
          <a:p>
            <a:pPr marL="342900" lvl="0" indent="-342900">
              <a:buFont typeface="Arial" pitchFamily="34" charset="0"/>
              <a:buChar char="•"/>
            </a:pPr>
            <a:r>
              <a:rPr lang="en-GB" sz="2400" dirty="0" smtClean="0"/>
              <a:t>to deliver professional development </a:t>
            </a:r>
          </a:p>
          <a:p>
            <a:pPr marL="342900" lvl="0" indent="-342900">
              <a:buFont typeface="Arial" pitchFamily="34" charset="0"/>
              <a:buChar char="•"/>
            </a:pPr>
            <a:r>
              <a:rPr lang="en-GB" sz="2400" dirty="0" smtClean="0"/>
              <a:t>to work with Head Teachers and staff in schools to analyse their data rigorously</a:t>
            </a:r>
          </a:p>
          <a:p>
            <a:pPr marL="342900" lvl="0" indent="-342900">
              <a:buFont typeface="Arial" pitchFamily="34" charset="0"/>
              <a:buChar char="•"/>
            </a:pPr>
            <a:r>
              <a:rPr lang="en-GB" sz="2400" dirty="0" smtClean="0"/>
              <a:t>to facilitate and support Professional Learning Communities and Alliance models</a:t>
            </a:r>
          </a:p>
          <a:p>
            <a:pPr marL="342900" lvl="0" indent="-342900">
              <a:buFont typeface="Arial" pitchFamily="34" charset="0"/>
              <a:buChar char="•"/>
            </a:pPr>
            <a:r>
              <a:rPr lang="en-GB" sz="2400" dirty="0" smtClean="0"/>
              <a:t>to evaluate, analyse and review the impact of initiatives</a:t>
            </a:r>
          </a:p>
          <a:p>
            <a:pPr marL="342900" lvl="0" indent="-342900">
              <a:buFont typeface="Arial" pitchFamily="34" charset="0"/>
              <a:buChar char="•"/>
            </a:pPr>
            <a:r>
              <a:rPr lang="en-GB" sz="2400" dirty="0" smtClean="0"/>
              <a:t>offer coaching and mentoring support</a:t>
            </a:r>
          </a:p>
          <a:p>
            <a:pPr marL="342900" lvl="0" indent="-342900">
              <a:buFont typeface="Arial" pitchFamily="34" charset="0"/>
              <a:buChar char="•"/>
            </a:pPr>
            <a:r>
              <a:rPr lang="en-GB" sz="2400" dirty="0" smtClean="0"/>
              <a:t>to continue to develop high quality leadership</a:t>
            </a:r>
          </a:p>
          <a:p>
            <a:r>
              <a:rPr lang="en-GB" dirty="0" smtClean="0"/>
              <a:t> </a:t>
            </a:r>
            <a:endParaRPr lang="en-GB" dirty="0"/>
          </a:p>
        </p:txBody>
      </p:sp>
    </p:spTree>
    <p:extLst>
      <p:ext uri="{BB962C8B-B14F-4D97-AF65-F5344CB8AC3E}">
        <p14:creationId xmlns:p14="http://schemas.microsoft.com/office/powerpoint/2010/main" val="292754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337" y="269549"/>
            <a:ext cx="3692812" cy="139611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56" y="6228944"/>
            <a:ext cx="2208245"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p:cNvSpPr>
            <a:spLocks noGrp="1"/>
          </p:cNvSpPr>
          <p:nvPr>
            <p:ph type="title"/>
          </p:nvPr>
        </p:nvSpPr>
        <p:spPr>
          <a:xfrm>
            <a:off x="239349" y="405264"/>
            <a:ext cx="6720747" cy="1143000"/>
          </a:xfrm>
        </p:spPr>
        <p:txBody>
          <a:bodyPr/>
          <a:lstStyle/>
          <a:p>
            <a:r>
              <a:rPr lang="en-GB" altLang="en-US" sz="2800" b="1" dirty="0" smtClean="0">
                <a:ea typeface="ＭＳ Ｐゴシック" pitchFamily="-101" charset="-128"/>
              </a:rPr>
              <a:t>Closing </a:t>
            </a:r>
            <a:r>
              <a:rPr lang="en-GB" altLang="en-US" sz="2800" b="1" dirty="0">
                <a:ea typeface="ＭＳ Ｐゴシック" pitchFamily="-101" charset="-128"/>
              </a:rPr>
              <a:t>the </a:t>
            </a:r>
            <a:r>
              <a:rPr lang="en-GB" altLang="en-US" sz="2800" b="1" dirty="0" smtClean="0">
                <a:ea typeface="ＭＳ Ｐゴシック" pitchFamily="-101" charset="-128"/>
              </a:rPr>
              <a:t>Poverty Related Attainment Gap </a:t>
            </a:r>
            <a:r>
              <a:rPr lang="en-GB" altLang="en-US" sz="2800" dirty="0">
                <a:ea typeface="ＭＳ Ｐゴシック" pitchFamily="-101" charset="-128"/>
              </a:rPr>
              <a:t>-</a:t>
            </a:r>
            <a:r>
              <a:rPr lang="en-GB" altLang="en-US" sz="2800" b="1" dirty="0" smtClean="0">
                <a:ea typeface="ＭＳ Ｐゴシック" pitchFamily="-101" charset="-128"/>
              </a:rPr>
              <a:t> Dundee</a:t>
            </a:r>
            <a:endParaRPr lang="en-GB" sz="2800" b="1" dirty="0"/>
          </a:p>
        </p:txBody>
      </p:sp>
      <p:sp>
        <p:nvSpPr>
          <p:cNvPr id="2" name="Rectangle 1"/>
          <p:cNvSpPr/>
          <p:nvPr/>
        </p:nvSpPr>
        <p:spPr>
          <a:xfrm>
            <a:off x="261257" y="1684415"/>
            <a:ext cx="11437263" cy="3785652"/>
          </a:xfrm>
          <a:prstGeom prst="rect">
            <a:avLst/>
          </a:prstGeom>
        </p:spPr>
        <p:txBody>
          <a:bodyPr wrap="square">
            <a:spAutoFit/>
          </a:bodyPr>
          <a:lstStyle/>
          <a:p>
            <a:endParaRPr lang="en-GB" sz="2400" dirty="0"/>
          </a:p>
          <a:p>
            <a:r>
              <a:rPr lang="en-GB" sz="2400" dirty="0"/>
              <a:t>The plans also recognised the importance of Head Teachers and school staff to develop leadership to:</a:t>
            </a:r>
          </a:p>
          <a:p>
            <a:r>
              <a:rPr lang="en-GB" sz="2400" dirty="0"/>
              <a:t> </a:t>
            </a:r>
          </a:p>
          <a:p>
            <a:pPr marL="342900" lvl="0" indent="-342900">
              <a:buFont typeface="Arial" pitchFamily="34" charset="0"/>
              <a:buChar char="•"/>
            </a:pPr>
            <a:r>
              <a:rPr lang="en-GB" sz="2400" dirty="0"/>
              <a:t>know how </a:t>
            </a:r>
            <a:r>
              <a:rPr lang="en-GB" sz="2400" dirty="0" smtClean="0"/>
              <a:t>pupils are progressing through </a:t>
            </a:r>
            <a:r>
              <a:rPr lang="en-GB" sz="2400" dirty="0"/>
              <a:t>rigorous analysis of data</a:t>
            </a:r>
          </a:p>
          <a:p>
            <a:pPr marL="342900" lvl="0" indent="-342900">
              <a:buFont typeface="Arial" pitchFamily="34" charset="0"/>
              <a:buChar char="•"/>
            </a:pPr>
            <a:r>
              <a:rPr lang="en-GB" sz="2400" dirty="0"/>
              <a:t>deliver outcomes and </a:t>
            </a:r>
            <a:r>
              <a:rPr lang="en-GB" sz="2400" dirty="0" smtClean="0"/>
              <a:t>evaluate </a:t>
            </a:r>
            <a:r>
              <a:rPr lang="en-GB" sz="2400" dirty="0"/>
              <a:t>impact</a:t>
            </a:r>
          </a:p>
          <a:p>
            <a:pPr marL="342900" lvl="0" indent="-342900">
              <a:buFont typeface="Arial" pitchFamily="34" charset="0"/>
              <a:buChar char="•"/>
            </a:pPr>
            <a:r>
              <a:rPr lang="en-GB" sz="2400" dirty="0"/>
              <a:t>engage in professional learning</a:t>
            </a:r>
          </a:p>
          <a:p>
            <a:pPr marL="342900" lvl="0" indent="-342900">
              <a:buFont typeface="Arial" pitchFamily="34" charset="0"/>
              <a:buChar char="•"/>
            </a:pPr>
            <a:r>
              <a:rPr lang="en-GB" sz="2400" dirty="0"/>
              <a:t>engage in Action Learning </a:t>
            </a:r>
            <a:r>
              <a:rPr lang="en-GB" sz="2400" dirty="0" smtClean="0"/>
              <a:t>Sets/Research </a:t>
            </a:r>
            <a:r>
              <a:rPr lang="en-GB" sz="2400" dirty="0"/>
              <a:t>and Professional Learning Communities</a:t>
            </a:r>
          </a:p>
          <a:p>
            <a:pPr marL="342900" lvl="0" indent="-342900">
              <a:buFont typeface="Arial" pitchFamily="34" charset="0"/>
              <a:buChar char="•"/>
            </a:pPr>
            <a:r>
              <a:rPr lang="en-GB" sz="2400" dirty="0"/>
              <a:t>link intervention to research</a:t>
            </a:r>
          </a:p>
        </p:txBody>
      </p:sp>
    </p:spTree>
    <p:extLst>
      <p:ext uri="{BB962C8B-B14F-4D97-AF65-F5344CB8AC3E}">
        <p14:creationId xmlns:p14="http://schemas.microsoft.com/office/powerpoint/2010/main" val="19691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obertOwe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55E000-1DD9-4362-A8C4-9AF134860879}"/>
</file>

<file path=customXml/itemProps2.xml><?xml version="1.0" encoding="utf-8"?>
<ds:datastoreItem xmlns:ds="http://schemas.openxmlformats.org/officeDocument/2006/customXml" ds:itemID="{FE75B553-2AE0-4B0C-913C-4B15DEBD22D7}"/>
</file>

<file path=customXml/itemProps3.xml><?xml version="1.0" encoding="utf-8"?>
<ds:datastoreItem xmlns:ds="http://schemas.openxmlformats.org/officeDocument/2006/customXml" ds:itemID="{D7967039-C71A-4B84-9858-0728C216CC08}"/>
</file>

<file path=docProps/app.xml><?xml version="1.0" encoding="utf-8"?>
<Properties xmlns="http://schemas.openxmlformats.org/officeDocument/2006/extended-properties" xmlns:vt="http://schemas.openxmlformats.org/officeDocument/2006/docPropsVTypes">
  <Template/>
  <TotalTime>4700</TotalTime>
  <Words>2762</Words>
  <Application>Microsoft Office PowerPoint</Application>
  <PresentationFormat>Custom</PresentationFormat>
  <Paragraphs>494</Paragraphs>
  <Slides>46</Slides>
  <Notes>35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3. Education Scotland Powerpoint Final</vt:lpstr>
      <vt:lpstr>RobertOwen</vt:lpstr>
      <vt:lpstr>PowerPoint Presentation</vt:lpstr>
      <vt:lpstr>PowerPoint Presentation</vt:lpstr>
      <vt:lpstr>Dundee</vt:lpstr>
      <vt:lpstr>Closing the Poverty Related Attainment Gap in Dundee</vt:lpstr>
      <vt:lpstr>PowerPoint Presentation</vt:lpstr>
      <vt:lpstr>PowerPoint Presentation</vt:lpstr>
      <vt:lpstr>Closing the Poverty Related Attainment Gap - National context</vt:lpstr>
      <vt:lpstr>Closing the Poverty Related Attainment Gap - Dundee</vt:lpstr>
      <vt:lpstr>Closing the Poverty Related Attainment Gap - Dundee</vt:lpstr>
      <vt:lpstr>Closing the Poverty Related Attainment Gap - GTCS</vt:lpstr>
      <vt:lpstr>Closing the Poverty related Attainment Gap</vt:lpstr>
      <vt:lpstr>OECD December 2015  Equity and closing the gap</vt:lpstr>
      <vt:lpstr>Our recommendations</vt:lpstr>
      <vt:lpstr>Building on ‘Improving Schools in Scotland: An OECD Perspective’, December 2015</vt:lpstr>
      <vt:lpstr> The National Improvement Framework - vision </vt:lpstr>
      <vt:lpstr>National Improvement Framework </vt:lpstr>
      <vt:lpstr>Driver of improvement : School leadership</vt:lpstr>
      <vt:lpstr> School leadership  </vt:lpstr>
      <vt:lpstr>PowerPoint Presentation</vt:lpstr>
      <vt:lpstr>PowerPoint Presentation</vt:lpstr>
      <vt:lpstr>PowerPoint Presentation</vt:lpstr>
      <vt:lpstr>PowerPoint Presentation</vt:lpstr>
      <vt:lpstr>PowerPoint Presentation</vt:lpstr>
      <vt:lpstr>PowerPoint Presentation</vt:lpstr>
      <vt:lpstr>Closing the Poverty Related Attainment Gap</vt:lpstr>
      <vt:lpstr>PowerPoint Presentation</vt:lpstr>
      <vt:lpstr>PowerPoint Presentation</vt:lpstr>
      <vt:lpstr>Closing the Poverty Related Attainment Gap</vt:lpstr>
      <vt:lpstr>PowerPoint Presentation</vt:lpstr>
      <vt:lpstr> The importance of learning and teaching </vt:lpstr>
      <vt:lpstr>The importance of TEACHERS</vt:lpstr>
      <vt:lpstr>PowerPoint Presentation</vt:lpstr>
      <vt:lpstr>Closing the Poverty Related Attainment Gap</vt:lpstr>
      <vt:lpstr>Closing the Poverty Related Attainment Gap</vt:lpstr>
      <vt:lpstr>Closing the Poverty Related Attainment Gap- partnerships</vt:lpstr>
      <vt:lpstr>Closing the Poverty Related Attainment Gap – The London Challenge</vt:lpstr>
      <vt:lpstr>Closing the Poverty Related Attainment Gap in Dundee – Year 2</vt:lpstr>
      <vt:lpstr>Closing the Poverty Related Attainment Gap in Dundee – Year 2</vt:lpstr>
      <vt:lpstr>Closing the Poverty Related Attainment Gap in Dundee – Year 2</vt:lpstr>
      <vt:lpstr>Closing the Poverty Related Attainment Gap</vt:lpstr>
      <vt:lpstr>Closing the Poverty Related Attainment Gap</vt:lpstr>
      <vt:lpstr>Some first steps……</vt:lpstr>
      <vt:lpstr>What will outstanding school leaders in Dundee  focus on in Year 2 of the SAC?</vt:lpstr>
      <vt:lpstr>What will outstanding school leaders in Dundee  focus on in Year 2 of the SAC?</vt:lpstr>
      <vt:lpstr>Every school is thinking about their gaps…..</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Dundee Leadership for Equity</dc:title>
  <dc:creator>Fiona Andrew</dc:creator>
  <cp:lastModifiedBy>u417677</cp:lastModifiedBy>
  <cp:revision>230</cp:revision>
  <cp:lastPrinted>2015-09-10T12:57:29Z</cp:lastPrinted>
  <dcterms:created xsi:type="dcterms:W3CDTF">2014-01-17T15:23:54Z</dcterms:created>
  <dcterms:modified xsi:type="dcterms:W3CDTF">2016-12-08T17:22:05Z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