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58" r:id="rId6"/>
    <p:sldId id="277" r:id="rId7"/>
    <p:sldId id="278" r:id="rId8"/>
    <p:sldId id="257" r:id="rId9"/>
    <p:sldId id="281" r:id="rId10"/>
    <p:sldId id="280" r:id="rId11"/>
    <p:sldId id="275" r:id="rId12"/>
    <p:sldId id="276" r:id="rId13"/>
    <p:sldId id="271" r:id="rId14"/>
    <p:sldId id="268" r:id="rId15"/>
    <p:sldId id="256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D74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8" autoAdjust="0"/>
    <p:restoredTop sz="94559"/>
  </p:normalViewPr>
  <p:slideViewPr>
    <p:cSldViewPr snapToGrid="0" snapToObjects="1">
      <p:cViewPr varScale="1">
        <p:scale>
          <a:sx n="73" d="100"/>
          <a:sy n="73" d="100"/>
        </p:scale>
        <p:origin x="6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22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92FB3-D9EE-4554-AF2C-43FB6017E32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FD2166-B57E-48F8-B1A5-3E725AB2CC0B}">
      <dgm:prSet phldrT="[Text]" custT="1"/>
      <dgm:spPr/>
      <dgm:t>
        <a:bodyPr/>
        <a:lstStyle/>
        <a:p>
          <a:r>
            <a:rPr lang="en-GB" sz="2400" b="1" dirty="0" smtClean="0"/>
            <a:t>Housing</a:t>
          </a:r>
          <a:endParaRPr lang="en-GB" sz="2400" b="1" dirty="0"/>
        </a:p>
      </dgm:t>
    </dgm:pt>
    <dgm:pt modelId="{E317AC8E-2B0A-4136-8BB0-B81A6B6C59FA}" type="parTrans" cxnId="{929D6E27-1BF0-4674-A9A9-B25AC1B7E078}">
      <dgm:prSet/>
      <dgm:spPr>
        <a:noFill/>
      </dgm:spPr>
      <dgm:t>
        <a:bodyPr/>
        <a:lstStyle/>
        <a:p>
          <a:endParaRPr lang="en-GB"/>
        </a:p>
      </dgm:t>
    </dgm:pt>
    <dgm:pt modelId="{642229B2-0C4C-40BA-9F67-D575934A46BD}" type="sibTrans" cxnId="{929D6E27-1BF0-4674-A9A9-B25AC1B7E078}">
      <dgm:prSet/>
      <dgm:spPr/>
      <dgm:t>
        <a:bodyPr/>
        <a:lstStyle/>
        <a:p>
          <a:endParaRPr lang="en-GB"/>
        </a:p>
      </dgm:t>
    </dgm:pt>
    <dgm:pt modelId="{9B1AE599-2EC8-46B8-9752-368C8F29F9EA}">
      <dgm:prSet custT="1"/>
      <dgm:spPr/>
      <dgm:t>
        <a:bodyPr/>
        <a:lstStyle/>
        <a:p>
          <a:r>
            <a:rPr lang="en-GB" sz="2400" b="1" dirty="0" smtClean="0"/>
            <a:t>Employability and Welfare Benefits</a:t>
          </a:r>
          <a:endParaRPr lang="en-GB" sz="2400" b="1" dirty="0"/>
        </a:p>
      </dgm:t>
    </dgm:pt>
    <dgm:pt modelId="{10F64866-3238-401E-9680-61D2B2896D0F}" type="parTrans" cxnId="{684A530B-F9B4-4B2B-B921-A92E2211EFCE}">
      <dgm:prSet/>
      <dgm:spPr>
        <a:noFill/>
      </dgm:spPr>
      <dgm:t>
        <a:bodyPr/>
        <a:lstStyle/>
        <a:p>
          <a:endParaRPr lang="en-GB"/>
        </a:p>
      </dgm:t>
    </dgm:pt>
    <dgm:pt modelId="{CC081082-6750-4FEE-8E99-590B714C7676}" type="sibTrans" cxnId="{684A530B-F9B4-4B2B-B921-A92E2211EFCE}">
      <dgm:prSet/>
      <dgm:spPr/>
      <dgm:t>
        <a:bodyPr/>
        <a:lstStyle/>
        <a:p>
          <a:endParaRPr lang="en-GB"/>
        </a:p>
      </dgm:t>
    </dgm:pt>
    <dgm:pt modelId="{521ED3F8-B96B-4B7B-A687-190BDECA93B2}">
      <dgm:prSet custT="1"/>
      <dgm:spPr/>
      <dgm:t>
        <a:bodyPr/>
        <a:lstStyle/>
        <a:p>
          <a:r>
            <a:rPr lang="en-GB" sz="2400" b="1" dirty="0" smtClean="0"/>
            <a:t>Health</a:t>
          </a:r>
          <a:endParaRPr lang="en-GB" sz="2400" b="1" dirty="0"/>
        </a:p>
      </dgm:t>
    </dgm:pt>
    <dgm:pt modelId="{D4F77C86-16AA-41D9-8056-3E0CA618995C}" type="parTrans" cxnId="{B7CA107C-FD1C-47DE-B3C0-FDCCA3C2762C}">
      <dgm:prSet/>
      <dgm:spPr>
        <a:noFill/>
      </dgm:spPr>
      <dgm:t>
        <a:bodyPr/>
        <a:lstStyle/>
        <a:p>
          <a:endParaRPr lang="en-GB"/>
        </a:p>
      </dgm:t>
    </dgm:pt>
    <dgm:pt modelId="{E2EDA8AD-76C9-48BA-AC4B-4BAF883D54C2}" type="sibTrans" cxnId="{B7CA107C-FD1C-47DE-B3C0-FDCCA3C2762C}">
      <dgm:prSet/>
      <dgm:spPr/>
      <dgm:t>
        <a:bodyPr/>
        <a:lstStyle/>
        <a:p>
          <a:endParaRPr lang="en-GB"/>
        </a:p>
      </dgm:t>
    </dgm:pt>
    <dgm:pt modelId="{9D12CEEF-7E52-4039-8B0A-E3B17DCC5591}">
      <dgm:prSet custT="1"/>
      <dgm:spPr/>
      <dgm:t>
        <a:bodyPr/>
        <a:lstStyle/>
        <a:p>
          <a:r>
            <a:rPr lang="en-GB" sz="2400" b="1" dirty="0"/>
            <a:t>Communities and Social Connection</a:t>
          </a:r>
        </a:p>
      </dgm:t>
    </dgm:pt>
    <dgm:pt modelId="{C139AE48-CD57-4581-ABCB-E4BFD908FB82}" type="parTrans" cxnId="{49337432-E522-4C1C-AEFF-4AEB7BAEAB29}">
      <dgm:prSet/>
      <dgm:spPr>
        <a:noFill/>
      </dgm:spPr>
      <dgm:t>
        <a:bodyPr/>
        <a:lstStyle/>
        <a:p>
          <a:endParaRPr lang="en-GB"/>
        </a:p>
      </dgm:t>
    </dgm:pt>
    <dgm:pt modelId="{3D3B328A-04CA-4DEE-A5FB-D7E56EEE4ED0}" type="sibTrans" cxnId="{49337432-E522-4C1C-AEFF-4AEB7BAEAB29}">
      <dgm:prSet/>
      <dgm:spPr/>
      <dgm:t>
        <a:bodyPr/>
        <a:lstStyle/>
        <a:p>
          <a:endParaRPr lang="en-GB"/>
        </a:p>
      </dgm:t>
    </dgm:pt>
    <dgm:pt modelId="{B5D35C79-98F9-47AD-BBBC-F69D5EEF308B}">
      <dgm:prSet phldrT="[Text]" custLinFactNeighborX="424" custLinFactNeighborY="212"/>
      <dgm:spPr/>
      <dgm:t>
        <a:bodyPr/>
        <a:lstStyle/>
        <a:p>
          <a:endParaRPr lang="en-GB"/>
        </a:p>
      </dgm:t>
    </dgm:pt>
    <dgm:pt modelId="{2700205A-F21A-4F0D-88C2-7C6864121C25}" type="parTrans" cxnId="{6BBD9B8F-9B76-40C4-9D32-E3E81EA40C32}">
      <dgm:prSet/>
      <dgm:spPr/>
      <dgm:t>
        <a:bodyPr/>
        <a:lstStyle/>
        <a:p>
          <a:endParaRPr lang="en-GB"/>
        </a:p>
      </dgm:t>
    </dgm:pt>
    <dgm:pt modelId="{A2ACAA08-3EBE-4CBA-9236-36F2D25A49EB}" type="sibTrans" cxnId="{6BBD9B8F-9B76-40C4-9D32-E3E81EA40C32}">
      <dgm:prSet/>
      <dgm:spPr/>
      <dgm:t>
        <a:bodyPr/>
        <a:lstStyle/>
        <a:p>
          <a:endParaRPr lang="en-GB"/>
        </a:p>
      </dgm:t>
    </dgm:pt>
    <dgm:pt modelId="{D2ABED1D-D848-4694-82EC-46ED9A8270D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400" b="1" dirty="0">
              <a:latin typeface="+mn-lt"/>
              <a:cs typeface="Arial" pitchFamily="34" charset="0"/>
            </a:rPr>
            <a:t>Taskforce</a:t>
          </a:r>
        </a:p>
        <a:p>
          <a:r>
            <a:rPr lang="en-GB" sz="2400" dirty="0" smtClean="0">
              <a:latin typeface="+mn-lt"/>
              <a:cs typeface="Arial" pitchFamily="34" charset="0"/>
            </a:rPr>
            <a:t>Chaired by Humza Yousaf</a:t>
          </a:r>
          <a:r>
            <a:rPr lang="en-GB" sz="2400" baseline="0" dirty="0" smtClean="0">
              <a:latin typeface="+mn-lt"/>
              <a:cs typeface="Arial" pitchFamily="34" charset="0"/>
            </a:rPr>
            <a:t> MSP</a:t>
          </a:r>
          <a:endParaRPr lang="en-GB" sz="2400" dirty="0">
            <a:latin typeface="+mn-lt"/>
            <a:cs typeface="Arial" pitchFamily="34" charset="0"/>
          </a:endParaRPr>
        </a:p>
      </dgm:t>
    </dgm:pt>
    <dgm:pt modelId="{7D4AB756-2CCD-4EF1-9201-E650BAF330FE}" type="sibTrans" cxnId="{A06F0CF6-370B-4E81-AA20-7CE562FBDA5B}">
      <dgm:prSet/>
      <dgm:spPr/>
      <dgm:t>
        <a:bodyPr/>
        <a:lstStyle/>
        <a:p>
          <a:endParaRPr lang="en-GB"/>
        </a:p>
      </dgm:t>
    </dgm:pt>
    <dgm:pt modelId="{A93C7839-4663-4E25-9BBD-5CF29755F30E}" type="parTrans" cxnId="{A06F0CF6-370B-4E81-AA20-7CE562FBDA5B}">
      <dgm:prSet/>
      <dgm:spPr/>
      <dgm:t>
        <a:bodyPr/>
        <a:lstStyle/>
        <a:p>
          <a:endParaRPr lang="en-GB"/>
        </a:p>
      </dgm:t>
    </dgm:pt>
    <dgm:pt modelId="{44FF3E10-B7E9-450F-BDD2-368B72F10F69}">
      <dgm:prSet phldrT="[Text]" custT="1"/>
      <dgm:spPr/>
      <dgm:t>
        <a:bodyPr/>
        <a:lstStyle/>
        <a:p>
          <a:r>
            <a:rPr lang="en-GB" sz="2400" b="1" dirty="0" smtClean="0"/>
            <a:t>Education</a:t>
          </a:r>
          <a:endParaRPr lang="en-GB" sz="2400" b="1" dirty="0"/>
        </a:p>
      </dgm:t>
    </dgm:pt>
    <dgm:pt modelId="{FDBF6E55-2BA1-4DBB-84A5-A8C43DD122D1}" type="sibTrans" cxnId="{DEBDF5D3-2E33-43A4-B559-621C06841853}">
      <dgm:prSet/>
      <dgm:spPr/>
      <dgm:t>
        <a:bodyPr/>
        <a:lstStyle/>
        <a:p>
          <a:endParaRPr lang="en-GB"/>
        </a:p>
      </dgm:t>
    </dgm:pt>
    <dgm:pt modelId="{16090E50-2994-4EAE-B292-A7CBAAE43EED}" type="parTrans" cxnId="{DEBDF5D3-2E33-43A4-B559-621C06841853}">
      <dgm:prSet/>
      <dgm:spPr>
        <a:noFill/>
      </dgm:spPr>
      <dgm:t>
        <a:bodyPr/>
        <a:lstStyle/>
        <a:p>
          <a:endParaRPr lang="en-GB"/>
        </a:p>
      </dgm:t>
    </dgm:pt>
    <dgm:pt modelId="{7BEF1D16-0FC5-4560-92C1-33C5AFBFCAA2}" type="pres">
      <dgm:prSet presAssocID="{14A92FB3-D9EE-4554-AF2C-43FB6017E3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43B927-00C1-4C8A-8ADC-A047A526BC05}" type="pres">
      <dgm:prSet presAssocID="{D2ABED1D-D848-4694-82EC-46ED9A8270D4}" presName="centerShape" presStyleLbl="node0" presStyleIdx="0" presStyleCnt="1" custScaleX="110578" custScaleY="66835" custLinFactNeighborX="-1696" custLinFactNeighborY="-27380"/>
      <dgm:spPr/>
      <dgm:t>
        <a:bodyPr/>
        <a:lstStyle/>
        <a:p>
          <a:endParaRPr lang="en-GB"/>
        </a:p>
      </dgm:t>
    </dgm:pt>
    <dgm:pt modelId="{13518E1B-59A0-46D1-9780-578FA20CC1AB}" type="pres">
      <dgm:prSet presAssocID="{16090E50-2994-4EAE-B292-A7CBAAE43EED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B0BD45D7-EAA9-43B0-8B93-9A4FE04AE260}" type="pres">
      <dgm:prSet presAssocID="{44FF3E10-B7E9-450F-BDD2-368B72F10F69}" presName="node" presStyleLbl="node1" presStyleIdx="0" presStyleCnt="5" custScaleX="75729" custScaleY="51278" custRadScaleRad="104580" custRadScaleInc="545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3A0800-CFE6-4E6D-942D-01000AF35C82}" type="pres">
      <dgm:prSet presAssocID="{E317AC8E-2B0A-4136-8BB0-B81A6B6C59FA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9DFB2942-C74E-424B-8884-B9726314061A}" type="pres">
      <dgm:prSet presAssocID="{3DFD2166-B57E-48F8-B1A5-3E725AB2CC0B}" presName="node" presStyleLbl="node1" presStyleIdx="1" presStyleCnt="5" custScaleX="76199" custScaleY="51408" custRadScaleRad="99304" custRadScaleInc="-93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1CE214-C696-4F51-87A3-A27185760395}" type="pres">
      <dgm:prSet presAssocID="{D4F77C86-16AA-41D9-8056-3E0CA618995C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54AE9CAF-AA41-4038-BE93-AEB3C8023E47}" type="pres">
      <dgm:prSet presAssocID="{521ED3F8-B96B-4B7B-A687-190BDECA93B2}" presName="node" presStyleLbl="node1" presStyleIdx="2" presStyleCnt="5" custScaleX="76333" custScaleY="44172" custRadScaleRad="99810" custRadScaleInc="-57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0AB47F-E278-453F-8F1F-F9BB4BC06815}" type="pres">
      <dgm:prSet presAssocID="{10F64866-3238-401E-9680-61D2B2896D0F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7D2A57BE-8B2C-4562-A102-709A9586A7FB}" type="pres">
      <dgm:prSet presAssocID="{9B1AE599-2EC8-46B8-9752-368C8F29F9EA}" presName="node" presStyleLbl="node1" presStyleIdx="3" presStyleCnt="5" custScaleX="110061" custScaleY="52469" custRadScaleRad="107683" custRadScaleInc="132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89B19B-B875-475F-83FE-D93C214C4C88}" type="pres">
      <dgm:prSet presAssocID="{C139AE48-CD57-4581-ABCB-E4BFD908FB82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9F3FFE03-9F84-4E56-A6D8-55702F48E2BD}" type="pres">
      <dgm:prSet presAssocID="{9D12CEEF-7E52-4039-8B0A-E3B17DCC5591}" presName="node" presStyleLbl="node1" presStyleIdx="4" presStyleCnt="5" custScaleX="76614" custScaleY="44034" custRadScaleRad="92902" custRadScaleInc="-624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E81643-FC69-7B4F-AC78-4030A4595CE6}" type="presOf" srcId="{10F64866-3238-401E-9680-61D2B2896D0F}" destId="{270AB47F-E278-453F-8F1F-F9BB4BC06815}" srcOrd="0" destOrd="0" presId="urn:microsoft.com/office/officeart/2005/8/layout/radial4"/>
    <dgm:cxn modelId="{9C3F8DF8-2DA1-FB44-91BB-E47E5D2E7E91}" type="presOf" srcId="{C139AE48-CD57-4581-ABCB-E4BFD908FB82}" destId="{6289B19B-B875-475F-83FE-D93C214C4C88}" srcOrd="0" destOrd="0" presId="urn:microsoft.com/office/officeart/2005/8/layout/radial4"/>
    <dgm:cxn modelId="{75ED0CBA-D1A5-2647-8ABB-2078C5C4F1E7}" type="presOf" srcId="{D4F77C86-16AA-41D9-8056-3E0CA618995C}" destId="{EC1CE214-C696-4F51-87A3-A27185760395}" srcOrd="0" destOrd="0" presId="urn:microsoft.com/office/officeart/2005/8/layout/radial4"/>
    <dgm:cxn modelId="{58461022-639C-214E-AD15-58EE1CA98B1B}" type="presOf" srcId="{521ED3F8-B96B-4B7B-A687-190BDECA93B2}" destId="{54AE9CAF-AA41-4038-BE93-AEB3C8023E47}" srcOrd="0" destOrd="0" presId="urn:microsoft.com/office/officeart/2005/8/layout/radial4"/>
    <dgm:cxn modelId="{929D6E27-1BF0-4674-A9A9-B25AC1B7E078}" srcId="{D2ABED1D-D848-4694-82EC-46ED9A8270D4}" destId="{3DFD2166-B57E-48F8-B1A5-3E725AB2CC0B}" srcOrd="1" destOrd="0" parTransId="{E317AC8E-2B0A-4136-8BB0-B81A6B6C59FA}" sibTransId="{642229B2-0C4C-40BA-9F67-D575934A46BD}"/>
    <dgm:cxn modelId="{9B6BFAA6-9496-9D42-95F7-62C4746DAA05}" type="presOf" srcId="{16090E50-2994-4EAE-B292-A7CBAAE43EED}" destId="{13518E1B-59A0-46D1-9780-578FA20CC1AB}" srcOrd="0" destOrd="0" presId="urn:microsoft.com/office/officeart/2005/8/layout/radial4"/>
    <dgm:cxn modelId="{3E39A40A-68A3-BE48-8AB4-FE74901EF4AA}" type="presOf" srcId="{44FF3E10-B7E9-450F-BDD2-368B72F10F69}" destId="{B0BD45D7-EAA9-43B0-8B93-9A4FE04AE260}" srcOrd="0" destOrd="0" presId="urn:microsoft.com/office/officeart/2005/8/layout/radial4"/>
    <dgm:cxn modelId="{7A6BE1F1-2C60-4F4A-87AB-BE665A4BDBC7}" type="presOf" srcId="{3DFD2166-B57E-48F8-B1A5-3E725AB2CC0B}" destId="{9DFB2942-C74E-424B-8884-B9726314061A}" srcOrd="0" destOrd="0" presId="urn:microsoft.com/office/officeart/2005/8/layout/radial4"/>
    <dgm:cxn modelId="{1BD80F32-C2B1-E84F-A290-BE1D1FB0C827}" type="presOf" srcId="{9D12CEEF-7E52-4039-8B0A-E3B17DCC5591}" destId="{9F3FFE03-9F84-4E56-A6D8-55702F48E2BD}" srcOrd="0" destOrd="0" presId="urn:microsoft.com/office/officeart/2005/8/layout/radial4"/>
    <dgm:cxn modelId="{5D47285C-D3F1-D645-A63E-751A10D349E6}" type="presOf" srcId="{14A92FB3-D9EE-4554-AF2C-43FB6017E321}" destId="{7BEF1D16-0FC5-4560-92C1-33C5AFBFCAA2}" srcOrd="0" destOrd="0" presId="urn:microsoft.com/office/officeart/2005/8/layout/radial4"/>
    <dgm:cxn modelId="{AE73F44A-B9BD-2D46-9546-E77EC8BBD8F5}" type="presOf" srcId="{E317AC8E-2B0A-4136-8BB0-B81A6B6C59FA}" destId="{F43A0800-CFE6-4E6D-942D-01000AF35C82}" srcOrd="0" destOrd="0" presId="urn:microsoft.com/office/officeart/2005/8/layout/radial4"/>
    <dgm:cxn modelId="{A06F0CF6-370B-4E81-AA20-7CE562FBDA5B}" srcId="{14A92FB3-D9EE-4554-AF2C-43FB6017E321}" destId="{D2ABED1D-D848-4694-82EC-46ED9A8270D4}" srcOrd="0" destOrd="0" parTransId="{A93C7839-4663-4E25-9BBD-5CF29755F30E}" sibTransId="{7D4AB756-2CCD-4EF1-9201-E650BAF330FE}"/>
    <dgm:cxn modelId="{DEBDF5D3-2E33-43A4-B559-621C06841853}" srcId="{D2ABED1D-D848-4694-82EC-46ED9A8270D4}" destId="{44FF3E10-B7E9-450F-BDD2-368B72F10F69}" srcOrd="0" destOrd="0" parTransId="{16090E50-2994-4EAE-B292-A7CBAAE43EED}" sibTransId="{FDBF6E55-2BA1-4DBB-84A5-A8C43DD122D1}"/>
    <dgm:cxn modelId="{6BBD9B8F-9B76-40C4-9D32-E3E81EA40C32}" srcId="{14A92FB3-D9EE-4554-AF2C-43FB6017E321}" destId="{B5D35C79-98F9-47AD-BBBC-F69D5EEF308B}" srcOrd="1" destOrd="0" parTransId="{2700205A-F21A-4F0D-88C2-7C6864121C25}" sibTransId="{A2ACAA08-3EBE-4CBA-9236-36F2D25A49EB}"/>
    <dgm:cxn modelId="{CC7E3394-4EFD-5140-9AC1-9723F93BDF9E}" type="presOf" srcId="{D2ABED1D-D848-4694-82EC-46ED9A8270D4}" destId="{6943B927-00C1-4C8A-8ADC-A047A526BC05}" srcOrd="0" destOrd="0" presId="urn:microsoft.com/office/officeart/2005/8/layout/radial4"/>
    <dgm:cxn modelId="{A31B0859-3A56-C24A-B187-B6C5C2EDC758}" type="presOf" srcId="{9B1AE599-2EC8-46B8-9752-368C8F29F9EA}" destId="{7D2A57BE-8B2C-4562-A102-709A9586A7FB}" srcOrd="0" destOrd="0" presId="urn:microsoft.com/office/officeart/2005/8/layout/radial4"/>
    <dgm:cxn modelId="{B7CA107C-FD1C-47DE-B3C0-FDCCA3C2762C}" srcId="{D2ABED1D-D848-4694-82EC-46ED9A8270D4}" destId="{521ED3F8-B96B-4B7B-A687-190BDECA93B2}" srcOrd="2" destOrd="0" parTransId="{D4F77C86-16AA-41D9-8056-3E0CA618995C}" sibTransId="{E2EDA8AD-76C9-48BA-AC4B-4BAF883D54C2}"/>
    <dgm:cxn modelId="{49337432-E522-4C1C-AEFF-4AEB7BAEAB29}" srcId="{D2ABED1D-D848-4694-82EC-46ED9A8270D4}" destId="{9D12CEEF-7E52-4039-8B0A-E3B17DCC5591}" srcOrd="4" destOrd="0" parTransId="{C139AE48-CD57-4581-ABCB-E4BFD908FB82}" sibTransId="{3D3B328A-04CA-4DEE-A5FB-D7E56EEE4ED0}"/>
    <dgm:cxn modelId="{684A530B-F9B4-4B2B-B921-A92E2211EFCE}" srcId="{D2ABED1D-D848-4694-82EC-46ED9A8270D4}" destId="{9B1AE599-2EC8-46B8-9752-368C8F29F9EA}" srcOrd="3" destOrd="0" parTransId="{10F64866-3238-401E-9680-61D2B2896D0F}" sibTransId="{CC081082-6750-4FEE-8E99-590B714C7676}"/>
    <dgm:cxn modelId="{24C0A00D-5D3A-FF48-A404-9CD7D6E40721}" type="presParOf" srcId="{7BEF1D16-0FC5-4560-92C1-33C5AFBFCAA2}" destId="{6943B927-00C1-4C8A-8ADC-A047A526BC05}" srcOrd="0" destOrd="0" presId="urn:microsoft.com/office/officeart/2005/8/layout/radial4"/>
    <dgm:cxn modelId="{D63CCCC7-F13A-AF40-8907-AF185A742B6A}" type="presParOf" srcId="{7BEF1D16-0FC5-4560-92C1-33C5AFBFCAA2}" destId="{13518E1B-59A0-46D1-9780-578FA20CC1AB}" srcOrd="1" destOrd="0" presId="urn:microsoft.com/office/officeart/2005/8/layout/radial4"/>
    <dgm:cxn modelId="{C14C1359-E20C-4347-8026-FDF3A97C1DF7}" type="presParOf" srcId="{7BEF1D16-0FC5-4560-92C1-33C5AFBFCAA2}" destId="{B0BD45D7-EAA9-43B0-8B93-9A4FE04AE260}" srcOrd="2" destOrd="0" presId="urn:microsoft.com/office/officeart/2005/8/layout/radial4"/>
    <dgm:cxn modelId="{D8F28636-63E2-CD4B-8F97-DE43F15273A8}" type="presParOf" srcId="{7BEF1D16-0FC5-4560-92C1-33C5AFBFCAA2}" destId="{F43A0800-CFE6-4E6D-942D-01000AF35C82}" srcOrd="3" destOrd="0" presId="urn:microsoft.com/office/officeart/2005/8/layout/radial4"/>
    <dgm:cxn modelId="{8922548B-3D9E-4E49-877A-F0410A169DC6}" type="presParOf" srcId="{7BEF1D16-0FC5-4560-92C1-33C5AFBFCAA2}" destId="{9DFB2942-C74E-424B-8884-B9726314061A}" srcOrd="4" destOrd="0" presId="urn:microsoft.com/office/officeart/2005/8/layout/radial4"/>
    <dgm:cxn modelId="{E8662D7F-4663-5243-AC77-7ECC5B298338}" type="presParOf" srcId="{7BEF1D16-0FC5-4560-92C1-33C5AFBFCAA2}" destId="{EC1CE214-C696-4F51-87A3-A27185760395}" srcOrd="5" destOrd="0" presId="urn:microsoft.com/office/officeart/2005/8/layout/radial4"/>
    <dgm:cxn modelId="{D666608D-818B-4F42-ADD0-2971FB2E2EA6}" type="presParOf" srcId="{7BEF1D16-0FC5-4560-92C1-33C5AFBFCAA2}" destId="{54AE9CAF-AA41-4038-BE93-AEB3C8023E47}" srcOrd="6" destOrd="0" presId="urn:microsoft.com/office/officeart/2005/8/layout/radial4"/>
    <dgm:cxn modelId="{45327492-72EB-DD44-A2AC-06DA7A5D2630}" type="presParOf" srcId="{7BEF1D16-0FC5-4560-92C1-33C5AFBFCAA2}" destId="{270AB47F-E278-453F-8F1F-F9BB4BC06815}" srcOrd="7" destOrd="0" presId="urn:microsoft.com/office/officeart/2005/8/layout/radial4"/>
    <dgm:cxn modelId="{AA53BC24-458A-F346-BB1E-05B2FDDF51D0}" type="presParOf" srcId="{7BEF1D16-0FC5-4560-92C1-33C5AFBFCAA2}" destId="{7D2A57BE-8B2C-4562-A102-709A9586A7FB}" srcOrd="8" destOrd="0" presId="urn:microsoft.com/office/officeart/2005/8/layout/radial4"/>
    <dgm:cxn modelId="{336C27AC-0566-4043-A93C-23BFC137E933}" type="presParOf" srcId="{7BEF1D16-0FC5-4560-92C1-33C5AFBFCAA2}" destId="{6289B19B-B875-475F-83FE-D93C214C4C88}" srcOrd="9" destOrd="0" presId="urn:microsoft.com/office/officeart/2005/8/layout/radial4"/>
    <dgm:cxn modelId="{51CAEC12-D564-E443-9594-72AF41518E32}" type="presParOf" srcId="{7BEF1D16-0FC5-4560-92C1-33C5AFBFCAA2}" destId="{9F3FFE03-9F84-4E56-A6D8-55702F48E2B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3B927-00C1-4C8A-8ADC-A047A526BC05}">
      <dsp:nvSpPr>
        <dsp:cNvPr id="0" name=""/>
        <dsp:cNvSpPr/>
      </dsp:nvSpPr>
      <dsp:spPr>
        <a:xfrm>
          <a:off x="3698753" y="2119801"/>
          <a:ext cx="3056458" cy="18473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+mn-lt"/>
              <a:cs typeface="Arial" pitchFamily="34" charset="0"/>
            </a:rPr>
            <a:t>Taskforce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+mn-lt"/>
              <a:cs typeface="Arial" pitchFamily="34" charset="0"/>
            </a:rPr>
            <a:t>Chaired by Humza Yousaf</a:t>
          </a:r>
          <a:r>
            <a:rPr lang="en-GB" sz="2400" kern="1200" baseline="0" dirty="0" smtClean="0">
              <a:latin typeface="+mn-lt"/>
              <a:cs typeface="Arial" pitchFamily="34" charset="0"/>
            </a:rPr>
            <a:t> MSP</a:t>
          </a:r>
          <a:endParaRPr lang="en-GB" sz="2400" kern="1200" dirty="0">
            <a:latin typeface="+mn-lt"/>
            <a:cs typeface="Arial" pitchFamily="34" charset="0"/>
          </a:endParaRPr>
        </a:p>
      </dsp:txBody>
      <dsp:txXfrm>
        <a:off x="4146361" y="2390342"/>
        <a:ext cx="2161242" cy="1306287"/>
      </dsp:txXfrm>
    </dsp:sp>
    <dsp:sp modelId="{13518E1B-59A0-46D1-9780-578FA20CC1AB}">
      <dsp:nvSpPr>
        <dsp:cNvPr id="0" name=""/>
        <dsp:cNvSpPr/>
      </dsp:nvSpPr>
      <dsp:spPr>
        <a:xfrm rot="10101624">
          <a:off x="1345345" y="3209577"/>
          <a:ext cx="2326414" cy="787761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D45D7-EAA9-43B0-8B93-9A4FE04AE260}">
      <dsp:nvSpPr>
        <dsp:cNvPr id="0" name=""/>
        <dsp:cNvSpPr/>
      </dsp:nvSpPr>
      <dsp:spPr>
        <a:xfrm>
          <a:off x="374992" y="3299542"/>
          <a:ext cx="1988545" cy="107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Education</a:t>
          </a:r>
          <a:endParaRPr lang="en-GB" sz="2400" b="1" kern="1200" dirty="0"/>
        </a:p>
      </dsp:txBody>
      <dsp:txXfrm>
        <a:off x="406542" y="3331092"/>
        <a:ext cx="1925445" cy="1014095"/>
      </dsp:txXfrm>
    </dsp:sp>
    <dsp:sp modelId="{F43A0800-CFE6-4E6D-942D-01000AF35C82}">
      <dsp:nvSpPr>
        <dsp:cNvPr id="0" name=""/>
        <dsp:cNvSpPr/>
      </dsp:nvSpPr>
      <dsp:spPr>
        <a:xfrm rot="11338927">
          <a:off x="2344949" y="2299563"/>
          <a:ext cx="1334967" cy="787761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B2942-C74E-424B-8884-B9726314061A}">
      <dsp:nvSpPr>
        <dsp:cNvPr id="0" name=""/>
        <dsp:cNvSpPr/>
      </dsp:nvSpPr>
      <dsp:spPr>
        <a:xfrm>
          <a:off x="1352691" y="2049268"/>
          <a:ext cx="2000887" cy="1079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Housing</a:t>
          </a:r>
          <a:endParaRPr lang="en-GB" sz="2400" b="1" kern="1200" dirty="0"/>
        </a:p>
      </dsp:txBody>
      <dsp:txXfrm>
        <a:off x="1384321" y="2080898"/>
        <a:ext cx="1937627" cy="1016666"/>
      </dsp:txXfrm>
    </dsp:sp>
    <dsp:sp modelId="{EC1CE214-C696-4F51-87A3-A27185760395}">
      <dsp:nvSpPr>
        <dsp:cNvPr id="0" name=""/>
        <dsp:cNvSpPr/>
      </dsp:nvSpPr>
      <dsp:spPr>
        <a:xfrm rot="16184523">
          <a:off x="4794859" y="1250537"/>
          <a:ext cx="851649" cy="787761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E9CAF-AA41-4038-BE93-AEB3C8023E47}">
      <dsp:nvSpPr>
        <dsp:cNvPr id="0" name=""/>
        <dsp:cNvSpPr/>
      </dsp:nvSpPr>
      <dsp:spPr>
        <a:xfrm>
          <a:off x="4216564" y="754637"/>
          <a:ext cx="2004406" cy="927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Health</a:t>
          </a:r>
          <a:endParaRPr lang="en-GB" sz="2400" b="1" kern="1200" dirty="0"/>
        </a:p>
      </dsp:txBody>
      <dsp:txXfrm>
        <a:off x="4243742" y="781815"/>
        <a:ext cx="1950050" cy="873563"/>
      </dsp:txXfrm>
    </dsp:sp>
    <dsp:sp modelId="{270AB47F-E278-453F-8F1F-F9BB4BC06815}">
      <dsp:nvSpPr>
        <dsp:cNvPr id="0" name=""/>
        <dsp:cNvSpPr/>
      </dsp:nvSpPr>
      <dsp:spPr>
        <a:xfrm rot="21012030">
          <a:off x="6792557" y="2213287"/>
          <a:ext cx="1921132" cy="787761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A57BE-8B2C-4562-A102-709A9586A7FB}">
      <dsp:nvSpPr>
        <dsp:cNvPr id="0" name=""/>
        <dsp:cNvSpPr/>
      </dsp:nvSpPr>
      <dsp:spPr>
        <a:xfrm>
          <a:off x="7254644" y="1892571"/>
          <a:ext cx="2890059" cy="110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Employability and Welfare Benefits</a:t>
          </a:r>
          <a:endParaRPr lang="en-GB" sz="2400" b="1" kern="1200" dirty="0"/>
        </a:p>
      </dsp:txBody>
      <dsp:txXfrm>
        <a:off x="7286927" y="1924854"/>
        <a:ext cx="2825493" cy="1037648"/>
      </dsp:txXfrm>
    </dsp:sp>
    <dsp:sp modelId="{6289B19B-B875-475F-83FE-D93C214C4C88}">
      <dsp:nvSpPr>
        <dsp:cNvPr id="0" name=""/>
        <dsp:cNvSpPr/>
      </dsp:nvSpPr>
      <dsp:spPr>
        <a:xfrm rot="729827">
          <a:off x="6762681" y="3207785"/>
          <a:ext cx="2107820" cy="787761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FFE03-9F84-4E56-A6D8-55702F48E2BD}">
      <dsp:nvSpPr>
        <dsp:cNvPr id="0" name=""/>
        <dsp:cNvSpPr/>
      </dsp:nvSpPr>
      <dsp:spPr>
        <a:xfrm>
          <a:off x="7840947" y="3361221"/>
          <a:ext cx="2011784" cy="925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Communities and Social Connection</a:t>
          </a:r>
        </a:p>
      </dsp:txBody>
      <dsp:txXfrm>
        <a:off x="7868040" y="3388314"/>
        <a:ext cx="1957598" cy="870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7413E-C051-0F4F-AEA4-5C1298332B6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113C7-52EA-454A-BE61-15B9D7586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0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113C7-52EA-454A-BE61-15B9D75865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6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5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8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0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5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6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7E191-66AF-4A40-9209-1CFF1A14E37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113D-6F66-B241-B1F2-4829BC08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870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latin typeface="+mn-lt"/>
              </a:rPr>
              <a:t>Scottish Local Authorities and the </a:t>
            </a:r>
            <a:br>
              <a:rPr lang="en-US" sz="3300" b="1" dirty="0" smtClean="0">
                <a:latin typeface="+mn-lt"/>
              </a:rPr>
            </a:br>
            <a:r>
              <a:rPr lang="en-US" sz="3300" b="1" dirty="0" smtClean="0">
                <a:latin typeface="+mn-lt"/>
              </a:rPr>
              <a:t>Syrian Vulnerable Person Resettlement Scheme</a:t>
            </a:r>
            <a:br>
              <a:rPr lang="en-US" sz="3300" b="1" dirty="0" smtClean="0">
                <a:latin typeface="+mn-lt"/>
              </a:rPr>
            </a:br>
            <a:r>
              <a:rPr lang="en-US" sz="3000" b="1" dirty="0">
                <a:latin typeface="+mn-lt"/>
              </a:rPr>
              <a:t/>
            </a:r>
            <a:br>
              <a:rPr lang="en-US" sz="3000" b="1" dirty="0">
                <a:latin typeface="+mn-lt"/>
              </a:rPr>
            </a:br>
            <a:r>
              <a:rPr lang="en-US" sz="3000" b="1" dirty="0" smtClean="0">
                <a:latin typeface="+mn-lt"/>
              </a:rPr>
              <a:t>Teaching ESOL to Refugees Event</a:t>
            </a:r>
            <a:br>
              <a:rPr lang="en-US" sz="3000" b="1" dirty="0" smtClean="0">
                <a:latin typeface="+mn-lt"/>
              </a:rPr>
            </a:br>
            <a:r>
              <a:rPr lang="en-US" sz="3000" b="1" dirty="0" smtClean="0">
                <a:latin typeface="+mn-lt"/>
              </a:rPr>
              <a:t>Glasgow Monday 29 February 2016</a:t>
            </a:r>
            <a:endParaRPr lang="en-US" sz="3000" b="1" dirty="0">
              <a:latin typeface="+mn-lt"/>
            </a:endParaRPr>
          </a:p>
        </p:txBody>
      </p:sp>
      <p:pic>
        <p:nvPicPr>
          <p:cNvPr id="3" name="Picture 2" descr="COSLA JPG colour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3" y="449818"/>
            <a:ext cx="4681728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95" y="0"/>
            <a:ext cx="95624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4062573" y="260202"/>
            <a:ext cx="3990963" cy="11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96" tIns="41449" rIns="82896" bIns="41449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latin typeface="Calibri" charset="0"/>
              </a:rPr>
              <a:t>Bringing Refugees to Renfrewshire</a:t>
            </a:r>
          </a:p>
          <a:p>
            <a:pPr algn="ctr" eaLnBrk="1" hangingPunct="1"/>
            <a:r>
              <a:rPr lang="en-GB" altLang="en-US" sz="2400" b="1" dirty="0">
                <a:latin typeface="Calibri" charset="0"/>
              </a:rPr>
              <a:t>Immediate </a:t>
            </a:r>
            <a:r>
              <a:rPr lang="en-GB" altLang="en-US" sz="2400" b="1" dirty="0" err="1">
                <a:latin typeface="Calibri" charset="0"/>
              </a:rPr>
              <a:t>Workstreams</a:t>
            </a:r>
            <a:endParaRPr lang="en-GB" altLang="en-US" sz="24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0793088"/>
              </p:ext>
            </p:extLst>
          </p:nvPr>
        </p:nvGraphicFramePr>
        <p:xfrm>
          <a:off x="968992" y="-140677"/>
          <a:ext cx="10740788" cy="693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p Arrow Callout 4"/>
          <p:cNvSpPr/>
          <p:nvPr/>
        </p:nvSpPr>
        <p:spPr>
          <a:xfrm>
            <a:off x="4527361" y="3619418"/>
            <a:ext cx="3251863" cy="1587697"/>
          </a:xfrm>
          <a:prstGeom prst="upArrowCallout">
            <a:avLst>
              <a:gd name="adj1" fmla="val 0"/>
              <a:gd name="adj2" fmla="val 0"/>
              <a:gd name="adj3" fmla="val 41455"/>
              <a:gd name="adj4" fmla="val 649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sz="2400" b="1" dirty="0" smtClean="0">
                <a:effectLst/>
                <a:ea typeface="Times New Roman" charset="0"/>
                <a:cs typeface="Times New Roman" charset="0"/>
              </a:rPr>
              <a:t>Integration </a:t>
            </a:r>
            <a:r>
              <a:rPr lang="en-GB" sz="2400" b="1" dirty="0">
                <a:effectLst/>
                <a:ea typeface="Times New Roman" charset="0"/>
                <a:cs typeface="Times New Roman" charset="0"/>
              </a:rPr>
              <a:t>Forum</a:t>
            </a:r>
            <a:endParaRPr lang="en-US" sz="2400" dirty="0">
              <a:effectLst/>
              <a:latin typeface="Arial" charset="0"/>
              <a:ea typeface="Times New Roman" charset="0"/>
              <a:cs typeface="Times New Roman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sz="1200" dirty="0">
                <a:effectLst/>
                <a:latin typeface="Arial" charset="0"/>
                <a:ea typeface="Times New Roman" charset="0"/>
                <a:cs typeface="Times New Roman" charset="0"/>
              </a:rPr>
              <a:t> </a:t>
            </a:r>
            <a:endParaRPr lang="en-US" sz="1200" dirty="0">
              <a:effectLst/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2161" y="5935176"/>
            <a:ext cx="3876675" cy="8570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sz="2400" b="1" dirty="0" smtClean="0">
                <a:effectLst/>
                <a:ea typeface="Times New Roman" charset="0"/>
                <a:cs typeface="Times New Roman" charset="0"/>
              </a:rPr>
              <a:t>COSLA </a:t>
            </a:r>
            <a:r>
              <a:rPr lang="en-GB" sz="2400" b="1" dirty="0">
                <a:effectLst/>
                <a:ea typeface="Times New Roman" charset="0"/>
                <a:cs typeface="Times New Roman" charset="0"/>
              </a:rPr>
              <a:t>VPR </a:t>
            </a:r>
            <a:r>
              <a:rPr lang="en-GB" sz="2400" b="1" dirty="0" smtClean="0">
                <a:effectLst/>
                <a:ea typeface="Times New Roman" charset="0"/>
                <a:cs typeface="Times New Roman" charset="0"/>
              </a:rPr>
              <a:t>Officer Group</a:t>
            </a:r>
          </a:p>
        </p:txBody>
      </p:sp>
      <p:sp>
        <p:nvSpPr>
          <p:cNvPr id="8" name="Curved Left Arrow 7"/>
          <p:cNvSpPr/>
          <p:nvPr/>
        </p:nvSpPr>
        <p:spPr>
          <a:xfrm>
            <a:off x="8049826" y="3621698"/>
            <a:ext cx="760095" cy="2075718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Curved Right Arrow 8"/>
          <p:cNvSpPr/>
          <p:nvPr/>
        </p:nvSpPr>
        <p:spPr>
          <a:xfrm>
            <a:off x="3332536" y="3621697"/>
            <a:ext cx="809625" cy="2075719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322573" y="2448554"/>
            <a:ext cx="409575" cy="200025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7640251" y="2448554"/>
            <a:ext cx="409575" cy="200025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5400000">
            <a:off x="5982967" y="1646644"/>
            <a:ext cx="409575" cy="200025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6058" y="32106"/>
            <a:ext cx="10845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effectLst/>
                <a:ea typeface="Times New Roman" charset="0"/>
                <a:cs typeface="Times New Roman" charset="0"/>
              </a:rPr>
              <a:t>Scottish Coordination Structures</a:t>
            </a:r>
            <a:r>
              <a:rPr lang="en-US" sz="4400" b="1" dirty="0" smtClean="0">
                <a:effectLst/>
              </a:rPr>
              <a:t> </a:t>
            </a:r>
            <a:endParaRPr lang="en-US" sz="4400" b="1" dirty="0"/>
          </a:p>
        </p:txBody>
      </p:sp>
      <p:sp>
        <p:nvSpPr>
          <p:cNvPr id="16" name="Left-Right Arrow 15"/>
          <p:cNvSpPr/>
          <p:nvPr/>
        </p:nvSpPr>
        <p:spPr>
          <a:xfrm rot="5400000">
            <a:off x="5893783" y="3931260"/>
            <a:ext cx="409575" cy="200025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42161" y="5256181"/>
            <a:ext cx="3876675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sz="2400" b="1" dirty="0">
                <a:effectLst/>
                <a:ea typeface="Times New Roman" charset="0"/>
                <a:cs typeface="Times New Roman" charset="0"/>
              </a:rPr>
              <a:t>New Scots Core </a:t>
            </a:r>
            <a:r>
              <a:rPr lang="en-GB" sz="2400" b="1" dirty="0" smtClean="0">
                <a:effectLst/>
                <a:ea typeface="Times New Roman" charset="0"/>
                <a:cs typeface="Times New Roman" charset="0"/>
              </a:rPr>
              <a:t>Group </a:t>
            </a:r>
            <a:r>
              <a:rPr lang="en-GB" sz="1200" dirty="0">
                <a:effectLst/>
                <a:ea typeface="Times New Roman" charset="0"/>
                <a:cs typeface="Times New Roman" charset="0"/>
              </a:rPr>
              <a:t> </a:t>
            </a:r>
            <a:endParaRPr lang="en-US" sz="1200" dirty="0"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09182" y="4297042"/>
            <a:ext cx="3073325" cy="2066651"/>
          </a:xfrm>
          <a:prstGeom prst="wedgeEllipseCallout">
            <a:avLst/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Weekly Tripartite </a:t>
            </a:r>
            <a:r>
              <a:rPr lang="en-US" sz="2400" dirty="0" err="1" smtClean="0"/>
              <a:t>Phonecalls</a:t>
            </a:r>
            <a:endParaRPr lang="en-US" sz="2400" dirty="0" smtClean="0"/>
          </a:p>
          <a:p>
            <a:pPr algn="ctr"/>
            <a:r>
              <a:rPr lang="en-US" sz="2400" dirty="0" smtClean="0"/>
              <a:t>COSLA – SG</a:t>
            </a:r>
            <a:r>
              <a:rPr lang="en-US" sz="2400" dirty="0"/>
              <a:t> – </a:t>
            </a:r>
            <a:r>
              <a:rPr lang="en-US" sz="2400" dirty="0" smtClean="0"/>
              <a:t>Home Office</a:t>
            </a:r>
            <a:endParaRPr lang="en-US" sz="2400" dirty="0"/>
          </a:p>
        </p:txBody>
      </p:sp>
      <p:sp>
        <p:nvSpPr>
          <p:cNvPr id="20" name="Oval Callout 19"/>
          <p:cNvSpPr/>
          <p:nvPr/>
        </p:nvSpPr>
        <p:spPr>
          <a:xfrm>
            <a:off x="9021170" y="4236060"/>
            <a:ext cx="3020704" cy="2232979"/>
          </a:xfrm>
          <a:prstGeom prst="wedgeEllipseCallout">
            <a:avLst/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Cabinet Office / </a:t>
            </a:r>
          </a:p>
          <a:p>
            <a:pPr algn="ctr"/>
            <a:r>
              <a:rPr lang="en-US" sz="2400" dirty="0" smtClean="0"/>
              <a:t>Home Office /</a:t>
            </a:r>
          </a:p>
          <a:p>
            <a:pPr algn="ctr"/>
            <a:r>
              <a:rPr lang="en-US" sz="2400" dirty="0" smtClean="0"/>
              <a:t>Health / LGAs meetings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2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ESOL Provision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Home Office ‘statement of requirements’ say ESOL:</a:t>
            </a:r>
          </a:p>
          <a:p>
            <a:pPr lvl="1"/>
            <a:r>
              <a:rPr lang="en-US" dirty="0" smtClean="0"/>
              <a:t>Must be provided within one month of arrival;</a:t>
            </a:r>
          </a:p>
          <a:p>
            <a:pPr lvl="1"/>
            <a:r>
              <a:rPr lang="en-US" dirty="0" smtClean="0"/>
              <a:t>At an appropriate level determined by an assessment;</a:t>
            </a:r>
          </a:p>
          <a:p>
            <a:pPr lvl="1"/>
            <a:r>
              <a:rPr lang="en-US" dirty="0" smtClean="0"/>
              <a:t>Delivered by an accredited provider; and</a:t>
            </a:r>
          </a:p>
          <a:p>
            <a:pPr lvl="1"/>
            <a:r>
              <a:rPr lang="en-US" dirty="0" smtClean="0"/>
              <a:t>Available for 12 months or until mainstream provision becomes available</a:t>
            </a:r>
          </a:p>
          <a:p>
            <a:r>
              <a:rPr lang="en-US" dirty="0" smtClean="0"/>
              <a:t>Recognition that English language acquisition is a key to integration</a:t>
            </a:r>
          </a:p>
          <a:p>
            <a:r>
              <a:rPr lang="en-US" dirty="0" smtClean="0"/>
              <a:t>Provided in a number of ways – CLD Workers, local colleges, voluntary sector partners depends upon local circumstances.</a:t>
            </a:r>
          </a:p>
          <a:p>
            <a:r>
              <a:rPr lang="en-US" dirty="0" smtClean="0"/>
              <a:t>Development of peer education pilot to build on existing efforts to use volunteers to support learning</a:t>
            </a:r>
          </a:p>
        </p:txBody>
      </p:sp>
    </p:spTree>
    <p:extLst>
      <p:ext uri="{BB962C8B-B14F-4D97-AF65-F5344CB8AC3E}">
        <p14:creationId xmlns:p14="http://schemas.microsoft.com/office/powerpoint/2010/main" val="22873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Conclusion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 local authority led scheme – contact yours to find out what is happening in your area</a:t>
            </a:r>
          </a:p>
          <a:p>
            <a:endParaRPr lang="en-US" sz="1400" dirty="0" smtClean="0"/>
          </a:p>
          <a:p>
            <a:r>
              <a:rPr lang="en-US" dirty="0" smtClean="0"/>
              <a:t>ESOL is a key mechanism to support integration – there is an important role for ESOL practitioners in this scheme</a:t>
            </a:r>
          </a:p>
          <a:p>
            <a:endParaRPr lang="en-US" sz="1400" dirty="0" smtClean="0"/>
          </a:p>
          <a:p>
            <a:r>
              <a:rPr lang="en-US" dirty="0" smtClean="0"/>
              <a:t>Consider opportunities for peer support and practice development drawing on previous experience of supporting refugees, asylum seekers and other migrants across Scotland</a:t>
            </a:r>
          </a:p>
          <a:p>
            <a:endParaRPr lang="en-US" sz="1400" dirty="0" smtClean="0"/>
          </a:p>
          <a:p>
            <a:r>
              <a:rPr lang="en-US" dirty="0" smtClean="0"/>
              <a:t>To find out more about our work visit: </a:t>
            </a:r>
            <a:r>
              <a:rPr lang="en-US" dirty="0" err="1" smtClean="0"/>
              <a:t>www.migrationscotland.org.uk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59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About COSLA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COSLA is the </a:t>
            </a:r>
            <a:r>
              <a:rPr lang="en-US" b="1" dirty="0" smtClean="0"/>
              <a:t>representative voice of Scottish local government </a:t>
            </a:r>
            <a:r>
              <a:rPr lang="en-US" dirty="0" smtClean="0"/>
              <a:t>– 28 of 32 local authorities are members</a:t>
            </a:r>
          </a:p>
          <a:p>
            <a:endParaRPr lang="en-US" sz="1400" dirty="0" smtClean="0"/>
          </a:p>
          <a:p>
            <a:r>
              <a:rPr lang="en-US" dirty="0" smtClean="0"/>
              <a:t>We host the </a:t>
            </a:r>
            <a:r>
              <a:rPr lang="en-US" b="1" dirty="0" smtClean="0"/>
              <a:t>Home Office funded Strategic Migration Partnership</a:t>
            </a:r>
            <a:r>
              <a:rPr lang="en-US" dirty="0" smtClean="0"/>
              <a:t> for Scotland</a:t>
            </a:r>
          </a:p>
          <a:p>
            <a:endParaRPr lang="en-US" sz="1400" dirty="0"/>
          </a:p>
          <a:p>
            <a:r>
              <a:rPr lang="en-US" dirty="0" smtClean="0"/>
              <a:t>Our migration work is </a:t>
            </a:r>
            <a:r>
              <a:rPr lang="en-US" b="1" dirty="0" smtClean="0"/>
              <a:t>also funded by Scottish Government</a:t>
            </a:r>
          </a:p>
          <a:p>
            <a:endParaRPr lang="en-US" sz="1400" dirty="0" smtClean="0"/>
          </a:p>
          <a:p>
            <a:r>
              <a:rPr lang="en-US" dirty="0" smtClean="0"/>
              <a:t>In the Syrian VPR Scheme </a:t>
            </a:r>
            <a:r>
              <a:rPr lang="en-US" b="1" dirty="0" smtClean="0"/>
              <a:t>we provide a supporting and coordinating </a:t>
            </a:r>
            <a:r>
              <a:rPr lang="en-US" dirty="0" smtClean="0"/>
              <a:t>role to all 32 local authorities in Scotland</a:t>
            </a:r>
          </a:p>
        </p:txBody>
      </p:sp>
    </p:spTree>
    <p:extLst>
      <p:ext uri="{BB962C8B-B14F-4D97-AF65-F5344CB8AC3E}">
        <p14:creationId xmlns:p14="http://schemas.microsoft.com/office/powerpoint/2010/main" val="22942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The Syrian Vulnerable Person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Resettlement (VPR) Scheme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519"/>
            <a:ext cx="10515600" cy="4121443"/>
          </a:xfrm>
        </p:spPr>
        <p:txBody>
          <a:bodyPr>
            <a:normAutofit/>
          </a:bodyPr>
          <a:lstStyle/>
          <a:p>
            <a:r>
              <a:rPr lang="en-US" dirty="0" smtClean="0"/>
              <a:t>Established by the UK Government in January 2014 – commitment to ‘several hundred’ people over 3 years</a:t>
            </a:r>
          </a:p>
          <a:p>
            <a:endParaRPr lang="en-US" sz="1400" dirty="0" smtClean="0"/>
          </a:p>
          <a:p>
            <a:r>
              <a:rPr lang="en-US" dirty="0" smtClean="0"/>
              <a:t>Significantly enlarged in September 2015 – Cameron commits to 20,000 refugees being resettled to the UK over five years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A local authority led scheme with a five year funding package</a:t>
            </a:r>
          </a:p>
          <a:p>
            <a:pPr lvl="1"/>
            <a:r>
              <a:rPr lang="en-US" dirty="0" smtClean="0"/>
              <a:t>Scottish Government commitment to take 10% or 2,000 people</a:t>
            </a:r>
          </a:p>
          <a:p>
            <a:pPr lvl="1"/>
            <a:r>
              <a:rPr lang="en-US" dirty="0" smtClean="0"/>
              <a:t>Unprecedented support from Scottish local authorities</a:t>
            </a:r>
          </a:p>
          <a:p>
            <a:pPr lvl="1"/>
            <a:r>
              <a:rPr lang="en-US" dirty="0" smtClean="0"/>
              <a:t>£1m additional funding provided by Scottish Government</a:t>
            </a:r>
          </a:p>
        </p:txBody>
      </p:sp>
    </p:spTree>
    <p:extLst>
      <p:ext uri="{BB962C8B-B14F-4D97-AF65-F5344CB8AC3E}">
        <p14:creationId xmlns:p14="http://schemas.microsoft.com/office/powerpoint/2010/main" val="24601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16689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Home Office Map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3143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Syrian VPR Process Map</a:t>
            </a:r>
            <a:endParaRPr lang="en-US" b="1" dirty="0"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62" b="17632"/>
          <a:stretch/>
        </p:blipFill>
        <p:spPr>
          <a:xfrm>
            <a:off x="838200" y="1303500"/>
            <a:ext cx="10515600" cy="51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‘Vulnerability</a:t>
            </a:r>
            <a:r>
              <a:rPr lang="en-US" dirty="0" smtClean="0"/>
              <a:t> </a:t>
            </a:r>
            <a:r>
              <a:rPr lang="en-US" b="1" dirty="0" smtClean="0">
                <a:latin typeface="+mn-lt"/>
              </a:rPr>
              <a:t>Criteria’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omen </a:t>
            </a:r>
            <a:r>
              <a:rPr lang="en-US" b="1" dirty="0"/>
              <a:t>and girls at risk; </a:t>
            </a:r>
            <a:endParaRPr lang="en-US" b="1" dirty="0" smtClean="0"/>
          </a:p>
          <a:p>
            <a:r>
              <a:rPr lang="en-US" b="1" dirty="0" smtClean="0"/>
              <a:t>Survivors </a:t>
            </a:r>
            <a:r>
              <a:rPr lang="en-US" b="1" dirty="0"/>
              <a:t>of violence and/or torture; </a:t>
            </a:r>
            <a:endParaRPr lang="en-US" b="1" dirty="0" smtClean="0"/>
          </a:p>
          <a:p>
            <a:r>
              <a:rPr lang="en-US" dirty="0" smtClean="0"/>
              <a:t>Refugees </a:t>
            </a:r>
            <a:r>
              <a:rPr lang="en-US" dirty="0"/>
              <a:t>with legal and/or physical protection needs; </a:t>
            </a:r>
            <a:endParaRPr lang="en-US" dirty="0" smtClean="0"/>
          </a:p>
          <a:p>
            <a:r>
              <a:rPr lang="en-US" b="1" dirty="0" smtClean="0"/>
              <a:t>Refugees </a:t>
            </a:r>
            <a:r>
              <a:rPr lang="en-US" b="1" dirty="0"/>
              <a:t>with medical needs or disabilities </a:t>
            </a:r>
          </a:p>
          <a:p>
            <a:r>
              <a:rPr lang="en-US" dirty="0" smtClean="0"/>
              <a:t>Children </a:t>
            </a:r>
            <a:r>
              <a:rPr lang="en-US" dirty="0"/>
              <a:t>and adolescents at risk; </a:t>
            </a:r>
            <a:endParaRPr lang="en-US" dirty="0" smtClean="0"/>
          </a:p>
          <a:p>
            <a:r>
              <a:rPr lang="en-US" dirty="0" smtClean="0"/>
              <a:t>Persons </a:t>
            </a:r>
            <a:r>
              <a:rPr lang="en-US" dirty="0"/>
              <a:t>at risk due to their sexual orientation or gender identity; and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efugees </a:t>
            </a:r>
            <a:r>
              <a:rPr lang="en-US" dirty="0"/>
              <a:t>with family links in resettlement countries.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Syrian Resettlement to Scotland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Christmas 2015 half of Scottish local authorities had received refugees from Syria</a:t>
            </a:r>
          </a:p>
          <a:p>
            <a:pPr lvl="1"/>
            <a:r>
              <a:rPr lang="en-US" dirty="0" smtClean="0"/>
              <a:t>400 people hosted by sixteen local authorities</a:t>
            </a:r>
          </a:p>
          <a:p>
            <a:pPr lvl="1"/>
            <a:r>
              <a:rPr lang="en-US" dirty="0" smtClean="0"/>
              <a:t>Mostly families with small children</a:t>
            </a:r>
          </a:p>
          <a:p>
            <a:pPr lvl="1"/>
            <a:r>
              <a:rPr lang="en-US" dirty="0" smtClean="0"/>
              <a:t>Initial reports indicate that people are settling in well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dirty="0" smtClean="0"/>
              <a:t>Expecting at least a further 8 local authorities will receive refugees between January and March 2016</a:t>
            </a:r>
          </a:p>
          <a:p>
            <a:endParaRPr lang="en-US" sz="1400" dirty="0" smtClean="0"/>
          </a:p>
          <a:p>
            <a:r>
              <a:rPr lang="en-US" dirty="0" smtClean="0"/>
              <a:t>Expectation that Scotland will receive 2,000 people by 2020 with the majority of Scottish local authorities involved</a:t>
            </a:r>
          </a:p>
        </p:txBody>
      </p:sp>
    </p:spTree>
    <p:extLst>
      <p:ext uri="{BB962C8B-B14F-4D97-AF65-F5344CB8AC3E}">
        <p14:creationId xmlns:p14="http://schemas.microsoft.com/office/powerpoint/2010/main" val="20194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38"/>
            <a:ext cx="10515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What </a:t>
            </a:r>
            <a:r>
              <a:rPr lang="en-US" b="1" dirty="0" smtClean="0">
                <a:latin typeface="+mn-lt"/>
              </a:rPr>
              <a:t>underpins </a:t>
            </a:r>
            <a:r>
              <a:rPr lang="en-US" b="1" dirty="0">
                <a:latin typeface="+mn-lt"/>
              </a:rPr>
              <a:t>our approach</a:t>
            </a:r>
            <a:r>
              <a:rPr lang="en-US" b="1" dirty="0" smtClean="0">
                <a:latin typeface="+mn-lt"/>
              </a:rPr>
              <a:t>?</a:t>
            </a:r>
            <a:r>
              <a:rPr lang="en-US" b="1" i="1" dirty="0">
                <a:latin typeface="+mn-lt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/>
              <a:t>New Scots: Integrating Refugees in Scotland’s Communities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vision behind </a:t>
            </a:r>
            <a:r>
              <a:rPr lang="en-US" dirty="0" smtClean="0"/>
              <a:t>the </a:t>
            </a:r>
            <a:r>
              <a:rPr lang="en-US" dirty="0"/>
              <a:t>strategy </a:t>
            </a:r>
            <a:r>
              <a:rPr lang="en-US" dirty="0" smtClean="0"/>
              <a:t>is: </a:t>
            </a:r>
            <a:r>
              <a:rPr lang="en-US" dirty="0"/>
              <a:t>for a Scotland where refugees are able </a:t>
            </a:r>
            <a:r>
              <a:rPr lang="en-US" b="1" dirty="0"/>
              <a:t>to build a new life </a:t>
            </a:r>
            <a:r>
              <a:rPr lang="en-US" dirty="0"/>
              <a:t>from the day they arrive in Scotland and to </a:t>
            </a:r>
            <a:r>
              <a:rPr lang="en-US" dirty="0" err="1"/>
              <a:t>realise</a:t>
            </a:r>
            <a:r>
              <a:rPr lang="en-US" dirty="0"/>
              <a:t> their full potential </a:t>
            </a:r>
            <a:r>
              <a:rPr lang="en-US" b="1" dirty="0"/>
              <a:t>with the support of mainstream services</a:t>
            </a:r>
            <a:r>
              <a:rPr lang="en-US" dirty="0"/>
              <a:t>; and where they become </a:t>
            </a:r>
            <a:r>
              <a:rPr lang="en-US" b="1" dirty="0"/>
              <a:t>active members of our communities with strong social relationships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/>
          <a:stretch>
            <a:fillRect/>
          </a:stretch>
        </p:blipFill>
        <p:spPr>
          <a:xfrm>
            <a:off x="2716706" y="880957"/>
            <a:ext cx="7437227" cy="5950171"/>
          </a:xfrm>
        </p:spPr>
      </p:pic>
      <p:sp>
        <p:nvSpPr>
          <p:cNvPr id="2" name="TextBox 1"/>
          <p:cNvSpPr txBox="1"/>
          <p:nvPr/>
        </p:nvSpPr>
        <p:spPr>
          <a:xfrm>
            <a:off x="2955072" y="125997"/>
            <a:ext cx="6857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 Indicators of Integration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863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60809"/>
              </p:ext>
            </p:extLst>
          </p:nvPr>
        </p:nvGraphicFramePr>
        <p:xfrm>
          <a:off x="216975" y="1909843"/>
          <a:ext cx="11701221" cy="5073023"/>
        </p:xfrm>
        <a:graphic>
          <a:graphicData uri="http://schemas.openxmlformats.org/drawingml/2006/table">
            <a:tbl>
              <a:tblPr firstRow="1" firstCol="1" bandRow="1"/>
              <a:tblGrid>
                <a:gridCol w="2925107"/>
                <a:gridCol w="2917755"/>
                <a:gridCol w="2932459"/>
                <a:gridCol w="2925900"/>
              </a:tblGrid>
              <a:tr h="318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Pre</a:t>
                      </a:r>
                      <a:r>
                        <a:rPr lang="en-GB" sz="1300" b="1" baseline="0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 Arrival</a:t>
                      </a: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0342" marR="60342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Point of Arrival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0342" marR="603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First Month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0342" marR="603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First Year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0342" marR="603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4469894">
                <a:tc>
                  <a:txBody>
                    <a:bodyPr/>
                    <a:lstStyle/>
                    <a:p>
                      <a:pPr marL="211455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 dirty="0" smtClean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Establish multi-agency approach and meet regularly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Community </a:t>
                      </a: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walk-around: Identify suitable location with available housing, school places, </a:t>
                      </a:r>
                      <a:r>
                        <a:rPr lang="en-GB" sz="13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ESOL provision</a:t>
                      </a:r>
                      <a:r>
                        <a:rPr lang="en-GB" sz="1300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GB" sz="13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and </a:t>
                      </a: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other wrap-around services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Identify and prepare housing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Establish appropriate health services are in place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Arrange interpreting and translation services 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Provide staff briefing/training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Prepare welcome and orientation information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Agree and implement communication strategy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Undertake community engagement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Arrange transport from the airport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Set up payments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Undertake gap analysis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211455" indent="38100"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0342" marR="60342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11455"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Welcome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Biometrics gathering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NINO allocation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Benefits application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Transportation to new home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Introduction to new home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GP registration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Establish means of keeping in touch (mobile phones?)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0342" marR="603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11455"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Orientation in the local area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Identifying individual integration needs &amp; establishing plan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Support ‘normalisation’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School/college </a:t>
                      </a:r>
                      <a:r>
                        <a:rPr lang="en-GB" sz="13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registration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Starting ESOL classes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Dentist registration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Hospital appointments</a:t>
                      </a:r>
                      <a:endParaRPr lang="en-US" sz="1300" dirty="0" smtClean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Meeting </a:t>
                      </a: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with Job Centre Plus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Opportunities to build social connections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Help to make links to faith groups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Set-up bank or post-office account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Manage volunteer input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Money management support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Familiarisation with police/law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Identify cultural issues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0342" marR="603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Tenancy support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Reviewing integration needs progress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Language 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Opportunities to build social connections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Possibility of Syrian community meeting up across Scotland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Collaboration between neighbouring areas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Support employability/qualifications recognition/personal profiles for skills matching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0342" marR="603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>
            <a:spLocks noChangeAspect="1"/>
          </p:cNvSpPr>
          <p:nvPr/>
        </p:nvSpPr>
        <p:spPr>
          <a:xfrm>
            <a:off x="4740917" y="525816"/>
            <a:ext cx="2653336" cy="122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kern="1200" dirty="0" smtClean="0">
                <a:solidFill>
                  <a:srgbClr val="FFFFFF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Employment/Benefits</a:t>
            </a:r>
            <a:endParaRPr lang="en-US" sz="2400" dirty="0">
              <a:effectLst/>
              <a:latin typeface="Times" charset="0"/>
              <a:ea typeface="ＭＳ 明朝" charset="-128"/>
              <a:cs typeface="Times New Roman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648967" y="444126"/>
            <a:ext cx="2543033" cy="13020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kern="1200" dirty="0">
                <a:solidFill>
                  <a:srgbClr val="FFFFFF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Social Connections</a:t>
            </a:r>
            <a:endParaRPr lang="en-US" sz="2400" dirty="0">
              <a:effectLst/>
              <a:latin typeface="Times" charset="0"/>
              <a:ea typeface="ＭＳ 明朝" charset="-128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975" y="64152"/>
            <a:ext cx="1170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Resettlement Planning</a:t>
            </a:r>
            <a:endParaRPr lang="en-US" sz="2400" b="1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271423" y="444127"/>
            <a:ext cx="2543033" cy="13020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effectLst/>
                <a:ea typeface="ＭＳ 明朝" charset="-128"/>
                <a:cs typeface="Times New Roman" charset="0"/>
              </a:rPr>
              <a:t>Education</a:t>
            </a:r>
            <a:endParaRPr lang="en-US" sz="2400" b="1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496980" y="525816"/>
            <a:ext cx="2543033" cy="13020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effectLst/>
                <a:ea typeface="ＭＳ 明朝" charset="-128"/>
                <a:cs typeface="Times New Roman" charset="0"/>
              </a:rPr>
              <a:t>Health</a:t>
            </a:r>
            <a:endParaRPr lang="en-US" sz="2400" b="1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0" y="552448"/>
            <a:ext cx="2543033" cy="13020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effectLst/>
                <a:ea typeface="ＭＳ 明朝" charset="-128"/>
                <a:cs typeface="Times New Roman" charset="0"/>
              </a:rPr>
              <a:t>Housing</a:t>
            </a:r>
            <a:endParaRPr lang="en-US" sz="2400" b="1" dirty="0">
              <a:effectLst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D9A20B00-7241-48B4-9257-B6317CAD01F0}"/>
</file>

<file path=customXml/itemProps2.xml><?xml version="1.0" encoding="utf-8"?>
<ds:datastoreItem xmlns:ds="http://schemas.openxmlformats.org/officeDocument/2006/customXml" ds:itemID="{12460031-8517-489B-B5DC-0D5748C53B54}"/>
</file>

<file path=customXml/itemProps3.xml><?xml version="1.0" encoding="utf-8"?>
<ds:datastoreItem xmlns:ds="http://schemas.openxmlformats.org/officeDocument/2006/customXml" ds:itemID="{43A2C05F-E0ED-49E5-83AF-EE27CCB8AC48}"/>
</file>

<file path=customXml/itemProps4.xml><?xml version="1.0" encoding="utf-8"?>
<ds:datastoreItem xmlns:ds="http://schemas.openxmlformats.org/officeDocument/2006/customXml" ds:itemID="{380552B5-EBB3-49D2-B938-82AA09288547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586</Words>
  <Application>Microsoft Office PowerPoint</Application>
  <PresentationFormat>Widescreen</PresentationFormat>
  <Paragraphs>141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明朝</vt:lpstr>
      <vt:lpstr>Arial</vt:lpstr>
      <vt:lpstr>Calibri</vt:lpstr>
      <vt:lpstr>Calibri Light</vt:lpstr>
      <vt:lpstr>Cambria</vt:lpstr>
      <vt:lpstr>Symbol</vt:lpstr>
      <vt:lpstr>Times</vt:lpstr>
      <vt:lpstr>Times New Roman</vt:lpstr>
      <vt:lpstr>Office Theme</vt:lpstr>
      <vt:lpstr>Scottish Local Authorities and the  Syrian Vulnerable Person Resettlement Scheme  Teaching ESOL to Refugees Event Glasgow Monday 29 February 2016</vt:lpstr>
      <vt:lpstr>About COSLA</vt:lpstr>
      <vt:lpstr>The Syrian Vulnerable Person  Resettlement (VPR) Scheme</vt:lpstr>
      <vt:lpstr>Syrian VPR Process Map</vt:lpstr>
      <vt:lpstr>‘Vulnerability Criteria’</vt:lpstr>
      <vt:lpstr>Syrian Resettlement to Scotland</vt:lpstr>
      <vt:lpstr>What underpins our approach? </vt:lpstr>
      <vt:lpstr>PowerPoint Presentation</vt:lpstr>
      <vt:lpstr>PowerPoint Presentation</vt:lpstr>
      <vt:lpstr>PowerPoint Presentation</vt:lpstr>
      <vt:lpstr>PowerPoint Presentation</vt:lpstr>
      <vt:lpstr>ESOL Provision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Scottish Local Authorities and the Syrian Vulnerable Persons Scheme</dc:title>
  <dc:creator>Andrew Morrison</dc:creator>
  <cp:lastModifiedBy>Rebecca Pitman</cp:lastModifiedBy>
  <cp:revision>51</cp:revision>
  <dcterms:created xsi:type="dcterms:W3CDTF">2015-11-16T17:34:30Z</dcterms:created>
  <dcterms:modified xsi:type="dcterms:W3CDTF">2016-03-11T11:20:39Z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