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8" r:id="rId2"/>
    <p:sldId id="265" r:id="rId3"/>
    <p:sldId id="263" r:id="rId4"/>
    <p:sldId id="266" r:id="rId5"/>
    <p:sldId id="267" r:id="rId6"/>
    <p:sldId id="257" r:id="rId7"/>
    <p:sldId id="258" r:id="rId8"/>
    <p:sldId id="259" r:id="rId9"/>
    <p:sldId id="260" r:id="rId10"/>
    <p:sldId id="261"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52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6070BE-B9EB-4B4D-A1AA-A9256FF9BBFE}" type="datetimeFigureOut">
              <a:rPr lang="en-GB" smtClean="0"/>
              <a:pPr/>
              <a:t>19/05/2017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DD7155-161C-4D49-86C8-71C5FDE74902}" type="slidenum">
              <a:rPr lang="en-GB" smtClean="0"/>
              <a:pPr/>
              <a:t>‹#›</a:t>
            </a:fld>
            <a:endParaRPr lang="en-GB"/>
          </a:p>
        </p:txBody>
      </p:sp>
    </p:spTree>
    <p:extLst>
      <p:ext uri="{BB962C8B-B14F-4D97-AF65-F5344CB8AC3E}">
        <p14:creationId xmlns:p14="http://schemas.microsoft.com/office/powerpoint/2010/main" val="2469905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front cover page and can only be used once. Use the corresponding</a:t>
            </a:r>
            <a:r>
              <a:rPr lang="en-US" baseline="0" dirty="0" smtClean="0"/>
              <a:t> </a:t>
            </a:r>
            <a:r>
              <a:rPr lang="en-US" b="1" baseline="0" dirty="0" smtClean="0"/>
              <a:t>blue</a:t>
            </a:r>
            <a:r>
              <a:rPr lang="en-US" baseline="0" dirty="0" smtClean="0"/>
              <a:t> internal and back pages if you are using this page. </a:t>
            </a:r>
            <a:r>
              <a:rPr lang="en-US" dirty="0" smtClean="0"/>
              <a:t>You may add a title and a subtitle if needed only. Do</a:t>
            </a:r>
            <a:r>
              <a:rPr lang="en-US" baseline="0" dirty="0" smtClean="0"/>
              <a:t> not add anything else or move elements around.</a:t>
            </a:r>
            <a:endParaRPr lang="en-US" dirty="0" smtClean="0"/>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414422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C6FFDB9-B6E4-45B7-AF69-2F7B9872F0F1}" type="slidenum">
              <a:rPr lang="en-GB" smtClean="0"/>
              <a:pPr/>
              <a:t>5</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C6FFDB9-B6E4-45B7-AF69-2F7B9872F0F1}" type="slidenum">
              <a:rPr lang="en-GB" smtClean="0"/>
              <a:pPr/>
              <a:t>11</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F746F63-ABDC-4CF8-9089-EBC737CCC6D0}" type="datetimeFigureOut">
              <a:rPr lang="en-GB" smtClean="0"/>
              <a:pPr/>
              <a:t>19/05/2017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C1C97A-A17C-4316-965E-D13EC47F760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746F63-ABDC-4CF8-9089-EBC737CCC6D0}" type="datetimeFigureOut">
              <a:rPr lang="en-GB" smtClean="0"/>
              <a:pPr/>
              <a:t>19/05/2017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C1C97A-A17C-4316-965E-D13EC47F760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746F63-ABDC-4CF8-9089-EBC737CCC6D0}" type="datetimeFigureOut">
              <a:rPr lang="en-GB" smtClean="0"/>
              <a:pPr/>
              <a:t>19/05/2017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C1C97A-A17C-4316-965E-D13EC47F760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746F63-ABDC-4CF8-9089-EBC737CCC6D0}" type="datetimeFigureOut">
              <a:rPr lang="en-GB" smtClean="0"/>
              <a:pPr/>
              <a:t>19/05/2017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C1C97A-A17C-4316-965E-D13EC47F760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746F63-ABDC-4CF8-9089-EBC737CCC6D0}" type="datetimeFigureOut">
              <a:rPr lang="en-GB" smtClean="0"/>
              <a:pPr/>
              <a:t>19/05/2017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C1C97A-A17C-4316-965E-D13EC47F760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F746F63-ABDC-4CF8-9089-EBC737CCC6D0}" type="datetimeFigureOut">
              <a:rPr lang="en-GB" smtClean="0"/>
              <a:pPr/>
              <a:t>19/05/2017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C1C97A-A17C-4316-965E-D13EC47F760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F746F63-ABDC-4CF8-9089-EBC737CCC6D0}" type="datetimeFigureOut">
              <a:rPr lang="en-GB" smtClean="0"/>
              <a:pPr/>
              <a:t>19/05/2017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C1C97A-A17C-4316-965E-D13EC47F760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F746F63-ABDC-4CF8-9089-EBC737CCC6D0}" type="datetimeFigureOut">
              <a:rPr lang="en-GB" smtClean="0"/>
              <a:pPr/>
              <a:t>19/05/2017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C1C97A-A17C-4316-965E-D13EC47F760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746F63-ABDC-4CF8-9089-EBC737CCC6D0}" type="datetimeFigureOut">
              <a:rPr lang="en-GB" smtClean="0"/>
              <a:pPr/>
              <a:t>19/05/2017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C1C97A-A17C-4316-965E-D13EC47F760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746F63-ABDC-4CF8-9089-EBC737CCC6D0}" type="datetimeFigureOut">
              <a:rPr lang="en-GB" smtClean="0"/>
              <a:pPr/>
              <a:t>19/05/2017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C1C97A-A17C-4316-965E-D13EC47F760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746F63-ABDC-4CF8-9089-EBC737CCC6D0}" type="datetimeFigureOut">
              <a:rPr lang="en-GB" smtClean="0"/>
              <a:pPr/>
              <a:t>19/05/2017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C1C97A-A17C-4316-965E-D13EC47F760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746F63-ABDC-4CF8-9089-EBC737CCC6D0}" type="datetimeFigureOut">
              <a:rPr lang="en-GB" smtClean="0"/>
              <a:pPr/>
              <a:t>19/05/2017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1C97A-A17C-4316-965E-D13EC47F760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4761" y="4354294"/>
            <a:ext cx="9227428" cy="2531535"/>
            <a:chOff x="-46348" y="3708280"/>
            <a:chExt cx="12303237" cy="3177533"/>
          </a:xfrm>
        </p:grpSpPr>
        <p:pic>
          <p:nvPicPr>
            <p:cNvPr id="9" name="Picture 8"/>
            <p:cNvPicPr>
              <a:picLocks noChangeAspect="1"/>
            </p:cNvPicPr>
            <p:nvPr/>
          </p:nvPicPr>
          <p:blipFill rotWithShape="1">
            <a:blip r:embed="rId3"/>
            <a:srcRect l="23560" t="23657" r="26010" b="31599"/>
            <a:stretch/>
          </p:blipFill>
          <p:spPr>
            <a:xfrm>
              <a:off x="-46348" y="3708280"/>
              <a:ext cx="12303237" cy="3177533"/>
            </a:xfrm>
            <a:prstGeom prst="rect">
              <a:avLst/>
            </a:prstGeom>
          </p:spPr>
        </p:pic>
        <p:pic>
          <p:nvPicPr>
            <p:cNvPr id="4" name="Picture 3"/>
            <p:cNvPicPr>
              <a:picLocks noChangeAspect="1"/>
            </p:cNvPicPr>
            <p:nvPr/>
          </p:nvPicPr>
          <p:blipFill>
            <a:blip r:embed="rId4"/>
            <a:stretch>
              <a:fillRect/>
            </a:stretch>
          </p:blipFill>
          <p:spPr>
            <a:xfrm>
              <a:off x="8509603" y="5817820"/>
              <a:ext cx="2804346" cy="186956"/>
            </a:xfrm>
            <a:prstGeom prst="rect">
              <a:avLst/>
            </a:prstGeom>
          </p:spPr>
        </p:pic>
      </p:grpSp>
      <p:pic>
        <p:nvPicPr>
          <p:cNvPr id="5" name="Picture 4"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493631" y="528429"/>
            <a:ext cx="2544539" cy="1428664"/>
          </a:xfrm>
          <a:prstGeom prst="rect">
            <a:avLst/>
          </a:prstGeom>
        </p:spPr>
      </p:pic>
      <p:sp>
        <p:nvSpPr>
          <p:cNvPr id="7" name="Rectangle 6"/>
          <p:cNvSpPr/>
          <p:nvPr/>
        </p:nvSpPr>
        <p:spPr>
          <a:xfrm>
            <a:off x="499912" y="2289461"/>
            <a:ext cx="7974943" cy="1938988"/>
          </a:xfrm>
          <a:prstGeom prst="rect">
            <a:avLst/>
          </a:prstGeom>
        </p:spPr>
        <p:txBody>
          <a:bodyPr wrap="square" lIns="91430" tIns="45718" rIns="91430" bIns="45718">
            <a:spAutoFit/>
          </a:bodyPr>
          <a:lstStyle/>
          <a:p>
            <a:pPr defTabSz="914286"/>
            <a:r>
              <a:rPr lang="en-GB" sz="3600" dirty="0">
                <a:solidFill>
                  <a:srgbClr val="00ABB5"/>
                </a:solidFill>
              </a:rPr>
              <a:t>Developing the Young Workforce</a:t>
            </a:r>
          </a:p>
          <a:p>
            <a:pPr defTabSz="914286">
              <a:lnSpc>
                <a:spcPct val="150000"/>
              </a:lnSpc>
            </a:pPr>
            <a:r>
              <a:rPr lang="en-GB" sz="2800" b="1" dirty="0" smtClean="0">
                <a:solidFill>
                  <a:srgbClr val="00ABB5"/>
                </a:solidFill>
              </a:rPr>
              <a:t>Learning Resource 2:  Introduction to Labour Market Information - Stimulus</a:t>
            </a:r>
            <a:endParaRPr lang="en-US" sz="2800" b="1" dirty="0">
              <a:solidFill>
                <a:prstClr val="black"/>
              </a:solidFill>
            </a:endParaRPr>
          </a:p>
        </p:txBody>
      </p:sp>
    </p:spTree>
    <p:extLst>
      <p:ext uri="{BB962C8B-B14F-4D97-AF65-F5344CB8AC3E}">
        <p14:creationId xmlns:p14="http://schemas.microsoft.com/office/powerpoint/2010/main" val="1984051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smtClean="0">
                <a:solidFill>
                  <a:schemeClr val="accent5">
                    <a:lumMod val="75000"/>
                  </a:schemeClr>
                </a:solidFill>
              </a:rPr>
              <a:t>There’s more than one path to success</a:t>
            </a:r>
            <a:endParaRPr lang="en-GB" sz="3200" b="1" dirty="0">
              <a:solidFill>
                <a:schemeClr val="accent5">
                  <a:lumMod val="75000"/>
                </a:schemeClr>
              </a:solidFill>
            </a:endParaRPr>
          </a:p>
        </p:txBody>
      </p:sp>
      <p:sp>
        <p:nvSpPr>
          <p:cNvPr id="3" name="Content Placeholder 2"/>
          <p:cNvSpPr>
            <a:spLocks noGrp="1"/>
          </p:cNvSpPr>
          <p:nvPr>
            <p:ph idx="1"/>
          </p:nvPr>
        </p:nvSpPr>
        <p:spPr/>
        <p:txBody>
          <a:bodyPr>
            <a:normAutofit/>
          </a:bodyPr>
          <a:lstStyle/>
          <a:p>
            <a:pPr marL="0" indent="0">
              <a:buNone/>
            </a:pPr>
            <a:r>
              <a:rPr lang="en-GB" sz="2400" dirty="0" smtClean="0">
                <a:solidFill>
                  <a:schemeClr val="tx1">
                    <a:lumMod val="65000"/>
                    <a:lumOff val="35000"/>
                  </a:schemeClr>
                </a:solidFill>
              </a:rPr>
              <a:t>“... there is a widespread belief that studying for a degree will lead to a well-paid job and fulfilling professional career and whilst in many cases this is true it isn’t always the case”.</a:t>
            </a:r>
          </a:p>
          <a:p>
            <a:pPr marL="0" indent="0" algn="r">
              <a:buNone/>
            </a:pPr>
            <a:r>
              <a:rPr lang="en-GB" sz="1600" b="1" dirty="0" smtClean="0">
                <a:solidFill>
                  <a:schemeClr val="accent3">
                    <a:lumMod val="75000"/>
                  </a:schemeClr>
                </a:solidFill>
              </a:rPr>
              <a:t>Great Expectations, City and Guilds 2015</a:t>
            </a:r>
          </a:p>
          <a:p>
            <a:endParaRPr lang="en-GB" dirty="0"/>
          </a:p>
        </p:txBody>
      </p:sp>
      <p:pic>
        <p:nvPicPr>
          <p:cNvPr id="1027" name="Picture 3"/>
          <p:cNvPicPr>
            <a:picLocks noChangeAspect="1" noChangeArrowheads="1"/>
          </p:cNvPicPr>
          <p:nvPr/>
        </p:nvPicPr>
        <p:blipFill>
          <a:blip r:embed="rId2" cstate="print"/>
          <a:srcRect/>
          <a:stretch>
            <a:fillRect/>
          </a:stretch>
        </p:blipFill>
        <p:spPr bwMode="auto">
          <a:xfrm>
            <a:off x="467544" y="3356992"/>
            <a:ext cx="8382055"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pPr algn="l"/>
            <a:r>
              <a:rPr lang="en-GB" sz="3200" b="1" dirty="0" smtClean="0">
                <a:solidFill>
                  <a:schemeClr val="accent5">
                    <a:lumMod val="75000"/>
                  </a:schemeClr>
                </a:solidFill>
              </a:rPr>
              <a:t>Work Based Learning</a:t>
            </a:r>
            <a:endParaRPr lang="en-GB" sz="3200" dirty="0"/>
          </a:p>
        </p:txBody>
      </p:sp>
      <p:sp>
        <p:nvSpPr>
          <p:cNvPr id="3" name="Content Placeholder 2"/>
          <p:cNvSpPr>
            <a:spLocks noGrp="1"/>
          </p:cNvSpPr>
          <p:nvPr>
            <p:ph idx="1"/>
          </p:nvPr>
        </p:nvSpPr>
        <p:spPr>
          <a:xfrm>
            <a:off x="3347864" y="1340768"/>
            <a:ext cx="5544616" cy="5184576"/>
          </a:xfrm>
        </p:spPr>
        <p:txBody>
          <a:bodyPr>
            <a:normAutofit/>
          </a:bodyPr>
          <a:lstStyle/>
          <a:p>
            <a:pPr>
              <a:buNone/>
            </a:pPr>
            <a:r>
              <a:rPr lang="en-GB" sz="2400" b="1" dirty="0" smtClean="0">
                <a:solidFill>
                  <a:schemeClr val="tx1">
                    <a:lumMod val="65000"/>
                    <a:lumOff val="35000"/>
                  </a:schemeClr>
                </a:solidFill>
              </a:rPr>
              <a:t>    </a:t>
            </a:r>
            <a:r>
              <a:rPr lang="en-GB" sz="2200" b="1" dirty="0" smtClean="0">
                <a:solidFill>
                  <a:schemeClr val="tx1">
                    <a:lumMod val="65000"/>
                    <a:lumOff val="35000"/>
                  </a:schemeClr>
                </a:solidFill>
              </a:rPr>
              <a:t>“.... our findings show that apprenticeships continue to suffer from an image problem compared to Higher Education”.</a:t>
            </a:r>
          </a:p>
          <a:p>
            <a:pPr>
              <a:buNone/>
            </a:pPr>
            <a:endParaRPr lang="en-GB" sz="2200" dirty="0" smtClean="0">
              <a:solidFill>
                <a:schemeClr val="tx1">
                  <a:lumMod val="65000"/>
                  <a:lumOff val="35000"/>
                </a:schemeClr>
              </a:solidFill>
            </a:endParaRPr>
          </a:p>
          <a:p>
            <a:pPr>
              <a:buNone/>
            </a:pPr>
            <a:r>
              <a:rPr lang="en-GB" sz="2200" b="1" dirty="0" smtClean="0">
                <a:solidFill>
                  <a:schemeClr val="accent5">
                    <a:lumMod val="75000"/>
                  </a:schemeClr>
                </a:solidFill>
              </a:rPr>
              <a:t>Parental preferences:</a:t>
            </a:r>
          </a:p>
          <a:p>
            <a:pPr>
              <a:buNone/>
            </a:pPr>
            <a:r>
              <a:rPr lang="en-GB" sz="2200" dirty="0" smtClean="0">
                <a:solidFill>
                  <a:schemeClr val="tx1">
                    <a:lumMod val="65000"/>
                    <a:lumOff val="35000"/>
                  </a:schemeClr>
                </a:solidFill>
              </a:rPr>
              <a:t>-    higher education 51% , UK  </a:t>
            </a:r>
            <a:r>
              <a:rPr lang="en-GB" sz="2200" dirty="0" smtClean="0">
                <a:solidFill>
                  <a:schemeClr val="accent5">
                    <a:lumMod val="75000"/>
                  </a:schemeClr>
                </a:solidFill>
              </a:rPr>
              <a:t>(56%, Scotland)</a:t>
            </a:r>
          </a:p>
          <a:p>
            <a:pPr>
              <a:buFontTx/>
              <a:buChar char="-"/>
            </a:pPr>
            <a:r>
              <a:rPr lang="en-GB" sz="2200" dirty="0" smtClean="0">
                <a:solidFill>
                  <a:schemeClr val="tx1">
                    <a:lumMod val="65000"/>
                    <a:lumOff val="35000"/>
                  </a:schemeClr>
                </a:solidFill>
              </a:rPr>
              <a:t>apprenticeship 20%, UK    </a:t>
            </a:r>
            <a:r>
              <a:rPr lang="en-GB" sz="2200" dirty="0">
                <a:solidFill>
                  <a:schemeClr val="tx1">
                    <a:lumMod val="65000"/>
                    <a:lumOff val="35000"/>
                  </a:schemeClr>
                </a:solidFill>
              </a:rPr>
              <a:t> </a:t>
            </a:r>
            <a:r>
              <a:rPr lang="en-GB" sz="2200" dirty="0" smtClean="0">
                <a:solidFill>
                  <a:schemeClr val="tx1">
                    <a:lumMod val="65000"/>
                    <a:lumOff val="35000"/>
                  </a:schemeClr>
                </a:solidFill>
              </a:rPr>
              <a:t>  </a:t>
            </a:r>
            <a:r>
              <a:rPr lang="en-GB" sz="2200" dirty="0" smtClean="0">
                <a:solidFill>
                  <a:schemeClr val="accent5">
                    <a:lumMod val="75000"/>
                  </a:schemeClr>
                </a:solidFill>
              </a:rPr>
              <a:t>(19%, Scotland)</a:t>
            </a:r>
          </a:p>
          <a:p>
            <a:pPr>
              <a:buFontTx/>
              <a:buChar char="-"/>
            </a:pPr>
            <a:endParaRPr lang="en-GB" sz="2200" dirty="0" smtClean="0">
              <a:solidFill>
                <a:schemeClr val="tx1">
                  <a:lumMod val="65000"/>
                  <a:lumOff val="35000"/>
                </a:schemeClr>
              </a:solidFill>
            </a:endParaRPr>
          </a:p>
          <a:p>
            <a:pPr>
              <a:buNone/>
            </a:pPr>
            <a:r>
              <a:rPr lang="en-GB" sz="2200" b="1" dirty="0" smtClean="0">
                <a:solidFill>
                  <a:schemeClr val="accent5">
                    <a:lumMod val="75000"/>
                  </a:schemeClr>
                </a:solidFill>
              </a:rPr>
              <a:t>Young people’s preferences</a:t>
            </a:r>
          </a:p>
          <a:p>
            <a:pPr>
              <a:buNone/>
            </a:pPr>
            <a:r>
              <a:rPr lang="en-GB" sz="2200" dirty="0" smtClean="0">
                <a:solidFill>
                  <a:schemeClr val="tx1">
                    <a:lumMod val="65000"/>
                    <a:lumOff val="35000"/>
                  </a:schemeClr>
                </a:solidFill>
              </a:rPr>
              <a:t>“Only 7% of people aged 18-24 considered</a:t>
            </a:r>
          </a:p>
          <a:p>
            <a:pPr>
              <a:buNone/>
            </a:pPr>
            <a:r>
              <a:rPr lang="en-GB" sz="2200" dirty="0" smtClean="0">
                <a:solidFill>
                  <a:schemeClr val="tx1">
                    <a:lumMod val="65000"/>
                    <a:lumOff val="35000"/>
                  </a:schemeClr>
                </a:solidFill>
              </a:rPr>
              <a:t>apprenticeships as the best way forward”.</a:t>
            </a:r>
          </a:p>
          <a:p>
            <a:pPr>
              <a:buNone/>
            </a:pPr>
            <a:endParaRPr lang="en-GB" sz="2400" dirty="0" smtClean="0"/>
          </a:p>
          <a:p>
            <a:pPr>
              <a:buNone/>
            </a:pPr>
            <a:endParaRPr lang="en-GB" sz="2400" dirty="0"/>
          </a:p>
        </p:txBody>
      </p:sp>
      <p:pic>
        <p:nvPicPr>
          <p:cNvPr id="1026" name="Picture 2"/>
          <p:cNvPicPr>
            <a:picLocks noChangeAspect="1" noChangeArrowheads="1"/>
          </p:cNvPicPr>
          <p:nvPr/>
        </p:nvPicPr>
        <p:blipFill>
          <a:blip r:embed="rId3" cstate="print"/>
          <a:srcRect/>
          <a:stretch>
            <a:fillRect/>
          </a:stretch>
        </p:blipFill>
        <p:spPr bwMode="auto">
          <a:xfrm>
            <a:off x="539552" y="1196752"/>
            <a:ext cx="2376264" cy="3028677"/>
          </a:xfrm>
          <a:prstGeom prst="rect">
            <a:avLst/>
          </a:prstGeom>
          <a:noFill/>
          <a:ln w="9525">
            <a:noFill/>
            <a:miter lim="800000"/>
            <a:headEnd/>
            <a:tailEnd/>
          </a:ln>
        </p:spPr>
      </p:pic>
      <p:sp>
        <p:nvSpPr>
          <p:cNvPr id="7" name="TextBox 6"/>
          <p:cNvSpPr txBox="1"/>
          <p:nvPr/>
        </p:nvSpPr>
        <p:spPr>
          <a:xfrm>
            <a:off x="611560" y="6237312"/>
            <a:ext cx="8315353" cy="400110"/>
          </a:xfrm>
          <a:prstGeom prst="rect">
            <a:avLst/>
          </a:prstGeom>
          <a:noFill/>
        </p:spPr>
        <p:txBody>
          <a:bodyPr wrap="none" rtlCol="0">
            <a:spAutoFit/>
          </a:bodyPr>
          <a:lstStyle/>
          <a:p>
            <a:r>
              <a:rPr lang="en-GB" sz="2000" b="1" dirty="0" smtClean="0">
                <a:solidFill>
                  <a:schemeClr val="tx1">
                    <a:lumMod val="65000"/>
                    <a:lumOff val="35000"/>
                  </a:schemeClr>
                </a:solidFill>
              </a:rPr>
              <a:t>“It’s not about what kids do at 16, 17 and 18, it’s what they do at 6, 7 and  8”</a:t>
            </a:r>
            <a:endParaRPr lang="en-GB" sz="2000" b="1" dirty="0">
              <a:solidFill>
                <a:schemeClr val="tx1">
                  <a:lumMod val="65000"/>
                  <a:lumOff val="3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820" y="170299"/>
            <a:ext cx="7834314" cy="1143000"/>
          </a:xfrm>
        </p:spPr>
        <p:txBody>
          <a:bodyPr>
            <a:normAutofit/>
          </a:bodyPr>
          <a:lstStyle/>
          <a:p>
            <a:pPr algn="l"/>
            <a:r>
              <a:rPr lang="en-GB" sz="3200" b="1" dirty="0" smtClean="0">
                <a:solidFill>
                  <a:schemeClr val="accent5">
                    <a:lumMod val="75000"/>
                  </a:schemeClr>
                </a:solidFill>
              </a:rPr>
              <a:t>Youth unemployment</a:t>
            </a:r>
            <a:endParaRPr lang="en-GB" sz="3200" b="1" dirty="0">
              <a:solidFill>
                <a:schemeClr val="accent5">
                  <a:lumMod val="75000"/>
                </a:schemeClr>
              </a:solidFill>
            </a:endParaRPr>
          </a:p>
        </p:txBody>
      </p:sp>
      <p:sp>
        <p:nvSpPr>
          <p:cNvPr id="5" name="TextBox 4"/>
          <p:cNvSpPr txBox="1"/>
          <p:nvPr/>
        </p:nvSpPr>
        <p:spPr>
          <a:xfrm>
            <a:off x="755576" y="2420888"/>
            <a:ext cx="2232248" cy="3236271"/>
          </a:xfrm>
          <a:prstGeom prst="rect">
            <a:avLst/>
          </a:prstGeom>
          <a:noFill/>
        </p:spPr>
        <p:txBody>
          <a:bodyPr wrap="square" rtlCol="0">
            <a:spAutoFit/>
          </a:bodyPr>
          <a:lstStyle/>
          <a:p>
            <a:pPr>
              <a:lnSpc>
                <a:spcPct val="115000"/>
              </a:lnSpc>
              <a:spcAft>
                <a:spcPts val="0"/>
              </a:spcAft>
            </a:pPr>
            <a:r>
              <a:rPr lang="en-GB" sz="2800" b="1" dirty="0" smtClean="0">
                <a:solidFill>
                  <a:schemeClr val="tx1">
                    <a:lumMod val="65000"/>
                    <a:lumOff val="35000"/>
                  </a:schemeClr>
                </a:solidFill>
                <a:ea typeface="Calibri"/>
                <a:cs typeface="Times New Roman"/>
              </a:rPr>
              <a:t>2014</a:t>
            </a:r>
          </a:p>
          <a:p>
            <a:pPr>
              <a:lnSpc>
                <a:spcPct val="115000"/>
              </a:lnSpc>
              <a:spcAft>
                <a:spcPts val="0"/>
              </a:spcAft>
            </a:pPr>
            <a:r>
              <a:rPr lang="en-GB" sz="4400" b="1" dirty="0" smtClean="0">
                <a:solidFill>
                  <a:srgbClr val="FF0000"/>
                </a:solidFill>
                <a:ea typeface="Calibri"/>
                <a:cs typeface="Times New Roman"/>
              </a:rPr>
              <a:t>19.0% </a:t>
            </a:r>
          </a:p>
          <a:p>
            <a:pPr>
              <a:lnSpc>
                <a:spcPct val="115000"/>
              </a:lnSpc>
              <a:spcAft>
                <a:spcPts val="0"/>
              </a:spcAft>
            </a:pPr>
            <a:endParaRPr lang="en-GB" dirty="0" smtClean="0">
              <a:solidFill>
                <a:schemeClr val="tx1">
                  <a:lumMod val="65000"/>
                  <a:lumOff val="35000"/>
                </a:schemeClr>
              </a:solidFill>
              <a:ea typeface="Calibri"/>
              <a:cs typeface="Times New Roman"/>
            </a:endParaRPr>
          </a:p>
          <a:p>
            <a:pPr>
              <a:lnSpc>
                <a:spcPct val="115000"/>
              </a:lnSpc>
              <a:spcAft>
                <a:spcPts val="0"/>
              </a:spcAft>
            </a:pPr>
            <a:endParaRPr lang="en-GB" dirty="0" smtClean="0">
              <a:solidFill>
                <a:schemeClr val="tx1">
                  <a:lumMod val="65000"/>
                  <a:lumOff val="35000"/>
                </a:schemeClr>
              </a:solidFill>
              <a:ea typeface="Calibri"/>
              <a:cs typeface="Times New Roman"/>
            </a:endParaRPr>
          </a:p>
          <a:p>
            <a:pPr>
              <a:lnSpc>
                <a:spcPct val="115000"/>
              </a:lnSpc>
              <a:spcAft>
                <a:spcPts val="0"/>
              </a:spcAft>
            </a:pPr>
            <a:r>
              <a:rPr lang="en-GB" dirty="0" smtClean="0">
                <a:solidFill>
                  <a:schemeClr val="tx1">
                    <a:lumMod val="65000"/>
                    <a:lumOff val="35000"/>
                  </a:schemeClr>
                </a:solidFill>
                <a:ea typeface="Calibri"/>
                <a:cs typeface="Times New Roman"/>
              </a:rPr>
              <a:t>The rate of the fifth best country in the EU was 14.7%</a:t>
            </a:r>
          </a:p>
          <a:p>
            <a:endParaRPr lang="en-GB" dirty="0"/>
          </a:p>
        </p:txBody>
      </p:sp>
      <p:sp>
        <p:nvSpPr>
          <p:cNvPr id="6" name="TextBox 5"/>
          <p:cNvSpPr txBox="1"/>
          <p:nvPr/>
        </p:nvSpPr>
        <p:spPr>
          <a:xfrm>
            <a:off x="6065796" y="3140968"/>
            <a:ext cx="2232248" cy="2917722"/>
          </a:xfrm>
          <a:prstGeom prst="rect">
            <a:avLst/>
          </a:prstGeom>
          <a:noFill/>
        </p:spPr>
        <p:txBody>
          <a:bodyPr wrap="square" rtlCol="0">
            <a:spAutoFit/>
          </a:bodyPr>
          <a:lstStyle/>
          <a:p>
            <a:pPr>
              <a:lnSpc>
                <a:spcPct val="115000"/>
              </a:lnSpc>
              <a:spcAft>
                <a:spcPts val="0"/>
              </a:spcAft>
            </a:pPr>
            <a:r>
              <a:rPr lang="en-GB" sz="2800" b="1" dirty="0" smtClean="0">
                <a:solidFill>
                  <a:schemeClr val="accent5">
                    <a:lumMod val="75000"/>
                  </a:schemeClr>
                </a:solidFill>
                <a:ea typeface="Calibri"/>
                <a:cs typeface="Times New Roman"/>
              </a:rPr>
              <a:t>2017</a:t>
            </a:r>
          </a:p>
          <a:p>
            <a:pPr>
              <a:lnSpc>
                <a:spcPct val="115000"/>
              </a:lnSpc>
              <a:spcAft>
                <a:spcPts val="0"/>
              </a:spcAft>
            </a:pPr>
            <a:r>
              <a:rPr lang="en-GB" sz="4400" b="1" dirty="0" smtClean="0">
                <a:solidFill>
                  <a:srgbClr val="33CC33"/>
                </a:solidFill>
                <a:ea typeface="Calibri"/>
                <a:cs typeface="Times New Roman"/>
              </a:rPr>
              <a:t>8.9% </a:t>
            </a:r>
          </a:p>
          <a:p>
            <a:pPr>
              <a:lnSpc>
                <a:spcPct val="115000"/>
              </a:lnSpc>
              <a:spcAft>
                <a:spcPts val="0"/>
              </a:spcAft>
            </a:pPr>
            <a:endParaRPr lang="en-GB" b="1" dirty="0" smtClean="0">
              <a:solidFill>
                <a:schemeClr val="accent5">
                  <a:lumMod val="75000"/>
                </a:schemeClr>
              </a:solidFill>
              <a:ea typeface="Calibri"/>
              <a:cs typeface="Times New Roman"/>
            </a:endParaRPr>
          </a:p>
          <a:p>
            <a:pPr>
              <a:lnSpc>
                <a:spcPct val="115000"/>
              </a:lnSpc>
              <a:spcAft>
                <a:spcPts val="0"/>
              </a:spcAft>
            </a:pPr>
            <a:r>
              <a:rPr lang="en-GB" b="1" dirty="0" smtClean="0">
                <a:solidFill>
                  <a:schemeClr val="accent5">
                    <a:lumMod val="75000"/>
                  </a:schemeClr>
                </a:solidFill>
                <a:ea typeface="Calibri"/>
                <a:cs typeface="Times New Roman"/>
              </a:rPr>
              <a:t>The rate of the fifth</a:t>
            </a:r>
            <a:r>
              <a:rPr lang="en-GB" dirty="0" smtClean="0">
                <a:solidFill>
                  <a:schemeClr val="accent5">
                    <a:lumMod val="75000"/>
                  </a:schemeClr>
                </a:solidFill>
                <a:ea typeface="Calibri"/>
                <a:cs typeface="Times New Roman"/>
              </a:rPr>
              <a:t> </a:t>
            </a:r>
            <a:r>
              <a:rPr lang="en-GB" b="1" dirty="0" smtClean="0">
                <a:solidFill>
                  <a:schemeClr val="accent5">
                    <a:lumMod val="75000"/>
                  </a:schemeClr>
                </a:solidFill>
                <a:ea typeface="Calibri"/>
                <a:cs typeface="Times New Roman"/>
              </a:rPr>
              <a:t>best country in the</a:t>
            </a:r>
            <a:r>
              <a:rPr lang="en-GB" dirty="0" smtClean="0">
                <a:solidFill>
                  <a:schemeClr val="accent5">
                    <a:lumMod val="75000"/>
                  </a:schemeClr>
                </a:solidFill>
                <a:ea typeface="Calibri"/>
                <a:cs typeface="Times New Roman"/>
              </a:rPr>
              <a:t> </a:t>
            </a:r>
            <a:r>
              <a:rPr lang="en-GB" b="1" dirty="0" smtClean="0">
                <a:solidFill>
                  <a:schemeClr val="accent5">
                    <a:lumMod val="75000"/>
                  </a:schemeClr>
                </a:solidFill>
                <a:ea typeface="Calibri"/>
                <a:cs typeface="Times New Roman"/>
              </a:rPr>
              <a:t>EU was about 5%</a:t>
            </a:r>
            <a:endParaRPr lang="en-GB" dirty="0" smtClean="0">
              <a:solidFill>
                <a:schemeClr val="accent5">
                  <a:lumMod val="75000"/>
                </a:schemeClr>
              </a:solidFill>
              <a:ea typeface="Calibri"/>
              <a:cs typeface="Times New Roman"/>
            </a:endParaRPr>
          </a:p>
          <a:p>
            <a:endParaRPr lang="en-GB" dirty="0"/>
          </a:p>
        </p:txBody>
      </p:sp>
      <p:sp>
        <p:nvSpPr>
          <p:cNvPr id="7" name="TextBox 6"/>
          <p:cNvSpPr txBox="1"/>
          <p:nvPr/>
        </p:nvSpPr>
        <p:spPr>
          <a:xfrm>
            <a:off x="491295" y="1294023"/>
            <a:ext cx="8064896" cy="1200329"/>
          </a:xfrm>
          <a:prstGeom prst="rect">
            <a:avLst/>
          </a:prstGeom>
          <a:noFill/>
        </p:spPr>
        <p:txBody>
          <a:bodyPr wrap="square" rtlCol="0">
            <a:spAutoFit/>
          </a:bodyPr>
          <a:lstStyle/>
          <a:p>
            <a:r>
              <a:rPr lang="en-GB" b="1" dirty="0" smtClean="0">
                <a:solidFill>
                  <a:schemeClr val="accent3">
                    <a:lumMod val="75000"/>
                  </a:schemeClr>
                </a:solidFill>
                <a:ea typeface="Calibri"/>
                <a:cs typeface="Times New Roman"/>
              </a:rPr>
              <a:t>Be one of the top five performing countries in the EU for youth unemployment by reducing the youth unemployment rate to match the fifth best country in the EU by 2021</a:t>
            </a:r>
          </a:p>
          <a:p>
            <a:endParaRPr lang="en-GB" dirty="0"/>
          </a:p>
        </p:txBody>
      </p:sp>
      <p:cxnSp>
        <p:nvCxnSpPr>
          <p:cNvPr id="9" name="Straight Arrow Connector 8"/>
          <p:cNvCxnSpPr/>
          <p:nvPr/>
        </p:nvCxnSpPr>
        <p:spPr>
          <a:xfrm>
            <a:off x="2843808" y="3356992"/>
            <a:ext cx="3024336" cy="720080"/>
          </a:xfrm>
          <a:prstGeom prst="straightConnector1">
            <a:avLst/>
          </a:prstGeom>
          <a:ln w="254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rmAutofit/>
          </a:bodyPr>
          <a:lstStyle/>
          <a:p>
            <a:pPr algn="l"/>
            <a:r>
              <a:rPr lang="en-GB" sz="3200" b="1" dirty="0" smtClean="0">
                <a:solidFill>
                  <a:schemeClr val="accent5">
                    <a:lumMod val="75000"/>
                  </a:schemeClr>
                </a:solidFill>
              </a:rPr>
              <a:t>Scotland Vs UK</a:t>
            </a:r>
            <a:endParaRPr lang="en-GB" sz="3200" b="1" dirty="0">
              <a:solidFill>
                <a:schemeClr val="accent5">
                  <a:lumMod val="75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395536" y="1124744"/>
            <a:ext cx="8181975" cy="55340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rmAutofit/>
          </a:bodyPr>
          <a:lstStyle/>
          <a:p>
            <a:pPr algn="l"/>
            <a:r>
              <a:rPr lang="en-GB" sz="3200" b="1" dirty="0" smtClean="0">
                <a:solidFill>
                  <a:schemeClr val="accent5">
                    <a:lumMod val="75000"/>
                  </a:schemeClr>
                </a:solidFill>
              </a:rPr>
              <a:t>Destinations</a:t>
            </a:r>
            <a:endParaRPr lang="en-GB" sz="3200" b="1" dirty="0">
              <a:solidFill>
                <a:schemeClr val="accent5">
                  <a:lumMod val="75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1043608" y="980728"/>
            <a:ext cx="6912768" cy="3623698"/>
          </a:xfrm>
          <a:prstGeom prst="rect">
            <a:avLst/>
          </a:prstGeom>
          <a:noFill/>
          <a:ln w="9525">
            <a:noFill/>
            <a:miter lim="800000"/>
            <a:headEnd/>
            <a:tailEnd/>
          </a:ln>
        </p:spPr>
      </p:pic>
      <p:sp>
        <p:nvSpPr>
          <p:cNvPr id="5" name="Content Placeholder 2"/>
          <p:cNvSpPr txBox="1">
            <a:spLocks/>
          </p:cNvSpPr>
          <p:nvPr/>
        </p:nvSpPr>
        <p:spPr>
          <a:xfrm>
            <a:off x="539552" y="4595018"/>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1" i="0" u="none" strike="noStrike" kern="1200" cap="none" spc="0" normalizeH="0" baseline="0" noProof="0" dirty="0" smtClean="0">
                <a:ln>
                  <a:noFill/>
                </a:ln>
                <a:solidFill>
                  <a:schemeClr val="accent3">
                    <a:lumMod val="75000"/>
                  </a:schemeClr>
                </a:solidFill>
                <a:effectLst/>
                <a:uLnTx/>
                <a:uFillTx/>
                <a:latin typeface="+mn-lt"/>
                <a:ea typeface="+mn-ea"/>
                <a:cs typeface="+mn-cs"/>
              </a:rPr>
              <a:t>Main Findings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Overall the percentage of leavers entering a </a:t>
            </a:r>
            <a:r>
              <a:rPr kumimoji="0" lang="en-GB" sz="16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positive destination is 92.9% - </a:t>
            </a:r>
            <a:r>
              <a:rPr kumimoji="0" lang="en-GB" sz="1600" b="1" i="0" u="none" strike="noStrike" kern="1200" cap="none" spc="0" normalizeH="0" baseline="0" noProof="0" dirty="0" smtClean="0">
                <a:ln>
                  <a:noFill/>
                </a:ln>
                <a:solidFill>
                  <a:schemeClr val="accent5">
                    <a:lumMod val="75000"/>
                  </a:schemeClr>
                </a:solidFill>
                <a:effectLst/>
                <a:uLnTx/>
                <a:uFillTx/>
                <a:latin typeface="+mn-lt"/>
                <a:ea typeface="+mn-ea"/>
                <a:cs typeface="+mn-cs"/>
              </a:rPr>
              <a:t>highest since comparable records began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The majority of school leavers</a:t>
            </a:r>
            <a:r>
              <a:rPr kumimoji="0" lang="en-GB" sz="1600" b="0" i="0" u="none" strike="noStrike" kern="1200" cap="none" spc="0" normalizeH="0" noProof="0" dirty="0" smtClean="0">
                <a:ln>
                  <a:noFill/>
                </a:ln>
                <a:solidFill>
                  <a:schemeClr val="tx1">
                    <a:lumMod val="65000"/>
                    <a:lumOff val="35000"/>
                  </a:schemeClr>
                </a:solidFill>
                <a:effectLst/>
                <a:uLnTx/>
                <a:uFillTx/>
                <a:latin typeface="+mn-lt"/>
                <a:ea typeface="+mn-ea"/>
                <a:cs typeface="+mn-cs"/>
              </a:rPr>
              <a:t> ....... </a:t>
            </a:r>
            <a:r>
              <a:rPr kumimoji="0" lang="en-GB" sz="1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within </a:t>
            </a:r>
            <a:r>
              <a:rPr kumimoji="0" lang="en-GB" sz="16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Higher or Further Education 66.1%</a:t>
            </a:r>
            <a:r>
              <a:rPr kumimoji="0" lang="en-GB" sz="1600" b="1" i="0" u="none" strike="noStrike" kern="1200" cap="none" spc="0" normalizeH="0" noProof="0" dirty="0" smtClean="0">
                <a:ln>
                  <a:noFill/>
                </a:ln>
                <a:solidFill>
                  <a:schemeClr val="tx1">
                    <a:lumMod val="65000"/>
                    <a:lumOff val="35000"/>
                  </a:schemeClr>
                </a:solidFill>
                <a:effectLst/>
                <a:uLnTx/>
                <a:uFillTx/>
                <a:latin typeface="+mn-lt"/>
                <a:ea typeface="+mn-ea"/>
                <a:cs typeface="+mn-cs"/>
              </a:rPr>
              <a:t> -</a:t>
            </a:r>
            <a:r>
              <a:rPr kumimoji="0" lang="en-GB" sz="1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t>
            </a:r>
            <a:r>
              <a:rPr kumimoji="0" lang="en-GB" sz="1600" b="1" i="0" u="none" strike="noStrike" kern="1200" cap="none" spc="0" normalizeH="0" baseline="0" noProof="0" dirty="0" smtClean="0">
                <a:ln>
                  <a:noFill/>
                </a:ln>
                <a:solidFill>
                  <a:schemeClr val="accent5">
                    <a:lumMod val="75000"/>
                  </a:schemeClr>
                </a:solidFill>
                <a:effectLst/>
                <a:uLnTx/>
                <a:uFillTx/>
                <a:latin typeface="+mn-lt"/>
                <a:ea typeface="+mn-ea"/>
                <a:cs typeface="+mn-cs"/>
              </a:rPr>
              <a:t>highest level since comparable records began</a:t>
            </a:r>
            <a:r>
              <a:rPr kumimoji="0" lang="en-GB" sz="1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The percentage of leavers who are </a:t>
            </a:r>
            <a:r>
              <a:rPr kumimoji="0" lang="en-GB" sz="16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unemployed seeking is 5.4% </a:t>
            </a:r>
            <a:r>
              <a:rPr kumimoji="0" lang="en-GB" sz="1600" b="1" i="0" u="none" strike="noStrike" kern="1200" cap="none" spc="0" normalizeH="0" baseline="0" noProof="0" dirty="0" smtClean="0">
                <a:ln>
                  <a:noFill/>
                </a:ln>
                <a:solidFill>
                  <a:schemeClr val="accent5">
                    <a:lumMod val="75000"/>
                  </a:schemeClr>
                </a:solidFill>
                <a:effectLst/>
                <a:uLnTx/>
                <a:uFillTx/>
                <a:latin typeface="+mn-lt"/>
                <a:ea typeface="+mn-ea"/>
                <a:cs typeface="+mn-cs"/>
              </a:rPr>
              <a:t>lowest level since comparable records began</a:t>
            </a:r>
            <a:endParaRPr kumimoji="0" lang="en-GB" sz="16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720080"/>
          </a:xfrm>
        </p:spPr>
        <p:txBody>
          <a:bodyPr>
            <a:noAutofit/>
          </a:bodyPr>
          <a:lstStyle/>
          <a:p>
            <a:pPr algn="l"/>
            <a:r>
              <a:rPr lang="en-GB" sz="3200" b="1" dirty="0" smtClean="0">
                <a:solidFill>
                  <a:schemeClr val="accent5">
                    <a:lumMod val="75000"/>
                  </a:schemeClr>
                </a:solidFill>
              </a:rPr>
              <a:t>Your postcode is your future?</a:t>
            </a:r>
            <a:endParaRPr lang="en-GB" sz="3200" b="1" dirty="0">
              <a:solidFill>
                <a:schemeClr val="accent5">
                  <a:lumMod val="75000"/>
                </a:schemeClr>
              </a:solidFill>
            </a:endParaRPr>
          </a:p>
        </p:txBody>
      </p:sp>
      <p:pic>
        <p:nvPicPr>
          <p:cNvPr id="5" name="Picture 2"/>
          <p:cNvPicPr>
            <a:picLocks noChangeAspect="1" noChangeArrowheads="1"/>
          </p:cNvPicPr>
          <p:nvPr/>
        </p:nvPicPr>
        <p:blipFill>
          <a:blip r:embed="rId3" cstate="print"/>
          <a:srcRect/>
          <a:stretch>
            <a:fillRect/>
          </a:stretch>
        </p:blipFill>
        <p:spPr bwMode="auto">
          <a:xfrm>
            <a:off x="251520" y="1002695"/>
            <a:ext cx="8712968" cy="52841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947" y="0"/>
            <a:ext cx="7834314" cy="1143000"/>
          </a:xfrm>
        </p:spPr>
        <p:txBody>
          <a:bodyPr>
            <a:normAutofit/>
          </a:bodyPr>
          <a:lstStyle/>
          <a:p>
            <a:pPr algn="l"/>
            <a:r>
              <a:rPr lang="en-GB" sz="3200" b="1" dirty="0" smtClean="0">
                <a:solidFill>
                  <a:schemeClr val="accent5">
                    <a:lumMod val="75000"/>
                  </a:schemeClr>
                </a:solidFill>
              </a:rPr>
              <a:t>What are employers looking for?</a:t>
            </a:r>
            <a:endParaRPr lang="en-GB" sz="3200" b="1" dirty="0">
              <a:solidFill>
                <a:schemeClr val="accent5">
                  <a:lumMod val="75000"/>
                </a:schemeClr>
              </a:solidFill>
            </a:endParaRPr>
          </a:p>
        </p:txBody>
      </p:sp>
      <p:sp>
        <p:nvSpPr>
          <p:cNvPr id="5" name="TextBox 4"/>
          <p:cNvSpPr txBox="1"/>
          <p:nvPr/>
        </p:nvSpPr>
        <p:spPr>
          <a:xfrm>
            <a:off x="6119664" y="1628800"/>
            <a:ext cx="3024336" cy="5016758"/>
          </a:xfrm>
          <a:prstGeom prst="rect">
            <a:avLst/>
          </a:prstGeom>
          <a:solidFill>
            <a:schemeClr val="bg1"/>
          </a:solidFill>
        </p:spPr>
        <p:txBody>
          <a:bodyPr wrap="square" rtlCol="0">
            <a:spAutoFit/>
          </a:bodyPr>
          <a:lstStyle/>
          <a:p>
            <a:r>
              <a:rPr lang="en-GB" sz="2000" i="1" dirty="0" smtClean="0">
                <a:solidFill>
                  <a:schemeClr val="tx1">
                    <a:lumMod val="65000"/>
                    <a:lumOff val="35000"/>
                  </a:schemeClr>
                </a:solidFill>
              </a:rPr>
              <a:t>“Businesses are clear that first and foremost they </a:t>
            </a:r>
            <a:r>
              <a:rPr lang="en-GB" sz="2000" b="1" i="1" dirty="0" smtClean="0">
                <a:solidFill>
                  <a:schemeClr val="accent5">
                    <a:lumMod val="75000"/>
                  </a:schemeClr>
                </a:solidFill>
              </a:rPr>
              <a:t>want to recruit young people with attitudes and attributes such as resilience, enthusiasm and creativity. They are</a:t>
            </a:r>
          </a:p>
          <a:p>
            <a:r>
              <a:rPr lang="en-GB" sz="2000" b="1" i="1" dirty="0" smtClean="0">
                <a:solidFill>
                  <a:schemeClr val="accent5">
                    <a:lumMod val="75000"/>
                  </a:schemeClr>
                </a:solidFill>
              </a:rPr>
              <a:t>not selecting simply on the basis of academic ability.”</a:t>
            </a:r>
          </a:p>
          <a:p>
            <a:endParaRPr lang="en-GB" sz="2000" i="1" dirty="0" smtClean="0">
              <a:solidFill>
                <a:schemeClr val="tx1">
                  <a:lumMod val="65000"/>
                  <a:lumOff val="35000"/>
                </a:schemeClr>
              </a:solidFill>
            </a:endParaRPr>
          </a:p>
          <a:p>
            <a:r>
              <a:rPr lang="en-GB" sz="2000" i="1" dirty="0" smtClean="0">
                <a:solidFill>
                  <a:schemeClr val="tx1">
                    <a:lumMod val="65000"/>
                    <a:lumOff val="35000"/>
                  </a:schemeClr>
                </a:solidFill>
              </a:rPr>
              <a:t>“Less than one business in five(19%) prefers just academic qualifications </a:t>
            </a:r>
            <a:r>
              <a:rPr lang="en-GB" sz="2000" dirty="0" smtClean="0">
                <a:solidFill>
                  <a:schemeClr val="tx1">
                    <a:lumMod val="65000"/>
                    <a:lumOff val="35000"/>
                  </a:schemeClr>
                </a:solidFill>
              </a:rPr>
              <a:t>“</a:t>
            </a:r>
          </a:p>
          <a:p>
            <a:endParaRPr lang="en-GB" sz="2000" i="1" dirty="0" smtClean="0">
              <a:solidFill>
                <a:schemeClr val="tx1">
                  <a:lumMod val="65000"/>
                  <a:lumOff val="35000"/>
                </a:schemeClr>
              </a:solidFill>
            </a:endParaRPr>
          </a:p>
          <a:p>
            <a:r>
              <a:rPr lang="en-GB" sz="1600" i="1" dirty="0" smtClean="0">
                <a:solidFill>
                  <a:schemeClr val="accent3">
                    <a:lumMod val="75000"/>
                  </a:schemeClr>
                </a:solidFill>
              </a:rPr>
              <a:t>The right combination, CBI (2016)</a:t>
            </a:r>
            <a:endParaRPr lang="en-GB" sz="1600" dirty="0" smtClean="0">
              <a:solidFill>
                <a:schemeClr val="accent3">
                  <a:lumMod val="75000"/>
                </a:schemeClr>
              </a:solidFill>
            </a:endParaRPr>
          </a:p>
          <a:p>
            <a:endParaRPr lang="en-GB" sz="2400" dirty="0">
              <a:solidFill>
                <a:schemeClr val="tx1">
                  <a:lumMod val="65000"/>
                  <a:lumOff val="35000"/>
                </a:schemeClr>
              </a:solidFill>
            </a:endParaRPr>
          </a:p>
        </p:txBody>
      </p:sp>
      <p:pic>
        <p:nvPicPr>
          <p:cNvPr id="3074" name="Picture 2"/>
          <p:cNvPicPr>
            <a:picLocks noChangeAspect="1" noChangeArrowheads="1"/>
          </p:cNvPicPr>
          <p:nvPr/>
        </p:nvPicPr>
        <p:blipFill>
          <a:blip r:embed="rId2" cstate="print"/>
          <a:srcRect/>
          <a:stretch>
            <a:fillRect/>
          </a:stretch>
        </p:blipFill>
        <p:spPr bwMode="auto">
          <a:xfrm>
            <a:off x="395536" y="908720"/>
            <a:ext cx="5472608" cy="60677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198" y="253426"/>
            <a:ext cx="7834314" cy="1143000"/>
          </a:xfrm>
        </p:spPr>
        <p:txBody>
          <a:bodyPr>
            <a:normAutofit/>
          </a:bodyPr>
          <a:lstStyle/>
          <a:p>
            <a:pPr algn="l"/>
            <a:r>
              <a:rPr lang="en-GB" sz="3200" b="1" dirty="0" smtClean="0">
                <a:solidFill>
                  <a:schemeClr val="accent5">
                    <a:lumMod val="75000"/>
                  </a:schemeClr>
                </a:solidFill>
              </a:rPr>
              <a:t>What do young people think employers want?</a:t>
            </a:r>
            <a:endParaRPr lang="en-GB" sz="3200" b="1" dirty="0">
              <a:solidFill>
                <a:schemeClr val="accent5">
                  <a:lumMod val="75000"/>
                </a:schemeClr>
              </a:solidFill>
            </a:endParaRPr>
          </a:p>
        </p:txBody>
      </p:sp>
      <p:pic>
        <p:nvPicPr>
          <p:cNvPr id="4" name="Picture 3"/>
          <p:cNvPicPr>
            <a:picLocks noChangeAspect="1" noChangeArrowheads="1"/>
          </p:cNvPicPr>
          <p:nvPr/>
        </p:nvPicPr>
        <p:blipFill>
          <a:blip r:embed="rId2" cstate="print"/>
          <a:srcRect/>
          <a:stretch>
            <a:fillRect/>
          </a:stretch>
        </p:blipFill>
        <p:spPr bwMode="auto">
          <a:xfrm>
            <a:off x="467544" y="1268760"/>
            <a:ext cx="7704856" cy="5184576"/>
          </a:xfrm>
          <a:prstGeom prst="rect">
            <a:avLst/>
          </a:prstGeom>
          <a:noFill/>
          <a:ln w="9525">
            <a:noFill/>
            <a:miter lim="800000"/>
            <a:headEnd/>
            <a:tailEnd/>
          </a:ln>
        </p:spPr>
      </p:pic>
      <p:sp>
        <p:nvSpPr>
          <p:cNvPr id="5" name="Rectangular Callout 4"/>
          <p:cNvSpPr/>
          <p:nvPr/>
        </p:nvSpPr>
        <p:spPr>
          <a:xfrm>
            <a:off x="5220072" y="5517232"/>
            <a:ext cx="3240360" cy="1152128"/>
          </a:xfrm>
          <a:prstGeom prst="wedgeRectCallout">
            <a:avLst>
              <a:gd name="adj1" fmla="val -53216"/>
              <a:gd name="adj2" fmla="val -936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smtClean="0">
                <a:solidFill>
                  <a:schemeClr val="bg1"/>
                </a:solidFill>
              </a:rPr>
              <a:t>How do we address the mismatch between young people’s and employers’ views? </a:t>
            </a:r>
            <a:endParaRPr lang="en-GB" sz="2000" b="1" dirty="0">
              <a:solidFill>
                <a:schemeClr val="bg1"/>
              </a:solidFill>
            </a:endParaRPr>
          </a:p>
        </p:txBody>
      </p:sp>
      <p:sp>
        <p:nvSpPr>
          <p:cNvPr id="7" name="TextBox 6"/>
          <p:cNvSpPr txBox="1"/>
          <p:nvPr/>
        </p:nvSpPr>
        <p:spPr>
          <a:xfrm>
            <a:off x="755576" y="6519446"/>
            <a:ext cx="3629391" cy="338554"/>
          </a:xfrm>
          <a:prstGeom prst="rect">
            <a:avLst/>
          </a:prstGeom>
          <a:noFill/>
        </p:spPr>
        <p:txBody>
          <a:bodyPr wrap="none" rtlCol="0">
            <a:spAutoFit/>
          </a:bodyPr>
          <a:lstStyle/>
          <a:p>
            <a:r>
              <a:rPr lang="en-GB" sz="1600" b="1" dirty="0" smtClean="0">
                <a:solidFill>
                  <a:schemeClr val="accent3">
                    <a:lumMod val="75000"/>
                  </a:schemeClr>
                </a:solidFill>
              </a:rPr>
              <a:t>Great expectations, City and Guilds 2015</a:t>
            </a:r>
            <a:endParaRPr lang="en-GB" sz="1600" b="1" dirty="0">
              <a:solidFill>
                <a:schemeClr val="accent3">
                  <a:lumMod val="75000"/>
                </a:schemeClr>
              </a:solidFill>
            </a:endParaRPr>
          </a:p>
        </p:txBody>
      </p:sp>
      <p:sp>
        <p:nvSpPr>
          <p:cNvPr id="6" name="TextBox 5"/>
          <p:cNvSpPr txBox="1"/>
          <p:nvPr/>
        </p:nvSpPr>
        <p:spPr>
          <a:xfrm>
            <a:off x="6012160" y="3645024"/>
            <a:ext cx="2664296" cy="1200329"/>
          </a:xfrm>
          <a:prstGeom prst="rect">
            <a:avLst/>
          </a:prstGeom>
          <a:solidFill>
            <a:schemeClr val="bg1"/>
          </a:solidFill>
        </p:spPr>
        <p:txBody>
          <a:bodyPr wrap="square" rtlCol="0">
            <a:spAutoFit/>
          </a:bodyPr>
          <a:lstStyle/>
          <a:p>
            <a:r>
              <a:rPr lang="en-GB" sz="2400" dirty="0" smtClean="0">
                <a:solidFill>
                  <a:schemeClr val="tx1">
                    <a:lumMod val="65000"/>
                    <a:lumOff val="35000"/>
                  </a:schemeClr>
                </a:solidFill>
              </a:rPr>
              <a:t>Qualifications matter most</a:t>
            </a:r>
            <a:endParaRPr lang="en-GB" sz="1600" dirty="0" smtClean="0">
              <a:solidFill>
                <a:schemeClr val="accent3">
                  <a:lumMod val="75000"/>
                </a:schemeClr>
              </a:solidFill>
            </a:endParaRPr>
          </a:p>
          <a:p>
            <a:endParaRPr lang="en-GB" sz="24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764704"/>
            <a:ext cx="6516216" cy="6093296"/>
          </a:xfrm>
          <a:prstGeom prst="rect">
            <a:avLst/>
          </a:prstGeom>
          <a:noFill/>
          <a:ln w="9525">
            <a:noFill/>
            <a:miter lim="800000"/>
            <a:headEnd/>
            <a:tailEnd/>
          </a:ln>
        </p:spPr>
      </p:pic>
      <p:sp>
        <p:nvSpPr>
          <p:cNvPr id="8" name="TextBox 7"/>
          <p:cNvSpPr txBox="1"/>
          <p:nvPr/>
        </p:nvSpPr>
        <p:spPr>
          <a:xfrm>
            <a:off x="6804248" y="3717032"/>
            <a:ext cx="1923925" cy="584775"/>
          </a:xfrm>
          <a:prstGeom prst="rect">
            <a:avLst/>
          </a:prstGeom>
          <a:noFill/>
        </p:spPr>
        <p:txBody>
          <a:bodyPr wrap="none" rtlCol="0">
            <a:spAutoFit/>
          </a:bodyPr>
          <a:lstStyle/>
          <a:p>
            <a:r>
              <a:rPr lang="en-GB" sz="1600" b="1" dirty="0" smtClean="0">
                <a:solidFill>
                  <a:schemeClr val="accent3">
                    <a:lumMod val="75000"/>
                  </a:schemeClr>
                </a:solidFill>
              </a:rPr>
              <a:t>Great expectations, </a:t>
            </a:r>
          </a:p>
          <a:p>
            <a:r>
              <a:rPr lang="en-GB" sz="1600" b="1" dirty="0" smtClean="0">
                <a:solidFill>
                  <a:schemeClr val="accent3">
                    <a:lumMod val="75000"/>
                  </a:schemeClr>
                </a:solidFill>
              </a:rPr>
              <a:t>City and Guilds 2015</a:t>
            </a:r>
            <a:endParaRPr lang="en-GB" sz="1600" b="1" dirty="0">
              <a:solidFill>
                <a:schemeClr val="accent3">
                  <a:lumMod val="75000"/>
                </a:schemeClr>
              </a:solidFill>
            </a:endParaRPr>
          </a:p>
        </p:txBody>
      </p:sp>
      <p:sp>
        <p:nvSpPr>
          <p:cNvPr id="9" name="Title 1"/>
          <p:cNvSpPr txBox="1">
            <a:spLocks/>
          </p:cNvSpPr>
          <p:nvPr/>
        </p:nvSpPr>
        <p:spPr>
          <a:xfrm>
            <a:off x="301290" y="190005"/>
            <a:ext cx="8229600" cy="739239"/>
          </a:xfrm>
          <a:prstGeom prst="rect">
            <a:avLst/>
          </a:prstGeom>
        </p:spPr>
        <p:txBody>
          <a:bodyPr vert="horz" lIns="0" tIns="0" rIns="0" bIns="0" rtlCol="0" anchor="b" anchorCtr="0">
            <a:noAutofit/>
          </a:bodyPr>
          <a:lstStyle/>
          <a:p>
            <a:pPr marL="0" marR="0" lvl="0" indent="0" algn="l" defTabSz="914400" rtl="0" eaLnBrk="1" fontAlgn="auto" latinLnBrk="0" hangingPunct="1">
              <a:lnSpc>
                <a:spcPts val="6800"/>
              </a:lnSpc>
              <a:spcBef>
                <a:spcPct val="0"/>
              </a:spcBef>
              <a:spcAft>
                <a:spcPts val="0"/>
              </a:spcAft>
              <a:buClrTx/>
              <a:buSzTx/>
              <a:buFontTx/>
              <a:buNone/>
              <a:tabLst/>
              <a:defRPr/>
            </a:pPr>
            <a:r>
              <a:rPr kumimoji="0" lang="en-GB" sz="3200" b="1" i="0" u="none" strike="noStrike" kern="1200" cap="none" spc="-60" normalizeH="0" baseline="0" noProof="0" dirty="0" smtClean="0">
                <a:ln>
                  <a:noFill/>
                </a:ln>
                <a:solidFill>
                  <a:schemeClr val="accent5">
                    <a:lumMod val="75000"/>
                  </a:schemeClr>
                </a:solidFill>
                <a:effectLst/>
                <a:uLnTx/>
                <a:uFillTx/>
                <a:latin typeface="+mj-lt"/>
                <a:ea typeface="+mj-ea"/>
                <a:cs typeface="+mj-cs"/>
              </a:rPr>
              <a:t>Aspirations Vs Reality</a:t>
            </a:r>
            <a:endParaRPr kumimoji="0" lang="en-GB" sz="3200" b="1" i="0" u="none" strike="noStrike" kern="1200" cap="none" spc="-60" normalizeH="0" baseline="0" noProof="0" dirty="0">
              <a:ln>
                <a:noFill/>
              </a:ln>
              <a:solidFill>
                <a:schemeClr val="accent5">
                  <a:lumMod val="75000"/>
                </a:schemeClr>
              </a:solidFill>
              <a:effectLst/>
              <a:uLnTx/>
              <a:uFillTx/>
              <a:latin typeface="+mj-lt"/>
              <a:ea typeface="+mj-ea"/>
              <a:cs typeface="+mj-cs"/>
            </a:endParaRPr>
          </a:p>
        </p:txBody>
      </p:sp>
      <p:sp>
        <p:nvSpPr>
          <p:cNvPr id="10" name="TextBox 9"/>
          <p:cNvSpPr txBox="1"/>
          <p:nvPr/>
        </p:nvSpPr>
        <p:spPr>
          <a:xfrm>
            <a:off x="6300192" y="908720"/>
            <a:ext cx="2555776" cy="2862322"/>
          </a:xfrm>
          <a:prstGeom prst="rect">
            <a:avLst/>
          </a:prstGeom>
          <a:noFill/>
        </p:spPr>
        <p:txBody>
          <a:bodyPr wrap="square" rtlCol="0">
            <a:spAutoFit/>
          </a:bodyPr>
          <a:lstStyle/>
          <a:p>
            <a:r>
              <a:rPr lang="en-GB" dirty="0" smtClean="0">
                <a:solidFill>
                  <a:schemeClr val="tx1">
                    <a:lumMod val="65000"/>
                    <a:lumOff val="35000"/>
                  </a:schemeClr>
                </a:solidFill>
              </a:rPr>
              <a:t>“....the jobs most frequently chosen are ones that young people would commonly be exposed to (</a:t>
            </a:r>
            <a:r>
              <a:rPr lang="en-GB" dirty="0" err="1" smtClean="0">
                <a:solidFill>
                  <a:schemeClr val="tx1">
                    <a:lumMod val="65000"/>
                    <a:lumOff val="35000"/>
                  </a:schemeClr>
                </a:solidFill>
              </a:rPr>
              <a:t>ie</a:t>
            </a:r>
            <a:r>
              <a:rPr lang="en-GB" dirty="0" smtClean="0">
                <a:solidFill>
                  <a:schemeClr val="tx1">
                    <a:lumMod val="65000"/>
                    <a:lumOff val="35000"/>
                  </a:schemeClr>
                </a:solidFill>
              </a:rPr>
              <a:t>: secondary school teacher, police officer, doctor) or ones that they may have seen in media representations.”</a:t>
            </a:r>
            <a:endParaRPr lang="en-GB" dirty="0">
              <a:solidFill>
                <a:schemeClr val="tx1">
                  <a:lumMod val="65000"/>
                  <a:lumOff val="35000"/>
                </a:schemeClr>
              </a:solidFill>
            </a:endParaRPr>
          </a:p>
        </p:txBody>
      </p:sp>
      <p:sp>
        <p:nvSpPr>
          <p:cNvPr id="4" name="Rectangular Callout 3"/>
          <p:cNvSpPr/>
          <p:nvPr/>
        </p:nvSpPr>
        <p:spPr>
          <a:xfrm>
            <a:off x="6300192" y="4941168"/>
            <a:ext cx="2664296" cy="1698171"/>
          </a:xfrm>
          <a:prstGeom prst="wedgeRectCallout">
            <a:avLst>
              <a:gd name="adj1" fmla="val -88809"/>
              <a:gd name="adj2" fmla="val -1003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t>How do we </a:t>
            </a:r>
            <a:r>
              <a:rPr lang="en-GB" sz="2000" b="1" u="sng" dirty="0" smtClean="0"/>
              <a:t>collectively</a:t>
            </a:r>
            <a:r>
              <a:rPr lang="en-GB" sz="2000" dirty="0" smtClean="0"/>
              <a:t> ensure young people are more aware of  the realities of the future job market?</a:t>
            </a:r>
            <a:endParaRPr lang="en-GB"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42" y="178130"/>
            <a:ext cx="8229600" cy="620486"/>
          </a:xfrm>
        </p:spPr>
        <p:txBody>
          <a:bodyPr>
            <a:noAutofit/>
          </a:bodyPr>
          <a:lstStyle/>
          <a:p>
            <a:pPr algn="l"/>
            <a:r>
              <a:rPr lang="en-GB" sz="3200" b="1" dirty="0" smtClean="0">
                <a:solidFill>
                  <a:schemeClr val="accent5">
                    <a:lumMod val="75000"/>
                  </a:schemeClr>
                </a:solidFill>
              </a:rPr>
              <a:t>Jobs for the boys</a:t>
            </a:r>
            <a:endParaRPr lang="en-GB" sz="3200" b="1" dirty="0">
              <a:solidFill>
                <a:schemeClr val="accent5">
                  <a:lumMod val="75000"/>
                </a:schemeClr>
              </a:solidFill>
            </a:endParaRPr>
          </a:p>
        </p:txBody>
      </p:sp>
      <p:pic>
        <p:nvPicPr>
          <p:cNvPr id="2050" name="Picture 2"/>
          <p:cNvPicPr>
            <a:picLocks noChangeAspect="1" noChangeArrowheads="1"/>
          </p:cNvPicPr>
          <p:nvPr/>
        </p:nvPicPr>
        <p:blipFill>
          <a:blip r:embed="rId2" cstate="print"/>
          <a:srcRect/>
          <a:stretch>
            <a:fillRect/>
          </a:stretch>
        </p:blipFill>
        <p:spPr bwMode="auto">
          <a:xfrm>
            <a:off x="0" y="836712"/>
            <a:ext cx="5868144" cy="5760640"/>
          </a:xfrm>
          <a:prstGeom prst="rect">
            <a:avLst/>
          </a:prstGeom>
          <a:noFill/>
          <a:ln w="9525">
            <a:noFill/>
            <a:miter lim="800000"/>
            <a:headEnd/>
            <a:tailEnd/>
          </a:ln>
        </p:spPr>
      </p:pic>
      <p:sp>
        <p:nvSpPr>
          <p:cNvPr id="5" name="Rectangle 4"/>
          <p:cNvSpPr/>
          <p:nvPr/>
        </p:nvSpPr>
        <p:spPr>
          <a:xfrm>
            <a:off x="5724128" y="1412776"/>
            <a:ext cx="3168352" cy="4401205"/>
          </a:xfrm>
          <a:prstGeom prst="rect">
            <a:avLst/>
          </a:prstGeom>
        </p:spPr>
        <p:txBody>
          <a:bodyPr wrap="square">
            <a:spAutoFit/>
          </a:bodyPr>
          <a:lstStyle/>
          <a:p>
            <a:r>
              <a:rPr lang="en-GB" sz="2000" dirty="0" smtClean="0">
                <a:solidFill>
                  <a:schemeClr val="tx1">
                    <a:lumMod val="65000"/>
                    <a:lumOff val="35000"/>
                  </a:schemeClr>
                </a:solidFill>
                <a:latin typeface="Calibri" pitchFamily="34" charset="0"/>
                <a:cs typeface="Calibri" pitchFamily="34" charset="0"/>
              </a:rPr>
              <a:t>“Good careers advice and giving young people access to role models working in gender biased industries who counter the stereotypes will be essential in getting young people to consider careers in areas not generally thought of as being ‘for them’.... </a:t>
            </a:r>
            <a:r>
              <a:rPr lang="en-GB" sz="2000" b="1" dirty="0" smtClean="0">
                <a:solidFill>
                  <a:schemeClr val="accent5">
                    <a:lumMod val="75000"/>
                  </a:schemeClr>
                </a:solidFill>
                <a:latin typeface="Calibri" pitchFamily="34" charset="0"/>
                <a:cs typeface="Calibri" pitchFamily="34" charset="0"/>
              </a:rPr>
              <a:t>we must also address the gender bias that currently exists in school and even within the family</a:t>
            </a:r>
            <a:r>
              <a:rPr lang="en-GB" sz="2000" dirty="0" smtClean="0">
                <a:solidFill>
                  <a:schemeClr val="tx1">
                    <a:lumMod val="65000"/>
                    <a:lumOff val="35000"/>
                  </a:schemeClr>
                </a:solidFill>
                <a:latin typeface="Calibri" pitchFamily="34" charset="0"/>
                <a:cs typeface="Calibri" pitchFamily="34" charset="0"/>
              </a:rPr>
              <a:t>”. </a:t>
            </a:r>
            <a:endParaRPr lang="en-GB" sz="2000" dirty="0">
              <a:solidFill>
                <a:schemeClr val="tx1">
                  <a:lumMod val="65000"/>
                  <a:lumOff val="35000"/>
                </a:schemeClr>
              </a:solidFill>
              <a:latin typeface="Calibri" pitchFamily="34" charset="0"/>
              <a:cs typeface="Calibri" pitchFamily="34" charset="0"/>
            </a:endParaRPr>
          </a:p>
        </p:txBody>
      </p:sp>
      <p:sp>
        <p:nvSpPr>
          <p:cNvPr id="6" name="TextBox 5"/>
          <p:cNvSpPr txBox="1"/>
          <p:nvPr/>
        </p:nvSpPr>
        <p:spPr>
          <a:xfrm>
            <a:off x="5087097" y="6519446"/>
            <a:ext cx="3629391" cy="338554"/>
          </a:xfrm>
          <a:prstGeom prst="rect">
            <a:avLst/>
          </a:prstGeom>
          <a:noFill/>
        </p:spPr>
        <p:txBody>
          <a:bodyPr wrap="none" rtlCol="0">
            <a:spAutoFit/>
          </a:bodyPr>
          <a:lstStyle/>
          <a:p>
            <a:r>
              <a:rPr lang="en-GB" sz="1600" b="1" dirty="0" smtClean="0">
                <a:solidFill>
                  <a:schemeClr val="accent3">
                    <a:lumMod val="75000"/>
                  </a:schemeClr>
                </a:solidFill>
              </a:rPr>
              <a:t>Great expectations, City and Guilds 2015</a:t>
            </a:r>
            <a:endParaRPr lang="en-GB" sz="1600" b="1" dirty="0">
              <a:solidFill>
                <a:schemeClr val="accent3">
                  <a:lumMod val="75000"/>
                </a:schemeClr>
              </a:solidFill>
            </a:endParaRPr>
          </a:p>
        </p:txBody>
      </p:sp>
      <p:sp>
        <p:nvSpPr>
          <p:cNvPr id="7" name="Oval 6"/>
          <p:cNvSpPr/>
          <p:nvPr/>
        </p:nvSpPr>
        <p:spPr>
          <a:xfrm>
            <a:off x="323528" y="2204864"/>
            <a:ext cx="5616624"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51520" y="3429000"/>
            <a:ext cx="5616624" cy="2016224"/>
          </a:xfrm>
          <a:prstGeom prst="ellipse">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3EDB45499E3C4A9CABBFB5D3A49FC1" ma:contentTypeVersion="" ma:contentTypeDescription="Create a new document." ma:contentTypeScope="" ma:versionID="5c5f75ac7c3d579760b9791698263576">
  <xsd:schema xmlns:xsd="http://www.w3.org/2001/XMLSchema" xmlns:xs="http://www.w3.org/2001/XMLSchema" xmlns:p="http://schemas.microsoft.com/office/2006/metadata/properties" xmlns:ns2="1b74abb2-0bc9-42e8-aab0-5e5156035123" targetNamespace="http://schemas.microsoft.com/office/2006/metadata/properties" ma:root="true" ma:fieldsID="b9ac8e7a53c5cc55c3a307b0fefe977b" ns2:_="">
    <xsd:import namespace="1b74abb2-0bc9-42e8-aab0-5e51560351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4abb2-0bc9-42e8-aab0-5e5156035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7ECF38-BB3E-4C67-B84E-47497F549258}"/>
</file>

<file path=customXml/itemProps2.xml><?xml version="1.0" encoding="utf-8"?>
<ds:datastoreItem xmlns:ds="http://schemas.openxmlformats.org/officeDocument/2006/customXml" ds:itemID="{B9507C4A-3166-4A05-8ABC-F4A866B6FC0A}"/>
</file>

<file path=customXml/itemProps3.xml><?xml version="1.0" encoding="utf-8"?>
<ds:datastoreItem xmlns:ds="http://schemas.openxmlformats.org/officeDocument/2006/customXml" ds:itemID="{775659FC-245C-4660-BDFB-0815FE79790E}"/>
</file>

<file path=docProps/app.xml><?xml version="1.0" encoding="utf-8"?>
<Properties xmlns="http://schemas.openxmlformats.org/officeDocument/2006/extended-properties" xmlns:vt="http://schemas.openxmlformats.org/officeDocument/2006/docPropsVTypes">
  <TotalTime>144</TotalTime>
  <Words>579</Words>
  <Application>Microsoft Office PowerPoint</Application>
  <PresentationFormat>On-screen Show (4:3)</PresentationFormat>
  <Paragraphs>58</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Youth unemployment</vt:lpstr>
      <vt:lpstr>Scotland Vs UK</vt:lpstr>
      <vt:lpstr>Destinations</vt:lpstr>
      <vt:lpstr>Your postcode is your future?</vt:lpstr>
      <vt:lpstr>What are employers looking for?</vt:lpstr>
      <vt:lpstr>What do young people think employers want?</vt:lpstr>
      <vt:lpstr>PowerPoint Presentation</vt:lpstr>
      <vt:lpstr>Jobs for the boys</vt:lpstr>
      <vt:lpstr>There’s more than one path to success</vt:lpstr>
      <vt:lpstr>Work Based Learning</vt:lpstr>
    </vt:vector>
  </TitlesOfParts>
  <Company>Skills Development Scotland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Resource 2:  Introduction to Labour Market: Information - Stimulus</dc:title>
  <dc:creator>edwardsk</dc:creator>
  <cp:lastModifiedBy>U416357</cp:lastModifiedBy>
  <cp:revision>15</cp:revision>
  <dcterms:created xsi:type="dcterms:W3CDTF">2016-10-21T08:53:26Z</dcterms:created>
  <dcterms:modified xsi:type="dcterms:W3CDTF">2017-05-19T10:14:10Z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0x010100403EDB45499E3C4A9CABBFB5D3A49FC1</vt:lpwstr>
  </property>
</Properties>
</file>