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5" r:id="rId6"/>
    <p:sldId id="263" r:id="rId7"/>
    <p:sldId id="298" r:id="rId8"/>
    <p:sldId id="264" r:id="rId9"/>
    <p:sldId id="285" r:id="rId10"/>
    <p:sldId id="290" r:id="rId11"/>
    <p:sldId id="287" r:id="rId12"/>
    <p:sldId id="266" r:id="rId13"/>
    <p:sldId id="272" r:id="rId14"/>
    <p:sldId id="289" r:id="rId15"/>
    <p:sldId id="291" r:id="rId16"/>
    <p:sldId id="260" r:id="rId17"/>
    <p:sldId id="296" r:id="rId18"/>
    <p:sldId id="294" r:id="rId19"/>
    <p:sldId id="295" r:id="rId20"/>
    <p:sldId id="286" r:id="rId21"/>
    <p:sldId id="273" r:id="rId22"/>
    <p:sldId id="288" r:id="rId23"/>
    <p:sldId id="275" r:id="rId24"/>
    <p:sldId id="267" r:id="rId25"/>
    <p:sldId id="277" r:id="rId26"/>
    <p:sldId id="278" r:id="rId27"/>
    <p:sldId id="281" r:id="rId28"/>
    <p:sldId id="261" r:id="rId29"/>
    <p:sldId id="292" r:id="rId30"/>
    <p:sldId id="293" r:id="rId31"/>
    <p:sldId id="283" r:id="rId32"/>
    <p:sldId id="269" r:id="rId33"/>
    <p:sldId id="270" r:id="rId34"/>
    <p:sldId id="262" r:id="rId35"/>
    <p:sldId id="297" r:id="rId36"/>
    <p:sldId id="268" r:id="rId37"/>
    <p:sldId id="271" r:id="rId38"/>
    <p:sldId id="274" r:id="rId39"/>
    <p:sldId id="284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F6B"/>
    <a:srgbClr val="190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FC33E-058B-4C1A-A008-BF3F52B0D082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0E7F-61B7-4637-9C6B-24BA59051B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5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20E7F-61B7-4637-9C6B-24BA59051BE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5A3E-C912-4A75-A4E3-177366A27C2D}" type="datetimeFigureOut">
              <a:rPr lang="en-US" smtClean="0"/>
              <a:pPr/>
              <a:t>5/30/2017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6589-13AC-4C48-877C-A4084A47D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.uk/url?sa=i&amp;rct=j&amp;q=&amp;esrc=s&amp;frm=1&amp;source=images&amp;cd=&amp;cad=rja&amp;uact=8&amp;ved=0ahUKEwjI9-WGr7HMAhVjBMAKHXDvCXYQjRwIBw&amp;url=https://blogs.glowscotland.org.uk/glowblogs/enterprisingschools/portfolio/bonhill-tartan-bonhill-primary-school-enterprise-company/&amp;bvm=bv.120853415,d.ZGg&amp;psig=AFQjCNGdbugsecPpMT2hQzpGjmNQVwRvBQ&amp;ust=14619339670006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FFFF00"/>
                </a:solidFill>
              </a:rPr>
              <a:t>Enterprise</a:t>
            </a:r>
            <a:br>
              <a:rPr lang="en-GB" sz="8000" b="1" dirty="0" smtClean="0">
                <a:solidFill>
                  <a:srgbClr val="FFFF00"/>
                </a:solidFill>
              </a:rPr>
            </a:br>
            <a:r>
              <a:rPr lang="en-GB" sz="8000" b="1" dirty="0" smtClean="0">
                <a:solidFill>
                  <a:srgbClr val="FFFF00"/>
                </a:solidFill>
              </a:rPr>
              <a:t>and </a:t>
            </a:r>
            <a:br>
              <a:rPr lang="en-GB" sz="8000" b="1" dirty="0" smtClean="0">
                <a:solidFill>
                  <a:srgbClr val="FFFF00"/>
                </a:solidFill>
              </a:rPr>
            </a:br>
            <a:r>
              <a:rPr lang="en-GB" sz="8000" b="1" dirty="0" smtClean="0">
                <a:solidFill>
                  <a:srgbClr val="FFFF00"/>
                </a:solidFill>
              </a:rPr>
              <a:t>Employability</a:t>
            </a:r>
            <a:endParaRPr lang="en-GB" sz="8000" b="1" dirty="0">
              <a:solidFill>
                <a:srgbClr val="FFFF00"/>
              </a:solidFill>
            </a:endParaRPr>
          </a:p>
        </p:txBody>
      </p:sp>
      <p:sp>
        <p:nvSpPr>
          <p:cNvPr id="60418" name="AutoShape 2" descr="Image result for enterprise educ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33697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AutoShape 5" descr="Image result for enterprise educ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714884"/>
            <a:ext cx="4486210" cy="17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auracampbell\AppData\Local\Microsoft\Windows\Temporary Internet Files\Content.Outlook\8VFOQD78\IMG_1684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9629">
            <a:off x="1030180" y="834225"/>
            <a:ext cx="6369494" cy="477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racampbell\AppData\Local\Microsoft\Windows\Temporary Internet Files\Content.Outlook\8VFOQD78\IMG_0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Enterprise Company</a:t>
            </a:r>
            <a:endParaRPr lang="en-US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54F6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Roles including Chairperson and Secretary. </a:t>
            </a:r>
          </a:p>
          <a:p>
            <a:r>
              <a:rPr lang="en-GB" dirty="0" smtClean="0"/>
              <a:t>Established to launch school tartan. </a:t>
            </a:r>
          </a:p>
          <a:p>
            <a:r>
              <a:rPr lang="en-GB" dirty="0" smtClean="0"/>
              <a:t>Visited garment factory and put forward ideas for tartan items. </a:t>
            </a:r>
          </a:p>
          <a:p>
            <a:r>
              <a:rPr lang="en-GB" dirty="0" smtClean="0"/>
              <a:t>Held very successful fashion show – doubled as models.  </a:t>
            </a:r>
            <a:endParaRPr lang="en-GB" dirty="0"/>
          </a:p>
          <a:p>
            <a:r>
              <a:rPr lang="en-GB" dirty="0" smtClean="0"/>
              <a:t>Carried out market research to see what items people would buy.  </a:t>
            </a:r>
          </a:p>
          <a:p>
            <a:r>
              <a:rPr lang="en-GB" dirty="0" smtClean="0"/>
              <a:t>Lots of skills developed.  </a:t>
            </a:r>
          </a:p>
        </p:txBody>
      </p:sp>
      <p:sp>
        <p:nvSpPr>
          <p:cNvPr id="4" name="AutoShape 2" descr="Image result for cartoon penci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enterprising school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035446"/>
            <a:ext cx="1893497" cy="168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9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German Markets</a:t>
            </a:r>
            <a:endParaRPr lang="en-US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54F6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25144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Linked Enterprise to 1+2 languages programme, developing our awareness of German culture</a:t>
            </a:r>
          </a:p>
          <a:p>
            <a:pPr lvl="0"/>
            <a:r>
              <a:rPr lang="en-GB" dirty="0" smtClean="0"/>
              <a:t>Made Santa’s glasses, </a:t>
            </a:r>
            <a:r>
              <a:rPr lang="en-GB" dirty="0" err="1" smtClean="0"/>
              <a:t>Wordles</a:t>
            </a:r>
            <a:r>
              <a:rPr lang="en-GB" dirty="0" smtClean="0"/>
              <a:t> in frames</a:t>
            </a:r>
          </a:p>
          <a:p>
            <a:pPr lvl="0"/>
            <a:r>
              <a:rPr lang="en-GB" dirty="0" smtClean="0"/>
              <a:t>Upper school classes made German biscuits.</a:t>
            </a:r>
          </a:p>
          <a:p>
            <a:pPr lvl="0"/>
            <a:r>
              <a:rPr lang="en-GB" dirty="0" smtClean="0"/>
              <a:t>Sold outside at Christmas fair.</a:t>
            </a:r>
          </a:p>
          <a:p>
            <a:pPr lvl="0"/>
            <a:r>
              <a:rPr lang="en-GB" dirty="0" smtClean="0"/>
              <a:t>Choir sang German songs.</a:t>
            </a:r>
          </a:p>
          <a:p>
            <a:pPr lvl="0"/>
            <a:r>
              <a:rPr lang="en-GB" dirty="0" smtClean="0"/>
              <a:t>Took orders and completed these in following weeks.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AutoShape 2" descr="Image result for cartoon penci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enterprising school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7200" dirty="0" smtClean="0">
                <a:solidFill>
                  <a:srgbClr val="FF0000"/>
                </a:solidFill>
                <a:latin typeface="Ancestory SF" pitchFamily="2" charset="0"/>
              </a:rPr>
              <a:t>Frohe Weihnachten!</a:t>
            </a:r>
            <a:endParaRPr lang="en-GB" sz="7200" dirty="0">
              <a:solidFill>
                <a:srgbClr val="FF0000"/>
              </a:solidFill>
              <a:latin typeface="Ancestory SF" pitchFamily="2" charset="0"/>
            </a:endParaRPr>
          </a:p>
        </p:txBody>
      </p:sp>
      <p:pic>
        <p:nvPicPr>
          <p:cNvPr id="6147" name="Picture 3" descr="C:\Users\lauracampbell\AppData\Local\Microsoft\Windows\Temporary Internet Files\Content.Outlook\8VFOQD78\IMG_17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500174"/>
            <a:ext cx="5000660" cy="5000660"/>
          </a:xfrm>
          <a:prstGeom prst="rect">
            <a:avLst/>
          </a:prstGeom>
          <a:noFill/>
        </p:spPr>
      </p:pic>
      <p:pic>
        <p:nvPicPr>
          <p:cNvPr id="1028" name="Picture 4" descr="http://cdn.graphicsfactory.com/clip-art/image_files/image/7/645307-tre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643050"/>
            <a:ext cx="1762125" cy="3214693"/>
          </a:xfrm>
          <a:prstGeom prst="rect">
            <a:avLst/>
          </a:prstGeom>
          <a:noFill/>
        </p:spPr>
      </p:pic>
      <p:pic>
        <p:nvPicPr>
          <p:cNvPr id="1032" name="Picture 8" descr="http://clipartsign.com/upload/2016/02/21/wreath-free-color-clipart-picture-of-free-clipart-image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71462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auracampbell\AppData\Local\Microsoft\Windows\Temporary Internet Files\Content.Outlook\8VFOQD78\FullSizeRen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4880">
            <a:off x="429567" y="1985350"/>
            <a:ext cx="4903173" cy="3702671"/>
          </a:xfrm>
          <a:prstGeom prst="rect">
            <a:avLst/>
          </a:prstGeom>
          <a:noFill/>
        </p:spPr>
      </p:pic>
      <p:pic>
        <p:nvPicPr>
          <p:cNvPr id="3" name="Picture 5" descr="C:\Users\lauracampbell\AppData\Local\Microsoft\Windows\Temporary Internet Files\Content.Outlook\8VFOQD78\FullSizeRender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7785">
            <a:off x="5247963" y="406561"/>
            <a:ext cx="3467334" cy="603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Tartan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Tartan designed and registered.</a:t>
            </a:r>
          </a:p>
          <a:p>
            <a:r>
              <a:rPr lang="en-GB" dirty="0" smtClean="0"/>
              <a:t>Woven into fabric. </a:t>
            </a:r>
          </a:p>
          <a:p>
            <a:r>
              <a:rPr lang="en-GB" dirty="0" smtClean="0"/>
              <a:t>Visit to garment factory.</a:t>
            </a:r>
          </a:p>
          <a:p>
            <a:r>
              <a:rPr lang="en-GB" dirty="0" smtClean="0"/>
              <a:t>Held a fashion show.</a:t>
            </a:r>
          </a:p>
          <a:p>
            <a:r>
              <a:rPr lang="en-GB" dirty="0" smtClean="0"/>
              <a:t>Carried out market research.</a:t>
            </a:r>
          </a:p>
          <a:p>
            <a:r>
              <a:rPr lang="en-GB" dirty="0" smtClean="0"/>
              <a:t>Order forms.</a:t>
            </a:r>
          </a:p>
          <a:p>
            <a:r>
              <a:rPr lang="en-GB" dirty="0" smtClean="0"/>
              <a:t>Developed links with local businesses, such as G&amp;D garments.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X:\Bonhill Primary\subjects\Work Folder\Staff Resources\Enterprise\Factory Visit Pictures\DSC019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5091">
            <a:off x="5944776" y="2095185"/>
            <a:ext cx="2903312" cy="217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blogs.glowscotland.org.uk/glowblogs/enterprisingschools/files/2015/11/Tartan-11-e1447239881484-768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4007">
            <a:off x="-75574" y="279411"/>
            <a:ext cx="4911810" cy="7472188"/>
          </a:xfrm>
          <a:prstGeom prst="rect">
            <a:avLst/>
          </a:prstGeom>
          <a:noFill/>
        </p:spPr>
      </p:pic>
      <p:pic>
        <p:nvPicPr>
          <p:cNvPr id="5124" name="Picture 4" descr="https://blogs.glowscotland.org.uk/glowblogs/enterprisingschools/files/2015/11/tartan3-e1447239858943-768x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9786">
            <a:off x="3615413" y="-1176"/>
            <a:ext cx="5439445" cy="7252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 descr="X:\Bonhill Primary\subjects\Work Folder\Staff Resources\Enterprise\Factory Visit Pictures\DSC019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X:\Bonhill Primary\subjects\Work Folder\Staff Resources\Enterprise\Factory Visit Pictures\DSC019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What are Enterprise and Employability?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Developing skills we can use in life, learning and work. </a:t>
            </a:r>
          </a:p>
          <a:p>
            <a:r>
              <a:rPr lang="en-GB" dirty="0" smtClean="0"/>
              <a:t>Learning by doing – hands on!</a:t>
            </a:r>
          </a:p>
          <a:p>
            <a:r>
              <a:rPr lang="en-GB" dirty="0" smtClean="0"/>
              <a:t>Real world experience– e.g. managing money, taking on roles.</a:t>
            </a:r>
          </a:p>
          <a:p>
            <a:r>
              <a:rPr lang="en-GB" dirty="0" smtClean="0"/>
              <a:t>Leadership and teamwork. </a:t>
            </a:r>
          </a:p>
          <a:p>
            <a:r>
              <a:rPr lang="en-GB" dirty="0" smtClean="0"/>
              <a:t>Determination and success.  </a:t>
            </a:r>
          </a:p>
          <a:p>
            <a:r>
              <a:rPr lang="en-GB" dirty="0" smtClean="0"/>
              <a:t>Dealing with failure – resilience!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lauracampbell\AppData\Local\Microsoft\Windows\Temporary Internet Files\Content.Outlook\8VFOQD78\IMG_17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3548">
            <a:off x="620143" y="-119466"/>
            <a:ext cx="4181265" cy="7437077"/>
          </a:xfrm>
          <a:prstGeom prst="rect">
            <a:avLst/>
          </a:prstGeom>
          <a:noFill/>
        </p:spPr>
      </p:pic>
      <p:pic>
        <p:nvPicPr>
          <p:cNvPr id="7171" name="Picture 3" descr="C:\Users\lauracampbell\AppData\Local\Microsoft\Windows\Temporary Internet Files\Content.Outlook\8VFOQD78\IMG_171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8557">
            <a:off x="5004716" y="-37660"/>
            <a:ext cx="4097348" cy="728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Enterprise Conference</a:t>
            </a:r>
            <a:endParaRPr lang="en-US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Asked by Young Enterprise to attend a conference to showcase our Enterprise projects. </a:t>
            </a:r>
          </a:p>
          <a:p>
            <a:r>
              <a:rPr lang="en-GB" dirty="0" smtClean="0"/>
              <a:t>Got to Network and meet real entrepreneurs!</a:t>
            </a:r>
          </a:p>
          <a:p>
            <a:r>
              <a:rPr lang="en-GB" dirty="0" smtClean="0"/>
              <a:t>Met the MSP Annabelle Ewing to tell her about our work.</a:t>
            </a:r>
          </a:p>
          <a:p>
            <a:r>
              <a:rPr lang="en-GB" dirty="0" smtClean="0"/>
              <a:t>Geoff </a:t>
            </a:r>
            <a:r>
              <a:rPr lang="en-GB" dirty="0" err="1" smtClean="0"/>
              <a:t>Leask</a:t>
            </a:r>
            <a:r>
              <a:rPr lang="en-GB" dirty="0" smtClean="0"/>
              <a:t>, Chief Executive of YES, called us the most enterprising school in Scotland.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lauracampbell\AppData\Local\Microsoft\Windows\Temporary Internet Files\Content.Outlook\8VFOQD78\IMG_1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endParaRPr lang="en-US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X:\Bonhill Primary\subjects\Work Folder\Staff Resources\Enterprise\Pics of tweets etc\IMG_156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7181">
            <a:off x="198494" y="723875"/>
            <a:ext cx="3253254" cy="5786454"/>
          </a:xfrm>
          <a:prstGeom prst="rect">
            <a:avLst/>
          </a:prstGeom>
          <a:noFill/>
        </p:spPr>
      </p:pic>
      <p:pic>
        <p:nvPicPr>
          <p:cNvPr id="1027" name="Picture 3" descr="X:\Bonhill Primary\subjects\Work Folder\Staff Resources\Enterprise\Pics of tweets etc\IMG_156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8603">
            <a:off x="2093671" y="440710"/>
            <a:ext cx="3213090" cy="5715016"/>
          </a:xfrm>
          <a:prstGeom prst="rect">
            <a:avLst/>
          </a:prstGeom>
          <a:noFill/>
        </p:spPr>
      </p:pic>
      <p:pic>
        <p:nvPicPr>
          <p:cNvPr id="1028" name="Picture 4" descr="X:\Bonhill Primary\subjects\Work Folder\Staff Resources\Enterprise\Pics of tweets etc\IMG_156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9847">
            <a:off x="3928595" y="543726"/>
            <a:ext cx="3253254" cy="5786454"/>
          </a:xfrm>
          <a:prstGeom prst="rect">
            <a:avLst/>
          </a:prstGeom>
          <a:noFill/>
        </p:spPr>
      </p:pic>
      <p:pic>
        <p:nvPicPr>
          <p:cNvPr id="1029" name="Picture 5" descr="X:\Bonhill Primary\subjects\Work Folder\Staff Resources\Enterprise\Pics of tweets etc\IMG_157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0991">
            <a:off x="5716815" y="1128253"/>
            <a:ext cx="3052435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Eco </a:t>
            </a:r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Committee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Ongoing successful Social Enterprise – Uniform recycling – award gained in 2015.  </a:t>
            </a:r>
          </a:p>
          <a:p>
            <a:r>
              <a:rPr lang="en-GB" dirty="0" smtClean="0"/>
              <a:t>Pupil Voice – represent each class. </a:t>
            </a:r>
          </a:p>
          <a:p>
            <a:r>
              <a:rPr lang="en-GB" dirty="0" smtClean="0"/>
              <a:t>Shoe box appeal.</a:t>
            </a:r>
          </a:p>
          <a:p>
            <a:r>
              <a:rPr lang="en-GB" dirty="0" smtClean="0"/>
              <a:t>Rag bag collection. </a:t>
            </a:r>
          </a:p>
          <a:p>
            <a:r>
              <a:rPr lang="en-GB" dirty="0" smtClean="0"/>
              <a:t>Gardening club. </a:t>
            </a:r>
          </a:p>
          <a:p>
            <a:r>
              <a:rPr lang="en-GB" dirty="0" smtClean="0"/>
              <a:t>Presented at school assembly. </a:t>
            </a:r>
          </a:p>
          <a:p>
            <a:r>
              <a:rPr lang="en-GB" dirty="0" smtClean="0"/>
              <a:t>Lots of skills developed.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939" y="3645024"/>
            <a:ext cx="30364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6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Shoebox Appeal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Run by Samaritan’s Purse to provide less fortunate children around the world with a Christmas gift.</a:t>
            </a:r>
          </a:p>
          <a:p>
            <a:r>
              <a:rPr lang="en-GB" sz="2800" dirty="0" smtClean="0">
                <a:latin typeface="+mj-lt"/>
              </a:rPr>
              <a:t>An example of social enterprise as we worked in a team to help others.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 descr="samarita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34" y="357166"/>
            <a:ext cx="1316415" cy="988774"/>
          </a:xfrm>
          <a:prstGeom prst="rect">
            <a:avLst/>
          </a:prstGeom>
        </p:spPr>
      </p:pic>
      <p:pic>
        <p:nvPicPr>
          <p:cNvPr id="7" name="Content Placeholder 3" descr="eco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8467" y="4418735"/>
            <a:ext cx="2787732" cy="20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co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21648" y="4464840"/>
            <a:ext cx="2786059" cy="2000264"/>
          </a:xfrm>
          <a:prstGeom prst="rect">
            <a:avLst/>
          </a:prstGeom>
        </p:spPr>
      </p:pic>
      <p:pic>
        <p:nvPicPr>
          <p:cNvPr id="9" name="Content Placeholder 3" descr="eco 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1201" y="4446989"/>
            <a:ext cx="2786058" cy="2035965"/>
          </a:xfrm>
          <a:prstGeom prst="rect">
            <a:avLst/>
          </a:prstGeom>
        </p:spPr>
      </p:pic>
      <p:pic>
        <p:nvPicPr>
          <p:cNvPr id="10" name="Picture 9" descr="eco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179" y="4071942"/>
            <a:ext cx="2620977" cy="27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Shoebox Appeal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+mj-lt"/>
              </a:rPr>
              <a:t>We received a letter telling us the shoeboxes were sent to Belarus. </a:t>
            </a: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“Thank you for sending a shoebox gift with Operation Christmas Child. Because of you, a child in Belarus received a gift to remember. Your gift was one of 77,904 shoeboxes sent from the UK to Belarus and 11.2 million packed globally.”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 descr="samarita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34" y="357166"/>
            <a:ext cx="1316415" cy="988774"/>
          </a:xfrm>
          <a:prstGeom prst="rect">
            <a:avLst/>
          </a:prstGeom>
        </p:spPr>
      </p:pic>
      <p:pic>
        <p:nvPicPr>
          <p:cNvPr id="6" name="Picture 5" descr="belarus flag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571744"/>
            <a:ext cx="1563001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Uniform Recycling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Social </a:t>
            </a:r>
            <a:r>
              <a:rPr lang="en-GB" dirty="0" err="1" smtClean="0"/>
              <a:t>Enterpise</a:t>
            </a:r>
            <a:r>
              <a:rPr lang="en-GB" dirty="0" smtClean="0"/>
              <a:t> Award in 2015.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Time Around. </a:t>
            </a:r>
          </a:p>
          <a:p>
            <a:r>
              <a:rPr lang="en-GB" dirty="0" smtClean="0"/>
              <a:t>Collect uniform donations across the school.</a:t>
            </a:r>
          </a:p>
          <a:p>
            <a:r>
              <a:rPr lang="en-GB" dirty="0" smtClean="0"/>
              <a:t>Wash and dry all donated clothes.</a:t>
            </a:r>
          </a:p>
          <a:p>
            <a:r>
              <a:rPr lang="en-GB" dirty="0" smtClean="0"/>
              <a:t>Organise donated uniform into age sizes. </a:t>
            </a:r>
          </a:p>
          <a:p>
            <a:r>
              <a:rPr lang="en-GB" dirty="0" smtClean="0"/>
              <a:t>Sell recycled uniform every Thursday afternoon. </a:t>
            </a:r>
          </a:p>
          <a:p>
            <a:r>
              <a:rPr lang="en-GB" dirty="0" smtClean="0"/>
              <a:t>Uniforms are sold for a small donation.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Chickens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Isa, Cookie, Susie and Bluebell.</a:t>
            </a:r>
          </a:p>
          <a:p>
            <a:r>
              <a:rPr lang="en-GB" dirty="0" err="1" smtClean="0"/>
              <a:t>Cluckingham</a:t>
            </a:r>
            <a:r>
              <a:rPr lang="en-GB" dirty="0" smtClean="0"/>
              <a:t> Palace.</a:t>
            </a:r>
          </a:p>
          <a:p>
            <a:r>
              <a:rPr lang="en-GB" dirty="0" smtClean="0"/>
              <a:t>4 eggs a day.</a:t>
            </a:r>
          </a:p>
          <a:p>
            <a:r>
              <a:rPr lang="en-GB" dirty="0" smtClean="0"/>
              <a:t>Cleaned by Primary 6’s. </a:t>
            </a:r>
          </a:p>
          <a:p>
            <a:r>
              <a:rPr lang="en-GB" dirty="0" smtClean="0"/>
              <a:t>Eggs collected by Primary 3.   </a:t>
            </a:r>
          </a:p>
          <a:p>
            <a:r>
              <a:rPr lang="en-GB" dirty="0" smtClean="0"/>
              <a:t>6 Eggs for £1.50.</a:t>
            </a:r>
          </a:p>
          <a:p>
            <a:r>
              <a:rPr lang="en-GB" dirty="0" smtClean="0"/>
              <a:t>Egg carton designed by </a:t>
            </a:r>
            <a:r>
              <a:rPr lang="en-GB" dirty="0" err="1" smtClean="0"/>
              <a:t>Euan</a:t>
            </a:r>
            <a:r>
              <a:rPr lang="en-GB" dirty="0" smtClean="0"/>
              <a:t> and Luke Byron</a:t>
            </a:r>
          </a:p>
          <a:p>
            <a:r>
              <a:rPr lang="en-GB" dirty="0" smtClean="0"/>
              <a:t>Radio Clyde visit to make jingle.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591681" cy="24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lauracampbell\AppData\Local\Microsoft\Windows\Temporary Internet Files\Content.Outlook\8VFOQD78\IMG_1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What enterprise goes on in Bonhill?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 rot="1828663">
            <a:off x="5180721" y="1593523"/>
            <a:ext cx="456033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Library Committee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393598">
            <a:off x="21229" y="1448496"/>
            <a:ext cx="327253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Pupil Council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08" y="1628800"/>
            <a:ext cx="456033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 </a:t>
            </a:r>
          </a:p>
          <a:p>
            <a:pPr algn="ctr"/>
            <a:r>
              <a:rPr lang="en-US" sz="5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Committee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411126">
            <a:off x="-404779" y="4550507"/>
            <a:ext cx="456033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RRS Committee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122380">
            <a:off x="4982907" y="4367926"/>
            <a:ext cx="456033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Experience 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3413904"/>
            <a:ext cx="4560338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JRSO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4350466"/>
            <a:ext cx="456033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Enterprise</a:t>
            </a:r>
          </a:p>
          <a:p>
            <a:pPr algn="ctr"/>
            <a:r>
              <a:rPr lang="en-US" sz="5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Company</a:t>
            </a:r>
            <a:endParaRPr lang="en-US" sz="5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54F6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lauracampbell\AppData\Local\Microsoft\Windows\Temporary Internet Files\Content.Outlook\8VFOQD78\IMG_1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C00000"/>
                </a:solidFill>
              </a:rPr>
              <a:t>Radio Clyde Visit</a:t>
            </a:r>
            <a:br>
              <a:rPr lang="en-GB" sz="8000" b="1" dirty="0" smtClean="0">
                <a:solidFill>
                  <a:srgbClr val="C00000"/>
                </a:solidFill>
              </a:rPr>
            </a:br>
            <a:r>
              <a:rPr lang="en-GB" sz="8000" b="1" dirty="0" smtClean="0">
                <a:solidFill>
                  <a:srgbClr val="C00000"/>
                </a:solidFill>
              </a:rPr>
              <a:t>Sound Clip</a:t>
            </a:r>
            <a:endParaRPr lang="en-GB" sz="8000" b="1" dirty="0">
              <a:solidFill>
                <a:srgbClr val="C00000"/>
              </a:solidFill>
            </a:endParaRPr>
          </a:p>
        </p:txBody>
      </p:sp>
      <p:pic>
        <p:nvPicPr>
          <p:cNvPr id="3" name="group 2 final a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Library Committee</a:t>
            </a:r>
            <a:b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Represent each class – Pupil Voice.  </a:t>
            </a:r>
          </a:p>
          <a:p>
            <a:r>
              <a:rPr lang="en-GB" dirty="0" smtClean="0"/>
              <a:t>Attend regular meetings. </a:t>
            </a:r>
          </a:p>
          <a:p>
            <a:r>
              <a:rPr lang="en-GB" dirty="0" smtClean="0"/>
              <a:t>Take on roles such as Secretary and Treasurer.  </a:t>
            </a:r>
          </a:p>
          <a:p>
            <a:r>
              <a:rPr lang="en-GB" dirty="0" smtClean="0"/>
              <a:t>Run book fair and stationery stall at fair. </a:t>
            </a:r>
          </a:p>
          <a:p>
            <a:r>
              <a:rPr lang="en-GB" dirty="0" smtClean="0"/>
              <a:t>Manage money.</a:t>
            </a:r>
          </a:p>
          <a:p>
            <a:r>
              <a:rPr lang="en-GB" dirty="0" smtClean="0"/>
              <a:t>Savings scheme. </a:t>
            </a:r>
          </a:p>
          <a:p>
            <a:r>
              <a:rPr lang="en-GB" dirty="0" smtClean="0"/>
              <a:t>Run regular competitions. </a:t>
            </a:r>
          </a:p>
          <a:p>
            <a:r>
              <a:rPr lang="en-GB" dirty="0" smtClean="0"/>
              <a:t>Lots of skills developed.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86275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RRS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Pupil Voice. </a:t>
            </a:r>
          </a:p>
          <a:p>
            <a:r>
              <a:rPr lang="en-GB" dirty="0" smtClean="0"/>
              <a:t>Attend regular meetings. </a:t>
            </a:r>
          </a:p>
          <a:p>
            <a:r>
              <a:rPr lang="en-GB" dirty="0" smtClean="0"/>
              <a:t>Roles such as Chairperson and Secretary.</a:t>
            </a:r>
          </a:p>
          <a:p>
            <a:r>
              <a:rPr lang="en-GB" dirty="0" smtClean="0"/>
              <a:t>Organise and manage events such as the Day for Change. </a:t>
            </a:r>
          </a:p>
          <a:p>
            <a:r>
              <a:rPr lang="en-GB" dirty="0" smtClean="0"/>
              <a:t>Organise initiatives such as Change in a Jar. </a:t>
            </a:r>
          </a:p>
          <a:p>
            <a:r>
              <a:rPr lang="en-GB" dirty="0" smtClean="0"/>
              <a:t>Encourage fairness and equality.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872208" cy="189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137" y="1683296"/>
            <a:ext cx="3602335" cy="88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were asking the office for cups.</a:t>
            </a:r>
          </a:p>
          <a:p>
            <a:r>
              <a:rPr lang="en-GB" dirty="0" smtClean="0"/>
              <a:t>This was not eco friendly and water would often spill.</a:t>
            </a:r>
          </a:p>
          <a:p>
            <a:r>
              <a:rPr lang="en-GB" dirty="0" smtClean="0"/>
              <a:t>Primary 7 sell water bottles for 30p. </a:t>
            </a:r>
          </a:p>
          <a:p>
            <a:r>
              <a:rPr lang="en-GB" dirty="0" smtClean="0"/>
              <a:t>Bottles can be re-used. </a:t>
            </a:r>
          </a:p>
          <a:p>
            <a:r>
              <a:rPr lang="en-GB" dirty="0" err="1" smtClean="0"/>
              <a:t>Rota</a:t>
            </a:r>
            <a:r>
              <a:rPr lang="en-GB" dirty="0" smtClean="0"/>
              <a:t> for who is selling and in charge of money. </a:t>
            </a:r>
          </a:p>
          <a:p>
            <a:r>
              <a:rPr lang="en-GB" dirty="0" smtClean="0"/>
              <a:t>Money is recorded daily. 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1" y="5117277"/>
            <a:ext cx="1526417" cy="152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C:\Users\lauracampbell\AppData\Local\Microsoft\Windows\Temporary Internet Files\Content.Outlook\8VFOQD78\IMG_17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GB" dirty="0" smtClean="0"/>
              <a:t>Represent the school. </a:t>
            </a:r>
          </a:p>
          <a:p>
            <a:r>
              <a:rPr lang="en-GB" dirty="0"/>
              <a:t>T</a:t>
            </a:r>
            <a:r>
              <a:rPr lang="en-GB" dirty="0" smtClean="0"/>
              <a:t>rained by West Dunbartonshire Council.  </a:t>
            </a:r>
          </a:p>
          <a:p>
            <a:r>
              <a:rPr lang="en-GB" dirty="0" smtClean="0"/>
              <a:t>Attend regular meetings. </a:t>
            </a:r>
          </a:p>
          <a:p>
            <a:r>
              <a:rPr lang="en-GB" dirty="0" smtClean="0"/>
              <a:t>Carry out surveys. </a:t>
            </a:r>
          </a:p>
          <a:p>
            <a:r>
              <a:rPr lang="en-GB" dirty="0" smtClean="0"/>
              <a:t>Liaise with West Dunbartonshire Council about safe parking outside school grounds. </a:t>
            </a:r>
          </a:p>
          <a:p>
            <a:r>
              <a:rPr lang="en-GB" dirty="0" smtClean="0"/>
              <a:t>Encourage green travel to school.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016224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549337"/>
            <a:ext cx="3673599" cy="12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Pupils issued with log book which must be updated regularly. </a:t>
            </a:r>
          </a:p>
          <a:p>
            <a:r>
              <a:rPr lang="en-GB" dirty="0" smtClean="0"/>
              <a:t>Wear uniform in kitchen. </a:t>
            </a:r>
          </a:p>
          <a:p>
            <a:r>
              <a:rPr lang="en-GB" dirty="0" smtClean="0"/>
              <a:t>Undertake tasks such as preparing vegetables, icing cakes, making pizzas and washing up. </a:t>
            </a:r>
          </a:p>
          <a:p>
            <a:r>
              <a:rPr lang="en-GB" dirty="0" smtClean="0"/>
              <a:t>Teamwork. </a:t>
            </a:r>
          </a:p>
          <a:p>
            <a:r>
              <a:rPr lang="en-GB" dirty="0" smtClean="0"/>
              <a:t>Real life experience. </a:t>
            </a:r>
          </a:p>
          <a:p>
            <a:r>
              <a:rPr lang="en-GB" dirty="0" smtClean="0"/>
              <a:t>Customer service when serving food. </a:t>
            </a:r>
          </a:p>
          <a:p>
            <a:r>
              <a:rPr lang="en-GB" dirty="0" smtClean="0"/>
              <a:t>Time management. </a:t>
            </a:r>
          </a:p>
          <a:p>
            <a:r>
              <a:rPr lang="en-GB" dirty="0" smtClean="0"/>
              <a:t>Employability skills.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C:\Users\lauracampbell\AppData\Local\Microsoft\Windows\Temporary Internet Files\Content.Outlook\8VFOQD78\IMG_16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5820">
            <a:off x="5424676" y="2714449"/>
            <a:ext cx="4286248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6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 Union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54F6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Filled out an application form to highlight skills and experience. </a:t>
            </a:r>
          </a:p>
          <a:p>
            <a:r>
              <a:rPr lang="en-GB" dirty="0" smtClean="0"/>
              <a:t>Interviewed for the post by Mr Bance, our Depute Head and Primary 7 pupils. </a:t>
            </a:r>
          </a:p>
          <a:p>
            <a:r>
              <a:rPr lang="en-GB" dirty="0" smtClean="0"/>
              <a:t>Take on roles such as tellers and cashiers. </a:t>
            </a:r>
          </a:p>
          <a:p>
            <a:r>
              <a:rPr lang="en-GB" dirty="0" smtClean="0"/>
              <a:t>Tellers fill out paperwork for people saving with the Credit Union. </a:t>
            </a:r>
          </a:p>
          <a:p>
            <a:r>
              <a:rPr lang="en-GB" dirty="0" smtClean="0"/>
              <a:t>Cashiers count the money and bank this and record it. 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26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All trained by Active Schools and the P.E Co-ordinator. </a:t>
            </a:r>
          </a:p>
          <a:p>
            <a:r>
              <a:rPr lang="en-GB" dirty="0" smtClean="0"/>
              <a:t>Volunteer to participate. </a:t>
            </a:r>
          </a:p>
          <a:p>
            <a:r>
              <a:rPr lang="en-GB" dirty="0" smtClean="0"/>
              <a:t>Work together to plan and deliver activities for younger children.  </a:t>
            </a:r>
          </a:p>
          <a:p>
            <a:r>
              <a:rPr lang="en-GB" dirty="0" smtClean="0"/>
              <a:t>Organise resources and create safe areas to play. </a:t>
            </a:r>
          </a:p>
          <a:p>
            <a:r>
              <a:rPr lang="en-GB" dirty="0" smtClean="0"/>
              <a:t>Runs at playtime and lunchtime, two times a week. </a:t>
            </a:r>
          </a:p>
          <a:p>
            <a:r>
              <a:rPr lang="en-GB" dirty="0" err="1" smtClean="0"/>
              <a:t>Rota</a:t>
            </a:r>
            <a:r>
              <a:rPr lang="en-GB" dirty="0" smtClean="0"/>
              <a:t> in place.</a:t>
            </a:r>
          </a:p>
          <a:p>
            <a:r>
              <a:rPr lang="en-GB" dirty="0" smtClean="0"/>
              <a:t>High level of teamwork.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 Leaders</a:t>
            </a:r>
            <a:endParaRPr lang="en-US" sz="72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6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What enterprise goes on in Bonhill?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 rot="1828663">
            <a:off x="5443209" y="1657820"/>
            <a:ext cx="4560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Chickens</a:t>
            </a:r>
            <a:endParaRPr lang="en-US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393598">
            <a:off x="-1078443" y="1621139"/>
            <a:ext cx="4560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Tartan</a:t>
            </a:r>
            <a:endParaRPr lang="en-US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1428736"/>
            <a:ext cx="4560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</a:t>
            </a:r>
            <a:endParaRPr lang="en-US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411126">
            <a:off x="-272548" y="5225409"/>
            <a:ext cx="4560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Stationery</a:t>
            </a:r>
            <a:endParaRPr lang="en-US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122380">
            <a:off x="5147716" y="5190231"/>
            <a:ext cx="4560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Fairtrade</a:t>
            </a:r>
            <a:r>
              <a:rPr lang="en-US" sz="6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2571744"/>
            <a:ext cx="4560338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Playleaders</a:t>
            </a:r>
            <a:r>
              <a:rPr lang="en-US" sz="55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9058" y="3286124"/>
            <a:ext cx="4560338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54F6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 Union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54F6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042" y="4357694"/>
            <a:ext cx="5855746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Uniform Recycling</a:t>
            </a:r>
            <a:endParaRPr lang="en-US" sz="55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FF00"/>
                </a:solidFill>
              </a:rPr>
              <a:t>Thank you for listening!</a:t>
            </a:r>
            <a:endParaRPr lang="en-GB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0418" name="AutoShape 2" descr="Image result for enterprise educ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33697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AutoShape 5" descr="Image result for enterprise educ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4486210" cy="17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Pupil Council</a:t>
            </a:r>
            <a:b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Run stationery and Fairtrade stall. </a:t>
            </a:r>
          </a:p>
          <a:p>
            <a:r>
              <a:rPr lang="en-GB" dirty="0" smtClean="0"/>
              <a:t>Art show in previous years.  </a:t>
            </a:r>
          </a:p>
          <a:p>
            <a:r>
              <a:rPr lang="en-GB" dirty="0" smtClean="0"/>
              <a:t>Pupil Voice – represent each class. </a:t>
            </a:r>
          </a:p>
          <a:p>
            <a:r>
              <a:rPr lang="en-GB" dirty="0" smtClean="0"/>
              <a:t>Democratic. </a:t>
            </a:r>
          </a:p>
          <a:p>
            <a:r>
              <a:rPr lang="en-GB" dirty="0" smtClean="0"/>
              <a:t>Hold meetings regularly. </a:t>
            </a:r>
          </a:p>
          <a:p>
            <a:r>
              <a:rPr lang="en-GB" dirty="0" smtClean="0"/>
              <a:t>Take on roles such as Chairperson, Secretary, Treasurer.  </a:t>
            </a:r>
          </a:p>
          <a:p>
            <a:r>
              <a:rPr lang="en-GB" dirty="0" smtClean="0"/>
              <a:t>Lots of skills developed.</a:t>
            </a:r>
          </a:p>
          <a:p>
            <a:endParaRPr lang="en-GB" dirty="0" smtClean="0"/>
          </a:p>
        </p:txBody>
      </p:sp>
      <p:sp>
        <p:nvSpPr>
          <p:cNvPr id="4" name="AutoShape 2" descr="Image result for cartoon penci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2209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Stationery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Pupil Council realised lots of people were asking to borrow stationery. </a:t>
            </a:r>
          </a:p>
          <a:p>
            <a:r>
              <a:rPr lang="en-GB" dirty="0" smtClean="0"/>
              <a:t>Ordered in stationery supplies. </a:t>
            </a:r>
          </a:p>
          <a:p>
            <a:r>
              <a:rPr lang="en-GB" dirty="0" smtClean="0"/>
              <a:t>Run stalls 3 times a week in each of the playgrounds. </a:t>
            </a:r>
          </a:p>
          <a:p>
            <a:r>
              <a:rPr lang="en-GB" dirty="0" smtClean="0"/>
              <a:t>Everything is 20p.  </a:t>
            </a:r>
          </a:p>
          <a:p>
            <a:r>
              <a:rPr lang="en-GB" dirty="0" err="1" smtClean="0"/>
              <a:t>Rota</a:t>
            </a:r>
            <a:r>
              <a:rPr lang="en-GB" dirty="0" smtClean="0"/>
              <a:t> established and the children are in charge of the money.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AutoShape 2" descr="Image result for cartoon penci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2500306"/>
            <a:ext cx="1236360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3" name="Picture 3" descr="C:\Users\lauracampbell\AppData\Local\Microsoft\Windows\Temporary Internet Files\Content.Outlook\8VFOQD78\IMG_1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56324" name="Picture 4" descr="C:\Users\lauracampbell\AppData\Local\Microsoft\Windows\Temporary Internet Files\Content.Outlook\8VFOQD78\IMG_1742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58" y="0"/>
            <a:ext cx="4214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Fairtrade</a:t>
            </a:r>
            <a:endParaRPr lang="en-US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Fairtrade tuck shop for after school clubs.  </a:t>
            </a:r>
          </a:p>
          <a:p>
            <a:r>
              <a:rPr lang="en-GB" dirty="0" err="1" smtClean="0"/>
              <a:t>Rota</a:t>
            </a:r>
            <a:r>
              <a:rPr lang="en-GB" dirty="0" smtClean="0"/>
              <a:t> in place for who is running the stall and managing the money. </a:t>
            </a:r>
          </a:p>
          <a:p>
            <a:r>
              <a:rPr lang="en-GB" dirty="0" smtClean="0"/>
              <a:t>Stall also runs at parent café and keep fit. </a:t>
            </a:r>
          </a:p>
          <a:p>
            <a:r>
              <a:rPr lang="en-GB" dirty="0" smtClean="0"/>
              <a:t>Fairtrade rice which is sold for £3.  Social Enterprise – sending a child in Malawi to school.  Award for this in 2013. </a:t>
            </a:r>
          </a:p>
          <a:p>
            <a:r>
              <a:rPr lang="en-GB" dirty="0" smtClean="0"/>
              <a:t>Fairtrade quiz to raise funds to purchase  Fairtrade footballs for our playground.  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AutoShape 2" descr="Image result for cartoon penci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fair trad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fair trad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6821"/>
            <a:ext cx="1216377" cy="1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60337"/>
            <a:ext cx="1216377" cy="1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campbell\AppData\Local\Microsoft\Windows\Temporary Internet Files\Content.Outlook\8VFOQD78\IMG_1681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1333">
            <a:off x="1313048" y="1011139"/>
            <a:ext cx="6496264" cy="487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C7EB8A-01CD-49D7-8E41-26B535DDA898}"/>
</file>

<file path=customXml/itemProps2.xml><?xml version="1.0" encoding="utf-8"?>
<ds:datastoreItem xmlns:ds="http://schemas.openxmlformats.org/officeDocument/2006/customXml" ds:itemID="{2CA53A4B-49F4-45E9-B67D-9355DE0460C1}"/>
</file>

<file path=customXml/itemProps3.xml><?xml version="1.0" encoding="utf-8"?>
<ds:datastoreItem xmlns:ds="http://schemas.openxmlformats.org/officeDocument/2006/customXml" ds:itemID="{C86AF0D3-FADE-4281-8846-124E7A9325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1033</Words>
  <Application>Microsoft Office PowerPoint</Application>
  <PresentationFormat>On-screen Show (4:3)</PresentationFormat>
  <Paragraphs>220</Paragraphs>
  <Slides>40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Enterprise and  Employability</vt:lpstr>
      <vt:lpstr>What are Enterprise and Employability?</vt:lpstr>
      <vt:lpstr>What enterprise goes on in Bonhill?</vt:lpstr>
      <vt:lpstr>What enterprise goes on in Bonhill?</vt:lpstr>
      <vt:lpstr>Pupil Council </vt:lpstr>
      <vt:lpstr>Stationery</vt:lpstr>
      <vt:lpstr>PowerPoint Presentation</vt:lpstr>
      <vt:lpstr>Fairtrade</vt:lpstr>
      <vt:lpstr>PowerPoint Presentation</vt:lpstr>
      <vt:lpstr>PowerPoint Presentation</vt:lpstr>
      <vt:lpstr>PowerPoint Presentation</vt:lpstr>
      <vt:lpstr>Enterprise Company</vt:lpstr>
      <vt:lpstr>German Markets</vt:lpstr>
      <vt:lpstr>Frohe Weihnachten!</vt:lpstr>
      <vt:lpstr>PowerPoint Presentation</vt:lpstr>
      <vt:lpstr>Tartan</vt:lpstr>
      <vt:lpstr>PowerPoint Presentation</vt:lpstr>
      <vt:lpstr>PowerPoint Presentation</vt:lpstr>
      <vt:lpstr>PowerPoint Presentation</vt:lpstr>
      <vt:lpstr>PowerPoint Presentation</vt:lpstr>
      <vt:lpstr>Enterprise Conference</vt:lpstr>
      <vt:lpstr>PowerPoint Presentation</vt:lpstr>
      <vt:lpstr>PowerPoint Presentation</vt:lpstr>
      <vt:lpstr>Eco Committee</vt:lpstr>
      <vt:lpstr>Shoebox Appeal</vt:lpstr>
      <vt:lpstr>Shoebox Appeal</vt:lpstr>
      <vt:lpstr>Uniform Recycling</vt:lpstr>
      <vt:lpstr>Chickens</vt:lpstr>
      <vt:lpstr>PowerPoint Presentation</vt:lpstr>
      <vt:lpstr>PowerPoint Presentation</vt:lpstr>
      <vt:lpstr>Radio Clyde Visit Sound Clip</vt:lpstr>
      <vt:lpstr>Library Committee </vt:lpstr>
      <vt:lpstr>RRS Committee</vt:lpstr>
      <vt:lpstr>Water</vt:lpstr>
      <vt:lpstr>PowerPoint Presentation</vt:lpstr>
      <vt:lpstr>JRSO</vt:lpstr>
      <vt:lpstr>Work Experience </vt:lpstr>
      <vt:lpstr>Credit Union</vt:lpstr>
      <vt:lpstr>Play Leaders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file: Enterprise and employability</dc:title>
  <dc:creator>lauracampbell</dc:creator>
  <cp:lastModifiedBy>U416357</cp:lastModifiedBy>
  <cp:revision>122</cp:revision>
  <dcterms:created xsi:type="dcterms:W3CDTF">2016-04-21T07:18:38Z</dcterms:created>
  <dcterms:modified xsi:type="dcterms:W3CDTF">2017-05-30T10:13:57Z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