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  <p:sldMasterId id="2147483707" r:id="rId3"/>
  </p:sldMasterIdLst>
  <p:notesMasterIdLst>
    <p:notesMasterId r:id="rId16"/>
  </p:notesMasterIdLst>
  <p:sldIdLst>
    <p:sldId id="263" r:id="rId4"/>
    <p:sldId id="326" r:id="rId5"/>
    <p:sldId id="289" r:id="rId6"/>
    <p:sldId id="312" r:id="rId7"/>
    <p:sldId id="328" r:id="rId8"/>
    <p:sldId id="314" r:id="rId9"/>
    <p:sldId id="288" r:id="rId10"/>
    <p:sldId id="317" r:id="rId11"/>
    <p:sldId id="318" r:id="rId12"/>
    <p:sldId id="308" r:id="rId13"/>
    <p:sldId id="329" r:id="rId14"/>
    <p:sldId id="306" r:id="rId15"/>
  </p:sldIdLst>
  <p:sldSz cx="9144000" cy="6858000" type="screen4x3"/>
  <p:notesSz cx="6669088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68221" autoAdjust="0"/>
  </p:normalViewPr>
  <p:slideViewPr>
    <p:cSldViewPr>
      <p:cViewPr>
        <p:scale>
          <a:sx n="79" d="100"/>
          <a:sy n="79" d="100"/>
        </p:scale>
        <p:origin x="-79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96" y="-108"/>
      </p:cViewPr>
      <p:guideLst>
        <p:guide orient="horz" pos="310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ustomXml" Target="../customXml/item3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3713"/>
          </a:xfrm>
          <a:prstGeom prst="rect">
            <a:avLst/>
          </a:prstGeom>
        </p:spPr>
        <p:txBody>
          <a:bodyPr vert="horz" lIns="91044" tIns="45522" rIns="91044" bIns="45522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663" y="0"/>
            <a:ext cx="2890837" cy="493713"/>
          </a:xfrm>
          <a:prstGeom prst="rect">
            <a:avLst/>
          </a:prstGeom>
        </p:spPr>
        <p:txBody>
          <a:bodyPr vert="horz" lIns="91044" tIns="45522" rIns="91044" bIns="45522" rtlCol="0"/>
          <a:lstStyle>
            <a:lvl1pPr algn="r">
              <a:defRPr sz="1200"/>
            </a:lvl1pPr>
          </a:lstStyle>
          <a:p>
            <a:pPr>
              <a:defRPr/>
            </a:pPr>
            <a:fld id="{B5DF5961-D102-4E4C-BA03-AAB16D4C8293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741363"/>
            <a:ext cx="4929188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44" tIns="45522" rIns="91044" bIns="45522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8338" y="4687888"/>
            <a:ext cx="5332412" cy="4440237"/>
          </a:xfrm>
          <a:prstGeom prst="rect">
            <a:avLst/>
          </a:prstGeom>
        </p:spPr>
        <p:txBody>
          <a:bodyPr vert="horz" lIns="91044" tIns="45522" rIns="91044" bIns="4552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890838" cy="493713"/>
          </a:xfrm>
          <a:prstGeom prst="rect">
            <a:avLst/>
          </a:prstGeom>
        </p:spPr>
        <p:txBody>
          <a:bodyPr vert="horz" lIns="91044" tIns="45522" rIns="91044" bIns="4552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663" y="9372600"/>
            <a:ext cx="2890837" cy="493713"/>
          </a:xfrm>
          <a:prstGeom prst="rect">
            <a:avLst/>
          </a:prstGeom>
        </p:spPr>
        <p:txBody>
          <a:bodyPr vert="horz" lIns="91044" tIns="45522" rIns="91044" bIns="45522" rtlCol="0" anchor="b"/>
          <a:lstStyle>
            <a:lvl1pPr algn="r">
              <a:defRPr sz="1200"/>
            </a:lvl1pPr>
          </a:lstStyle>
          <a:p>
            <a:pPr>
              <a:defRPr/>
            </a:pPr>
            <a:fld id="{9195F7F5-5F5B-4411-B5B6-394769B227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194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E1AFDE-E54F-4BF1-9E9E-688844273DE0}" type="slidenum">
              <a:rPr lang="en-GB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BE47EF-0993-4B3F-AFD0-4D32FFEB40A2}" type="slidenum">
              <a:rPr lang="en-GB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C0607C-D799-4049-ABD3-76E013CD9B2F}" type="slidenum">
              <a:rPr lang="en-GB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128342-15C5-4497-81AA-882284459710}" type="slidenum">
              <a:rPr lang="en-GB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68338" y="4687888"/>
            <a:ext cx="5332412" cy="4779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08050"/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F1DCCF7-EC3F-48E2-810F-C31C4BDB7770}" type="slidenum">
              <a:rPr lang="en-GB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en-GB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69925" y="4573588"/>
            <a:ext cx="5334000" cy="4681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altLang="en-US" smtClean="0">
              <a:sym typeface="Wingdings" pitchFamily="2" charset="2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8B955B-EE05-47B7-8F3B-E36134B9A74F}" type="slidenum">
              <a:rPr lang="en-GB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598488" y="4573588"/>
            <a:ext cx="5332412" cy="51800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9A3CBEF-2B22-4636-B59A-D091CA8F83F3}" type="slidenum">
              <a:rPr lang="en-GB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4</a:t>
            </a:fld>
            <a:endParaRPr lang="en-GB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F78FA5-1EEF-4FB1-8C43-FD4CAC157CF3}" type="slidenum">
              <a:rPr lang="en-GB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en-GB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030DFDE-8816-4FC4-896D-9B8900073402}" type="slidenum">
              <a:rPr lang="en-GB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7F6A9C-1969-4494-BD8F-173E5EF845E5}" type="slidenum">
              <a:rPr lang="en-GB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EEF34F1-607D-49A4-9881-1C70AE920F73}" type="slidenum">
              <a:rPr lang="en-GB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56234F4-66B2-4D7B-A0B8-F70046EC9BFC}" type="slidenum">
              <a:rPr lang="en-GB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67451-CE50-4553-A4EC-C49828921F9B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F8614-4AAE-4ED9-BA51-B41D8CE236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504519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1E175-6857-4B69-84D5-1ABECCBFAE84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40EDD-DDFD-4819-B32D-643F3BE0FD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095180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C00FD-46FB-4487-B0DA-9CDA38A7CABC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B89FC-E93B-403E-AF7A-1C72D4621C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397546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53E44-B5E5-4881-B997-DA47E7C1B13A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22844-F438-4344-988F-B76B66DD1D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31968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1FECD-F969-4186-A6C3-6372E729966C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435CE-EA0D-426E-856A-63D1D2ED46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457632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D8789-4234-4C81-BF29-F020BFC81E7F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168A7-D04E-4686-BB9E-1E63F34B27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83710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F8A68-4FCE-40AA-94FF-EA59A87648AF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CD472-71B2-4B3D-A923-178E1D9528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954617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D0-AC23-4445-8280-D32311E3C7C3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C4B55-1EBF-4D2D-8727-C11EDF2D25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09399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24200-9ACB-4846-AD2F-9B78A0FEB104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14C8E-7D1B-439E-BA76-3C60403090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85621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FAA15-E960-4857-9466-91F46652FAA8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60B6D-9009-440F-992A-6863409F8E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330714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FEF7E-C677-4257-84A0-0FACA2805692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0F53C-44C7-4316-A582-BE480CAE7E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99718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FD687-E153-4CB7-A56D-F89AC7580C61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8C69B-5489-4325-B335-74B5155F44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021580"/>
      </p:ext>
    </p:extLst>
  </p:cSld>
  <p:clrMapOvr>
    <a:masterClrMapping/>
  </p:clrMapOvr>
  <p:transition spd="slow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B58CC-4113-4859-B2A4-B19363B5DAEC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9A458-C8A0-4516-8888-D7FBCABA87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547647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C03F8-B588-4E16-88EC-B7F4492937ED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255C-7DBE-4FA7-865B-A2FAB5AB92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604716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497D9-0EFE-44E5-AA71-F227E8708C58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06794-B83D-4833-9D50-75EF2E5A5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029715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A3B8-7136-4563-8B25-D487ED6F4B99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319E7-658D-490B-9F92-E2E9CFB5A6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453723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8C92C-35C6-4DAB-9D84-BBD38A9D7797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CAE21-0AF5-4BE2-9055-3CE5821011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96171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AA3AA-D934-4F67-8922-93E342AFFCB6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623A8-4ED7-4F9F-8663-8DB4D66F91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773928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8AFE-2335-4EA6-BE71-F53EA112D2C0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C4F56-BAB5-4840-93D7-46B780AE4E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607843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D3321-E4B7-430F-8C23-BB405E38055A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313AB-165C-4D6F-863A-4605863D94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409748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99BDC-F45F-468D-BAAC-6978C2CF6704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FB9B7-D819-43EE-89D1-232DC2CA43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880050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05C0D-A14C-4E16-9177-17332E7D7463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2BA6F-E83A-4628-AEF1-CA25F7BAC6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55536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82DAA-85D6-4B30-A34C-FE43648430B6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9E56E-8978-442C-828D-69A368C921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72406"/>
      </p:ext>
    </p:extLst>
  </p:cSld>
  <p:clrMapOvr>
    <a:masterClrMapping/>
  </p:clrMapOvr>
  <p:transition spd="slow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AD231-8FBD-421E-8ACF-DF56E0959D3F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37E5B-9367-4E63-AEA8-D3F080466E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141707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576E3-C5E4-4D4A-86F7-490934F88B84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E7919-36FD-45B0-B315-0162C235EC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494754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D7B35-2076-4F5F-9DCB-ADE45843FC1B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611F0-3324-4704-A784-563F2563F8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63883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B7E84-5C11-474D-8912-299260131E5B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9713-8BB4-4C60-A4B9-2C4903065C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87568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72E0A-3CD5-4C86-B68F-00A69F8D87E8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F5C52-CB68-478C-9E06-9E33B6CF12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723960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AF62B-2A27-46EB-89EC-162B1EDD96EF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B2193-633B-41D3-9AD0-191DD92C61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003104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18812-6CFC-4694-B854-7D08E067FDA4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4BEEE-6349-4537-98DC-D91E00E787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913119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80623-2944-44BC-9082-58205D5D8796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C81DD-C17C-43A2-8EDF-9DA5D3FF93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903208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C6865-5175-4E4E-B165-1DF3DBCF1099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DEC7B-DF6E-42B0-A1B8-B9E87C6027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281617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FABD4-8FFA-4169-98CC-B7E50F1765D8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C32DF-8DB0-4912-8DE5-5E4CDC1AFF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082537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685EB0-EAC0-4238-819A-73F4DF71006F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4C2771-277B-4F19-BC0C-8D9E9C47DB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 spd="slow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25DD18-434C-489C-BBDF-9D89A36968C0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E02970-049C-4259-B975-B0BE5056DC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05B2D1-668F-4D9B-BDE1-A11C55D7864A}" type="datetimeFigureOut">
              <a:rPr lang="en-GB"/>
              <a:pPr>
                <a:defRPr/>
              </a:pPr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A586-27FC-41C8-BC52-AD9877A55A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https://scontent-lhr3-1.xx.fbcdn.net/hprofile-xpt1/v/t1.0-1/p160x160/10703716_734280239973207_1968613717463251745_n.jpg?oh=37d2668b76385bbd1ebb08f19685fce0&amp;oe=5733637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s://www.facebook.com/721799841221247/photos/a.721813031219928.1073741825.721799841221247/734280239973207/?type=3&amp;source=11" TargetMode="External"/><Relationship Id="rId4" Type="http://schemas.openxmlformats.org/officeDocument/2006/relationships/hyperlink" Target="mailto:milnec13@angus.gov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721799841221247/photos/a.721813031219928.1073741825.721799841221247/734280239973207/?type=3&amp;source=1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.png"/><Relationship Id="rId5" Type="http://schemas.openxmlformats.org/officeDocument/2006/relationships/image" Target="https://scontent-lhr3-1.xx.fbcdn.net/hprofile-xpt1/v/t1.0-1/p160x160/10703716_734280239973207_1968613717463251745_n.jpg?oh=37d2668b76385bbd1ebb08f19685fce0&amp;oe=57336373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https://scontent-lhr3-1.xx.fbcdn.net/hprofile-xpt1/v/t1.0-1/p160x160/10703716_734280239973207_1968613717463251745_n.jpg?oh=37d2668b76385bbd1ebb08f19685fce0&amp;oe=57336373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www.facebook.com/721799841221247/photos/a.721813031219928.1073741825.721799841221247/734280239973207/?type=3&amp;source=1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721799841221247/photos/a.721813031219928.1073741825.721799841221247/734280239973207/?type=3&amp;source=1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image" Target="https://scontent-lhr3-1.xx.fbcdn.net/hprofile-xpt1/v/t1.0-1/p160x160/10703716_734280239973207_1968613717463251745_n.jpg?oh=37d2668b76385bbd1ebb08f19685fce0&amp;oe=57336373" TargetMode="Externa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721799841221247/photos/a.721813031219928.1073741825.721799841221247/734280239973207/?type=3&amp;source=1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image" Target="https://scontent-lhr3-1.xx.fbcdn.net/hprofile-xpt1/v/t1.0-1/p160x160/10703716_734280239973207_1968613717463251745_n.jpg?oh=37d2668b76385bbd1ebb08f19685fce0&amp;oe=57336373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https://scontent-lhr3-1.xx.fbcdn.net/hprofile-xpt1/v/t1.0-1/p160x160/10703716_734280239973207_1968613717463251745_n.jpg?oh=37d2668b76385bbd1ebb08f19685fce0&amp;oe=57336373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www.facebook.com/721799841221247/photos/a.721813031219928.1073741825.721799841221247/734280239973207/?type=3&amp;source=1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https://scontent-lhr3-1.xx.fbcdn.net/hprofile-xpt1/v/t1.0-1/p160x160/10703716_734280239973207_1968613717463251745_n.jpg?oh=37d2668b76385bbd1ebb08f19685fce0&amp;oe=57336373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www.facebook.com/721799841221247/photos/a.721813031219928.1073741825.721799841221247/734280239973207/?type=3&amp;source=1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721799841221247/photos/a.721813031219928.1073741825.721799841221247/734280239973207/?type=3&amp;source=1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https://scontent-lhr3-1.xx.fbcdn.net/hprofile-xpt1/v/t1.0-1/p160x160/10703716_734280239973207_1968613717463251745_n.jpg?oh=37d2668b76385bbd1ebb08f19685fce0&amp;oe=57336373" TargetMode="Externa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721799841221247/photos/a.721813031219928.1073741825.721799841221247/734280239973207/?type=3&amp;source=1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https://scontent-lhr3-1.xx.fbcdn.net/hprofile-xpt1/v/t1.0-1/p160x160/10703716_734280239973207_1968613717463251745_n.jpg?oh=37d2668b76385bbd1ebb08f19685fce0&amp;oe=57336373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395288" y="1557338"/>
            <a:ext cx="8229600" cy="4525962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endParaRPr lang="en-GB" sz="6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endParaRPr lang="en-GB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endParaRPr lang="en-GB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endParaRPr lang="en-GB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Catrina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Milne, Skills for Work Co-ordinator</a:t>
            </a:r>
            <a:endParaRPr lang="en-GB"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GB" sz="2800" b="1" dirty="0" smtClean="0">
                <a:solidFill>
                  <a:schemeClr val="accent5">
                    <a:lumMod val="75000"/>
                  </a:schemeClr>
                </a:solidFill>
              </a:rPr>
              <a:t>Lesley Watson, Business Liaison Officer</a:t>
            </a:r>
          </a:p>
        </p:txBody>
      </p:sp>
      <p:grpSp>
        <p:nvGrpSpPr>
          <p:cNvPr id="4099" name="Group 4"/>
          <p:cNvGrpSpPr>
            <a:grpSpLocks/>
          </p:cNvGrpSpPr>
          <p:nvPr/>
        </p:nvGrpSpPr>
        <p:grpSpPr bwMode="auto">
          <a:xfrm>
            <a:off x="468313" y="6165850"/>
            <a:ext cx="8066087" cy="390525"/>
            <a:chOff x="340" y="391"/>
            <a:chExt cx="5081" cy="246"/>
          </a:xfrm>
        </p:grpSpPr>
        <p:pic>
          <p:nvPicPr>
            <p:cNvPr id="4101" name="Picture 5" descr="aclogo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391"/>
              <a:ext cx="59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2" name="Text Box 6"/>
            <p:cNvSpPr txBox="1">
              <a:spLocks noChangeArrowheads="1"/>
            </p:cNvSpPr>
            <p:nvPr/>
          </p:nvSpPr>
          <p:spPr bwMode="auto">
            <a:xfrm>
              <a:off x="4014" y="428"/>
              <a:ext cx="1407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b="1">
                  <a:solidFill>
                    <a:srgbClr val="000066"/>
                  </a:solidFill>
                  <a:latin typeface="Arial" charset="0"/>
                </a:rPr>
                <a:t>Children and Learning</a:t>
              </a:r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1020" y="527"/>
              <a:ext cx="2994" cy="0"/>
            </a:xfrm>
            <a:prstGeom prst="line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1020" y="618"/>
              <a:ext cx="4264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>
                <a:ln>
                  <a:solidFill>
                    <a:schemeClr val="accent5">
                      <a:lumMod val="75000"/>
                    </a:schemeClr>
                  </a:solidFill>
                </a:ln>
              </a:endParaRPr>
            </a:p>
          </p:txBody>
        </p:sp>
      </p:grpSp>
      <p:pic>
        <p:nvPicPr>
          <p:cNvPr id="4100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575" y="1557338"/>
            <a:ext cx="2087563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algn="l"/>
            <a:r>
              <a:rPr lang="en-GB" altLang="en-US" b="1" smtClean="0">
                <a:solidFill>
                  <a:srgbClr val="7030A0"/>
                </a:solidFill>
              </a:rPr>
              <a:t>Angus Works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Angus Council’s commitment to developing the young workforce.</a:t>
            </a:r>
          </a:p>
          <a:p>
            <a:r>
              <a:rPr lang="en-GB" altLang="en-US" smtClean="0"/>
              <a:t>Providing meaningful opportunities for work experience.</a:t>
            </a:r>
          </a:p>
          <a:p>
            <a:r>
              <a:rPr lang="en-GB" altLang="en-US" smtClean="0"/>
              <a:t>Preparing our young people for their future in our community.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6550" y="260350"/>
            <a:ext cx="9144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9" name="Group 4"/>
          <p:cNvGrpSpPr>
            <a:grpSpLocks/>
          </p:cNvGrpSpPr>
          <p:nvPr/>
        </p:nvGrpSpPr>
        <p:grpSpPr bwMode="auto">
          <a:xfrm>
            <a:off x="468313" y="6165850"/>
            <a:ext cx="8066087" cy="390525"/>
            <a:chOff x="340" y="391"/>
            <a:chExt cx="5081" cy="246"/>
          </a:xfrm>
        </p:grpSpPr>
        <p:pic>
          <p:nvPicPr>
            <p:cNvPr id="14345" name="Picture 5" descr="aclogo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391"/>
              <a:ext cx="59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6" name="Text Box 6"/>
            <p:cNvSpPr txBox="1">
              <a:spLocks noChangeArrowheads="1"/>
            </p:cNvSpPr>
            <p:nvPr/>
          </p:nvSpPr>
          <p:spPr bwMode="auto">
            <a:xfrm>
              <a:off x="4014" y="428"/>
              <a:ext cx="1407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b="1">
                  <a:solidFill>
                    <a:srgbClr val="000066"/>
                  </a:solidFill>
                  <a:latin typeface="Arial" charset="0"/>
                </a:rPr>
                <a:t>Children and Learning</a:t>
              </a:r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1020" y="527"/>
              <a:ext cx="2994" cy="0"/>
            </a:xfrm>
            <a:prstGeom prst="line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1020" y="618"/>
              <a:ext cx="4264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>
                <a:ln>
                  <a:solidFill>
                    <a:schemeClr val="accent5">
                      <a:lumMod val="75000"/>
                    </a:schemeClr>
                  </a:solidFill>
                </a:ln>
              </a:endParaRPr>
            </a:p>
          </p:txBody>
        </p:sp>
      </p:grpSp>
      <p:pic>
        <p:nvPicPr>
          <p:cNvPr id="14342" name="Picture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932363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43387" cy="616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3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984500"/>
            <a:ext cx="4932363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rgbClr val="0066CC"/>
                </a:solidFill>
              </a:rPr>
              <a:t>Contact Information</a:t>
            </a:r>
          </a:p>
        </p:txBody>
      </p:sp>
      <p:grpSp>
        <p:nvGrpSpPr>
          <p:cNvPr id="15363" name="Group 4"/>
          <p:cNvGrpSpPr>
            <a:grpSpLocks/>
          </p:cNvGrpSpPr>
          <p:nvPr/>
        </p:nvGrpSpPr>
        <p:grpSpPr bwMode="auto">
          <a:xfrm>
            <a:off x="468313" y="6165850"/>
            <a:ext cx="8066087" cy="390525"/>
            <a:chOff x="340" y="391"/>
            <a:chExt cx="5081" cy="246"/>
          </a:xfrm>
        </p:grpSpPr>
        <p:pic>
          <p:nvPicPr>
            <p:cNvPr id="15366" name="Picture 5" descr="aclogo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391"/>
              <a:ext cx="59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7" name="Text Box 6"/>
            <p:cNvSpPr txBox="1">
              <a:spLocks noChangeArrowheads="1"/>
            </p:cNvSpPr>
            <p:nvPr/>
          </p:nvSpPr>
          <p:spPr bwMode="auto">
            <a:xfrm>
              <a:off x="4014" y="428"/>
              <a:ext cx="1407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b="1">
                  <a:solidFill>
                    <a:srgbClr val="000066"/>
                  </a:solidFill>
                  <a:latin typeface="Arial" charset="0"/>
                </a:rPr>
                <a:t>Children and Learning</a:t>
              </a:r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1020" y="527"/>
              <a:ext cx="2994" cy="0"/>
            </a:xfrm>
            <a:prstGeom prst="line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1020" y="618"/>
              <a:ext cx="4264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>
                <a:ln>
                  <a:solidFill>
                    <a:schemeClr val="accent5">
                      <a:lumMod val="75000"/>
                    </a:schemeClr>
                  </a:solidFill>
                </a:ln>
              </a:endParaRPr>
            </a:p>
          </p:txBody>
        </p:sp>
      </p:grpSp>
      <p:sp>
        <p:nvSpPr>
          <p:cNvPr id="1536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GB" altLang="en-US" smtClean="0"/>
              <a:t>	</a:t>
            </a:r>
          </a:p>
          <a:p>
            <a:pPr marL="0" indent="0">
              <a:buFont typeface="Arial" charset="0"/>
              <a:buNone/>
            </a:pPr>
            <a:endParaRPr lang="en-GB" altLang="en-US" sz="2800" smtClean="0"/>
          </a:p>
          <a:p>
            <a:pPr marL="0" indent="0">
              <a:buFont typeface="Arial" charset="0"/>
              <a:buNone/>
            </a:pPr>
            <a:endParaRPr lang="en-GB" altLang="en-US" sz="2800" smtClean="0"/>
          </a:p>
          <a:p>
            <a:pPr marL="0" indent="0" algn="ctr">
              <a:buFont typeface="Arial" charset="0"/>
              <a:buNone/>
            </a:pPr>
            <a:r>
              <a:rPr lang="en-GB" altLang="en-US" sz="2800" smtClean="0"/>
              <a:t>Catrina Milne, Skills for Work Co-ordinator 	</a:t>
            </a:r>
          </a:p>
          <a:p>
            <a:pPr marL="0" indent="0" algn="ctr">
              <a:buFont typeface="Arial" charset="0"/>
              <a:buNone/>
            </a:pPr>
            <a:r>
              <a:rPr lang="en-GB" altLang="en-US" sz="2800" smtClean="0"/>
              <a:t>01307 476407 / 07825226885 </a:t>
            </a:r>
          </a:p>
          <a:p>
            <a:pPr marL="0" indent="0" algn="ctr">
              <a:buFont typeface="Arial" charset="0"/>
              <a:buNone/>
            </a:pPr>
            <a:r>
              <a:rPr lang="en-GB" altLang="en-US" sz="2800" smtClean="0">
                <a:hlinkClick r:id="rId4"/>
              </a:rPr>
              <a:t>milnec13@angus.gov.uk</a:t>
            </a:r>
            <a:r>
              <a:rPr lang="en-GB" altLang="en-US" sz="2800" smtClean="0"/>
              <a:t> </a:t>
            </a:r>
          </a:p>
          <a:p>
            <a:pPr marL="914400" lvl="2" indent="0">
              <a:buFont typeface="Arial" charset="0"/>
              <a:buNone/>
            </a:pPr>
            <a:endParaRPr lang="en-GB" altLang="en-US" smtClean="0"/>
          </a:p>
          <a:p>
            <a:pPr marL="914400" lvl="2" indent="0">
              <a:buFont typeface="Arial" charset="0"/>
              <a:buNone/>
            </a:pPr>
            <a:endParaRPr lang="en-GB" altLang="en-US" smtClean="0"/>
          </a:p>
        </p:txBody>
      </p:sp>
      <p:pic>
        <p:nvPicPr>
          <p:cNvPr id="15365" name="Picture 10" descr="Angus Works">
            <a:hlinkClick r:id="rId5"/>
          </p:cNvPr>
          <p:cNvPicPr>
            <a:picLocks noChangeAspect="1" noChangeArrowheads="1"/>
          </p:cNvPicPr>
          <p:nvPr/>
        </p:nvPicPr>
        <p:blipFill>
          <a:blip r:embed="rId6" r:link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12088" y="333375"/>
            <a:ext cx="914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 sz="4000" b="1" smtClean="0">
                <a:solidFill>
                  <a:srgbClr val="7030A0"/>
                </a:solidFill>
              </a:rPr>
              <a:t>Angus Council’s Commitment </a:t>
            </a:r>
            <a:br>
              <a:rPr lang="en-GB" altLang="en-US" sz="4000" b="1" smtClean="0">
                <a:solidFill>
                  <a:srgbClr val="7030A0"/>
                </a:solidFill>
              </a:rPr>
            </a:br>
            <a:r>
              <a:rPr lang="en-GB" altLang="en-US" sz="4000" b="1" smtClean="0">
                <a:solidFill>
                  <a:srgbClr val="7030A0"/>
                </a:solidFill>
              </a:rPr>
              <a:t>to Work Placements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600" smtClean="0"/>
              <a:t>Promoting meaningful and sustainable partnerships between employers and our schools</a:t>
            </a:r>
          </a:p>
          <a:p>
            <a:r>
              <a:rPr lang="en-GB" altLang="en-US" sz="2600" smtClean="0"/>
              <a:t>Council is the largest employer in Angus</a:t>
            </a:r>
          </a:p>
          <a:p>
            <a:r>
              <a:rPr lang="en-GB" altLang="en-US" sz="2600" smtClean="0"/>
              <a:t>Requirement for a coordinated approach across our own organisation</a:t>
            </a:r>
          </a:p>
          <a:p>
            <a:r>
              <a:rPr lang="en-GB" altLang="en-US" sz="2600" smtClean="0"/>
              <a:t>Need to develop a sustainable workforce for the future</a:t>
            </a:r>
          </a:p>
          <a:p>
            <a:r>
              <a:rPr lang="en-GB" altLang="en-US" sz="2600" smtClean="0"/>
              <a:t>Authority response to DYW recommendations</a:t>
            </a:r>
          </a:p>
          <a:p>
            <a:r>
              <a:rPr lang="en-GB" altLang="en-US" sz="2600" smtClean="0"/>
              <a:t>Development of Angus Council’s ‘Invest in Youth’ Strategy</a:t>
            </a:r>
          </a:p>
          <a:p>
            <a:r>
              <a:rPr lang="en-GB" altLang="en-US" sz="2600" smtClean="0"/>
              <a:t>Development opportunities through work placements a key component</a:t>
            </a:r>
          </a:p>
        </p:txBody>
      </p:sp>
      <p:pic>
        <p:nvPicPr>
          <p:cNvPr id="5124" name="Picture 10" descr="Angus Works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12088" y="333375"/>
            <a:ext cx="914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5" name="Group 4"/>
          <p:cNvGrpSpPr>
            <a:grpSpLocks/>
          </p:cNvGrpSpPr>
          <p:nvPr/>
        </p:nvGrpSpPr>
        <p:grpSpPr bwMode="auto">
          <a:xfrm>
            <a:off x="468313" y="6165850"/>
            <a:ext cx="8305800" cy="390525"/>
            <a:chOff x="468313" y="6165850"/>
            <a:chExt cx="8305743" cy="390525"/>
          </a:xfrm>
        </p:grpSpPr>
        <p:pic>
          <p:nvPicPr>
            <p:cNvPr id="5126" name="Picture 5" descr="aclogo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313" y="6165850"/>
              <a:ext cx="936625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7" name="Text Box 6"/>
            <p:cNvSpPr txBox="1">
              <a:spLocks noChangeArrowheads="1"/>
            </p:cNvSpPr>
            <p:nvPr/>
          </p:nvSpPr>
          <p:spPr bwMode="auto">
            <a:xfrm>
              <a:off x="6540444" y="6224588"/>
              <a:ext cx="2233612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b="1">
                  <a:solidFill>
                    <a:srgbClr val="000066"/>
                  </a:solidFill>
                  <a:latin typeface="Arial" charset="0"/>
                </a:rPr>
                <a:t>Children and Learning</a:t>
              </a: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1547806" y="6381750"/>
              <a:ext cx="4992653" cy="0"/>
            </a:xfrm>
            <a:prstGeom prst="line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1547806" y="6526213"/>
              <a:ext cx="6986539" cy="635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>
                <a:ln>
                  <a:solidFill>
                    <a:srgbClr val="4BACC6">
                      <a:lumMod val="75000"/>
                    </a:srgbClr>
                  </a:solidFill>
                </a:ln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l"/>
            <a:r>
              <a:rPr lang="en-GB" altLang="en-US" b="1" smtClean="0">
                <a:solidFill>
                  <a:srgbClr val="7030A0"/>
                </a:solidFill>
              </a:rPr>
              <a:t>What is Angus Works</a:t>
            </a:r>
          </a:p>
        </p:txBody>
      </p:sp>
      <p:grpSp>
        <p:nvGrpSpPr>
          <p:cNvPr id="6147" name="Group 4"/>
          <p:cNvGrpSpPr>
            <a:grpSpLocks/>
          </p:cNvGrpSpPr>
          <p:nvPr/>
        </p:nvGrpSpPr>
        <p:grpSpPr bwMode="auto">
          <a:xfrm>
            <a:off x="468313" y="6165850"/>
            <a:ext cx="8066087" cy="390525"/>
            <a:chOff x="340" y="391"/>
            <a:chExt cx="5081" cy="246"/>
          </a:xfrm>
        </p:grpSpPr>
        <p:pic>
          <p:nvPicPr>
            <p:cNvPr id="6150" name="Picture 5" descr="aclogo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391"/>
              <a:ext cx="59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1" name="Text Box 6"/>
            <p:cNvSpPr txBox="1">
              <a:spLocks noChangeArrowheads="1"/>
            </p:cNvSpPr>
            <p:nvPr/>
          </p:nvSpPr>
          <p:spPr bwMode="auto">
            <a:xfrm>
              <a:off x="4014" y="428"/>
              <a:ext cx="1407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b="1">
                  <a:solidFill>
                    <a:srgbClr val="000066"/>
                  </a:solidFill>
                  <a:latin typeface="Arial" charset="0"/>
                </a:rPr>
                <a:t>Children and Learning</a:t>
              </a:r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1020" y="527"/>
              <a:ext cx="2994" cy="0"/>
            </a:xfrm>
            <a:prstGeom prst="line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1020" y="618"/>
              <a:ext cx="4264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>
                <a:ln>
                  <a:solidFill>
                    <a:schemeClr val="accent5">
                      <a:lumMod val="75000"/>
                    </a:schemeClr>
                  </a:solidFill>
                </a:ln>
              </a:endParaRPr>
            </a:p>
          </p:txBody>
        </p:sp>
      </p:grpSp>
      <p:sp>
        <p:nvSpPr>
          <p:cNvPr id="5124" name="Content Placeholder 1"/>
          <p:cNvSpPr>
            <a:spLocks noGrp="1"/>
          </p:cNvSpPr>
          <p:nvPr>
            <p:ph idx="1"/>
          </p:nvPr>
        </p:nvSpPr>
        <p:spPr>
          <a:xfrm>
            <a:off x="468313" y="1335088"/>
            <a:ext cx="8229600" cy="4824412"/>
          </a:xfrm>
        </p:spPr>
        <p:txBody>
          <a:bodyPr/>
          <a:lstStyle/>
          <a:p>
            <a:pPr algn="just"/>
            <a:r>
              <a:rPr lang="en-GB" altLang="en-US" sz="2200" smtClean="0"/>
              <a:t>A proactive approach supporting and developing the skills and qualities of our young people and investing in our future workforce</a:t>
            </a:r>
          </a:p>
          <a:p>
            <a:pPr algn="just"/>
            <a:r>
              <a:rPr lang="en-GB" altLang="en-US" sz="2200" smtClean="0"/>
              <a:t>An extended work placement model </a:t>
            </a:r>
          </a:p>
          <a:p>
            <a:pPr algn="just"/>
            <a:r>
              <a:rPr lang="en-GB" altLang="en-US" sz="2200" smtClean="0"/>
              <a:t>Offered annually and open to </a:t>
            </a:r>
            <a:r>
              <a:rPr lang="en-GB" altLang="en-US" sz="2200" b="1" u="sng" smtClean="0"/>
              <a:t>all</a:t>
            </a:r>
            <a:r>
              <a:rPr lang="en-GB" altLang="en-US" sz="2200" smtClean="0"/>
              <a:t> S4-S6 pupils.  </a:t>
            </a:r>
          </a:p>
          <a:p>
            <a:pPr algn="just"/>
            <a:r>
              <a:rPr lang="en-GB" altLang="en-US" sz="2200" smtClean="0"/>
              <a:t>Runs for a period of 22 weeks between August and April – forming part of the pupils timetable. </a:t>
            </a:r>
          </a:p>
          <a:p>
            <a:pPr algn="just"/>
            <a:r>
              <a:rPr lang="en-GB" altLang="en-US" sz="2200" smtClean="0"/>
              <a:t>Young people are engaged one-day a week into an identified role within Angus Council, tackling “real-life” projects supported by a mentor.</a:t>
            </a:r>
          </a:p>
          <a:p>
            <a:pPr algn="just"/>
            <a:r>
              <a:rPr lang="en-GB" altLang="en-US" sz="2200" smtClean="0"/>
              <a:t>Working towards an agreed set of targets, and where practical, work experience qualifications.</a:t>
            </a:r>
          </a:p>
          <a:p>
            <a:pPr algn="just"/>
            <a:r>
              <a:rPr lang="en-GB" altLang="en-US" sz="2200" smtClean="0"/>
              <a:t>The extended timescale enables the young people to feel part of the workforce.</a:t>
            </a:r>
          </a:p>
        </p:txBody>
      </p:sp>
      <p:pic>
        <p:nvPicPr>
          <p:cNvPr id="6149" name="Picture 10" descr="Angus Works">
            <a:hlinkClick r:id="rId4"/>
          </p:cNvPr>
          <p:cNvPicPr>
            <a:picLocks noChangeAspect="1" noChangeArrowheads="1"/>
          </p:cNvPicPr>
          <p:nvPr/>
        </p:nvPicPr>
        <p:blipFill>
          <a:blip r:embed="rId5" r:link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12088" y="333375"/>
            <a:ext cx="914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569325" cy="1143000"/>
          </a:xfrm>
        </p:spPr>
        <p:txBody>
          <a:bodyPr/>
          <a:lstStyle/>
          <a:p>
            <a:pPr algn="l"/>
            <a:r>
              <a:rPr lang="en-GB" altLang="en-US" b="1" smtClean="0">
                <a:solidFill>
                  <a:srgbClr val="7030A0"/>
                </a:solidFill>
              </a:rPr>
              <a:t>Angus Works - The Story so far…</a:t>
            </a:r>
          </a:p>
        </p:txBody>
      </p:sp>
      <p:sp>
        <p:nvSpPr>
          <p:cNvPr id="12291" name="Content Placeholder 1"/>
          <p:cNvSpPr>
            <a:spLocks noGrp="1"/>
          </p:cNvSpPr>
          <p:nvPr>
            <p:ph idx="1"/>
          </p:nvPr>
        </p:nvSpPr>
        <p:spPr>
          <a:xfrm>
            <a:off x="466725" y="1412875"/>
            <a:ext cx="8229600" cy="4525963"/>
          </a:xfrm>
        </p:spPr>
        <p:txBody>
          <a:bodyPr/>
          <a:lstStyle/>
          <a:p>
            <a:pPr algn="just"/>
            <a:r>
              <a:rPr lang="en-GB" altLang="en-US" sz="2800" smtClean="0"/>
              <a:t>Driven by SMT</a:t>
            </a:r>
          </a:p>
          <a:p>
            <a:pPr algn="just"/>
            <a:r>
              <a:rPr lang="en-GB" altLang="en-US" sz="2800" smtClean="0"/>
              <a:t>Coordinated by Schools &amp; Learning and HR</a:t>
            </a:r>
          </a:p>
          <a:p>
            <a:pPr algn="just"/>
            <a:r>
              <a:rPr lang="en-GB" altLang="en-US" sz="2800" smtClean="0"/>
              <a:t>Support sought across the Council</a:t>
            </a:r>
          </a:p>
          <a:p>
            <a:pPr algn="just"/>
            <a:r>
              <a:rPr lang="en-GB" altLang="en-US" sz="2800" smtClean="0"/>
              <a:t>Consultation process with SMT and PCS staff from within our Secondary Schools</a:t>
            </a:r>
          </a:p>
          <a:p>
            <a:pPr algn="just"/>
            <a:r>
              <a:rPr lang="en-GB" altLang="en-US" sz="2800" smtClean="0"/>
              <a:t>All Angus Secondary Schools invited to take part</a:t>
            </a:r>
          </a:p>
          <a:p>
            <a:pPr algn="just"/>
            <a:r>
              <a:rPr lang="en-GB" altLang="en-US" sz="2800" smtClean="0"/>
              <a:t>‘Real-life’ recruitment and selection process</a:t>
            </a:r>
          </a:p>
          <a:p>
            <a:pPr algn="just"/>
            <a:r>
              <a:rPr lang="en-GB" altLang="en-US" sz="2800" smtClean="0"/>
              <a:t>Successful candidates allocated to roles across the Council</a:t>
            </a:r>
          </a:p>
          <a:p>
            <a:pPr algn="just"/>
            <a:endParaRPr lang="en-GB" altLang="en-US" sz="2000" smtClean="0"/>
          </a:p>
          <a:p>
            <a:pPr marL="457200" lvl="1" indent="0" algn="just">
              <a:buFont typeface="Arial" charset="0"/>
              <a:buNone/>
            </a:pPr>
            <a:endParaRPr lang="en-GB" altLang="en-US" smtClean="0"/>
          </a:p>
        </p:txBody>
      </p:sp>
      <p:pic>
        <p:nvPicPr>
          <p:cNvPr id="7172" name="Picture 10" descr="Angus Works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12088" y="333375"/>
            <a:ext cx="914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3" name="Group 9"/>
          <p:cNvGrpSpPr>
            <a:grpSpLocks/>
          </p:cNvGrpSpPr>
          <p:nvPr/>
        </p:nvGrpSpPr>
        <p:grpSpPr bwMode="auto">
          <a:xfrm>
            <a:off x="468313" y="6165850"/>
            <a:ext cx="8305800" cy="390525"/>
            <a:chOff x="468313" y="6165850"/>
            <a:chExt cx="8305743" cy="390525"/>
          </a:xfrm>
        </p:grpSpPr>
        <p:pic>
          <p:nvPicPr>
            <p:cNvPr id="7174" name="Picture 5" descr="aclogo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313" y="6165850"/>
              <a:ext cx="936625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5" name="Text Box 6"/>
            <p:cNvSpPr txBox="1">
              <a:spLocks noChangeArrowheads="1"/>
            </p:cNvSpPr>
            <p:nvPr/>
          </p:nvSpPr>
          <p:spPr bwMode="auto">
            <a:xfrm>
              <a:off x="6540444" y="6224588"/>
              <a:ext cx="2233612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b="1">
                  <a:solidFill>
                    <a:srgbClr val="000066"/>
                  </a:solidFill>
                  <a:latin typeface="Arial" charset="0"/>
                </a:rPr>
                <a:t>Children and Learning</a:t>
              </a: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1547806" y="6381750"/>
              <a:ext cx="4992653" cy="0"/>
            </a:xfrm>
            <a:prstGeom prst="line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1547806" y="6526213"/>
              <a:ext cx="6986539" cy="635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>
                <a:ln>
                  <a:solidFill>
                    <a:srgbClr val="4BACC6">
                      <a:lumMod val="75000"/>
                    </a:srgbClr>
                  </a:solidFill>
                </a:ln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569325" cy="1143000"/>
          </a:xfrm>
        </p:spPr>
        <p:txBody>
          <a:bodyPr/>
          <a:lstStyle/>
          <a:p>
            <a:pPr algn="l"/>
            <a:r>
              <a:rPr lang="en-GB" altLang="en-US" b="1" smtClean="0">
                <a:solidFill>
                  <a:srgbClr val="7030A0"/>
                </a:solidFill>
              </a:rPr>
              <a:t>Angus Works - The Story so far…</a:t>
            </a:r>
          </a:p>
        </p:txBody>
      </p:sp>
      <p:sp>
        <p:nvSpPr>
          <p:cNvPr id="12291" name="Content Placeholder 1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algn="just"/>
            <a:r>
              <a:rPr lang="en-GB" altLang="en-US" sz="2800" smtClean="0"/>
              <a:t>Successfully placed 38 pupils across the council</a:t>
            </a:r>
          </a:p>
          <a:p>
            <a:pPr algn="just"/>
            <a:r>
              <a:rPr lang="en-GB" altLang="en-US" sz="2800" smtClean="0"/>
              <a:t>Pupils currently attending and enjoying their placement</a:t>
            </a:r>
          </a:p>
          <a:p>
            <a:pPr algn="just"/>
            <a:r>
              <a:rPr lang="en-GB" altLang="en-US" sz="2800" smtClean="0"/>
              <a:t>Coming to the end of our 2016/17 intake</a:t>
            </a:r>
          </a:p>
          <a:p>
            <a:pPr algn="just"/>
            <a:r>
              <a:rPr lang="en-GB" altLang="en-US" sz="2800" smtClean="0"/>
              <a:t>Celebration event arranged for June</a:t>
            </a:r>
          </a:p>
          <a:p>
            <a:pPr algn="just"/>
            <a:r>
              <a:rPr lang="en-GB" altLang="en-US" sz="2800" smtClean="0"/>
              <a:t>Continual process of feedback and evaluation</a:t>
            </a:r>
          </a:p>
          <a:p>
            <a:pPr algn="just"/>
            <a:r>
              <a:rPr lang="en-GB" altLang="en-US" sz="2800" smtClean="0"/>
              <a:t>Based on success an increased number of placements secured</a:t>
            </a:r>
          </a:p>
          <a:p>
            <a:pPr algn="just"/>
            <a:r>
              <a:rPr lang="en-GB" altLang="en-US" sz="2800" smtClean="0"/>
              <a:t>Applications for 2017/18 programme have been invited from all Secondary Schools</a:t>
            </a:r>
          </a:p>
          <a:p>
            <a:pPr algn="just"/>
            <a:endParaRPr lang="en-GB" altLang="en-US" sz="2000" smtClean="0"/>
          </a:p>
          <a:p>
            <a:pPr marL="457200" lvl="1" indent="0" algn="just">
              <a:buFont typeface="Arial" charset="0"/>
              <a:buNone/>
            </a:pPr>
            <a:endParaRPr lang="en-GB" altLang="en-US" smtClean="0"/>
          </a:p>
        </p:txBody>
      </p:sp>
      <p:pic>
        <p:nvPicPr>
          <p:cNvPr id="8196" name="Picture 10" descr="Angus Works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12088" y="333375"/>
            <a:ext cx="914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7" name="Group 9"/>
          <p:cNvGrpSpPr>
            <a:grpSpLocks/>
          </p:cNvGrpSpPr>
          <p:nvPr/>
        </p:nvGrpSpPr>
        <p:grpSpPr bwMode="auto">
          <a:xfrm>
            <a:off x="468313" y="6165850"/>
            <a:ext cx="8305800" cy="390525"/>
            <a:chOff x="468313" y="6165850"/>
            <a:chExt cx="8305743" cy="390525"/>
          </a:xfrm>
        </p:grpSpPr>
        <p:pic>
          <p:nvPicPr>
            <p:cNvPr id="8198" name="Picture 5" descr="aclogo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313" y="6165850"/>
              <a:ext cx="936625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99" name="Text Box 6"/>
            <p:cNvSpPr txBox="1">
              <a:spLocks noChangeArrowheads="1"/>
            </p:cNvSpPr>
            <p:nvPr/>
          </p:nvSpPr>
          <p:spPr bwMode="auto">
            <a:xfrm>
              <a:off x="6540444" y="6224588"/>
              <a:ext cx="2233612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b="1">
                  <a:solidFill>
                    <a:srgbClr val="000066"/>
                  </a:solidFill>
                  <a:latin typeface="Arial" charset="0"/>
                </a:rPr>
                <a:t>Children and Learning</a:t>
              </a: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1547806" y="6381750"/>
              <a:ext cx="4992653" cy="0"/>
            </a:xfrm>
            <a:prstGeom prst="line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1547806" y="6526213"/>
              <a:ext cx="6986539" cy="635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>
                <a:ln>
                  <a:solidFill>
                    <a:srgbClr val="4BACC6">
                      <a:lumMod val="75000"/>
                    </a:srgbClr>
                  </a:solidFill>
                </a:ln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 b="1" smtClean="0">
                <a:solidFill>
                  <a:srgbClr val="7030A0"/>
                </a:solidFill>
              </a:rPr>
              <a:t>The Practicalities</a:t>
            </a:r>
          </a:p>
        </p:txBody>
      </p:sp>
      <p:grpSp>
        <p:nvGrpSpPr>
          <p:cNvPr id="9219" name="Group 4"/>
          <p:cNvGrpSpPr>
            <a:grpSpLocks/>
          </p:cNvGrpSpPr>
          <p:nvPr/>
        </p:nvGrpSpPr>
        <p:grpSpPr bwMode="auto">
          <a:xfrm>
            <a:off x="468313" y="6165850"/>
            <a:ext cx="8066087" cy="390525"/>
            <a:chOff x="340" y="391"/>
            <a:chExt cx="5081" cy="246"/>
          </a:xfrm>
        </p:grpSpPr>
        <p:pic>
          <p:nvPicPr>
            <p:cNvPr id="9222" name="Picture 5" descr="aclogo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391"/>
              <a:ext cx="59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3" name="Text Box 6"/>
            <p:cNvSpPr txBox="1">
              <a:spLocks noChangeArrowheads="1"/>
            </p:cNvSpPr>
            <p:nvPr/>
          </p:nvSpPr>
          <p:spPr bwMode="auto">
            <a:xfrm>
              <a:off x="4014" y="428"/>
              <a:ext cx="1407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b="1">
                  <a:solidFill>
                    <a:srgbClr val="000066"/>
                  </a:solidFill>
                  <a:latin typeface="Arial" charset="0"/>
                </a:rPr>
                <a:t>Children and Learning</a:t>
              </a:r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1020" y="527"/>
              <a:ext cx="2994" cy="0"/>
            </a:xfrm>
            <a:prstGeom prst="line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1020" y="618"/>
              <a:ext cx="4264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>
                <a:ln>
                  <a:solidFill>
                    <a:srgbClr val="4BACC6">
                      <a:lumMod val="75000"/>
                    </a:srgbClr>
                  </a:solidFill>
                </a:ln>
                <a:solidFill>
                  <a:prstClr val="black"/>
                </a:solidFill>
              </a:endParaRPr>
            </a:p>
          </p:txBody>
        </p:sp>
      </p:grpSp>
      <p:sp>
        <p:nvSpPr>
          <p:cNvPr id="1536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Induction</a:t>
            </a:r>
          </a:p>
          <a:p>
            <a:r>
              <a:rPr lang="en-GB" altLang="en-US" smtClean="0"/>
              <a:t>Health and Safety</a:t>
            </a:r>
          </a:p>
          <a:p>
            <a:r>
              <a:rPr lang="en-GB" altLang="en-US" smtClean="0"/>
              <a:t>PVG / Confidentiality Statements</a:t>
            </a:r>
          </a:p>
          <a:p>
            <a:r>
              <a:rPr lang="en-GB" altLang="en-US" smtClean="0"/>
              <a:t>Travel Costs</a:t>
            </a:r>
          </a:p>
        </p:txBody>
      </p:sp>
      <p:pic>
        <p:nvPicPr>
          <p:cNvPr id="9221" name="Picture 10" descr="Angus Works">
            <a:hlinkClick r:id="rId4"/>
          </p:cNvPr>
          <p:cNvPicPr>
            <a:picLocks noChangeAspect="1" noChangeArrowheads="1"/>
          </p:cNvPicPr>
          <p:nvPr/>
        </p:nvPicPr>
        <p:blipFill>
          <a:blip r:embed="rId5" r:link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12088" y="333375"/>
            <a:ext cx="914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42913" y="333375"/>
            <a:ext cx="8229600" cy="1143000"/>
          </a:xfrm>
        </p:spPr>
        <p:txBody>
          <a:bodyPr/>
          <a:lstStyle/>
          <a:p>
            <a:pPr algn="l"/>
            <a:r>
              <a:rPr lang="en-GB" altLang="en-US" sz="4000" b="1" smtClean="0">
                <a:solidFill>
                  <a:srgbClr val="7030A0"/>
                </a:solidFill>
              </a:rPr>
              <a:t>Expectations of our young people</a:t>
            </a:r>
            <a:r>
              <a:rPr lang="en-GB" altLang="en-US" smtClean="0"/>
              <a:t>	</a:t>
            </a:r>
          </a:p>
        </p:txBody>
      </p:sp>
      <p:grpSp>
        <p:nvGrpSpPr>
          <p:cNvPr id="10243" name="Group 4"/>
          <p:cNvGrpSpPr>
            <a:grpSpLocks/>
          </p:cNvGrpSpPr>
          <p:nvPr/>
        </p:nvGrpSpPr>
        <p:grpSpPr bwMode="auto">
          <a:xfrm>
            <a:off x="468313" y="6165850"/>
            <a:ext cx="8066087" cy="390525"/>
            <a:chOff x="340" y="391"/>
            <a:chExt cx="5081" cy="246"/>
          </a:xfrm>
        </p:grpSpPr>
        <p:pic>
          <p:nvPicPr>
            <p:cNvPr id="10246" name="Picture 5" descr="aclogo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391"/>
              <a:ext cx="59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7" name="Text Box 6"/>
            <p:cNvSpPr txBox="1">
              <a:spLocks noChangeArrowheads="1"/>
            </p:cNvSpPr>
            <p:nvPr/>
          </p:nvSpPr>
          <p:spPr bwMode="auto">
            <a:xfrm>
              <a:off x="4014" y="428"/>
              <a:ext cx="1407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b="1">
                  <a:solidFill>
                    <a:srgbClr val="000066"/>
                  </a:solidFill>
                  <a:latin typeface="Arial" charset="0"/>
                </a:rPr>
                <a:t>Children and Learning</a:t>
              </a:r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1020" y="527"/>
              <a:ext cx="2994" cy="0"/>
            </a:xfrm>
            <a:prstGeom prst="line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1020" y="618"/>
              <a:ext cx="4264" cy="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>
                <a:ln>
                  <a:solidFill>
                    <a:schemeClr val="accent5">
                      <a:lumMod val="75000"/>
                    </a:schemeClr>
                  </a:solidFill>
                </a:ln>
              </a:endParaRPr>
            </a:p>
          </p:txBody>
        </p:sp>
      </p:grpSp>
      <p:sp>
        <p:nvSpPr>
          <p:cNvPr id="6148" name="Content Placeholder 1"/>
          <p:cNvSpPr>
            <a:spLocks noGrp="1"/>
          </p:cNvSpPr>
          <p:nvPr>
            <p:ph idx="1"/>
          </p:nvPr>
        </p:nvSpPr>
        <p:spPr>
          <a:xfrm>
            <a:off x="441325" y="1412875"/>
            <a:ext cx="8229600" cy="4525963"/>
          </a:xfrm>
        </p:spPr>
        <p:txBody>
          <a:bodyPr/>
          <a:lstStyle/>
          <a:p>
            <a:pPr algn="just">
              <a:defRPr/>
            </a:pPr>
            <a:r>
              <a:rPr lang="en-GB" dirty="0" smtClean="0"/>
              <a:t>Will attend their placement one day per week, at the agreed times.</a:t>
            </a:r>
          </a:p>
          <a:p>
            <a:pPr algn="just">
              <a:defRPr/>
            </a:pPr>
            <a:r>
              <a:rPr lang="en-GB" dirty="0" smtClean="0"/>
              <a:t>Will fully engage with school for the remaining 4 days.</a:t>
            </a:r>
          </a:p>
          <a:p>
            <a:pPr algn="just">
              <a:defRPr/>
            </a:pPr>
            <a:r>
              <a:rPr lang="en-GB" dirty="0" smtClean="0"/>
              <a:t>Are expected to catch up on any school work they have missed, whilst out on placement.</a:t>
            </a:r>
          </a:p>
          <a:p>
            <a:pPr algn="just">
              <a:defRPr/>
            </a:pPr>
            <a:r>
              <a:rPr lang="en-GB" dirty="0" smtClean="0"/>
              <a:t>Young people will be punctual and dressed for work accordingly. (Angus Works </a:t>
            </a:r>
            <a:r>
              <a:rPr lang="en-GB" dirty="0" err="1" smtClean="0"/>
              <a:t>Poloshirt</a:t>
            </a:r>
            <a:r>
              <a:rPr lang="en-GB" dirty="0" smtClean="0"/>
              <a:t>.  Council ID badge)</a:t>
            </a:r>
          </a:p>
          <a:p>
            <a:pPr marL="0" indent="0" algn="just">
              <a:buFont typeface="Arial" charset="0"/>
              <a:buNone/>
              <a:defRPr/>
            </a:pPr>
            <a:endParaRPr lang="en-GB" dirty="0" smtClean="0"/>
          </a:p>
        </p:txBody>
      </p:sp>
      <p:pic>
        <p:nvPicPr>
          <p:cNvPr id="10245" name="Picture 10" descr="Angus Works">
            <a:hlinkClick r:id="rId4"/>
          </p:cNvPr>
          <p:cNvPicPr>
            <a:picLocks noChangeAspect="1" noChangeArrowheads="1"/>
          </p:cNvPicPr>
          <p:nvPr/>
        </p:nvPicPr>
        <p:blipFill>
          <a:blip r:embed="rId5" r:link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12088" y="333375"/>
            <a:ext cx="914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 b="1" smtClean="0">
                <a:solidFill>
                  <a:srgbClr val="7030A0"/>
                </a:solidFill>
              </a:rPr>
              <a:t>Benefits to our young people</a:t>
            </a:r>
          </a:p>
        </p:txBody>
      </p:sp>
      <p:sp>
        <p:nvSpPr>
          <p:cNvPr id="18435" name="Content Placeholder 1"/>
          <p:cNvSpPr>
            <a:spLocks noGrp="1"/>
          </p:cNvSpPr>
          <p:nvPr>
            <p:ph idx="1"/>
          </p:nvPr>
        </p:nvSpPr>
        <p:spPr>
          <a:xfrm>
            <a:off x="404813" y="1341438"/>
            <a:ext cx="8229600" cy="4525962"/>
          </a:xfrm>
        </p:spPr>
        <p:txBody>
          <a:bodyPr/>
          <a:lstStyle/>
          <a:p>
            <a:pPr algn="just"/>
            <a:r>
              <a:rPr lang="en-GB" altLang="en-US" sz="2400" smtClean="0"/>
              <a:t>Provides experience of recruitment and selection procedures</a:t>
            </a:r>
          </a:p>
          <a:p>
            <a:pPr algn="just"/>
            <a:r>
              <a:rPr lang="en-GB" altLang="en-US" sz="2400" smtClean="0"/>
              <a:t>Provides a valuable insight into work practices and cultures </a:t>
            </a:r>
          </a:p>
          <a:p>
            <a:pPr algn="just"/>
            <a:r>
              <a:rPr lang="en-GB" altLang="en-US" sz="2400" smtClean="0"/>
              <a:t>Opportunity to develop key knowledge, skills and behaviours required in learning, life and work</a:t>
            </a:r>
          </a:p>
          <a:p>
            <a:pPr algn="just"/>
            <a:r>
              <a:rPr lang="en-GB" altLang="en-US" sz="2400" smtClean="0"/>
              <a:t>Gaining recognition in the form of “employer endorsement”, providing a creditable piece of evidence that can be used in future applications</a:t>
            </a:r>
          </a:p>
          <a:p>
            <a:pPr algn="just"/>
            <a:r>
              <a:rPr lang="en-GB" altLang="en-US" sz="2400" smtClean="0"/>
              <a:t>The chance to achieve SQA Personal Development qualification.</a:t>
            </a:r>
          </a:p>
          <a:p>
            <a:pPr algn="just"/>
            <a:r>
              <a:rPr lang="en-GB" altLang="en-US" sz="2400" smtClean="0"/>
              <a:t>Preparing young people for transition into successful employment</a:t>
            </a:r>
          </a:p>
        </p:txBody>
      </p:sp>
      <p:pic>
        <p:nvPicPr>
          <p:cNvPr id="11268" name="Picture 10" descr="Angus Works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12088" y="333375"/>
            <a:ext cx="914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69" name="Group 9"/>
          <p:cNvGrpSpPr>
            <a:grpSpLocks/>
          </p:cNvGrpSpPr>
          <p:nvPr/>
        </p:nvGrpSpPr>
        <p:grpSpPr bwMode="auto">
          <a:xfrm>
            <a:off x="468313" y="6165850"/>
            <a:ext cx="8305800" cy="390525"/>
            <a:chOff x="468313" y="6165850"/>
            <a:chExt cx="8305743" cy="390525"/>
          </a:xfrm>
        </p:grpSpPr>
        <p:pic>
          <p:nvPicPr>
            <p:cNvPr id="11270" name="Picture 5" descr="aclogo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313" y="6165850"/>
              <a:ext cx="936625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1" name="Text Box 6"/>
            <p:cNvSpPr txBox="1">
              <a:spLocks noChangeArrowheads="1"/>
            </p:cNvSpPr>
            <p:nvPr/>
          </p:nvSpPr>
          <p:spPr bwMode="auto">
            <a:xfrm>
              <a:off x="6540444" y="6224588"/>
              <a:ext cx="2233612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b="1">
                  <a:solidFill>
                    <a:srgbClr val="000066"/>
                  </a:solidFill>
                  <a:latin typeface="Arial" charset="0"/>
                </a:rPr>
                <a:t>Children and Learning</a:t>
              </a: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1547806" y="6381750"/>
              <a:ext cx="4992653" cy="0"/>
            </a:xfrm>
            <a:prstGeom prst="line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1547806" y="6526213"/>
              <a:ext cx="6986539" cy="635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>
                <a:ln>
                  <a:solidFill>
                    <a:schemeClr val="accent5">
                      <a:lumMod val="75000"/>
                    </a:schemeClr>
                  </a:solidFill>
                </a:ln>
              </a:endParaRPr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 b="1" smtClean="0">
                <a:solidFill>
                  <a:srgbClr val="7030A0"/>
                </a:solidFill>
              </a:rPr>
              <a:t>Benefits to our organisation</a:t>
            </a:r>
          </a:p>
        </p:txBody>
      </p:sp>
      <p:sp>
        <p:nvSpPr>
          <p:cNvPr id="19459" name="Content Placeholder 1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525962"/>
          </a:xfrm>
        </p:spPr>
        <p:txBody>
          <a:bodyPr/>
          <a:lstStyle/>
          <a:p>
            <a:pPr algn="just"/>
            <a:r>
              <a:rPr lang="en-GB" altLang="en-US" sz="2400" smtClean="0"/>
              <a:t>Opportunity to engage with future workforce</a:t>
            </a:r>
          </a:p>
          <a:p>
            <a:pPr algn="just"/>
            <a:r>
              <a:rPr lang="en-GB" altLang="en-US" sz="2400" smtClean="0"/>
              <a:t>Enhances reputation as a good employer</a:t>
            </a:r>
          </a:p>
          <a:p>
            <a:pPr algn="just"/>
            <a:r>
              <a:rPr lang="en-GB" altLang="en-US" sz="2400" smtClean="0"/>
              <a:t>Development opportunities for staff</a:t>
            </a:r>
          </a:p>
          <a:p>
            <a:pPr algn="just"/>
            <a:r>
              <a:rPr lang="en-GB" altLang="en-US" sz="2400" smtClean="0"/>
              <a:t>Opportunity to give something back</a:t>
            </a:r>
          </a:p>
          <a:p>
            <a:pPr algn="just"/>
            <a:r>
              <a:rPr lang="en-GB" altLang="en-US" sz="2400" smtClean="0"/>
              <a:t>Increase awareness about a variety of professions</a:t>
            </a:r>
          </a:p>
          <a:p>
            <a:pPr algn="just"/>
            <a:r>
              <a:rPr lang="en-GB" altLang="en-US" sz="2400" smtClean="0"/>
              <a:t>Gain access to fresh ideas/perspectives through the original thinking of young people</a:t>
            </a:r>
          </a:p>
          <a:p>
            <a:pPr algn="just"/>
            <a:r>
              <a:rPr lang="en-GB" altLang="en-US" sz="2400" smtClean="0"/>
              <a:t>Corporate social responsibility</a:t>
            </a:r>
          </a:p>
          <a:p>
            <a:pPr algn="just"/>
            <a:r>
              <a:rPr lang="en-GB" altLang="en-US" sz="2400" smtClean="0"/>
              <a:t>Extremely rewarding</a:t>
            </a:r>
          </a:p>
          <a:p>
            <a:pPr algn="just"/>
            <a:endParaRPr lang="en-GB" altLang="en-US" sz="2400" smtClean="0"/>
          </a:p>
        </p:txBody>
      </p:sp>
      <p:pic>
        <p:nvPicPr>
          <p:cNvPr id="12292" name="Picture 10" descr="Angus Works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12088" y="333375"/>
            <a:ext cx="914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293" name="Group 9"/>
          <p:cNvGrpSpPr>
            <a:grpSpLocks/>
          </p:cNvGrpSpPr>
          <p:nvPr/>
        </p:nvGrpSpPr>
        <p:grpSpPr bwMode="auto">
          <a:xfrm>
            <a:off x="468313" y="6165850"/>
            <a:ext cx="8305800" cy="390525"/>
            <a:chOff x="468313" y="6165850"/>
            <a:chExt cx="8305743" cy="390525"/>
          </a:xfrm>
        </p:grpSpPr>
        <p:pic>
          <p:nvPicPr>
            <p:cNvPr id="12294" name="Picture 5" descr="aclogo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313" y="6165850"/>
              <a:ext cx="936625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5" name="Text Box 6"/>
            <p:cNvSpPr txBox="1">
              <a:spLocks noChangeArrowheads="1"/>
            </p:cNvSpPr>
            <p:nvPr/>
          </p:nvSpPr>
          <p:spPr bwMode="auto">
            <a:xfrm>
              <a:off x="6540444" y="6224588"/>
              <a:ext cx="2233612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b="1">
                  <a:solidFill>
                    <a:srgbClr val="000066"/>
                  </a:solidFill>
                  <a:latin typeface="Arial" charset="0"/>
                </a:rPr>
                <a:t>Children and Learning</a:t>
              </a: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1547806" y="6381750"/>
              <a:ext cx="4992653" cy="0"/>
            </a:xfrm>
            <a:prstGeom prst="line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1547806" y="6526213"/>
              <a:ext cx="6986539" cy="6350"/>
            </a:xfrm>
            <a:prstGeom prst="lin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/>
            <a:p>
              <a:pPr>
                <a:defRPr/>
              </a:pPr>
              <a:endParaRPr lang="en-GB">
                <a:ln>
                  <a:solidFill>
                    <a:schemeClr val="accent5">
                      <a:lumMod val="75000"/>
                    </a:schemeClr>
                  </a:solidFill>
                </a:ln>
              </a:endParaRPr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3EDB45499E3C4A9CABBFB5D3A49FC1" ma:contentTypeVersion="" ma:contentTypeDescription="Create a new document." ma:contentTypeScope="" ma:versionID="5c5f75ac7c3d579760b9791698263576">
  <xsd:schema xmlns:xsd="http://www.w3.org/2001/XMLSchema" xmlns:xs="http://www.w3.org/2001/XMLSchema" xmlns:p="http://schemas.microsoft.com/office/2006/metadata/properties" xmlns:ns2="1b74abb2-0bc9-42e8-aab0-5e5156035123" targetNamespace="http://schemas.microsoft.com/office/2006/metadata/properties" ma:root="true" ma:fieldsID="b9ac8e7a53c5cc55c3a307b0fefe977b" ns2:_="">
    <xsd:import namespace="1b74abb2-0bc9-42e8-aab0-5e51560351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74abb2-0bc9-42e8-aab0-5e51560351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5DA0E7-281E-4291-9F4F-3E29D1B7BAAB}"/>
</file>

<file path=customXml/itemProps2.xml><?xml version="1.0" encoding="utf-8"?>
<ds:datastoreItem xmlns:ds="http://schemas.openxmlformats.org/officeDocument/2006/customXml" ds:itemID="{77D6DD37-3C3E-403D-8758-6BB80D7282A9}"/>
</file>

<file path=customXml/itemProps3.xml><?xml version="1.0" encoding="utf-8"?>
<ds:datastoreItem xmlns:ds="http://schemas.openxmlformats.org/officeDocument/2006/customXml" ds:itemID="{7AEE9A11-74E0-4EDF-A708-DE9A3DE9C38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587</Words>
  <Application>Microsoft Office PowerPoint</Application>
  <PresentationFormat>On-screen Show (4:3)</PresentationFormat>
  <Paragraphs>98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1_Office Theme</vt:lpstr>
      <vt:lpstr>4_Office Theme</vt:lpstr>
      <vt:lpstr>PowerPoint Presentation</vt:lpstr>
      <vt:lpstr>Angus Council’s Commitment  to Work Placements</vt:lpstr>
      <vt:lpstr>What is Angus Works</vt:lpstr>
      <vt:lpstr>Angus Works - The Story so far…</vt:lpstr>
      <vt:lpstr>Angus Works - The Story so far…</vt:lpstr>
      <vt:lpstr>The Practicalities</vt:lpstr>
      <vt:lpstr>Expectations of our young people </vt:lpstr>
      <vt:lpstr>Benefits to our young people</vt:lpstr>
      <vt:lpstr>Benefits to our organisation</vt:lpstr>
      <vt:lpstr>Angus Works</vt:lpstr>
      <vt:lpstr>PowerPoint Presentation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presentation: Angus Works</dc:title>
  <dc:creator/>
  <cp:lastModifiedBy/>
  <cp:revision>1</cp:revision>
  <dcterms:created xsi:type="dcterms:W3CDTF">2017-06-20T09:03:36Z</dcterms:created>
  <dcterms:modified xsi:type="dcterms:W3CDTF">2017-06-20T09:10:31Z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0x010100403EDB45499E3C4A9CABBFB5D3A49FC1</vt:lpwstr>
  </property>
</Properties>
</file>