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102"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ACD0885B-00BC-4BE1-9238-832E56EED69C}" type="datetimeFigureOut">
              <a:rPr lang="en-GB">
                <a:solidFill>
                  <a:srgbClr val="FEFAC9"/>
                </a:solidFill>
              </a:rPr>
              <a:pPr>
                <a:defRPr/>
              </a:pPr>
              <a:t>20/06/2017</a:t>
            </a:fld>
            <a:endParaRPr lang="en-GB">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9E9634E8-685F-46A5-BD27-DAF8293F81BE}" type="slidenum">
              <a:rPr lang="en-GB">
                <a:solidFill>
                  <a:srgbClr val="FEFAC9"/>
                </a:solidFill>
              </a:rPr>
              <a:pPr>
                <a:defRPr/>
              </a:pPr>
              <a:t>‹#›</a:t>
            </a:fld>
            <a:endParaRPr lang="en-GB">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GB">
              <a:solidFill>
                <a:srgbClr val="FEFAC9"/>
              </a:solidFill>
            </a:endParaRPr>
          </a:p>
        </p:txBody>
      </p:sp>
    </p:spTree>
    <p:extLst>
      <p:ext uri="{BB962C8B-B14F-4D97-AF65-F5344CB8AC3E}">
        <p14:creationId xmlns:p14="http://schemas.microsoft.com/office/powerpoint/2010/main" val="129564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5D19C6DE-B692-484F-A33C-7A05B1F87C2B}" type="datetimeFigureOut">
              <a:rPr lang="en-GB">
                <a:solidFill>
                  <a:srgbClr val="FEFAC9"/>
                </a:solidFill>
              </a:rPr>
              <a:pPr>
                <a:defRPr/>
              </a:pPr>
              <a:t>20/06/2017</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904CE9B6-D171-40BE-AAD2-C2D21A952EE7}"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9176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39843636-54D5-4E0C-A67D-2C66BB9F1F69}" type="datetimeFigureOut">
              <a:rPr lang="en-GB">
                <a:solidFill>
                  <a:srgbClr val="FEFAC9"/>
                </a:solidFill>
              </a:rPr>
              <a:pPr>
                <a:defRPr/>
              </a:pPr>
              <a:t>20/06/2017</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DE6E65F0-FD4B-4FA1-915E-4FB520F8CA0C}"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334952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375970AA-0742-4E68-8104-546D25C6620C}" type="datetimeFigureOut">
              <a:rPr lang="en-GB">
                <a:solidFill>
                  <a:srgbClr val="FEFAC9"/>
                </a:solidFill>
              </a:rPr>
              <a:pPr>
                <a:defRPr/>
              </a:pPr>
              <a:t>20/06/2017</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9B0F304-F150-46F7-9BC2-77FD7AF0EB70}"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427436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3ED6C4-61FE-4D76-9E31-0B46EB03B096}" type="datetimeFigureOut">
              <a:rPr lang="en-GB">
                <a:solidFill>
                  <a:srgbClr val="FEFAC9"/>
                </a:solidFill>
              </a:rPr>
              <a:pPr>
                <a:defRPr/>
              </a:pPr>
              <a:t>20/06/2017</a:t>
            </a:fld>
            <a:endParaRPr lang="en-GB">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0E5F35DA-F966-471E-B586-093B749C5D86}"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323372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5E67EDF1-6E80-44FD-9DB7-40EF1E5B0FCD}" type="datetimeFigureOut">
              <a:rPr lang="en-GB">
                <a:solidFill>
                  <a:srgbClr val="FEFAC9"/>
                </a:solidFill>
              </a:rPr>
              <a:pPr>
                <a:defRPr/>
              </a:pPr>
              <a:t>20/06/2017</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4AFFBBE-8D78-47D7-9E38-6C316B0DAD22}"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30083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F677D8C3-1C85-4DCD-9BDB-C52D13069DB9}" type="slidenum">
              <a:rPr lang="en-GB">
                <a:solidFill>
                  <a:srgbClr val="FEFAC9"/>
                </a:solidFill>
              </a:rPr>
              <a:pPr>
                <a:defRPr/>
              </a:pPr>
              <a:t>‹#›</a:t>
            </a:fld>
            <a:endParaRPr lang="en-GB">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D6320E48-FBBC-4FC4-8561-4072007304B7}" type="datetimeFigureOut">
              <a:rPr lang="en-GB">
                <a:solidFill>
                  <a:srgbClr val="FEFAC9"/>
                </a:solidFill>
              </a:rPr>
              <a:pPr>
                <a:defRPr/>
              </a:pPr>
              <a:t>20/06/2017</a:t>
            </a:fld>
            <a:endParaRPr lang="en-GB">
              <a:solidFill>
                <a:srgbClr val="FEFAC9"/>
              </a:solidFill>
            </a:endParaRPr>
          </a:p>
        </p:txBody>
      </p:sp>
    </p:spTree>
    <p:extLst>
      <p:ext uri="{BB962C8B-B14F-4D97-AF65-F5344CB8AC3E}">
        <p14:creationId xmlns:p14="http://schemas.microsoft.com/office/powerpoint/2010/main" val="20766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3C6FBB15-8A77-4668-8AFA-12F7A21CE1A4}" type="datetimeFigureOut">
              <a:rPr lang="en-GB">
                <a:solidFill>
                  <a:srgbClr val="FEFAC9"/>
                </a:solidFill>
              </a:rPr>
              <a:pPr>
                <a:defRPr/>
              </a:pPr>
              <a:t>20/06/2017</a:t>
            </a:fld>
            <a:endParaRPr lang="en-GB">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8B0F306-8F43-4388-8AF6-40261B55BAFC}"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98043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6D5EDDED-BDCB-4A6F-A52E-A7EC0BEB85A7}" type="datetimeFigureOut">
              <a:rPr lang="en-GB">
                <a:solidFill>
                  <a:srgbClr val="FEFAC9"/>
                </a:solidFill>
              </a:rPr>
              <a:pPr>
                <a:defRPr/>
              </a:pPr>
              <a:t>20/06/2017</a:t>
            </a:fld>
            <a:endParaRPr lang="en-GB">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DA3B9682-6883-4B2D-A9DC-08B65804E2F7}"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12138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8D23F0DE-FCD7-4F7A-88AD-3AB97B8D696D}" type="datetimeFigureOut">
              <a:rPr lang="en-GB">
                <a:solidFill>
                  <a:srgbClr val="FEFAC9"/>
                </a:solidFill>
              </a:rPr>
              <a:pPr>
                <a:defRPr/>
              </a:pPr>
              <a:t>20/06/2017</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AE44B758-4CE7-4C08-8D4D-16FD823FE23D}"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5404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2D3C7227-8D3F-405D-A337-218745E3E13B}" type="datetimeFigureOut">
              <a:rPr lang="en-GB">
                <a:solidFill>
                  <a:srgbClr val="FEFAC9"/>
                </a:solidFill>
              </a:rPr>
              <a:pPr>
                <a:defRPr/>
              </a:pPr>
              <a:t>20/06/2017</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6436CC3C-EA66-4D29-95C0-23C3A5DC6BB8}"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12929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07C89933-7953-4A4A-BD1D-1BAD55001FCA}" type="datetimeFigureOut">
              <a:rPr lang="en-GB">
                <a:solidFill>
                  <a:srgbClr val="FEFAC9"/>
                </a:solidFill>
              </a:rPr>
              <a:pPr>
                <a:defRPr/>
              </a:pPr>
              <a:t>20/06/2017</a:t>
            </a:fld>
            <a:endParaRPr lang="en-GB">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GB">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BB417871-D5D2-4979-B257-5FE7053E3F58}" type="slidenum">
              <a:rPr lang="en-GB">
                <a:solidFill>
                  <a:srgbClr val="FEFAC9"/>
                </a:solidFill>
              </a:rPr>
              <a:pPr>
                <a:defRPr/>
              </a:pPr>
              <a:t>‹#›</a:t>
            </a:fld>
            <a:endParaRPr lang="en-GB">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9090840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GB" dirty="0"/>
              <a:t>Skills for Learning, Life and Work in the Early Years</a:t>
            </a:r>
          </a:p>
        </p:txBody>
      </p:sp>
      <p:sp>
        <p:nvSpPr>
          <p:cNvPr id="2" name="Title 1"/>
          <p:cNvSpPr>
            <a:spLocks noGrp="1"/>
          </p:cNvSpPr>
          <p:nvPr>
            <p:ph type="ctrTitle"/>
          </p:nvPr>
        </p:nvSpPr>
        <p:spPr/>
        <p:txBody>
          <a:bodyPr/>
          <a:lstStyle/>
          <a:p>
            <a:pPr eaLnBrk="1" fontAlgn="auto" hangingPunct="1">
              <a:spcAft>
                <a:spcPts val="0"/>
              </a:spcAft>
              <a:defRPr/>
            </a:pPr>
            <a:r>
              <a:rPr lang="en-GB" err="1"/>
              <a:t>Ferguslie</a:t>
            </a:r>
            <a:r>
              <a:rPr lang="en-GB"/>
              <a:t> Pre-five Centre</a:t>
            </a:r>
          </a:p>
        </p:txBody>
      </p:sp>
      <p:pic>
        <p:nvPicPr>
          <p:cNvPr id="4" name="Picture 3" descr="PWP_2896.jpg"/>
          <p:cNvPicPr>
            <a:picLocks noChangeAspect="1"/>
          </p:cNvPicPr>
          <p:nvPr/>
        </p:nvPicPr>
        <p:blipFill>
          <a:blip r:embed="rId2" cstate="print"/>
          <a:stretch>
            <a:fillRect/>
          </a:stretch>
        </p:blipFill>
        <p:spPr>
          <a:xfrm>
            <a:off x="4499992" y="4268828"/>
            <a:ext cx="3168352" cy="2112500"/>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5" name="Picture 4" descr="PWP_3126.jpg"/>
          <p:cNvPicPr>
            <a:picLocks noChangeAspect="1"/>
          </p:cNvPicPr>
          <p:nvPr/>
        </p:nvPicPr>
        <p:blipFill>
          <a:blip r:embed="rId3" cstate="print"/>
          <a:stretch>
            <a:fillRect/>
          </a:stretch>
        </p:blipFill>
        <p:spPr>
          <a:xfrm>
            <a:off x="1691680" y="476672"/>
            <a:ext cx="3023956" cy="2016223"/>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498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96944" cy="1219200"/>
          </a:xfrm>
        </p:spPr>
        <p:txBody>
          <a:bodyPr/>
          <a:lstStyle/>
          <a:p>
            <a:pPr eaLnBrk="1" fontAlgn="auto" hangingPunct="1">
              <a:spcAft>
                <a:spcPts val="0"/>
              </a:spcAft>
              <a:defRPr/>
            </a:pPr>
            <a:r>
              <a:rPr lang="en-GB"/>
              <a:t>Play: It’s a child’s ‘job’ to play</a:t>
            </a:r>
            <a:endParaRPr lang="en-GB" sz="1600"/>
          </a:p>
        </p:txBody>
      </p:sp>
      <p:sp>
        <p:nvSpPr>
          <p:cNvPr id="4" name="Title 1"/>
          <p:cNvSpPr txBox="1">
            <a:spLocks/>
          </p:cNvSpPr>
          <p:nvPr/>
        </p:nvSpPr>
        <p:spPr>
          <a:xfrm>
            <a:off x="395536" y="4941168"/>
            <a:ext cx="8229600" cy="1219200"/>
          </a:xfrm>
          <a:prstGeom prst="rect">
            <a:avLst/>
          </a:prstGeom>
          <a:solidFill>
            <a:schemeClr val="accent1">
              <a:lumMod val="75000"/>
            </a:schemeClr>
          </a:solidFill>
          <a:ln w="57150" cap="rnd">
            <a:solidFill>
              <a:schemeClr val="accent1">
                <a:lumMod val="60000"/>
                <a:lumOff val="40000"/>
              </a:schemeClr>
            </a:solidFill>
          </a:ln>
        </p:spPr>
        <p:txBody>
          <a:bodyPr anchor="b">
            <a:normAutofit fontScale="60000" lnSpcReduction="20000"/>
          </a:bodyPr>
          <a:lstStyle/>
          <a:p>
            <a:pPr>
              <a:spcBef>
                <a:spcPct val="0"/>
              </a:spcBef>
              <a:defRPr/>
            </a:pPr>
            <a:r>
              <a:rPr lang="en-GB" sz="4200" kern="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cs typeface="Arial" charset="0"/>
              </a:rPr>
              <a:t>“</a:t>
            </a:r>
            <a:r>
              <a:rPr lang="en-GB" sz="4700" kern="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cs typeface="Arial" charset="0"/>
              </a:rPr>
              <a:t>Through play: children transform, vary, abstract, develop, imagine, create and innovate as they move into the future” (Bruce, 2012)</a:t>
            </a:r>
          </a:p>
        </p:txBody>
      </p:sp>
      <p:sp>
        <p:nvSpPr>
          <p:cNvPr id="5" name="TextBox 4"/>
          <p:cNvSpPr txBox="1"/>
          <p:nvPr/>
        </p:nvSpPr>
        <p:spPr>
          <a:xfrm>
            <a:off x="971550" y="1773238"/>
            <a:ext cx="7056438" cy="2338387"/>
          </a:xfrm>
          <a:prstGeom prst="rect">
            <a:avLst/>
          </a:prstGeom>
          <a:noFill/>
          <a:ln>
            <a:noFill/>
          </a:ln>
        </p:spPr>
        <p:txBody>
          <a:bodyPr>
            <a:spAutoFit/>
          </a:bodyPr>
          <a:lstStyle/>
          <a:p>
            <a:pPr>
              <a:defRPr/>
            </a:pPr>
            <a:r>
              <a:rPr lang="en-GB" sz="3200" kern="0" dirty="0">
                <a:solidFill>
                  <a:prstClr val="white"/>
                </a:solidFill>
                <a:cs typeface="Arial" charset="0"/>
              </a:rPr>
              <a:t>Deep Play			</a:t>
            </a:r>
          </a:p>
          <a:p>
            <a:pPr>
              <a:defRPr/>
            </a:pPr>
            <a:r>
              <a:rPr lang="en-GB" sz="3200" kern="0" dirty="0">
                <a:solidFill>
                  <a:prstClr val="white"/>
                </a:solidFill>
                <a:cs typeface="Arial" charset="0"/>
              </a:rPr>
              <a:t>Deep Learning</a:t>
            </a:r>
          </a:p>
          <a:p>
            <a:pPr>
              <a:defRPr/>
            </a:pPr>
            <a:r>
              <a:rPr lang="en-GB" sz="3200" kern="0" dirty="0">
                <a:solidFill>
                  <a:prstClr val="white"/>
                </a:solidFill>
                <a:cs typeface="Arial" charset="0"/>
              </a:rPr>
              <a:t>Deep  Understanding</a:t>
            </a:r>
          </a:p>
          <a:p>
            <a:pPr>
              <a:defRPr/>
            </a:pPr>
            <a:r>
              <a:rPr lang="en-GB" sz="3200" kern="0" dirty="0">
                <a:solidFill>
                  <a:prstClr val="white"/>
                </a:solidFill>
                <a:cs typeface="Arial" charset="0"/>
              </a:rPr>
              <a:t>Application of Knowledge</a:t>
            </a:r>
          </a:p>
          <a:p>
            <a:pPr>
              <a:buFont typeface="Arial" pitchFamily="34" charset="0"/>
              <a:buChar char="•"/>
              <a:defRPr/>
            </a:pPr>
            <a:endParaRPr lang="en-GB" kern="0" dirty="0">
              <a:solidFill>
                <a:prstClr val="white"/>
              </a:solidFill>
              <a:cs typeface="Arial" charset="0"/>
            </a:endParaRPr>
          </a:p>
        </p:txBody>
      </p:sp>
      <p:pic>
        <p:nvPicPr>
          <p:cNvPr id="8197" name="Picture 2" descr="D:\PWP_2707.jpg"/>
          <p:cNvPicPr>
            <a:picLocks noChangeAspect="1" noChangeArrowheads="1"/>
          </p:cNvPicPr>
          <p:nvPr/>
        </p:nvPicPr>
        <p:blipFill>
          <a:blip r:embed="rId2"/>
          <a:srcRect/>
          <a:stretch>
            <a:fillRect/>
          </a:stretch>
        </p:blipFill>
        <p:spPr bwMode="auto">
          <a:xfrm>
            <a:off x="6804025" y="333375"/>
            <a:ext cx="1728788" cy="2590800"/>
          </a:xfrm>
          <a:prstGeom prst="rect">
            <a:avLst/>
          </a:prstGeom>
          <a:ln>
            <a:noFill/>
          </a:ln>
          <a:effectLst>
            <a:outerShdw blurRad="292100" dist="139700" dir="2700000" algn="tl" rotWithShape="0">
              <a:srgbClr val="333333">
                <a:alpha val="65000"/>
              </a:srgbClr>
            </a:outerShdw>
          </a:effectLst>
        </p:spPr>
      </p:pic>
      <p:pic>
        <p:nvPicPr>
          <p:cNvPr id="8198" name="Picture 3" descr="D:\PWP_3583.jpg"/>
          <p:cNvPicPr>
            <a:picLocks noChangeAspect="1" noChangeArrowheads="1"/>
          </p:cNvPicPr>
          <p:nvPr/>
        </p:nvPicPr>
        <p:blipFill>
          <a:blip r:embed="rId3"/>
          <a:srcRect/>
          <a:stretch>
            <a:fillRect/>
          </a:stretch>
        </p:blipFill>
        <p:spPr bwMode="auto">
          <a:xfrm>
            <a:off x="6011863" y="3068638"/>
            <a:ext cx="2628900"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3722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a:t>Our Children as learners</a:t>
            </a:r>
          </a:p>
        </p:txBody>
      </p:sp>
      <p:sp>
        <p:nvSpPr>
          <p:cNvPr id="3" name="TextBox 2"/>
          <p:cNvSpPr txBox="1"/>
          <p:nvPr/>
        </p:nvSpPr>
        <p:spPr>
          <a:xfrm>
            <a:off x="827088" y="1773238"/>
            <a:ext cx="7489825" cy="3324225"/>
          </a:xfrm>
          <a:prstGeom prst="rect">
            <a:avLst/>
          </a:prstGeom>
          <a:noFill/>
          <a:ln>
            <a:noFill/>
          </a:ln>
        </p:spPr>
        <p:txBody>
          <a:bodyPr>
            <a:spAutoFit/>
          </a:bodyPr>
          <a:lstStyle/>
          <a:p>
            <a:pPr>
              <a:defRPr/>
            </a:pPr>
            <a:r>
              <a:rPr lang="en-GB" sz="3200" kern="0" dirty="0">
                <a:solidFill>
                  <a:prstClr val="white"/>
                </a:solidFill>
                <a:cs typeface="Arial" charset="0"/>
              </a:rPr>
              <a:t>We recognise that children learn in different ways: through seeing, hearing, touch, doing and moving			</a:t>
            </a:r>
          </a:p>
          <a:p>
            <a:pPr>
              <a:defRPr/>
            </a:pPr>
            <a:r>
              <a:rPr lang="en-GB" sz="3200" kern="0" dirty="0">
                <a:solidFill>
                  <a:prstClr val="white"/>
                </a:solidFill>
                <a:cs typeface="Arial" charset="0"/>
              </a:rPr>
              <a:t>We value the diversity of individuals</a:t>
            </a:r>
          </a:p>
          <a:p>
            <a:pPr>
              <a:defRPr/>
            </a:pPr>
            <a:r>
              <a:rPr lang="en-GB" sz="3200" kern="0" dirty="0">
                <a:solidFill>
                  <a:prstClr val="white"/>
                </a:solidFill>
                <a:cs typeface="Arial" charset="0"/>
              </a:rPr>
              <a:t>We remove any barriers they have to learning</a:t>
            </a:r>
          </a:p>
          <a:p>
            <a:pPr>
              <a:buFont typeface="Arial" pitchFamily="34" charset="0"/>
              <a:buChar char="•"/>
              <a:defRPr/>
            </a:pPr>
            <a:endParaRPr lang="en-GB" kern="0" dirty="0">
              <a:solidFill>
                <a:prstClr val="white"/>
              </a:solidFill>
              <a:cs typeface="Arial" charset="0"/>
            </a:endParaRPr>
          </a:p>
        </p:txBody>
      </p:sp>
      <p:pic>
        <p:nvPicPr>
          <p:cNvPr id="5" name="Picture 8" descr="D:\PWP_3266.jpg"/>
          <p:cNvPicPr>
            <a:picLocks noChangeAspect="1" noChangeArrowheads="1"/>
          </p:cNvPicPr>
          <p:nvPr/>
        </p:nvPicPr>
        <p:blipFill>
          <a:blip r:embed="rId2"/>
          <a:srcRect/>
          <a:stretch>
            <a:fillRect/>
          </a:stretch>
        </p:blipFill>
        <p:spPr bwMode="auto">
          <a:xfrm>
            <a:off x="7380288" y="333375"/>
            <a:ext cx="1392237" cy="2087563"/>
          </a:xfrm>
          <a:prstGeom prst="rect">
            <a:avLst/>
          </a:prstGeom>
          <a:ln>
            <a:noFill/>
          </a:ln>
          <a:effectLst>
            <a:outerShdw blurRad="292100" dist="139700" dir="2700000" algn="tl" rotWithShape="0">
              <a:srgbClr val="333333">
                <a:alpha val="65000"/>
              </a:srgbClr>
            </a:outerShdw>
          </a:effectLst>
        </p:spPr>
      </p:pic>
      <p:pic>
        <p:nvPicPr>
          <p:cNvPr id="6" name="Picture 5" descr="PWP_3527.jpg"/>
          <p:cNvPicPr>
            <a:picLocks noChangeAspect="1"/>
          </p:cNvPicPr>
          <p:nvPr/>
        </p:nvPicPr>
        <p:blipFill>
          <a:blip r:embed="rId3"/>
          <a:stretch>
            <a:fillRect/>
          </a:stretch>
        </p:blipFill>
        <p:spPr>
          <a:xfrm>
            <a:off x="4859338" y="4437063"/>
            <a:ext cx="2916237" cy="1944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883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a:t>Skills Development through Play</a:t>
            </a:r>
          </a:p>
        </p:txBody>
      </p:sp>
      <p:sp>
        <p:nvSpPr>
          <p:cNvPr id="3" name="TextBox 2"/>
          <p:cNvSpPr txBox="1"/>
          <p:nvPr/>
        </p:nvSpPr>
        <p:spPr>
          <a:xfrm>
            <a:off x="395288" y="1773238"/>
            <a:ext cx="8353425" cy="4308475"/>
          </a:xfrm>
          <a:prstGeom prst="rect">
            <a:avLst/>
          </a:prstGeom>
          <a:noFill/>
          <a:ln>
            <a:noFill/>
          </a:ln>
        </p:spPr>
        <p:txBody>
          <a:bodyPr>
            <a:spAutoFit/>
          </a:bodyPr>
          <a:lstStyle/>
          <a:p>
            <a:pPr>
              <a:defRPr/>
            </a:pPr>
            <a:r>
              <a:rPr lang="en-GB" sz="3200" kern="0" dirty="0">
                <a:solidFill>
                  <a:prstClr val="white"/>
                </a:solidFill>
                <a:cs typeface="Arial" charset="0"/>
              </a:rPr>
              <a:t>We develop motivation and engagement</a:t>
            </a:r>
          </a:p>
          <a:p>
            <a:pPr>
              <a:defRPr/>
            </a:pPr>
            <a:r>
              <a:rPr lang="en-GB" sz="3200" kern="0" dirty="0">
                <a:solidFill>
                  <a:prstClr val="white"/>
                </a:solidFill>
                <a:cs typeface="Arial" charset="0"/>
              </a:rPr>
              <a:t>We develop transferable skills</a:t>
            </a:r>
          </a:p>
          <a:p>
            <a:pPr>
              <a:defRPr/>
            </a:pPr>
            <a:r>
              <a:rPr lang="en-GB" sz="3200" kern="0" dirty="0">
                <a:solidFill>
                  <a:prstClr val="white"/>
                </a:solidFill>
                <a:cs typeface="Arial" charset="0"/>
              </a:rPr>
              <a:t>We develop higher order thinking skills</a:t>
            </a:r>
          </a:p>
          <a:p>
            <a:pPr>
              <a:defRPr/>
            </a:pPr>
            <a:r>
              <a:rPr lang="en-GB" sz="3200" kern="0" dirty="0">
                <a:solidFill>
                  <a:prstClr val="white"/>
                </a:solidFill>
                <a:cs typeface="Arial" charset="0"/>
              </a:rPr>
              <a:t>We develop literacy and numeracy skills</a:t>
            </a:r>
          </a:p>
          <a:p>
            <a:pPr>
              <a:defRPr/>
            </a:pPr>
            <a:r>
              <a:rPr lang="en-GB" sz="3200" kern="0" dirty="0">
                <a:solidFill>
                  <a:prstClr val="white"/>
                </a:solidFill>
                <a:cs typeface="Arial" charset="0"/>
              </a:rPr>
              <a:t>We develop skills in finding information</a:t>
            </a:r>
          </a:p>
          <a:p>
            <a:pPr>
              <a:defRPr/>
            </a:pPr>
            <a:r>
              <a:rPr lang="en-GB" sz="3200" kern="0" dirty="0">
                <a:solidFill>
                  <a:prstClr val="white"/>
                </a:solidFill>
                <a:cs typeface="Arial" charset="0"/>
              </a:rPr>
              <a:t>We develop skills in managing money</a:t>
            </a:r>
          </a:p>
          <a:p>
            <a:pPr>
              <a:defRPr/>
            </a:pPr>
            <a:r>
              <a:rPr lang="en-GB" sz="3200" kern="0" dirty="0">
                <a:solidFill>
                  <a:prstClr val="white"/>
                </a:solidFill>
                <a:cs typeface="Arial" charset="0"/>
              </a:rPr>
              <a:t>We develop partnerships to promote skills</a:t>
            </a:r>
          </a:p>
          <a:p>
            <a:pPr>
              <a:defRPr/>
            </a:pPr>
            <a:r>
              <a:rPr lang="en-GB" sz="3200" kern="0" dirty="0">
                <a:solidFill>
                  <a:prstClr val="white"/>
                </a:solidFill>
                <a:cs typeface="Arial" charset="0"/>
              </a:rPr>
              <a:t>We develop skills needed for the world of work</a:t>
            </a:r>
          </a:p>
          <a:p>
            <a:pPr>
              <a:buFont typeface="Arial" pitchFamily="34" charset="0"/>
              <a:buChar char="•"/>
              <a:defRPr/>
            </a:pPr>
            <a:endParaRPr lang="en-GB" kern="0" dirty="0">
              <a:solidFill>
                <a:prstClr val="white"/>
              </a:solidFill>
              <a:cs typeface="Arial" charset="0"/>
            </a:endParaRPr>
          </a:p>
        </p:txBody>
      </p:sp>
      <p:pic>
        <p:nvPicPr>
          <p:cNvPr id="4" name="Picture 3" descr="D:\PWP_2750.jpg"/>
          <p:cNvPicPr>
            <a:picLocks noChangeAspect="1" noChangeArrowheads="1"/>
          </p:cNvPicPr>
          <p:nvPr/>
        </p:nvPicPr>
        <p:blipFill>
          <a:blip r:embed="rId2"/>
          <a:srcRect/>
          <a:stretch>
            <a:fillRect/>
          </a:stretch>
        </p:blipFill>
        <p:spPr bwMode="auto">
          <a:xfrm>
            <a:off x="7812088" y="549275"/>
            <a:ext cx="1008062" cy="1511300"/>
          </a:xfrm>
          <a:prstGeom prst="rect">
            <a:avLst/>
          </a:prstGeom>
          <a:ln>
            <a:noFill/>
          </a:ln>
          <a:effectLst>
            <a:outerShdw blurRad="292100" dist="139700" dir="2700000" algn="tl" rotWithShape="0">
              <a:srgbClr val="333333">
                <a:alpha val="65000"/>
              </a:srgbClr>
            </a:outerShdw>
          </a:effectLst>
        </p:spPr>
      </p:pic>
      <p:pic>
        <p:nvPicPr>
          <p:cNvPr id="5" name="Picture 11" descr="D:\PWP_3360.jpg"/>
          <p:cNvPicPr>
            <a:picLocks noChangeAspect="1" noChangeArrowheads="1"/>
          </p:cNvPicPr>
          <p:nvPr/>
        </p:nvPicPr>
        <p:blipFill>
          <a:blip r:embed="rId3"/>
          <a:srcRect/>
          <a:stretch>
            <a:fillRect/>
          </a:stretch>
        </p:blipFill>
        <p:spPr bwMode="auto">
          <a:xfrm>
            <a:off x="7812088" y="2708275"/>
            <a:ext cx="1055687" cy="158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426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8229600" cy="1219200"/>
          </a:xfrm>
          <a:prstGeom prst="rect">
            <a:avLst/>
          </a:prstGeom>
        </p:spPr>
        <p:txBody>
          <a:bodyPr>
            <a:normAutofit fontScale="90000" lnSpcReduction="10000"/>
          </a:bodyPr>
          <a:lstStyle/>
          <a:p>
            <a:pPr>
              <a:spcBef>
                <a:spcPct val="0"/>
              </a:spcBef>
              <a:defRPr/>
            </a:pPr>
            <a:r>
              <a:rPr lang="en-GB" sz="4200" kern="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cs typeface="Arial" charset="0"/>
              </a:rPr>
              <a:t>Our Children apply their skills in various contexts: ‘The Dog House’</a:t>
            </a:r>
          </a:p>
        </p:txBody>
      </p:sp>
      <p:pic>
        <p:nvPicPr>
          <p:cNvPr id="3" name="Picture 2" descr="Dog Hous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557338"/>
            <a:ext cx="47545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7544" y="6093296"/>
            <a:ext cx="4176464" cy="338554"/>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finding information</a:t>
            </a:r>
          </a:p>
        </p:txBody>
      </p:sp>
      <p:pic>
        <p:nvPicPr>
          <p:cNvPr id="5" name="Picture 4" descr="Dog Hous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557338"/>
            <a:ext cx="47529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04048" y="5877272"/>
            <a:ext cx="3779912" cy="584775"/>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developing my literacy and numeracy skills</a:t>
            </a:r>
          </a:p>
        </p:txBody>
      </p:sp>
      <p:pic>
        <p:nvPicPr>
          <p:cNvPr id="7" name="Picture 6" descr="Dog House 1.PNG"/>
          <p:cNvPicPr>
            <a:picLocks noChangeAspect="1"/>
          </p:cNvPicPr>
          <p:nvPr/>
        </p:nvPicPr>
        <p:blipFill>
          <a:blip r:embed="rId4" cstate="print"/>
          <a:stretch>
            <a:fillRect/>
          </a:stretch>
        </p:blipFill>
        <p:spPr>
          <a:xfrm>
            <a:off x="3347864" y="1412776"/>
            <a:ext cx="2557662"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67544" y="5157192"/>
            <a:ext cx="3672408" cy="830997"/>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using skills that I have previously learned to put our construction together</a:t>
            </a:r>
          </a:p>
        </p:txBody>
      </p:sp>
      <p:pic>
        <p:nvPicPr>
          <p:cNvPr id="9" name="Picture 8" descr="Dog House 6.PNG"/>
          <p:cNvPicPr>
            <a:picLocks noChangeAspect="1"/>
          </p:cNvPicPr>
          <p:nvPr/>
        </p:nvPicPr>
        <p:blipFill>
          <a:blip r:embed="rId5" cstate="print"/>
          <a:stretch>
            <a:fillRect/>
          </a:stretch>
        </p:blipFill>
        <p:spPr>
          <a:xfrm>
            <a:off x="3563888" y="1412776"/>
            <a:ext cx="2156669" cy="34563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Dog House 7.PNG"/>
          <p:cNvPicPr>
            <a:picLocks noChangeAspect="1"/>
          </p:cNvPicPr>
          <p:nvPr/>
        </p:nvPicPr>
        <p:blipFill>
          <a:blip r:embed="rId6" cstate="print"/>
          <a:stretch>
            <a:fillRect/>
          </a:stretch>
        </p:blipFill>
        <p:spPr>
          <a:xfrm>
            <a:off x="2915816" y="1412776"/>
            <a:ext cx="3516307" cy="3507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Dog House 8.PNG"/>
          <p:cNvPicPr>
            <a:picLocks noChangeAspect="1"/>
          </p:cNvPicPr>
          <p:nvPr/>
        </p:nvPicPr>
        <p:blipFill>
          <a:blip r:embed="rId7" cstate="print"/>
          <a:stretch>
            <a:fillRect/>
          </a:stretch>
        </p:blipFill>
        <p:spPr>
          <a:xfrm>
            <a:off x="2843808" y="2060848"/>
            <a:ext cx="3607226"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Dog House 9.PNG"/>
          <p:cNvPicPr>
            <a:picLocks noChangeAspect="1"/>
          </p:cNvPicPr>
          <p:nvPr/>
        </p:nvPicPr>
        <p:blipFill>
          <a:blip r:embed="rId8" cstate="print"/>
          <a:stretch>
            <a:fillRect/>
          </a:stretch>
        </p:blipFill>
        <p:spPr>
          <a:xfrm>
            <a:off x="3491880" y="1388773"/>
            <a:ext cx="2448272" cy="34803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12"/>
          <p:cNvSpPr txBox="1"/>
          <p:nvPr/>
        </p:nvSpPr>
        <p:spPr>
          <a:xfrm>
            <a:off x="4355976" y="5157192"/>
            <a:ext cx="4320480" cy="584775"/>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finding out information on ‘Google Earth’ to draw a map to the high school</a:t>
            </a:r>
          </a:p>
        </p:txBody>
      </p:sp>
      <p:pic>
        <p:nvPicPr>
          <p:cNvPr id="14" name="Picture 13" descr="Dog House 12.PNG"/>
          <p:cNvPicPr>
            <a:picLocks noChangeAspect="1"/>
          </p:cNvPicPr>
          <p:nvPr/>
        </p:nvPicPr>
        <p:blipFill>
          <a:blip r:embed="rId9" cstate="print"/>
          <a:stretch>
            <a:fillRect/>
          </a:stretch>
        </p:blipFill>
        <p:spPr>
          <a:xfrm>
            <a:off x="3491880" y="1412776"/>
            <a:ext cx="2376264" cy="34704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4"/>
          <p:cNvSpPr txBox="1"/>
          <p:nvPr/>
        </p:nvSpPr>
        <p:spPr>
          <a:xfrm>
            <a:off x="467544" y="3212976"/>
            <a:ext cx="1403648" cy="1815882"/>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working at the high school to create the roof on our ‘dog house’</a:t>
            </a:r>
          </a:p>
        </p:txBody>
      </p:sp>
      <p:pic>
        <p:nvPicPr>
          <p:cNvPr id="16" name="Picture 15" descr="Dog House 11.PNG"/>
          <p:cNvPicPr>
            <a:picLocks noChangeAspect="1"/>
          </p:cNvPicPr>
          <p:nvPr/>
        </p:nvPicPr>
        <p:blipFill>
          <a:blip r:embed="rId10" cstate="print"/>
          <a:stretch>
            <a:fillRect/>
          </a:stretch>
        </p:blipFill>
        <p:spPr>
          <a:xfrm>
            <a:off x="3563888" y="1559459"/>
            <a:ext cx="2304256" cy="33817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descr="Dog House 10.PNG"/>
          <p:cNvPicPr>
            <a:picLocks noChangeAspect="1"/>
          </p:cNvPicPr>
          <p:nvPr/>
        </p:nvPicPr>
        <p:blipFill>
          <a:blip r:embed="rId11" cstate="print"/>
          <a:stretch>
            <a:fillRect/>
          </a:stretch>
        </p:blipFill>
        <p:spPr>
          <a:xfrm>
            <a:off x="3491880" y="1465441"/>
            <a:ext cx="2387470" cy="35477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descr="Dog House 13.PNG"/>
          <p:cNvPicPr>
            <a:picLocks noChangeAspect="1"/>
          </p:cNvPicPr>
          <p:nvPr/>
        </p:nvPicPr>
        <p:blipFill>
          <a:blip r:embed="rId12" cstate="print"/>
          <a:stretch>
            <a:fillRect/>
          </a:stretch>
        </p:blipFill>
        <p:spPr>
          <a:xfrm>
            <a:off x="3419872" y="1844824"/>
            <a:ext cx="2477629"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TextBox 18"/>
          <p:cNvSpPr txBox="1"/>
          <p:nvPr/>
        </p:nvSpPr>
        <p:spPr>
          <a:xfrm>
            <a:off x="7020272" y="2951073"/>
            <a:ext cx="1656184" cy="2062103"/>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The children remain motivated and engaged in ‘deep learning’ that involves using the ‘dog house’ in their play</a:t>
            </a:r>
          </a:p>
        </p:txBody>
      </p:sp>
      <p:pic>
        <p:nvPicPr>
          <p:cNvPr id="20" name="Picture 19" descr="PWP_3132.jpg"/>
          <p:cNvPicPr>
            <a:picLocks noChangeAspect="1"/>
          </p:cNvPicPr>
          <p:nvPr/>
        </p:nvPicPr>
        <p:blipFill>
          <a:blip r:embed="rId13" cstate="print"/>
          <a:stretch>
            <a:fillRect/>
          </a:stretch>
        </p:blipFill>
        <p:spPr>
          <a:xfrm>
            <a:off x="2051720" y="1556792"/>
            <a:ext cx="4751961" cy="31683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8726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D:\PWP_2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84313"/>
            <a:ext cx="57229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08104" y="6021288"/>
            <a:ext cx="3059832" cy="338554"/>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a gardener</a:t>
            </a:r>
          </a:p>
        </p:txBody>
      </p:sp>
      <p:sp>
        <p:nvSpPr>
          <p:cNvPr id="4" name="Title 1"/>
          <p:cNvSpPr txBox="1">
            <a:spLocks/>
          </p:cNvSpPr>
          <p:nvPr/>
        </p:nvSpPr>
        <p:spPr>
          <a:xfrm>
            <a:off x="539552" y="116632"/>
            <a:ext cx="8229600" cy="1219200"/>
          </a:xfrm>
          <a:prstGeom prst="rect">
            <a:avLst/>
          </a:prstGeom>
        </p:spPr>
        <p:txBody>
          <a:bodyPr>
            <a:normAutofit fontScale="90000" lnSpcReduction="10000"/>
          </a:bodyPr>
          <a:lstStyle/>
          <a:p>
            <a:pPr>
              <a:spcBef>
                <a:spcPct val="0"/>
              </a:spcBef>
              <a:defRPr/>
            </a:pPr>
            <a:r>
              <a:rPr lang="en-GB" sz="4200" kern="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cs typeface="Arial" charset="0"/>
              </a:rPr>
              <a:t>Our Children apply their skills in various contexts: ‘Growing our Vegetables’</a:t>
            </a:r>
          </a:p>
        </p:txBody>
      </p:sp>
      <p:pic>
        <p:nvPicPr>
          <p:cNvPr id="5" name="Picture 4" descr="D:\PWP_28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84313"/>
            <a:ext cx="5759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WP_332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35100"/>
            <a:ext cx="583247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584" y="5589240"/>
            <a:ext cx="4104456" cy="338554"/>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experienced the world of work</a:t>
            </a:r>
          </a:p>
        </p:txBody>
      </p:sp>
      <p:pic>
        <p:nvPicPr>
          <p:cNvPr id="8" name="Picture 7" descr="PWP_327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412875"/>
            <a:ext cx="5976937"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PWP_30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268413"/>
            <a:ext cx="61928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PWP_29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1268413"/>
            <a:ext cx="61928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WP_323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1268413"/>
            <a:ext cx="6192837"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076056" y="5589240"/>
            <a:ext cx="3672408" cy="338554"/>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a chef</a:t>
            </a:r>
          </a:p>
        </p:txBody>
      </p:sp>
      <p:pic>
        <p:nvPicPr>
          <p:cNvPr id="13" name="Picture 14" descr="D:\PWP_3449.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47813" y="1268413"/>
            <a:ext cx="6192837"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83568" y="6021288"/>
            <a:ext cx="4608512" cy="338554"/>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sz="1600" kern="0" dirty="0">
                <a:ln w="10160">
                  <a:solidFill>
                    <a:srgbClr val="A5B592"/>
                  </a:solidFill>
                  <a:prstDash val="solid"/>
                </a:ln>
                <a:solidFill>
                  <a:srgbClr val="FFFFFF"/>
                </a:solidFill>
                <a:effectLst>
                  <a:outerShdw blurRad="38100" dist="32000" dir="5400000" algn="tl">
                    <a:srgbClr val="000000">
                      <a:alpha val="30000"/>
                    </a:srgbClr>
                  </a:outerShdw>
                </a:effectLst>
                <a:cs typeface="Arial" charset="0"/>
              </a:rPr>
              <a:t>Today I have been managing money</a:t>
            </a:r>
          </a:p>
        </p:txBody>
      </p:sp>
    </p:spTree>
    <p:extLst>
      <p:ext uri="{BB962C8B-B14F-4D97-AF65-F5344CB8AC3E}">
        <p14:creationId xmlns:p14="http://schemas.microsoft.com/office/powerpoint/2010/main" val="278737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013" y="404813"/>
            <a:ext cx="7127875" cy="3692525"/>
          </a:xfrm>
          <a:prstGeom prst="rect">
            <a:avLst/>
          </a:prstGeom>
          <a:solidFill>
            <a:schemeClr val="accent1">
              <a:lumMod val="75000"/>
            </a:schemeClr>
          </a:solidFill>
          <a:ln w="57150">
            <a:solidFill>
              <a:schemeClr val="accent1">
                <a:lumMod val="60000"/>
                <a:lumOff val="40000"/>
              </a:schemeClr>
            </a:solidFill>
          </a:ln>
        </p:spPr>
        <p:txBody>
          <a:bodyPr>
            <a:spAutoFit/>
          </a:bodyPr>
          <a:lstStyle/>
          <a:p>
            <a:pPr algn="ctr" fontAlgn="base">
              <a:spcBef>
                <a:spcPct val="0"/>
              </a:spcBef>
              <a:spcAft>
                <a:spcPct val="0"/>
              </a:spcAft>
              <a:defRPr/>
            </a:pPr>
            <a:r>
              <a:rPr lang="en-GB" kern="0" dirty="0">
                <a:solidFill>
                  <a:prstClr val="white"/>
                </a:solidFill>
                <a:cs typeface="Arial" charset="0"/>
              </a:rPr>
              <a:t>At </a:t>
            </a:r>
            <a:r>
              <a:rPr lang="en-GB" kern="0" dirty="0" err="1">
                <a:solidFill>
                  <a:prstClr val="white"/>
                </a:solidFill>
                <a:cs typeface="Arial" charset="0"/>
              </a:rPr>
              <a:t>Ferguslie</a:t>
            </a:r>
            <a:r>
              <a:rPr lang="en-GB" kern="0" dirty="0">
                <a:solidFill>
                  <a:prstClr val="white"/>
                </a:solidFill>
                <a:cs typeface="Arial" charset="0"/>
              </a:rPr>
              <a:t> Pre-five Centre our children have a natural curiosity about the world around them. Through a variety of play contexts our children understand the different jobs people do within the world of work. They engage in projects that develops a depth of learning and to scaffold this we connect to and work with local businesses and professions. We value the uniqueness of each child connected to our centre within an environment where they develop their skills to make choices, know the decisions they make during their play are valued and can understand what success feels like as their achievements are celebrated. Passionate educators support the family to nurture this natural curiosity and through working together give our children the skills to be all they can be and the desire to be even more.</a:t>
            </a:r>
            <a:r>
              <a:rPr lang="en-GB" kern="0" dirty="0">
                <a:solidFill>
                  <a:prstClr val="white"/>
                </a:solidFill>
                <a:latin typeface="Arial" charset="0"/>
                <a:cs typeface="Arial" charset="0"/>
              </a:rPr>
              <a:t/>
            </a:r>
            <a:br>
              <a:rPr lang="en-GB" kern="0" dirty="0">
                <a:solidFill>
                  <a:prstClr val="white"/>
                </a:solidFill>
                <a:latin typeface="Arial" charset="0"/>
                <a:cs typeface="Arial" charset="0"/>
              </a:rPr>
            </a:br>
            <a:endParaRPr lang="en-GB" kern="0" dirty="0">
              <a:solidFill>
                <a:prstClr val="white"/>
              </a:solidFill>
              <a:latin typeface="Arial" charset="0"/>
              <a:cs typeface="Arial" charset="0"/>
            </a:endParaRPr>
          </a:p>
        </p:txBody>
      </p:sp>
      <p:pic>
        <p:nvPicPr>
          <p:cNvPr id="3" name="Picture 13" descr="D:\PWP_3434.jpg"/>
          <p:cNvPicPr>
            <a:picLocks noChangeAspect="1" noChangeArrowheads="1"/>
          </p:cNvPicPr>
          <p:nvPr/>
        </p:nvPicPr>
        <p:blipFill>
          <a:blip r:embed="rId2" cstate="print"/>
          <a:srcRect/>
          <a:stretch>
            <a:fillRect/>
          </a:stretch>
        </p:blipFill>
        <p:spPr bwMode="auto">
          <a:xfrm rot="20518425">
            <a:off x="1741801" y="4021188"/>
            <a:ext cx="1568462" cy="23526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PWP_3554.jpg"/>
          <p:cNvPicPr>
            <a:picLocks noChangeAspect="1"/>
          </p:cNvPicPr>
          <p:nvPr/>
        </p:nvPicPr>
        <p:blipFill>
          <a:blip r:embed="rId3" cstate="print"/>
          <a:stretch>
            <a:fillRect/>
          </a:stretch>
        </p:blipFill>
        <p:spPr>
          <a:xfrm rot="1403556">
            <a:off x="5292080" y="4077072"/>
            <a:ext cx="1566206" cy="23490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32806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F4BCA-D41C-425F-87D3-57A6007E2624}"/>
</file>

<file path=customXml/itemProps2.xml><?xml version="1.0" encoding="utf-8"?>
<ds:datastoreItem xmlns:ds="http://schemas.openxmlformats.org/officeDocument/2006/customXml" ds:itemID="{EA619B23-792F-4C7C-82B7-6AFF457018D2}"/>
</file>

<file path=customXml/itemProps3.xml><?xml version="1.0" encoding="utf-8"?>
<ds:datastoreItem xmlns:ds="http://schemas.openxmlformats.org/officeDocument/2006/customXml" ds:itemID="{FFE9D415-8C44-4C9A-B4E4-DA07604F0F4A}"/>
</file>

<file path=docProps/app.xml><?xml version="1.0" encoding="utf-8"?>
<Properties xmlns="http://schemas.openxmlformats.org/officeDocument/2006/extended-properties" xmlns:vt="http://schemas.openxmlformats.org/officeDocument/2006/docPropsVTypes">
  <TotalTime>2</TotalTime>
  <Words>418</Words>
  <Application>Microsoft Office PowerPoint</Application>
  <PresentationFormat>On-screen Show (4:3)</PresentationFormat>
  <Paragraphs>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Paper</vt:lpstr>
      <vt:lpstr>Ferguslie Pre-five Centre</vt:lpstr>
      <vt:lpstr>Play: It’s a child’s ‘job’ to play</vt:lpstr>
      <vt:lpstr>Our Children as learners</vt:lpstr>
      <vt:lpstr>Skills Development through Play</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Career education at Ferguslie Pre-five Centre</dc:title>
  <dc:creator>u440022</dc:creator>
  <cp:lastModifiedBy>U416357</cp:lastModifiedBy>
  <cp:revision>2</cp:revision>
  <dcterms:created xsi:type="dcterms:W3CDTF">2016-05-12T10:03:10Z</dcterms:created>
  <dcterms:modified xsi:type="dcterms:W3CDTF">2017-06-20T15:56:28Z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