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264" r:id="rId5"/>
    <p:sldId id="536" r:id="rId6"/>
    <p:sldId id="539" r:id="rId7"/>
    <p:sldId id="537" r:id="rId8"/>
    <p:sldId id="485" r:id="rId9"/>
    <p:sldId id="545" r:id="rId10"/>
    <p:sldId id="546" r:id="rId11"/>
    <p:sldId id="492" r:id="rId12"/>
    <p:sldId id="563" r:id="rId13"/>
    <p:sldId id="548" r:id="rId14"/>
    <p:sldId id="549" r:id="rId15"/>
    <p:sldId id="511" r:id="rId16"/>
    <p:sldId id="561" r:id="rId17"/>
    <p:sldId id="562" r:id="rId18"/>
    <p:sldId id="550" r:id="rId19"/>
    <p:sldId id="551" r:id="rId20"/>
    <p:sldId id="552" r:id="rId21"/>
    <p:sldId id="560" r:id="rId22"/>
    <p:sldId id="553" r:id="rId23"/>
    <p:sldId id="554" r:id="rId24"/>
    <p:sldId id="570" r:id="rId25"/>
    <p:sldId id="547" r:id="rId26"/>
    <p:sldId id="495" r:id="rId27"/>
    <p:sldId id="565" r:id="rId28"/>
    <p:sldId id="566" r:id="rId29"/>
    <p:sldId id="524" r:id="rId30"/>
    <p:sldId id="518" r:id="rId31"/>
    <p:sldId id="512" r:id="rId32"/>
    <p:sldId id="568" r:id="rId33"/>
    <p:sldId id="520" r:id="rId34"/>
    <p:sldId id="569" r:id="rId35"/>
    <p:sldId id="538" r:id="rId36"/>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E08A82-2C68-4E99-BA33-F51AB894FE21}">
          <p14:sldIdLst>
            <p14:sldId id="264"/>
            <p14:sldId id="536"/>
            <p14:sldId id="539"/>
            <p14:sldId id="537"/>
            <p14:sldId id="485"/>
            <p14:sldId id="545"/>
            <p14:sldId id="546"/>
            <p14:sldId id="492"/>
            <p14:sldId id="563"/>
            <p14:sldId id="548"/>
            <p14:sldId id="549"/>
            <p14:sldId id="511"/>
            <p14:sldId id="561"/>
            <p14:sldId id="562"/>
            <p14:sldId id="550"/>
            <p14:sldId id="551"/>
            <p14:sldId id="552"/>
            <p14:sldId id="560"/>
            <p14:sldId id="553"/>
            <p14:sldId id="554"/>
            <p14:sldId id="570"/>
            <p14:sldId id="547"/>
            <p14:sldId id="495"/>
            <p14:sldId id="565"/>
            <p14:sldId id="566"/>
            <p14:sldId id="524"/>
            <p14:sldId id="518"/>
            <p14:sldId id="512"/>
            <p14:sldId id="568"/>
            <p14:sldId id="520"/>
            <p14:sldId id="569"/>
            <p14:sldId id="53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B3D236"/>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91829" autoAdjust="0"/>
  </p:normalViewPr>
  <p:slideViewPr>
    <p:cSldViewPr snapToGrid="0">
      <p:cViewPr varScale="1">
        <p:scale>
          <a:sx n="62" d="100"/>
          <a:sy n="62" d="100"/>
        </p:scale>
        <p:origin x="90" y="738"/>
      </p:cViewPr>
      <p:guideLst>
        <p:guide orient="horz" pos="2160"/>
        <p:guide pos="3840"/>
      </p:guideLst>
    </p:cSldViewPr>
  </p:slideViewPr>
  <p:outlineViewPr>
    <p:cViewPr>
      <p:scale>
        <a:sx n="33" d="100"/>
        <a:sy n="33" d="100"/>
      </p:scale>
      <p:origin x="0" y="8886"/>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099" cy="498693"/>
          </a:xfrm>
          <a:prstGeom prst="rect">
            <a:avLst/>
          </a:prstGeom>
        </p:spPr>
        <p:txBody>
          <a:bodyPr vert="horz" lIns="91550" tIns="45775" rIns="91550" bIns="45775" rtlCol="0"/>
          <a:lstStyle>
            <a:lvl1pPr algn="l">
              <a:defRPr sz="1200"/>
            </a:lvl1pPr>
          </a:lstStyle>
          <a:p>
            <a:endParaRPr lang="en-GB"/>
          </a:p>
        </p:txBody>
      </p:sp>
      <p:sp>
        <p:nvSpPr>
          <p:cNvPr id="3" name="Date Placeholder 2"/>
          <p:cNvSpPr>
            <a:spLocks noGrp="1"/>
          </p:cNvSpPr>
          <p:nvPr>
            <p:ph type="dt" sz="quarter" idx="1"/>
          </p:nvPr>
        </p:nvSpPr>
        <p:spPr>
          <a:xfrm>
            <a:off x="3854942" y="0"/>
            <a:ext cx="2949099" cy="498693"/>
          </a:xfrm>
          <a:prstGeom prst="rect">
            <a:avLst/>
          </a:prstGeom>
        </p:spPr>
        <p:txBody>
          <a:bodyPr vert="horz" lIns="91550" tIns="45775" rIns="91550" bIns="45775" rtlCol="0"/>
          <a:lstStyle>
            <a:lvl1pPr algn="r">
              <a:defRPr sz="1200"/>
            </a:lvl1pPr>
          </a:lstStyle>
          <a:p>
            <a:fld id="{1E1EEAC2-6BA7-4ABE-8AD8-0D26EC897E9A}" type="datetimeFigureOut">
              <a:rPr lang="en-GB" smtClean="0"/>
              <a:t>06/04/2016</a:t>
            </a:fld>
            <a:endParaRPr lang="en-GB"/>
          </a:p>
        </p:txBody>
      </p:sp>
      <p:sp>
        <p:nvSpPr>
          <p:cNvPr id="4" name="Footer Placeholder 3"/>
          <p:cNvSpPr>
            <a:spLocks noGrp="1"/>
          </p:cNvSpPr>
          <p:nvPr>
            <p:ph type="ftr" sz="quarter" idx="2"/>
          </p:nvPr>
        </p:nvSpPr>
        <p:spPr>
          <a:xfrm>
            <a:off x="2" y="9440648"/>
            <a:ext cx="2949099" cy="498692"/>
          </a:xfrm>
          <a:prstGeom prst="rect">
            <a:avLst/>
          </a:prstGeom>
        </p:spPr>
        <p:txBody>
          <a:bodyPr vert="horz" lIns="91550" tIns="45775" rIns="91550" bIns="45775" rtlCol="0" anchor="b"/>
          <a:lstStyle>
            <a:lvl1pPr algn="l">
              <a:defRPr sz="1200"/>
            </a:lvl1pPr>
          </a:lstStyle>
          <a:p>
            <a:endParaRPr lang="en-GB"/>
          </a:p>
        </p:txBody>
      </p:sp>
      <p:sp>
        <p:nvSpPr>
          <p:cNvPr id="5" name="Slide Number Placeholder 4"/>
          <p:cNvSpPr>
            <a:spLocks noGrp="1"/>
          </p:cNvSpPr>
          <p:nvPr>
            <p:ph type="sldNum" sz="quarter" idx="3"/>
          </p:nvPr>
        </p:nvSpPr>
        <p:spPr>
          <a:xfrm>
            <a:off x="3854942" y="9440648"/>
            <a:ext cx="2949099" cy="498692"/>
          </a:xfrm>
          <a:prstGeom prst="rect">
            <a:avLst/>
          </a:prstGeom>
        </p:spPr>
        <p:txBody>
          <a:bodyPr vert="horz" lIns="91550" tIns="45775" rIns="91550" bIns="45775"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099" cy="498693"/>
          </a:xfrm>
          <a:prstGeom prst="rect">
            <a:avLst/>
          </a:prstGeom>
        </p:spPr>
        <p:txBody>
          <a:bodyPr vert="horz" lIns="91550" tIns="45775" rIns="91550" bIns="45775" rtlCol="0"/>
          <a:lstStyle>
            <a:lvl1pPr algn="l">
              <a:defRPr sz="1200"/>
            </a:lvl1pPr>
          </a:lstStyle>
          <a:p>
            <a:endParaRPr lang="en-GB"/>
          </a:p>
        </p:txBody>
      </p:sp>
      <p:sp>
        <p:nvSpPr>
          <p:cNvPr id="3" name="Date Placeholder 2"/>
          <p:cNvSpPr>
            <a:spLocks noGrp="1"/>
          </p:cNvSpPr>
          <p:nvPr>
            <p:ph type="dt" idx="1"/>
          </p:nvPr>
        </p:nvSpPr>
        <p:spPr>
          <a:xfrm>
            <a:off x="3854942" y="0"/>
            <a:ext cx="2949099" cy="498693"/>
          </a:xfrm>
          <a:prstGeom prst="rect">
            <a:avLst/>
          </a:prstGeom>
        </p:spPr>
        <p:txBody>
          <a:bodyPr vert="horz" lIns="91550" tIns="45775" rIns="91550" bIns="45775" rtlCol="0"/>
          <a:lstStyle>
            <a:lvl1pPr algn="r">
              <a:defRPr sz="1200"/>
            </a:lvl1pPr>
          </a:lstStyle>
          <a:p>
            <a:fld id="{A6D5B34D-ADEC-457E-B4B9-B8BA594A1FF5}" type="datetimeFigureOut">
              <a:rPr lang="en-GB" smtClean="0"/>
              <a:t>06/04/2016</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550" tIns="45775" rIns="91550" bIns="45775" rtlCol="0" anchor="ctr"/>
          <a:lstStyle/>
          <a:p>
            <a:endParaRPr lang="en-GB"/>
          </a:p>
        </p:txBody>
      </p:sp>
      <p:sp>
        <p:nvSpPr>
          <p:cNvPr id="5" name="Notes Placeholder 4"/>
          <p:cNvSpPr>
            <a:spLocks noGrp="1"/>
          </p:cNvSpPr>
          <p:nvPr>
            <p:ph type="body" sz="quarter" idx="3"/>
          </p:nvPr>
        </p:nvSpPr>
        <p:spPr>
          <a:xfrm>
            <a:off x="680562" y="4783307"/>
            <a:ext cx="5444490" cy="3913615"/>
          </a:xfrm>
          <a:prstGeom prst="rect">
            <a:avLst/>
          </a:prstGeom>
        </p:spPr>
        <p:txBody>
          <a:bodyPr vert="horz" lIns="91550" tIns="45775" rIns="91550" bIns="457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40648"/>
            <a:ext cx="2949099" cy="498692"/>
          </a:xfrm>
          <a:prstGeom prst="rect">
            <a:avLst/>
          </a:prstGeom>
        </p:spPr>
        <p:txBody>
          <a:bodyPr vert="horz" lIns="91550" tIns="45775" rIns="91550" bIns="45775" rtlCol="0" anchor="b"/>
          <a:lstStyle>
            <a:lvl1pPr algn="l">
              <a:defRPr sz="1200"/>
            </a:lvl1pPr>
          </a:lstStyle>
          <a:p>
            <a:endParaRPr lang="en-GB"/>
          </a:p>
        </p:txBody>
      </p:sp>
      <p:sp>
        <p:nvSpPr>
          <p:cNvPr id="7" name="Slide Number Placeholder 6"/>
          <p:cNvSpPr>
            <a:spLocks noGrp="1"/>
          </p:cNvSpPr>
          <p:nvPr>
            <p:ph type="sldNum" sz="quarter" idx="5"/>
          </p:nvPr>
        </p:nvSpPr>
        <p:spPr>
          <a:xfrm>
            <a:off x="3854942" y="9440648"/>
            <a:ext cx="2949099" cy="498692"/>
          </a:xfrm>
          <a:prstGeom prst="rect">
            <a:avLst/>
          </a:prstGeom>
        </p:spPr>
        <p:txBody>
          <a:bodyPr vert="horz" lIns="91550" tIns="45775" rIns="91550" bIns="45775"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61653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3283266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328326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301405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301405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768808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3102242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1308309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420209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119952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2073888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2073888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2768808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731448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27</a:t>
            </a:fld>
            <a:endParaRPr lang="en-GB"/>
          </a:p>
        </p:txBody>
      </p:sp>
    </p:spTree>
    <p:extLst>
      <p:ext uri="{BB962C8B-B14F-4D97-AF65-F5344CB8AC3E}">
        <p14:creationId xmlns:p14="http://schemas.microsoft.com/office/powerpoint/2010/main" val="4070759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28</a:t>
            </a:fld>
            <a:endParaRPr lang="en-GB"/>
          </a:p>
        </p:txBody>
      </p:sp>
    </p:spTree>
    <p:extLst>
      <p:ext uri="{BB962C8B-B14F-4D97-AF65-F5344CB8AC3E}">
        <p14:creationId xmlns:p14="http://schemas.microsoft.com/office/powerpoint/2010/main" val="840507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8943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65534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a:p>
        </p:txBody>
      </p:sp>
    </p:spTree>
    <p:extLst>
      <p:ext uri="{BB962C8B-B14F-4D97-AF65-F5344CB8AC3E}">
        <p14:creationId xmlns:p14="http://schemas.microsoft.com/office/powerpoint/2010/main" val="3240338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31</a:t>
            </a:fld>
            <a:endParaRPr lang="en-GB"/>
          </a:p>
        </p:txBody>
      </p:sp>
    </p:spTree>
    <p:extLst>
      <p:ext uri="{BB962C8B-B14F-4D97-AF65-F5344CB8AC3E}">
        <p14:creationId xmlns:p14="http://schemas.microsoft.com/office/powerpoint/2010/main" val="2768808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pPr marL="0" lvl="1" defTabSz="915497">
              <a:defRP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61653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userDrawn="1"/>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7.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8" Type="http://schemas.openxmlformats.org/officeDocument/2006/relationships/hyperlink" Target="https://glowscotland.sharepoint.com/portals/hub/_layouts/15/PointPublishing.aspx?app=video&amp;p=p&amp;chid=01e457d7-d42d-458c-9cf5-ec8de2ec11c4&amp;vid=314016b9-341f-431f-bdd7-00fd83095753" TargetMode="External"/><Relationship Id="rId3" Type="http://schemas.openxmlformats.org/officeDocument/2006/relationships/notesSlide" Target="../notesSlides/notesSlide24.xml"/><Relationship Id="rId7" Type="http://schemas.openxmlformats.org/officeDocument/2006/relationships/image" Target="../media/image29.jpg"/><Relationship Id="rId2" Type="http://schemas.openxmlformats.org/officeDocument/2006/relationships/slideLayout" Target="../slideLayouts/slideLayout1.xml"/><Relationship Id="rId1" Type="http://schemas.openxmlformats.org/officeDocument/2006/relationships/video" Target="https://www.youtube.com/embed/eawiQkZJFgc" TargetMode="Externa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1.emf"/><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gif"/><Relationship Id="rId2" Type="http://schemas.openxmlformats.org/officeDocument/2006/relationships/slideLayout" Target="../slideLayouts/slideLayout6.xml"/><Relationship Id="rId1" Type="http://schemas.openxmlformats.org/officeDocument/2006/relationships/video" Target="https://www.youtube.com/embed/ZVKLVBmW7Mw" TargetMode="External"/><Relationship Id="rId6" Type="http://schemas.openxmlformats.org/officeDocument/2006/relationships/hyperlink" Target="https://glowscotland.sharepoint.com/portals/hub/_layouts/15/PointPublishing.aspx?app=video&amp;p=p&amp;chid=01e457d7-d42d-458c-9cf5-ec8de2ec11c4&amp;vid=6d1a1318-e67e-46c1-a407-08244f1324bc" TargetMode="External"/><Relationship Id="rId5" Type="http://schemas.openxmlformats.org/officeDocument/2006/relationships/image" Target="../media/image1.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www.educationscotland.gov.uk" TargetMode="External"/><Relationship Id="rId5" Type="http://schemas.openxmlformats.org/officeDocument/2006/relationships/image" Target="../media/image39.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screen">
            <a:extLst>
              <a:ext uri="{28A0092B-C50C-407E-A947-70E740481C1C}">
                <a14:useLocalDpi xmlns:a14="http://schemas.microsoft.com/office/drawing/2010/main"/>
              </a:ext>
            </a:extLst>
          </a:blip>
          <a:srcRect l="10041" t="16807" r="10529" b="28484"/>
          <a:stretch/>
        </p:blipFill>
        <p:spPr>
          <a:xfrm>
            <a:off x="658157" y="528429"/>
            <a:ext cx="3392718" cy="1428664"/>
          </a:xfrm>
          <a:prstGeom prst="rect">
            <a:avLst/>
          </a:prstGeom>
        </p:spPr>
      </p:pic>
      <p:sp>
        <p:nvSpPr>
          <p:cNvPr id="7" name="Rectangle 6"/>
          <p:cNvSpPr/>
          <p:nvPr/>
        </p:nvSpPr>
        <p:spPr>
          <a:xfrm>
            <a:off x="666532" y="2289451"/>
            <a:ext cx="10633257" cy="646331"/>
          </a:xfrm>
          <a:prstGeom prst="rect">
            <a:avLst/>
          </a:prstGeom>
        </p:spPr>
        <p:txBody>
          <a:bodyPr wrap="square">
            <a:spAutoFit/>
          </a:bodyPr>
          <a:lstStyle/>
          <a:p>
            <a:r>
              <a:rPr lang="en-GB" sz="3600" dirty="0" smtClean="0">
                <a:solidFill>
                  <a:srgbClr val="00ABB5"/>
                </a:solidFill>
              </a:rPr>
              <a:t>Improving Environments for High-Quality Learning</a:t>
            </a:r>
            <a:endParaRPr lang="en-US" sz="3600" dirty="0">
              <a:solidFill>
                <a:srgbClr val="00ABB5"/>
              </a:solidFill>
            </a:endParaRPr>
          </a:p>
        </p:txBody>
      </p:sp>
      <p:sp>
        <p:nvSpPr>
          <p:cNvPr id="8" name="Rectangle 7"/>
          <p:cNvSpPr/>
          <p:nvPr/>
        </p:nvSpPr>
        <p:spPr>
          <a:xfrm>
            <a:off x="666532" y="3049649"/>
            <a:ext cx="10633257" cy="400110"/>
          </a:xfrm>
          <a:prstGeom prst="rect">
            <a:avLst/>
          </a:prstGeom>
        </p:spPr>
        <p:txBody>
          <a:bodyPr wrap="square">
            <a:spAutoFit/>
          </a:bodyPr>
          <a:lstStyle/>
          <a:p>
            <a:r>
              <a:rPr lang="en-GB" sz="2000" b="1" dirty="0" smtClean="0">
                <a:solidFill>
                  <a:srgbClr val="92D050"/>
                </a:solidFill>
              </a:rPr>
              <a:t>Examples from Clackmannanshire and Stirling</a:t>
            </a:r>
            <a:endParaRPr lang="en-US" sz="2800" b="1" dirty="0">
              <a:solidFill>
                <a:srgbClr val="92D050"/>
              </a:solidFill>
            </a:endParaRPr>
          </a:p>
        </p:txBody>
      </p:sp>
    </p:spTree>
    <p:extLst>
      <p:ext uri="{BB962C8B-B14F-4D97-AF65-F5344CB8AC3E}">
        <p14:creationId xmlns:p14="http://schemas.microsoft.com/office/powerpoint/2010/main" val="171742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9" name="Picture 8"/>
          <p:cNvPicPr>
            <a:picLocks noChangeAspect="1"/>
          </p:cNvPicPr>
          <p:nvPr/>
        </p:nvPicPr>
        <p:blipFill>
          <a:blip r:embed="rId4"/>
          <a:stretch>
            <a:fillRect/>
          </a:stretch>
        </p:blipFill>
        <p:spPr>
          <a:xfrm>
            <a:off x="8630113" y="6374080"/>
            <a:ext cx="2804346" cy="186956"/>
          </a:xfrm>
          <a:prstGeom prst="rect">
            <a:avLst/>
          </a:prstGeom>
        </p:spPr>
      </p:pic>
      <p:pic>
        <p:nvPicPr>
          <p:cNvPr id="10" name="Picture Placeholder 4"/>
          <p:cNvPicPr>
            <a:picLocks noChangeAspect="1"/>
          </p:cNvPicPr>
          <p:nvPr/>
        </p:nvPicPr>
        <p:blipFill>
          <a:blip r:embed="rId5" cstate="screen">
            <a:extLst>
              <a:ext uri="{28A0092B-C50C-407E-A947-70E740481C1C}">
                <a14:useLocalDpi xmlns:a14="http://schemas.microsoft.com/office/drawing/2010/main"/>
              </a:ext>
            </a:extLst>
          </a:blip>
          <a:srcRect t="12500" b="12500"/>
          <a:stretch>
            <a:fillRect/>
          </a:stretch>
        </p:blipFill>
        <p:spPr bwMode="auto">
          <a:xfrm>
            <a:off x="3817282" y="912384"/>
            <a:ext cx="8205511" cy="46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560" y="766654"/>
            <a:ext cx="6943080" cy="5207310"/>
          </a:xfrm>
          <a:prstGeom prst="rect">
            <a:avLst/>
          </a:prstGeom>
        </p:spPr>
      </p:pic>
    </p:spTree>
    <p:extLst>
      <p:ext uri="{BB962C8B-B14F-4D97-AF65-F5344CB8AC3E}">
        <p14:creationId xmlns:p14="http://schemas.microsoft.com/office/powerpoint/2010/main" val="4789940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9" name="Picture 8"/>
          <p:cNvPicPr>
            <a:picLocks noChangeAspect="1"/>
          </p:cNvPicPr>
          <p:nvPr/>
        </p:nvPicPr>
        <p:blipFill>
          <a:blip r:embed="rId4"/>
          <a:stretch>
            <a:fillRect/>
          </a:stretch>
        </p:blipFill>
        <p:spPr>
          <a:xfrm>
            <a:off x="8630113" y="6374080"/>
            <a:ext cx="2804346" cy="186956"/>
          </a:xfrm>
          <a:prstGeom prst="rect">
            <a:avLst/>
          </a:prstGeom>
        </p:spPr>
      </p:pic>
      <p:pic>
        <p:nvPicPr>
          <p:cNvPr id="11" name="Content Placeholder 4"/>
          <p:cNvPicPr>
            <a:picLocks noGrp="1" noChangeAspect="1"/>
          </p:cNvPicPr>
          <p:nvPr>
            <p:ph sz="half" idx="1"/>
          </p:nvPr>
        </p:nvPicPr>
        <p:blipFill>
          <a:blip r:embed="rId5" cstate="print">
            <a:extLst>
              <a:ext uri="{28A0092B-C50C-407E-A947-70E740481C1C}">
                <a14:useLocalDpi xmlns:a14="http://schemas.microsoft.com/office/drawing/2010/main"/>
              </a:ext>
            </a:extLst>
          </a:blip>
          <a:stretch>
            <a:fillRect/>
          </a:stretch>
        </p:blipFill>
        <p:spPr>
          <a:xfrm>
            <a:off x="204952" y="292204"/>
            <a:ext cx="8109168" cy="6081876"/>
          </a:xfrm>
        </p:spPr>
      </p:pic>
      <p:pic>
        <p:nvPicPr>
          <p:cNvPr id="12" name="Content Placeholder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59627" y="3386067"/>
            <a:ext cx="3494308" cy="2620731"/>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05518" y="724754"/>
            <a:ext cx="3548417" cy="2661313"/>
          </a:xfrm>
          <a:prstGeom prst="rect">
            <a:avLst/>
          </a:prstGeom>
        </p:spPr>
      </p:pic>
    </p:spTree>
    <p:extLst>
      <p:ext uri="{BB962C8B-B14F-4D97-AF65-F5344CB8AC3E}">
        <p14:creationId xmlns:p14="http://schemas.microsoft.com/office/powerpoint/2010/main" val="313843806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9" name="Picture 8"/>
          <p:cNvPicPr>
            <a:picLocks noChangeAspect="1"/>
          </p:cNvPicPr>
          <p:nvPr/>
        </p:nvPicPr>
        <p:blipFill>
          <a:blip r:embed="rId4"/>
          <a:stretch>
            <a:fillRect/>
          </a:stretch>
        </p:blipFill>
        <p:spPr>
          <a:xfrm>
            <a:off x="8630113" y="6374080"/>
            <a:ext cx="2804346" cy="1869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6232" y="69675"/>
            <a:ext cx="4535510" cy="6047346"/>
          </a:xfrm>
          <a:prstGeom prst="rect">
            <a:avLst/>
          </a:prstGeom>
          <a:ln>
            <a:noFill/>
          </a:ln>
        </p:spPr>
      </p:pic>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7105" y="69675"/>
            <a:ext cx="4535510" cy="6047346"/>
          </a:xfrm>
          <a:prstGeom prst="rect">
            <a:avLst/>
          </a:prstGeom>
        </p:spPr>
      </p:pic>
    </p:spTree>
    <p:extLst>
      <p:ext uri="{BB962C8B-B14F-4D97-AF65-F5344CB8AC3E}">
        <p14:creationId xmlns:p14="http://schemas.microsoft.com/office/powerpoint/2010/main" val="1040238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10" name="Picture 9"/>
          <p:cNvPicPr>
            <a:picLocks noChangeAspect="1"/>
          </p:cNvPicPr>
          <p:nvPr/>
        </p:nvPicPr>
        <p:blipFill>
          <a:blip r:embed="rId4"/>
          <a:stretch>
            <a:fillRect/>
          </a:stretch>
        </p:blipFill>
        <p:spPr>
          <a:xfrm>
            <a:off x="8630113" y="6374080"/>
            <a:ext cx="2804346" cy="18695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5307" y="148897"/>
            <a:ext cx="8002981" cy="6002236"/>
          </a:xfrm>
          <a:prstGeom prst="rect">
            <a:avLst/>
          </a:prstGeom>
        </p:spPr>
      </p:pic>
    </p:spTree>
    <p:extLst>
      <p:ext uri="{BB962C8B-B14F-4D97-AF65-F5344CB8AC3E}">
        <p14:creationId xmlns:p14="http://schemas.microsoft.com/office/powerpoint/2010/main" val="38985293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10" name="Picture 9"/>
          <p:cNvPicPr>
            <a:picLocks noChangeAspect="1"/>
          </p:cNvPicPr>
          <p:nvPr/>
        </p:nvPicPr>
        <p:blipFill>
          <a:blip r:embed="rId4"/>
          <a:stretch>
            <a:fillRect/>
          </a:stretch>
        </p:blipFill>
        <p:spPr>
          <a:xfrm>
            <a:off x="8630113" y="6374080"/>
            <a:ext cx="2804346" cy="18695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84215" y="91689"/>
            <a:ext cx="7823569" cy="5867677"/>
          </a:xfrm>
          <a:prstGeom prst="rect">
            <a:avLst/>
          </a:prstGeom>
        </p:spPr>
      </p:pic>
    </p:spTree>
    <p:extLst>
      <p:ext uri="{BB962C8B-B14F-4D97-AF65-F5344CB8AC3E}">
        <p14:creationId xmlns:p14="http://schemas.microsoft.com/office/powerpoint/2010/main" val="155721724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7" name="Picture 6"/>
          <p:cNvPicPr>
            <a:picLocks noChangeAspect="1"/>
          </p:cNvPicPr>
          <p:nvPr/>
        </p:nvPicPr>
        <p:blipFill>
          <a:blip r:embed="rId4"/>
          <a:stretch>
            <a:fillRect/>
          </a:stretch>
        </p:blipFill>
        <p:spPr>
          <a:xfrm>
            <a:off x="8630113" y="6374080"/>
            <a:ext cx="2804346" cy="18695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35796" y="188571"/>
            <a:ext cx="7520407" cy="5640305"/>
          </a:xfrm>
          <a:prstGeom prst="rect">
            <a:avLst/>
          </a:prstGeom>
        </p:spPr>
      </p:pic>
    </p:spTree>
    <p:extLst>
      <p:ext uri="{BB962C8B-B14F-4D97-AF65-F5344CB8AC3E}">
        <p14:creationId xmlns:p14="http://schemas.microsoft.com/office/powerpoint/2010/main" val="30075057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7" name="Picture 6"/>
          <p:cNvPicPr>
            <a:picLocks noChangeAspect="1"/>
          </p:cNvPicPr>
          <p:nvPr/>
        </p:nvPicPr>
        <p:blipFill>
          <a:blip r:embed="rId4"/>
          <a:stretch>
            <a:fillRect/>
          </a:stretch>
        </p:blipFill>
        <p:spPr>
          <a:xfrm>
            <a:off x="8630113" y="6374080"/>
            <a:ext cx="2804346" cy="18695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78091" y="264222"/>
            <a:ext cx="8454357" cy="5726675"/>
          </a:xfrm>
          <a:prstGeom prst="rect">
            <a:avLst/>
          </a:prstGeom>
          <a:ln w="76200">
            <a:noFill/>
          </a:ln>
        </p:spPr>
      </p:pic>
    </p:spTree>
    <p:extLst>
      <p:ext uri="{BB962C8B-B14F-4D97-AF65-F5344CB8AC3E}">
        <p14:creationId xmlns:p14="http://schemas.microsoft.com/office/powerpoint/2010/main" val="31835776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9" name="Picture 8"/>
          <p:cNvPicPr>
            <a:picLocks noChangeAspect="1"/>
          </p:cNvPicPr>
          <p:nvPr/>
        </p:nvPicPr>
        <p:blipFill>
          <a:blip r:embed="rId4"/>
          <a:stretch>
            <a:fillRect/>
          </a:stretch>
        </p:blipFill>
        <p:spPr>
          <a:xfrm>
            <a:off x="8807537" y="6374080"/>
            <a:ext cx="2804346" cy="186956"/>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1115" y="134774"/>
            <a:ext cx="8182696" cy="6137022"/>
          </a:xfrm>
          <a:prstGeom prst="rect">
            <a:avLst/>
          </a:prstGeom>
        </p:spPr>
      </p:pic>
    </p:spTree>
    <p:extLst>
      <p:ext uri="{BB962C8B-B14F-4D97-AF65-F5344CB8AC3E}">
        <p14:creationId xmlns:p14="http://schemas.microsoft.com/office/powerpoint/2010/main" val="1813030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9" name="Picture 8"/>
          <p:cNvPicPr>
            <a:picLocks noChangeAspect="1"/>
          </p:cNvPicPr>
          <p:nvPr/>
        </p:nvPicPr>
        <p:blipFill>
          <a:blip r:embed="rId4"/>
          <a:stretch>
            <a:fillRect/>
          </a:stretch>
        </p:blipFill>
        <p:spPr>
          <a:xfrm>
            <a:off x="8630113" y="6374080"/>
            <a:ext cx="2804346" cy="186956"/>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53" y="110465"/>
            <a:ext cx="7536346" cy="5652259"/>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94503" y="110466"/>
            <a:ext cx="4237991" cy="5650653"/>
          </a:xfrm>
          <a:prstGeom prst="rect">
            <a:avLst/>
          </a:prstGeom>
        </p:spPr>
      </p:pic>
    </p:spTree>
    <p:extLst>
      <p:ext uri="{BB962C8B-B14F-4D97-AF65-F5344CB8AC3E}">
        <p14:creationId xmlns:p14="http://schemas.microsoft.com/office/powerpoint/2010/main" val="21777842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8" name="Picture 7"/>
          <p:cNvPicPr>
            <a:picLocks noChangeAspect="1"/>
          </p:cNvPicPr>
          <p:nvPr/>
        </p:nvPicPr>
        <p:blipFill>
          <a:blip r:embed="rId4"/>
          <a:stretch>
            <a:fillRect/>
          </a:stretch>
        </p:blipFill>
        <p:spPr>
          <a:xfrm>
            <a:off x="8630113" y="6374080"/>
            <a:ext cx="2804346" cy="18695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25557" y="169466"/>
            <a:ext cx="7740886" cy="5805665"/>
          </a:xfrm>
          <a:prstGeom prst="rect">
            <a:avLst/>
          </a:prstGeom>
        </p:spPr>
      </p:pic>
    </p:spTree>
    <p:extLst>
      <p:ext uri="{BB962C8B-B14F-4D97-AF65-F5344CB8AC3E}">
        <p14:creationId xmlns:p14="http://schemas.microsoft.com/office/powerpoint/2010/main" val="16076087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99" y="5773888"/>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l="23560" t="23657" r="26010" b="31599"/>
          <a:stretch/>
        </p:blipFill>
        <p:spPr>
          <a:xfrm>
            <a:off x="-45720" y="5833257"/>
            <a:ext cx="12303237" cy="1045598"/>
          </a:xfrm>
          <a:prstGeom prst="rect">
            <a:avLst/>
          </a:prstGeom>
        </p:spPr>
      </p:pic>
      <p:pic>
        <p:nvPicPr>
          <p:cNvPr id="6" name="Picture 5"/>
          <p:cNvPicPr>
            <a:picLocks noChangeAspect="1"/>
          </p:cNvPicPr>
          <p:nvPr/>
        </p:nvPicPr>
        <p:blipFill>
          <a:blip r:embed="rId4"/>
          <a:stretch>
            <a:fillRect/>
          </a:stretch>
        </p:blipFill>
        <p:spPr>
          <a:xfrm>
            <a:off x="8528774" y="6261674"/>
            <a:ext cx="2804346" cy="186956"/>
          </a:xfrm>
          <a:prstGeom prst="rect">
            <a:avLst/>
          </a:prstGeom>
        </p:spPr>
      </p:pic>
      <p:sp>
        <p:nvSpPr>
          <p:cNvPr id="9" name="Rounded Rectangle 8"/>
          <p:cNvSpPr/>
          <p:nvPr/>
        </p:nvSpPr>
        <p:spPr>
          <a:xfrm>
            <a:off x="1259967" y="1638199"/>
            <a:ext cx="9652268" cy="981395"/>
          </a:xfrm>
          <a:prstGeom prst="roundRect">
            <a:avLst/>
          </a:prstGeom>
          <a:solidFill>
            <a:schemeClr val="bg1"/>
          </a:solid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buFont typeface="Times" pitchFamily="18" charset="0"/>
              <a:buNone/>
            </a:pPr>
            <a:r>
              <a:rPr lang="en-GB" altLang="en-US" sz="2200" dirty="0" smtClean="0">
                <a:solidFill>
                  <a:schemeClr val="tx1">
                    <a:lumMod val="75000"/>
                    <a:lumOff val="25000"/>
                  </a:schemeClr>
                </a:solidFill>
                <a:latin typeface="Arial" pitchFamily="34" charset="0"/>
                <a:cs typeface="Arial" pitchFamily="34" charset="0"/>
              </a:rPr>
              <a:t>The purpose of this resource is to offer examples of learning environments in various settings in Clackmannanshire and Stirling.</a:t>
            </a:r>
          </a:p>
        </p:txBody>
      </p:sp>
      <p:sp>
        <p:nvSpPr>
          <p:cNvPr id="10" name="Rounded Rectangle 9"/>
          <p:cNvSpPr/>
          <p:nvPr/>
        </p:nvSpPr>
        <p:spPr>
          <a:xfrm>
            <a:off x="1269865" y="3620236"/>
            <a:ext cx="9672065" cy="1362597"/>
          </a:xfrm>
          <a:prstGeom prst="roundRect">
            <a:avLst/>
          </a:prstGeom>
          <a:solidFill>
            <a:schemeClr val="bg1"/>
          </a:solid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altLang="en-US" sz="2200" dirty="0" smtClean="0">
                <a:solidFill>
                  <a:schemeClr val="tx1">
                    <a:lumMod val="75000"/>
                    <a:lumOff val="25000"/>
                  </a:schemeClr>
                </a:solidFill>
                <a:latin typeface="Arial" pitchFamily="34" charset="0"/>
                <a:cs typeface="Arial" pitchFamily="34" charset="0"/>
              </a:rPr>
              <a:t>The photographs and video clips are courtesy of Clackmannanshire and Stirling councils and are intended to provoke discussion and to offer insight into how these settings have focused on improving the environments for learning in their own context.</a:t>
            </a:r>
          </a:p>
        </p:txBody>
      </p:sp>
      <p:pic>
        <p:nvPicPr>
          <p:cNvPr id="11" name="Picture 10" descr="ES_alllogos_colour-01.png"/>
          <p:cNvPicPr>
            <a:picLocks noChangeAspect="1"/>
          </p:cNvPicPr>
          <p:nvPr/>
        </p:nvPicPr>
        <p:blipFill rotWithShape="1">
          <a:blip r:embed="rId5" cstate="screen">
            <a:extLst>
              <a:ext uri="{28A0092B-C50C-407E-A947-70E740481C1C}">
                <a14:useLocalDpi xmlns:a14="http://schemas.microsoft.com/office/drawing/2010/main"/>
              </a:ext>
            </a:extLst>
          </a:blip>
          <a:srcRect l="10041" t="16807" r="10529" b="28484"/>
          <a:stretch/>
        </p:blipFill>
        <p:spPr>
          <a:xfrm>
            <a:off x="44007" y="23887"/>
            <a:ext cx="2603658" cy="1096393"/>
          </a:xfrm>
          <a:prstGeom prst="rect">
            <a:avLst/>
          </a:prstGeom>
        </p:spPr>
      </p:pic>
    </p:spTree>
    <p:extLst>
      <p:ext uri="{BB962C8B-B14F-4D97-AF65-F5344CB8AC3E}">
        <p14:creationId xmlns:p14="http://schemas.microsoft.com/office/powerpoint/2010/main" val="1552774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76529" y="206431"/>
            <a:ext cx="8611135" cy="5737169"/>
          </a:xfrm>
          <a:prstGeom prst="rect">
            <a:avLst/>
          </a:prstGeom>
        </p:spPr>
      </p:pic>
    </p:spTree>
    <p:extLst>
      <p:ext uri="{BB962C8B-B14F-4D97-AF65-F5344CB8AC3E}">
        <p14:creationId xmlns:p14="http://schemas.microsoft.com/office/powerpoint/2010/main" val="30772629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7" name="Picture 5"/>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60881" y="255588"/>
            <a:ext cx="7670238" cy="575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912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7" name="Picture 6"/>
          <p:cNvPicPr>
            <a:picLocks noChangeAspect="1"/>
          </p:cNvPicPr>
          <p:nvPr/>
        </p:nvPicPr>
        <p:blipFill>
          <a:blip r:embed="rId4"/>
          <a:stretch>
            <a:fillRect/>
          </a:stretch>
        </p:blipFill>
        <p:spPr>
          <a:xfrm>
            <a:off x="8630113" y="6374080"/>
            <a:ext cx="2804346" cy="186956"/>
          </a:xfrm>
          <a:prstGeom prst="rect">
            <a:avLst/>
          </a:prstGeom>
        </p:spPr>
      </p:pic>
      <p:sp>
        <p:nvSpPr>
          <p:cNvPr id="8" name="Title 1"/>
          <p:cNvSpPr>
            <a:spLocks noGrp="1"/>
          </p:cNvSpPr>
          <p:nvPr>
            <p:ph type="title"/>
          </p:nvPr>
        </p:nvSpPr>
        <p:spPr>
          <a:xfrm>
            <a:off x="848744" y="1679708"/>
            <a:ext cx="10585715" cy="606297"/>
          </a:xfrm>
          <a:solidFill>
            <a:schemeClr val="bg1"/>
          </a:solidFill>
          <a:ln w="38100">
            <a:solidFill>
              <a:srgbClr val="00ABB5"/>
            </a:solidFill>
          </a:ln>
        </p:spPr>
        <p:txBody>
          <a:bodyPr/>
          <a:lstStyle/>
          <a:p>
            <a:pPr rtl="0" eaLnBrk="1" latinLnBrk="0" hangingPunct="1"/>
            <a:r>
              <a:rPr lang="en-GB" sz="2000" b="0" kern="1200" dirty="0" smtClean="0">
                <a:solidFill>
                  <a:srgbClr val="000000"/>
                </a:solidFill>
                <a:effectLst/>
                <a:latin typeface="+mn-lt"/>
                <a:ea typeface="+mn-ea"/>
                <a:cs typeface="+mn-cs"/>
              </a:rPr>
              <a:t>What messages do children get </a:t>
            </a:r>
            <a:r>
              <a:rPr lang="en-GB" sz="2000" b="0" kern="1200" dirty="0" smtClean="0">
                <a:solidFill>
                  <a:srgbClr val="000000"/>
                </a:solidFill>
                <a:latin typeface="+mn-lt"/>
                <a:ea typeface="+mn-ea"/>
                <a:cs typeface="+mn-cs"/>
              </a:rPr>
              <a:t>from the environment of your setting?</a:t>
            </a:r>
            <a:endParaRPr lang="en-GB" sz="2000" b="0" dirty="0" smtClean="0">
              <a:effectLst/>
              <a:latin typeface="+mn-lt"/>
            </a:endParaRPr>
          </a:p>
        </p:txBody>
      </p:sp>
      <p:sp>
        <p:nvSpPr>
          <p:cNvPr id="10" name="Title 1"/>
          <p:cNvSpPr txBox="1">
            <a:spLocks/>
          </p:cNvSpPr>
          <p:nvPr/>
        </p:nvSpPr>
        <p:spPr bwMode="auto">
          <a:xfrm>
            <a:off x="334764" y="441516"/>
            <a:ext cx="7973663"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4000" dirty="0" smtClean="0"/>
              <a:t>Time to reflect</a:t>
            </a:r>
            <a:endParaRPr lang="en-GB" sz="4000" dirty="0"/>
          </a:p>
        </p:txBody>
      </p:sp>
      <p:sp>
        <p:nvSpPr>
          <p:cNvPr id="11" name="Title 1"/>
          <p:cNvSpPr txBox="1">
            <a:spLocks/>
          </p:cNvSpPr>
          <p:nvPr/>
        </p:nvSpPr>
        <p:spPr bwMode="auto">
          <a:xfrm>
            <a:off x="848744" y="2433150"/>
            <a:ext cx="10585715" cy="606297"/>
          </a:xfrm>
          <a:prstGeom prst="rect">
            <a:avLst/>
          </a:prstGeom>
          <a:solidFill>
            <a:schemeClr val="bg1"/>
          </a:solidFill>
          <a:ln w="38100">
            <a:solidFill>
              <a:srgbClr val="00ABB5"/>
            </a:solid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000" b="0" kern="1200" dirty="0" smtClean="0">
                <a:solidFill>
                  <a:srgbClr val="000000"/>
                </a:solidFill>
                <a:latin typeface="+mn-lt"/>
                <a:ea typeface="+mn-ea"/>
                <a:cs typeface="+mn-cs"/>
              </a:rPr>
              <a:t>When thinking about your playroom environment, do you focus more on the furniture or the space?</a:t>
            </a:r>
          </a:p>
        </p:txBody>
      </p:sp>
      <p:sp>
        <p:nvSpPr>
          <p:cNvPr id="12" name="Title 1"/>
          <p:cNvSpPr txBox="1">
            <a:spLocks/>
          </p:cNvSpPr>
          <p:nvPr/>
        </p:nvSpPr>
        <p:spPr bwMode="auto">
          <a:xfrm>
            <a:off x="848744" y="3191847"/>
            <a:ext cx="10585715" cy="606297"/>
          </a:xfrm>
          <a:prstGeom prst="rect">
            <a:avLst/>
          </a:prstGeom>
          <a:solidFill>
            <a:schemeClr val="bg1"/>
          </a:solidFill>
          <a:ln w="38100">
            <a:solidFill>
              <a:srgbClr val="00ABB5"/>
            </a:solid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000" b="0" kern="1200" dirty="0" smtClean="0">
                <a:solidFill>
                  <a:srgbClr val="000000"/>
                </a:solidFill>
                <a:latin typeface="+mn-lt"/>
                <a:ea typeface="+mn-ea"/>
                <a:cs typeface="+mn-cs"/>
              </a:rPr>
              <a:t>How often do you look at the space from the eyes of children?</a:t>
            </a:r>
          </a:p>
        </p:txBody>
      </p:sp>
      <p:sp>
        <p:nvSpPr>
          <p:cNvPr id="13" name="Title 1"/>
          <p:cNvSpPr txBox="1">
            <a:spLocks/>
          </p:cNvSpPr>
          <p:nvPr/>
        </p:nvSpPr>
        <p:spPr bwMode="auto">
          <a:xfrm>
            <a:off x="848743" y="3950544"/>
            <a:ext cx="10585715" cy="606297"/>
          </a:xfrm>
          <a:prstGeom prst="rect">
            <a:avLst/>
          </a:prstGeom>
          <a:solidFill>
            <a:schemeClr val="bg1"/>
          </a:solidFill>
          <a:ln w="38100">
            <a:solidFill>
              <a:srgbClr val="00ABB5"/>
            </a:solid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000" b="0" kern="1200" dirty="0" smtClean="0">
                <a:solidFill>
                  <a:srgbClr val="000000"/>
                </a:solidFill>
                <a:latin typeface="+mn-lt"/>
                <a:ea typeface="+mn-ea"/>
                <a:cs typeface="+mn-cs"/>
              </a:rPr>
              <a:t>How do you know that your playroom is ‘working’ for children?</a:t>
            </a:r>
          </a:p>
        </p:txBody>
      </p:sp>
      <p:sp>
        <p:nvSpPr>
          <p:cNvPr id="14" name="Title 1"/>
          <p:cNvSpPr txBox="1">
            <a:spLocks/>
          </p:cNvSpPr>
          <p:nvPr/>
        </p:nvSpPr>
        <p:spPr bwMode="auto">
          <a:xfrm>
            <a:off x="848744" y="4709241"/>
            <a:ext cx="10585715" cy="606297"/>
          </a:xfrm>
          <a:prstGeom prst="rect">
            <a:avLst/>
          </a:prstGeom>
          <a:solidFill>
            <a:schemeClr val="bg1"/>
          </a:solidFill>
          <a:ln w="38100">
            <a:solidFill>
              <a:srgbClr val="00ABB5"/>
            </a:solid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000" b="0" dirty="0" smtClean="0">
                <a:solidFill>
                  <a:srgbClr val="000000"/>
                </a:solidFill>
                <a:latin typeface="+mn-lt"/>
                <a:ea typeface="+mn-ea"/>
                <a:cs typeface="+mn-cs"/>
              </a:rPr>
              <a:t>How important is the environment in your setting? What do you value most about the environment?</a:t>
            </a:r>
            <a:endParaRPr lang="en-GB" sz="2000" b="0" kern="1200" dirty="0" smtClean="0">
              <a:solidFill>
                <a:srgbClr val="000000"/>
              </a:solidFill>
              <a:latin typeface="+mn-lt"/>
              <a:ea typeface="+mn-ea"/>
              <a:cs typeface="+mn-cs"/>
            </a:endParaRPr>
          </a:p>
        </p:txBody>
      </p:sp>
    </p:spTree>
    <p:extLst>
      <p:ext uri="{BB962C8B-B14F-4D97-AF65-F5344CB8AC3E}">
        <p14:creationId xmlns:p14="http://schemas.microsoft.com/office/powerpoint/2010/main" val="3307609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1028447" y="2601392"/>
            <a:ext cx="10135106" cy="782320"/>
          </a:xfrm>
        </p:spPr>
        <p:txBody>
          <a:bodyPr/>
          <a:lstStyle/>
          <a:p>
            <a:pPr algn="ctr"/>
            <a:r>
              <a:rPr lang="en-GB" sz="8800" dirty="0" smtClean="0">
                <a:solidFill>
                  <a:srgbClr val="00ABB5"/>
                </a:solidFill>
              </a:rPr>
              <a:t>Materials</a:t>
            </a:r>
            <a:br>
              <a:rPr lang="en-GB" sz="8800" dirty="0" smtClean="0">
                <a:solidFill>
                  <a:srgbClr val="00ABB5"/>
                </a:solidFill>
              </a:rPr>
            </a:br>
            <a:r>
              <a:rPr lang="en-GB" sz="8800" dirty="0" smtClean="0">
                <a:solidFill>
                  <a:srgbClr val="00ABB5"/>
                </a:solidFill>
              </a:rPr>
              <a:t>and</a:t>
            </a:r>
            <a:br>
              <a:rPr lang="en-GB" sz="8800" dirty="0" smtClean="0">
                <a:solidFill>
                  <a:srgbClr val="00ABB5"/>
                </a:solidFill>
              </a:rPr>
            </a:br>
            <a:r>
              <a:rPr lang="en-GB" sz="8800" dirty="0" smtClean="0">
                <a:solidFill>
                  <a:srgbClr val="00ABB5"/>
                </a:solidFill>
              </a:rPr>
              <a:t>Resources</a:t>
            </a:r>
            <a:endParaRPr lang="en-GB" sz="8800"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9" name="Picture 8"/>
          <p:cNvPicPr>
            <a:picLocks noChangeAspect="1"/>
          </p:cNvPicPr>
          <p:nvPr/>
        </p:nvPicPr>
        <p:blipFill rotWithShape="1">
          <a:blip r:embed="rId5"/>
          <a:srcRect l="23560" t="23657" r="26010" b="31599"/>
          <a:stretch/>
        </p:blipFill>
        <p:spPr>
          <a:xfrm>
            <a:off x="-46348" y="5828876"/>
            <a:ext cx="12303237" cy="1045598"/>
          </a:xfrm>
          <a:prstGeom prst="rect">
            <a:avLst/>
          </a:prstGeom>
        </p:spPr>
      </p:pic>
      <p:pic>
        <p:nvPicPr>
          <p:cNvPr id="10" name="Picture 9"/>
          <p:cNvPicPr>
            <a:picLocks noChangeAspect="1"/>
          </p:cNvPicPr>
          <p:nvPr/>
        </p:nvPicPr>
        <p:blipFill>
          <a:blip r:embed="rId4"/>
          <a:stretch>
            <a:fillRect/>
          </a:stretch>
        </p:blipFill>
        <p:spPr>
          <a:xfrm>
            <a:off x="8782513" y="6526480"/>
            <a:ext cx="2804346" cy="186956"/>
          </a:xfrm>
          <a:prstGeom prst="rect">
            <a:avLst/>
          </a:prstGeom>
        </p:spPr>
      </p:pic>
    </p:spTree>
    <p:extLst>
      <p:ext uri="{BB962C8B-B14F-4D97-AF65-F5344CB8AC3E}">
        <p14:creationId xmlns:p14="http://schemas.microsoft.com/office/powerpoint/2010/main" val="213615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7457"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a:srcRect l="23724" t="23521" r="26011" b="31464"/>
          <a:stretch/>
        </p:blipFill>
        <p:spPr>
          <a:xfrm>
            <a:off x="-18539" y="5840541"/>
            <a:ext cx="12263839" cy="1026730"/>
          </a:xfrm>
          <a:prstGeom prst="rect">
            <a:avLst/>
          </a:prstGeom>
        </p:spPr>
      </p:pic>
      <p:pic>
        <p:nvPicPr>
          <p:cNvPr id="6" name="Picture 5"/>
          <p:cNvPicPr>
            <a:picLocks noChangeAspect="1"/>
          </p:cNvPicPr>
          <p:nvPr/>
        </p:nvPicPr>
        <p:blipFill>
          <a:blip r:embed="rId5"/>
          <a:stretch>
            <a:fillRect/>
          </a:stretch>
        </p:blipFill>
        <p:spPr>
          <a:xfrm>
            <a:off x="8630113" y="6374080"/>
            <a:ext cx="2804346" cy="186956"/>
          </a:xfrm>
          <a:prstGeom prst="rect">
            <a:avLst/>
          </a:prstGeom>
        </p:spPr>
      </p:pic>
      <p:pic>
        <p:nvPicPr>
          <p:cNvPr id="9" name="Picture 8"/>
          <p:cNvPicPr>
            <a:picLocks noChangeAspect="1"/>
          </p:cNvPicPr>
          <p:nvPr/>
        </p:nvPicPr>
        <p:blipFill rotWithShape="1">
          <a:blip r:embed="rId6"/>
          <a:srcRect l="23560" t="23657" r="26010" b="31599"/>
          <a:stretch/>
        </p:blipFill>
        <p:spPr>
          <a:xfrm>
            <a:off x="-38239" y="5840541"/>
            <a:ext cx="12303237" cy="1045598"/>
          </a:xfrm>
          <a:prstGeom prst="rect">
            <a:avLst/>
          </a:prstGeom>
        </p:spPr>
      </p:pic>
      <p:pic>
        <p:nvPicPr>
          <p:cNvPr id="10" name="Picture 9"/>
          <p:cNvPicPr>
            <a:picLocks noChangeAspect="1"/>
          </p:cNvPicPr>
          <p:nvPr/>
        </p:nvPicPr>
        <p:blipFill>
          <a:blip r:embed="rId5"/>
          <a:stretch>
            <a:fillRect/>
          </a:stretch>
        </p:blipFill>
        <p:spPr>
          <a:xfrm>
            <a:off x="8782513" y="6526480"/>
            <a:ext cx="2804346" cy="186956"/>
          </a:xfrm>
          <a:prstGeom prst="rect">
            <a:avLst/>
          </a:prstGeom>
        </p:spPr>
      </p:pic>
      <p:pic>
        <p:nvPicPr>
          <p:cNvPr id="3" name="eawiQkZJFgc"/>
          <p:cNvPicPr>
            <a:picLocks noRot="1" noChangeAspect="1"/>
          </p:cNvPicPr>
          <p:nvPr>
            <a:videoFile r:link="rId1"/>
          </p:nvPr>
        </p:nvPicPr>
        <p:blipFill>
          <a:blip r:embed="rId7">
            <a:extLst>
              <a:ext uri="{28A0092B-C50C-407E-A947-70E740481C1C}">
                <a14:useLocalDpi xmlns:a14="http://schemas.microsoft.com/office/drawing/2010/main" val="0"/>
              </a:ext>
            </a:extLst>
          </a:blip>
          <a:stretch>
            <a:fillRect/>
          </a:stretch>
        </p:blipFill>
        <p:spPr>
          <a:xfrm>
            <a:off x="1603277" y="449451"/>
            <a:ext cx="8581409" cy="4824658"/>
          </a:xfrm>
          <a:prstGeom prst="rect">
            <a:avLst/>
          </a:prstGeom>
        </p:spPr>
      </p:pic>
      <p:sp>
        <p:nvSpPr>
          <p:cNvPr id="12" name="TextBox 11"/>
          <p:cNvSpPr txBox="1"/>
          <p:nvPr/>
        </p:nvSpPr>
        <p:spPr>
          <a:xfrm>
            <a:off x="2001465" y="5775986"/>
            <a:ext cx="7785032" cy="338554"/>
          </a:xfrm>
          <a:prstGeom prst="rect">
            <a:avLst/>
          </a:prstGeom>
          <a:noFill/>
        </p:spPr>
        <p:txBody>
          <a:bodyPr wrap="square" rtlCol="0">
            <a:spAutoFit/>
          </a:bodyPr>
          <a:lstStyle/>
          <a:p>
            <a:pPr algn="ctr"/>
            <a:r>
              <a:rPr lang="en-GB" sz="1600" dirty="0" smtClean="0"/>
              <a:t>You can also </a:t>
            </a:r>
            <a:r>
              <a:rPr lang="en-GB" sz="1600" dirty="0" smtClean="0">
                <a:hlinkClick r:id="rId8"/>
              </a:rPr>
              <a:t>view this video on Glow</a:t>
            </a:r>
            <a:r>
              <a:rPr lang="en-GB" sz="1600" dirty="0" smtClean="0"/>
              <a:t> (log-in required).</a:t>
            </a:r>
            <a:endParaRPr lang="en-GB" sz="1600" dirty="0"/>
          </a:p>
        </p:txBody>
      </p:sp>
    </p:spTree>
    <p:extLst>
      <p:ext uri="{BB962C8B-B14F-4D97-AF65-F5344CB8AC3E}">
        <p14:creationId xmlns:p14="http://schemas.microsoft.com/office/powerpoint/2010/main" val="27924968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9" name="Picture 8"/>
          <p:cNvPicPr>
            <a:picLocks noChangeAspect="1"/>
          </p:cNvPicPr>
          <p:nvPr/>
        </p:nvPicPr>
        <p:blipFill rotWithShape="1">
          <a:blip r:embed="rId5"/>
          <a:srcRect l="23560" t="23657" r="26010" b="31599"/>
          <a:stretch/>
        </p:blipFill>
        <p:spPr>
          <a:xfrm>
            <a:off x="-46348" y="5828876"/>
            <a:ext cx="12303237" cy="1045598"/>
          </a:xfrm>
          <a:prstGeom prst="rect">
            <a:avLst/>
          </a:prstGeom>
        </p:spPr>
      </p:pic>
      <p:pic>
        <p:nvPicPr>
          <p:cNvPr id="10" name="Picture 9"/>
          <p:cNvPicPr>
            <a:picLocks noChangeAspect="1"/>
          </p:cNvPicPr>
          <p:nvPr/>
        </p:nvPicPr>
        <p:blipFill>
          <a:blip r:embed="rId4"/>
          <a:stretch>
            <a:fillRect/>
          </a:stretch>
        </p:blipFill>
        <p:spPr>
          <a:xfrm>
            <a:off x="8782513" y="6526480"/>
            <a:ext cx="2804346" cy="186956"/>
          </a:xfrm>
          <a:prstGeom prst="rect">
            <a:avLst/>
          </a:prstGeom>
        </p:spPr>
      </p:pic>
      <p:sp>
        <p:nvSpPr>
          <p:cNvPr id="12" name="Title 1"/>
          <p:cNvSpPr>
            <a:spLocks noGrp="1"/>
          </p:cNvSpPr>
          <p:nvPr>
            <p:ph type="title"/>
          </p:nvPr>
        </p:nvSpPr>
        <p:spPr>
          <a:xfrm>
            <a:off x="611801" y="525849"/>
            <a:ext cx="11049507" cy="782320"/>
          </a:xfrm>
        </p:spPr>
        <p:txBody>
          <a:bodyPr/>
          <a:lstStyle/>
          <a:p>
            <a:r>
              <a:rPr lang="en-GB" dirty="0" smtClean="0"/>
              <a:t>Features</a:t>
            </a:r>
            <a:r>
              <a:rPr lang="en-GB" dirty="0"/>
              <a:t/>
            </a:r>
            <a:br>
              <a:rPr lang="en-GB" dirty="0"/>
            </a:br>
            <a:r>
              <a:rPr lang="en-GB" sz="1800" dirty="0" smtClean="0"/>
              <a:t>Materials and Resources</a:t>
            </a:r>
            <a:endParaRPr lang="en-GB" sz="1800" dirty="0">
              <a:solidFill>
                <a:srgbClr val="00ABB5"/>
              </a:solidFill>
            </a:endParaRPr>
          </a:p>
        </p:txBody>
      </p:sp>
      <p:sp>
        <p:nvSpPr>
          <p:cNvPr id="13" name="TextBox 12"/>
          <p:cNvSpPr txBox="1"/>
          <p:nvPr/>
        </p:nvSpPr>
        <p:spPr>
          <a:xfrm>
            <a:off x="686060" y="1762981"/>
            <a:ext cx="4733500" cy="3539430"/>
          </a:xfrm>
          <a:prstGeom prst="rect">
            <a:avLst/>
          </a:prstGeom>
          <a:noFill/>
          <a:ln w="38100">
            <a:solidFill>
              <a:srgbClr val="00ABB5"/>
            </a:solidFill>
          </a:ln>
        </p:spPr>
        <p:txBody>
          <a:bodyPr wrap="square" rtlCol="0">
            <a:spAutoFit/>
          </a:bodyPr>
          <a:lstStyle/>
          <a:p>
            <a:r>
              <a:rPr lang="en-GB" sz="3200" i="1" dirty="0">
                <a:solidFill>
                  <a:schemeClr val="tx1">
                    <a:lumMod val="65000"/>
                    <a:lumOff val="35000"/>
                  </a:schemeClr>
                </a:solidFill>
              </a:rPr>
              <a:t>E</a:t>
            </a:r>
            <a:r>
              <a:rPr lang="en-GB" sz="3200" i="1" dirty="0" smtClean="0">
                <a:solidFill>
                  <a:schemeClr val="tx1">
                    <a:lumMod val="65000"/>
                    <a:lumOff val="35000"/>
                  </a:schemeClr>
                </a:solidFill>
              </a:rPr>
              <a:t>nvironments should allow </a:t>
            </a:r>
            <a:r>
              <a:rPr lang="en-GB" sz="3200" i="1" dirty="0">
                <a:solidFill>
                  <a:schemeClr val="tx1">
                    <a:lumMod val="65000"/>
                    <a:lumOff val="35000"/>
                  </a:schemeClr>
                </a:solidFill>
              </a:rPr>
              <a:t>free access to a rich range of materials that promote open-ended opportunities for play, representation and </a:t>
            </a:r>
            <a:r>
              <a:rPr lang="en-GB" sz="3200" i="1" dirty="0" smtClean="0">
                <a:solidFill>
                  <a:schemeClr val="tx1">
                    <a:lumMod val="65000"/>
                    <a:lumOff val="35000"/>
                  </a:schemeClr>
                </a:solidFill>
              </a:rPr>
              <a:t>creativity.</a:t>
            </a:r>
          </a:p>
        </p:txBody>
      </p:sp>
      <p:pic>
        <p:nvPicPr>
          <p:cNvPr id="14" name="Picture 5" descr="\\scotland.gov.uk\Dc1\DCGroup_LN1\HMIE\HMIE EYFP\Children and Families Team\Resources\Photographs\ELCC - Environments\General\Hugh Smiley\hs_0318.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08245" y="167689"/>
            <a:ext cx="5029588" cy="33530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78058" y="3055335"/>
            <a:ext cx="4105702" cy="315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72307" y="5117745"/>
            <a:ext cx="1915909" cy="369332"/>
          </a:xfrm>
          <a:prstGeom prst="rect">
            <a:avLst/>
          </a:prstGeom>
          <a:solidFill>
            <a:schemeClr val="bg1"/>
          </a:solidFill>
        </p:spPr>
        <p:txBody>
          <a:bodyPr wrap="none">
            <a:spAutoFit/>
          </a:bodyPr>
          <a:lstStyle/>
          <a:p>
            <a:r>
              <a:rPr lang="en-GB" i="1" dirty="0">
                <a:solidFill>
                  <a:schemeClr val="tx1">
                    <a:lumMod val="65000"/>
                    <a:lumOff val="35000"/>
                  </a:schemeClr>
                </a:solidFill>
              </a:rPr>
              <a:t>Froebel Principle</a:t>
            </a:r>
            <a:endParaRPr lang="en-GB" dirty="0"/>
          </a:p>
        </p:txBody>
      </p:sp>
    </p:spTree>
    <p:extLst>
      <p:ext uri="{BB962C8B-B14F-4D97-AF65-F5344CB8AC3E}">
        <p14:creationId xmlns:p14="http://schemas.microsoft.com/office/powerpoint/2010/main" val="1686989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8" name="Picture 7"/>
          <p:cNvPicPr>
            <a:picLocks noChangeAspect="1"/>
          </p:cNvPicPr>
          <p:nvPr/>
        </p:nvPicPr>
        <p:blipFill>
          <a:blip r:embed="rId4"/>
          <a:stretch>
            <a:fillRect/>
          </a:stretch>
        </p:blipFill>
        <p:spPr>
          <a:xfrm>
            <a:off x="8630113" y="6374080"/>
            <a:ext cx="2804346" cy="18695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219" y="177610"/>
            <a:ext cx="8386597" cy="6289948"/>
          </a:xfrm>
          <a:prstGeom prst="rect">
            <a:avLst/>
          </a:prstGeom>
        </p:spPr>
      </p:pic>
    </p:spTree>
    <p:extLst>
      <p:ext uri="{BB962C8B-B14F-4D97-AF65-F5344CB8AC3E}">
        <p14:creationId xmlns:p14="http://schemas.microsoft.com/office/powerpoint/2010/main" val="27432020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8" name="Picture 7"/>
          <p:cNvPicPr>
            <a:picLocks noChangeAspect="1"/>
          </p:cNvPicPr>
          <p:nvPr/>
        </p:nvPicPr>
        <p:blipFill>
          <a:blip r:embed="rId4"/>
          <a:stretch>
            <a:fillRect/>
          </a:stretch>
        </p:blipFill>
        <p:spPr>
          <a:xfrm>
            <a:off x="8630113" y="6374080"/>
            <a:ext cx="2804346" cy="186956"/>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545" y="771932"/>
            <a:ext cx="6852051" cy="5228996"/>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2051" y="1672715"/>
            <a:ext cx="5054903" cy="3427430"/>
          </a:xfrm>
          <a:prstGeom prst="rect">
            <a:avLst/>
          </a:prstGeom>
        </p:spPr>
      </p:pic>
    </p:spTree>
    <p:extLst>
      <p:ext uri="{BB962C8B-B14F-4D97-AF65-F5344CB8AC3E}">
        <p14:creationId xmlns:p14="http://schemas.microsoft.com/office/powerpoint/2010/main" val="12159021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8" name="Picture 7"/>
          <p:cNvPicPr>
            <a:picLocks noChangeAspect="1"/>
          </p:cNvPicPr>
          <p:nvPr/>
        </p:nvPicPr>
        <p:blipFill>
          <a:blip r:embed="rId4"/>
          <a:stretch>
            <a:fillRect/>
          </a:stretch>
        </p:blipFill>
        <p:spPr>
          <a:xfrm>
            <a:off x="8630113" y="6374080"/>
            <a:ext cx="2804346" cy="186956"/>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367" y="131632"/>
            <a:ext cx="8249919" cy="6187440"/>
          </a:xfrm>
          <a:prstGeom prst="rect">
            <a:avLst/>
          </a:prstGeom>
        </p:spPr>
      </p:pic>
    </p:spTree>
    <p:extLst>
      <p:ext uri="{BB962C8B-B14F-4D97-AF65-F5344CB8AC3E}">
        <p14:creationId xmlns:p14="http://schemas.microsoft.com/office/powerpoint/2010/main" val="210829211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7" name="Picture 6"/>
          <p:cNvPicPr>
            <a:picLocks noChangeAspect="1"/>
          </p:cNvPicPr>
          <p:nvPr/>
        </p:nvPicPr>
        <p:blipFill>
          <a:blip r:embed="rId4"/>
          <a:stretch>
            <a:fillRect/>
          </a:stretch>
        </p:blipFill>
        <p:spPr>
          <a:xfrm>
            <a:off x="8630113" y="6374080"/>
            <a:ext cx="2804346" cy="18695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02331" y="111002"/>
            <a:ext cx="5132412" cy="6651461"/>
          </a:xfrm>
          <a:prstGeom prst="rect">
            <a:avLst/>
          </a:prstGeom>
        </p:spPr>
      </p:pic>
    </p:spTree>
    <p:extLst>
      <p:ext uri="{BB962C8B-B14F-4D97-AF65-F5344CB8AC3E}">
        <p14:creationId xmlns:p14="http://schemas.microsoft.com/office/powerpoint/2010/main" val="20023797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8630113" y="6374080"/>
            <a:ext cx="2804346" cy="186956"/>
          </a:xfrm>
          <a:prstGeom prst="rect">
            <a:avLst/>
          </a:prstGeom>
        </p:spPr>
      </p:pic>
      <p:sp>
        <p:nvSpPr>
          <p:cNvPr id="7" name="Rectangle 6"/>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5"/>
          <a:srcRect l="23560" t="23657" r="26010" b="31599"/>
          <a:stretch/>
        </p:blipFill>
        <p:spPr>
          <a:xfrm>
            <a:off x="-46348" y="5828876"/>
            <a:ext cx="12303237" cy="1045598"/>
          </a:xfrm>
          <a:prstGeom prst="rect">
            <a:avLst/>
          </a:prstGeom>
        </p:spPr>
      </p:pic>
      <p:pic>
        <p:nvPicPr>
          <p:cNvPr id="9" name="Picture 8"/>
          <p:cNvPicPr>
            <a:picLocks noChangeAspect="1"/>
          </p:cNvPicPr>
          <p:nvPr/>
        </p:nvPicPr>
        <p:blipFill>
          <a:blip r:embed="rId4"/>
          <a:stretch>
            <a:fillRect/>
          </a:stretch>
        </p:blipFill>
        <p:spPr>
          <a:xfrm>
            <a:off x="8630113" y="6374080"/>
            <a:ext cx="2804346" cy="186956"/>
          </a:xfrm>
          <a:prstGeom prst="rect">
            <a:avLst/>
          </a:prstGeom>
        </p:spPr>
      </p:pic>
      <p:sp>
        <p:nvSpPr>
          <p:cNvPr id="11" name="Title 1"/>
          <p:cNvSpPr txBox="1">
            <a:spLocks/>
          </p:cNvSpPr>
          <p:nvPr/>
        </p:nvSpPr>
        <p:spPr>
          <a:xfrm>
            <a:off x="202368" y="182045"/>
            <a:ext cx="5120259" cy="78232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mtClean="0"/>
              <a:t>Importance and purpose</a:t>
            </a:r>
            <a:br>
              <a:rPr lang="en-GB" smtClean="0"/>
            </a:br>
            <a:r>
              <a:rPr lang="en-GB" sz="1800" smtClean="0"/>
              <a:t>Why is the environment so important?</a:t>
            </a:r>
            <a:endParaRPr lang="en-GB" sz="1800" dirty="0"/>
          </a:p>
        </p:txBody>
      </p:sp>
      <p:sp>
        <p:nvSpPr>
          <p:cNvPr id="6" name="TextBox 5"/>
          <p:cNvSpPr txBox="1"/>
          <p:nvPr/>
        </p:nvSpPr>
        <p:spPr>
          <a:xfrm>
            <a:off x="-586211" y="5680096"/>
            <a:ext cx="7785032" cy="615553"/>
          </a:xfrm>
          <a:prstGeom prst="rect">
            <a:avLst/>
          </a:prstGeom>
          <a:noFill/>
        </p:spPr>
        <p:txBody>
          <a:bodyPr wrap="square" rtlCol="0">
            <a:spAutoFit/>
          </a:bodyPr>
          <a:lstStyle/>
          <a:p>
            <a:pPr algn="ctr"/>
            <a:endParaRPr lang="en-GB" dirty="0" smtClean="0"/>
          </a:p>
          <a:p>
            <a:pPr algn="ctr"/>
            <a:r>
              <a:rPr lang="en-GB" sz="1600" dirty="0" smtClean="0"/>
              <a:t>You can also </a:t>
            </a:r>
            <a:r>
              <a:rPr lang="en-GB" sz="1600" dirty="0" smtClean="0">
                <a:hlinkClick r:id="rId6"/>
              </a:rPr>
              <a:t>view this video on Glow </a:t>
            </a:r>
            <a:r>
              <a:rPr lang="en-GB" sz="1600" dirty="0" smtClean="0"/>
              <a:t>(log-in required).</a:t>
            </a:r>
            <a:endParaRPr lang="en-GB" sz="1600" dirty="0"/>
          </a:p>
        </p:txBody>
      </p:sp>
      <p:pic>
        <p:nvPicPr>
          <p:cNvPr id="10" name="ZVKLVBmW7Mw"/>
          <p:cNvPicPr>
            <a:picLocks noRot="1" noChangeAspect="1"/>
          </p:cNvPicPr>
          <p:nvPr>
            <a:videoFile r:link="rId1"/>
          </p:nvPr>
        </p:nvPicPr>
        <p:blipFill>
          <a:blip r:embed="rId7">
            <a:extLst>
              <a:ext uri="{28A0092B-C50C-407E-A947-70E740481C1C}">
                <a14:useLocalDpi xmlns:a14="http://schemas.microsoft.com/office/drawing/2010/main" val="0"/>
              </a:ext>
            </a:extLst>
          </a:blip>
          <a:stretch>
            <a:fillRect/>
          </a:stretch>
        </p:blipFill>
        <p:spPr>
          <a:xfrm>
            <a:off x="1702926" y="1174259"/>
            <a:ext cx="8014511" cy="4604121"/>
          </a:xfrm>
          <a:prstGeom prst="rect">
            <a:avLst/>
          </a:prstGeom>
        </p:spPr>
      </p:pic>
    </p:spTree>
    <p:extLst>
      <p:ext uri="{BB962C8B-B14F-4D97-AF65-F5344CB8AC3E}">
        <p14:creationId xmlns:p14="http://schemas.microsoft.com/office/powerpoint/2010/main" val="726164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cTn>
                <p:tgtEl>
                  <p:spTgt spid="10"/>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214" y="1075201"/>
            <a:ext cx="6316006" cy="4753675"/>
          </a:xfrm>
          <a:prstGeom prst="rect">
            <a:avLst/>
          </a:prstGeom>
        </p:spPr>
      </p:pic>
      <p:pic>
        <p:nvPicPr>
          <p:cNvPr id="8" name="Content Placeholder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75586" y="1055867"/>
            <a:ext cx="6364014" cy="4773009"/>
          </a:xfrm>
          <a:prstGeom prst="rect">
            <a:avLst/>
          </a:prstGeom>
        </p:spPr>
      </p:pic>
    </p:spTree>
    <p:extLst>
      <p:ext uri="{BB962C8B-B14F-4D97-AF65-F5344CB8AC3E}">
        <p14:creationId xmlns:p14="http://schemas.microsoft.com/office/powerpoint/2010/main" val="32402733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7" name="Picture 6"/>
          <p:cNvPicPr>
            <a:picLocks noChangeAspect="1"/>
          </p:cNvPicPr>
          <p:nvPr/>
        </p:nvPicPr>
        <p:blipFill>
          <a:blip r:embed="rId4"/>
          <a:stretch>
            <a:fillRect/>
          </a:stretch>
        </p:blipFill>
        <p:spPr>
          <a:xfrm>
            <a:off x="8630113" y="6374080"/>
            <a:ext cx="2804346" cy="186956"/>
          </a:xfrm>
          <a:prstGeom prst="rect">
            <a:avLst/>
          </a:prstGeom>
        </p:spPr>
      </p:pic>
      <p:sp>
        <p:nvSpPr>
          <p:cNvPr id="8" name="Title 1"/>
          <p:cNvSpPr>
            <a:spLocks noGrp="1"/>
          </p:cNvSpPr>
          <p:nvPr>
            <p:ph type="title"/>
          </p:nvPr>
        </p:nvSpPr>
        <p:spPr>
          <a:xfrm>
            <a:off x="848744" y="1679708"/>
            <a:ext cx="10585715" cy="606297"/>
          </a:xfrm>
          <a:solidFill>
            <a:schemeClr val="bg1"/>
          </a:solidFill>
          <a:ln w="38100">
            <a:solidFill>
              <a:srgbClr val="00ABB5"/>
            </a:solidFill>
          </a:ln>
        </p:spPr>
        <p:txBody>
          <a:bodyPr/>
          <a:lstStyle/>
          <a:p>
            <a:pPr rtl="0" eaLnBrk="1" latinLnBrk="0" hangingPunct="1"/>
            <a:r>
              <a:rPr lang="en-GB" sz="2000" b="0" kern="1200" dirty="0" smtClean="0">
                <a:solidFill>
                  <a:srgbClr val="000000"/>
                </a:solidFill>
                <a:latin typeface="+mn-lt"/>
                <a:ea typeface="+mn-ea"/>
                <a:cs typeface="+mn-cs"/>
              </a:rPr>
              <a:t>What personality is conveyed through the environment of your setting?</a:t>
            </a:r>
            <a:endParaRPr lang="en-GB" sz="2000" b="0" dirty="0" smtClean="0">
              <a:effectLst/>
              <a:latin typeface="+mn-lt"/>
            </a:endParaRPr>
          </a:p>
        </p:txBody>
      </p:sp>
      <p:sp>
        <p:nvSpPr>
          <p:cNvPr id="10" name="Title 1"/>
          <p:cNvSpPr txBox="1">
            <a:spLocks/>
          </p:cNvSpPr>
          <p:nvPr/>
        </p:nvSpPr>
        <p:spPr bwMode="auto">
          <a:xfrm>
            <a:off x="334764" y="441516"/>
            <a:ext cx="7973663"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4000" dirty="0" smtClean="0"/>
              <a:t>Time to reflect</a:t>
            </a:r>
            <a:endParaRPr lang="en-GB" sz="4000" dirty="0"/>
          </a:p>
        </p:txBody>
      </p:sp>
      <p:sp>
        <p:nvSpPr>
          <p:cNvPr id="11" name="Title 1"/>
          <p:cNvSpPr txBox="1">
            <a:spLocks/>
          </p:cNvSpPr>
          <p:nvPr/>
        </p:nvSpPr>
        <p:spPr bwMode="auto">
          <a:xfrm>
            <a:off x="848744" y="2433150"/>
            <a:ext cx="10585715" cy="606297"/>
          </a:xfrm>
          <a:prstGeom prst="rect">
            <a:avLst/>
          </a:prstGeom>
          <a:solidFill>
            <a:schemeClr val="bg1"/>
          </a:solidFill>
          <a:ln w="38100">
            <a:solidFill>
              <a:srgbClr val="00ABB5"/>
            </a:solid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000" b="0" kern="1200" dirty="0" smtClean="0">
                <a:solidFill>
                  <a:srgbClr val="000000"/>
                </a:solidFill>
                <a:latin typeface="+mn-lt"/>
                <a:ea typeface="+mn-ea"/>
                <a:cs typeface="+mn-cs"/>
              </a:rPr>
              <a:t>Think more about richness? What </a:t>
            </a:r>
            <a:r>
              <a:rPr lang="en-GB" sz="2000" b="0" dirty="0" smtClean="0">
                <a:solidFill>
                  <a:srgbClr val="000000"/>
                </a:solidFill>
                <a:latin typeface="+mn-lt"/>
                <a:ea typeface="+mn-ea"/>
                <a:cs typeface="+mn-cs"/>
              </a:rPr>
              <a:t>materials </a:t>
            </a:r>
            <a:r>
              <a:rPr lang="en-GB" sz="2000" b="0" kern="1200" dirty="0" smtClean="0">
                <a:solidFill>
                  <a:srgbClr val="000000"/>
                </a:solidFill>
                <a:latin typeface="+mn-lt"/>
                <a:ea typeface="+mn-ea"/>
                <a:cs typeface="+mn-cs"/>
              </a:rPr>
              <a:t>in your setting are ‘rich’? How do you know?</a:t>
            </a:r>
          </a:p>
        </p:txBody>
      </p:sp>
      <p:sp>
        <p:nvSpPr>
          <p:cNvPr id="12" name="Title 1"/>
          <p:cNvSpPr txBox="1">
            <a:spLocks/>
          </p:cNvSpPr>
          <p:nvPr/>
        </p:nvSpPr>
        <p:spPr bwMode="auto">
          <a:xfrm>
            <a:off x="848744" y="3191847"/>
            <a:ext cx="10585715" cy="606297"/>
          </a:xfrm>
          <a:prstGeom prst="rect">
            <a:avLst/>
          </a:prstGeom>
          <a:solidFill>
            <a:schemeClr val="bg1"/>
          </a:solidFill>
          <a:ln w="38100">
            <a:solidFill>
              <a:srgbClr val="00ABB5"/>
            </a:solid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000" b="0" kern="1200" dirty="0" smtClean="0">
                <a:solidFill>
                  <a:srgbClr val="000000"/>
                </a:solidFill>
                <a:latin typeface="+mn-lt"/>
                <a:ea typeface="+mn-ea"/>
                <a:cs typeface="+mn-cs"/>
              </a:rPr>
              <a:t>What items within the environment of your setting might capture children’s imagination?</a:t>
            </a:r>
          </a:p>
        </p:txBody>
      </p:sp>
      <p:sp>
        <p:nvSpPr>
          <p:cNvPr id="13" name="Title 1"/>
          <p:cNvSpPr txBox="1">
            <a:spLocks/>
          </p:cNvSpPr>
          <p:nvPr/>
        </p:nvSpPr>
        <p:spPr bwMode="auto">
          <a:xfrm>
            <a:off x="848743" y="3950544"/>
            <a:ext cx="10585715" cy="606297"/>
          </a:xfrm>
          <a:prstGeom prst="rect">
            <a:avLst/>
          </a:prstGeom>
          <a:solidFill>
            <a:schemeClr val="bg1"/>
          </a:solidFill>
          <a:ln w="38100">
            <a:solidFill>
              <a:srgbClr val="00ABB5"/>
            </a:solid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000" b="0" kern="1200" dirty="0" smtClean="0">
                <a:solidFill>
                  <a:srgbClr val="000000"/>
                </a:solidFill>
                <a:latin typeface="+mn-lt"/>
                <a:ea typeface="+mn-ea"/>
                <a:cs typeface="+mn-cs"/>
              </a:rPr>
              <a:t>Do children feel ‘at home’ in your setting? What could be added to make them feel more so?</a:t>
            </a:r>
          </a:p>
        </p:txBody>
      </p:sp>
      <p:sp>
        <p:nvSpPr>
          <p:cNvPr id="14" name="Title 1"/>
          <p:cNvSpPr txBox="1">
            <a:spLocks/>
          </p:cNvSpPr>
          <p:nvPr/>
        </p:nvSpPr>
        <p:spPr bwMode="auto">
          <a:xfrm>
            <a:off x="848744" y="4709241"/>
            <a:ext cx="10585715" cy="606297"/>
          </a:xfrm>
          <a:prstGeom prst="rect">
            <a:avLst/>
          </a:prstGeom>
          <a:solidFill>
            <a:schemeClr val="bg1"/>
          </a:solidFill>
          <a:ln w="38100">
            <a:solidFill>
              <a:srgbClr val="00ABB5"/>
            </a:solid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000" b="0" kern="1200" dirty="0" smtClean="0">
                <a:solidFill>
                  <a:srgbClr val="000000"/>
                </a:solidFill>
                <a:latin typeface="+mn-lt"/>
                <a:ea typeface="+mn-ea"/>
                <a:cs typeface="+mn-cs"/>
              </a:rPr>
              <a:t>How important are natural materials in your setting? Wha</a:t>
            </a:r>
            <a:r>
              <a:rPr lang="en-GB" sz="2000" b="0" dirty="0" smtClean="0">
                <a:solidFill>
                  <a:srgbClr val="000000"/>
                </a:solidFill>
                <a:latin typeface="+mn-lt"/>
                <a:ea typeface="+mn-ea"/>
                <a:cs typeface="+mn-cs"/>
              </a:rPr>
              <a:t>t opportunities are offered by such materials?</a:t>
            </a:r>
            <a:endParaRPr lang="en-GB" sz="2000" b="0" kern="1200" dirty="0" smtClean="0">
              <a:solidFill>
                <a:srgbClr val="000000"/>
              </a:solidFill>
              <a:latin typeface="+mn-lt"/>
              <a:ea typeface="+mn-ea"/>
              <a:cs typeface="+mn-cs"/>
            </a:endParaRPr>
          </a:p>
        </p:txBody>
      </p:sp>
    </p:spTree>
    <p:extLst>
      <p:ext uri="{BB962C8B-B14F-4D97-AF65-F5344CB8AC3E}">
        <p14:creationId xmlns:p14="http://schemas.microsoft.com/office/powerpoint/2010/main" val="17640440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10" name="Picture 9"/>
            <p:cNvPicPr>
              <a:picLocks noChangeAspect="1"/>
            </p:cNvPicPr>
            <p:nvPr/>
          </p:nvPicPr>
          <p:blipFill>
            <a:blip r:embed="rId4"/>
            <a:stretch>
              <a:fillRect/>
            </a:stretch>
          </p:blipFill>
          <p:spPr>
            <a:xfrm>
              <a:off x="8509603" y="5817820"/>
              <a:ext cx="2804346" cy="186956"/>
            </a:xfrm>
            <a:prstGeom prst="rect">
              <a:avLst/>
            </a:prstGeom>
          </p:spPr>
        </p:pic>
      </p:grpSp>
      <p:sp>
        <p:nvSpPr>
          <p:cNvPr id="3" name="Content Placeholder 2"/>
          <p:cNvSpPr>
            <a:spLocks noGrp="1"/>
          </p:cNvSpPr>
          <p:nvPr>
            <p:ph idx="1"/>
          </p:nvPr>
        </p:nvSpPr>
        <p:spPr>
          <a:xfrm>
            <a:off x="1009755" y="2040754"/>
            <a:ext cx="4283900" cy="3039180"/>
          </a:xfrm>
        </p:spPr>
        <p:txBody>
          <a:bodyPr/>
          <a:lstStyle/>
          <a:p>
            <a:r>
              <a:rPr lang="en-US" sz="1400" dirty="0"/>
              <a:t> </a:t>
            </a:r>
            <a:endParaRPr lang="en-GB" sz="1400" dirty="0"/>
          </a:p>
        </p:txBody>
      </p:sp>
      <p:pic>
        <p:nvPicPr>
          <p:cNvPr id="4" name="Picture 3" descr="ES_alllogos_colour-01.png"/>
          <p:cNvPicPr>
            <a:picLocks noChangeAspect="1"/>
          </p:cNvPicPr>
          <p:nvPr/>
        </p:nvPicPr>
        <p:blipFill rotWithShape="1">
          <a:blip r:embed="rId5" cstate="screen">
            <a:extLst>
              <a:ext uri="{28A0092B-C50C-407E-A947-70E740481C1C}">
                <a14:useLocalDpi xmlns:a14="http://schemas.microsoft.com/office/drawing/2010/main"/>
              </a:ext>
            </a:extLst>
          </a:blip>
          <a:srcRect l="9653" t="15093" r="10209" b="27991"/>
          <a:stretch/>
        </p:blipFill>
        <p:spPr>
          <a:xfrm>
            <a:off x="546913" y="398639"/>
            <a:ext cx="2604792" cy="1131025"/>
          </a:xfrm>
          <a:prstGeom prst="rect">
            <a:avLst/>
          </a:prstGeom>
        </p:spPr>
      </p:pic>
      <p:sp>
        <p:nvSpPr>
          <p:cNvPr id="2" name="Rectangle 1"/>
          <p:cNvSpPr/>
          <p:nvPr/>
        </p:nvSpPr>
        <p:spPr>
          <a:xfrm>
            <a:off x="888124" y="1997839"/>
            <a:ext cx="6096000" cy="2862322"/>
          </a:xfrm>
          <a:prstGeom prst="rect">
            <a:avLst/>
          </a:prstGeom>
        </p:spPr>
        <p:txBody>
          <a:bodyPr>
            <a:spAutoFit/>
          </a:bodyPr>
          <a:lstStyle/>
          <a:p>
            <a:r>
              <a:rPr lang="en-US" b="1" dirty="0"/>
              <a:t>Education Scotland</a:t>
            </a:r>
          </a:p>
          <a:p>
            <a:r>
              <a:rPr lang="en-US" dirty="0" err="1"/>
              <a:t>Denholm</a:t>
            </a:r>
            <a:r>
              <a:rPr lang="en-US" dirty="0"/>
              <a:t> House</a:t>
            </a:r>
            <a:endParaRPr lang="en-GB" dirty="0"/>
          </a:p>
          <a:p>
            <a:r>
              <a:rPr lang="en-US" dirty="0" err="1"/>
              <a:t>Almondvale</a:t>
            </a:r>
            <a:r>
              <a:rPr lang="en-US" dirty="0"/>
              <a:t> Business Park</a:t>
            </a:r>
            <a:endParaRPr lang="en-GB" dirty="0"/>
          </a:p>
          <a:p>
            <a:r>
              <a:rPr lang="en-US" dirty="0" err="1"/>
              <a:t>Almondvale</a:t>
            </a:r>
            <a:r>
              <a:rPr lang="en-US" dirty="0"/>
              <a:t> Way</a:t>
            </a:r>
            <a:endParaRPr lang="en-GB" dirty="0"/>
          </a:p>
          <a:p>
            <a:r>
              <a:rPr lang="en-US" dirty="0"/>
              <a:t>Livingston EH54 6GA</a:t>
            </a:r>
            <a:endParaRPr lang="en-GB" dirty="0"/>
          </a:p>
          <a:p>
            <a:endParaRPr lang="en-GB" dirty="0"/>
          </a:p>
          <a:p>
            <a:r>
              <a:rPr lang="en-US" b="1" dirty="0"/>
              <a:t>T   </a:t>
            </a:r>
            <a:r>
              <a:rPr lang="en-US" dirty="0"/>
              <a:t>+44 (0)141 282 5000</a:t>
            </a:r>
            <a:endParaRPr lang="en-GB" dirty="0"/>
          </a:p>
          <a:p>
            <a:r>
              <a:rPr lang="en-US" b="1" dirty="0"/>
              <a:t>E   </a:t>
            </a:r>
            <a:r>
              <a:rPr lang="en-US" dirty="0"/>
              <a:t>enquiries@educationscotland.gov.uk</a:t>
            </a:r>
            <a:endParaRPr lang="en-GB" dirty="0"/>
          </a:p>
          <a:p>
            <a:r>
              <a:rPr lang="en-US" dirty="0"/>
              <a:t> </a:t>
            </a:r>
            <a:endParaRPr lang="en-GB" dirty="0"/>
          </a:p>
          <a:p>
            <a:r>
              <a:rPr lang="en-US" b="1" dirty="0">
                <a:solidFill>
                  <a:srgbClr val="00ABB5"/>
                </a:solidFill>
                <a:hlinkClick r:id="rId6"/>
              </a:rPr>
              <a:t>www.educationscotland.gov.uk</a:t>
            </a:r>
            <a:r>
              <a:rPr lang="en-US" dirty="0">
                <a:solidFill>
                  <a:srgbClr val="00ABB5"/>
                </a:solidFill>
                <a:hlinkClick r:id="rId6"/>
              </a:rPr>
              <a:t> </a:t>
            </a:r>
            <a:endParaRPr lang="en-GB" dirty="0">
              <a:solidFill>
                <a:srgbClr val="00ABB5"/>
              </a:solidFill>
            </a:endParaRPr>
          </a:p>
        </p:txBody>
      </p:sp>
    </p:spTree>
    <p:extLst>
      <p:ext uri="{BB962C8B-B14F-4D97-AF65-F5344CB8AC3E}">
        <p14:creationId xmlns:p14="http://schemas.microsoft.com/office/powerpoint/2010/main" val="3282539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Title 1"/>
          <p:cNvSpPr>
            <a:spLocks noGrp="1"/>
          </p:cNvSpPr>
          <p:nvPr>
            <p:ph type="title"/>
          </p:nvPr>
        </p:nvSpPr>
        <p:spPr>
          <a:xfrm>
            <a:off x="6892119" y="2542640"/>
            <a:ext cx="4872252" cy="1056470"/>
          </a:xfrm>
        </p:spPr>
        <p:txBody>
          <a:bodyPr/>
          <a:lstStyle/>
          <a:p>
            <a:pPr algn="ctr"/>
            <a:r>
              <a:rPr lang="en-GB" dirty="0" smtClean="0"/>
              <a:t>Which of these reflect best the rationale for securing a high-quality learning environment for children.</a:t>
            </a:r>
            <a:br>
              <a:rPr lang="en-GB" dirty="0" smtClean="0"/>
            </a:br>
            <a:r>
              <a:rPr lang="en-GB" dirty="0"/>
              <a:t/>
            </a:r>
            <a:br>
              <a:rPr lang="en-GB" dirty="0"/>
            </a:br>
            <a:r>
              <a:rPr lang="en-GB" dirty="0" smtClean="0"/>
              <a:t>Why?</a:t>
            </a:r>
            <a:endParaRPr lang="en-GB" dirty="0">
              <a:solidFill>
                <a:srgbClr val="00ABB5"/>
              </a:solidFill>
            </a:endParaRPr>
          </a:p>
        </p:txBody>
      </p:sp>
      <p:sp>
        <p:nvSpPr>
          <p:cNvPr id="9" name="Rounded Rectangle 8"/>
          <p:cNvSpPr/>
          <p:nvPr/>
        </p:nvSpPr>
        <p:spPr>
          <a:xfrm>
            <a:off x="204462" y="243594"/>
            <a:ext cx="6441998" cy="1612502"/>
          </a:xfrm>
          <a:prstGeom prst="roundRect">
            <a:avLst/>
          </a:prstGeom>
          <a:solidFill>
            <a:schemeClr val="bg1"/>
          </a:solidFill>
          <a:ln>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lumMod val="75000"/>
                    <a:lumOff val="25000"/>
                  </a:schemeClr>
                </a:solidFill>
              </a:rPr>
              <a:t>‘…more than simply </a:t>
            </a:r>
            <a:r>
              <a:rPr lang="en-GB" sz="2200" dirty="0">
                <a:solidFill>
                  <a:schemeClr val="tx1">
                    <a:lumMod val="75000"/>
                    <a:lumOff val="25000"/>
                  </a:schemeClr>
                </a:solidFill>
              </a:rPr>
              <a:t>the planned space in the setting; it is everything that is </a:t>
            </a:r>
            <a:r>
              <a:rPr lang="en-GB" sz="2200" dirty="0" smtClean="0">
                <a:solidFill>
                  <a:schemeClr val="tx1">
                    <a:lumMod val="75000"/>
                    <a:lumOff val="25000"/>
                  </a:schemeClr>
                </a:solidFill>
              </a:rPr>
              <a:t>encountered from </a:t>
            </a:r>
            <a:r>
              <a:rPr lang="en-GB" sz="2200" dirty="0">
                <a:solidFill>
                  <a:schemeClr val="tx1">
                    <a:lumMod val="75000"/>
                    <a:lumOff val="25000"/>
                  </a:schemeClr>
                </a:solidFill>
              </a:rPr>
              <a:t>the point of entry to the setting to the point of departure</a:t>
            </a:r>
            <a:r>
              <a:rPr lang="en-GB" sz="2200" dirty="0" smtClean="0">
                <a:solidFill>
                  <a:schemeClr val="tx1">
                    <a:lumMod val="75000"/>
                    <a:lumOff val="25000"/>
                  </a:schemeClr>
                </a:solidFill>
              </a:rPr>
              <a:t>’.</a:t>
            </a:r>
          </a:p>
        </p:txBody>
      </p:sp>
      <p:sp>
        <p:nvSpPr>
          <p:cNvPr id="2" name="Rectangle 1"/>
          <p:cNvSpPr/>
          <p:nvPr/>
        </p:nvSpPr>
        <p:spPr>
          <a:xfrm>
            <a:off x="3944168" y="1856096"/>
            <a:ext cx="2702292" cy="307777"/>
          </a:xfrm>
          <a:prstGeom prst="rect">
            <a:avLst/>
          </a:prstGeom>
        </p:spPr>
        <p:txBody>
          <a:bodyPr wrap="square">
            <a:spAutoFit/>
          </a:bodyPr>
          <a:lstStyle/>
          <a:p>
            <a:r>
              <a:rPr lang="en-GB" sz="1400" i="1" dirty="0"/>
              <a:t>Abbot, L. &amp; Langston, A. </a:t>
            </a:r>
            <a:r>
              <a:rPr lang="en-GB" sz="1400" i="1" dirty="0" smtClean="0"/>
              <a:t>(2004) </a:t>
            </a:r>
            <a:endParaRPr lang="en-GB" sz="1400" i="1" dirty="0"/>
          </a:p>
        </p:txBody>
      </p:sp>
      <p:sp>
        <p:nvSpPr>
          <p:cNvPr id="17" name="Rounded Rectangle 16"/>
          <p:cNvSpPr/>
          <p:nvPr/>
        </p:nvSpPr>
        <p:spPr>
          <a:xfrm>
            <a:off x="259036" y="3744913"/>
            <a:ext cx="6441998" cy="2049941"/>
          </a:xfrm>
          <a:prstGeom prst="roundRect">
            <a:avLst/>
          </a:prstGeom>
          <a:solidFill>
            <a:schemeClr val="bg1"/>
          </a:solidFill>
          <a:ln>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smtClean="0">
                <a:solidFill>
                  <a:schemeClr val="tx1">
                    <a:lumMod val="75000"/>
                    <a:lumOff val="25000"/>
                  </a:schemeClr>
                </a:solidFill>
              </a:rPr>
              <a:t>‘Richness</a:t>
            </a:r>
            <a:r>
              <a:rPr lang="en-GB" sz="2200" dirty="0">
                <a:solidFill>
                  <a:schemeClr val="tx1">
                    <a:lumMod val="75000"/>
                    <a:lumOff val="25000"/>
                  </a:schemeClr>
                </a:solidFill>
              </a:rPr>
              <a:t>’ of the environment can be </a:t>
            </a:r>
          </a:p>
          <a:p>
            <a:r>
              <a:rPr lang="en-GB" sz="2200" dirty="0">
                <a:solidFill>
                  <a:schemeClr val="tx1">
                    <a:lumMod val="75000"/>
                    <a:lumOff val="25000"/>
                  </a:schemeClr>
                </a:solidFill>
              </a:rPr>
              <a:t>tested through two </a:t>
            </a:r>
            <a:r>
              <a:rPr lang="en-GB" sz="2200" dirty="0" smtClean="0">
                <a:solidFill>
                  <a:schemeClr val="tx1">
                    <a:lumMod val="75000"/>
                    <a:lumOff val="25000"/>
                  </a:schemeClr>
                </a:solidFill>
              </a:rPr>
              <a:t>principles:</a:t>
            </a:r>
          </a:p>
          <a:p>
            <a:pPr marL="342900" indent="-342900">
              <a:buFont typeface="Arial" pitchFamily="34" charset="0"/>
              <a:buChar char="•"/>
            </a:pPr>
            <a:r>
              <a:rPr lang="en-GB" sz="2200" b="1" dirty="0" smtClean="0">
                <a:solidFill>
                  <a:schemeClr val="tx1">
                    <a:lumMod val="75000"/>
                    <a:lumOff val="25000"/>
                  </a:schemeClr>
                </a:solidFill>
              </a:rPr>
              <a:t>Diversity</a:t>
            </a:r>
            <a:r>
              <a:rPr lang="en-GB" sz="2200" dirty="0" smtClean="0">
                <a:solidFill>
                  <a:schemeClr val="tx1">
                    <a:lumMod val="75000"/>
                    <a:lumOff val="25000"/>
                  </a:schemeClr>
                </a:solidFill>
              </a:rPr>
              <a:t> - how </a:t>
            </a:r>
            <a:r>
              <a:rPr lang="en-GB" sz="2200" dirty="0">
                <a:solidFill>
                  <a:schemeClr val="tx1">
                    <a:lumMod val="75000"/>
                    <a:lumOff val="25000"/>
                  </a:schemeClr>
                </a:solidFill>
              </a:rPr>
              <a:t>broad is the horizon of </a:t>
            </a:r>
            <a:r>
              <a:rPr lang="en-GB" sz="2200" dirty="0" smtClean="0">
                <a:solidFill>
                  <a:schemeClr val="tx1">
                    <a:lumMod val="75000"/>
                    <a:lumOff val="25000"/>
                  </a:schemeClr>
                </a:solidFill>
              </a:rPr>
              <a:t> possible </a:t>
            </a:r>
            <a:r>
              <a:rPr lang="en-GB" sz="2200" dirty="0">
                <a:solidFill>
                  <a:schemeClr val="tx1">
                    <a:lumMod val="75000"/>
                    <a:lumOff val="25000"/>
                  </a:schemeClr>
                </a:solidFill>
              </a:rPr>
              <a:t>experiences</a:t>
            </a:r>
            <a:r>
              <a:rPr lang="en-GB" sz="2200" dirty="0" smtClean="0">
                <a:solidFill>
                  <a:schemeClr val="tx1">
                    <a:lumMod val="75000"/>
                    <a:lumOff val="25000"/>
                  </a:schemeClr>
                </a:solidFill>
              </a:rPr>
              <a:t>?; and,</a:t>
            </a:r>
          </a:p>
          <a:p>
            <a:pPr marL="342900" indent="-342900">
              <a:buFont typeface="Arial" pitchFamily="34" charset="0"/>
              <a:buChar char="•"/>
            </a:pPr>
            <a:r>
              <a:rPr lang="en-GB" sz="2200" b="1" dirty="0" smtClean="0">
                <a:solidFill>
                  <a:schemeClr val="tx1">
                    <a:lumMod val="75000"/>
                    <a:lumOff val="25000"/>
                  </a:schemeClr>
                </a:solidFill>
              </a:rPr>
              <a:t>Depth</a:t>
            </a:r>
            <a:r>
              <a:rPr lang="en-GB" sz="2200" dirty="0" smtClean="0">
                <a:solidFill>
                  <a:schemeClr val="tx1">
                    <a:lumMod val="75000"/>
                    <a:lumOff val="25000"/>
                  </a:schemeClr>
                </a:solidFill>
              </a:rPr>
              <a:t> - how </a:t>
            </a:r>
            <a:r>
              <a:rPr lang="en-GB" sz="2200" dirty="0">
                <a:solidFill>
                  <a:schemeClr val="tx1">
                    <a:lumMod val="75000"/>
                    <a:lumOff val="25000"/>
                  </a:schemeClr>
                </a:solidFill>
              </a:rPr>
              <a:t>much is there to be discovered</a:t>
            </a:r>
            <a:r>
              <a:rPr lang="en-GB" sz="2200" dirty="0" smtClean="0">
                <a:solidFill>
                  <a:schemeClr val="tx1">
                    <a:lumMod val="75000"/>
                    <a:lumOff val="25000"/>
                  </a:schemeClr>
                </a:solidFill>
              </a:rPr>
              <a:t>?</a:t>
            </a:r>
            <a:endParaRPr lang="en-GB" sz="2200" dirty="0">
              <a:solidFill>
                <a:schemeClr val="tx1">
                  <a:lumMod val="75000"/>
                  <a:lumOff val="25000"/>
                </a:schemeClr>
              </a:solidFill>
            </a:endParaRPr>
          </a:p>
        </p:txBody>
      </p:sp>
      <p:sp>
        <p:nvSpPr>
          <p:cNvPr id="4" name="Rectangle 3"/>
          <p:cNvSpPr/>
          <p:nvPr/>
        </p:nvSpPr>
        <p:spPr>
          <a:xfrm>
            <a:off x="4757873" y="5838987"/>
            <a:ext cx="1943161" cy="307777"/>
          </a:xfrm>
          <a:prstGeom prst="rect">
            <a:avLst/>
          </a:prstGeom>
        </p:spPr>
        <p:txBody>
          <a:bodyPr wrap="none">
            <a:spAutoFit/>
          </a:bodyPr>
          <a:lstStyle/>
          <a:p>
            <a:r>
              <a:rPr lang="en-GB" sz="1400" i="1" dirty="0" err="1"/>
              <a:t>Laevers</a:t>
            </a:r>
            <a:r>
              <a:rPr lang="en-GB" sz="1400" i="1" dirty="0"/>
              <a:t> (2005, p. </a:t>
            </a:r>
            <a:r>
              <a:rPr lang="en-GB" sz="1400" i="1" dirty="0" smtClean="0"/>
              <a:t>22)</a:t>
            </a:r>
            <a:endParaRPr lang="en-GB" sz="1400" i="1" dirty="0"/>
          </a:p>
        </p:txBody>
      </p:sp>
      <p:sp>
        <p:nvSpPr>
          <p:cNvPr id="12" name="Rounded Rectangle 11"/>
          <p:cNvSpPr/>
          <p:nvPr/>
        </p:nvSpPr>
        <p:spPr>
          <a:xfrm>
            <a:off x="204462" y="2262645"/>
            <a:ext cx="6441998" cy="1139571"/>
          </a:xfrm>
          <a:prstGeom prst="roundRect">
            <a:avLst/>
          </a:prstGeom>
          <a:solidFill>
            <a:schemeClr val="bg1"/>
          </a:solidFill>
          <a:ln>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ABB5"/>
              </a:buClr>
            </a:pPr>
            <a:r>
              <a:rPr lang="en-GB" sz="2200" dirty="0" smtClean="0">
                <a:solidFill>
                  <a:schemeClr val="tx1">
                    <a:lumMod val="75000"/>
                    <a:lumOff val="25000"/>
                  </a:schemeClr>
                </a:solidFill>
              </a:rPr>
              <a:t>“Early </a:t>
            </a:r>
            <a:r>
              <a:rPr lang="en-GB" sz="2200" dirty="0">
                <a:solidFill>
                  <a:schemeClr val="tx1">
                    <a:lumMod val="75000"/>
                    <a:lumOff val="25000"/>
                  </a:schemeClr>
                </a:solidFill>
              </a:rPr>
              <a:t>childhood environments </a:t>
            </a:r>
            <a:r>
              <a:rPr lang="en-GB" sz="2200" dirty="0" smtClean="0">
                <a:solidFill>
                  <a:schemeClr val="tx1">
                    <a:lumMod val="75000"/>
                    <a:lumOff val="25000"/>
                  </a:schemeClr>
                </a:solidFill>
              </a:rPr>
              <a:t>should be </a:t>
            </a:r>
            <a:r>
              <a:rPr lang="en-GB" sz="2200" dirty="0">
                <a:solidFill>
                  <a:schemeClr val="tx1">
                    <a:lumMod val="75000"/>
                    <a:lumOff val="25000"/>
                  </a:schemeClr>
                </a:solidFill>
              </a:rPr>
              <a:t>inviting and cultivate children’s </a:t>
            </a:r>
            <a:r>
              <a:rPr lang="en-GB" sz="2200" dirty="0" smtClean="0">
                <a:solidFill>
                  <a:schemeClr val="tx1">
                    <a:lumMod val="75000"/>
                    <a:lumOff val="25000"/>
                  </a:schemeClr>
                </a:solidFill>
              </a:rPr>
              <a:t>curiosity</a:t>
            </a:r>
            <a:r>
              <a:rPr lang="en-GB" sz="2200" dirty="0">
                <a:solidFill>
                  <a:schemeClr val="tx1">
                    <a:lumMod val="75000"/>
                    <a:lumOff val="25000"/>
                  </a:schemeClr>
                </a:solidFill>
              </a:rPr>
              <a:t>, wonder and imagination</a:t>
            </a:r>
            <a:r>
              <a:rPr lang="en-GB" sz="2200" dirty="0" smtClean="0">
                <a:solidFill>
                  <a:schemeClr val="tx1">
                    <a:lumMod val="75000"/>
                    <a:lumOff val="25000"/>
                  </a:schemeClr>
                </a:solidFill>
              </a:rPr>
              <a:t>.”</a:t>
            </a:r>
            <a:endParaRPr lang="en-GB" sz="2000" dirty="0" smtClean="0">
              <a:solidFill>
                <a:schemeClr val="tx1">
                  <a:lumMod val="75000"/>
                  <a:lumOff val="25000"/>
                </a:schemeClr>
              </a:solidFill>
            </a:endParaRPr>
          </a:p>
        </p:txBody>
      </p:sp>
      <p:sp>
        <p:nvSpPr>
          <p:cNvPr id="14" name="Rectangle 13"/>
          <p:cNvSpPr/>
          <p:nvPr/>
        </p:nvSpPr>
        <p:spPr>
          <a:xfrm>
            <a:off x="4546284" y="3382947"/>
            <a:ext cx="2100176" cy="307777"/>
          </a:xfrm>
          <a:prstGeom prst="rect">
            <a:avLst/>
          </a:prstGeom>
        </p:spPr>
        <p:txBody>
          <a:bodyPr wrap="square">
            <a:spAutoFit/>
          </a:bodyPr>
          <a:lstStyle/>
          <a:p>
            <a:r>
              <a:rPr lang="en-GB" sz="1400" i="1" dirty="0" smtClean="0"/>
              <a:t>Curtis and Carter (2003)</a:t>
            </a:r>
            <a:endParaRPr lang="en-GB" sz="1400" i="1" dirty="0"/>
          </a:p>
        </p:txBody>
      </p:sp>
    </p:spTree>
    <p:extLst>
      <p:ext uri="{BB962C8B-B14F-4D97-AF65-F5344CB8AC3E}">
        <p14:creationId xmlns:p14="http://schemas.microsoft.com/office/powerpoint/2010/main" val="200946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2" grpId="0"/>
      <p:bldP spid="17" grpId="0" animBg="1"/>
      <p:bldP spid="4" grpId="0"/>
      <p:bldP spid="12"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Importance and purpose</a:t>
            </a:r>
            <a:br>
              <a:rPr lang="en-GB" dirty="0" smtClean="0">
                <a:solidFill>
                  <a:srgbClr val="00ABB5"/>
                </a:solidFill>
              </a:rPr>
            </a:br>
            <a:r>
              <a:rPr lang="en-GB" sz="1800" dirty="0" smtClean="0"/>
              <a:t>Why is the environment so important?</a:t>
            </a:r>
            <a:endParaRPr lang="en-GB" sz="1800"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sp>
        <p:nvSpPr>
          <p:cNvPr id="5" name="Rectangle 4"/>
          <p:cNvSpPr/>
          <p:nvPr/>
        </p:nvSpPr>
        <p:spPr>
          <a:xfrm>
            <a:off x="503240" y="3634818"/>
            <a:ext cx="5592760" cy="2308324"/>
          </a:xfrm>
          <a:prstGeom prst="rect">
            <a:avLst/>
          </a:prstGeom>
        </p:spPr>
        <p:txBody>
          <a:bodyPr wrap="square">
            <a:spAutoFit/>
          </a:bodyPr>
          <a:lstStyle/>
          <a:p>
            <a:r>
              <a:rPr lang="en-GB" dirty="0" smtClean="0">
                <a:solidFill>
                  <a:schemeClr val="tx1">
                    <a:lumMod val="65000"/>
                    <a:lumOff val="35000"/>
                  </a:schemeClr>
                </a:solidFill>
              </a:rPr>
              <a:t>“The </a:t>
            </a:r>
            <a:r>
              <a:rPr lang="en-GB" dirty="0">
                <a:solidFill>
                  <a:schemeClr val="tx1">
                    <a:lumMod val="65000"/>
                    <a:lumOff val="35000"/>
                  </a:schemeClr>
                </a:solidFill>
              </a:rPr>
              <a:t>learning environment – both indoors and outdoors – </a:t>
            </a:r>
            <a:r>
              <a:rPr lang="en-GB" b="1" dirty="0">
                <a:solidFill>
                  <a:schemeClr val="tx1">
                    <a:lumMod val="65000"/>
                    <a:lumOff val="35000"/>
                  </a:schemeClr>
                </a:solidFill>
              </a:rPr>
              <a:t>needs </a:t>
            </a:r>
            <a:r>
              <a:rPr lang="en-GB" b="1" dirty="0" smtClean="0">
                <a:solidFill>
                  <a:schemeClr val="tx1">
                    <a:lumMod val="65000"/>
                    <a:lumOff val="35000"/>
                  </a:schemeClr>
                </a:solidFill>
              </a:rPr>
              <a:t>to provide </a:t>
            </a:r>
            <a:r>
              <a:rPr lang="en-GB" b="1" dirty="0">
                <a:solidFill>
                  <a:schemeClr val="tx1">
                    <a:lumMod val="65000"/>
                    <a:lumOff val="35000"/>
                  </a:schemeClr>
                </a:solidFill>
              </a:rPr>
              <a:t>challenge and opportunity to explore exciting learning </a:t>
            </a:r>
            <a:r>
              <a:rPr lang="en-GB" b="1" dirty="0" smtClean="0">
                <a:solidFill>
                  <a:schemeClr val="tx1">
                    <a:lumMod val="65000"/>
                    <a:lumOff val="35000"/>
                  </a:schemeClr>
                </a:solidFill>
              </a:rPr>
              <a:t>possibilities</a:t>
            </a:r>
            <a:r>
              <a:rPr lang="en-GB" dirty="0" smtClean="0">
                <a:solidFill>
                  <a:schemeClr val="tx1">
                    <a:lumMod val="65000"/>
                    <a:lumOff val="35000"/>
                  </a:schemeClr>
                </a:solidFill>
              </a:rPr>
              <a:t>. All </a:t>
            </a:r>
            <a:r>
              <a:rPr lang="en-GB" dirty="0">
                <a:solidFill>
                  <a:schemeClr val="tx1">
                    <a:lumMod val="65000"/>
                    <a:lumOff val="35000"/>
                  </a:schemeClr>
                </a:solidFill>
              </a:rPr>
              <a:t>early </a:t>
            </a:r>
            <a:r>
              <a:rPr lang="en-GB" dirty="0" smtClean="0">
                <a:solidFill>
                  <a:schemeClr val="tx1">
                    <a:lumMod val="65000"/>
                    <a:lumOff val="35000"/>
                  </a:schemeClr>
                </a:solidFill>
              </a:rPr>
              <a:t>years settings </a:t>
            </a:r>
            <a:r>
              <a:rPr lang="en-GB" dirty="0">
                <a:solidFill>
                  <a:schemeClr val="tx1">
                    <a:lumMod val="65000"/>
                    <a:lumOff val="35000"/>
                  </a:schemeClr>
                </a:solidFill>
              </a:rPr>
              <a:t>need to provide </a:t>
            </a:r>
            <a:r>
              <a:rPr lang="en-GB" b="1" dirty="0">
                <a:solidFill>
                  <a:schemeClr val="tx1">
                    <a:lumMod val="65000"/>
                    <a:lumOff val="35000"/>
                  </a:schemeClr>
                </a:solidFill>
              </a:rPr>
              <a:t>flexible and stimulating environments</a:t>
            </a:r>
            <a:r>
              <a:rPr lang="en-GB" dirty="0">
                <a:solidFill>
                  <a:schemeClr val="tx1">
                    <a:lumMod val="65000"/>
                    <a:lumOff val="35000"/>
                  </a:schemeClr>
                </a:solidFill>
              </a:rPr>
              <a:t> to </a:t>
            </a:r>
            <a:r>
              <a:rPr lang="en-GB" dirty="0" smtClean="0">
                <a:solidFill>
                  <a:schemeClr val="tx1">
                    <a:lumMod val="65000"/>
                    <a:lumOff val="35000"/>
                  </a:schemeClr>
                </a:solidFill>
              </a:rPr>
              <a:t>fully engage </a:t>
            </a:r>
            <a:r>
              <a:rPr lang="en-GB" dirty="0">
                <a:solidFill>
                  <a:schemeClr val="tx1">
                    <a:lumMod val="65000"/>
                    <a:lumOff val="35000"/>
                  </a:schemeClr>
                </a:solidFill>
              </a:rPr>
              <a:t>children in </a:t>
            </a:r>
            <a:r>
              <a:rPr lang="en-GB" dirty="0" smtClean="0">
                <a:solidFill>
                  <a:schemeClr val="tx1">
                    <a:lumMod val="65000"/>
                    <a:lumOff val="35000"/>
                  </a:schemeClr>
                </a:solidFill>
              </a:rPr>
              <a:t>their learning</a:t>
            </a:r>
            <a:r>
              <a:rPr lang="en-GB" dirty="0">
                <a:solidFill>
                  <a:schemeClr val="tx1">
                    <a:lumMod val="65000"/>
                    <a:lumOff val="35000"/>
                  </a:schemeClr>
                </a:solidFill>
              </a:rPr>
              <a:t>. At all stages this requires activities, space and resources to be well planned </a:t>
            </a:r>
            <a:r>
              <a:rPr lang="en-GB" dirty="0" smtClean="0">
                <a:solidFill>
                  <a:schemeClr val="tx1">
                    <a:lumMod val="65000"/>
                    <a:lumOff val="35000"/>
                  </a:schemeClr>
                </a:solidFill>
              </a:rPr>
              <a:t>and organised.”</a:t>
            </a:r>
          </a:p>
        </p:txBody>
      </p:sp>
      <p:sp>
        <p:nvSpPr>
          <p:cNvPr id="9" name="Rectangle 8"/>
          <p:cNvSpPr/>
          <p:nvPr/>
        </p:nvSpPr>
        <p:spPr>
          <a:xfrm>
            <a:off x="503240" y="1423381"/>
            <a:ext cx="5909702" cy="1754326"/>
          </a:xfrm>
          <a:prstGeom prst="rect">
            <a:avLst/>
          </a:prstGeom>
        </p:spPr>
        <p:txBody>
          <a:bodyPr wrap="square">
            <a:spAutoFit/>
          </a:bodyPr>
          <a:lstStyle/>
          <a:p>
            <a:r>
              <a:rPr lang="en-GB" dirty="0" smtClean="0">
                <a:solidFill>
                  <a:schemeClr val="tx1">
                    <a:lumMod val="65000"/>
                    <a:lumOff val="35000"/>
                  </a:schemeClr>
                </a:solidFill>
              </a:rPr>
              <a:t>“…</a:t>
            </a:r>
            <a:r>
              <a:rPr lang="en-GB" b="1" dirty="0" smtClean="0">
                <a:solidFill>
                  <a:schemeClr val="tx1">
                    <a:lumMod val="65000"/>
                    <a:lumOff val="35000"/>
                  </a:schemeClr>
                </a:solidFill>
              </a:rPr>
              <a:t>children </a:t>
            </a:r>
            <a:r>
              <a:rPr lang="en-GB" b="1" dirty="0">
                <a:solidFill>
                  <a:schemeClr val="tx1">
                    <a:lumMod val="65000"/>
                    <a:lumOff val="35000"/>
                  </a:schemeClr>
                </a:solidFill>
              </a:rPr>
              <a:t>learn through play</a:t>
            </a:r>
            <a:r>
              <a:rPr lang="en-GB" dirty="0">
                <a:solidFill>
                  <a:schemeClr val="tx1">
                    <a:lumMod val="65000"/>
                    <a:lumOff val="35000"/>
                  </a:schemeClr>
                </a:solidFill>
              </a:rPr>
              <a:t>, either in play chosen or initiated by </a:t>
            </a:r>
            <a:r>
              <a:rPr lang="en-GB" dirty="0" smtClean="0">
                <a:solidFill>
                  <a:schemeClr val="tx1">
                    <a:lumMod val="65000"/>
                    <a:lumOff val="35000"/>
                  </a:schemeClr>
                </a:solidFill>
              </a:rPr>
              <a:t>the child </a:t>
            </a:r>
            <a:r>
              <a:rPr lang="en-GB" dirty="0">
                <a:solidFill>
                  <a:schemeClr val="tx1">
                    <a:lumMod val="65000"/>
                    <a:lumOff val="35000"/>
                  </a:schemeClr>
                </a:solidFill>
              </a:rPr>
              <a:t>or in play activities or experiences planned by staff. Children play for much </a:t>
            </a:r>
            <a:r>
              <a:rPr lang="en-GB" dirty="0" smtClean="0">
                <a:solidFill>
                  <a:schemeClr val="tx1">
                    <a:lumMod val="65000"/>
                    <a:lumOff val="35000"/>
                  </a:schemeClr>
                </a:solidFill>
              </a:rPr>
              <a:t>of the </a:t>
            </a:r>
            <a:r>
              <a:rPr lang="en-GB" dirty="0">
                <a:solidFill>
                  <a:schemeClr val="tx1">
                    <a:lumMod val="65000"/>
                    <a:lumOff val="35000"/>
                  </a:schemeClr>
                </a:solidFill>
              </a:rPr>
              <a:t>session in small groups, are free to move about and talk during play and </a:t>
            </a:r>
            <a:r>
              <a:rPr lang="en-GB" dirty="0" smtClean="0">
                <a:solidFill>
                  <a:schemeClr val="tx1">
                    <a:lumMod val="65000"/>
                    <a:lumOff val="35000"/>
                  </a:schemeClr>
                </a:solidFill>
              </a:rPr>
              <a:t>have high </a:t>
            </a:r>
            <a:r>
              <a:rPr lang="en-GB" dirty="0">
                <a:solidFill>
                  <a:schemeClr val="tx1">
                    <a:lumMod val="65000"/>
                    <a:lumOff val="35000"/>
                  </a:schemeClr>
                </a:solidFill>
              </a:rPr>
              <a:t>levels of adult support available for their emotional and learning needs</a:t>
            </a:r>
            <a:r>
              <a:rPr lang="en-GB" dirty="0" smtClean="0">
                <a:solidFill>
                  <a:schemeClr val="tx1">
                    <a:lumMod val="65000"/>
                    <a:lumOff val="35000"/>
                  </a:schemeClr>
                </a:solidFill>
              </a:rPr>
              <a:t>.”</a:t>
            </a:r>
            <a:endParaRPr lang="en-GB" dirty="0">
              <a:solidFill>
                <a:schemeClr val="tx1">
                  <a:lumMod val="65000"/>
                  <a:lumOff val="35000"/>
                </a:schemeClr>
              </a:solidFill>
            </a:endParaRPr>
          </a:p>
        </p:txBody>
      </p:sp>
      <p:pic>
        <p:nvPicPr>
          <p:cNvPr id="7" name="Picture 6"/>
          <p:cNvPicPr>
            <a:picLocks noChangeAspect="1"/>
          </p:cNvPicPr>
          <p:nvPr/>
        </p:nvPicPr>
        <p:blipFill rotWithShape="1">
          <a:blip r:embed="rId4"/>
          <a:srcRect l="23560" t="23657" r="26010" b="31599"/>
          <a:stretch/>
        </p:blipFill>
        <p:spPr>
          <a:xfrm>
            <a:off x="-46348" y="5828876"/>
            <a:ext cx="12303237" cy="1045598"/>
          </a:xfrm>
          <a:prstGeom prst="rect">
            <a:avLst/>
          </a:prstGeom>
        </p:spPr>
      </p:pic>
      <p:sp>
        <p:nvSpPr>
          <p:cNvPr id="3" name="Rectangle 2"/>
          <p:cNvSpPr/>
          <p:nvPr/>
        </p:nvSpPr>
        <p:spPr>
          <a:xfrm>
            <a:off x="503240" y="3177707"/>
            <a:ext cx="6096000" cy="307777"/>
          </a:xfrm>
          <a:prstGeom prst="rect">
            <a:avLst/>
          </a:prstGeom>
        </p:spPr>
        <p:txBody>
          <a:bodyPr>
            <a:spAutoFit/>
          </a:bodyPr>
          <a:lstStyle/>
          <a:p>
            <a:pPr algn="r"/>
            <a:r>
              <a:rPr lang="en-GB" sz="1400" b="1" dirty="0">
                <a:solidFill>
                  <a:schemeClr val="tx1">
                    <a:lumMod val="65000"/>
                    <a:lumOff val="35000"/>
                  </a:schemeClr>
                </a:solidFill>
              </a:rPr>
              <a:t>Building the curriculum, 2: </a:t>
            </a:r>
            <a:r>
              <a:rPr lang="en-GB" sz="1400" b="1" i="1" dirty="0" smtClean="0">
                <a:solidFill>
                  <a:schemeClr val="tx1">
                    <a:lumMod val="65000"/>
                    <a:lumOff val="35000"/>
                  </a:schemeClr>
                </a:solidFill>
              </a:rPr>
              <a:t>Active </a:t>
            </a:r>
            <a:r>
              <a:rPr lang="en-GB" sz="1400" b="1" i="1" dirty="0">
                <a:solidFill>
                  <a:schemeClr val="tx1">
                    <a:lumMod val="65000"/>
                    <a:lumOff val="35000"/>
                  </a:schemeClr>
                </a:solidFill>
              </a:rPr>
              <a:t>learning in the early </a:t>
            </a:r>
            <a:r>
              <a:rPr lang="en-GB" sz="1400" b="1" i="1" dirty="0" smtClean="0">
                <a:solidFill>
                  <a:schemeClr val="tx1">
                    <a:lumMod val="65000"/>
                    <a:lumOff val="35000"/>
                  </a:schemeClr>
                </a:solidFill>
              </a:rPr>
              <a:t>years</a:t>
            </a:r>
            <a:endParaRPr lang="en-GB" sz="1400" b="1" dirty="0">
              <a:solidFill>
                <a:schemeClr val="tx1">
                  <a:lumMod val="65000"/>
                  <a:lumOff val="35000"/>
                </a:schemeClr>
              </a:solidFill>
            </a:endParaRPr>
          </a:p>
        </p:txBody>
      </p:sp>
      <p:sp>
        <p:nvSpPr>
          <p:cNvPr id="11" name="Rectangle 10"/>
          <p:cNvSpPr/>
          <p:nvPr/>
        </p:nvSpPr>
        <p:spPr>
          <a:xfrm>
            <a:off x="583621" y="5943142"/>
            <a:ext cx="6096000" cy="307777"/>
          </a:xfrm>
          <a:prstGeom prst="rect">
            <a:avLst/>
          </a:prstGeom>
        </p:spPr>
        <p:txBody>
          <a:bodyPr>
            <a:spAutoFit/>
          </a:bodyPr>
          <a:lstStyle/>
          <a:p>
            <a:pPr algn="r"/>
            <a:r>
              <a:rPr lang="en-GB" sz="1400" b="1" dirty="0">
                <a:solidFill>
                  <a:schemeClr val="tx1">
                    <a:lumMod val="65000"/>
                    <a:lumOff val="35000"/>
                  </a:schemeClr>
                </a:solidFill>
              </a:rPr>
              <a:t>Building the curriculum, 2: </a:t>
            </a:r>
            <a:r>
              <a:rPr lang="en-GB" sz="1400" b="1" i="1" dirty="0" smtClean="0">
                <a:solidFill>
                  <a:schemeClr val="tx1">
                    <a:lumMod val="65000"/>
                    <a:lumOff val="35000"/>
                  </a:schemeClr>
                </a:solidFill>
              </a:rPr>
              <a:t>Active </a:t>
            </a:r>
            <a:r>
              <a:rPr lang="en-GB" sz="1400" b="1" i="1" dirty="0">
                <a:solidFill>
                  <a:schemeClr val="tx1">
                    <a:lumMod val="65000"/>
                    <a:lumOff val="35000"/>
                  </a:schemeClr>
                </a:solidFill>
              </a:rPr>
              <a:t>learning in the early </a:t>
            </a:r>
            <a:r>
              <a:rPr lang="en-GB" sz="1400" b="1" i="1" dirty="0" smtClean="0">
                <a:solidFill>
                  <a:schemeClr val="tx1">
                    <a:lumMod val="65000"/>
                    <a:lumOff val="35000"/>
                  </a:schemeClr>
                </a:solidFill>
              </a:rPr>
              <a:t>years</a:t>
            </a:r>
            <a:endParaRPr lang="en-GB" sz="1400" b="1" dirty="0">
              <a:solidFill>
                <a:schemeClr val="tx1">
                  <a:lumMod val="65000"/>
                  <a:lumOff val="35000"/>
                </a:scheme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79621" y="1504950"/>
            <a:ext cx="5124450" cy="3848100"/>
          </a:xfrm>
          <a:prstGeom prst="rect">
            <a:avLst/>
          </a:prstGeom>
        </p:spPr>
      </p:pic>
    </p:spTree>
    <p:extLst>
      <p:ext uri="{BB962C8B-B14F-4D97-AF65-F5344CB8AC3E}">
        <p14:creationId xmlns:p14="http://schemas.microsoft.com/office/powerpoint/2010/main" val="416720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6652" y="416119"/>
            <a:ext cx="3836935" cy="5755403"/>
          </a:xfrm>
          <a:prstGeom prst="rect">
            <a:avLst/>
          </a:prstGeom>
        </p:spPr>
      </p:pic>
      <p:pic>
        <p:nvPicPr>
          <p:cNvPr id="10" name="Picture 9"/>
          <p:cNvPicPr>
            <a:picLocks noChangeAspect="1"/>
          </p:cNvPicPr>
          <p:nvPr/>
        </p:nvPicPr>
        <p:blipFill rotWithShape="1">
          <a:blip r:embed="rId5"/>
          <a:srcRect l="23560" t="23657" r="26010" b="31599"/>
          <a:stretch/>
        </p:blipFill>
        <p:spPr>
          <a:xfrm>
            <a:off x="-30480" y="5842882"/>
            <a:ext cx="12303237" cy="1045598"/>
          </a:xfrm>
          <a:prstGeom prst="rect">
            <a:avLst/>
          </a:prstGeom>
        </p:spPr>
      </p:pic>
      <p:pic>
        <p:nvPicPr>
          <p:cNvPr id="11" name="Picture 10"/>
          <p:cNvPicPr>
            <a:picLocks noChangeAspect="1"/>
          </p:cNvPicPr>
          <p:nvPr/>
        </p:nvPicPr>
        <p:blipFill>
          <a:blip r:embed="rId3"/>
          <a:stretch>
            <a:fillRect/>
          </a:stretch>
        </p:blipFill>
        <p:spPr>
          <a:xfrm>
            <a:off x="8782513" y="6526480"/>
            <a:ext cx="2804346" cy="186956"/>
          </a:xfrm>
          <a:prstGeom prst="rect">
            <a:avLst/>
          </a:prstGeom>
        </p:spPr>
      </p:pic>
      <p:sp>
        <p:nvSpPr>
          <p:cNvPr id="3" name="Rounded Rectangle 2"/>
          <p:cNvSpPr/>
          <p:nvPr/>
        </p:nvSpPr>
        <p:spPr>
          <a:xfrm>
            <a:off x="335280" y="1117780"/>
            <a:ext cx="7193280" cy="701040"/>
          </a:xfrm>
          <a:prstGeom prst="roundRect">
            <a:avLst/>
          </a:prstGeom>
          <a:noFill/>
          <a:ln w="3810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75000"/>
                    <a:lumOff val="25000"/>
                  </a:schemeClr>
                </a:solidFill>
              </a:rPr>
              <a:t>In their play, children use the first-hand experiences that they have in </a:t>
            </a:r>
            <a:r>
              <a:rPr lang="en-GB" sz="2000" dirty="0" smtClean="0">
                <a:solidFill>
                  <a:schemeClr val="tx1">
                    <a:lumMod val="75000"/>
                    <a:lumOff val="25000"/>
                  </a:schemeClr>
                </a:solidFill>
              </a:rPr>
              <a:t>life.</a:t>
            </a:r>
            <a:endParaRPr lang="en-GB" sz="2000" dirty="0"/>
          </a:p>
        </p:txBody>
      </p:sp>
      <p:sp>
        <p:nvSpPr>
          <p:cNvPr id="12" name="Rounded Rectangle 11"/>
          <p:cNvSpPr/>
          <p:nvPr/>
        </p:nvSpPr>
        <p:spPr>
          <a:xfrm>
            <a:off x="335280" y="1971220"/>
            <a:ext cx="7193280" cy="701040"/>
          </a:xfrm>
          <a:prstGeom prst="roundRect">
            <a:avLst/>
          </a:prstGeom>
          <a:noFill/>
          <a:ln w="3810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75000"/>
                    <a:lumOff val="25000"/>
                  </a:schemeClr>
                </a:solidFill>
              </a:rPr>
              <a:t>Children make up rules as they play, and so keep control of their play</a:t>
            </a:r>
            <a:r>
              <a:rPr lang="en-GB" sz="2000" dirty="0" smtClean="0">
                <a:solidFill>
                  <a:schemeClr val="tx1">
                    <a:lumMod val="75000"/>
                    <a:lumOff val="25000"/>
                  </a:schemeClr>
                </a:solidFill>
              </a:rPr>
              <a:t>.</a:t>
            </a:r>
            <a:endParaRPr lang="en-GB" sz="2000" dirty="0"/>
          </a:p>
        </p:txBody>
      </p:sp>
      <p:sp>
        <p:nvSpPr>
          <p:cNvPr id="13" name="Rounded Rectangle 12"/>
          <p:cNvSpPr/>
          <p:nvPr/>
        </p:nvSpPr>
        <p:spPr>
          <a:xfrm>
            <a:off x="335280" y="2824660"/>
            <a:ext cx="7193280" cy="701040"/>
          </a:xfrm>
          <a:prstGeom prst="roundRect">
            <a:avLst/>
          </a:prstGeom>
          <a:noFill/>
          <a:ln w="3810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75000"/>
                    <a:lumOff val="25000"/>
                  </a:schemeClr>
                </a:solidFill>
              </a:rPr>
              <a:t>Children make play props.</a:t>
            </a:r>
            <a:endParaRPr lang="en-GB" sz="2000" dirty="0"/>
          </a:p>
        </p:txBody>
      </p:sp>
      <p:sp>
        <p:nvSpPr>
          <p:cNvPr id="14" name="Rounded Rectangle 13"/>
          <p:cNvSpPr/>
          <p:nvPr/>
        </p:nvSpPr>
        <p:spPr>
          <a:xfrm>
            <a:off x="335280" y="3678100"/>
            <a:ext cx="7193280" cy="701040"/>
          </a:xfrm>
          <a:prstGeom prst="roundRect">
            <a:avLst/>
          </a:prstGeom>
          <a:noFill/>
          <a:ln w="3810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75000"/>
                    <a:lumOff val="25000"/>
                  </a:schemeClr>
                </a:solidFill>
              </a:rPr>
              <a:t>Children choose to play. They cannot be made to play.</a:t>
            </a:r>
            <a:endParaRPr lang="en-GB" sz="2000" dirty="0"/>
          </a:p>
        </p:txBody>
      </p:sp>
      <p:sp>
        <p:nvSpPr>
          <p:cNvPr id="15" name="Rounded Rectangle 14"/>
          <p:cNvSpPr/>
          <p:nvPr/>
        </p:nvSpPr>
        <p:spPr>
          <a:xfrm>
            <a:off x="335280" y="4546780"/>
            <a:ext cx="7193280" cy="701040"/>
          </a:xfrm>
          <a:prstGeom prst="roundRect">
            <a:avLst/>
          </a:prstGeom>
          <a:noFill/>
          <a:ln w="3810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75000"/>
                    <a:lumOff val="25000"/>
                  </a:schemeClr>
                </a:solidFill>
              </a:rPr>
              <a:t>Children rehearse the future in their role play.</a:t>
            </a:r>
            <a:endParaRPr lang="en-GB" sz="2000" dirty="0"/>
          </a:p>
        </p:txBody>
      </p:sp>
      <p:sp>
        <p:nvSpPr>
          <p:cNvPr id="16" name="Rounded Rectangle 15"/>
          <p:cNvSpPr/>
          <p:nvPr/>
        </p:nvSpPr>
        <p:spPr>
          <a:xfrm>
            <a:off x="335280" y="5400220"/>
            <a:ext cx="7193280" cy="701040"/>
          </a:xfrm>
          <a:prstGeom prst="roundRect">
            <a:avLst/>
          </a:prstGeom>
          <a:noFill/>
          <a:ln w="3810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75000"/>
                    <a:lumOff val="25000"/>
                  </a:schemeClr>
                </a:solidFill>
              </a:rPr>
              <a:t>Children pretend when they play.</a:t>
            </a:r>
          </a:p>
        </p:txBody>
      </p:sp>
      <p:sp>
        <p:nvSpPr>
          <p:cNvPr id="17" name="Title 1"/>
          <p:cNvSpPr>
            <a:spLocks noGrp="1"/>
          </p:cNvSpPr>
          <p:nvPr>
            <p:ph type="title"/>
          </p:nvPr>
        </p:nvSpPr>
        <p:spPr>
          <a:xfrm>
            <a:off x="120482" y="177800"/>
            <a:ext cx="7916169" cy="782320"/>
          </a:xfrm>
        </p:spPr>
        <p:txBody>
          <a:bodyPr/>
          <a:lstStyle/>
          <a:p>
            <a:r>
              <a:rPr lang="en-GB" dirty="0" smtClean="0"/>
              <a:t>How does your environment support play?</a:t>
            </a:r>
            <a:endParaRPr lang="en-GB" sz="1800" dirty="0">
              <a:solidFill>
                <a:srgbClr val="00ABB5"/>
              </a:solidFill>
            </a:endParaRPr>
          </a:p>
        </p:txBody>
      </p:sp>
      <p:sp>
        <p:nvSpPr>
          <p:cNvPr id="2" name="Rectangle 1"/>
          <p:cNvSpPr/>
          <p:nvPr/>
        </p:nvSpPr>
        <p:spPr>
          <a:xfrm>
            <a:off x="843372" y="6157148"/>
            <a:ext cx="7193280" cy="338554"/>
          </a:xfrm>
          <a:prstGeom prst="rect">
            <a:avLst/>
          </a:prstGeom>
        </p:spPr>
        <p:txBody>
          <a:bodyPr wrap="square">
            <a:spAutoFit/>
          </a:bodyPr>
          <a:lstStyle/>
          <a:p>
            <a:r>
              <a:rPr lang="en-GB" sz="1600" b="1" dirty="0" smtClean="0"/>
              <a:t>Taken from T. Bruce (2004) </a:t>
            </a:r>
            <a:r>
              <a:rPr lang="en-GB" sz="1600" b="1" i="1" dirty="0" smtClean="0"/>
              <a:t>Developing </a:t>
            </a:r>
            <a:r>
              <a:rPr lang="en-GB" sz="1600" b="1" i="1" dirty="0"/>
              <a:t>Learning in Early C</a:t>
            </a:r>
            <a:r>
              <a:rPr lang="en-GB" sz="1600" b="1" i="1" dirty="0" smtClean="0"/>
              <a:t>hildhood</a:t>
            </a:r>
            <a:endParaRPr lang="en-GB" sz="1600" b="1" dirty="0"/>
          </a:p>
        </p:txBody>
      </p:sp>
    </p:spTree>
    <p:extLst>
      <p:ext uri="{BB962C8B-B14F-4D97-AF65-F5344CB8AC3E}">
        <p14:creationId xmlns:p14="http://schemas.microsoft.com/office/powerpoint/2010/main" val="84483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9669" y="415963"/>
            <a:ext cx="3702046" cy="5553070"/>
          </a:xfrm>
          <a:prstGeom prst="rect">
            <a:avLst/>
          </a:prstGeom>
        </p:spPr>
      </p:pic>
      <p:pic>
        <p:nvPicPr>
          <p:cNvPr id="10" name="Picture 9"/>
          <p:cNvPicPr>
            <a:picLocks noChangeAspect="1"/>
          </p:cNvPicPr>
          <p:nvPr/>
        </p:nvPicPr>
        <p:blipFill rotWithShape="1">
          <a:blip r:embed="rId5"/>
          <a:srcRect l="23560" t="23657" r="26010" b="31599"/>
          <a:stretch/>
        </p:blipFill>
        <p:spPr>
          <a:xfrm>
            <a:off x="-46348" y="5828876"/>
            <a:ext cx="12303237" cy="1045598"/>
          </a:xfrm>
          <a:prstGeom prst="rect">
            <a:avLst/>
          </a:prstGeom>
        </p:spPr>
      </p:pic>
      <p:pic>
        <p:nvPicPr>
          <p:cNvPr id="11" name="Picture 10"/>
          <p:cNvPicPr>
            <a:picLocks noChangeAspect="1"/>
          </p:cNvPicPr>
          <p:nvPr/>
        </p:nvPicPr>
        <p:blipFill>
          <a:blip r:embed="rId3"/>
          <a:stretch>
            <a:fillRect/>
          </a:stretch>
        </p:blipFill>
        <p:spPr>
          <a:xfrm>
            <a:off x="8782513" y="6526480"/>
            <a:ext cx="2804346" cy="186956"/>
          </a:xfrm>
          <a:prstGeom prst="rect">
            <a:avLst/>
          </a:prstGeom>
        </p:spPr>
      </p:pic>
      <p:sp>
        <p:nvSpPr>
          <p:cNvPr id="12" name="Rounded Rectangle 11"/>
          <p:cNvSpPr/>
          <p:nvPr/>
        </p:nvSpPr>
        <p:spPr>
          <a:xfrm>
            <a:off x="335280" y="152400"/>
            <a:ext cx="7193280" cy="701040"/>
          </a:xfrm>
          <a:prstGeom prst="roundRect">
            <a:avLst/>
          </a:prstGeom>
          <a:noFill/>
          <a:ln w="3810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lumMod val="75000"/>
                    <a:lumOff val="25000"/>
                  </a:schemeClr>
                </a:solidFill>
              </a:rPr>
              <a:t>Children play alone sometimes.</a:t>
            </a:r>
            <a:endParaRPr lang="en-GB" sz="2000" dirty="0"/>
          </a:p>
        </p:txBody>
      </p:sp>
      <p:sp>
        <p:nvSpPr>
          <p:cNvPr id="13" name="Rounded Rectangle 12"/>
          <p:cNvSpPr/>
          <p:nvPr/>
        </p:nvSpPr>
        <p:spPr>
          <a:xfrm>
            <a:off x="335280" y="1005840"/>
            <a:ext cx="7193280" cy="701040"/>
          </a:xfrm>
          <a:prstGeom prst="roundRect">
            <a:avLst/>
          </a:prstGeom>
          <a:noFill/>
          <a:ln w="3810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75000"/>
                    <a:lumOff val="25000"/>
                  </a:schemeClr>
                </a:solidFill>
              </a:rPr>
              <a:t>Children and/or adults play together, in parallel, associatively, or co-operatively in pairs or groups.</a:t>
            </a:r>
            <a:endParaRPr lang="en-GB" sz="2000" dirty="0"/>
          </a:p>
        </p:txBody>
      </p:sp>
      <p:sp>
        <p:nvSpPr>
          <p:cNvPr id="14" name="Rounded Rectangle 13"/>
          <p:cNvSpPr/>
          <p:nvPr/>
        </p:nvSpPr>
        <p:spPr>
          <a:xfrm>
            <a:off x="335280" y="1859280"/>
            <a:ext cx="7193280" cy="701040"/>
          </a:xfrm>
          <a:prstGeom prst="roundRect">
            <a:avLst/>
          </a:prstGeom>
          <a:noFill/>
          <a:ln w="3810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75000"/>
                    <a:lumOff val="25000"/>
                  </a:schemeClr>
                </a:solidFill>
              </a:rPr>
              <a:t>Each player has a personal play agenda, although they may not be aware of this.</a:t>
            </a:r>
          </a:p>
        </p:txBody>
      </p:sp>
      <p:sp>
        <p:nvSpPr>
          <p:cNvPr id="15" name="Rounded Rectangle 14"/>
          <p:cNvSpPr/>
          <p:nvPr/>
        </p:nvSpPr>
        <p:spPr>
          <a:xfrm>
            <a:off x="335280" y="2712720"/>
            <a:ext cx="7193280" cy="929640"/>
          </a:xfrm>
          <a:prstGeom prst="roundRect">
            <a:avLst/>
          </a:prstGeom>
          <a:noFill/>
          <a:ln w="3810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75000"/>
                    <a:lumOff val="25000"/>
                  </a:schemeClr>
                </a:solidFill>
              </a:rPr>
              <a:t>Children playing will be deeply involved, and difficult to distract from their deep learning. Children at play wallow in learning.</a:t>
            </a:r>
          </a:p>
        </p:txBody>
      </p:sp>
      <p:sp>
        <p:nvSpPr>
          <p:cNvPr id="16" name="Rounded Rectangle 15"/>
          <p:cNvSpPr/>
          <p:nvPr/>
        </p:nvSpPr>
        <p:spPr>
          <a:xfrm>
            <a:off x="335280" y="3794760"/>
            <a:ext cx="7193280" cy="914400"/>
          </a:xfrm>
          <a:prstGeom prst="roundRect">
            <a:avLst/>
          </a:prstGeom>
          <a:noFill/>
          <a:ln w="3810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75000"/>
                    <a:lumOff val="25000"/>
                  </a:schemeClr>
                </a:solidFill>
              </a:rPr>
              <a:t>Children try out their most recent learning, skills and competencies when they play. They seem to celebrate </a:t>
            </a:r>
            <a:r>
              <a:rPr lang="en-GB" sz="2000" dirty="0" smtClean="0">
                <a:solidFill>
                  <a:schemeClr val="tx1">
                    <a:lumMod val="75000"/>
                    <a:lumOff val="25000"/>
                  </a:schemeClr>
                </a:solidFill>
              </a:rPr>
              <a:t>what they know.</a:t>
            </a:r>
            <a:endParaRPr lang="en-GB" sz="2000" dirty="0"/>
          </a:p>
        </p:txBody>
      </p:sp>
      <p:sp>
        <p:nvSpPr>
          <p:cNvPr id="17" name="Rounded Rectangle 16"/>
          <p:cNvSpPr/>
          <p:nvPr/>
        </p:nvSpPr>
        <p:spPr>
          <a:xfrm>
            <a:off x="335280" y="4861560"/>
            <a:ext cx="7193280" cy="1419147"/>
          </a:xfrm>
          <a:prstGeom prst="roundRect">
            <a:avLst/>
          </a:prstGeom>
          <a:noFill/>
          <a:ln w="3810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75000"/>
                    <a:lumOff val="25000"/>
                  </a:schemeClr>
                </a:solidFill>
              </a:rPr>
              <a:t>Children at play co-ordinate their ideas, feelings and make sense of relationships with their family, friends and culture. When play is co-ordinated it flows along in a sustained way. It is called free-flow play.</a:t>
            </a:r>
          </a:p>
        </p:txBody>
      </p:sp>
      <p:sp>
        <p:nvSpPr>
          <p:cNvPr id="18" name="Rectangle 17"/>
          <p:cNvSpPr/>
          <p:nvPr/>
        </p:nvSpPr>
        <p:spPr>
          <a:xfrm>
            <a:off x="843372" y="6283276"/>
            <a:ext cx="7193280" cy="338554"/>
          </a:xfrm>
          <a:prstGeom prst="rect">
            <a:avLst/>
          </a:prstGeom>
        </p:spPr>
        <p:txBody>
          <a:bodyPr wrap="square">
            <a:spAutoFit/>
          </a:bodyPr>
          <a:lstStyle/>
          <a:p>
            <a:r>
              <a:rPr lang="en-GB" sz="1600" b="1" dirty="0" smtClean="0"/>
              <a:t>Taken from T. Bruce (2004) </a:t>
            </a:r>
            <a:r>
              <a:rPr lang="en-GB" sz="1600" b="1" i="1" dirty="0" smtClean="0"/>
              <a:t>Developing </a:t>
            </a:r>
            <a:r>
              <a:rPr lang="en-GB" sz="1600" b="1" i="1" dirty="0"/>
              <a:t>Learning in Early C</a:t>
            </a:r>
            <a:r>
              <a:rPr lang="en-GB" sz="1600" b="1" i="1" dirty="0" smtClean="0"/>
              <a:t>hildhood</a:t>
            </a:r>
            <a:endParaRPr lang="en-GB" sz="1600" b="1" dirty="0"/>
          </a:p>
        </p:txBody>
      </p:sp>
    </p:spTree>
    <p:extLst>
      <p:ext uri="{BB962C8B-B14F-4D97-AF65-F5344CB8AC3E}">
        <p14:creationId xmlns:p14="http://schemas.microsoft.com/office/powerpoint/2010/main" val="344202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1028447" y="2601392"/>
            <a:ext cx="10135106" cy="782320"/>
          </a:xfrm>
        </p:spPr>
        <p:txBody>
          <a:bodyPr/>
          <a:lstStyle/>
          <a:p>
            <a:pPr algn="ctr"/>
            <a:r>
              <a:rPr lang="en-GB" sz="8800" dirty="0" smtClean="0">
                <a:solidFill>
                  <a:srgbClr val="00ABB5"/>
                </a:solidFill>
              </a:rPr>
              <a:t>Examples from practice – children’s space</a:t>
            </a:r>
            <a:endParaRPr lang="en-GB" sz="8800"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9" name="Picture 8"/>
          <p:cNvPicPr>
            <a:picLocks noChangeAspect="1"/>
          </p:cNvPicPr>
          <p:nvPr/>
        </p:nvPicPr>
        <p:blipFill rotWithShape="1">
          <a:blip r:embed="rId5"/>
          <a:srcRect l="23560" t="23657" r="26010" b="31599"/>
          <a:stretch/>
        </p:blipFill>
        <p:spPr>
          <a:xfrm>
            <a:off x="-46348" y="5828876"/>
            <a:ext cx="12303237" cy="1045598"/>
          </a:xfrm>
          <a:prstGeom prst="rect">
            <a:avLst/>
          </a:prstGeom>
        </p:spPr>
      </p:pic>
      <p:pic>
        <p:nvPicPr>
          <p:cNvPr id="10" name="Picture 9"/>
          <p:cNvPicPr>
            <a:picLocks noChangeAspect="1"/>
          </p:cNvPicPr>
          <p:nvPr/>
        </p:nvPicPr>
        <p:blipFill>
          <a:blip r:embed="rId4"/>
          <a:stretch>
            <a:fillRect/>
          </a:stretch>
        </p:blipFill>
        <p:spPr>
          <a:xfrm>
            <a:off x="8782513" y="6526480"/>
            <a:ext cx="2804346" cy="186956"/>
          </a:xfrm>
          <a:prstGeom prst="rect">
            <a:avLst/>
          </a:prstGeom>
        </p:spPr>
      </p:pic>
    </p:spTree>
    <p:extLst>
      <p:ext uri="{BB962C8B-B14F-4D97-AF65-F5344CB8AC3E}">
        <p14:creationId xmlns:p14="http://schemas.microsoft.com/office/powerpoint/2010/main" val="1223870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9" name="Picture 8"/>
          <p:cNvPicPr>
            <a:picLocks noChangeAspect="1"/>
          </p:cNvPicPr>
          <p:nvPr/>
        </p:nvPicPr>
        <p:blipFill>
          <a:blip r:embed="rId4"/>
          <a:stretch>
            <a:fillRect/>
          </a:stretch>
        </p:blipFill>
        <p:spPr>
          <a:xfrm>
            <a:off x="8630113" y="6374080"/>
            <a:ext cx="2804346" cy="1869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518" y="400955"/>
            <a:ext cx="7191865" cy="5393899"/>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15929" y="154987"/>
            <a:ext cx="4229900" cy="5639867"/>
          </a:xfrm>
          <a:prstGeom prst="rect">
            <a:avLst/>
          </a:prstGeom>
        </p:spPr>
      </p:pic>
    </p:spTree>
    <p:extLst>
      <p:ext uri="{BB962C8B-B14F-4D97-AF65-F5344CB8AC3E}">
        <p14:creationId xmlns:p14="http://schemas.microsoft.com/office/powerpoint/2010/main" val="160357319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5B553-2AE0-4B0C-913C-4B15DEBD22D7}"/>
</file>

<file path=customXml/itemProps2.xml><?xml version="1.0" encoding="utf-8"?>
<ds:datastoreItem xmlns:ds="http://schemas.openxmlformats.org/officeDocument/2006/customXml" ds:itemID="{D7967039-C71A-4B84-9858-0728C216CC08}"/>
</file>

<file path=customXml/itemProps3.xml><?xml version="1.0" encoding="utf-8"?>
<ds:datastoreItem xmlns:ds="http://schemas.openxmlformats.org/officeDocument/2006/customXml" ds:itemID="{D46FB107-6FE9-4264-8F38-C52AD14490E5}"/>
</file>

<file path=docProps/app.xml><?xml version="1.0" encoding="utf-8"?>
<Properties xmlns="http://schemas.openxmlformats.org/officeDocument/2006/extended-properties" xmlns:vt="http://schemas.openxmlformats.org/officeDocument/2006/docPropsVTypes">
  <Template/>
  <TotalTime>4769</TotalTime>
  <Words>836</Words>
  <Application>Microsoft Office PowerPoint</Application>
  <PresentationFormat>Widescreen</PresentationFormat>
  <Paragraphs>98</Paragraphs>
  <Slides>32</Slides>
  <Notes>32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Lucida Grande</vt:lpstr>
      <vt:lpstr>Times</vt:lpstr>
      <vt:lpstr>Wingdings</vt:lpstr>
      <vt:lpstr>3. Education Scotland Powerpoint Final</vt:lpstr>
      <vt:lpstr>PowerPoint Presentation</vt:lpstr>
      <vt:lpstr>PowerPoint Presentation</vt:lpstr>
      <vt:lpstr>PowerPoint Presentation</vt:lpstr>
      <vt:lpstr>Which of these reflect best the rationale for securing a high-quality learning environment for children.  Why?</vt:lpstr>
      <vt:lpstr>Importance and purpose Why is the environment so important?</vt:lpstr>
      <vt:lpstr>How does your environment support play?</vt:lpstr>
      <vt:lpstr>PowerPoint Presentation</vt:lpstr>
      <vt:lpstr>Examples from practice – children’s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messages do children get from the environment of your setting?</vt:lpstr>
      <vt:lpstr>Materials and Resources</vt:lpstr>
      <vt:lpstr>PowerPoint Presentation</vt:lpstr>
      <vt:lpstr>Features Materials and Resources</vt:lpstr>
      <vt:lpstr>PowerPoint Presentation</vt:lpstr>
      <vt:lpstr>PowerPoint Presentation</vt:lpstr>
      <vt:lpstr>PowerPoint Presentation</vt:lpstr>
      <vt:lpstr>PowerPoint Presentation</vt:lpstr>
      <vt:lpstr>PowerPoint Presentation</vt:lpstr>
      <vt:lpstr>What personality is conveyed through the environment of your setting?</vt:lpstr>
      <vt:lpstr>PowerPoint Presentation</vt:lpstr>
    </vt:vector>
  </TitlesOfParts>
  <Company>Education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Environments for HIgh-Quality Learning</dc:title>
  <dc:creator>Education Scotland</dc:creator>
  <cp:lastModifiedBy>Rebecca Pitman</cp:lastModifiedBy>
  <cp:revision>301</cp:revision>
  <cp:lastPrinted>2016-03-31T09:00:47Z</cp:lastPrinted>
  <dcterms:created xsi:type="dcterms:W3CDTF">2014-01-17T15:23:54Z</dcterms:created>
  <dcterms:modified xsi:type="dcterms:W3CDTF">2016-04-06T15:40:26Z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y fmtid="{D5CDD505-2E9C-101B-9397-08002B2CF9AE}" pid="3" name="_dlc_DocIdItemGuid">
    <vt:lpwstr>c74d0d01-22fa-4460-a599-e806a271597e</vt:lpwstr>
  </property>
</Properties>
</file>