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93" r:id="rId4"/>
    <p:sldId id="313" r:id="rId5"/>
    <p:sldId id="278" r:id="rId6"/>
    <p:sldId id="295" r:id="rId7"/>
    <p:sldId id="280" r:id="rId8"/>
    <p:sldId id="297" r:id="rId9"/>
    <p:sldId id="299" r:id="rId10"/>
    <p:sldId id="274" r:id="rId11"/>
    <p:sldId id="304" r:id="rId12"/>
    <p:sldId id="316" r:id="rId13"/>
    <p:sldId id="306" r:id="rId14"/>
    <p:sldId id="308" r:id="rId15"/>
  </p:sldIdLst>
  <p:sldSz cx="12188825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C67AA"/>
    <a:srgbClr val="400F4D"/>
    <a:srgbClr val="6B1981"/>
    <a:srgbClr val="68187E"/>
    <a:srgbClr val="5C2373"/>
    <a:srgbClr val="803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56" y="-94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06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The new us.</a:t>
            </a:r>
            <a:r>
              <a:rPr lang="en-US" baseline="0"/>
              <a:t>  So what did we do.</a:t>
            </a:r>
          </a:p>
          <a:p>
            <a:r>
              <a:rPr lang="en-US" baseline="0"/>
              <a:t>We started from scratch, we went on the course at Strathclyde University, we asked lots of questions, we learned.</a:t>
            </a:r>
          </a:p>
          <a:p>
            <a:r>
              <a:rPr lang="en-US" baseline="0"/>
              <a:t>We bought lots of dienes materials, white boards and pens.</a:t>
            </a:r>
          </a:p>
          <a:p>
            <a:r>
              <a:rPr lang="en-US" baseline="0"/>
              <a:t>Then we took a deep breath and experimented.  We tried it with groups, individuals and whole classes to find out what happened and what suited each teacher and class.</a:t>
            </a:r>
          </a:p>
          <a:p>
            <a:endParaRPr lang="en-US" baseline="0"/>
          </a:p>
          <a:p>
            <a:r>
              <a:rPr lang="en-US" baseline="0"/>
              <a:t>We now start with the word problem and work towards the algorithm. </a:t>
            </a:r>
          </a:p>
          <a:p>
            <a:r>
              <a:rPr lang="en-US" baseline="0"/>
              <a:t>The pupils are relaxed about using concrete materials and drawing the problem or a mixture of both.</a:t>
            </a:r>
          </a:p>
          <a:p>
            <a:r>
              <a:rPr lang="en-US" baseline="0"/>
              <a:t>They feel a senses of achievement when they complete a challenging task.  </a:t>
            </a:r>
          </a:p>
          <a:p>
            <a:r>
              <a:rPr lang="en-US" baseline="0"/>
              <a:t>They enjoy sharing their learning.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5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61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We</a:t>
            </a:r>
            <a:r>
              <a:rPr lang="en-US" baseline="0"/>
              <a:t> see pupils more as individuals now.  We have a greater knowledge of pupils understanding which allows us to set more effective next steps.  </a:t>
            </a:r>
          </a:p>
          <a:p>
            <a:r>
              <a:rPr lang="en-US" baseline="0"/>
              <a:t>Pupils are less stressed by </a:t>
            </a:r>
            <a:r>
              <a:rPr lang="en-US" baseline="0" err="1"/>
              <a:t>maths</a:t>
            </a:r>
            <a:endParaRPr lang="en-US" baseline="0"/>
          </a:p>
          <a:p>
            <a:r>
              <a:rPr lang="en-US" baseline="0"/>
              <a:t>Because there is an understanding that it is okay to draw or use concrete materials no pupils can fail at </a:t>
            </a:r>
            <a:r>
              <a:rPr lang="en-US" baseline="0" err="1"/>
              <a:t>maths</a:t>
            </a:r>
            <a:r>
              <a:rPr lang="en-US" baseline="0"/>
              <a:t> before they have been given time to develop their understanding.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1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5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96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7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44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3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7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BBB0-96F0-4077-A278-0F3FB5C104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05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866" y="2048956"/>
            <a:ext cx="9551887" cy="2677648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A Constructivist Approach to Improving Numeracy at </a:t>
            </a:r>
            <a:r>
              <a:rPr lang="en-US" sz="6000" dirty="0" err="1" smtClean="0">
                <a:solidFill>
                  <a:schemeClr val="bg1"/>
                </a:solidFill>
              </a:rPr>
              <a:t>Hareleeshill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220" y="4946760"/>
            <a:ext cx="8823360" cy="86142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Kate Fisher, Head Teacher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Chiara </a:t>
            </a:r>
            <a:r>
              <a:rPr lang="en-US" sz="2400" dirty="0" err="1" smtClean="0">
                <a:solidFill>
                  <a:schemeClr val="bg1"/>
                </a:solidFill>
              </a:rPr>
              <a:t>Moscardini</a:t>
            </a:r>
            <a:r>
              <a:rPr lang="en-US" sz="2400" dirty="0" smtClean="0">
                <a:solidFill>
                  <a:schemeClr val="bg1"/>
                </a:solidFill>
              </a:rPr>
              <a:t> McKenna, Acting Principal Teacher ASN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432220" y="4726604"/>
            <a:ext cx="8988533" cy="0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563" y="438310"/>
            <a:ext cx="3886823" cy="776341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The new 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19993" y="979086"/>
            <a:ext cx="5214784" cy="3968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7612069" y="1572949"/>
            <a:ext cx="4514567" cy="3385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161927">
            <a:off x="2719258" y="2702581"/>
            <a:ext cx="4961937" cy="301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The new us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1653" y="1214651"/>
            <a:ext cx="5509191" cy="5509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951" y="1458328"/>
            <a:ext cx="5098584" cy="509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In the classroom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Flexible groups- not set ability groupings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Focus on understanding, making connections and challenging thinking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Pupils taught in the way that </a:t>
            </a:r>
            <a:r>
              <a:rPr lang="en-US" sz="3600" dirty="0" smtClean="0">
                <a:solidFill>
                  <a:schemeClr val="bg1"/>
                </a:solidFill>
              </a:rPr>
              <a:t>makes sense to them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Strategy used as important as the answer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Lots </a:t>
            </a:r>
            <a:r>
              <a:rPr lang="en-US" sz="3600" dirty="0">
                <a:solidFill>
                  <a:schemeClr val="bg1"/>
                </a:solidFill>
              </a:rPr>
              <a:t>of </a:t>
            </a:r>
            <a:r>
              <a:rPr lang="en-US" sz="3600" dirty="0" smtClean="0">
                <a:solidFill>
                  <a:schemeClr val="bg1"/>
                </a:solidFill>
              </a:rPr>
              <a:t>discussion and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questioning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Impact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Supporting pupils as individuals</a:t>
            </a:r>
            <a:endParaRPr lang="en-US" sz="3900" dirty="0">
              <a:solidFill>
                <a:schemeClr val="bg1"/>
              </a:solidFill>
            </a:endParaRPr>
          </a:p>
          <a:p>
            <a:r>
              <a:rPr lang="en-US" sz="3900" dirty="0" smtClean="0">
                <a:solidFill>
                  <a:schemeClr val="bg1"/>
                </a:solidFill>
              </a:rPr>
              <a:t>Improved teacher understanding </a:t>
            </a:r>
            <a:r>
              <a:rPr lang="en-US" sz="3900" dirty="0">
                <a:solidFill>
                  <a:schemeClr val="bg1"/>
                </a:solidFill>
              </a:rPr>
              <a:t>and knowledge</a:t>
            </a:r>
          </a:p>
          <a:p>
            <a:r>
              <a:rPr lang="en-US" sz="3900" dirty="0">
                <a:solidFill>
                  <a:schemeClr val="bg1"/>
                </a:solidFill>
              </a:rPr>
              <a:t>Less </a:t>
            </a:r>
            <a:r>
              <a:rPr lang="en-US" sz="3900" dirty="0" smtClean="0">
                <a:solidFill>
                  <a:schemeClr val="bg1"/>
                </a:solidFill>
              </a:rPr>
              <a:t>stress and more positive attitude towards </a:t>
            </a:r>
            <a:r>
              <a:rPr lang="en-US" sz="3900" dirty="0" err="1" smtClean="0">
                <a:solidFill>
                  <a:schemeClr val="bg1"/>
                </a:solidFill>
              </a:rPr>
              <a:t>maths</a:t>
            </a:r>
            <a:endParaRPr lang="en-US" sz="3900" dirty="0" smtClean="0">
              <a:solidFill>
                <a:schemeClr val="bg1"/>
              </a:solidFill>
            </a:endParaRPr>
          </a:p>
          <a:p>
            <a:pPr lvl="0"/>
            <a:r>
              <a:rPr lang="en-GB" sz="3900" dirty="0">
                <a:solidFill>
                  <a:schemeClr val="bg1"/>
                </a:solidFill>
              </a:rPr>
              <a:t>Improved </a:t>
            </a:r>
            <a:r>
              <a:rPr lang="en-GB" sz="3900" dirty="0" smtClean="0">
                <a:solidFill>
                  <a:schemeClr val="bg1"/>
                </a:solidFill>
              </a:rPr>
              <a:t>engagement</a:t>
            </a:r>
          </a:p>
          <a:p>
            <a:r>
              <a:rPr lang="en-GB" sz="3900" dirty="0">
                <a:solidFill>
                  <a:schemeClr val="bg1"/>
                </a:solidFill>
              </a:rPr>
              <a:t>Assessment is </a:t>
            </a:r>
            <a:r>
              <a:rPr lang="en-GB" sz="3900" dirty="0" smtClean="0">
                <a:solidFill>
                  <a:schemeClr val="bg1"/>
                </a:solidFill>
              </a:rPr>
              <a:t>dynamic</a:t>
            </a:r>
          </a:p>
          <a:p>
            <a:r>
              <a:rPr lang="en-GB" sz="3900" dirty="0">
                <a:solidFill>
                  <a:schemeClr val="bg1"/>
                </a:solidFill>
              </a:rPr>
              <a:t>Development of problem solving skills, higher order thinking </a:t>
            </a:r>
            <a:endParaRPr lang="en-GB" sz="3900" dirty="0" smtClean="0">
              <a:solidFill>
                <a:schemeClr val="bg1"/>
              </a:solidFill>
            </a:endParaRPr>
          </a:p>
          <a:p>
            <a:r>
              <a:rPr lang="en-GB" sz="3900" dirty="0">
                <a:solidFill>
                  <a:schemeClr val="bg1"/>
                </a:solidFill>
              </a:rPr>
              <a:t>Children operating at a level far beyond previously </a:t>
            </a:r>
            <a:r>
              <a:rPr lang="en-GB" sz="3900" dirty="0" smtClean="0">
                <a:solidFill>
                  <a:schemeClr val="bg1"/>
                </a:solidFill>
              </a:rPr>
              <a:t>thought</a:t>
            </a:r>
          </a:p>
          <a:p>
            <a:r>
              <a:rPr lang="en-GB" sz="3900" dirty="0" smtClean="0">
                <a:solidFill>
                  <a:schemeClr val="bg1"/>
                </a:solidFill>
              </a:rPr>
              <a:t>Pupils becoming more independent </a:t>
            </a:r>
            <a:endParaRPr lang="en-GB" sz="3900" dirty="0"/>
          </a:p>
          <a:p>
            <a:endParaRPr lang="en-GB" sz="4000" dirty="0" smtClean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  <a:p>
            <a:endParaRPr lang="en-GB" sz="4000" dirty="0">
              <a:solidFill>
                <a:schemeClr val="bg1"/>
              </a:solidFill>
            </a:endParaRPr>
          </a:p>
          <a:p>
            <a:pPr lvl="0"/>
            <a:endParaRPr lang="en-GB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Where we were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Model of Change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Examples</a:t>
            </a:r>
          </a:p>
          <a:p>
            <a:r>
              <a:rPr lang="en-GB" sz="4000" dirty="0" smtClean="0">
                <a:solidFill>
                  <a:schemeClr val="bg1"/>
                </a:solidFill>
              </a:rPr>
              <a:t>Impact</a:t>
            </a:r>
            <a:endParaRPr lang="en-GB" sz="4000" dirty="0">
              <a:solidFill>
                <a:schemeClr val="bg1"/>
              </a:solidFill>
            </a:endParaRPr>
          </a:p>
          <a:p>
            <a:r>
              <a:rPr lang="en-GB" sz="4000" dirty="0" smtClean="0">
                <a:solidFill>
                  <a:schemeClr val="bg1"/>
                </a:solidFill>
              </a:rPr>
              <a:t>Where we are now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0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Previously at </a:t>
            </a:r>
            <a:r>
              <a:rPr lang="en-US" b="1" dirty="0" err="1" smtClean="0">
                <a:solidFill>
                  <a:srgbClr val="FFFF00"/>
                </a:solidFill>
              </a:rPr>
              <a:t>Hareleeshill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 Initial pace in the early years was too fast</a:t>
            </a:r>
          </a:p>
          <a:p>
            <a:r>
              <a:rPr lang="en-US" sz="3600" dirty="0">
                <a:solidFill>
                  <a:schemeClr val="bg1"/>
                </a:solidFill>
              </a:rPr>
              <a:t>Moved away from concrete materials</a:t>
            </a:r>
          </a:p>
          <a:p>
            <a:r>
              <a:rPr lang="en-US" sz="3600" dirty="0">
                <a:solidFill>
                  <a:schemeClr val="bg1"/>
                </a:solidFill>
              </a:rPr>
              <a:t>Not enough time to talk to </a:t>
            </a:r>
            <a:r>
              <a:rPr lang="en-US" sz="3600" dirty="0" smtClean="0">
                <a:solidFill>
                  <a:schemeClr val="bg1"/>
                </a:solidFill>
              </a:rPr>
              <a:t>share practice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err="1">
                <a:solidFill>
                  <a:schemeClr val="bg1"/>
                </a:solidFill>
              </a:rPr>
              <a:t>Maths</a:t>
            </a:r>
            <a:r>
              <a:rPr lang="en-US" sz="3600" dirty="0">
                <a:solidFill>
                  <a:schemeClr val="bg1"/>
                </a:solidFill>
              </a:rPr>
              <a:t> as an individual activity not a group activity</a:t>
            </a:r>
          </a:p>
          <a:p>
            <a:r>
              <a:rPr lang="en-US" sz="3600" dirty="0">
                <a:solidFill>
                  <a:schemeClr val="bg1"/>
                </a:solidFill>
              </a:rPr>
              <a:t>Algorithm to word </a:t>
            </a:r>
            <a:r>
              <a:rPr lang="en-US" sz="3600" dirty="0" smtClean="0">
                <a:solidFill>
                  <a:schemeClr val="bg1"/>
                </a:solidFill>
              </a:rPr>
              <a:t>problem</a:t>
            </a:r>
          </a:p>
          <a:p>
            <a:r>
              <a:rPr lang="en-US" sz="3600" dirty="0">
                <a:solidFill>
                  <a:schemeClr val="bg1"/>
                </a:solidFill>
              </a:rPr>
              <a:t>Resource-led numeracy </a:t>
            </a:r>
            <a:r>
              <a:rPr lang="en-US" sz="3600" dirty="0" smtClean="0">
                <a:solidFill>
                  <a:schemeClr val="bg1"/>
                </a:solidFill>
              </a:rPr>
              <a:t>: </a:t>
            </a:r>
            <a:r>
              <a:rPr lang="en-GB" sz="3600" dirty="0" smtClean="0">
                <a:solidFill>
                  <a:schemeClr val="bg1"/>
                </a:solidFill>
              </a:rPr>
              <a:t>(A   </a:t>
            </a:r>
            <a:r>
              <a:rPr lang="en-GB" sz="3600" dirty="0">
                <a:solidFill>
                  <a:schemeClr val="bg1"/>
                </a:solidFill>
              </a:rPr>
              <a:t>to  B</a:t>
            </a:r>
            <a:r>
              <a:rPr lang="en-GB" sz="3600" dirty="0" smtClean="0">
                <a:solidFill>
                  <a:schemeClr val="bg1"/>
                </a:solidFill>
              </a:rPr>
              <a:t>) + </a:t>
            </a:r>
            <a:r>
              <a:rPr lang="en-GB" sz="3600" dirty="0">
                <a:solidFill>
                  <a:schemeClr val="bg1"/>
                </a:solidFill>
              </a:rPr>
              <a:t>Z pages/Y days  </a:t>
            </a:r>
          </a:p>
          <a:p>
            <a:r>
              <a:rPr lang="en-US" sz="3600" dirty="0" err="1" smtClean="0">
                <a:solidFill>
                  <a:schemeClr val="bg1"/>
                </a:solidFill>
              </a:rPr>
              <a:t>Behaviourist</a:t>
            </a:r>
            <a:r>
              <a:rPr lang="en-US" sz="3600" dirty="0" smtClean="0">
                <a:solidFill>
                  <a:schemeClr val="bg1"/>
                </a:solidFill>
              </a:rPr>
              <a:t>/transmission </a:t>
            </a:r>
            <a:r>
              <a:rPr lang="en-US" sz="3600" dirty="0">
                <a:solidFill>
                  <a:schemeClr val="bg1"/>
                </a:solidFill>
              </a:rPr>
              <a:t>teaching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63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What we changed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832996"/>
            <a:ext cx="10512862" cy="45971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600">
                <a:solidFill>
                  <a:schemeClr val="bg1"/>
                </a:solidFill>
              </a:rPr>
              <a:t>Cognitively Guided Instruction (CGI)</a:t>
            </a:r>
          </a:p>
          <a:p>
            <a:r>
              <a:rPr lang="en-GB" sz="3600">
                <a:solidFill>
                  <a:schemeClr val="bg1"/>
                </a:solidFill>
              </a:rPr>
              <a:t>Research-based</a:t>
            </a:r>
          </a:p>
          <a:p>
            <a:r>
              <a:rPr lang="en-GB" sz="3600">
                <a:solidFill>
                  <a:schemeClr val="bg1"/>
                </a:solidFill>
              </a:rPr>
              <a:t>Pupils learning mathematical concepts in context through specific word problems</a:t>
            </a:r>
          </a:p>
          <a:p>
            <a:r>
              <a:rPr lang="en-GB" sz="3600">
                <a:solidFill>
                  <a:schemeClr val="bg1"/>
                </a:solidFill>
              </a:rPr>
              <a:t>Building on intuitive mathematical understanding- not teaching processes or procedures to follow</a:t>
            </a:r>
          </a:p>
          <a:p>
            <a:endParaRPr lang="en-GB" sz="360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8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Making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3400">
                <a:solidFill>
                  <a:schemeClr val="bg1"/>
                </a:solidFill>
              </a:rPr>
              <a:t>Professional noticing: teachers carefully observing children’s mathematical thinking and using this to inform their planning and next steps</a:t>
            </a:r>
          </a:p>
          <a:p>
            <a:r>
              <a:rPr lang="en-GB" sz="3200">
                <a:solidFill>
                  <a:schemeClr val="bg1"/>
                </a:solidFill>
              </a:rPr>
              <a:t>Assessing children’s thinking- Considering not just </a:t>
            </a:r>
            <a:r>
              <a:rPr lang="en-GB" sz="3200" b="1" i="1">
                <a:solidFill>
                  <a:schemeClr val="bg1"/>
                </a:solidFill>
              </a:rPr>
              <a:t>if</a:t>
            </a:r>
            <a:r>
              <a:rPr lang="en-GB" sz="3200">
                <a:solidFill>
                  <a:schemeClr val="bg1"/>
                </a:solidFill>
              </a:rPr>
              <a:t> a child got the correct answer, but </a:t>
            </a:r>
            <a:r>
              <a:rPr lang="en-GB" sz="3200" b="1" i="1">
                <a:solidFill>
                  <a:schemeClr val="bg1"/>
                </a:solidFill>
              </a:rPr>
              <a:t>how</a:t>
            </a:r>
            <a:r>
              <a:rPr lang="en-GB" sz="3200">
                <a:solidFill>
                  <a:schemeClr val="bg1"/>
                </a:solidFill>
              </a:rPr>
              <a:t> they got the answer they did</a:t>
            </a:r>
          </a:p>
          <a:p>
            <a:r>
              <a:rPr lang="en-GB" sz="3400">
                <a:solidFill>
                  <a:schemeClr val="bg1"/>
                </a:solidFill>
              </a:rPr>
              <a:t>Heavy focus on discussion of thinking and understanding-dynamic assessment and questioning to challenge</a:t>
            </a:r>
          </a:p>
          <a:p>
            <a:r>
              <a:rPr lang="en-GB" sz="3400">
                <a:solidFill>
                  <a:schemeClr val="bg1"/>
                </a:solidFill>
              </a:rPr>
              <a:t>Connecting mathematical ideas and concrete to abstract</a:t>
            </a:r>
          </a:p>
          <a:p>
            <a:endParaRPr lang="en-GB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9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Model of Change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690689"/>
            <a:ext cx="10512862" cy="44862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Not using a trickle down approach</a:t>
            </a:r>
          </a:p>
          <a:p>
            <a:r>
              <a:rPr lang="en-GB" sz="3600" dirty="0">
                <a:solidFill>
                  <a:schemeClr val="bg1"/>
                </a:solidFill>
              </a:rPr>
              <a:t>Masters module:  Children’s development in numeracy- An introduction to CGI</a:t>
            </a:r>
          </a:p>
          <a:p>
            <a:r>
              <a:rPr lang="en-GB" sz="3600" dirty="0">
                <a:solidFill>
                  <a:schemeClr val="bg1"/>
                </a:solidFill>
              </a:rPr>
              <a:t>Working directly with original CGI researchers from USA </a:t>
            </a:r>
            <a:r>
              <a:rPr lang="en-GB" sz="3600" dirty="0" smtClean="0">
                <a:solidFill>
                  <a:schemeClr val="bg1"/>
                </a:solidFill>
              </a:rPr>
              <a:t>through Strathclyde Numeracy Project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3600" dirty="0" smtClean="0">
                <a:solidFill>
                  <a:schemeClr val="bg1"/>
                </a:solidFill>
              </a:rPr>
              <a:t>Appointing </a:t>
            </a:r>
            <a:r>
              <a:rPr lang="en-GB" sz="3600" dirty="0">
                <a:solidFill>
                  <a:schemeClr val="bg1"/>
                </a:solidFill>
              </a:rPr>
              <a:t>a Numeracy </a:t>
            </a:r>
            <a:r>
              <a:rPr lang="en-GB" sz="3600" dirty="0" smtClean="0">
                <a:solidFill>
                  <a:schemeClr val="bg1"/>
                </a:solidFill>
              </a:rPr>
              <a:t>Specialist Teacher </a:t>
            </a:r>
            <a:r>
              <a:rPr lang="en-GB" sz="3600" dirty="0">
                <a:solidFill>
                  <a:schemeClr val="bg1"/>
                </a:solidFill>
              </a:rPr>
              <a:t>in </a:t>
            </a:r>
            <a:r>
              <a:rPr lang="en-GB" sz="3600" dirty="0" smtClean="0">
                <a:solidFill>
                  <a:schemeClr val="bg1"/>
                </a:solidFill>
              </a:rPr>
              <a:t>school</a:t>
            </a:r>
          </a:p>
          <a:p>
            <a:r>
              <a:rPr lang="en-GB" sz="3600" dirty="0">
                <a:solidFill>
                  <a:schemeClr val="bg1"/>
                </a:solidFill>
              </a:rPr>
              <a:t>Numeracy Working party- all staff</a:t>
            </a:r>
          </a:p>
          <a:p>
            <a:r>
              <a:rPr lang="en-GB" sz="3600" dirty="0">
                <a:solidFill>
                  <a:schemeClr val="bg1"/>
                </a:solidFill>
              </a:rPr>
              <a:t>Ongoing peer observations</a:t>
            </a:r>
          </a:p>
          <a:p>
            <a:r>
              <a:rPr lang="en-GB" sz="3600" dirty="0">
                <a:solidFill>
                  <a:schemeClr val="bg1"/>
                </a:solidFill>
              </a:rPr>
              <a:t>Shared learning board in </a:t>
            </a:r>
            <a:r>
              <a:rPr lang="en-GB" sz="3600" dirty="0" smtClean="0">
                <a:solidFill>
                  <a:schemeClr val="bg1"/>
                </a:solidFill>
              </a:rPr>
              <a:t>staffroom</a:t>
            </a:r>
            <a:endParaRPr lang="en-GB" sz="3600" dirty="0">
              <a:solidFill>
                <a:schemeClr val="bg1"/>
              </a:solidFill>
            </a:endParaRPr>
          </a:p>
          <a:p>
            <a:endParaRPr lang="en-GB" sz="36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Numeracy Clinics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GB" sz="3400" dirty="0">
                <a:solidFill>
                  <a:schemeClr val="bg1"/>
                </a:solidFill>
              </a:rPr>
              <a:t>Twice weekly sessions for teachers</a:t>
            </a:r>
          </a:p>
          <a:p>
            <a:r>
              <a:rPr lang="en-GB" sz="3400" dirty="0">
                <a:solidFill>
                  <a:schemeClr val="bg1"/>
                </a:solidFill>
              </a:rPr>
              <a:t>Voluntary</a:t>
            </a:r>
          </a:p>
          <a:p>
            <a:r>
              <a:rPr lang="en-GB" sz="3400" dirty="0">
                <a:solidFill>
                  <a:schemeClr val="bg1"/>
                </a:solidFill>
              </a:rPr>
              <a:t>Led by Numeracy Teacher</a:t>
            </a:r>
          </a:p>
          <a:p>
            <a:r>
              <a:rPr lang="en-GB" sz="3400" dirty="0">
                <a:solidFill>
                  <a:schemeClr val="bg1"/>
                </a:solidFill>
              </a:rPr>
              <a:t>Monday- group study and development</a:t>
            </a:r>
          </a:p>
          <a:p>
            <a:r>
              <a:rPr lang="en-GB" sz="3400" dirty="0">
                <a:solidFill>
                  <a:schemeClr val="bg1"/>
                </a:solidFill>
              </a:rPr>
              <a:t>Thursday- planning support </a:t>
            </a:r>
            <a:r>
              <a:rPr lang="en-GB" sz="3400" dirty="0" smtClean="0">
                <a:solidFill>
                  <a:schemeClr val="bg1"/>
                </a:solidFill>
              </a:rPr>
              <a:t>sessions</a:t>
            </a:r>
            <a:endParaRPr lang="en-GB" sz="3200" dirty="0"/>
          </a:p>
          <a:p>
            <a:r>
              <a:rPr lang="en-GB" sz="3400" dirty="0">
                <a:solidFill>
                  <a:schemeClr val="bg1"/>
                </a:solidFill>
              </a:rPr>
              <a:t>Have now introduced Literacy and </a:t>
            </a:r>
            <a:r>
              <a:rPr lang="en-GB" sz="3400" dirty="0" err="1">
                <a:solidFill>
                  <a:schemeClr val="bg1"/>
                </a:solidFill>
              </a:rPr>
              <a:t>ASN</a:t>
            </a:r>
            <a:r>
              <a:rPr lang="en-GB" sz="3400" dirty="0">
                <a:solidFill>
                  <a:schemeClr val="bg1"/>
                </a:solidFill>
              </a:rPr>
              <a:t> clinics following on from the success of thes</a:t>
            </a:r>
            <a:r>
              <a:rPr lang="en-GB" sz="3200" dirty="0">
                <a:solidFill>
                  <a:schemeClr val="bg1"/>
                </a:solidFill>
              </a:rPr>
              <a:t>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0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Strathclyde Numeracy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400">
                <a:solidFill>
                  <a:schemeClr val="bg1"/>
                </a:solidFill>
              </a:rPr>
              <a:t>Connecting with CPD leaders and ‘experts’ in an ongoing manner</a:t>
            </a:r>
          </a:p>
          <a:p>
            <a:r>
              <a:rPr lang="en-GB" sz="3400">
                <a:solidFill>
                  <a:schemeClr val="bg1"/>
                </a:solidFill>
              </a:rPr>
              <a:t>Ongoing CPD in school- CAT sessions, working party and in-service</a:t>
            </a:r>
          </a:p>
          <a:p>
            <a:r>
              <a:rPr lang="en-GB" sz="3400">
                <a:solidFill>
                  <a:schemeClr val="bg1"/>
                </a:solidFill>
              </a:rPr>
              <a:t>Regular Skype sessions with professors from USA</a:t>
            </a:r>
          </a:p>
          <a:p>
            <a:r>
              <a:rPr lang="en-GB" sz="3400">
                <a:solidFill>
                  <a:schemeClr val="bg1"/>
                </a:solidFill>
              </a:rPr>
              <a:t>Structured support visits from professors and senior lecturer- demonstrations, observations, support and guidance</a:t>
            </a:r>
          </a:p>
          <a:p>
            <a:endParaRPr lang="en-GB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Tracking Impact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Teacher judgements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Summative assessments- assessing thinking and strategy use as well as ability to get correct answer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Observations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Records of teacher learning and changes in teacher attitude and understanding taken as part of numeracy project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2681" y="0"/>
            <a:ext cx="3536144" cy="1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74C758-7FF6-491D-9DB7-392C7AF9641E}"/>
</file>

<file path=customXml/itemProps2.xml><?xml version="1.0" encoding="utf-8"?>
<ds:datastoreItem xmlns:ds="http://schemas.openxmlformats.org/officeDocument/2006/customXml" ds:itemID="{80713C62-453E-49CC-B6B1-AB654CA71899}"/>
</file>

<file path=customXml/itemProps3.xml><?xml version="1.0" encoding="utf-8"?>
<ds:datastoreItem xmlns:ds="http://schemas.openxmlformats.org/officeDocument/2006/customXml" ds:itemID="{A3E60261-72F1-4BB6-B0E5-8ADED49F7A8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Custom</PresentationFormat>
  <Paragraphs>94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Constructivist Approach to Improving Numeracy at Hareleeshill</vt:lpstr>
      <vt:lpstr>Overview</vt:lpstr>
      <vt:lpstr>Previously at Hareleeshill</vt:lpstr>
      <vt:lpstr>What we changed</vt:lpstr>
      <vt:lpstr>Making Connections</vt:lpstr>
      <vt:lpstr>Model of Change</vt:lpstr>
      <vt:lpstr>Numeracy Clinics</vt:lpstr>
      <vt:lpstr>Strathclyde Numeracy Project</vt:lpstr>
      <vt:lpstr>Tracking Impact</vt:lpstr>
      <vt:lpstr>The new us</vt:lpstr>
      <vt:lpstr>The new us</vt:lpstr>
      <vt:lpstr>In the classroom</vt:lpstr>
      <vt:lpstr>Impact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file: A Constructivist Approach to Improving Numeracy at Hareleeshill</dc:title>
  <dc:creator/>
  <cp:lastModifiedBy/>
  <cp:revision>1</cp:revision>
  <dcterms:modified xsi:type="dcterms:W3CDTF">2017-06-13T14:46:18Z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  <property fmtid="{D5CDD505-2E9C-101B-9397-08002B2CF9AE}" pid="3" name="ContentTypeId">
    <vt:lpwstr>0x010100403EDB45499E3C4A9CABBFB5D3A49FC1</vt:lpwstr>
  </property>
</Properties>
</file>