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5" Type="http://schemas.openxmlformats.org/officeDocument/2006/relationships/custom-properties" Target="docProps/custom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9" r:id="rId4"/>
  </p:sldMasterIdLst>
  <p:notesMasterIdLst>
    <p:notesMasterId r:id="rId48"/>
  </p:notesMasterIdLst>
  <p:sldIdLst>
    <p:sldId id="256" r:id="rId5"/>
    <p:sldId id="257" r:id="rId6"/>
    <p:sldId id="258" r:id="rId7"/>
    <p:sldId id="287" r:id="rId8"/>
    <p:sldId id="289" r:id="rId9"/>
    <p:sldId id="259" r:id="rId10"/>
    <p:sldId id="274" r:id="rId11"/>
    <p:sldId id="275" r:id="rId12"/>
    <p:sldId id="288" r:id="rId13"/>
    <p:sldId id="290" r:id="rId14"/>
    <p:sldId id="272" r:id="rId15"/>
    <p:sldId id="292" r:id="rId16"/>
    <p:sldId id="293" r:id="rId17"/>
    <p:sldId id="260" r:id="rId18"/>
    <p:sldId id="262" r:id="rId19"/>
    <p:sldId id="261" r:id="rId20"/>
    <p:sldId id="276" r:id="rId21"/>
    <p:sldId id="264" r:id="rId22"/>
    <p:sldId id="263" r:id="rId23"/>
    <p:sldId id="277" r:id="rId24"/>
    <p:sldId id="265" r:id="rId25"/>
    <p:sldId id="266" r:id="rId26"/>
    <p:sldId id="268" r:id="rId27"/>
    <p:sldId id="269" r:id="rId28"/>
    <p:sldId id="267" r:id="rId29"/>
    <p:sldId id="296" r:id="rId30"/>
    <p:sldId id="297" r:id="rId31"/>
    <p:sldId id="298" r:id="rId32"/>
    <p:sldId id="304" r:id="rId33"/>
    <p:sldId id="294" r:id="rId34"/>
    <p:sldId id="295" r:id="rId35"/>
    <p:sldId id="282" r:id="rId36"/>
    <p:sldId id="286" r:id="rId37"/>
    <p:sldId id="283" r:id="rId38"/>
    <p:sldId id="284" r:id="rId39"/>
    <p:sldId id="299" r:id="rId40"/>
    <p:sldId id="300" r:id="rId41"/>
    <p:sldId id="302" r:id="rId42"/>
    <p:sldId id="301" r:id="rId43"/>
    <p:sldId id="270" r:id="rId44"/>
    <p:sldId id="303" r:id="rId45"/>
    <p:sldId id="271" r:id="rId46"/>
    <p:sldId id="273" r:id="rId4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85168"/>
  </p:normalViewPr>
  <p:slideViewPr>
    <p:cSldViewPr snapToGrid="0">
      <p:cViewPr>
        <p:scale>
          <a:sx n="100" d="100"/>
          <a:sy n="100" d="100"/>
        </p:scale>
        <p:origin x="1000" y="1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notesMaster" Target="notesMasters/notesMaster1.xml"/><Relationship Id="rId49" Type="http://schemas.openxmlformats.org/officeDocument/2006/relationships/presProps" Target="presProps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customXml" Target="../customXml/item1.xml"/><Relationship Id="rId2" Type="http://schemas.openxmlformats.org/officeDocument/2006/relationships/customXml" Target="../customXml/item2.xml"/><Relationship Id="rId3" Type="http://schemas.openxmlformats.org/officeDocument/2006/relationships/customXml" Target="../customXml/item3.xml"/><Relationship Id="rId4" Type="http://schemas.openxmlformats.org/officeDocument/2006/relationships/slideMaster" Target="slideMasters/slideMaster1.xml"/><Relationship Id="rId5" Type="http://schemas.openxmlformats.org/officeDocument/2006/relationships/slide" Target="slides/slide1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9" Type="http://schemas.openxmlformats.org/officeDocument/2006/relationships/slide" Target="slides/slide5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545337-C9F5-470F-A32E-52911F6C5C2B}" type="datetimeFigureOut">
              <a:rPr lang="en-US"/>
              <a:t>3/29/17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FBC84F-9C8A-4754-BE69-D0F5F5561449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0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5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2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64192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386192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4955365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24579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70092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622548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112882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8461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97799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Talk through this code with</a:t>
            </a:r>
            <a:r>
              <a:rPr lang="en-US" baseline="0" dirty="0" smtClean="0"/>
              <a:t> pupils. Pupils should have prior learning of Loops and conditional statements, select pupils to explain each block and the effect it will have on the program.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44217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Talk through this code with</a:t>
            </a:r>
            <a:r>
              <a:rPr lang="en-US" baseline="0" dirty="0" smtClean="0"/>
              <a:t> pupils. Pupils should have prior learning of Loops and conditional statements, select pupils to explain each block and the effect it will have on the program.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02109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04876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Talk through this code with</a:t>
            </a:r>
            <a:r>
              <a:rPr lang="en-US" baseline="0" dirty="0" smtClean="0"/>
              <a:t> pupils. Pupils should have prior learning of Loops and conditional statements, select pupils to explain each block and the effect it will have on the program.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460207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886547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751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Number:</a:t>
            </a:r>
            <a:r>
              <a:rPr lang="en-US" baseline="0" dirty="0" smtClean="0"/>
              <a:t> whole number, decimal number. Examples: Age, Score.</a:t>
            </a:r>
          </a:p>
          <a:p>
            <a:r>
              <a:rPr lang="en-US" baseline="0" dirty="0" smtClean="0"/>
              <a:t>String: any text or long number string: Name, Address, Postcode</a:t>
            </a:r>
          </a:p>
          <a:p>
            <a:r>
              <a:rPr lang="en-US" baseline="0" dirty="0" smtClean="0"/>
              <a:t>Boolean: anything that can only have a true/false, yes/no value.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69205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Point out code example in slide and how the same code is used</a:t>
            </a:r>
            <a:r>
              <a:rPr lang="en-US" baseline="0" dirty="0" smtClean="0"/>
              <a:t> in each block to make the sprite move in different directions when a key is pressed.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7930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601239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91642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69459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40372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 story starters provided. </a:t>
            </a:r>
            <a:r>
              <a:rPr lang="en-US"/>
              <a:t>These </a:t>
            </a:r>
            <a:r>
              <a:rPr lang="en-US" dirty="0"/>
              <a:t>can be changed/altered to suit.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72531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01012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080479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2677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31111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FBC84F-9C8A-4754-BE69-D0F5F5561449}" type="slidenum">
              <a:rPr lang="en-US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9523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0001" y="1449147"/>
            <a:ext cx="10572000" cy="2971051"/>
          </a:xfrm>
        </p:spPr>
        <p:txBody>
          <a:bodyPr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10001" y="5280847"/>
            <a:ext cx="10572000" cy="434974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38515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800600"/>
            <a:ext cx="10561418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15" name="Picture Placeholder 14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0" y="0"/>
            <a:ext cx="12192000" cy="4800600"/>
          </a:xfrm>
          <a:custGeom>
            <a:avLst/>
            <a:gdLst/>
            <a:ahLst/>
            <a:cxnLst/>
            <a:rect l="0" t="0" r="r" b="b"/>
            <a:pathLst>
              <a:path w="5760" h="3289">
                <a:moveTo>
                  <a:pt x="5760" y="0"/>
                </a:moveTo>
                <a:lnTo>
                  <a:pt x="0" y="0"/>
                </a:lnTo>
                <a:lnTo>
                  <a:pt x="0" y="3100"/>
                </a:lnTo>
                <a:lnTo>
                  <a:pt x="943" y="3100"/>
                </a:lnTo>
                <a:lnTo>
                  <a:pt x="1123" y="3281"/>
                </a:lnTo>
                <a:lnTo>
                  <a:pt x="1123" y="3281"/>
                </a:lnTo>
                <a:lnTo>
                  <a:pt x="1127" y="3283"/>
                </a:lnTo>
                <a:lnTo>
                  <a:pt x="1133" y="3286"/>
                </a:lnTo>
                <a:lnTo>
                  <a:pt x="1139" y="3289"/>
                </a:lnTo>
                <a:lnTo>
                  <a:pt x="1144" y="3289"/>
                </a:lnTo>
                <a:lnTo>
                  <a:pt x="1150" y="3289"/>
                </a:lnTo>
                <a:lnTo>
                  <a:pt x="1155" y="3286"/>
                </a:lnTo>
                <a:lnTo>
                  <a:pt x="1161" y="3283"/>
                </a:lnTo>
                <a:lnTo>
                  <a:pt x="1165" y="3281"/>
                </a:lnTo>
                <a:lnTo>
                  <a:pt x="1345" y="3100"/>
                </a:lnTo>
                <a:lnTo>
                  <a:pt x="5760" y="3100"/>
                </a:lnTo>
                <a:lnTo>
                  <a:pt x="5760" y="0"/>
                </a:lnTo>
                <a:close/>
              </a:path>
            </a:pathLst>
          </a:custGeom>
          <a:noFill/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marL="0" indent="0" algn="ctr">
              <a:buFontTx/>
              <a:buNone/>
              <a:defRPr sz="16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0000" y="5367338"/>
            <a:ext cx="10561418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22901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>
            <a:spLocks noChangeAspect="1"/>
          </p:cNvSpPr>
          <p:nvPr/>
        </p:nvSpPr>
        <p:spPr bwMode="auto">
          <a:xfrm>
            <a:off x="631697" y="1081456"/>
            <a:ext cx="6332416" cy="3239188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0985" y="1238502"/>
            <a:ext cx="5893840" cy="2645912"/>
          </a:xfrm>
        </p:spPr>
        <p:txBody>
          <a:bodyPr anchor="b"/>
          <a:lstStyle>
            <a:lvl1pPr algn="l">
              <a:defRPr sz="4200" b="1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90" y="4443680"/>
            <a:ext cx="5891636" cy="713241"/>
          </a:xfrm>
        </p:spPr>
        <p:txBody>
          <a:bodyPr anchor="t">
            <a:no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9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7574642" y="1081456"/>
            <a:ext cx="3810001" cy="407546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63107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6"/>
          <p:cNvSpPr>
            <a:spLocks noChangeAspect="1"/>
          </p:cNvSpPr>
          <p:nvPr/>
        </p:nvSpPr>
        <p:spPr bwMode="auto">
          <a:xfrm>
            <a:off x="1140884" y="2286585"/>
            <a:ext cx="4895115" cy="2503972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38" name="Title 1"/>
          <p:cNvSpPr>
            <a:spLocks noGrp="1"/>
          </p:cNvSpPr>
          <p:nvPr>
            <p:ph type="title"/>
          </p:nvPr>
        </p:nvSpPr>
        <p:spPr>
          <a:xfrm>
            <a:off x="1357089" y="2435957"/>
            <a:ext cx="4382521" cy="2007789"/>
          </a:xfrm>
        </p:spPr>
        <p:txBody>
          <a:bodyPr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6"/>
          </p:nvPr>
        </p:nvSpPr>
        <p:spPr>
          <a:xfrm>
            <a:off x="6156000" y="2286000"/>
            <a:ext cx="4880300" cy="2295525"/>
          </a:xfrm>
        </p:spPr>
        <p:txBody>
          <a:bodyPr anchor="t"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634109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83756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7669651" y="446089"/>
            <a:ext cx="4522349" cy="5414962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183540" y="586171"/>
            <a:ext cx="2494791" cy="51347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0001" y="446089"/>
            <a:ext cx="6611540" cy="5414962"/>
          </a:xfrm>
        </p:spPr>
        <p:txBody>
          <a:bodyPr vert="eaVert" anchor="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0815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10554574" cy="3636511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8464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7"/>
          <p:cNvSpPr/>
          <p:nvPr/>
        </p:nvSpPr>
        <p:spPr bwMode="auto">
          <a:xfrm>
            <a:off x="0" y="1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0" y="0"/>
                </a:moveTo>
                <a:lnTo>
                  <a:pt x="5760" y="0"/>
                </a:lnTo>
                <a:lnTo>
                  <a:pt x="5760" y="3090"/>
                </a:lnTo>
                <a:lnTo>
                  <a:pt x="4817" y="3090"/>
                </a:lnTo>
                <a:lnTo>
                  <a:pt x="4637" y="3270"/>
                </a:lnTo>
                <a:lnTo>
                  <a:pt x="4637" y="3270"/>
                </a:lnTo>
                <a:lnTo>
                  <a:pt x="4633" y="3272"/>
                </a:lnTo>
                <a:lnTo>
                  <a:pt x="4627" y="3275"/>
                </a:lnTo>
                <a:lnTo>
                  <a:pt x="4621" y="3278"/>
                </a:lnTo>
                <a:lnTo>
                  <a:pt x="4616" y="3278"/>
                </a:lnTo>
                <a:lnTo>
                  <a:pt x="4610" y="3278"/>
                </a:lnTo>
                <a:lnTo>
                  <a:pt x="4605" y="3275"/>
                </a:lnTo>
                <a:lnTo>
                  <a:pt x="4599" y="3272"/>
                </a:lnTo>
                <a:lnTo>
                  <a:pt x="4595" y="3270"/>
                </a:lnTo>
                <a:lnTo>
                  <a:pt x="4415" y="3090"/>
                </a:lnTo>
                <a:lnTo>
                  <a:pt x="0" y="3090"/>
                </a:ln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2951396"/>
            <a:ext cx="10561418" cy="1468800"/>
          </a:xfrm>
        </p:spPr>
        <p:txBody>
          <a:bodyPr anchor="b"/>
          <a:lstStyle>
            <a:lvl1pPr algn="r">
              <a:defRPr sz="4800" b="1" cap="none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5281201"/>
            <a:ext cx="10561418" cy="433955"/>
          </a:xfrm>
        </p:spPr>
        <p:txBody>
          <a:bodyPr anchor="t">
            <a:no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16681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8712" y="2222287"/>
            <a:ext cx="5185873" cy="363876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7415" y="2222287"/>
            <a:ext cx="5194583" cy="3638764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59276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4728" y="2174875"/>
            <a:ext cx="5189857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4729" y="2751138"/>
            <a:ext cx="5189856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7415" y="2174875"/>
            <a:ext cx="5194583" cy="5762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7415" y="2751138"/>
            <a:ext cx="5194583" cy="3109913"/>
          </a:xfrm>
        </p:spPr>
        <p:txBody>
          <a:bodyPr anchor="t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448644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reeform 6"/>
          <p:cNvSpPr/>
          <p:nvPr/>
        </p:nvSpPr>
        <p:spPr bwMode="auto">
          <a:xfrm>
            <a:off x="0" y="0"/>
            <a:ext cx="12192000" cy="2185988"/>
          </a:xfrm>
          <a:custGeom>
            <a:avLst/>
            <a:gdLst/>
            <a:ahLst/>
            <a:cxnLst/>
            <a:rect l="0" t="0" r="r" b="b"/>
            <a:pathLst>
              <a:path w="5760" h="1377">
                <a:moveTo>
                  <a:pt x="5760" y="0"/>
                </a:moveTo>
                <a:lnTo>
                  <a:pt x="0" y="0"/>
                </a:lnTo>
                <a:lnTo>
                  <a:pt x="0" y="1189"/>
                </a:lnTo>
                <a:lnTo>
                  <a:pt x="943" y="1189"/>
                </a:lnTo>
                <a:lnTo>
                  <a:pt x="1123" y="1369"/>
                </a:lnTo>
                <a:lnTo>
                  <a:pt x="1123" y="1369"/>
                </a:lnTo>
                <a:lnTo>
                  <a:pt x="1127" y="1371"/>
                </a:lnTo>
                <a:lnTo>
                  <a:pt x="1133" y="1374"/>
                </a:lnTo>
                <a:lnTo>
                  <a:pt x="1139" y="1377"/>
                </a:lnTo>
                <a:lnTo>
                  <a:pt x="1144" y="1377"/>
                </a:lnTo>
                <a:lnTo>
                  <a:pt x="1150" y="1377"/>
                </a:lnTo>
                <a:lnTo>
                  <a:pt x="1155" y="1374"/>
                </a:lnTo>
                <a:lnTo>
                  <a:pt x="1161" y="1371"/>
                </a:lnTo>
                <a:lnTo>
                  <a:pt x="1165" y="1369"/>
                </a:lnTo>
                <a:lnTo>
                  <a:pt x="1345" y="1189"/>
                </a:lnTo>
                <a:lnTo>
                  <a:pt x="5760" y="1189"/>
                </a:lnTo>
                <a:lnTo>
                  <a:pt x="576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00749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69494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6"/>
          <p:cNvSpPr>
            <a:spLocks noChangeAspect="1"/>
          </p:cNvSpPr>
          <p:nvPr/>
        </p:nvSpPr>
        <p:spPr bwMode="auto">
          <a:xfrm>
            <a:off x="1073151" y="446087"/>
            <a:ext cx="3547533" cy="1814651"/>
          </a:xfrm>
          <a:custGeom>
            <a:avLst/>
            <a:gdLst/>
            <a:ahLst/>
            <a:cxnLst/>
            <a:rect l="0" t="0" r="r" b="b"/>
            <a:pathLst>
              <a:path w="3384" h="2308">
                <a:moveTo>
                  <a:pt x="3340" y="0"/>
                </a:moveTo>
                <a:lnTo>
                  <a:pt x="44" y="0"/>
                </a:lnTo>
                <a:lnTo>
                  <a:pt x="44" y="0"/>
                </a:lnTo>
                <a:lnTo>
                  <a:pt x="34" y="0"/>
                </a:lnTo>
                <a:lnTo>
                  <a:pt x="26" y="4"/>
                </a:lnTo>
                <a:lnTo>
                  <a:pt x="20" y="8"/>
                </a:lnTo>
                <a:lnTo>
                  <a:pt x="12" y="12"/>
                </a:lnTo>
                <a:lnTo>
                  <a:pt x="8" y="20"/>
                </a:lnTo>
                <a:lnTo>
                  <a:pt x="4" y="26"/>
                </a:lnTo>
                <a:lnTo>
                  <a:pt x="0" y="34"/>
                </a:lnTo>
                <a:lnTo>
                  <a:pt x="0" y="44"/>
                </a:lnTo>
                <a:lnTo>
                  <a:pt x="0" y="2076"/>
                </a:lnTo>
                <a:lnTo>
                  <a:pt x="0" y="2076"/>
                </a:lnTo>
                <a:lnTo>
                  <a:pt x="0" y="2086"/>
                </a:lnTo>
                <a:lnTo>
                  <a:pt x="4" y="2094"/>
                </a:lnTo>
                <a:lnTo>
                  <a:pt x="8" y="2100"/>
                </a:lnTo>
                <a:lnTo>
                  <a:pt x="12" y="2108"/>
                </a:lnTo>
                <a:lnTo>
                  <a:pt x="20" y="2112"/>
                </a:lnTo>
                <a:lnTo>
                  <a:pt x="26" y="2116"/>
                </a:lnTo>
                <a:lnTo>
                  <a:pt x="34" y="2120"/>
                </a:lnTo>
                <a:lnTo>
                  <a:pt x="44" y="2120"/>
                </a:lnTo>
                <a:lnTo>
                  <a:pt x="474" y="2120"/>
                </a:lnTo>
                <a:lnTo>
                  <a:pt x="650" y="2296"/>
                </a:lnTo>
                <a:lnTo>
                  <a:pt x="650" y="2296"/>
                </a:lnTo>
                <a:lnTo>
                  <a:pt x="656" y="2300"/>
                </a:lnTo>
                <a:lnTo>
                  <a:pt x="664" y="2304"/>
                </a:lnTo>
                <a:lnTo>
                  <a:pt x="672" y="2308"/>
                </a:lnTo>
                <a:lnTo>
                  <a:pt x="680" y="2308"/>
                </a:lnTo>
                <a:lnTo>
                  <a:pt x="688" y="2308"/>
                </a:lnTo>
                <a:lnTo>
                  <a:pt x="696" y="2304"/>
                </a:lnTo>
                <a:lnTo>
                  <a:pt x="704" y="2300"/>
                </a:lnTo>
                <a:lnTo>
                  <a:pt x="710" y="2296"/>
                </a:lnTo>
                <a:lnTo>
                  <a:pt x="886" y="2120"/>
                </a:lnTo>
                <a:lnTo>
                  <a:pt x="3340" y="2120"/>
                </a:lnTo>
                <a:lnTo>
                  <a:pt x="3340" y="2120"/>
                </a:lnTo>
                <a:lnTo>
                  <a:pt x="3350" y="2120"/>
                </a:lnTo>
                <a:lnTo>
                  <a:pt x="3358" y="2116"/>
                </a:lnTo>
                <a:lnTo>
                  <a:pt x="3364" y="2112"/>
                </a:lnTo>
                <a:lnTo>
                  <a:pt x="3372" y="2108"/>
                </a:lnTo>
                <a:lnTo>
                  <a:pt x="3376" y="2100"/>
                </a:lnTo>
                <a:lnTo>
                  <a:pt x="3380" y="2094"/>
                </a:lnTo>
                <a:lnTo>
                  <a:pt x="3384" y="2086"/>
                </a:lnTo>
                <a:lnTo>
                  <a:pt x="3384" y="2076"/>
                </a:lnTo>
                <a:lnTo>
                  <a:pt x="3384" y="44"/>
                </a:lnTo>
                <a:lnTo>
                  <a:pt x="3384" y="44"/>
                </a:lnTo>
                <a:lnTo>
                  <a:pt x="3384" y="34"/>
                </a:lnTo>
                <a:lnTo>
                  <a:pt x="3380" y="26"/>
                </a:lnTo>
                <a:lnTo>
                  <a:pt x="3376" y="20"/>
                </a:lnTo>
                <a:lnTo>
                  <a:pt x="3372" y="12"/>
                </a:lnTo>
                <a:lnTo>
                  <a:pt x="3364" y="8"/>
                </a:lnTo>
                <a:lnTo>
                  <a:pt x="3358" y="4"/>
                </a:lnTo>
                <a:lnTo>
                  <a:pt x="3350" y="0"/>
                </a:lnTo>
                <a:lnTo>
                  <a:pt x="3340" y="0"/>
                </a:lnTo>
                <a:lnTo>
                  <a:pt x="3340" y="0"/>
                </a:lnTo>
                <a:close/>
              </a:path>
            </a:pathLst>
          </a:custGeom>
          <a:ln/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73151" y="446088"/>
            <a:ext cx="3547533" cy="161839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55633" y="446088"/>
            <a:ext cx="6252633" cy="5414963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3151" y="2260738"/>
            <a:ext cx="3547533" cy="360031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7564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4728" y="727522"/>
            <a:ext cx="4852988" cy="1617163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9" name="Picture Placeholder 11"/>
          <p:cNvSpPr>
            <a:spLocks noGrp="1" noChangeAspect="1"/>
          </p:cNvSpPr>
          <p:nvPr>
            <p:ph type="pic" sz="quarter" idx="13"/>
          </p:nvPr>
        </p:nvSpPr>
        <p:spPr bwMode="auto">
          <a:xfrm>
            <a:off x="6098117" y="0"/>
            <a:ext cx="6093883" cy="6858000"/>
          </a:xfrm>
          <a:custGeom>
            <a:avLst/>
            <a:gdLst/>
            <a:ahLst/>
            <a:cxnLst/>
            <a:rect l="0" t="0" r="r" b="b"/>
            <a:pathLst>
              <a:path w="2879" h="4320">
                <a:moveTo>
                  <a:pt x="183" y="0"/>
                </a:moveTo>
                <a:lnTo>
                  <a:pt x="183" y="1197"/>
                </a:lnTo>
                <a:lnTo>
                  <a:pt x="8" y="1372"/>
                </a:lnTo>
                <a:lnTo>
                  <a:pt x="8" y="1372"/>
                </a:lnTo>
                <a:lnTo>
                  <a:pt x="6" y="1376"/>
                </a:lnTo>
                <a:lnTo>
                  <a:pt x="3" y="1382"/>
                </a:lnTo>
                <a:lnTo>
                  <a:pt x="0" y="1387"/>
                </a:lnTo>
                <a:lnTo>
                  <a:pt x="0" y="1393"/>
                </a:lnTo>
                <a:lnTo>
                  <a:pt x="0" y="1399"/>
                </a:lnTo>
                <a:lnTo>
                  <a:pt x="3" y="1404"/>
                </a:lnTo>
                <a:lnTo>
                  <a:pt x="6" y="1410"/>
                </a:lnTo>
                <a:lnTo>
                  <a:pt x="8" y="1414"/>
                </a:lnTo>
                <a:lnTo>
                  <a:pt x="183" y="1589"/>
                </a:lnTo>
                <a:lnTo>
                  <a:pt x="183" y="4320"/>
                </a:lnTo>
                <a:lnTo>
                  <a:pt x="2879" y="4320"/>
                </a:lnTo>
                <a:lnTo>
                  <a:pt x="2879" y="0"/>
                </a:lnTo>
                <a:lnTo>
                  <a:pt x="183" y="0"/>
                </a:lnTo>
                <a:close/>
              </a:path>
            </a:pathLst>
          </a:cu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 wrap="square" numCol="1" anchor="t" anchorCtr="0" compatLnSpc="1">
            <a:prstTxWarp prst="textNoShape">
              <a:avLst/>
            </a:prstTxWarp>
            <a:normAutofit/>
          </a:bodyPr>
          <a:lstStyle>
            <a:lvl1pPr algn="ctr">
              <a:buFontTx/>
              <a:buNone/>
              <a:defRPr sz="1400"/>
            </a:lvl1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4728" y="2344684"/>
            <a:ext cx="4852988" cy="3516365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5810" y="6041362"/>
            <a:ext cx="976879" cy="365125"/>
          </a:xfrm>
        </p:spPr>
        <p:txBody>
          <a:bodyPr/>
          <a:lstStyle/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90396" y="6041362"/>
            <a:ext cx="3295413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4862689" y="5915888"/>
            <a:ext cx="1062155" cy="490599"/>
          </a:xfrm>
        </p:spPr>
        <p:txBody>
          <a:bodyPr/>
          <a:lstStyle/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14455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  <a:prstGeom prst="rect">
            <a:avLst/>
          </a:prstGeom>
          <a:effectLst>
            <a:outerShdw blurRad="50800" dir="14400000">
              <a:srgbClr val="000000">
                <a:alpha val="60000"/>
              </a:srgbClr>
            </a:outerShdw>
          </a:effectLst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0000" y="2184401"/>
            <a:ext cx="10563285" cy="3674397"/>
          </a:xfrm>
          <a:prstGeom prst="rect">
            <a:avLst/>
          </a:prstGeom>
          <a:effectLst>
            <a:outerShdw blurRad="50800" dir="14400000">
              <a:srgbClr val="000000">
                <a:alpha val="40000"/>
              </a:srgbClr>
            </a:outerShdw>
          </a:effectLst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1514" y="6041362"/>
            <a:ext cx="864432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334626" y="6041362"/>
            <a:ext cx="1343706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/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3/29/17</a:t>
            </a:fld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78331" y="5915888"/>
            <a:ext cx="1062155" cy="490599"/>
          </a:xfrm>
          <a:prstGeom prst="rect">
            <a:avLst/>
          </a:prstGeom>
        </p:spPr>
        <p:txBody>
          <a:bodyPr vert="horz" lIns="91440" tIns="45720" rIns="91440" bIns="10800" rtlCol="0" anchor="b"/>
          <a:lstStyle>
            <a:lvl1pPr algn="r">
              <a:defRPr sz="2000">
                <a:solidFill>
                  <a:schemeClr val="accent1"/>
                </a:solidFill>
              </a:defRPr>
            </a:lvl1pPr>
          </a:lstStyle>
          <a:p>
            <a:fld id="{330EA680-D336-4FF7-8B7A-9848BB0A1C3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00977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</p:sldLayoutIdLst>
  <p:txStyles>
    <p:titleStyle>
      <a:lvl1pPr algn="l" defTabSz="457200" rtl="0" eaLnBrk="1" latinLnBrk="0" hangingPunct="1">
        <a:spcBef>
          <a:spcPct val="0"/>
        </a:spcBef>
        <a:buNone/>
        <a:defRPr sz="4000" b="1" kern="1200">
          <a:solidFill>
            <a:srgbClr val="FEFEFE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4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28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3600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microsoft.com/office/2007/relationships/hdphoto" Target="../media/hdphoto1.wdp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0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9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0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3.tif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4.tiff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5.tif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7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scratch.mit.edu/projects/153093511/" TargetMode="Externa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4" Type="http://schemas.openxmlformats.org/officeDocument/2006/relationships/image" Target="../media/image6.tiff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7.tiff"/><Relationship Id="rId3" Type="http://schemas.openxmlformats.org/officeDocument/2006/relationships/image" Target="../media/image7.tiff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6.tiff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18.tiff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19.tiff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tiff"/><Relationship Id="rId3" Type="http://schemas.openxmlformats.org/officeDocument/2006/relationships/image" Target="../media/image20.tif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tif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/>
              <a:t>Interactive Story Writing 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8572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+mj-lt"/>
              <a:buAutoNum type="arabicPeriod"/>
            </a:pPr>
            <a:r>
              <a:rPr lang="en-US" dirty="0" smtClean="0"/>
              <a:t>Select from one of the provided starters on the previous slide.</a:t>
            </a:r>
          </a:p>
          <a:p>
            <a:pPr>
              <a:buFont typeface="+mj-lt"/>
              <a:buAutoNum type="arabicPeriod"/>
            </a:pPr>
            <a:r>
              <a:rPr lang="en-US" dirty="0" smtClean="0"/>
              <a:t>Use the story planning template to outline the character, setting and plot of the story.</a:t>
            </a:r>
          </a:p>
          <a:p>
            <a:pPr>
              <a:buFont typeface="+mj-lt"/>
              <a:buAutoNum type="arabicPeriod"/>
            </a:pPr>
            <a:r>
              <a:rPr lang="en-US" dirty="0" smtClean="0"/>
              <a:t>Begin writing.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15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Peer Evaluation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Swap stories with a partner</a:t>
            </a:r>
          </a:p>
          <a:p>
            <a:r>
              <a:rPr lang="en-US" sz="2400" dirty="0"/>
              <a:t>Read your partner's story</a:t>
            </a:r>
          </a:p>
          <a:p>
            <a:r>
              <a:rPr lang="en-US" sz="2400" dirty="0"/>
              <a:t>Two stars and a wish</a:t>
            </a:r>
          </a:p>
          <a:p>
            <a:r>
              <a:rPr lang="en-US" sz="2400" dirty="0"/>
              <a:t>Look for:</a:t>
            </a:r>
          </a:p>
          <a:p>
            <a:pPr lvl="1"/>
            <a:r>
              <a:rPr lang="en-US" sz="2000" dirty="0"/>
              <a:t>Spelling and grammar mistakes</a:t>
            </a:r>
          </a:p>
          <a:p>
            <a:pPr lvl="1"/>
            <a:r>
              <a:rPr lang="en-US" sz="2000" dirty="0"/>
              <a:t>Check that the story meets the starter criteria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2270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Game Development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Developing a Scratch game based on our short story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642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928689" y="1071562"/>
            <a:ext cx="10244136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TCH </a:t>
            </a:r>
            <a:r>
              <a:rPr lang="en-GB" sz="2400" b="1" dirty="0" smtClean="0"/>
              <a:t>3-15a</a:t>
            </a:r>
          </a:p>
          <a:p>
            <a:endParaRPr lang="en-GB" sz="2400" b="1" dirty="0"/>
          </a:p>
          <a:p>
            <a:r>
              <a:rPr lang="en-GB" dirty="0" smtClean="0"/>
              <a:t>I </a:t>
            </a:r>
            <a:r>
              <a:rPr lang="en-GB" dirty="0"/>
              <a:t>can select appropriate development tools to design, build, evaluate and refine computing solutions based on requirements. </a:t>
            </a:r>
            <a:endParaRPr lang="en-GB" dirty="0" smtClean="0"/>
          </a:p>
          <a:p>
            <a:endParaRPr lang="en-GB" dirty="0"/>
          </a:p>
          <a:p>
            <a:r>
              <a:rPr lang="en-GB" sz="2400" b="1" dirty="0" smtClean="0"/>
              <a:t>Benchmarks</a:t>
            </a:r>
            <a:endParaRPr lang="en-GB" sz="2800" b="1" dirty="0" smtClean="0"/>
          </a:p>
          <a:p>
            <a:endParaRPr lang="en-GB" sz="2400" dirty="0"/>
          </a:p>
          <a:p>
            <a:pPr marL="342900" lvl="0" indent="-342900">
              <a:buFont typeface="Arial" charset="0"/>
              <a:buChar char="•"/>
            </a:pPr>
            <a:r>
              <a:rPr lang="en-US" dirty="0"/>
              <a:t>Designs and builds a program using a visual language combining constructs and using multiple variables.</a:t>
            </a:r>
          </a:p>
          <a:p>
            <a:pPr marL="342900" lvl="0" indent="-342900">
              <a:buFont typeface="Arial" charset="0"/>
              <a:buChar char="•"/>
            </a:pPr>
            <a:r>
              <a:rPr lang="en-US" dirty="0"/>
              <a:t>Can find and correct errors in program logic.</a:t>
            </a:r>
          </a:p>
          <a:p>
            <a:pPr marL="342900" lvl="0" indent="-342900">
              <a:buFont typeface="Arial" charset="0"/>
              <a:buChar char="•"/>
            </a:pPr>
            <a:r>
              <a:rPr lang="en-US" dirty="0"/>
              <a:t>Writes code which receives and responds to real world inputs (in a visual language).</a:t>
            </a:r>
          </a:p>
          <a:p>
            <a:pPr marL="342900" lvl="0" indent="-342900">
              <a:buFont typeface="Arial" charset="0"/>
              <a:buChar char="•"/>
            </a:pPr>
            <a:r>
              <a:rPr lang="en-US" dirty="0"/>
              <a:t>Groups related instructions into named subprograms (in a visual language). </a:t>
            </a:r>
          </a:p>
          <a:p>
            <a:pPr marL="342900" lvl="0" indent="-342900">
              <a:buFont typeface="Arial" charset="0"/>
              <a:buChar char="•"/>
            </a:pPr>
            <a:r>
              <a:rPr lang="en-US" dirty="0"/>
              <a:t>Writes code in which there is communication between parallel processes (in a visual language). </a:t>
            </a: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220284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Game Plan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Use the game planning document provided to:</a:t>
            </a:r>
          </a:p>
          <a:p>
            <a:r>
              <a:rPr lang="en-US" dirty="0"/>
              <a:t>Describe the gameplay – how do you win your game?</a:t>
            </a:r>
          </a:p>
          <a:p>
            <a:r>
              <a:rPr lang="en-US" dirty="0"/>
              <a:t>Identify the sprites do you need, what they will look like and how they will move</a:t>
            </a:r>
          </a:p>
          <a:p>
            <a:r>
              <a:rPr lang="en-US" dirty="0" smtClean="0"/>
              <a:t>Describe what the backdrop </a:t>
            </a:r>
            <a:r>
              <a:rPr lang="en-US" dirty="0"/>
              <a:t>of the game </a:t>
            </a:r>
            <a:r>
              <a:rPr lang="en-US" dirty="0" smtClean="0"/>
              <a:t>will look </a:t>
            </a:r>
            <a:r>
              <a:rPr lang="en-US" dirty="0"/>
              <a:t>like?</a:t>
            </a:r>
          </a:p>
          <a:p>
            <a:r>
              <a:rPr lang="en-US" dirty="0" smtClean="0"/>
              <a:t>Identify any obstacles </a:t>
            </a:r>
            <a:r>
              <a:rPr lang="en-US" dirty="0"/>
              <a:t>in the game</a:t>
            </a:r>
            <a:r>
              <a:rPr lang="en-US" dirty="0" smtClean="0"/>
              <a:t>?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 smtClean="0"/>
              <a:t>Remember </a:t>
            </a:r>
            <a:r>
              <a:rPr lang="en-US" dirty="0" smtClean="0"/>
              <a:t>sprites and backdrops should match the setting and characters in your story.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1558750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Sprites.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A sprite is a picture that can be moved on a screen. In Scratch we use Sprites for our main characters. </a:t>
            </a:r>
          </a:p>
          <a:p>
            <a:r>
              <a:rPr lang="en-US">
                <a:solidFill>
                  <a:srgbClr val="FFFFFF"/>
                </a:solidFill>
                <a:latin typeface="Century Gothic"/>
              </a:rPr>
              <a:t>We can move and animate sprites.</a:t>
            </a:r>
          </a:p>
          <a:p>
            <a:r>
              <a:rPr lang="en-US">
                <a:solidFill>
                  <a:srgbClr val="FFFFFF"/>
                </a:solidFill>
                <a:latin typeface="Century Gothic"/>
              </a:rPr>
              <a:t>We can use pre-made sprites in Scratch or we can draw our own.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7752" b="87597" l="4785" r="96370">
                        <a14:foregroundMark x1="35644" y1="40310" x2="35644" y2="40310"/>
                        <a14:foregroundMark x1="36634" y1="43411" x2="36634" y2="43411"/>
                        <a14:foregroundMark x1="33663" y1="52713" x2="33663" y2="52713"/>
                        <a14:foregroundMark x1="33498" y1="72868" x2="33498" y2="72868"/>
                        <a14:foregroundMark x1="31023" y1="71318" x2="31023" y2="71318"/>
                        <a14:foregroundMark x1="31353" y1="62016" x2="31353" y2="62016"/>
                        <a14:foregroundMark x1="40594" y1="44961" x2="40594" y2="44961"/>
                        <a14:foregroundMark x1="40429" y1="29457" x2="40429" y2="29457"/>
                        <a14:foregroundMark x1="38944" y1="15504" x2="38944" y2="15504"/>
                        <a14:foregroundMark x1="31188" y1="65891" x2="31188" y2="65891"/>
                        <a14:foregroundMark x1="33333" y1="75969" x2="33333" y2="75969"/>
                        <a14:foregroundMark x1="83003" y1="52713" x2="83003" y2="52713"/>
                        <a14:foregroundMark x1="83003" y1="64341" x2="83003" y2="64341"/>
                        <a14:foregroundMark x1="86799" y1="39535" x2="86799" y2="39535"/>
                        <a14:foregroundMark x1="85149" y1="17829" x2="85149" y2="17829"/>
                        <a14:foregroundMark x1="90924" y1="33333" x2="90924" y2="33333"/>
                        <a14:foregroundMark x1="92409" y1="33333" x2="92409" y2="33333"/>
                        <a14:foregroundMark x1="96370" y1="33333" x2="96370" y2="33333"/>
                        <a14:foregroundMark x1="42409" y1="38760" x2="42409" y2="38760"/>
                        <a14:foregroundMark x1="41254" y1="33333" x2="41254" y2="33333"/>
                        <a14:foregroundMark x1="41419" y1="37209" x2="41419" y2="37209"/>
                        <a14:foregroundMark x1="40924" y1="53488" x2="40924" y2="53488"/>
                        <a14:foregroundMark x1="39274" y1="34109" x2="39274" y2="34109"/>
                        <a14:foregroundMark x1="7426" y1="59690" x2="7426" y2="59690"/>
                        <a14:foregroundMark x1="9241" y1="59690" x2="9241" y2="59690"/>
                        <a14:foregroundMark x1="4785" y1="71318" x2="4785" y2="71318"/>
                        <a14:foregroundMark x1="11386" y1="31783" x2="11386" y2="31783"/>
                        <a14:foregroundMark x1="12541" y1="27132" x2="12541" y2="27132"/>
                        <a14:foregroundMark x1="13036" y1="25581" x2="13036" y2="25581"/>
                        <a14:foregroundMark x1="5116" y1="44186" x2="5116" y2="44186"/>
                        <a14:foregroundMark x1="11386" y1="74419" x2="11386" y2="74419"/>
                        <a14:backgroundMark x1="63861" y1="41860" x2="63861" y2="41860"/>
                        <a14:backgroundMark x1="34488" y1="74419" x2="34488" y2="74419"/>
                        <a14:backgroundMark x1="31683" y1="73643" x2="31683" y2="73643"/>
                        <a14:backgroundMark x1="40099" y1="38760" x2="40099" y2="38760"/>
                      </a14:backgroundRemoval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55900" y="4919000"/>
            <a:ext cx="7696200" cy="1638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91151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entury Gothic"/>
              </a:rPr>
              <a:t>Getting Creative. Sprites.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150" y="2222500"/>
            <a:ext cx="5753100" cy="4282783"/>
          </a:xfrm>
        </p:spPr>
        <p:txBody>
          <a:bodyPr>
            <a:normAutofit/>
          </a:bodyPr>
          <a:lstStyle/>
          <a:p>
            <a:r>
              <a:rPr lang="en-US" dirty="0"/>
              <a:t>Use Scratch to create all of your </a:t>
            </a:r>
            <a:r>
              <a:rPr lang="en-US" dirty="0" smtClean="0"/>
              <a:t>sprites from your game plan. </a:t>
            </a:r>
            <a:r>
              <a:rPr lang="en-US" dirty="0"/>
              <a:t>Starting with your main character.</a:t>
            </a:r>
          </a:p>
          <a:p>
            <a:r>
              <a:rPr lang="en-US" dirty="0"/>
              <a:t>You can either select sprites from the library or draw your own</a:t>
            </a:r>
            <a:r>
              <a:rPr lang="en-US" dirty="0" smtClean="0"/>
              <a:t>.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0375" y="1438275"/>
            <a:ext cx="3933178" cy="495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5184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Century Gothic"/>
              </a:rPr>
              <a:t>Getting Creative. Backdrops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6725" y="2219325"/>
            <a:ext cx="5962650" cy="4159770"/>
          </a:xfrm>
        </p:spPr>
        <p:txBody>
          <a:bodyPr>
            <a:normAutofit/>
          </a:bodyPr>
          <a:lstStyle/>
          <a:p>
            <a:r>
              <a:rPr lang="en-US" dirty="0"/>
              <a:t>Draw your own backdrop in Scratch.</a:t>
            </a:r>
          </a:p>
          <a:p>
            <a:r>
              <a:rPr lang="en-US" dirty="0"/>
              <a:t>Remember to add in any obstacles or paths that your main character will have to move through.  </a:t>
            </a:r>
          </a:p>
          <a:p>
            <a:endParaRPr lang="en-US" dirty="0"/>
          </a:p>
          <a:p>
            <a:r>
              <a:rPr lang="en-US" b="1" dirty="0"/>
              <a:t>HINT</a:t>
            </a:r>
            <a:r>
              <a:rPr lang="en-US" dirty="0"/>
              <a:t>: If something has to change or move throughout the game - use a Sprite. If it will stay the same and in the one place – draw it on the backdrop.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29400" y="1410471"/>
            <a:ext cx="4034813" cy="5082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172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Algorithms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349500"/>
            <a:ext cx="10554574" cy="4102100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An algorithm is a sequence of instructions that we want to make the computer run in order.</a:t>
            </a:r>
          </a:p>
          <a:p>
            <a:r>
              <a:rPr lang="en-US" dirty="0"/>
              <a:t>We want the code we write in Scratch to make sense in the order we read </a:t>
            </a:r>
            <a:r>
              <a:rPr lang="en-US" dirty="0" smtClean="0"/>
              <a:t>it.</a:t>
            </a:r>
          </a:p>
          <a:p>
            <a:endParaRPr lang="en-US" u="sng" dirty="0"/>
          </a:p>
          <a:p>
            <a:pPr marL="0" indent="0">
              <a:buNone/>
            </a:pPr>
            <a:r>
              <a:rPr lang="en-US" u="sng" dirty="0" smtClean="0"/>
              <a:t>Example</a:t>
            </a:r>
            <a:endParaRPr lang="en-US" u="sng" dirty="0"/>
          </a:p>
          <a:p>
            <a:r>
              <a:rPr lang="en-US" dirty="0"/>
              <a:t>When </a:t>
            </a:r>
            <a:r>
              <a:rPr lang="en-US" dirty="0" smtClean="0"/>
              <a:t>Green Flag pressed</a:t>
            </a:r>
            <a:endParaRPr lang="en-US" dirty="0"/>
          </a:p>
          <a:p>
            <a:r>
              <a:rPr lang="en-US" dirty="0" smtClean="0"/>
              <a:t>Forever</a:t>
            </a:r>
          </a:p>
          <a:p>
            <a:r>
              <a:rPr lang="en-US" dirty="0" smtClean="0"/>
              <a:t>IF UP key pressed</a:t>
            </a:r>
          </a:p>
          <a:p>
            <a:pPr lvl="1"/>
            <a:r>
              <a:rPr lang="en-US" dirty="0" smtClean="0"/>
              <a:t>Point in direction UP</a:t>
            </a:r>
            <a:endParaRPr lang="en-US" dirty="0"/>
          </a:p>
          <a:p>
            <a:pPr lvl="1"/>
            <a:r>
              <a:rPr lang="en-US" dirty="0"/>
              <a:t>Move 10 </a:t>
            </a:r>
            <a:r>
              <a:rPr lang="en-US" dirty="0" smtClean="0"/>
              <a:t>steps</a:t>
            </a:r>
          </a:p>
          <a:p>
            <a:r>
              <a:rPr lang="en-US" dirty="0" smtClean="0"/>
              <a:t>END IF</a:t>
            </a:r>
          </a:p>
          <a:p>
            <a:r>
              <a:rPr lang="en-US" dirty="0" smtClean="0"/>
              <a:t>END Forever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0013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000" y="2369975"/>
            <a:ext cx="4216054" cy="3824150"/>
          </a:xfrm>
        </p:spPr>
        <p:txBody>
          <a:bodyPr/>
          <a:lstStyle/>
          <a:p>
            <a:r>
              <a:rPr lang="en-US" dirty="0" smtClean="0">
                <a:solidFill>
                  <a:srgbClr val="FFFFFF"/>
                </a:solidFill>
                <a:latin typeface="Century Gothic"/>
              </a:rPr>
              <a:t>This code example will make your main character move </a:t>
            </a:r>
            <a:r>
              <a:rPr lang="en-US" b="1" dirty="0" smtClean="0">
                <a:solidFill>
                  <a:srgbClr val="FFFFFF"/>
                </a:solidFill>
                <a:latin typeface="Century Gothic"/>
              </a:rPr>
              <a:t>IF </a:t>
            </a:r>
            <a:r>
              <a:rPr lang="en-US" dirty="0" smtClean="0">
                <a:solidFill>
                  <a:srgbClr val="FFFFFF"/>
                </a:solidFill>
                <a:latin typeface="Century Gothic"/>
              </a:rPr>
              <a:t> one of the arrow keys is pressed.</a:t>
            </a:r>
          </a:p>
          <a:p>
            <a:endParaRPr lang="en-US" dirty="0">
              <a:solidFill>
                <a:srgbClr val="FFFFFF"/>
              </a:solidFill>
              <a:latin typeface="Century Gothic"/>
            </a:endParaRPr>
          </a:p>
          <a:p>
            <a:r>
              <a:rPr lang="en-US" dirty="0" smtClean="0">
                <a:solidFill>
                  <a:srgbClr val="FFFFFF"/>
                </a:solidFill>
                <a:latin typeface="Century Gothic"/>
              </a:rPr>
              <a:t>What are the names of the programming constructs used in this example?</a:t>
            </a:r>
            <a:endParaRPr lang="en-US" dirty="0">
              <a:solidFill>
                <a:srgbClr val="FFFFFF"/>
              </a:solidFill>
              <a:latin typeface="Century Gothic"/>
            </a:endParaRPr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6054" y="2263450"/>
            <a:ext cx="6767513" cy="4037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492873" y="161711"/>
            <a:ext cx="1889125" cy="1889125"/>
          </a:xfrm>
          <a:prstGeom prst="rect">
            <a:avLst/>
          </a:prstGeom>
        </p:spPr>
      </p:pic>
      <p:sp>
        <p:nvSpPr>
          <p:cNvPr id="9" name="Right Arrow 8"/>
          <p:cNvSpPr/>
          <p:nvPr/>
        </p:nvSpPr>
        <p:spPr>
          <a:xfrm rot="19266290">
            <a:off x="6528123" y="5185457"/>
            <a:ext cx="844952" cy="3240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ight Arrow 9"/>
          <p:cNvSpPr/>
          <p:nvPr/>
        </p:nvSpPr>
        <p:spPr>
          <a:xfrm rot="19266290">
            <a:off x="8469981" y="4317357"/>
            <a:ext cx="844952" cy="32409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5374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solidFill>
                  <a:schemeClr val="tx1"/>
                </a:solidFill>
              </a:rPr>
              <a:t/>
            </a:r>
            <a:br>
              <a:rPr lang="en-US">
                <a:solidFill>
                  <a:schemeClr val="tx1"/>
                </a:solidFill>
              </a:rPr>
            </a:br>
            <a:r>
              <a:rPr lang="en-US">
                <a:latin typeface="Century Gothic"/>
              </a:rPr>
              <a:t>Learning Intentions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>
                <a:solidFill>
                  <a:srgbClr val="FEFEFE"/>
                </a:solidFill>
              </a:rPr>
              <a:t>I am learning to write a short story based on a given scenario, writing a clear description of the main character and the setting.</a:t>
            </a:r>
            <a:endParaRPr lang="en-US" b="1">
              <a:solidFill>
                <a:srgbClr val="FEFEFE"/>
              </a:solidFill>
              <a:latin typeface="Century Gothic"/>
            </a:endParaRPr>
          </a:p>
          <a:p>
            <a:r>
              <a:rPr lang="en-US" b="1">
                <a:solidFill>
                  <a:srgbClr val="FEFEFE"/>
                </a:solidFill>
              </a:rPr>
              <a:t>I am learning to make a game based on my story.</a:t>
            </a:r>
          </a:p>
        </p:txBody>
      </p:sp>
    </p:spTree>
    <p:extLst>
      <p:ext uri="{BB962C8B-B14F-4D97-AF65-F5344CB8AC3E}">
        <p14:creationId xmlns:p14="http://schemas.microsoft.com/office/powerpoint/2010/main" val="1080683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Movement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2845" y="2295525"/>
            <a:ext cx="4602984" cy="3890746"/>
          </a:xfrm>
        </p:spPr>
        <p:txBody>
          <a:bodyPr/>
          <a:lstStyle/>
          <a:p>
            <a:r>
              <a:rPr lang="en-US" dirty="0"/>
              <a:t>Sprite movement can be programmed in a number of ways. </a:t>
            </a:r>
            <a:r>
              <a:rPr lang="en-US" dirty="0" smtClean="0"/>
              <a:t>This code can be used to make a sprite move along </a:t>
            </a:r>
            <a:r>
              <a:rPr lang="en-US" dirty="0"/>
              <a:t>the same path for the entire game.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 l="50056" t="9407" r="31015" b="59875"/>
          <a:stretch>
            <a:fillRect/>
          </a:stretch>
        </p:blipFill>
        <p:spPr>
          <a:xfrm>
            <a:off x="6530183" y="2428875"/>
            <a:ext cx="4434684" cy="38672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492873" y="161711"/>
            <a:ext cx="1889125" cy="188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0756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Interactions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Games are only fun if </a:t>
            </a:r>
            <a:r>
              <a:rPr lang="en-US" dirty="0" smtClean="0"/>
              <a:t>they are challenging.</a:t>
            </a:r>
          </a:p>
          <a:p>
            <a:r>
              <a:rPr lang="en-US" dirty="0" smtClean="0"/>
              <a:t>This can be done by adding </a:t>
            </a:r>
            <a:r>
              <a:rPr lang="en-US" dirty="0" smtClean="0"/>
              <a:t>obstacles or </a:t>
            </a:r>
            <a:r>
              <a:rPr lang="en-US" dirty="0"/>
              <a:t>bad guys to get away from</a:t>
            </a:r>
            <a:r>
              <a:rPr lang="en-US" dirty="0" smtClean="0"/>
              <a:t>.  </a:t>
            </a:r>
            <a:endParaRPr lang="en-US" dirty="0"/>
          </a:p>
          <a:p>
            <a:r>
              <a:rPr lang="en-US" dirty="0">
                <a:solidFill>
                  <a:srgbClr val="FFFFFF"/>
                </a:solidFill>
                <a:latin typeface="Century Gothic"/>
              </a:rPr>
              <a:t>P</a:t>
            </a:r>
            <a:r>
              <a:rPr lang="en-US" dirty="0" smtClean="0">
                <a:solidFill>
                  <a:srgbClr val="FFFFFF"/>
                </a:solidFill>
                <a:latin typeface="Century Gothic"/>
              </a:rPr>
              <a:t>rogram your </a:t>
            </a:r>
            <a:r>
              <a:rPr lang="en-US" dirty="0">
                <a:solidFill>
                  <a:srgbClr val="FFFFFF"/>
                </a:solidFill>
                <a:latin typeface="Century Gothic"/>
              </a:rPr>
              <a:t>game so that </a:t>
            </a:r>
            <a:r>
              <a:rPr lang="en-US" dirty="0" smtClean="0">
                <a:solidFill>
                  <a:srgbClr val="FFFFFF"/>
                </a:solidFill>
                <a:latin typeface="Century Gothic"/>
              </a:rPr>
              <a:t>our </a:t>
            </a:r>
            <a:r>
              <a:rPr lang="en-US" dirty="0">
                <a:solidFill>
                  <a:srgbClr val="FFFFFF"/>
                </a:solidFill>
                <a:latin typeface="Century Gothic"/>
              </a:rPr>
              <a:t>main character </a:t>
            </a:r>
            <a:r>
              <a:rPr lang="en-US" dirty="0" smtClean="0">
                <a:solidFill>
                  <a:srgbClr val="FFFFFF"/>
                </a:solidFill>
                <a:latin typeface="Century Gothic"/>
              </a:rPr>
              <a:t>interacts with objects when they touch.</a:t>
            </a:r>
          </a:p>
          <a:p>
            <a:r>
              <a:rPr lang="en-US" dirty="0" smtClean="0">
                <a:solidFill>
                  <a:srgbClr val="FFFFFF"/>
                </a:solidFill>
                <a:latin typeface="Century Gothic"/>
              </a:rPr>
              <a:t>We can use variables here to make our character lose a life or score a point.</a:t>
            </a:r>
            <a:endParaRPr lang="en-US" dirty="0">
              <a:solidFill>
                <a:srgbClr val="FFFFFF"/>
              </a:solidFill>
              <a:latin typeface="Century Gothic"/>
            </a:endParaRPr>
          </a:p>
          <a:p>
            <a:endParaRPr lang="en-US" dirty="0">
              <a:solidFill>
                <a:srgbClr val="FFFFFF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7641777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Variables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150" y="2222500"/>
            <a:ext cx="4522930" cy="4316846"/>
          </a:xfrm>
        </p:spPr>
        <p:txBody>
          <a:bodyPr/>
          <a:lstStyle/>
          <a:p>
            <a:r>
              <a:rPr lang="en-US" dirty="0"/>
              <a:t>A variable is a location to store a value inside a program. We can store anything inside a variable, names, numbers, scores, times. </a:t>
            </a:r>
          </a:p>
          <a:p>
            <a:r>
              <a:rPr lang="en-US" dirty="0">
                <a:solidFill>
                  <a:srgbClr val="FFFFFF"/>
                </a:solidFill>
                <a:latin typeface="Century Gothic"/>
              </a:rPr>
              <a:t>We can change and use the value of the variable at any point.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rcRect t="10774" r="6433" b="36027"/>
          <a:stretch>
            <a:fillRect/>
          </a:stretch>
        </p:blipFill>
        <p:spPr>
          <a:xfrm>
            <a:off x="6667500" y="2295525"/>
            <a:ext cx="4094018" cy="404982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492873" y="161711"/>
            <a:ext cx="1889125" cy="188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363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Variables - Score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150" y="2222500"/>
            <a:ext cx="4242739" cy="4036894"/>
          </a:xfrm>
        </p:spPr>
        <p:txBody>
          <a:bodyPr/>
          <a:lstStyle/>
          <a:p>
            <a:r>
              <a:rPr lang="en-US" dirty="0"/>
              <a:t>If a score is something you would like to add. Decide when your main character should score a point.</a:t>
            </a:r>
          </a:p>
          <a:p>
            <a:r>
              <a:rPr lang="en-US" dirty="0" smtClean="0"/>
              <a:t>Explain what the effect of this code example would be on your game.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81825" y="2180936"/>
            <a:ext cx="3874077" cy="406758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492873" y="161711"/>
            <a:ext cx="1889125" cy="188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221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Variables - Lives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150" y="2222500"/>
            <a:ext cx="3729701" cy="4120427"/>
          </a:xfrm>
        </p:spPr>
        <p:txBody>
          <a:bodyPr/>
          <a:lstStyle/>
          <a:p>
            <a:r>
              <a:rPr lang="en-US" dirty="0" smtClean="0"/>
              <a:t>Explain the purpose of this example of code. What does each block do?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4400" y="2838450"/>
            <a:ext cx="7176976" cy="31068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492873" y="161711"/>
            <a:ext cx="1889125" cy="188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617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Variables - Timer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9150" y="2222500"/>
            <a:ext cx="4869833" cy="4210198"/>
          </a:xfrm>
        </p:spPr>
        <p:txBody>
          <a:bodyPr/>
          <a:lstStyle/>
          <a:p>
            <a:r>
              <a:rPr lang="en-US" dirty="0" smtClean="0"/>
              <a:t>This example implements a timer in our Scratch game.</a:t>
            </a:r>
            <a:endParaRPr lang="en-US" dirty="0"/>
          </a:p>
          <a:p>
            <a:endParaRPr lang="en-US" dirty="0">
              <a:solidFill>
                <a:srgbClr val="FFFFFF"/>
              </a:solidFill>
              <a:latin typeface="Century Gothic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5625" y="2222500"/>
            <a:ext cx="3778827" cy="424002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492873" y="161711"/>
            <a:ext cx="1889125" cy="188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48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53554" y="3251597"/>
            <a:ext cx="3225646" cy="2257952"/>
          </a:xfrm>
          <a:prstGeom prst="roundRect">
            <a:avLst>
              <a:gd name="adj" fmla="val 3876"/>
            </a:avLst>
          </a:prstGeom>
          <a:ln>
            <a:solidFill>
              <a:schemeClr val="accent1"/>
            </a:solidFill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en-US" dirty="0"/>
              <a:t>Conditional Statements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3" y="2413000"/>
            <a:ext cx="7199220" cy="3632200"/>
          </a:xfrm>
        </p:spPr>
        <p:txBody>
          <a:bodyPr>
            <a:normAutofit/>
          </a:bodyPr>
          <a:lstStyle/>
          <a:p>
            <a:r>
              <a:rPr lang="en-US" dirty="0"/>
              <a:t>We have previously learned about conditional statements and you have used them in your game.</a:t>
            </a:r>
          </a:p>
          <a:p>
            <a:r>
              <a:rPr lang="en-US" dirty="0"/>
              <a:t>A conditional statement – often known as an </a:t>
            </a:r>
            <a:r>
              <a:rPr lang="en-US" b="1" dirty="0"/>
              <a:t>If statement </a:t>
            </a:r>
            <a:r>
              <a:rPr lang="en-US" dirty="0"/>
              <a:t>– is a programming construct that evaluates if a condition is true or false before continuing to execute the code.</a:t>
            </a:r>
          </a:p>
        </p:txBody>
      </p:sp>
    </p:spTree>
    <p:extLst>
      <p:ext uri="{BB962C8B-B14F-4D97-AF65-F5344CB8AC3E}">
        <p14:creationId xmlns:p14="http://schemas.microsoft.com/office/powerpoint/2010/main" val="51372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35929" y="2957135"/>
            <a:ext cx="4677458" cy="2598587"/>
          </a:xfrm>
          <a:prstGeom prst="roundRect">
            <a:avLst>
              <a:gd name="adj" fmla="val 3876"/>
            </a:avLst>
          </a:prstGeom>
          <a:ln>
            <a:solidFill>
              <a:schemeClr val="accent1"/>
            </a:solidFill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en-US" dirty="0"/>
              <a:t>Complex Conditions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3" y="2413000"/>
            <a:ext cx="4517216" cy="3686858"/>
          </a:xfrm>
        </p:spPr>
        <p:txBody>
          <a:bodyPr>
            <a:normAutofit/>
          </a:bodyPr>
          <a:lstStyle/>
          <a:p>
            <a:r>
              <a:rPr lang="en-US" dirty="0"/>
              <a:t>A complex condition is when a conditional statement has to evaluate if more than one condition is true before continuing.</a:t>
            </a:r>
          </a:p>
        </p:txBody>
      </p:sp>
    </p:spTree>
    <p:extLst>
      <p:ext uri="{BB962C8B-B14F-4D97-AF65-F5344CB8AC3E}">
        <p14:creationId xmlns:p14="http://schemas.microsoft.com/office/powerpoint/2010/main" val="1639783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25081" y="2413000"/>
            <a:ext cx="2562609" cy="3716338"/>
          </a:xfrm>
          <a:prstGeom prst="roundRect">
            <a:avLst>
              <a:gd name="adj" fmla="val 3876"/>
            </a:avLst>
          </a:prstGeom>
          <a:ln>
            <a:solidFill>
              <a:schemeClr val="accent1"/>
            </a:solidFill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en-US" dirty="0"/>
              <a:t>Operators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3" y="2413000"/>
            <a:ext cx="5964052" cy="3632200"/>
          </a:xfrm>
        </p:spPr>
        <p:txBody>
          <a:bodyPr>
            <a:normAutofit/>
          </a:bodyPr>
          <a:lstStyle/>
          <a:p>
            <a:r>
              <a:rPr lang="en-US" dirty="0"/>
              <a:t>Scratch provides these operators </a:t>
            </a:r>
            <a:r>
              <a:rPr lang="en-US" smtClean="0"/>
              <a:t>to use for comparisons</a:t>
            </a:r>
            <a:r>
              <a:rPr lang="en-US"/>
              <a:t> </a:t>
            </a:r>
            <a:r>
              <a:rPr lang="en-US" smtClean="0"/>
              <a:t>in complex conditions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83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0" y="0"/>
            <a:ext cx="12192000" cy="6858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</p:spPr>
      </p:sp>
      <p:sp>
        <p:nvSpPr>
          <p:cNvPr id="10" name="Freeform 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auto">
          <a:xfrm>
            <a:off x="0" y="-3175"/>
            <a:ext cx="12192000" cy="5203825"/>
          </a:xfrm>
          <a:custGeom>
            <a:avLst/>
            <a:gdLst/>
            <a:ahLst/>
            <a:cxnLst/>
            <a:rect l="0" t="0" r="r" b="b"/>
            <a:pathLst>
              <a:path w="5760" h="3278">
                <a:moveTo>
                  <a:pt x="5760" y="0"/>
                </a:moveTo>
                <a:lnTo>
                  <a:pt x="0" y="0"/>
                </a:lnTo>
                <a:lnTo>
                  <a:pt x="0" y="3090"/>
                </a:lnTo>
                <a:lnTo>
                  <a:pt x="943" y="3090"/>
                </a:lnTo>
                <a:lnTo>
                  <a:pt x="1123" y="3270"/>
                </a:lnTo>
                <a:lnTo>
                  <a:pt x="1123" y="3270"/>
                </a:lnTo>
                <a:lnTo>
                  <a:pt x="1127" y="3272"/>
                </a:lnTo>
                <a:lnTo>
                  <a:pt x="1133" y="3275"/>
                </a:lnTo>
                <a:lnTo>
                  <a:pt x="1139" y="3278"/>
                </a:lnTo>
                <a:lnTo>
                  <a:pt x="1144" y="3278"/>
                </a:lnTo>
                <a:lnTo>
                  <a:pt x="1150" y="3278"/>
                </a:lnTo>
                <a:lnTo>
                  <a:pt x="1155" y="3275"/>
                </a:lnTo>
                <a:lnTo>
                  <a:pt x="1161" y="3272"/>
                </a:lnTo>
                <a:lnTo>
                  <a:pt x="1165" y="3270"/>
                </a:lnTo>
                <a:lnTo>
                  <a:pt x="1345" y="3090"/>
                </a:lnTo>
                <a:lnTo>
                  <a:pt x="5760" y="3090"/>
                </a:lnTo>
                <a:lnTo>
                  <a:pt x="5760" y="0"/>
                </a:lnTo>
                <a:close/>
              </a:path>
            </a:pathLst>
          </a:custGeom>
          <a:ln/>
          <a:effectLst/>
          <a:extLs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Rounded Rectangle 16"/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24306" y="643464"/>
            <a:ext cx="10927614" cy="3599352"/>
          </a:xfrm>
          <a:prstGeom prst="roundRect">
            <a:avLst>
              <a:gd name="adj" fmla="val 3513"/>
            </a:avLst>
          </a:prstGeom>
          <a:solidFill>
            <a:schemeClr val="tx1"/>
          </a:solidFill>
          <a:ln>
            <a:solidFill>
              <a:schemeClr val="accent1">
                <a:lumMod val="75000"/>
              </a:schemeClr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4" name="Group 13"/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 bwMode="white">
          <a:xfrm>
            <a:off x="0" y="4525094"/>
            <a:ext cx="12203151" cy="2344057"/>
            <a:chOff x="0" y="4525094"/>
            <a:chExt cx="12203151" cy="2344057"/>
          </a:xfrm>
        </p:grpSpPr>
        <p:sp>
          <p:nvSpPr>
            <p:cNvPr id="15" name="Freeform 9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0" y="4525094"/>
              <a:ext cx="12192000" cy="2332906"/>
            </a:xfrm>
            <a:custGeom>
              <a:avLst/>
              <a:gdLst>
                <a:gd name="connsiteX0" fmla="*/ 0 w 12192000"/>
                <a:gd name="connsiteY0" fmla="*/ 0 h 2332906"/>
                <a:gd name="connsiteX1" fmla="*/ 1996017 w 12192000"/>
                <a:gd name="connsiteY1" fmla="*/ 0 h 2332906"/>
                <a:gd name="connsiteX2" fmla="*/ 2377017 w 12192000"/>
                <a:gd name="connsiteY2" fmla="*/ 263783 h 2332906"/>
                <a:gd name="connsiteX3" fmla="*/ 2385484 w 12192000"/>
                <a:gd name="connsiteY3" fmla="*/ 266713 h 2332906"/>
                <a:gd name="connsiteX4" fmla="*/ 2398184 w 12192000"/>
                <a:gd name="connsiteY4" fmla="*/ 271110 h 2332906"/>
                <a:gd name="connsiteX5" fmla="*/ 2410883 w 12192000"/>
                <a:gd name="connsiteY5" fmla="*/ 275506 h 2332906"/>
                <a:gd name="connsiteX6" fmla="*/ 2421467 w 12192000"/>
                <a:gd name="connsiteY6" fmla="*/ 275506 h 2332906"/>
                <a:gd name="connsiteX7" fmla="*/ 2434167 w 12192000"/>
                <a:gd name="connsiteY7" fmla="*/ 275506 h 2332906"/>
                <a:gd name="connsiteX8" fmla="*/ 2444750 w 12192000"/>
                <a:gd name="connsiteY8" fmla="*/ 271110 h 2332906"/>
                <a:gd name="connsiteX9" fmla="*/ 2457450 w 12192000"/>
                <a:gd name="connsiteY9" fmla="*/ 266713 h 2332906"/>
                <a:gd name="connsiteX10" fmla="*/ 2465917 w 12192000"/>
                <a:gd name="connsiteY10" fmla="*/ 263783 h 2332906"/>
                <a:gd name="connsiteX11" fmla="*/ 2846917 w 12192000"/>
                <a:gd name="connsiteY11" fmla="*/ 0 h 2332906"/>
                <a:gd name="connsiteX12" fmla="*/ 12192000 w 12192000"/>
                <a:gd name="connsiteY12" fmla="*/ 0 h 2332906"/>
                <a:gd name="connsiteX13" fmla="*/ 12192000 w 12192000"/>
                <a:gd name="connsiteY13" fmla="*/ 2332906 h 2332906"/>
                <a:gd name="connsiteX14" fmla="*/ 0 w 12192000"/>
                <a:gd name="connsiteY14" fmla="*/ 2332906 h 23329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2192000" h="2332906">
                  <a:moveTo>
                    <a:pt x="0" y="0"/>
                  </a:moveTo>
                  <a:lnTo>
                    <a:pt x="1996017" y="0"/>
                  </a:lnTo>
                  <a:lnTo>
                    <a:pt x="2377017" y="263783"/>
                  </a:lnTo>
                  <a:lnTo>
                    <a:pt x="2385484" y="266713"/>
                  </a:lnTo>
                  <a:lnTo>
                    <a:pt x="2398184" y="271110"/>
                  </a:lnTo>
                  <a:lnTo>
                    <a:pt x="2410883" y="275506"/>
                  </a:lnTo>
                  <a:lnTo>
                    <a:pt x="2421467" y="275506"/>
                  </a:lnTo>
                  <a:lnTo>
                    <a:pt x="2434167" y="275506"/>
                  </a:lnTo>
                  <a:lnTo>
                    <a:pt x="2444750" y="271110"/>
                  </a:lnTo>
                  <a:lnTo>
                    <a:pt x="2457450" y="266713"/>
                  </a:lnTo>
                  <a:lnTo>
                    <a:pt x="2465917" y="263783"/>
                  </a:lnTo>
                  <a:lnTo>
                    <a:pt x="2846917" y="0"/>
                  </a:lnTo>
                  <a:lnTo>
                    <a:pt x="12192000" y="0"/>
                  </a:lnTo>
                  <a:lnTo>
                    <a:pt x="12192000" y="2332906"/>
                  </a:lnTo>
                  <a:lnTo>
                    <a:pt x="0" y="2332906"/>
                  </a:lnTo>
                  <a:close/>
                </a:path>
              </a:pathLst>
            </a:custGeom>
            <a:solidFill>
              <a:schemeClr val="bg1">
                <a:lumMod val="85000"/>
                <a:lumOff val="15000"/>
              </a:schemeClr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Isosceles Triangle 15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 flipH="1">
              <a:off x="3820" y="4536245"/>
              <a:ext cx="5660999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Isosceles Triangle 16"/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 bwMode="white">
            <a:xfrm>
              <a:off x="4813714" y="4536245"/>
              <a:ext cx="7389437" cy="2332906"/>
            </a:xfrm>
            <a:prstGeom prst="triangle">
              <a:avLst>
                <a:gd name="adj" fmla="val 100000"/>
              </a:avLst>
            </a:prstGeom>
            <a:solidFill>
              <a:schemeClr val="bg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743" y="895961"/>
            <a:ext cx="9645743" cy="30926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1" y="4817533"/>
            <a:ext cx="10572000" cy="779529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Winning</a:t>
            </a: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9492873" y="161711"/>
            <a:ext cx="1889125" cy="1889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7826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Project</a:t>
            </a:r>
            <a:endParaRPr lang="en-US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Over the course of this project you will </a:t>
            </a:r>
            <a:r>
              <a:rPr lang="en-US" dirty="0">
                <a:solidFill>
                  <a:srgbClr val="FEFEFE"/>
                </a:solidFill>
              </a:rPr>
              <a:t>write a short </a:t>
            </a:r>
            <a:r>
              <a:rPr lang="en-US" dirty="0" smtClean="0">
                <a:solidFill>
                  <a:srgbClr val="FEFEFE"/>
                </a:solidFill>
              </a:rPr>
              <a:t>story, writing </a:t>
            </a:r>
            <a:r>
              <a:rPr lang="en-US" dirty="0">
                <a:solidFill>
                  <a:srgbClr val="FEFEFE"/>
                </a:solidFill>
              </a:rPr>
              <a:t>a clear description of the main character and the setting.</a:t>
            </a:r>
          </a:p>
          <a:p>
            <a:r>
              <a:rPr lang="en-US" dirty="0"/>
              <a:t>Using this imaginative story you will create a game in Scratch</a:t>
            </a:r>
            <a:r>
              <a:rPr lang="en-US" dirty="0" smtClean="0"/>
              <a:t>.</a:t>
            </a:r>
          </a:p>
          <a:p>
            <a:r>
              <a:rPr lang="en-US" dirty="0" smtClean="0"/>
              <a:t>In all aspects of this project we will be planning, implementing and evaluating the work that we produce.</a:t>
            </a:r>
            <a:endParaRPr lang="en-US" dirty="0"/>
          </a:p>
          <a:p>
            <a:r>
              <a:rPr lang="en-US" dirty="0"/>
              <a:t>Here is an example of the kind of game you will make:</a:t>
            </a:r>
          </a:p>
          <a:p>
            <a:endParaRPr lang="en-US" dirty="0"/>
          </a:p>
          <a:p>
            <a:r>
              <a:rPr lang="en-US" sz="2800" dirty="0">
                <a:hlinkClick r:id="rId3"/>
              </a:rPr>
              <a:t>https://scratch.mit.edu/projects/153093511</a:t>
            </a:r>
            <a:r>
              <a:rPr lang="en-US" sz="2800" dirty="0" smtClean="0">
                <a:hlinkClick r:id="rId3"/>
              </a:rPr>
              <a:t>/</a:t>
            </a:r>
            <a:endParaRPr lang="en-US" sz="2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060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Usually when data is stored in a program we have to specify what type it will be so that the program knows what data to expect. </a:t>
            </a:r>
          </a:p>
          <a:p>
            <a:r>
              <a:rPr lang="en-US" dirty="0" smtClean="0"/>
              <a:t>There are lots of data types.</a:t>
            </a:r>
          </a:p>
          <a:p>
            <a:r>
              <a:rPr lang="en-US" dirty="0" smtClean="0"/>
              <a:t>Today we will learn about 3.</a:t>
            </a:r>
          </a:p>
          <a:p>
            <a:pPr lvl="1"/>
            <a:r>
              <a:rPr lang="en-US" dirty="0" smtClean="0"/>
              <a:t>Number</a:t>
            </a:r>
          </a:p>
          <a:p>
            <a:pPr lvl="1"/>
            <a:r>
              <a:rPr lang="en-US" dirty="0" smtClean="0"/>
              <a:t>String</a:t>
            </a:r>
          </a:p>
          <a:p>
            <a:pPr lvl="1"/>
            <a:r>
              <a:rPr lang="en-US" dirty="0" smtClean="0"/>
              <a:t>Boolean</a:t>
            </a:r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949332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Data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9223" y="5787341"/>
            <a:ext cx="10169747" cy="592317"/>
          </a:xfrm>
        </p:spPr>
        <p:txBody>
          <a:bodyPr/>
          <a:lstStyle/>
          <a:p>
            <a:pPr marL="0" indent="0">
              <a:buNone/>
            </a:pPr>
            <a:r>
              <a:rPr lang="en-US" smtClean="0"/>
              <a:t>Can </a:t>
            </a:r>
            <a:r>
              <a:rPr lang="en-US" dirty="0"/>
              <a:t>you give an example of data that you think could be held within each type</a:t>
            </a:r>
            <a:r>
              <a:rPr lang="en-US" dirty="0" smtClean="0"/>
              <a:t>?</a:t>
            </a: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1754209" y="2581155"/>
          <a:ext cx="8859776" cy="28468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7173"/>
                <a:gridCol w="7222603"/>
              </a:tblGrid>
              <a:tr h="372877">
                <a:tc>
                  <a:txBody>
                    <a:bodyPr/>
                    <a:lstStyle/>
                    <a:p>
                      <a:r>
                        <a:rPr lang="en-US" dirty="0" smtClean="0"/>
                        <a:t>Data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118872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Number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Stores numerical data (Scratch doesn’t mind if these are whole or decimal numbers)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String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Stores text</a:t>
                      </a:r>
                    </a:p>
                  </a:txBody>
                  <a:tcPr/>
                </a:tc>
              </a:tr>
              <a:tr h="914400">
                <a:tc>
                  <a:txBody>
                    <a:bodyPr/>
                    <a:lstStyle/>
                    <a:p>
                      <a:r>
                        <a:rPr lang="en-US" b="1" dirty="0" smtClean="0"/>
                        <a:t>Boolean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smtClean="0"/>
                        <a:t>Stores data that can only have 2 values (usually true/false)</a:t>
                      </a:r>
                    </a:p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3929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Subprograms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subprogram is a section of code that carries out a specific function in a program. This subprogram can then be called at any time to carry out the function it was programmed to do.</a:t>
            </a:r>
          </a:p>
          <a:p>
            <a:r>
              <a:rPr lang="en-US" dirty="0" smtClean="0"/>
              <a:t>Subprograms are helpful when a program has to perform the same task multiple times. Instead of repeating the same code, the code can be written once in a subprogram and called upon later.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94104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Parameters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parameter is similar to a variable but is used to pass information between functions. </a:t>
            </a:r>
          </a:p>
          <a:p>
            <a:r>
              <a:rPr lang="en-US" dirty="0" smtClean="0"/>
              <a:t>When a subprogram is created in Scratch, parameters can be defined.</a:t>
            </a:r>
          </a:p>
          <a:p>
            <a:r>
              <a:rPr lang="en-US" dirty="0" smtClean="0"/>
              <a:t>You must state the data type of the parameter defined in Scratch.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5228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Subprograms in Scratch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7"/>
            <a:ext cx="5453501" cy="3636511"/>
          </a:xfrm>
        </p:spPr>
        <p:txBody>
          <a:bodyPr/>
          <a:lstStyle/>
          <a:p>
            <a:r>
              <a:rPr lang="en-US" dirty="0" smtClean="0"/>
              <a:t>In order to decide what code would benefit from being make into a subprogram, take a look at code that is repeated throughout your game.</a:t>
            </a:r>
          </a:p>
          <a:p>
            <a:r>
              <a:rPr lang="en-US" dirty="0" smtClean="0"/>
              <a:t>The code that makes our main character sprite move would be a good place to start.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492873" y="161711"/>
            <a:ext cx="1889125" cy="188912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72213" y="2529949"/>
            <a:ext cx="5580113" cy="33288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466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99452" y="2067697"/>
            <a:ext cx="3488861" cy="3884153"/>
          </a:xfrm>
          <a:prstGeom prst="roundRect">
            <a:avLst>
              <a:gd name="adj" fmla="val 3876"/>
            </a:avLst>
          </a:prstGeom>
          <a:ln>
            <a:solidFill>
              <a:schemeClr val="accent1"/>
            </a:solidFill>
          </a:ln>
          <a:effectLst/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9242561" y="139446"/>
            <a:ext cx="1775873" cy="1775873"/>
          </a:xfrm>
          <a:prstGeom prst="roundRect">
            <a:avLst>
              <a:gd name="adj" fmla="val 3876"/>
            </a:avLst>
          </a:prstGeom>
          <a:ln>
            <a:solidFill>
              <a:schemeClr val="accent1"/>
            </a:solidFill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3" y="2413000"/>
            <a:ext cx="5697834" cy="3632200"/>
          </a:xfrm>
        </p:spPr>
        <p:txBody>
          <a:bodyPr>
            <a:normAutofit/>
          </a:bodyPr>
          <a:lstStyle/>
          <a:p>
            <a:r>
              <a:rPr lang="en-US" dirty="0"/>
              <a:t>Begin by clicking the </a:t>
            </a:r>
            <a:r>
              <a:rPr lang="en-US" b="1" dirty="0"/>
              <a:t>Make a Block </a:t>
            </a:r>
            <a:r>
              <a:rPr lang="en-US" dirty="0"/>
              <a:t> button in Scratch</a:t>
            </a:r>
            <a:r>
              <a:rPr lang="en-US" dirty="0" smtClean="0"/>
              <a:t>.</a:t>
            </a:r>
          </a:p>
          <a:p>
            <a:r>
              <a:rPr lang="en-US" dirty="0" smtClean="0"/>
              <a:t>Give the new block a descriptive name.</a:t>
            </a:r>
          </a:p>
          <a:p>
            <a:r>
              <a:rPr lang="en-US" dirty="0" smtClean="0"/>
              <a:t>Click </a:t>
            </a:r>
            <a:r>
              <a:rPr lang="en-US" b="1" dirty="0" smtClean="0"/>
              <a:t>options </a:t>
            </a:r>
            <a:r>
              <a:rPr lang="en-US" dirty="0" smtClean="0"/>
              <a:t> to see the different types of parameters we can choose from.</a:t>
            </a:r>
            <a:endParaRPr lang="en-US" dirty="0"/>
          </a:p>
          <a:p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en-US" dirty="0"/>
              <a:t>Creating a subprogram in Scratch</a:t>
            </a: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8943883" y="2413000"/>
            <a:ext cx="639954" cy="265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>
            <a:off x="7973539" y="2689273"/>
            <a:ext cx="639954" cy="265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8002731" y="3744499"/>
            <a:ext cx="639954" cy="265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7973539" y="4026280"/>
            <a:ext cx="639954" cy="265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1556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2" y="2222288"/>
            <a:ext cx="4598240" cy="3588204"/>
          </a:xfrm>
        </p:spPr>
        <p:txBody>
          <a:bodyPr/>
          <a:lstStyle/>
          <a:p>
            <a:r>
              <a:rPr lang="en-US" dirty="0" smtClean="0"/>
              <a:t>In order to decide what parameters are required, first identify what data is different in each of the current programming blocks that make the sprite move.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242561" y="139446"/>
            <a:ext cx="1775873" cy="1775873"/>
          </a:xfrm>
          <a:prstGeom prst="roundRect">
            <a:avLst>
              <a:gd name="adj" fmla="val 3876"/>
            </a:avLst>
          </a:prstGeom>
          <a:ln>
            <a:noFill/>
          </a:ln>
          <a:effectLst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en-US" dirty="0"/>
              <a:t>Creating a subprogram in Scratch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2213" y="2529949"/>
            <a:ext cx="5580113" cy="3328849"/>
          </a:xfrm>
          <a:prstGeom prst="rect">
            <a:avLst/>
          </a:prstGeom>
        </p:spPr>
      </p:pic>
      <p:cxnSp>
        <p:nvCxnSpPr>
          <p:cNvPr id="9" name="Straight Arrow Connector 8"/>
          <p:cNvCxnSpPr/>
          <p:nvPr/>
        </p:nvCxnSpPr>
        <p:spPr>
          <a:xfrm flipH="1">
            <a:off x="9375494" y="2812648"/>
            <a:ext cx="972272" cy="6134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8756425" y="2930323"/>
            <a:ext cx="972272" cy="613459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0312966" y="2674692"/>
            <a:ext cx="787079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</a:rPr>
              <a:t>direction</a:t>
            </a:r>
            <a:endParaRPr lang="en-US" sz="800" b="1" dirty="0">
              <a:solidFill>
                <a:schemeClr val="bg1"/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609636" y="2741272"/>
            <a:ext cx="52086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b="1" dirty="0" smtClean="0">
                <a:solidFill>
                  <a:schemeClr val="bg1"/>
                </a:solidFill>
              </a:rPr>
              <a:t>steps</a:t>
            </a:r>
            <a:endParaRPr lang="en-US" sz="8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14065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/>
      <p:bldP spid="13" grpId="0"/>
      <p:bldP spid="14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000" y="2222287"/>
            <a:ext cx="5569388" cy="3543513"/>
          </a:xfrm>
        </p:spPr>
        <p:txBody>
          <a:bodyPr/>
          <a:lstStyle/>
          <a:p>
            <a:r>
              <a:rPr lang="en-US" smtClean="0"/>
              <a:t>Add 2 number parameters to our subprogram called direction and steps.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242561" y="139446"/>
            <a:ext cx="1775873" cy="1775873"/>
          </a:xfrm>
          <a:prstGeom prst="roundRect">
            <a:avLst>
              <a:gd name="adj" fmla="val 3876"/>
            </a:avLst>
          </a:prstGeom>
          <a:ln>
            <a:noFill/>
          </a:ln>
          <a:effectLst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en-US" dirty="0"/>
              <a:t>Creating a subprogram in Scratch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800" y="2222287"/>
            <a:ext cx="4584700" cy="3809006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10270198" y="3213100"/>
            <a:ext cx="347002" cy="3745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7422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242561" y="139446"/>
            <a:ext cx="1775873" cy="1775873"/>
          </a:xfrm>
          <a:prstGeom prst="roundRect">
            <a:avLst>
              <a:gd name="adj" fmla="val 3876"/>
            </a:avLst>
          </a:prstGeom>
          <a:ln>
            <a:noFill/>
          </a:ln>
          <a:effectLst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en-US" dirty="0" smtClean="0"/>
              <a:t>Creating a subprogram in Scratch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67373" y="2223061"/>
            <a:ext cx="8080127" cy="433211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810000" y="3607361"/>
            <a:ext cx="26444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This block calls our </a:t>
            </a:r>
            <a:r>
              <a:rPr lang="en-US" b="1" dirty="0" smtClean="0"/>
              <a:t>Move </a:t>
            </a:r>
            <a:r>
              <a:rPr lang="en-US" dirty="0" smtClean="0"/>
              <a:t> program and provides it with values to use </a:t>
            </a:r>
            <a:r>
              <a:rPr lang="en-US" smtClean="0"/>
              <a:t>for </a:t>
            </a:r>
            <a:r>
              <a:rPr lang="en-US" b="1" smtClean="0"/>
              <a:t>direction </a:t>
            </a:r>
            <a:r>
              <a:rPr lang="en-US" dirty="0" smtClean="0"/>
              <a:t>and </a:t>
            </a:r>
            <a:r>
              <a:rPr lang="en-US" b="1" dirty="0" smtClean="0"/>
              <a:t>steps </a:t>
            </a:r>
            <a:r>
              <a:rPr lang="en-US" dirty="0" smtClean="0"/>
              <a:t> parameters.</a:t>
            </a:r>
            <a:endParaRPr lang="en-US" dirty="0"/>
          </a:p>
        </p:txBody>
      </p:sp>
      <p:cxnSp>
        <p:nvCxnSpPr>
          <p:cNvPr id="3" name="Straight Arrow Connector 2"/>
          <p:cNvCxnSpPr/>
          <p:nvPr/>
        </p:nvCxnSpPr>
        <p:spPr>
          <a:xfrm flipV="1">
            <a:off x="4025900" y="4711700"/>
            <a:ext cx="1587500" cy="1270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44574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9242561" y="139446"/>
            <a:ext cx="1775873" cy="1775873"/>
          </a:xfrm>
          <a:prstGeom prst="roundRect">
            <a:avLst>
              <a:gd name="adj" fmla="val 3876"/>
            </a:avLst>
          </a:prstGeom>
          <a:ln>
            <a:noFill/>
          </a:ln>
          <a:effectLst/>
        </p:spPr>
      </p:pic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en-US" dirty="0" smtClean="0"/>
              <a:t>Extending with variables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302000" y="2084686"/>
            <a:ext cx="4524000" cy="4392314"/>
          </a:xfrm>
        </p:spPr>
        <p:txBody>
          <a:bodyPr/>
          <a:lstStyle/>
          <a:p>
            <a:pPr marL="285750" indent="-285750">
              <a:buFont typeface="Courier New" charset="0"/>
              <a:buChar char="o"/>
            </a:pPr>
            <a:r>
              <a:rPr lang="en-US" dirty="0"/>
              <a:t>To change the speed of the sprite movement at this stage would require </a:t>
            </a:r>
            <a:r>
              <a:rPr lang="en-US" b="1" dirty="0"/>
              <a:t>steps</a:t>
            </a:r>
            <a:r>
              <a:rPr lang="en-US" dirty="0"/>
              <a:t> to be changed in multiple places.</a:t>
            </a:r>
          </a:p>
          <a:p>
            <a:pPr marL="285750" indent="-285750">
              <a:buFont typeface="Courier New" charset="0"/>
              <a:buChar char="o"/>
            </a:pPr>
            <a:r>
              <a:rPr lang="en-US" dirty="0"/>
              <a:t>We can avoid this by making use of a variable to store the value of </a:t>
            </a:r>
            <a:r>
              <a:rPr lang="en-US" b="1" dirty="0"/>
              <a:t>steps</a:t>
            </a:r>
            <a:r>
              <a:rPr lang="en-US" dirty="0"/>
              <a:t>. Then if the speed needs to be changed it only needs to be done once.</a:t>
            </a:r>
            <a:endParaRPr lang="en-US" dirty="0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26000" y="2438961"/>
            <a:ext cx="7222503" cy="3784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82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Story Writing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Writing an escape themed story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877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entury Gothic"/>
              </a:rPr>
              <a:t>Check up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7424" y="2523228"/>
            <a:ext cx="10554574" cy="3636511"/>
          </a:xfrm>
        </p:spPr>
        <p:txBody>
          <a:bodyPr/>
          <a:lstStyle/>
          <a:p>
            <a:r>
              <a:rPr lang="en-US" dirty="0" smtClean="0"/>
              <a:t>Your game should have:</a:t>
            </a:r>
            <a:endParaRPr lang="en-US" dirty="0"/>
          </a:p>
          <a:p>
            <a:pPr lvl="1"/>
            <a:r>
              <a:rPr lang="en-US" dirty="0" smtClean="0">
                <a:solidFill>
                  <a:srgbClr val="FFFFFF"/>
                </a:solidFill>
                <a:latin typeface="Century Gothic"/>
              </a:rPr>
              <a:t>Moving sprites</a:t>
            </a:r>
            <a:endParaRPr lang="en-US" dirty="0">
              <a:solidFill>
                <a:srgbClr val="FFFFFF"/>
              </a:solidFill>
              <a:latin typeface="Century Gothic"/>
            </a:endParaRPr>
          </a:p>
          <a:p>
            <a:pPr lvl="1"/>
            <a:r>
              <a:rPr lang="en-US" dirty="0">
                <a:solidFill>
                  <a:srgbClr val="FFFFFF"/>
                </a:solidFill>
                <a:latin typeface="Century Gothic"/>
              </a:rPr>
              <a:t>Sprites interacting with the backdrop or other </a:t>
            </a:r>
            <a:r>
              <a:rPr lang="en-US" dirty="0" smtClean="0">
                <a:solidFill>
                  <a:srgbClr val="FFFFFF"/>
                </a:solidFill>
                <a:latin typeface="Century Gothic"/>
              </a:rPr>
              <a:t>sprites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  <a:latin typeface="Century Gothic"/>
              </a:rPr>
              <a:t>At least three variables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  <a:latin typeface="Century Gothic"/>
              </a:rPr>
              <a:t>A complex conditional statement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  <a:latin typeface="Century Gothic"/>
              </a:rPr>
              <a:t>Use of a subprogram</a:t>
            </a:r>
          </a:p>
          <a:p>
            <a:pPr lvl="1"/>
            <a:r>
              <a:rPr lang="en-US" dirty="0" smtClean="0">
                <a:solidFill>
                  <a:srgbClr val="FFFFFF"/>
                </a:solidFill>
                <a:latin typeface="Century Gothic"/>
              </a:rPr>
              <a:t>Conditional winning or losing.</a:t>
            </a:r>
            <a:endParaRPr lang="en-US" dirty="0">
              <a:solidFill>
                <a:srgbClr val="FFFFFF"/>
              </a:solidFill>
              <a:latin typeface="Century Gothic"/>
            </a:endParaRPr>
          </a:p>
          <a:p>
            <a:pPr lvl="1"/>
            <a:endParaRPr lang="en-US" dirty="0">
              <a:solidFill>
                <a:srgbClr val="FFFFFF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559773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Extension Tasks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Possible game extensions:</a:t>
            </a:r>
          </a:p>
          <a:p>
            <a:pPr lvl="1"/>
            <a:r>
              <a:rPr lang="en-US" dirty="0" smtClean="0"/>
              <a:t>Add dialogue between characters</a:t>
            </a:r>
          </a:p>
          <a:p>
            <a:pPr lvl="1"/>
            <a:r>
              <a:rPr lang="en-US" dirty="0" smtClean="0"/>
              <a:t>Add in multiple levels</a:t>
            </a:r>
          </a:p>
          <a:p>
            <a:pPr lvl="1"/>
            <a:r>
              <a:rPr lang="en-US" dirty="0" smtClean="0"/>
              <a:t>Changing backdrops based on an event (e.g. when you win the game)</a:t>
            </a:r>
          </a:p>
          <a:p>
            <a:pPr lvl="1"/>
            <a:r>
              <a:rPr lang="en-US" dirty="0" smtClean="0"/>
              <a:t>Additional use of subprograms</a:t>
            </a:r>
          </a:p>
          <a:p>
            <a:pPr lvl="1"/>
            <a:r>
              <a:rPr lang="en-US" dirty="0" smtClean="0"/>
              <a:t>Change variable values during game (e.g. speed variable changes on a new level or when item collected)</a:t>
            </a:r>
          </a:p>
        </p:txBody>
      </p:sp>
    </p:spTree>
    <p:extLst>
      <p:ext uri="{BB962C8B-B14F-4D97-AF65-F5344CB8AC3E}">
        <p14:creationId xmlns:p14="http://schemas.microsoft.com/office/powerpoint/2010/main" val="15366318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Testing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Get back into a pair with your partner.</a:t>
            </a:r>
          </a:p>
          <a:p>
            <a:r>
              <a:rPr lang="en-US" dirty="0"/>
              <a:t>Play each other's games.</a:t>
            </a:r>
          </a:p>
          <a:p>
            <a:r>
              <a:rPr lang="en-US" dirty="0"/>
              <a:t>Look out for:</a:t>
            </a:r>
          </a:p>
          <a:p>
            <a:pPr lvl="1"/>
            <a:r>
              <a:rPr lang="en-US" dirty="0"/>
              <a:t>Any bugs</a:t>
            </a:r>
          </a:p>
          <a:p>
            <a:pPr lvl="1"/>
            <a:r>
              <a:rPr lang="en-US" dirty="0"/>
              <a:t>How well the finished game matches original story</a:t>
            </a:r>
          </a:p>
          <a:p>
            <a:r>
              <a:rPr lang="en-US" dirty="0"/>
              <a:t>Two stars and a wish evaluation of each other's work.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0444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Success Criteria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0000" y="2447925"/>
            <a:ext cx="10554574" cy="4130675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GB" sz="1900" dirty="0"/>
              <a:t>I can write a short story providing a clear description of the main character and the setting. </a:t>
            </a:r>
            <a:endParaRPr lang="en-US" sz="1900" dirty="0"/>
          </a:p>
          <a:p>
            <a:pPr lvl="0"/>
            <a:r>
              <a:rPr lang="en-GB" sz="1900" dirty="0"/>
              <a:t>I can develop a plan for creating an interactive </a:t>
            </a:r>
            <a:r>
              <a:rPr lang="en-GB" sz="1900" dirty="0" smtClean="0"/>
              <a:t>game </a:t>
            </a:r>
            <a:r>
              <a:rPr lang="en-GB" sz="1900" dirty="0"/>
              <a:t>based on my story.</a:t>
            </a:r>
            <a:endParaRPr lang="en-US" sz="1900" dirty="0"/>
          </a:p>
          <a:p>
            <a:pPr lvl="0"/>
            <a:r>
              <a:rPr lang="en-GB" sz="1900" dirty="0"/>
              <a:t>I can use prior learning to code a game that includes: </a:t>
            </a:r>
            <a:endParaRPr lang="en-US" sz="1900" dirty="0"/>
          </a:p>
          <a:p>
            <a:pPr lvl="1"/>
            <a:r>
              <a:rPr lang="en-GB" sz="1700" dirty="0"/>
              <a:t>sprite movement on keypresses</a:t>
            </a:r>
            <a:endParaRPr lang="en-US" sz="1700" dirty="0"/>
          </a:p>
          <a:p>
            <a:pPr lvl="1"/>
            <a:r>
              <a:rPr lang="en-GB" sz="1700" dirty="0"/>
              <a:t>sprite interaction using conditional statements</a:t>
            </a:r>
            <a:endParaRPr lang="en-US" sz="1700" dirty="0"/>
          </a:p>
          <a:p>
            <a:pPr lvl="1"/>
            <a:r>
              <a:rPr lang="en-GB" sz="1700" dirty="0"/>
              <a:t>sprites and backdrops created to match the setting of my story</a:t>
            </a:r>
            <a:endParaRPr lang="en-US" sz="1700" dirty="0"/>
          </a:p>
          <a:p>
            <a:pPr lvl="0"/>
            <a:r>
              <a:rPr lang="en-GB" sz="1900" dirty="0"/>
              <a:t>I can extend my code to include complex conditional statements for sprite interactions</a:t>
            </a:r>
            <a:endParaRPr lang="en-US" sz="1900" dirty="0"/>
          </a:p>
          <a:p>
            <a:pPr lvl="0"/>
            <a:r>
              <a:rPr lang="en-GB" sz="1900" dirty="0"/>
              <a:t>I can create and use multiple variables for different purposes in my game</a:t>
            </a:r>
            <a:endParaRPr lang="en-US" sz="1900" dirty="0"/>
          </a:p>
          <a:p>
            <a:pPr lvl="0"/>
            <a:r>
              <a:rPr lang="en-GB" sz="1900" dirty="0"/>
              <a:t>I can create and use a subprogram in my Scratch game</a:t>
            </a:r>
            <a:endParaRPr lang="en-US" sz="1900" dirty="0"/>
          </a:p>
          <a:p>
            <a:pPr lvl="0"/>
            <a:r>
              <a:rPr lang="en-GB" sz="1900" dirty="0"/>
              <a:t>I can debug my code.</a:t>
            </a:r>
            <a:endParaRPr lang="en-US" sz="1900" dirty="0"/>
          </a:p>
          <a:p>
            <a:r>
              <a:rPr lang="en-GB" sz="1900" dirty="0"/>
              <a:t>I can test and evaluate my game.</a:t>
            </a:r>
            <a:r>
              <a:rPr lang="en-US" sz="1900" dirty="0"/>
              <a:t>  </a:t>
            </a:r>
            <a:r>
              <a:rPr lang="en-US" sz="1900" dirty="0"/>
              <a:t> </a:t>
            </a:r>
            <a:r>
              <a:rPr lang="en-US" sz="1900" dirty="0"/>
              <a:t> </a:t>
            </a:r>
            <a:endParaRPr lang="en-US" sz="1900" dirty="0"/>
          </a:p>
        </p:txBody>
      </p:sp>
    </p:spTree>
    <p:extLst>
      <p:ext uri="{BB962C8B-B14F-4D97-AF65-F5344CB8AC3E}">
        <p14:creationId xmlns:p14="http://schemas.microsoft.com/office/powerpoint/2010/main" val="1578168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28701" y="1700212"/>
            <a:ext cx="1024413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b="1" dirty="0"/>
              <a:t>ENG 3-31a</a:t>
            </a:r>
            <a:r>
              <a:rPr lang="en-GB" sz="2400" b="1" dirty="0" smtClean="0"/>
              <a:t>:</a:t>
            </a:r>
          </a:p>
          <a:p>
            <a:endParaRPr lang="en-US" dirty="0"/>
          </a:p>
          <a:p>
            <a:r>
              <a:rPr lang="en-US" dirty="0"/>
              <a:t>Having explored the elements which writers use, I can create texts in different genres by</a:t>
            </a:r>
            <a:r>
              <a:rPr lang="en-US" dirty="0" smtClean="0"/>
              <a:t>:</a:t>
            </a:r>
          </a:p>
          <a:p>
            <a:endParaRPr lang="en-US" dirty="0"/>
          </a:p>
          <a:p>
            <a:pPr marL="742950" lvl="1" indent="-285750">
              <a:buFont typeface="Courier New" charset="0"/>
              <a:buChar char="o"/>
            </a:pPr>
            <a:r>
              <a:rPr lang="en-US" dirty="0"/>
              <a:t>integrating the conventions of my chosen genre successfully and/or</a:t>
            </a:r>
          </a:p>
          <a:p>
            <a:pPr marL="742950" lvl="1" indent="-285750">
              <a:buFont typeface="Courier New" charset="0"/>
              <a:buChar char="o"/>
            </a:pPr>
            <a:r>
              <a:rPr lang="en-US" dirty="0"/>
              <a:t>using convincing and appropriate structures and/or</a:t>
            </a:r>
          </a:p>
          <a:p>
            <a:pPr marL="742950" lvl="1" indent="-285750">
              <a:buFont typeface="Courier New" charset="0"/>
              <a:buChar char="o"/>
            </a:pPr>
            <a:r>
              <a:rPr lang="en-US" dirty="0"/>
              <a:t>creating interesting and convincing characters and/or</a:t>
            </a:r>
          </a:p>
          <a:p>
            <a:pPr marL="742950" lvl="1" indent="-285750">
              <a:buFont typeface="Courier New" charset="0"/>
              <a:buChar char="o"/>
            </a:pPr>
            <a:r>
              <a:rPr lang="en-US" dirty="0"/>
              <a:t>building convincing settings which come to life.</a:t>
            </a:r>
          </a:p>
        </p:txBody>
      </p:sp>
    </p:spTree>
    <p:extLst>
      <p:ext uri="{BB962C8B-B14F-4D97-AF65-F5344CB8AC3E}">
        <p14:creationId xmlns:p14="http://schemas.microsoft.com/office/powerpoint/2010/main" val="151848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/>
          <a:srcRect l="6973" r="14475" b="3"/>
          <a:stretch/>
        </p:blipFill>
        <p:spPr>
          <a:xfrm>
            <a:off x="8466138" y="2413000"/>
            <a:ext cx="2915860" cy="3628362"/>
          </a:xfrm>
          <a:prstGeom prst="roundRect">
            <a:avLst>
              <a:gd name="adj" fmla="val 3876"/>
            </a:avLst>
          </a:prstGeom>
          <a:ln>
            <a:solidFill>
              <a:schemeClr val="accent1"/>
            </a:solidFill>
          </a:ln>
          <a:effectLst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0000" y="447188"/>
            <a:ext cx="10571998" cy="970450"/>
          </a:xfrm>
        </p:spPr>
        <p:txBody>
          <a:bodyPr>
            <a:normAutofit/>
          </a:bodyPr>
          <a:lstStyle/>
          <a:p>
            <a:r>
              <a:rPr lang="en-US" dirty="0"/>
              <a:t>Story </a:t>
            </a:r>
            <a:r>
              <a:rPr lang="en-US" dirty="0" smtClean="0"/>
              <a:t>Theme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18713" y="2413000"/>
            <a:ext cx="7199220" cy="3632200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The theme of your story will be </a:t>
            </a:r>
            <a:r>
              <a:rPr lang="en-US" b="1" dirty="0"/>
              <a:t>Escape. </a:t>
            </a:r>
            <a:endParaRPr lang="en-US" b="1" dirty="0" smtClean="0"/>
          </a:p>
          <a:p>
            <a:pPr marL="0" indent="0">
              <a:buNone/>
            </a:pPr>
            <a:r>
              <a:rPr lang="en-US" dirty="0" smtClean="0"/>
              <a:t>Focus </a:t>
            </a:r>
            <a:r>
              <a:rPr lang="en-US" dirty="0"/>
              <a:t>your writing </a:t>
            </a:r>
            <a:r>
              <a:rPr lang="en-US" dirty="0" smtClean="0"/>
              <a:t>on a clear description of the setting </a:t>
            </a:r>
            <a:r>
              <a:rPr lang="en-US" dirty="0"/>
              <a:t>and </a:t>
            </a:r>
            <a:r>
              <a:rPr lang="en-US" dirty="0" smtClean="0"/>
              <a:t>the </a:t>
            </a:r>
            <a:r>
              <a:rPr lang="en-US" dirty="0" smtClean="0"/>
              <a:t>main character.</a:t>
            </a:r>
          </a:p>
          <a:p>
            <a:pPr marL="0" indent="0">
              <a:buNone/>
            </a:pPr>
            <a:r>
              <a:rPr lang="en-US" dirty="0" smtClean="0"/>
              <a:t>Identify the genre of your short story (e.g. fantasy, horror, mystery)</a:t>
            </a:r>
            <a:endParaRPr lang="en-US" dirty="0">
              <a:latin typeface="Century Gothic"/>
            </a:endParaRPr>
          </a:p>
          <a:p>
            <a:endParaRPr lang="en-US" dirty="0"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190201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Creating a Character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>
                <a:solidFill>
                  <a:srgbClr val="FFFFFF"/>
                </a:solidFill>
                <a:latin typeface="Century Gothic"/>
              </a:rPr>
              <a:t>It is important to describe our main character fully. </a:t>
            </a:r>
          </a:p>
          <a:p>
            <a:r>
              <a:rPr lang="en-US" sz="2400">
                <a:solidFill>
                  <a:srgbClr val="FFFFFF"/>
                </a:solidFill>
                <a:latin typeface="Century Gothic"/>
              </a:rPr>
              <a:t>Our main character must have:</a:t>
            </a:r>
          </a:p>
          <a:p>
            <a:pPr lvl="1"/>
            <a:r>
              <a:rPr lang="en-US" sz="2000">
                <a:solidFill>
                  <a:srgbClr val="FFFFFF"/>
                </a:solidFill>
                <a:latin typeface="Century Gothic"/>
              </a:rPr>
              <a:t>A background (what has happened to them before the story?)</a:t>
            </a:r>
          </a:p>
          <a:p>
            <a:pPr lvl="1"/>
            <a:r>
              <a:rPr lang="en-US" sz="2000">
                <a:solidFill>
                  <a:srgbClr val="FFFFFF"/>
                </a:solidFill>
                <a:latin typeface="Century Gothic"/>
              </a:rPr>
              <a:t>A purpose (what are they trying to do)</a:t>
            </a:r>
          </a:p>
          <a:p>
            <a:pPr lvl="1"/>
            <a:r>
              <a:rPr lang="en-US" sz="2000">
                <a:solidFill>
                  <a:srgbClr val="FFFFFF"/>
                </a:solidFill>
                <a:latin typeface="Century Gothic"/>
              </a:rPr>
              <a:t>An appearance (how do they look)</a:t>
            </a:r>
          </a:p>
          <a:p>
            <a:endParaRPr lang="en-US">
              <a:solidFill>
                <a:srgbClr val="DC9E1F"/>
              </a:solidFill>
              <a:latin typeface="Courier New"/>
            </a:endParaRPr>
          </a:p>
          <a:p>
            <a:endParaRPr lang="en-US">
              <a:solidFill>
                <a:srgbClr val="FFFFFF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3938354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Setting the Scene</a:t>
            </a:r>
            <a:endParaRPr lang="en-US">
              <a:latin typeface="Century Gothic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Century Gothic"/>
              </a:rPr>
              <a:t>Where does the story take place?</a:t>
            </a:r>
          </a:p>
          <a:p>
            <a:r>
              <a:rPr lang="en-US" sz="2400" dirty="0" smtClean="0">
                <a:solidFill>
                  <a:srgbClr val="FFFFFF"/>
                </a:solidFill>
                <a:latin typeface="Century Gothic"/>
              </a:rPr>
              <a:t>What other characters are in the story?</a:t>
            </a:r>
          </a:p>
          <a:p>
            <a:r>
              <a:rPr lang="en-US" sz="2400" dirty="0" smtClean="0">
                <a:solidFill>
                  <a:srgbClr val="FFFFFF"/>
                </a:solidFill>
                <a:latin typeface="Century Gothic"/>
              </a:rPr>
              <a:t>What does the setting look like?</a:t>
            </a:r>
            <a:endParaRPr lang="en-US" sz="2400" dirty="0">
              <a:solidFill>
                <a:srgbClr val="FFFFFF"/>
              </a:solidFill>
              <a:latin typeface="Century Gothic"/>
            </a:endParaRPr>
          </a:p>
          <a:p>
            <a:endParaRPr lang="en-US" dirty="0">
              <a:solidFill>
                <a:srgbClr val="DC9E1F"/>
              </a:solidFill>
              <a:latin typeface="Courier New"/>
            </a:endParaRPr>
          </a:p>
          <a:p>
            <a:endParaRPr lang="en-US" dirty="0">
              <a:solidFill>
                <a:srgbClr val="FFFFFF"/>
              </a:solidFill>
              <a:latin typeface="Century Gothic"/>
            </a:endParaRPr>
          </a:p>
        </p:txBody>
      </p:sp>
    </p:spTree>
    <p:extLst>
      <p:ext uri="{BB962C8B-B14F-4D97-AF65-F5344CB8AC3E}">
        <p14:creationId xmlns:p14="http://schemas.microsoft.com/office/powerpoint/2010/main" val="2607814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Escape Story Starters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C</a:t>
            </a:r>
            <a:r>
              <a:rPr lang="en-US" dirty="0" smtClean="0"/>
              <a:t>hoose </a:t>
            </a:r>
            <a:r>
              <a:rPr lang="en-US" dirty="0"/>
              <a:t>from one of the following story prompts: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+mj-lt"/>
              <a:buAutoNum type="arabicPeriod"/>
            </a:pPr>
            <a:r>
              <a:rPr lang="en-US" dirty="0"/>
              <a:t>Cold and wet, tired and exhausted she made her way along the path through the forest.</a:t>
            </a:r>
          </a:p>
          <a:p>
            <a:pPr>
              <a:buFont typeface="+mj-lt"/>
              <a:buAutoNum type="arabicPeriod"/>
            </a:pPr>
            <a:r>
              <a:rPr lang="en-US" dirty="0"/>
              <a:t>"Help!, Help me!", I shouted from behind the tall door where I was trapped.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03867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Quotable">
  <a:themeElements>
    <a:clrScheme name="Quotable">
      <a:dk1>
        <a:sysClr val="windowText" lastClr="000000"/>
      </a:dk1>
      <a:lt1>
        <a:sysClr val="window" lastClr="FFFFFF"/>
      </a:lt1>
      <a:dk2>
        <a:srgbClr val="212121"/>
      </a:dk2>
      <a:lt2>
        <a:srgbClr val="636363"/>
      </a:lt2>
      <a:accent1>
        <a:srgbClr val="8664B0"/>
      </a:accent1>
      <a:accent2>
        <a:srgbClr val="D75BCD"/>
      </a:accent2>
      <a:accent3>
        <a:srgbClr val="E54D86"/>
      </a:accent3>
      <a:accent4>
        <a:srgbClr val="DE4547"/>
      </a:accent4>
      <a:accent5>
        <a:srgbClr val="F16E40"/>
      </a:accent5>
      <a:accent6>
        <a:srgbClr val="EB9C5A"/>
      </a:accent6>
      <a:hlink>
        <a:srgbClr val="8F8F8F"/>
      </a:hlink>
      <a:folHlink>
        <a:srgbClr val="A5A5A5"/>
      </a:folHlink>
    </a:clrScheme>
    <a:fontScheme name="Quotable">
      <a:maj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Quotable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lumMod val="105000"/>
              </a:schemeClr>
            </a:gs>
            <a:gs pos="100000">
              <a:schemeClr val="phClr">
                <a:tint val="9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98000"/>
                <a:lumMod val="102000"/>
              </a:schemeClr>
              <a:schemeClr val="phClr">
                <a:shade val="98000"/>
                <a:lumMod val="98000"/>
              </a:schemeClr>
            </a:duotone>
          </a:blip>
          <a:tile tx="0" ty="0" sx="100000" sy="100000" flip="none" algn="tl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innerShdw blurRad="63500" dist="25400" dir="13500000">
              <a:srgbClr val="000000">
                <a:alpha val="75000"/>
              </a:srgbClr>
            </a:inn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</a:schemeClr>
            </a:gs>
            <a:gs pos="100000">
              <a:schemeClr val="phClr">
                <a:tint val="84000"/>
                <a:shade val="84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90000"/>
                <a:satMod val="120000"/>
                <a:lumMod val="90000"/>
              </a:schemeClr>
            </a:gs>
            <a:gs pos="100000">
              <a:schemeClr val="phClr"/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Quotable" id="{39EC5628-30ED-4578-ACD8-9820EDB8E15A}" vid="{7AF46513-5B0D-4B03-9323-32F3F0BFC9D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additional_x0020_tags xmlns="12459f61-1e73-41b4-9dd7-e7737d0a3c13">#tagtest</additional_x0020_tag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01CD0B31A0B5D439477C3DDDC703231" ma:contentTypeVersion="0" ma:contentTypeDescription="Create a new document." ma:contentTypeScope="" ma:versionID="dab1ffd1debd321ccda21db772816e8e">
  <xsd:schema xmlns:xsd="http://www.w3.org/2001/XMLSchema" xmlns:xs="http://www.w3.org/2001/XMLSchema" xmlns:p="http://schemas.microsoft.com/office/2006/metadata/properties" xmlns:ns2="12459f61-1e73-41b4-9dd7-e7737d0a3c13" targetNamespace="http://schemas.microsoft.com/office/2006/metadata/properties" ma:root="true" ma:fieldsID="3b8d96906e612623a375dfdbd456aa35" ns2:_="">
    <xsd:import namespace="12459f61-1e73-41b4-9dd7-e7737d0a3c13"/>
    <xsd:element name="properties">
      <xsd:complexType>
        <xsd:sequence>
          <xsd:element name="documentManagement">
            <xsd:complexType>
              <xsd:all>
                <xsd:element ref="ns2:additional_x0020_tag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2459f61-1e73-41b4-9dd7-e7737d0a3c13" elementFormDefault="qualified">
    <xsd:import namespace="http://schemas.microsoft.com/office/2006/documentManagement/types"/>
    <xsd:import namespace="http://schemas.microsoft.com/office/infopath/2007/PartnerControls"/>
    <xsd:element name="additional_x0020_tags" ma:index="8" nillable="true" ma:displayName="additional tags" ma:default="#tagtest" ma:internalName="additional_x0020_tags">
      <xsd:simpleType>
        <xsd:restriction base="dms:Text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2FBFB94F-550E-4201-92FF-3588E6E14E1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77EF9E48-3ABE-43F8-B68B-58F9255FC836}">
  <ds:schemaRefs>
    <ds:schemaRef ds:uri="http://schemas.microsoft.com/office/2006/metadata/properties"/>
    <ds:schemaRef ds:uri="http://schemas.microsoft.com/office/infopath/2007/PartnerControls"/>
    <ds:schemaRef ds:uri="12459f61-1e73-41b4-9dd7-e7737d0a3c13"/>
  </ds:schemaRefs>
</ds:datastoreItem>
</file>

<file path=customXml/itemProps3.xml><?xml version="1.0" encoding="utf-8"?>
<ds:datastoreItem xmlns:ds="http://schemas.openxmlformats.org/officeDocument/2006/customXml" ds:itemID="{2BEB2607-6181-4E22-B00C-551E815E70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2459f61-1e73-41b4-9dd7-e7737d0a3c1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1535</TotalTime>
  <Words>1772</Words>
  <Application>Microsoft Macintosh PowerPoint</Application>
  <PresentationFormat>Widescreen</PresentationFormat>
  <Paragraphs>237</Paragraphs>
  <Slides>43</Slides>
  <Notes>27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43</vt:i4>
      </vt:variant>
    </vt:vector>
  </HeadingPairs>
  <TitlesOfParts>
    <vt:vector size="49" baseType="lpstr">
      <vt:lpstr>Calibri</vt:lpstr>
      <vt:lpstr>Century Gothic</vt:lpstr>
      <vt:lpstr>Courier New</vt:lpstr>
      <vt:lpstr>Wingdings 2</vt:lpstr>
      <vt:lpstr>Arial</vt:lpstr>
      <vt:lpstr>Quotable</vt:lpstr>
      <vt:lpstr>Interactive Story Writing </vt:lpstr>
      <vt:lpstr> Learning Intentions</vt:lpstr>
      <vt:lpstr>The Project</vt:lpstr>
      <vt:lpstr>Story Writing</vt:lpstr>
      <vt:lpstr>PowerPoint Presentation</vt:lpstr>
      <vt:lpstr>Story Theme</vt:lpstr>
      <vt:lpstr>Creating a Character</vt:lpstr>
      <vt:lpstr>Setting the Scene</vt:lpstr>
      <vt:lpstr>Escape Story Starters</vt:lpstr>
      <vt:lpstr>Task</vt:lpstr>
      <vt:lpstr>Peer Evaluation</vt:lpstr>
      <vt:lpstr>Game Development</vt:lpstr>
      <vt:lpstr>PowerPoint Presentation</vt:lpstr>
      <vt:lpstr>The Game Plan</vt:lpstr>
      <vt:lpstr>Sprites.</vt:lpstr>
      <vt:lpstr>Getting Creative. Sprites.</vt:lpstr>
      <vt:lpstr>Getting Creative. Backdrops</vt:lpstr>
      <vt:lpstr>Algorithms</vt:lpstr>
      <vt:lpstr>Movement</vt:lpstr>
      <vt:lpstr>Movement</vt:lpstr>
      <vt:lpstr>Interactions</vt:lpstr>
      <vt:lpstr>Variables</vt:lpstr>
      <vt:lpstr>Variables - Score</vt:lpstr>
      <vt:lpstr>Variables - Lives</vt:lpstr>
      <vt:lpstr>Variables - Timer</vt:lpstr>
      <vt:lpstr>Conditional Statements</vt:lpstr>
      <vt:lpstr>Complex Conditions</vt:lpstr>
      <vt:lpstr>Operators</vt:lpstr>
      <vt:lpstr>Winning</vt:lpstr>
      <vt:lpstr>Data Types</vt:lpstr>
      <vt:lpstr>Data Types</vt:lpstr>
      <vt:lpstr>Subprograms</vt:lpstr>
      <vt:lpstr>Parameters</vt:lpstr>
      <vt:lpstr>Subprograms in Scratch</vt:lpstr>
      <vt:lpstr>Creating a subprogram in Scratch</vt:lpstr>
      <vt:lpstr>Creating a subprogram in Scratch</vt:lpstr>
      <vt:lpstr>Creating a subprogram in Scratch</vt:lpstr>
      <vt:lpstr>Creating a subprogram in Scratch</vt:lpstr>
      <vt:lpstr>Extending with variables</vt:lpstr>
      <vt:lpstr>Check up</vt:lpstr>
      <vt:lpstr>Extension Tasks</vt:lpstr>
      <vt:lpstr>Testing</vt:lpstr>
      <vt:lpstr>Success Criteria</vt:lpstr>
    </vt:vector>
  </TitlesOfParts>
  <LinksUpToDate>false</LinksUpToDate>
  <SharedDoc>false</SharedDoc>
  <HyperlinksChanged>false</HyperlinksChanged>
  <AppVersion>15.0028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Interactive Story Writing </dc:title>
  <cp:lastModifiedBy>Miss Lyon</cp:lastModifiedBy>
  <cp:revision>40</cp:revision>
  <dcterms:modified xsi:type="dcterms:W3CDTF">2017-03-30T21:47:52Z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0x010100B01CD0B31A0B5D439477C3DDDC703231</vt:lpwstr>
  </property>
  <property fmtid="{D5CDD505-2E9C-101B-9397-08002B2CF9AE}" pid="3" name="Order">
    <vt:r8>178100</vt:r8>
  </property>
  <property fmtid="{D5CDD505-2E9C-101B-9397-08002B2CF9AE}" pid="4" name="_CopySource">
    <vt:lpwstr>https://glowscotland-my.sharepoint.com/personal/wlsarah_lyon_glow_sch_uk/Documents/Gender/Interactive Story Writing/Imaginative Writing.pptx</vt:lpwstr>
  </property>
  <property fmtid="{D5CDD505-2E9C-101B-9397-08002B2CF9AE}" pid="5" name="_SourceUrl">
    <vt:lpwstr/>
  </property>
  <property fmtid="{D5CDD505-2E9C-101B-9397-08002B2CF9AE}" pid="6" name="_SharedFileIndex">
    <vt:lpwstr/>
  </property>
</Properties>
</file>